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258" r:id="rId4"/>
    <p:sldId id="260" r:id="rId5"/>
    <p:sldId id="350" r:id="rId6"/>
    <p:sldId id="399" r:id="rId7"/>
    <p:sldId id="398" r:id="rId8"/>
    <p:sldId id="351" r:id="rId9"/>
    <p:sldId id="316" r:id="rId10"/>
    <p:sldId id="264" r:id="rId11"/>
    <p:sldId id="338" r:id="rId12"/>
    <p:sldId id="319" r:id="rId13"/>
    <p:sldId id="322" r:id="rId14"/>
    <p:sldId id="403" r:id="rId15"/>
    <p:sldId id="278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7" r:id="rId25"/>
    <p:sldId id="323" r:id="rId26"/>
    <p:sldId id="325" r:id="rId27"/>
    <p:sldId id="339" r:id="rId28"/>
    <p:sldId id="341" r:id="rId29"/>
    <p:sldId id="392" r:id="rId30"/>
    <p:sldId id="391" r:id="rId31"/>
    <p:sldId id="395" r:id="rId32"/>
    <p:sldId id="393" r:id="rId33"/>
    <p:sldId id="342" r:id="rId34"/>
    <p:sldId id="324" r:id="rId35"/>
    <p:sldId id="326" r:id="rId36"/>
    <p:sldId id="343" r:id="rId37"/>
    <p:sldId id="344" r:id="rId38"/>
    <p:sldId id="347" r:id="rId39"/>
    <p:sldId id="348" r:id="rId40"/>
    <p:sldId id="352" r:id="rId41"/>
    <p:sldId id="353" r:id="rId42"/>
    <p:sldId id="359" r:id="rId43"/>
    <p:sldId id="360" r:id="rId44"/>
    <p:sldId id="406" r:id="rId45"/>
    <p:sldId id="405" r:id="rId46"/>
    <p:sldId id="358" r:id="rId47"/>
    <p:sldId id="357" r:id="rId48"/>
    <p:sldId id="361" r:id="rId49"/>
    <p:sldId id="362" r:id="rId50"/>
    <p:sldId id="363" r:id="rId51"/>
    <p:sldId id="276" r:id="rId52"/>
    <p:sldId id="370" r:id="rId53"/>
    <p:sldId id="369" r:id="rId54"/>
    <p:sldId id="365" r:id="rId55"/>
    <p:sldId id="367" r:id="rId56"/>
    <p:sldId id="390" r:id="rId57"/>
    <p:sldId id="372" r:id="rId58"/>
    <p:sldId id="373" r:id="rId59"/>
    <p:sldId id="374" r:id="rId60"/>
    <p:sldId id="376" r:id="rId61"/>
    <p:sldId id="383" r:id="rId62"/>
    <p:sldId id="402" r:id="rId63"/>
    <p:sldId id="366" r:id="rId64"/>
    <p:sldId id="368" r:id="rId65"/>
    <p:sldId id="377" r:id="rId66"/>
    <p:sldId id="378" r:id="rId67"/>
    <p:sldId id="379" r:id="rId68"/>
    <p:sldId id="380" r:id="rId69"/>
    <p:sldId id="381" r:id="rId70"/>
    <p:sldId id="384" r:id="rId71"/>
    <p:sldId id="285" r:id="rId72"/>
    <p:sldId id="396" r:id="rId73"/>
    <p:sldId id="388" r:id="rId74"/>
    <p:sldId id="401" r:id="rId75"/>
    <p:sldId id="389" r:id="rId76"/>
    <p:sldId id="382" r:id="rId77"/>
    <p:sldId id="385" r:id="rId78"/>
    <p:sldId id="386" r:id="rId79"/>
    <p:sldId id="387" r:id="rId80"/>
    <p:sldId id="315" r:id="rId81"/>
    <p:sldId id="313" r:id="rId82"/>
  </p:sldIdLst>
  <p:sldSz cx="12192000" cy="6858000"/>
  <p:notesSz cx="6858000" cy="9144000"/>
  <p:embeddedFontLs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Calibri Light" panose="020F0302020204030204" pitchFamily="34" charset="0"/>
      <p:regular r:id="rId89"/>
      <p:italic r:id="rId90"/>
    </p:embeddedFont>
    <p:embeddedFont>
      <p:font typeface="Ubuntu" panose="020B0504030602030204" pitchFamily="34" charset="0"/>
      <p:regular r:id="rId91"/>
      <p:bold r:id="rId92"/>
      <p:italic r:id="rId93"/>
      <p:boldItalic r:id="rId94"/>
    </p:embeddedFont>
    <p:embeddedFont>
      <p:font typeface="Ubuntu Light" panose="020B0304030602030204" pitchFamily="34" charset="0"/>
      <p:regular r:id="rId95"/>
      <p:italic r:id="rId9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C10F2A-8ACC-EA95-192F-33862D47BB9B}" name="Monica Forquer" initials="MF" userId="gIGKBxa8FWcOgTl3be2qg8lph5U4V8RN+7eWVRW2P+M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8F5"/>
    <a:srgbClr val="00695E"/>
    <a:srgbClr val="179984"/>
    <a:srgbClr val="FF9966"/>
    <a:srgbClr val="3399FF"/>
    <a:srgbClr val="FF66CC"/>
    <a:srgbClr val="F2D96E"/>
    <a:srgbClr val="FFFF66"/>
    <a:srgbClr val="009A79"/>
    <a:srgbClr val="29B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7B86B-F0DB-435E-954B-436F68D7BC60}" v="75" dt="2022-07-27T18:22:42.377"/>
    <p1510:client id="{C635B1DA-86D7-498B-AA34-5F1702457C44}" v="703" dt="2022-07-27T19:06:46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799" autoAdjust="0"/>
    <p:restoredTop sz="96727" autoAdjust="0"/>
  </p:normalViewPr>
  <p:slideViewPr>
    <p:cSldViewPr snapToGrid="0" showGuides="1">
      <p:cViewPr varScale="1">
        <p:scale>
          <a:sx n="110" d="100"/>
          <a:sy n="110" d="100"/>
        </p:scale>
        <p:origin x="1224" y="96"/>
      </p:cViewPr>
      <p:guideLst>
        <p:guide orient="horz" pos="2184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3150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openxmlformats.org/officeDocument/2006/relationships/font" Target="fonts/font5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102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theme" Target="theme/theme1.xml"/><Relationship Id="rId10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D14869-C4A4-4795-806C-7E383ECBCA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049FC-E83B-4729-9A6E-2BB693532D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2BF57-51F4-46B6-8AF0-B48A04FDE1A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C4783-BB16-4A69-B4CA-DB10659262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764E7-F413-4F12-B432-E767D74BED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1EEC5-5401-4A79-B048-A31D85293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0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BBCC-18C9-43EF-B76F-93B8A72A663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24C34-D508-4CCF-A9F5-C631378A6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specialolympics.org/health/fitness/fit-5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esources.specialolympics.org/health/health-promotion" TargetMode="External"/><Relationship Id="rId5" Type="http://schemas.openxmlformats.org/officeDocument/2006/relationships/hyperlink" Target="https://resources.specialolympics.org/health/fitness/high-5" TargetMode="External"/><Relationship Id="rId4" Type="http://schemas.openxmlformats.org/officeDocument/2006/relationships/hyperlink" Target="https://www.dropbox.com/s/g8vp5noauhml5tb/USA%20Games%20Challenge_Health%20Education%20Toolkit_PROGRAMS.pdf?dl=0" TargetMode="Externa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95477"/>
          </a:xfrm>
        </p:spPr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El mejoramiento físico consiste en alcanzar la mejor salud y rendimiento a través de actividad física, nutrición e hidratación de forma adecuada.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Piensa en una persona que consideres que se encuentra en forma. ¿Qué tipo de actividades hace, o crees que hace, para mantenerse en forma? Escribe tu respuesta en el libro de trabajo.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respuestas.</a:t>
            </a:r>
          </a:p>
          <a:p>
            <a:endParaRPr lang="en-US" sz="1200" b="0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Muy buenas respuestas. Estar en forma se trata de tomar decisiones saludables todos los días en las tres áreas mencionadas en la definición: actividad física, nutrición e hidratación. Una persona que se encuentra en forma tiene buena salud y bienestar. 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Además, las decisiones saludables que tomas en esas tres áreas cada día pueden ayudarte a estar más sano y a tener un mejor rendimiento en el deporte, el trabajo, los pasatiempos y otros aspectos de la vida.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Cuando estamos en forma, nos sentimos bien y tenemos mucha energía porque el cuerpo está fuerte y sano.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62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Hay muchos motivos por los que el mejoramiento físico es importante. El mejoramiento físico puede ayudarte a: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Rendir mejor en el deporte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Aumentar tus niveles de energía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Sentirte más feliz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Mejorar tu calidad de sueño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Lograr un peso saludable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Ser saludable y vivir más tiempo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Reducir tu nivel de estrés</a:t>
            </a:r>
          </a:p>
          <a:p>
            <a:endParaRPr lang="en-US" alt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40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¡Hablemos más de actividad física!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38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s-xl" sz="1200" b="1" dirty="0">
                <a:latin typeface="Ubuntu Light" panose="020B0304030602030204" pitchFamily="34" charset="0"/>
                <a:ea typeface="+mn-lt"/>
                <a:cs typeface="+mn-lt"/>
              </a:rPr>
              <a:t>La actividad física </a:t>
            </a:r>
            <a:r>
              <a:rPr lang="es-xl" sz="1200" dirty="0">
                <a:latin typeface="Ubuntu Light" panose="020B0304030602030204" pitchFamily="34" charset="0"/>
                <a:ea typeface="+mn-lt"/>
                <a:cs typeface="+mn-lt"/>
              </a:rPr>
              <a:t>es cualquier movimiento que realiza nuestro cuerpo. La generan los músculos y consume energía.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1200" dirty="0">
              <a:latin typeface="Ubuntu Light" panose="020B0304030602030204" pitchFamily="34" charset="0"/>
              <a:ea typeface="+mn-lt"/>
              <a:cs typeface="+mn-lt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s-xl" sz="1200" dirty="0">
                <a:latin typeface="Ubuntu Light" panose="020B0304030602030204" pitchFamily="34" charset="0"/>
                <a:ea typeface="+mn-lt"/>
                <a:cs typeface="+mn-lt"/>
              </a:rPr>
              <a:t>La actividad física podría incluir las formas en que mueves tu cuerpo a lo largo del día, como ir de compras al supermercado, caminar en el trabajo o hacer jardinería.</a:t>
            </a:r>
            <a:endParaRPr lang="en-US" sz="1050" dirty="0">
              <a:latin typeface="Ubuntu Light" panose="020B0304030602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13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s-xl" b="1" dirty="0">
                <a:latin typeface="Ubuntu Light" panose="020B0304030602030204" pitchFamily="34" charset="0"/>
                <a:ea typeface="+mn-lt"/>
                <a:cs typeface="+mn-lt"/>
              </a:rPr>
              <a:t>El ejercicio </a:t>
            </a:r>
            <a:r>
              <a:rPr lang="es-xl" b="0" dirty="0">
                <a:latin typeface="Ubuntu Light" panose="020B0304030602030204" pitchFamily="34" charset="0"/>
                <a:ea typeface="+mn-lt"/>
                <a:cs typeface="+mn-lt"/>
              </a:rPr>
              <a:t>físico</a:t>
            </a:r>
            <a:r>
              <a:rPr lang="es-xl" dirty="0">
                <a:latin typeface="Ubuntu Light" panose="020B0304030602030204" pitchFamily="34" charset="0"/>
                <a:ea typeface="+mn-lt"/>
                <a:cs typeface="+mn-lt"/>
              </a:rPr>
              <a:t> se planifica, es estructurado, se repite y se centra en mantener o mejorar uno o más componentes del mejoramiento físico.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r>
              <a:rPr lang="es-xl" dirty="0">
                <a:latin typeface="Ubuntu Light" panose="020B0304030602030204" pitchFamily="34" charset="0"/>
              </a:rPr>
              <a:t>Puedes convertirte en un mejor atleta al disfrutar de la actividad física fuera de la práctica deportiva. Hay muchas maneras de estar físicamente activo. Ciertos ejercicios pueden ayudar a mejorar las habilidades necesarias para practicar el deporte.</a:t>
            </a:r>
          </a:p>
          <a:p>
            <a:endParaRPr lang="en-US" dirty="0">
              <a:latin typeface="Ubuntu Light" panose="020B0304030602030204" pitchFamily="34" charset="0"/>
            </a:endParaRPr>
          </a:p>
          <a:p>
            <a:r>
              <a:rPr lang="es-xl" b="1" dirty="0">
                <a:latin typeface="Ubuntu Light" panose="020B0304030602030204" pitchFamily="34" charset="0"/>
              </a:rPr>
              <a:t>El ejercicio tiene cuatro componentes diferentes:</a:t>
            </a:r>
          </a:p>
          <a:p>
            <a:r>
              <a:rPr lang="es-xl" dirty="0">
                <a:latin typeface="Ubuntu Light" panose="020B0304030602030204" pitchFamily="34" charset="0"/>
              </a:rPr>
              <a:t>Resistencia</a:t>
            </a:r>
          </a:p>
          <a:p>
            <a:r>
              <a:rPr lang="es-xl" dirty="0">
                <a:latin typeface="Ubuntu Light" panose="020B0304030602030204" pitchFamily="34" charset="0"/>
              </a:rPr>
              <a:t>Fuerza</a:t>
            </a:r>
          </a:p>
          <a:p>
            <a:r>
              <a:rPr lang="es-xl" dirty="0">
                <a:latin typeface="Ubuntu Light" panose="020B0304030602030204" pitchFamily="34" charset="0"/>
              </a:rPr>
              <a:t>Flexibilidad</a:t>
            </a:r>
          </a:p>
          <a:p>
            <a:r>
              <a:rPr lang="es-xl" dirty="0">
                <a:latin typeface="Ubuntu Light" panose="020B0304030602030204" pitchFamily="34" charset="0"/>
              </a:rPr>
              <a:t>Equilibrio</a:t>
            </a:r>
          </a:p>
          <a:p>
            <a:pPr marL="0" indent="0"/>
            <a:endParaRPr lang="en-US" dirty="0">
              <a:latin typeface="Ubuntu Light" panose="020B0304030602030204" pitchFamily="34" charset="0"/>
            </a:endParaRPr>
          </a:p>
          <a:p>
            <a:r>
              <a:rPr lang="es-xl" dirty="0">
                <a:latin typeface="Ubuntu Light" panose="020B0304030602030204" pitchFamily="34" charset="0"/>
              </a:rPr>
              <a:t>Todos los</a:t>
            </a:r>
            <a:r>
              <a:rPr lang="es-xl" baseline="0" dirty="0">
                <a:latin typeface="Ubuntu Light" panose="020B0304030602030204" pitchFamily="34" charset="0"/>
              </a:rPr>
              <a:t> e</a:t>
            </a:r>
            <a:r>
              <a:rPr lang="es-xl" dirty="0">
                <a:latin typeface="Ubuntu Light" panose="020B0304030602030204" pitchFamily="34" charset="0"/>
              </a:rPr>
              <a:t>jercicios</a:t>
            </a:r>
            <a:r>
              <a:rPr lang="es-xl" baseline="0" dirty="0">
                <a:latin typeface="Ubuntu Light" panose="020B0304030602030204" pitchFamily="34" charset="0"/>
              </a:rPr>
              <a:t> trabajan tu cuerpo de diferentes maneras.  Para mantenerte saludable, debes incorporar distintos tipos de ejercicios.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La resistencia es la capacidad de mantener el cuerpo en movimiento durante largos períodos. La resistencia puede ayudarte a correr distancias más largas sin detenerte y a practicar durante más tiempo con menos descansos. 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El objetivo es hacer actividad de resistencia durante al menos 150 minutos cada semana. Eso equivale a alrededor de 30 minutos cada día durante 5 días a la semana.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¿Cuáles son algunos ejemplos de ejercicios de resistencia? Escribe tus respuestas en el libro de trabajo.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 y pasa a la siguiente diapositiva.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8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Estos son otros ejemplos de ejercicios de resistencia: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Los ejercicios de </a:t>
            </a:r>
            <a:r>
              <a:rPr lang="es-xl" dirty="0"/>
              <a:t>resistencia</a:t>
            </a:r>
            <a:r>
              <a:rPr lang="es-xl" baseline="0" dirty="0"/>
              <a:t> son </a:t>
            </a:r>
            <a:r>
              <a:rPr lang="es-xl" dirty="0"/>
              <a:t>movimientos continuos y rítmicos como andar en bicicleta, correr o nadar.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dirty="0"/>
              <a:t>Los ejercicios de resistencia entrenan</a:t>
            </a:r>
            <a:r>
              <a:rPr lang="es-xl" baseline="0" dirty="0"/>
              <a:t> </a:t>
            </a:r>
            <a:r>
              <a:rPr lang="es-xl" dirty="0"/>
              <a:t>el corazón y los pulmones para bombear mejor la sangre para llevar más oxígeno a los músculos.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dirty="0"/>
              <a:t>El ejercicio de resistencia también ayuda a regular el sueño y reduce la presión arterial.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21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La fuerza es la capacidad del cuerpo para realizar un determinado trabajo.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Intenta hacer ejercicios de fuerza 2 o 3 días a la semana, durante un máximo de 30 minutos.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</a:rPr>
              <a:t>PREGUNTA: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¿Cuáles son algunos ejemplos de ejercicios de fuerza? Escribe tus respuestas en el libro de trabajo.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Pídeles a algunos participantes que compartan sus respuestas y pasa a la siguiente diapositiva.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79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Los ejercicios de fuerza aumentan la fuerza no solo de los músculos, sino también de los huesos.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Los ejercicios de fuerza se pueden hacer en cualquier lugar. La mejor manera de fortalecerse es hacer ejercicios de fuerza 2 o 3 días a la semana.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Recuerda: si estás usando pesas o algún </a:t>
            </a:r>
            <a:r>
              <a:rPr lang="en-IN" sz="1200" b="0" i="0" u="none" strike="noStrike" kern="1200" baseline="0" dirty="0" err="1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implemento</a:t>
            </a: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, asegúrate de estar bajo la supervisión de un profesional calificado.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5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70013"/>
          </a:xfrm>
        </p:spPr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La flexibilidad es la capacidad de mover el cuerpo con facilidad en todas las direcciones.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La mejor manera de ser flexible es hacer estiramientos</a:t>
            </a:r>
            <a:r>
              <a:rPr lang="en-US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:</a:t>
            </a:r>
            <a:endParaRPr lang="es-xl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Antes y después de la sesión de práctica, entrenamiento o competición.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Todos los días.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Ser flexible facilita las habilidades deportivas y ayuda a prevenir lesiones en los músculos y las articulaciones.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¿Cuáles son algunos ejemplos de ejercicios de flexibilidad? Piensa qué partes del cuerpo utilizas en el deporte. Escribe tus respuestas en el libro de trabajo.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 y pasa a la siguiente diapositiva.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78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dirty="0">
                <a:latin typeface="Ubuntu Light" panose="020B0304030602030204" pitchFamily="34" charset="0"/>
              </a:rPr>
              <a:t>Debes hacer ESTIRAMIENTOS DINÁMICOS antes de la práctica o la actividad y estiramientos estáticos después.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buntu Light" panose="020B0304030602030204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xl" dirty="0"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estiramiento dinámico implica movimientos activos y controlados que llevan a las partes del cuerpo a través de un rango completo de movimiento. </a:t>
            </a: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xl" b="0" i="0" dirty="0">
                <a:solidFill>
                  <a:srgbClr val="202124"/>
                </a:solidFill>
                <a:effectLst/>
                <a:latin typeface="Ubuntu Light" panose="020B0304030602030204" pitchFamily="34" charset="0"/>
              </a:rPr>
              <a:t>Los estiramientos estáticos son aquellos en los que uno se pone de pie, se sienta o se acuesta y mantiene la misma posición por un determinado período.</a:t>
            </a:r>
            <a:endParaRPr lang="en-US" dirty="0">
              <a:latin typeface="Ubuntu Light" panose="020B03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1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Ubuntu Light" panose="020B0604020202020204" pitchFamily="34" charset="0"/>
              <a:buChar char="•"/>
              <a:defRPr/>
            </a:pPr>
            <a:r>
              <a:rPr lang="es-xl" dirty="0"/>
              <a:t>El equilibrio ayuda a mantener el control cuando practicas deportes y ayuda a evitar caídas. </a:t>
            </a:r>
          </a:p>
          <a:p>
            <a:pPr marL="342900" indent="-342900">
              <a:buFont typeface="Ubuntu Light" panose="020B0604020202020204" pitchFamily="34" charset="0"/>
              <a:buChar char="•"/>
              <a:defRPr/>
            </a:pP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dirty="0"/>
              <a:t>Intenta hacer ejercicios de equilibrio 2 o 3 días a la semana, durante un máximo de 15 minutos.</a:t>
            </a:r>
          </a:p>
          <a:p>
            <a:pPr marL="342900" indent="-342900">
              <a:buFont typeface="Ubuntu Light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30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dirty="0"/>
              <a:t>El equilibrio se puede practicar en cualquier lugar.</a:t>
            </a:r>
            <a:r>
              <a:rPr lang="es-xl" baseline="0" dirty="0"/>
              <a:t> </a:t>
            </a:r>
            <a:r>
              <a:rPr lang="es-xl" dirty="0"/>
              <a:t>¿Recuerdas la diferencia entre ejercicios dinámicos y estáticos? Algunos deportes, como la gimnasia, el patinaje artístico y los deportes de nieve, requieren mucho equilibrio dinámico.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8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baseline="0" dirty="0"/>
              <a:t>Puedes utilizar las tarjetas y los videos de mejoramiento físico Fit 5 para ayudarte a hacer ejercicios de los 4 componentes de la actividad física.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45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El mejoramiento físico consiste en alcanzar la mejor salud y rendimiento a través de actividad física, nutrición e hidratación de forma adecuada. ¡Ahora hablemos de nutrición!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1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dirty="0"/>
              <a:t>Una alimentación saludable consiste en ingerir una variedad de comidas que aporten los nutrientes necesarios para alimentar al cuerpo de forma adecuada.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80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95477"/>
          </a:xfrm>
        </p:spPr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Una buena alimentación ayuda al rendimiento dentro y fuera del campo. De esta manera, mantendrás la salud corporal y mental, y mejorarás el rendimiento deportivo y la recuperación.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Mantiene el cuerpo y la mente saludables de la siguiente manera: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Le brinda al cuerpo la energía para estar activo y funcionar bien.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Ayuda al cuerpo a crecer y a repararse a sí mismo.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Ayuda al cuerpo a combatir infecciones y enfermedades.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Una alimentación saludable puede aumentar tu rendimiento deportivo y recuperación de la siguiente manera: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Te da más energía.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Fortalece tus músculos y huesos.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Mejora tu concentración.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b="1" dirty="0"/>
              <a:t>Pregunta:</a:t>
            </a:r>
          </a:p>
          <a:p>
            <a:r>
              <a:rPr lang="es-xl" dirty="0"/>
              <a:t>¿Qué tipo</a:t>
            </a:r>
            <a:r>
              <a:rPr lang="es-xl" baseline="0" dirty="0"/>
              <a:t> de alimentos comes? Escribe tus respuestas en el libro de trabajo.</a:t>
            </a:r>
          </a:p>
          <a:p>
            <a:endParaRPr lang="en-US" baseline="0" dirty="0"/>
          </a:p>
          <a:p>
            <a:r>
              <a:rPr lang="es-xl" i="1" baseline="0" dirty="0"/>
              <a:t>Pídeles a algunos participantes que compartan sus respuestas.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2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dirty="0"/>
              <a:t>Una dieta saludable incluye alimentos de todos los grupos diferentes</a:t>
            </a:r>
            <a:r>
              <a:rPr lang="en-US" dirty="0"/>
              <a:t>:</a:t>
            </a:r>
            <a:r>
              <a:rPr lang="es-xl" dirty="0"/>
              <a:t>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dirty="0"/>
              <a:t>Si, por ejemplo, solo comes frutas y verduras, tus músculos estarán débiles.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dirty="0"/>
              <a:t>Si nunca comes verduras, puedes enfermarte mucho.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dirty="0"/>
              <a:t>Deja la comida chatarra, como postres, papas fritas y refrescos, para ocasiones especiales.</a:t>
            </a:r>
            <a:r>
              <a:rPr lang="es-xl" baseline="0" dirty="0"/>
              <a:t> </a:t>
            </a:r>
            <a:r>
              <a:rPr lang="es-xl" dirty="0"/>
              <a:t>Si consumes demasiada azúcar, puedes sentir un impulso de energía al principio, pero luego te desplomarás e inmediatamente después te sentirás cansado y lento.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dirty="0"/>
              <a:t>Come refrigerios saludables y en baja cantidad.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dirty="0"/>
              <a:t>Haz que la mitad de tu plato contenga frutas o verduras. Llena la otra mitad con alimentos como cereales integrales, lácteos y proteínas.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24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Las frutas y verduras son una fuente importante de vitaminas, minerales y energía para el cuerpo que son necesarios para una buena salud y un rendimiento deportivo óptimo.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Tu objetivo es comer al menos 5 frutas y verduras al día.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¿Cuáles son algunas de tus frutas y verduras favoritas? Escribe al menos 3 frutas y 3 verduras en el libro de trabajo.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 y pasa a la siguiente diapositiva.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358539" cy="360045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b="1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Para convertirte en un gran atleta, debes ser un atleta saludable.</a:t>
            </a:r>
            <a:r>
              <a:rPr lang="es-xl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 Vivir un estilo de vida saludable requiere conocimientos, habilidades, apoyo y dedicación a los comportamientos saludables durante todo el año y toda la vida. </a:t>
            </a:r>
            <a:endParaRPr lang="en-US" b="1" i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propósito del curso de entrenamiento para Capitán de Mejoramiento Físico es:</a:t>
            </a:r>
            <a:endParaRPr lang="en-US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s-xl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Proporcionar a los atletas los conocimientos y las habilidades necesarios para promover el mejoramiento físico a través del deporte y la competición. </a:t>
            </a:r>
            <a:endParaRPr lang="en-US" dirty="0">
              <a:latin typeface="Ubuntu Light" panose="020B0304030602030204" pitchFamily="34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74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Los productos lácteos ayudan a mantener los huesos fuertes. Esto puede prevenir fracturas y ayudar a que no haya dolor muscular ni debilidad.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Los productos lácteos contienen vitamina D y calcio.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Tu objetivo es ingerir al menos 3 porciones de productos lácteos por día.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¿Cuáles son algunos de tus productos lácteos favoritos? Escribe al menos 3 ejemplos en el libro de trabajo.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 y pasa a la siguiente diapositiva.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1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Los cereales son, por naturaleza, ricos en fibra; por lo tanto, nos hacen sentir satisfechos y ayudan a mantener un peso corporal saludable.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Intenta que la mitad de los cereales que consumes sean integrales.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¿Cuáles son algunos de tus cereales favoritos? Escribe al menos 2 ejemplos en el libro de trabajo.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 y pasa a la siguiente diapositiva.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01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dirty="0"/>
              <a:t>Es una fuente de energía a largo plazo.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58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El control de las porciones implica elegir una cantidad saludable de un determinado alimento. 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Permite aprovechar los nutrientes de los alimentos sin comer en exceso. Come lo que el cuerpo necesita. 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 continuación, te damos algunos consejos para ayudarte a controlar las porciones: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Usar platos y tazones más pequeños.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Limitar las distracciones durante las comidas.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Mantener la comida fuera de la mesa.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Comer despacio.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¿Haces algo más para intentar controlar cuánto comes? Escribe tu respuesta en el libro de trabajo.</a:t>
            </a:r>
          </a:p>
          <a:p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 y pasa a la siguiente diapositiva.</a:t>
            </a: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67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Por último, pero no por eso menos importante, hablemos de la hidratación.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La hidratación consiste en mantener la cantidad de líquido necesaria en el organismo. 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Beber la cantidad adecuada de agua es importante para la salud, especialmente al hacer ejercicio.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22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dirty="0">
                <a:latin typeface="Ubuntu Light" panose="020B0304030602030204" pitchFamily="34" charset="0"/>
              </a:rPr>
              <a:t>¿Sabías que </a:t>
            </a:r>
            <a:r>
              <a:rPr lang="es-xl" b="0" i="0" dirty="0">
                <a:effectLst/>
                <a:latin typeface="Ubuntu Light" panose="020B0304030602030204" pitchFamily="34" charset="0"/>
              </a:rPr>
              <a:t>el cuerpo se compone de un 60 % de agua? Por lo tanto, no es de extrañar que el agua sea la bebida más importante para tu cuerpo. </a:t>
            </a:r>
            <a:r>
              <a:rPr lang="es-xl" dirty="0">
                <a:latin typeface="Ubuntu Light" panose="020B0304030602030204" pitchFamily="34" charset="0"/>
              </a:rPr>
              <a:t>¡Es necesaria para cada función de nuestro cuerpo!</a:t>
            </a:r>
            <a:endParaRPr lang="en-US" dirty="0">
              <a:latin typeface="Ubuntu Light" panose="020B03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effectLst/>
              <a:latin typeface="Ubuntu Light" panose="020B03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0" i="0" dirty="0" err="1">
                <a:effectLst/>
                <a:latin typeface="Ubuntu Light" panose="020B0304030602030204" pitchFamily="34" charset="0"/>
              </a:rPr>
              <a:t>Hidratarse</a:t>
            </a:r>
            <a:r>
              <a:rPr lang="es-xl" b="0" i="0" dirty="0">
                <a:effectLst/>
                <a:latin typeface="Ubuntu Light" panose="020B0304030602030204" pitchFamily="34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dirty="0">
                <a:effectLst/>
                <a:latin typeface="Ubuntu Light" panose="020B0304030602030204" pitchFamily="34" charset="0"/>
              </a:rPr>
              <a:t>Ayuda al cuerpo a regular su temperatura.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dirty="0">
                <a:effectLst/>
                <a:latin typeface="Ubuntu Light" panose="020B0304030602030204" pitchFamily="34" charset="0"/>
              </a:rPr>
              <a:t>Ayuda a descomponer los alimentos que comes.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dirty="0">
                <a:effectLst/>
                <a:latin typeface="Ubuntu Light" panose="020B0304030602030204" pitchFamily="34" charset="0"/>
              </a:rPr>
              <a:t>Ayuda al cuerpo a absorber las vitaminas y los minerales de los alimentos ingeridos.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dirty="0">
                <a:effectLst/>
                <a:latin typeface="Ubuntu Light" panose="020B0304030602030204" pitchFamily="34" charset="0"/>
              </a:rPr>
              <a:t>Ayuda al cuerpo y a la mente a funcionar de forma correcta.</a:t>
            </a:r>
            <a:endParaRPr lang="en-US" dirty="0">
              <a:latin typeface="Ubuntu Light" panose="020B0304030602030204" pitchFamily="34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63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88467"/>
          </a:xfrm>
        </p:spPr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Hay muchas opciones de bebidas disponibles, pero algunas son más saludables que otras.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Los refrescos, las bebidas energéticas y las bebidas deportivas NO son buenas opciones.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Estas bebidas tienen azúcar agregada, lo que puede hacerte subir de peso.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Las bebidas energéticas y muchos refrescos también contienen cafeína. La cafeína no ayuda para que te mantengas hidratado.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La leche descremada y el jugo natural en cantidades moderadas también son buenas opciones.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No tomes más de 3 vasos de leche y 1 vaso de jugo por día.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El agua es la mejor opción de bebida. ¡Bebe agua todos los días! El agua tampoco tiene que ser aburrida. Si te gustan las bebidas saborizadas, prueba con agua con gas o infusiones.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ACTIVIDAD: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Puedes realizar la actividad en tu libro de trabajo cuando la lección se haya completado.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5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Pierdes agua cuando vas al baño, sudas, haces ejercicio o incluso cuando respiras. 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¿Sabías que la deshidratación del 1 al 2 % del peso corporal puede disminuir el rendimiento deportivo? Pierdes agua todos los días cuando vas al baño, sudas e incluso cuando respiras. 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Si pierdes demasiada agua y no bebes más, el cuerpo no funcionará bien. Esto se llama deshidratación.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Estos son algunos signos de deshidratación: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Sientes sed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Te sientes cansado o lento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Tienes dolor de cabeza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Tienes la boca seca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Tu orina es de color amarillo oscuro o marrón</a:t>
            </a:r>
          </a:p>
          <a:p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54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El objetivo es consumir 5 botellas de agua por día, pero algunas personas pueden necesitar aumentar su consumo.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Estos factores pueden afectar la cantidad de agua que deberías beber para mantenerte hidratado adecuadamente: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Ejercicio frecuente e intenso en el que sudas mucho o te falta el aire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Clima caluroso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Alturas elevadas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Enfermedad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esperes a tener sed para beber; bebe agua antes, durante y después de tu entrenamiento o práctica deportiva.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Ubuntu Light" panose="020B0304030602030204" pitchFamily="34" charset="0"/>
              <a:cs typeface="Times New Roman" panose="02020603050405020304" pitchFamily="18" charset="0"/>
            </a:endParaRPr>
          </a:p>
          <a:p>
            <a:r>
              <a:rPr lang="es-xl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¿Cuáles son algunos consejos para mantenerse hidratado? Escribe tus respuestas en el libro de trabajo.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 y pasa a la siguiente diapositiva.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dirty="0">
                <a:latin typeface="Ubuntu Light" panose="020B0304030602030204" pitchFamily="34" charset="0"/>
              </a:rPr>
              <a:t>Los Capitanes de Mejoramiento Físico pueden utilizar sus habilidades de liderazgo y comunicación para </a:t>
            </a:r>
            <a:r>
              <a:rPr lang="es-xl" b="1" dirty="0">
                <a:latin typeface="Ubuntu Light" panose="020B0304030602030204" pitchFamily="34" charset="0"/>
              </a:rPr>
              <a:t>motivar y capacitar a los compañeros atletas para que sean</a:t>
            </a:r>
            <a:r>
              <a:rPr lang="es-xl" dirty="0">
                <a:latin typeface="Ubuntu Light" panose="020B0304030602030204" pitchFamily="34" charset="0"/>
              </a:rPr>
              <a:t> </a:t>
            </a:r>
            <a:r>
              <a:rPr lang="es-xl" b="1" dirty="0">
                <a:latin typeface="Ubuntu Light" panose="020B0304030602030204" pitchFamily="34" charset="0"/>
              </a:rPr>
              <a:t>saludables y estén en forma</a:t>
            </a:r>
            <a:r>
              <a:rPr lang="es-xl" dirty="0">
                <a:latin typeface="Ubuntu Light" panose="020B0304030602030204" pitchFamily="34" charset="0"/>
              </a:rPr>
              <a:t> en todos los equipos de Olimpiadas Especiales.</a:t>
            </a:r>
          </a:p>
          <a:p>
            <a:endParaRPr lang="en-US" dirty="0">
              <a:latin typeface="Ubuntu Light" panose="020B0304030602030204" pitchFamily="34" charset="0"/>
            </a:endParaRPr>
          </a:p>
          <a:p>
            <a:pPr marL="0" indent="0">
              <a:buClr>
                <a:schemeClr val="accent1"/>
              </a:buClr>
            </a:pPr>
            <a:r>
              <a:rPr lang="es-xl" dirty="0">
                <a:latin typeface="Ubuntu Light" panose="020B0304030602030204" pitchFamily="34" charset="0"/>
              </a:rPr>
              <a:t>Los Capitanes de Mejoramiento Físico deben:</a:t>
            </a:r>
          </a:p>
          <a:p>
            <a:pPr lvl="0"/>
            <a:r>
              <a:rPr lang="es-xl" dirty="0">
                <a:latin typeface="Ubuntu Light" panose="020B0304030602030204" pitchFamily="34" charset="0"/>
              </a:rPr>
              <a:t>Tener una</a:t>
            </a:r>
            <a:r>
              <a:rPr lang="es-xl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xl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influencia</a:t>
            </a:r>
            <a:r>
              <a:rPr lang="es-xl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xl" dirty="0">
                <a:latin typeface="Ubuntu Light" panose="020B0304030602030204" pitchFamily="34" charset="0"/>
              </a:rPr>
              <a:t>positiva en sus compañeros.</a:t>
            </a:r>
          </a:p>
          <a:p>
            <a:pPr lvl="0"/>
            <a:r>
              <a:rPr lang="es-xl" dirty="0">
                <a:latin typeface="Ubuntu Light" panose="020B0304030602030204" pitchFamily="34" charset="0"/>
              </a:rPr>
              <a:t>Ser </a:t>
            </a:r>
            <a:r>
              <a:rPr lang="es-xl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confiables, responsables y respetuosos</a:t>
            </a:r>
            <a:r>
              <a:rPr lang="es-xl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xl" dirty="0">
                <a:latin typeface="Ubuntu Light" panose="020B0304030602030204" pitchFamily="34" charset="0"/>
              </a:rPr>
              <a:t>en todo momento.</a:t>
            </a:r>
          </a:p>
          <a:p>
            <a:pPr lvl="0"/>
            <a:r>
              <a:rPr lang="es-xl" dirty="0">
                <a:latin typeface="Ubuntu Light" panose="020B0304030602030204" pitchFamily="34" charset="0"/>
              </a:rPr>
              <a:t>Mostrar </a:t>
            </a:r>
            <a:r>
              <a:rPr lang="es-xl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un buen espíritu deportivo</a:t>
            </a:r>
            <a:r>
              <a:rPr lang="es-xl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xl" dirty="0">
                <a:latin typeface="Ubuntu Light" panose="020B0304030602030204" pitchFamily="34" charset="0"/>
              </a:rPr>
              <a:t>en todas las circunstancias y </a:t>
            </a:r>
            <a:r>
              <a:rPr lang="es-xl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tener una gran actitud</a:t>
            </a:r>
            <a:r>
              <a:rPr lang="es-xl" sz="1200" kern="1200" dirty="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latin typeface="Ubuntu Light" panose="020B0304030602030204" pitchFamily="34" charset="0"/>
              <a:ea typeface="+mn-ea"/>
              <a:cs typeface="+mn-cs"/>
            </a:endParaRPr>
          </a:p>
          <a:p>
            <a:pPr lvl="0"/>
            <a:r>
              <a:rPr lang="es-xl" dirty="0">
                <a:latin typeface="Ubuntu Light" panose="020B0304030602030204" pitchFamily="34" charset="0"/>
              </a:rPr>
              <a:t>Ser excelentes miembros del equipo </a:t>
            </a:r>
            <a:r>
              <a:rPr lang="es-xl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que se preocupan de forma genuina por quienes los rodean</a:t>
            </a:r>
            <a:r>
              <a:rPr lang="es-xl" sz="1200" kern="1200" dirty="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11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dirty="0"/>
              <a:t>Para finalizar nuestra sesión, hablemos sobre compartir consejos de salud con tus compañeros.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17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dirty="0"/>
              <a:t>Como Capitán de Mejoramiento Físico, se espera </a:t>
            </a:r>
            <a:r>
              <a:rPr lang="es-xl" b="1" dirty="0">
                <a:solidFill>
                  <a:srgbClr val="179984"/>
                </a:solidFill>
              </a:rPr>
              <a:t>que puedas compartir un consejo de educación sobre salud en cada sesión de entrenamiento. </a:t>
            </a:r>
            <a:r>
              <a:rPr lang="es-xl" b="0" dirty="0">
                <a:solidFill>
                  <a:srgbClr val="179984"/>
                </a:solidFill>
              </a:rPr>
              <a:t>Debes enseñar </a:t>
            </a:r>
            <a:r>
              <a:rPr lang="es-xl" dirty="0"/>
              <a:t>hábitos saludables que optimicen el mejoramiento físico y el rendimiento deportivo.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dirty="0"/>
              <a:t>También debes predicar con el ejemplo durante las prácticas y competiciones.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r>
              <a:rPr lang="es-x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383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dirty="0"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consejos de salud son sugerencias pequeñas pero útiles que pueden ayudarte y también a tus compañeros a tomar decisiones saludables. Deben ser breves, solo de 2 a 5 minutos.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sz="1800" dirty="0">
              <a:effectLst/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r>
              <a:rPr lang="es-xl" dirty="0"/>
              <a:t>Cuando sea posible, haz que los consejos de salud sean interactivos. Para fomentar la participación de los compañeros, puedes hacer lo siguiente: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Hacerles preguntas.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Dejar que diferentes miembros del equipo respondan.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Proporcionar ejemplos.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Darles un objetivo y comprobar sus progresos en la siguiente sesión de entrenamiento.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79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0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55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b="1" dirty="0"/>
              <a:t>[Actividad grupal opcional]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957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¡Puedes compartir consejos de salud de muchas maneras! Piensa en todas las diferentes formas en que te comunicas con tus compañeros atletas de Olimpiadas Especiales. 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Es posible que desees compartir un consejo de salud durante: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Descansos para beber agua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Estiramientos de enfriamiento</a:t>
            </a:r>
          </a:p>
          <a:p>
            <a:pPr marL="1143000" lvl="1" indent="-457200">
              <a:lnSpc>
                <a:spcPct val="100000"/>
              </a:lnSpc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685800" lvl="0" indent="-457200">
              <a:lnSpc>
                <a:spcPct val="100000"/>
              </a:lnSpc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Asegúrate de hablar con tu entrenador sobre el mejor momento para compartir un consejo de salud en tu práctica deportiva.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5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743450"/>
          </a:xfrm>
        </p:spPr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xl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Puedes dar un consejo de salud sobre cualquiera de las partes del mejoramiento físico: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xl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	Actividad física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xl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	Hidratación</a:t>
            </a:r>
            <a:br>
              <a:rPr dirty="0"/>
            </a:br>
            <a:r>
              <a:rPr lang="es-xl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	Nutrición</a:t>
            </a:r>
            <a:br>
              <a:rPr dirty="0"/>
            </a:br>
            <a:endParaRPr lang="en-US" dirty="0">
              <a:solidFill>
                <a:srgbClr val="000000"/>
              </a:solidFill>
              <a:effectLst/>
              <a:latin typeface="Ubuntu Light" panose="020B0304030602030204" pitchFamily="34" charset="0"/>
              <a:ea typeface="Ubuntu Light" panose="020B0304030602030204" pitchFamily="34" charset="0"/>
              <a:cs typeface="Ubuntu Light" panose="020B030403060203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xl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PREGUNTA: ¿Cuántos de ustedes han visto o usado la Guía Fit 5 antes? Levanten la mano.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ffectLst/>
              <a:latin typeface="Ubuntu Light" panose="020B0304030602030204" pitchFamily="34" charset="0"/>
              <a:ea typeface="Ubuntu Light" panose="020B0304030602030204" pitchFamily="34" charset="0"/>
              <a:cs typeface="Ubuntu Light" panose="020B03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es-xl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¡Excelente! Fit 5 es una guía para alcanzar un buen mejoramiento físico y tu mejor marca personal mediante la actividad física, la nutrición y la hidratación. Con la información de la Guía Fit 5, puedes compartir lecciones sobre</a:t>
            </a:r>
            <a:r>
              <a:rPr lang="es-xl" dirty="0">
                <a:latin typeface="Ubuntu Light" panose="020B0304030602030204" pitchFamily="34" charset="0"/>
              </a:rPr>
              <a:t>: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Mantenerse activo fuera del deporte.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Ingerir comidas saludables para alimentarse bien.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Tomar bebidas hidratantes.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Ubuntu" panose="020B0504030602030204" pitchFamily="34" charset="0"/>
              <a:ea typeface="Ubuntu Light" panose="020B0304030602030204" pitchFamily="34" charset="0"/>
              <a:cs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86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xl" dirty="0"/>
              <a:t>Además de la </a:t>
            </a:r>
            <a:r>
              <a:rPr lang="es-xl" dirty="0">
                <a:hlinkClick r:id="rId3"/>
              </a:rPr>
              <a:t>Guía Fit 5 y las Tarjetas de mejoramiento físico</a:t>
            </a:r>
            <a:r>
              <a:rPr lang="es-xl" dirty="0"/>
              <a:t>, también puedes encontrar información para tus consejos de salud en estas páginas web y recursos: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hlinkClick r:id="rId4"/>
              </a:rPr>
              <a:t>Kit de herramientas de Educación para la salud en Olimpiadas Especiales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hlinkClick r:id="rId5"/>
              </a:rPr>
              <a:t>High 5 for Fitness (Choca los 5 por el mejoramiento físico)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hlinkClick r:id="rId6"/>
              </a:rPr>
              <a:t>Promoción de la salud: materiales educativos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Recursos y guías de mejoramiento físico del Programa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dirty="0"/>
              <a:t>También puedes usar el libro de trabajo para crear consejos de salud.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26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equipos que tienen Capitanes de Mejoramiento Físico podrán: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rutinas de calentamiento y enfriamiento seguras y efectivas 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Aprender consejos o lecciones de educación para la salud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Recibir apoyo para practicar comportamientos saludables y motivarlos a participar en otros programas de salud/mejoramiento físico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US" b="1" u="sng" dirty="0">
              <a:latin typeface="Ubuntu Light" panose="020B0304030602030204" pitchFamily="34" charset="0"/>
            </a:endParaRPr>
          </a:p>
          <a:p>
            <a:pPr lvl="0"/>
            <a:r>
              <a:rPr lang="es-xl" dirty="0">
                <a:latin typeface="Ubuntu Light" panose="020B0304030602030204" pitchFamily="34" charset="0"/>
              </a:rPr>
              <a:t>Los Capitanes de Mejoramiento Físico deben cuidar a sus compañeros de forma positiva y ayudarlos a tener éxito con elogios y motivación.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35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72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¡Bienvenido de nuevo al entrenamiento para Capitanes de Mejoramiento Físico! En la Lección 2 practicaremos rutinas de calentamiento y enfriamiento para diferentes deportes.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20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016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Repasemos las funciones y las responsabilidades de un Capitán de Mejoramiento Físico.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Gracias a sus habilidades de liderazgo, </a:t>
            </a:r>
            <a:r>
              <a:rPr lang="es-xl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Capitanes de Mejoramiento Físico trabajarán en estrecha colaboración con los entrenadores para garantizar que la salud y el mejoramiento físico sean un componente clave de la experiencia deportiva, y harán lo siguiente</a:t>
            </a:r>
            <a:r>
              <a:rPr lang="es-xl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</a:rPr>
              <a:t>Enseñar hábitos saludables a sus compañeros.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</a:rPr>
              <a:t>Dirigir ejercicios de calentamiento y enfriamiento antes y después de la práctica.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effectLst/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En la Lección 1, aprendimos sobre las diferentes partes del mejoramiento físico y cómo enseñar consejos de salud. Ahora es el momento de que aprendan sobre los ejercicios de calentamiento y enfriamiento, y de que practiquen dirigirlos.</a:t>
            </a:r>
            <a:endParaRPr lang="en-US" b="0" i="0" u="none" strike="noStrike" kern="1200" baseline="0" dirty="0">
              <a:solidFill>
                <a:schemeClr val="dk1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930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865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xl" dirty="0"/>
              <a:t>Un calentamiento debe ser la primera actividad física en cada </a:t>
            </a:r>
            <a:r>
              <a:rPr lang="es-xl" dirty="0">
                <a:effectLst/>
              </a:rPr>
              <a:t>sesión de entrenamiento </a:t>
            </a:r>
            <a:r>
              <a:rPr lang="es-xl" dirty="0"/>
              <a:t>o competición</a:t>
            </a:r>
            <a:r>
              <a:rPr lang="es-xl" dirty="0">
                <a:effectLst/>
              </a:rPr>
              <a:t>. Ayuda </a:t>
            </a:r>
            <a:r>
              <a:rPr lang="es-xl" dirty="0"/>
              <a:t>a los atletas </a:t>
            </a:r>
            <a:r>
              <a:rPr lang="es-xl" dirty="0">
                <a:effectLst/>
              </a:rPr>
              <a:t>a </a:t>
            </a:r>
            <a:r>
              <a:rPr lang="es-xl" dirty="0"/>
              <a:t>alcanzar </a:t>
            </a:r>
            <a:r>
              <a:rPr lang="es-xl" dirty="0">
                <a:effectLst/>
              </a:rPr>
              <a:t>un </a:t>
            </a:r>
            <a:r>
              <a:rPr lang="es-xl" dirty="0"/>
              <a:t>estado óptimo de preparación física y mental</a:t>
            </a:r>
            <a:r>
              <a:rPr lang="es-xl" dirty="0">
                <a:effectLst/>
              </a:rPr>
              <a:t>. </a:t>
            </a:r>
            <a:r>
              <a:rPr lang="es-xl" dirty="0"/>
              <a:t>Cuando los atletas preparan tanto </a:t>
            </a:r>
            <a:r>
              <a:rPr lang="es-xl" dirty="0">
                <a:effectLst/>
              </a:rPr>
              <a:t>el cuerpo </a:t>
            </a:r>
            <a:r>
              <a:rPr lang="es-xl" dirty="0"/>
              <a:t>como la mente, es menos probable </a:t>
            </a:r>
            <a:r>
              <a:rPr lang="es-xl" dirty="0">
                <a:effectLst/>
              </a:rPr>
              <a:t>que </a:t>
            </a:r>
            <a:r>
              <a:rPr lang="es-xl" dirty="0"/>
              <a:t>sufran una lesión y rendirán mejor en cada práctica, entrenamiento y competencia</a:t>
            </a:r>
            <a:r>
              <a:rPr lang="es-xl" dirty="0">
                <a:effectLst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242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ejercicios de calentamiento preparan el cuerpo para el deporte o el ejercicio y ayudan a prevenir lesiones al aumentar lo siguiente: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Frecuencia cardíaca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Frecuencia respiratoria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Flujo sanguíneo a los músculos activos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 corporal y muscular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ejercicios de calentamiento preparan la mente para concentrarse en el deporte o el ejercicio al hacer lo siguiente: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Ayudar a los atletas a cambiar el enfoque de la vida al deporte.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Revisar mentalmente las habilidades aprendidas previamente.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Conectar la mente y el cuerpo (por ejemplo, vinculando la coordinación de manos y ojos).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913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Cada deporte es diferente y requiere habilidades y movimientos específicos. Los ejercicios de calentamiento deben personalizarse según el deporte y los niveles de habilidad de los atletas. Deben comenzar a un ritmo lento y volverse gradualmente un poco más rápidos y difíciles.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Sin embargo, independientemente del deporte, estos tres elementos deben formar parte de todos los ejercicios de calentamiento: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Actividad aeróbica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Estiramientos dinámicos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698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88467"/>
          </a:xfrm>
        </p:spPr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Piensa en la Lección 1; el término “aeróbico” se usa para describir los ejercicios de resistencia.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Las actividades aeróbicas son movimientos de todo el cuerpo que aumentan la frecuencia cardíaca. Las actividades deben comenzar a un ritmo lento y aumentar gradualmente en intensidad y dificultad; además, deben durar al menos 5 minutos. Al final, los atletas deberían sentir el cuerpo caliente, un poco sin aliento y con energía. Esta puede ser una parte divertida de la sesión de entrenamiento.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 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¿Qué actividades aeróbicas puedes realizar?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algunos participantes que compartan sus respuestas.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Muy buenas respuestas. Estas son algunas ideas más: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Caminar o trotar por el campo o la cancha durante 5 minutos.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Agregar cambios de dirección o diferentes maneras de caminar o correr, como de forma lateral, hacia atrás, saltando, galopando, etc.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Elegir y dirigir algunos ejercicios de resistencia de Fit 5.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Preparar un baile en equipo o hacer que el grupo baile de forma libre.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56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Una vez que el cuerpo haya entrado en calor luego de hacer actividad aeróbica, es momento de concentrarse en estirar los músculos que se usarán durante la práctica del deporte.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Los estiramientos dinámicos consisten en movimientos activos y controlados de las partes del cuerpo en toda su amplitud. Algunos ejemplos son los movimientos circulares de brazos y los balanceos de piernas. Estos son mejores que los estiramientos tradicionales/estáticos en el calentamiento porque la temperatura corporal y la frecuencia cardíaca se mantienen elevadas. Además, se ha demostrado que los estiramientos dinámicos reducen las lesiones mejor que los estiramientos tradicionales.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dirty="0">
                <a:latin typeface="+mj-lt"/>
              </a:rPr>
              <a:t>Ejemplos: balanceo de brazos, patadas altas con caminata, movimientos circulares de cadera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2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es-xl" b="1" dirty="0">
                <a:solidFill>
                  <a:srgbClr val="179984"/>
                </a:solidFill>
                <a:latin typeface="Ubuntu Light"/>
                <a:ea typeface="Ubuntu Light" panose="020B0304030602030204" pitchFamily="34" charset="0"/>
                <a:cs typeface="Times New Roman"/>
              </a:rPr>
              <a:t>Los mensajeros de </a:t>
            </a:r>
            <a:r>
              <a:rPr lang="es-xl" b="1" dirty="0">
                <a:solidFill>
                  <a:srgbClr val="179984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salud</a:t>
            </a:r>
            <a:r>
              <a:rPr lang="es-xl" b="1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 </a:t>
            </a: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son atletas de Olimpiadas Especiales que se han capacitado para servir como líderes, educadores y defensores de la salud.</a:t>
            </a:r>
          </a:p>
          <a:p>
            <a:pPr>
              <a:lnSpc>
                <a:spcPct val="100000"/>
              </a:lnSpc>
            </a:pPr>
            <a:endParaRPr lang="en-US" dirty="0">
              <a:effectLst/>
              <a:latin typeface="Ubuntu Light"/>
              <a:ea typeface="Ubuntu Light" panose="020B0304030602030204" pitchFamily="34" charset="0"/>
              <a:cs typeface="Times New Roman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Los mensajeros de salud </a:t>
            </a:r>
            <a:r>
              <a:rPr lang="es-xl" b="1" dirty="0">
                <a:solidFill>
                  <a:srgbClr val="009A79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no son Capitanes de Mejoramiento Físico</a:t>
            </a: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, pero se l</a:t>
            </a:r>
            <a:r>
              <a:rPr lang="en-US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e</a:t>
            </a: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s invita a completar este módulo básico. </a:t>
            </a:r>
            <a:endParaRPr lang="en-US" dirty="0"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effectLst/>
                <a:latin typeface="Ubuntu Light"/>
                <a:ea typeface="Calibri" panose="020F0502020204030204" pitchFamily="34" charset="0"/>
                <a:cs typeface="Times New Roman"/>
              </a:rPr>
              <a:t>El Programa de Capitanes de Mejoramiento Físico puede ser un paso para convertirse en un mensajero de salud. Los Capitanes de Mejoramiento Físico pueden sentirse inspirados y listos para asumir otras funciones relacionadas con la salud.</a:t>
            </a:r>
            <a:endParaRPr lang="en-US" dirty="0">
              <a:latin typeface="Ubuntu Light" panose="020B0304030602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892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Olimpiadas Especiales creó guías y videos de ejercicios de calentamiento para deportes específicos que te ayudarán a dirigir en la práctica.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Este es un gran recurso para aprender y dirigir rutinas de calentamiento.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963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es-xl" dirty="0"/>
              <a:t>Cuando sea posible, haz </a:t>
            </a:r>
            <a:r>
              <a:rPr lang="es-xl" b="1" dirty="0"/>
              <a:t>modificaciones</a:t>
            </a:r>
            <a:r>
              <a:rPr lang="es-xl" dirty="0"/>
              <a:t> para tus compañeros si los ejercicios son complejos (por ejemplo: elevación de rodillas/marcha en el lugar)</a:t>
            </a:r>
          </a:p>
          <a:p>
            <a:pPr marL="285750" indent="-28575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es-xl" dirty="0"/>
              <a:t>Elige ejercicios que sean </a:t>
            </a:r>
            <a:r>
              <a:rPr lang="es-xl" b="1" dirty="0">
                <a:solidFill>
                  <a:srgbClr val="179984"/>
                </a:solidFill>
              </a:rPr>
              <a:t>específicos para el deporte. </a:t>
            </a:r>
            <a:r>
              <a:rPr lang="es-xl" dirty="0"/>
              <a:t>Debes utilizar las partes del cuerpo que usas cuando practicas tu deporte. </a:t>
            </a:r>
            <a:endParaRPr lang="en-US" b="1" dirty="0">
              <a:solidFill>
                <a:srgbClr val="179984"/>
              </a:solidFill>
            </a:endParaRPr>
          </a:p>
          <a:p>
            <a:pPr marL="285750" indent="-285750">
              <a:buFont typeface="Ubuntu Light" panose="020B0604020202020204" pitchFamily="34" charset="0"/>
              <a:buChar char="•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334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es-xl" dirty="0"/>
              <a:t>Estos son algunos ejemplos de modificaciones.</a:t>
            </a:r>
          </a:p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es-x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Ahora veamos la actividad de modificación en tu libro de trabajo.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739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Ahora hablemos de los ejercicios de enfriamiento.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68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Cuando terminas el entrenamiento, la práctica o la sesión deportiva, siempre hay que enfriar el cuerpo. Un buen enfriamiento permite que el cuerpo vuelva de forma gradual a un estado de reposo. 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Es tan importante tener un buen enfriamiento como tener un buen calentamiento.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286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Es tan importante tener un buen enfriamiento como tener un buen calentamiento. Al igual que los ejercicios de calentamiento, los ejercicios de enfriamiento tienen muchos beneficios físicos y mentales, como los siguientes: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Disminuyen la frecuencia cardíaca, la frecuencia respiratoria y la temperatura corporal.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Disminuyen el dolor muscular para aumentar el ritmo de recuperación.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Mejoran la flexibilidad.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Promueven la relajación.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</a:rPr>
              <a:t>PREGUNTA:</a:t>
            </a: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¿Qué observas en esta lista? ¿En qué se diferencian estos ejercicios de los de calentamiento?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>
              <a:latin typeface="Ubuntu" panose="020B0504030602030204" pitchFamily="34" charset="0"/>
            </a:endParaRP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>
              <a:latin typeface="Ubuntu" panose="020B0504030602030204" pitchFamily="34" charset="0"/>
            </a:endParaRPr>
          </a:p>
          <a:p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42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Al igual que los ejercicios de calentamiento, un ejercicio de enfriamiento típico incluye dos componentes clave: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Actividad aeróbica ligera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Estiramiento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394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 diferencia de los ejercicios de calentamiento, la actividad aeróbica en un enfriamiento debe disminuir gradualmente en intensidad y dificultad. Podría ser un trote ligero, continuar con una caminata rápida y terminar con una caminata lenta. También puedes incluir algunos ejercicios de fuerza y acondicionamiento.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La frecuencia cardíaca debería disminuir lentamente y no deberías quedarte sin aliento. Esta actividad podría ser un trote/caminata corta.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461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224616"/>
          </a:xfrm>
        </p:spPr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Después de terminar la actividad aeróbica ligera, es recomendable hacer estiramientos. Los estiramientos para aumentar la flexibilidad son muy eficaces en la fase de enfriamiento.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Los estiramientos estáticos deben mantenerse durante 30 segundos o más y pueden ayudar a mejorar la flexibilidad. Cada deporte exige un esfuerzo de diferentes músculos y articulaciones, por lo que es importante que los ejercicios de estiramiento sean específicos para el deporte.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Estos son algunos consejos para estirar: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Mantén cada estiramiento durante al menos 30 segundos.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Estira ambos lados: si estiras el músculo del hombro derecho, estira también el izquierdo.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Los estiramientos deben generar molestias leves, pero no deben ser dolorosos.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También puedes utilizar este tiempo para enseñar un consejo de salud.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PREGUNTA:</a:t>
            </a:r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¿Cuáles son algunos estiramientos estáticos importantes para tu deporte? Piensa en las diferentes partes del cuerpo que usas. Escribe tus respuestas en el libro de trabajo.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Dales a los participantes un par de minutos para que trabajen en esta actividad y, luego, pídeles a algunos que compartan sus respuestas.</a:t>
            </a: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818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Al igual que los ejercicios de calentamiento, Olimpiadas Especiales creó guías y videos de ejercicios de enfriamiento para deportes específicos que te ayudarán a dirigir en la práctica.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Este es un gran recurso para aprender y dirigir rutinas de enfriamiento.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444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Es útil seguir una rutina estándar para los ejercicios de enfriamiento. Esto no solo te dará la oportunidad de repasar la sesión o hacer sugerencias para la siguiente práctica, sino que también creará una rutina que puedes sugerir a tus compañeros para que hagan en casa.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Durante los estiramientos, haz que tu equipo se coloque en círculo. Puedes pararte en el medio para que todos puedan verte y seguir tus estiramientos.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Ten en cuenta que puede ser difícil mantener el equilibrio con algunos ejercicios de estiramiento. Recomienda a tus compañeros que se sujeten de una superficie firme o de los hombros de otra persona.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También puedes tomarte tiempo al final de la práctica para compartir un consejo de salud. Tus compañeros pueden escuchar tus consejos mientras se estiran.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74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Llegó el momento de practicar. Busquen un espacio y muevan las cámaras para que podamos verlos.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013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Comencemos con los ejercicios de calentamiento. En grupo, elige 4 estiramientos dinámicos de esta lista.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4 voluntarios que digan un estiramiento que les gustaría probar. Anímalos a elegir un ejercicio que tal vez no conozcan. </a:t>
            </a: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Ejemplo: Mucha gente sabe cómo hacer el ejercicio de elevación de rodillas, pero quizás no el ejercicio de desplazamiento lateral.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Enséñales a los participantes cómo hacer el ejercicio y practicar. Después de un par de minutos, pídele a alguien que dirija el ejercicio de estiramiento. Repite esto con 4 estiramientos. Haz cada estiramiento durante 30 segundos.</a:t>
            </a: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27940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00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r>
              <a:rPr lang="es-xl" b="1" u="sng" dirty="0">
                <a:latin typeface="Ubuntu" panose="020B0504030602030204" pitchFamily="34" charset="0"/>
              </a:rPr>
              <a:t>NOTA: Cambia esta diapositiva según el deporte que estés enseñando. 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¡Buen trabajo con los estiramientos dinámicos! Recuerda que cada deporte es diferente, así que asegúrate de utilizar las guías de ejercicios de calentamiento cuando te toque dirigirlos.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Este es un ejemplo del básquetbol. Debes hacer las actividades aeróbicas durante 30 segundos cada una. Los estiramientos dinámicos deben hacerse 10 veces en cada lado o dirección.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Puedes cambiar esta diapositiva por un deporte diferente. Adapta la diapositiva al deporte que jueguen los Capitanes de Mejoramiento Físico. </a:t>
            </a: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Puedes explicar y practicar diferentes ejercicios de calentamiento para su deporte específico.</a:t>
            </a: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Ubuntu Light" panose="020B0604020202020204" pitchFamily="34" charset="0"/>
              <a:buNone/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92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Ahora practiquemos los ejercicios de enfriamiento. En grupo, elige 4 estiramientos estáticos de esta lista.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Pídeles a 4 voluntarios que digan un estiramiento que les gustaría probar. Anímalos a elegir un ejercicio de estiramiento que aún no conozcan o ejercicios para diferentes partes del cuerpo.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Enséñales a los participantes cómo hacer el ejercicio de estiramiento y practicar. Después de un par de minutos, pídele a alguien que dirija el ejercicio de estiramiento. Repite esto con 4 estiramientos. Mantén cada estiramiento durante 30 segundos.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Ubuntu Light" panose="020B0604020202020204" pitchFamily="34" charset="0"/>
              <a:buChar char="•"/>
            </a:pPr>
            <a:endParaRPr lang="en-US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257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b="1" u="sng" dirty="0">
                <a:latin typeface="Ubuntu" panose="020B0504030602030204" pitchFamily="34" charset="0"/>
              </a:rPr>
              <a:t>NOTA: Cambia esta diapositiva según el deporte que estés enseñando. 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¡Buen trabajo con los estiramientos estáticos! Recuerda que cada deporte es diferente, así que asegúrate de utilizar las guías de ejercicios de enfriamiento cuando te toque dirigir estiramientos.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Este es un ejemplo del básquetbol. Debes hacer actividad aeróbica durante un par de minutos y mantener cada estiramiento durante 30 segundos. ¡Asegúrate de estirar ambos lados!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Puedes cambiar esta diapositiva por un deporte diferente. Adapta la diapositiva al deporte que jueguen los Capitanes de Mejoramiento Físico. </a:t>
            </a: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Puedes explicar y practicar diferentes ejercicios de enfriamiento para su deporte específico.</a:t>
            </a: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Ubuntu Light" panose="020B0604020202020204" pitchFamily="34" charset="0"/>
              <a:buChar char="•"/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788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Estos son otros consejos para dirigir los ejercicios de calentamiento y enfriamiento: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Sigue una rutina estándar para los ejercicios de enfriamiento y calentamiento.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Muestra seguridad. Habla en voz alta y con claridad.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Anima a todos tus compañeros a participar.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Asegúrate de tener suficiente espacio para hacer los ejercicios de manera segura y eficaz.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Observa a tus compañeros para asegurarte de que estén haciendo los ejercicios de forma correcta y ofréceles ayuda si no lo están haciendo bien.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b="1" i="1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SITUACIONES HIPOTÉTICAS PARA ANALIZAR: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xl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Un atleta siempre llega tarde.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xl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Los Compañeros Unificados no están participando.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xl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Tu entrenador interrumpe el ejercicio de calentamiento para comenzar la práctica.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xl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Un compañero está haciendo mal el ejercicio.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xl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Un compañero no quiere participar.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283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Como se mencionó durante las </a:t>
            </a:r>
            <a:r>
              <a:rPr lang="es-xl" sz="1200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situaciones hipotéticas</a:t>
            </a:r>
            <a:r>
              <a:rPr lang="es-xl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, es </a:t>
            </a:r>
            <a:r>
              <a:rPr lang="es-xl" sz="1200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importante que hables con tu entrenador acerca de ser un Capitán de Mejoramiento Físico. Esto debería suceder al comienzo de la temporada y puede repetirse antes o después de las prácticas si lo deseas. Recuerda que tu entrenador y el equipo del Programa están a tu disposición para ayudarte.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189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743450"/>
          </a:xfrm>
        </p:spPr>
        <p:txBody>
          <a:bodyPr/>
          <a:lstStyle/>
          <a:p>
            <a:r>
              <a:rPr lang="es-xl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Antes de que comience la temporada, es importante que te comuniques con tu entrenador para hablar sobre cómo ser un Capitán de Mejoramiento Físico. Es mejor llamarlo o reunirse en persona, pero también se le puede enviar un mensaje de correo electrónico. </a:t>
            </a:r>
          </a:p>
          <a:p>
            <a:endParaRPr lang="en-US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es-xl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Cuando te comuniques con el entrenador, dile lo siguiente:</a:t>
            </a:r>
          </a:p>
          <a:p>
            <a:r>
              <a:rPr lang="es-xl" b="0" i="1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“Estoy en tu equipo y soy Capitán de Mejoramiento Físico. He completado el entrenamiento para Capitán de Mejoramiento Físico para dirigir los ejercicios de calentamiento y enfriamiento, y para compartir consejos de salud. ¿Podemos tener algo de tiempo al principio y al final de la práctica para hacer esto?” </a:t>
            </a:r>
          </a:p>
          <a:p>
            <a:pPr algn="l" rtl="0" fontAlgn="base">
              <a:buFont typeface="+mj-lt"/>
              <a:buNone/>
            </a:pPr>
            <a:endParaRPr lang="en-US" b="0" i="1" u="none" strike="noStrike" kern="1200" baseline="0" dirty="0">
              <a:solidFill>
                <a:schemeClr val="tx1"/>
              </a:solidFill>
              <a:effectLst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xl" b="0" i="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Al decir esto, el entrenador sabrá que tu función no implica trabajo extra para él, sino una ayuda. </a:t>
            </a:r>
            <a:r>
              <a:rPr lang="es-xl" b="1" i="1" dirty="0">
                <a:solidFill>
                  <a:schemeClr val="dk1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lang="es-xl" b="0" i="0" dirty="0">
                <a:solidFill>
                  <a:schemeClr val="dk1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De esta manera, </a:t>
            </a:r>
            <a:r>
              <a:rPr lang="es-xl" b="0" i="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el entrenador sabe antes de la primera práctica que eres un Capitán de Mejoramiento Físico. Esto le da la oportunidad de entender tu función y tener en cuenta el tiempo necesario para los ejercicios de calentamiento y enfriamiento. </a:t>
            </a:r>
          </a:p>
          <a:p>
            <a:pPr algn="l" rtl="0" fontAlgn="base">
              <a:buFont typeface="+mj-lt"/>
              <a:buNone/>
            </a:pPr>
            <a:endParaRPr lang="en-US" b="0" i="0" dirty="0">
              <a:solidFill>
                <a:srgbClr val="000000"/>
              </a:solidFill>
              <a:effectLst/>
              <a:latin typeface="Ubuntu" panose="020B0504030602030204" pitchFamily="34" charset="0"/>
            </a:endParaRPr>
          </a:p>
          <a:p>
            <a:pPr algn="l" rtl="0" fontAlgn="base">
              <a:buFont typeface="+mj-lt"/>
              <a:buNone/>
            </a:pPr>
            <a:r>
              <a:rPr lang="es-xl" b="0" i="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Si envías un correo electrónico, puedes incluir un archivo adjunto con la guía de ejercicios de calentamiento y enfriamiento para tu deporte, y así el entrenador también podrá revisarla. </a:t>
            </a:r>
          </a:p>
          <a:p>
            <a:pPr algn="l" rtl="0" fontAlgn="base">
              <a:buFont typeface="+mj-lt"/>
              <a:buNone/>
            </a:pPr>
            <a:endParaRPr lang="en-US" b="0" i="0" dirty="0">
              <a:solidFill>
                <a:srgbClr val="000000"/>
              </a:solidFill>
              <a:effectLst/>
              <a:latin typeface="Ubuntu" panose="020B0504030602030204" pitchFamily="34" charset="0"/>
            </a:endParaRPr>
          </a:p>
          <a:p>
            <a:pPr algn="l" rtl="0" fontAlgn="base">
              <a:buFont typeface="+mj-lt"/>
              <a:buNone/>
            </a:pPr>
            <a:r>
              <a:rPr lang="es-xl" b="0" i="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También puedes decirle al entrenador que llevarás una copia impresa de las guías a la práctica.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239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xl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Te recomiendo compartir estos otros temas cuando hables con tu entrenador: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Coméntale a tu entrenador los beneficios de hacer ejercicios de calentamiento y enfriamiento cuando hables con él antes de la primera práctica.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Comparte la importancia de ser un atleta saludable y estar en forma.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Dile a tu entrenador por qué es importante para ti ser un Capitán de Mejoramiento Físico.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es-xl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Tienes todo el conocimiento y las habilidades que necesitas para ser un excelente Capitán de Mejoramiento Físico. ¡Demuéstrale esto a tu entrenador!</a:t>
            </a:r>
          </a:p>
          <a:p>
            <a:pPr algn="l" rtl="0" fontAlgn="base">
              <a:buFont typeface="+mj-lt"/>
              <a:buNone/>
            </a:pPr>
            <a:endParaRPr lang="en-US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dirty="0">
                <a:latin typeface="Ubuntu Light" panose="020B0304030602030204" pitchFamily="34" charset="0"/>
                <a:cs typeface="Calibri"/>
              </a:rPr>
              <a:t>Entrenador:</a:t>
            </a: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Es el líder de cada práctica.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Determina el orden de la práctica.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Enseña habilidades deportivas y ejercicios.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Determina cuándo comienza y termina la práctica.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Motiva a los atletas.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Se comunica con atletas individuales cuando surgen determinadas situaciones.</a:t>
            </a:r>
          </a:p>
          <a:p>
            <a:pPr marL="285750" indent="-285750">
              <a:buFont typeface="Ubuntu Light"/>
              <a:buChar char="•"/>
            </a:pP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r>
              <a:rPr lang="es-xl" dirty="0">
                <a:latin typeface="Ubuntu Light" panose="020B0304030602030204" pitchFamily="34" charset="0"/>
                <a:cs typeface="Calibri" panose="020F0502020204030204"/>
              </a:rPr>
              <a:t>Capitanes de Mejoramiento Físico:</a:t>
            </a: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Ayudan a dirigir el calentamiento antes de que comience la práctica.</a:t>
            </a: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Son un ejemplo positivo para sus compañeros.</a:t>
            </a: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Comparten un consejo o una lección de educación para la salud en cada sesión de entrenamiento.</a:t>
            </a: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pPr marL="285750" indent="-285750">
              <a:buFont typeface="Ubuntu Light"/>
              <a:buChar char="•"/>
            </a:pPr>
            <a:r>
              <a:rPr lang="es-xl" dirty="0">
                <a:latin typeface="Ubuntu Light" panose="020B0304030602030204" pitchFamily="34" charset="0"/>
              </a:rPr>
              <a:t>Ayudan con los estiramientos de enfriamiento después de la práctica.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093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056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xl" sz="1200" b="1" i="1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¡Felicitaciones! Gracias por participar. Has finalizado el curso de entrenamiento para Capitanes de Mejoramiento físico.</a:t>
            </a:r>
          </a:p>
          <a:p>
            <a:r>
              <a:rPr lang="es-xl" sz="1200" b="1" i="1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 </a:t>
            </a:r>
          </a:p>
          <a:p>
            <a:r>
              <a:rPr lang="es-xl" sz="1200" b="1" i="1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Recuerda que, para ser un gran atleta, debes ser un atleta saludable. El entrenador y el equipo del Programa están a tu disposición para ayudarte.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sz="1200" b="1" i="1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highlight>
                <a:srgbClr val="FFFF00"/>
              </a:highlight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1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curso de entrenamiento para Capitanes de Mejoramiento Físico se divide en dos lecciones:</a:t>
            </a: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xl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xl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Descripción general del mejoramiento físico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xl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Dirigir ejercicios de calentamiento y enfriamiento </a:t>
            </a: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CE2F896E-9854-4FE5-BB71-8A3008E9A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58" b="12558"/>
          <a:stretch/>
        </p:blipFill>
        <p:spPr>
          <a:xfrm>
            <a:off x="-9525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BAF14-F32E-4930-932F-1C5905D98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8" y="344960"/>
            <a:ext cx="2316019" cy="809897"/>
          </a:xfrm>
          <a:prstGeom prst="rect">
            <a:avLst/>
          </a:prstGeom>
        </p:spPr>
      </p:pic>
      <p:pic>
        <p:nvPicPr>
          <p:cNvPr id="12" name="Picture 11" descr="Una ilustración con texto, imágenes prediseñadas&#10;&#10;Descripción generada automáticamente">
            <a:extLst>
              <a:ext uri="{FF2B5EF4-FFF2-40B4-BE49-F238E27FC236}">
                <a16:creationId xmlns:a16="http://schemas.microsoft.com/office/drawing/2014/main" id="{B4B033DF-5B5B-45E6-8364-ED6E109EC5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1" y="2078538"/>
            <a:ext cx="5217705" cy="2090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FBF68A-9D8D-D9C4-0B5E-A16249B39F7F}"/>
              </a:ext>
            </a:extLst>
          </p:cNvPr>
          <p:cNvSpPr txBox="1"/>
          <p:nvPr userDrawn="1"/>
        </p:nvSpPr>
        <p:spPr>
          <a:xfrm>
            <a:off x="205740" y="395069"/>
            <a:ext cx="33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s-xl" sz="1400" b="1" kern="1200" spc="100" baseline="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+mn-cs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11541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6AE1B8-70D0-4951-A945-CEA464212D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2793" y="344961"/>
            <a:ext cx="1965794" cy="6874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DC747-2661-4EFD-803D-474FFED200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962025"/>
            <a:ext cx="6572250" cy="687426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26A07-6959-47A0-BA61-34063C4631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2552700"/>
            <a:ext cx="9410700" cy="5715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Lesson intro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DA7251-DE92-4204-B323-60FF4160C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465473"/>
            <a:ext cx="9410700" cy="147800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Lesson intro</a:t>
            </a:r>
          </a:p>
        </p:txBody>
      </p:sp>
    </p:spTree>
    <p:extLst>
      <p:ext uri="{BB962C8B-B14F-4D97-AF65-F5344CB8AC3E}">
        <p14:creationId xmlns:p14="http://schemas.microsoft.com/office/powerpoint/2010/main" val="307110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74C508-E0F3-484B-9952-DDB7650C52FA}"/>
              </a:ext>
            </a:extLst>
          </p:cNvPr>
          <p:cNvGrpSpPr/>
          <p:nvPr userDrawn="1"/>
        </p:nvGrpSpPr>
        <p:grpSpPr>
          <a:xfrm>
            <a:off x="-25400" y="982606"/>
            <a:ext cx="4892788" cy="4892788"/>
            <a:chOff x="-165099" y="1638300"/>
            <a:chExt cx="4892788" cy="48927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B01250-E6B4-4901-8449-EBBF54535BF2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F8D64A-ADA5-41C3-947B-2BF0F82A4876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4DB36-B4D1-4673-A8A9-5D5CE8886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9760" y="3088480"/>
            <a:ext cx="4892788" cy="604837"/>
          </a:xfrm>
        </p:spPr>
        <p:txBody>
          <a:bodyPr>
            <a:noAutofit/>
          </a:bodyPr>
          <a:lstStyle>
            <a:lvl1pPr marL="0" indent="0" algn="r">
              <a:buNone/>
              <a:defRPr sz="4400" b="1">
                <a:solidFill>
                  <a:srgbClr val="00695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38FE1-9D47-4B32-AF42-A6BEE24F01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57188" y="2681644"/>
            <a:ext cx="2525360" cy="44291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00695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A87A-434B-2813-968E-04398A110F3B}"/>
              </a:ext>
            </a:extLst>
          </p:cNvPr>
          <p:cNvSpPr txBox="1"/>
          <p:nvPr userDrawn="1"/>
        </p:nvSpPr>
        <p:spPr>
          <a:xfrm>
            <a:off x="8358909" y="6233652"/>
            <a:ext cx="33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es-xl" sz="1400" b="1" kern="1200" spc="100" baseline="0" dirty="0">
                <a:solidFill>
                  <a:srgbClr val="00695E"/>
                </a:solidFill>
                <a:latin typeface="Ubuntu" panose="020B0504030602030204" pitchFamily="34" charset="0"/>
                <a:ea typeface="+mn-ea"/>
                <a:cs typeface="+mn-cs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98399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882EA3-E766-4F40-9384-29D6407D2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316571"/>
            <a:ext cx="9610725" cy="5810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94284-69EF-4DEC-B420-A3DC797B7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897596"/>
            <a:ext cx="9591675" cy="5810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17998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4FFF77-2D3E-4262-8095-12A64B404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1962150"/>
            <a:ext cx="9772650" cy="34004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C7A6A-21D3-7488-698D-543A1655DC11}"/>
              </a:ext>
            </a:extLst>
          </p:cNvPr>
          <p:cNvSpPr txBox="1"/>
          <p:nvPr userDrawn="1"/>
        </p:nvSpPr>
        <p:spPr>
          <a:xfrm>
            <a:off x="8358909" y="6233652"/>
            <a:ext cx="33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es-xl" sz="1400" b="1" kern="1200" spc="100" baseline="0" dirty="0">
                <a:solidFill>
                  <a:srgbClr val="00695E"/>
                </a:solidFill>
                <a:latin typeface="Ubuntu" panose="020B0504030602030204" pitchFamily="34" charset="0"/>
                <a:ea typeface="+mn-ea"/>
                <a:cs typeface="+mn-cs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76938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882EA3-E766-4F40-9384-29D6407D2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316572"/>
            <a:ext cx="9610725" cy="3787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94284-69EF-4DEC-B420-A3DC797B7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712319"/>
            <a:ext cx="9591675" cy="3787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17998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4FFF77-2D3E-4262-8095-12A64B404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1962150"/>
            <a:ext cx="9772650" cy="34004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A20EA-890A-6F0B-BD8F-59575FC53D8F}"/>
              </a:ext>
            </a:extLst>
          </p:cNvPr>
          <p:cNvSpPr txBox="1"/>
          <p:nvPr userDrawn="1"/>
        </p:nvSpPr>
        <p:spPr>
          <a:xfrm>
            <a:off x="8358909" y="6233652"/>
            <a:ext cx="33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es-xl" sz="1400" b="1" kern="1200" spc="100" baseline="0" dirty="0">
                <a:solidFill>
                  <a:srgbClr val="00695E"/>
                </a:solidFill>
                <a:latin typeface="Ubuntu" panose="020B0504030602030204" pitchFamily="34" charset="0"/>
                <a:ea typeface="+mn-ea"/>
                <a:cs typeface="+mn-cs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59747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767BAE-8A6B-4245-8072-DC7D45914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8875" y="1638300"/>
            <a:ext cx="9829800" cy="4892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882EA3-E766-4F40-9384-29D6407D2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536016"/>
            <a:ext cx="9610725" cy="581025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2" name="Picture 21" descr="Texto&#10;&#10;Descripción generada automáticamente">
            <a:extLst>
              <a:ext uri="{FF2B5EF4-FFF2-40B4-BE49-F238E27FC236}">
                <a16:creationId xmlns:a16="http://schemas.microsoft.com/office/drawing/2014/main" id="{65E0366C-219D-4F6C-A98A-6EBBF0FF0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518668"/>
            <a:ext cx="1750317" cy="6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C82241-D7BD-45C9-A845-0538A7795C11}"/>
              </a:ext>
            </a:extLst>
          </p:cNvPr>
          <p:cNvSpPr txBox="1"/>
          <p:nvPr userDrawn="1"/>
        </p:nvSpPr>
        <p:spPr>
          <a:xfrm>
            <a:off x="1071716" y="1769806"/>
            <a:ext cx="525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3600" b="1" dirty="0">
                <a:solidFill>
                  <a:schemeClr val="bg1"/>
                </a:solidFill>
                <a:latin typeface="Ubuntu" panose="020B0504030602030204" pitchFamily="34" charset="0"/>
              </a:rPr>
              <a:t>¿Preguntas?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012E23-0D47-0990-A7DD-956244716E24}"/>
              </a:ext>
            </a:extLst>
          </p:cNvPr>
          <p:cNvSpPr txBox="1"/>
          <p:nvPr userDrawn="1"/>
        </p:nvSpPr>
        <p:spPr>
          <a:xfrm>
            <a:off x="8358909" y="6233652"/>
            <a:ext cx="33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es-xl" sz="1400" b="1" kern="1200" spc="100" baseline="0" dirty="0">
                <a:solidFill>
                  <a:srgbClr val="00695E"/>
                </a:solidFill>
                <a:latin typeface="Ubuntu" panose="020B0504030602030204" pitchFamily="34" charset="0"/>
                <a:ea typeface="+mn-ea"/>
                <a:cs typeface="+mn-cs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37146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2835C92D-E5B8-41EA-ADAD-BE973996A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396" y="440288"/>
            <a:ext cx="2167000" cy="133582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0319023-64F7-46C2-A150-219C22B85B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8" y="38100"/>
            <a:ext cx="1389348" cy="138934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331B1DF-448C-49C4-A805-4506121147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3534" y="282615"/>
            <a:ext cx="877942" cy="8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9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pos="4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F961701-E30C-432A-88F1-0D6982F90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58" b="12558"/>
          <a:stretch/>
        </p:blipFill>
        <p:spPr>
          <a:xfrm>
            <a:off x="-9525" y="0"/>
            <a:ext cx="1221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782AE-9BAD-43CA-9DC2-663751AC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79C50-C718-4482-8CC0-C0C1DC8B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5B169-DCD4-4F3A-8B07-D019309DB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E692E-3B2C-4E6B-B906-E260F68CBF1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FC83E-3826-48AF-8650-862BABCA4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3CC0-3B7F-4768-9084-D7297830C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AB00-0628-4CBF-805E-7F0427F7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3" r:id="rId3"/>
    <p:sldLayoutId id="2147483653" r:id="rId4"/>
    <p:sldLayoutId id="2147483661" r:id="rId5"/>
    <p:sldLayoutId id="2147483660" r:id="rId6"/>
    <p:sldLayoutId id="2147483654" r:id="rId7"/>
    <p:sldLayoutId id="2147483650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Ubuntu Light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61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resources.specialolympics.org/health/health-promotion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s://resources.specialolympics.org/health/fitness/high-5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ropbox.com/s/g8vp5noauhml5tb/USA%20Games%20Challenge_Health%20Education%20Toolkit_PROGRAMS.pdf?dl=0" TargetMode="External"/><Relationship Id="rId5" Type="http://schemas.openxmlformats.org/officeDocument/2006/relationships/hyperlink" Target="https://resources.specialolympics.org/health/fitness/fit-5" TargetMode="Externa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microsoft.com/office/2007/relationships/hdphoto" Target="../media/hdphoto6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tiff"/><Relationship Id="rId4" Type="http://schemas.microsoft.com/office/2007/relationships/hdphoto" Target="../media/hdphoto6.wdp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microsoft.com/office/2007/relationships/hdphoto" Target="../media/hdphoto10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hyperlink" Target="https://resources.specialolympics.org/leadership-excellence/leadership-and-skills-training/sports-leader/fitness-captain" TargetMode="External"/><Relationship Id="rId4" Type="http://schemas.microsoft.com/office/2007/relationships/hdphoto" Target="../media/hdphoto6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microsoft.com/office/2007/relationships/hdphoto" Target="../media/hdphoto5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microsoft.com/office/2007/relationships/hdphoto" Target="../media/hdphoto5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tif"/><Relationship Id="rId4" Type="http://schemas.microsoft.com/office/2007/relationships/hdphoto" Target="../media/hdphoto5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hyperlink" Target="https://resources.specialolympics.org/leadership-excellence/leadership-and-skills-training/sports-leader/fitness-captain" TargetMode="Externa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1.wdp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microsoft.com/office/2007/relationships/hdphoto" Target="../media/hdphoto1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microsoft.com/office/2007/relationships/hdphoto" Target="../media/hdphoto1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FEC-E1FB-41DA-A376-7E3F59AA917D}"/>
              </a:ext>
            </a:extLst>
          </p:cNvPr>
          <p:cNvSpPr txBox="1"/>
          <p:nvPr/>
        </p:nvSpPr>
        <p:spPr>
          <a:xfrm>
            <a:off x="731519" y="5730240"/>
            <a:ext cx="5364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2800" b="1" spc="100" dirty="0">
                <a:solidFill>
                  <a:schemeClr val="bg1"/>
                </a:solidFill>
                <a:latin typeface="Ubuntu" panose="020B0504030602030204" pitchFamily="34" charset="0"/>
              </a:rPr>
              <a:t>CAPITÁN DE MEJORAMIENTO FÍSICO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B418-6935-6BFC-5155-A234AA0E8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8" t="16875" r="10586" b="875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CB3E4F-24F8-4B0B-AD89-B7D27D57E1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1132044"/>
            <a:ext cx="9429750" cy="1299337"/>
          </a:xfrm>
        </p:spPr>
        <p:txBody>
          <a:bodyPr>
            <a:noAutofit/>
          </a:bodyPr>
          <a:lstStyle/>
          <a:p>
            <a:r>
              <a:rPr lang="es-xl" b="0" dirty="0"/>
              <a:t>Lección 1:</a:t>
            </a:r>
          </a:p>
          <a:p>
            <a:r>
              <a:rPr lang="es-xl" dirty="0"/>
              <a:t>Descripción general del mejoramiento físico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E3C1A-EA2F-4F02-A563-47F74298C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150" y="3658599"/>
            <a:ext cx="9410700" cy="571500"/>
          </a:xfrm>
        </p:spPr>
        <p:txBody>
          <a:bodyPr/>
          <a:lstStyle/>
          <a:p>
            <a:r>
              <a:rPr lang="es-xl" dirty="0"/>
              <a:t>En esta lección: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98ED0-1757-4FE6-8884-1DAE690AC6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100" y="4230099"/>
            <a:ext cx="7493668" cy="1478001"/>
          </a:xfrm>
        </p:spPr>
        <p:txBody>
          <a:bodyPr/>
          <a:lstStyle/>
          <a:p>
            <a:r>
              <a:rPr lang="es-xl" sz="2800" b="1" dirty="0"/>
              <a:t>Aprenderemos sobre los conceptos básicos de actividad física, nutrición, hidratación </a:t>
            </a:r>
            <a:br>
              <a:rPr lang="en-US" sz="2800" b="1" dirty="0"/>
            </a:br>
            <a:r>
              <a:rPr lang="es-xl" sz="2800" b="1" dirty="0"/>
              <a:t>y cómo apoyar a los compañeros</a:t>
            </a:r>
            <a:endParaRPr lang="en-US" sz="36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96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0FAFA-C274-4836-BF79-7BFE384099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xl" dirty="0"/>
              <a:t>¿Qué es el mejoramiento físico?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844FC-C540-439E-8B8B-CC7E2E21FE92}"/>
              </a:ext>
            </a:extLst>
          </p:cNvPr>
          <p:cNvSpPr txBox="1"/>
          <p:nvPr/>
        </p:nvSpPr>
        <p:spPr>
          <a:xfrm>
            <a:off x="579380" y="6245152"/>
            <a:ext cx="56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976E9-9626-B6CD-57D3-A714AA58D7C7}"/>
              </a:ext>
            </a:extLst>
          </p:cNvPr>
          <p:cNvSpPr txBox="1"/>
          <p:nvPr/>
        </p:nvSpPr>
        <p:spPr>
          <a:xfrm>
            <a:off x="170121" y="1798276"/>
            <a:ext cx="11791507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xl" sz="3200" dirty="0">
                <a:ea typeface="+mn-lt"/>
                <a:cs typeface="+mn-lt"/>
              </a:rPr>
              <a:t>El mejoramiento físico consiste </a:t>
            </a:r>
            <a:br>
              <a:rPr lang="en-US" sz="3200" dirty="0">
                <a:ea typeface="+mn-lt"/>
                <a:cs typeface="+mn-lt"/>
              </a:rPr>
            </a:br>
            <a:r>
              <a:rPr lang="es-xl" sz="3200" dirty="0">
                <a:ea typeface="+mn-lt"/>
                <a:cs typeface="+mn-lt"/>
              </a:rPr>
              <a:t>en alcanzar la mejor salud y rendimiento a través de </a:t>
            </a:r>
            <a:br>
              <a:rPr lang="en-US" sz="3200" dirty="0">
                <a:ea typeface="+mn-lt"/>
                <a:cs typeface="+mn-lt"/>
              </a:rPr>
            </a:br>
            <a:r>
              <a:rPr lang="es-xl" sz="3200" b="1" dirty="0">
                <a:solidFill>
                  <a:srgbClr val="FFC000"/>
                </a:solidFill>
                <a:ea typeface="+mn-lt"/>
                <a:cs typeface="+mn-lt"/>
              </a:rPr>
              <a:t>actividad física</a:t>
            </a:r>
            <a:r>
              <a:rPr lang="es-xl" sz="3200" dirty="0">
                <a:ea typeface="+mn-lt"/>
                <a:cs typeface="+mn-lt"/>
              </a:rPr>
              <a:t>, </a:t>
            </a:r>
            <a:r>
              <a:rPr lang="es-xl" sz="3200" b="1" dirty="0">
                <a:solidFill>
                  <a:srgbClr val="FF33CC"/>
                </a:solidFill>
                <a:ea typeface="+mn-lt"/>
                <a:cs typeface="+mn-lt"/>
              </a:rPr>
              <a:t>nutrición</a:t>
            </a:r>
            <a:r>
              <a:rPr lang="es-xl" sz="3200" dirty="0">
                <a:ea typeface="+mn-lt"/>
                <a:cs typeface="+mn-lt"/>
              </a:rPr>
              <a:t> e </a:t>
            </a:r>
            <a:r>
              <a:rPr lang="es-xl" sz="3200" b="1" dirty="0">
                <a:solidFill>
                  <a:srgbClr val="00B0F0"/>
                </a:solidFill>
                <a:ea typeface="+mn-lt"/>
                <a:cs typeface="+mn-lt"/>
              </a:rPr>
              <a:t>hidratación de forma adecuada.</a:t>
            </a:r>
            <a:endParaRPr lang="en-US" sz="3200" dirty="0">
              <a:solidFill>
                <a:srgbClr val="00B0F0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3200" dirty="0"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2400" dirty="0">
              <a:cs typeface="Calibri"/>
            </a:endParaRPr>
          </a:p>
        </p:txBody>
      </p:sp>
      <p:pic>
        <p:nvPicPr>
          <p:cNvPr id="3" name="Picture 2" descr="Ícono&#10;&#10;Descripción generada automáticamente">
            <a:extLst>
              <a:ext uri="{FF2B5EF4-FFF2-40B4-BE49-F238E27FC236}">
                <a16:creationId xmlns:a16="http://schemas.microsoft.com/office/drawing/2014/main" id="{558862B0-7D1D-9321-47BC-2DDB0E9C3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91" y="3652284"/>
            <a:ext cx="2099931" cy="2099931"/>
          </a:xfrm>
          <a:prstGeom prst="rect">
            <a:avLst/>
          </a:prstGeom>
        </p:spPr>
      </p:pic>
      <p:pic>
        <p:nvPicPr>
          <p:cNvPr id="5" name="Picture 4" descr="Ícono&#10;&#10;Descripción generada automáticamente">
            <a:extLst>
              <a:ext uri="{FF2B5EF4-FFF2-40B4-BE49-F238E27FC236}">
                <a16:creationId xmlns:a16="http://schemas.microsoft.com/office/drawing/2014/main" id="{C25E4B69-7BE2-A302-A408-8D8408237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53" y="3672682"/>
            <a:ext cx="2088094" cy="2099931"/>
          </a:xfrm>
          <a:prstGeom prst="rect">
            <a:avLst/>
          </a:prstGeom>
        </p:spPr>
      </p:pic>
      <p:pic>
        <p:nvPicPr>
          <p:cNvPr id="8" name="Picture 7" descr="Ícono&#10;&#10;Descripción generada automáticamente">
            <a:extLst>
              <a:ext uri="{FF2B5EF4-FFF2-40B4-BE49-F238E27FC236}">
                <a16:creationId xmlns:a16="http://schemas.microsoft.com/office/drawing/2014/main" id="{7AAF6D7E-EEA5-296B-1A17-98764652E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89" y="3672681"/>
            <a:ext cx="2101682" cy="20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0FAFA-C274-4836-BF79-7BFE384099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xl" dirty="0"/>
              <a:t>¿Por qué es importante el mejoramiento físico?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976E9-9626-B6CD-57D3-A714AA58D7C7}"/>
              </a:ext>
            </a:extLst>
          </p:cNvPr>
          <p:cNvSpPr txBox="1"/>
          <p:nvPr/>
        </p:nvSpPr>
        <p:spPr>
          <a:xfrm>
            <a:off x="898281" y="2986325"/>
            <a:ext cx="230283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xl" sz="2400" dirty="0">
                <a:cs typeface="Calibri"/>
              </a:rPr>
              <a:t>Mejora el rendimiento deportivo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74168-EE83-0A7C-3761-4907173E8C65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2" name="Graphic 2" descr="Átomo con relleno sólido">
            <a:extLst>
              <a:ext uri="{FF2B5EF4-FFF2-40B4-BE49-F238E27FC236}">
                <a16:creationId xmlns:a16="http://schemas.microsoft.com/office/drawing/2014/main" id="{EA0B00C5-440C-9860-1214-9C49624D2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647" y="2069123"/>
            <a:ext cx="914400" cy="914400"/>
          </a:xfrm>
          <a:prstGeom prst="rect">
            <a:avLst/>
          </a:prstGeom>
        </p:spPr>
      </p:pic>
      <p:pic>
        <p:nvPicPr>
          <p:cNvPr id="3" name="Graphic 3" descr="Balón de fútbol con relleno sólido">
            <a:extLst>
              <a:ext uri="{FF2B5EF4-FFF2-40B4-BE49-F238E27FC236}">
                <a16:creationId xmlns:a16="http://schemas.microsoft.com/office/drawing/2014/main" id="{43E61441-9836-8F13-F930-0107BE261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1231" y="2069123"/>
            <a:ext cx="914400" cy="914400"/>
          </a:xfrm>
          <a:prstGeom prst="rect">
            <a:avLst/>
          </a:prstGeom>
        </p:spPr>
      </p:pic>
      <p:pic>
        <p:nvPicPr>
          <p:cNvPr id="4" name="Graphic 4" descr="Contorno de cara sonriente con relleno sólido">
            <a:extLst>
              <a:ext uri="{FF2B5EF4-FFF2-40B4-BE49-F238E27FC236}">
                <a16:creationId xmlns:a16="http://schemas.microsoft.com/office/drawing/2014/main" id="{2F22AD4B-3FA3-4709-A913-0D6A04EFC0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86954" y="2069123"/>
            <a:ext cx="914400" cy="914400"/>
          </a:xfrm>
          <a:prstGeom prst="rect">
            <a:avLst/>
          </a:prstGeom>
        </p:spPr>
      </p:pic>
      <p:pic>
        <p:nvPicPr>
          <p:cNvPr id="5" name="Graphic 7" descr="Dormir con relleno sólido">
            <a:extLst>
              <a:ext uri="{FF2B5EF4-FFF2-40B4-BE49-F238E27FC236}">
                <a16:creationId xmlns:a16="http://schemas.microsoft.com/office/drawing/2014/main" id="{0927387C-F42A-EA98-EDB4-7DDF928EA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6031" y="206912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DC40D7-A566-DC7E-CA6B-692122F8AC6F}"/>
              </a:ext>
            </a:extLst>
          </p:cNvPr>
          <p:cNvSpPr txBox="1"/>
          <p:nvPr/>
        </p:nvSpPr>
        <p:spPr>
          <a:xfrm>
            <a:off x="3594588" y="2986324"/>
            <a:ext cx="23028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xl" sz="2400" dirty="0">
                <a:cs typeface="Calibri"/>
              </a:rPr>
              <a:t>Aumenta la energía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2B2A3-9BF7-98EE-58A3-DE2051385369}"/>
              </a:ext>
            </a:extLst>
          </p:cNvPr>
          <p:cNvSpPr txBox="1"/>
          <p:nvPr/>
        </p:nvSpPr>
        <p:spPr>
          <a:xfrm>
            <a:off x="6290894" y="3031719"/>
            <a:ext cx="23028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xl" sz="2400" dirty="0">
                <a:cs typeface="Calibri"/>
              </a:rPr>
              <a:t>Te hace sentir más feliz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EC09D-F324-D2AB-EDE4-20B44BF9B20C}"/>
              </a:ext>
            </a:extLst>
          </p:cNvPr>
          <p:cNvSpPr txBox="1"/>
          <p:nvPr/>
        </p:nvSpPr>
        <p:spPr>
          <a:xfrm>
            <a:off x="8869971" y="3068384"/>
            <a:ext cx="23028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xl" sz="2400" dirty="0">
                <a:cs typeface="Calibri"/>
              </a:rPr>
              <a:t>Mejora el sueño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1C05F-F418-CF4C-6FDE-02D13BDC0943}"/>
              </a:ext>
            </a:extLst>
          </p:cNvPr>
          <p:cNvSpPr txBox="1"/>
          <p:nvPr/>
        </p:nvSpPr>
        <p:spPr>
          <a:xfrm>
            <a:off x="2084675" y="5324079"/>
            <a:ext cx="23028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xl" sz="2400" dirty="0">
                <a:cs typeface="Calibri"/>
              </a:rPr>
              <a:t>Peso saludable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0D2A47-979E-B480-20FB-91CAC2B8B687}"/>
              </a:ext>
            </a:extLst>
          </p:cNvPr>
          <p:cNvSpPr txBox="1"/>
          <p:nvPr/>
        </p:nvSpPr>
        <p:spPr>
          <a:xfrm>
            <a:off x="4927537" y="5359019"/>
            <a:ext cx="23028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xl" sz="2400" dirty="0">
                <a:cs typeface="Calibri"/>
              </a:rPr>
              <a:t>Prolonga la vida</a:t>
            </a:r>
          </a:p>
        </p:txBody>
      </p:sp>
      <p:pic>
        <p:nvPicPr>
          <p:cNvPr id="20" name="Picture 19" descr="Ícono&#10;&#10;Descripción generada automáticamente">
            <a:extLst>
              <a:ext uri="{FF2B5EF4-FFF2-40B4-BE49-F238E27FC236}">
                <a16:creationId xmlns:a16="http://schemas.microsoft.com/office/drawing/2014/main" id="{3318553B-5E43-3FDB-F9E3-A6D12BEC9B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8221242" y="4134674"/>
            <a:ext cx="1297457" cy="128448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A778EC-D268-4B6E-6F56-0E17202F3495}"/>
              </a:ext>
            </a:extLst>
          </p:cNvPr>
          <p:cNvSpPr txBox="1"/>
          <p:nvPr/>
        </p:nvSpPr>
        <p:spPr>
          <a:xfrm>
            <a:off x="7770399" y="5379577"/>
            <a:ext cx="23028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xl" sz="2400" dirty="0">
                <a:cs typeface="Calibri"/>
              </a:rPr>
              <a:t>Reduce el estrés</a:t>
            </a:r>
          </a:p>
        </p:txBody>
      </p:sp>
      <p:pic>
        <p:nvPicPr>
          <p:cNvPr id="12" name="Graphic 11" descr="Corazón con pulso con relleno sólido">
            <a:extLst>
              <a:ext uri="{FF2B5EF4-FFF2-40B4-BE49-F238E27FC236}">
                <a16:creationId xmlns:a16="http://schemas.microsoft.com/office/drawing/2014/main" id="{16BC5F2D-C603-9B16-DB58-7130E59C16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88816" y="4118321"/>
            <a:ext cx="1297457" cy="1297457"/>
          </a:xfrm>
          <a:prstGeom prst="rect">
            <a:avLst/>
          </a:prstGeom>
        </p:spPr>
      </p:pic>
      <p:pic>
        <p:nvPicPr>
          <p:cNvPr id="19" name="Graphic 18" descr="Aumento de peso con relleno sólido">
            <a:extLst>
              <a:ext uri="{FF2B5EF4-FFF2-40B4-BE49-F238E27FC236}">
                <a16:creationId xmlns:a16="http://schemas.microsoft.com/office/drawing/2014/main" id="{186B7D4F-517C-3C80-0AA5-9EF59568D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19195" y="4160020"/>
            <a:ext cx="1233790" cy="12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3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a persona haciendo sentadillas&#10;&#10;Descripción generada automáticamente con confianza baja">
            <a:extLst>
              <a:ext uri="{FF2B5EF4-FFF2-40B4-BE49-F238E27FC236}">
                <a16:creationId xmlns:a16="http://schemas.microsoft.com/office/drawing/2014/main" id="{64197BFA-8B09-C009-4E78-929C0A1C6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t="17836" r="529" b="5774"/>
          <a:stretch/>
        </p:blipFill>
        <p:spPr>
          <a:xfrm>
            <a:off x="2584449" y="982549"/>
            <a:ext cx="9607551" cy="48927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Ícono&#10;&#10;Descripción generada automáticamente">
            <a:extLst>
              <a:ext uri="{FF2B5EF4-FFF2-40B4-BE49-F238E27FC236}">
                <a16:creationId xmlns:a16="http://schemas.microsoft.com/office/drawing/2014/main" id="{F8156022-C449-A44C-1203-980692C4A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142999"/>
            <a:ext cx="4572000" cy="457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9EF1A6-88F5-1FA7-C771-14BD788895B6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23385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Actividad Física vs. ejercicio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7A94F-F015-D13C-8C49-DA523CF676A1}"/>
              </a:ext>
            </a:extLst>
          </p:cNvPr>
          <p:cNvSpPr txBox="1"/>
          <p:nvPr/>
        </p:nvSpPr>
        <p:spPr>
          <a:xfrm>
            <a:off x="170121" y="1798276"/>
            <a:ext cx="1179150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xl" sz="3200" b="1" dirty="0">
                <a:ea typeface="+mn-lt"/>
                <a:cs typeface="+mn-lt"/>
              </a:rPr>
              <a:t>La actividad física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xl" sz="3200" dirty="0">
                <a:ea typeface="+mn-lt"/>
                <a:cs typeface="+mn-lt"/>
              </a:rPr>
              <a:t>es cualquier movimiento que realiza nuestro cuerpo. </a:t>
            </a:r>
            <a:br>
              <a:rPr lang="en-US" sz="3200" dirty="0">
                <a:ea typeface="+mn-lt"/>
                <a:cs typeface="+mn-lt"/>
              </a:rPr>
            </a:br>
            <a:r>
              <a:rPr lang="es-xl" sz="3200" dirty="0">
                <a:ea typeface="+mn-lt"/>
                <a:cs typeface="+mn-lt"/>
              </a:rPr>
              <a:t>La generan los músculos y consume energía.</a:t>
            </a:r>
            <a:endParaRPr lang="en-US" sz="2400" dirty="0">
              <a:cs typeface="Calibri"/>
            </a:endParaRPr>
          </a:p>
        </p:txBody>
      </p:sp>
      <p:pic>
        <p:nvPicPr>
          <p:cNvPr id="6" name="Picture 5" descr="Una imagen que contiene calzado, una persona, ropa, dibujos animados&#10;&#10;Descripción generada automáticamente">
            <a:extLst>
              <a:ext uri="{FF2B5EF4-FFF2-40B4-BE49-F238E27FC236}">
                <a16:creationId xmlns:a16="http://schemas.microsoft.com/office/drawing/2014/main" id="{D5513924-D8FD-9D37-039D-EBF2D9CFB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9" r="6147" b="28068"/>
          <a:stretch/>
        </p:blipFill>
        <p:spPr>
          <a:xfrm>
            <a:off x="1094757" y="3490065"/>
            <a:ext cx="9720025" cy="25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Actividad Física vs. ejercicio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3D1B5-12A6-D419-37CF-FAED683447AF}"/>
              </a:ext>
            </a:extLst>
          </p:cNvPr>
          <p:cNvSpPr txBox="1"/>
          <p:nvPr/>
        </p:nvSpPr>
        <p:spPr>
          <a:xfrm>
            <a:off x="170121" y="1798276"/>
            <a:ext cx="1179150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xl" sz="3200" b="1" dirty="0">
                <a:ea typeface="+mn-lt"/>
                <a:cs typeface="+mn-lt"/>
              </a:rPr>
              <a:t>El ejercicio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xl" sz="3200" dirty="0">
                <a:ea typeface="+mn-lt"/>
                <a:cs typeface="+mn-lt"/>
              </a:rPr>
              <a:t>se planifica, es estructurado, se repite y se centra en mantener </a:t>
            </a:r>
            <a:br>
              <a:rPr lang="en-US" sz="3200" dirty="0">
                <a:ea typeface="+mn-lt"/>
                <a:cs typeface="+mn-lt"/>
              </a:rPr>
            </a:br>
            <a:r>
              <a:rPr lang="es-xl" sz="3200" dirty="0">
                <a:ea typeface="+mn-lt"/>
                <a:cs typeface="+mn-lt"/>
              </a:rPr>
              <a:t>o mejorar uno o más componentes del mejoramiento físico.</a:t>
            </a:r>
            <a:endParaRPr lang="en-US" sz="24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9C559-CF67-3B3D-224B-EC0875A92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72" t="54349" r="19429" b="15866"/>
          <a:stretch/>
        </p:blipFill>
        <p:spPr>
          <a:xfrm>
            <a:off x="2512776" y="3490065"/>
            <a:ext cx="7106195" cy="26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23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2CF45B-6887-E2A9-137A-A9FBC129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0" y="1088096"/>
            <a:ext cx="2141978" cy="4951456"/>
          </a:xfrm>
          <a:prstGeom prst="rect">
            <a:avLst/>
          </a:prstGeom>
        </p:spPr>
      </p:pic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Resistencia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632319"/>
            <a:ext cx="8034088" cy="29080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600" b="1" dirty="0"/>
              <a:t>La resistencia</a:t>
            </a:r>
            <a:r>
              <a:rPr lang="es-xl" sz="2600" b="1" dirty="0">
                <a:solidFill>
                  <a:srgbClr val="00695E"/>
                </a:solidFill>
              </a:rPr>
              <a:t> </a:t>
            </a:r>
            <a:r>
              <a:rPr lang="es-xl" sz="2600" b="1" dirty="0">
                <a:solidFill>
                  <a:srgbClr val="179984"/>
                </a:solidFill>
              </a:rPr>
              <a:t>es</a:t>
            </a:r>
            <a:r>
              <a:rPr lang="es-xl" sz="2600" dirty="0">
                <a:solidFill>
                  <a:srgbClr val="179984"/>
                </a:solidFill>
              </a:rPr>
              <a:t> </a:t>
            </a:r>
            <a:r>
              <a:rPr lang="es-xl" sz="2600" b="1" dirty="0">
                <a:solidFill>
                  <a:srgbClr val="179984"/>
                </a:solidFill>
              </a:rPr>
              <a:t>la capacidad de mantener el cuerpo en movimiento durante largos períodos. </a:t>
            </a:r>
            <a:endParaRPr lang="en-US" sz="2600" dirty="0"/>
          </a:p>
          <a:p>
            <a:pPr marL="1143000" lvl="1" indent="-457200">
              <a:lnSpc>
                <a:spcPct val="100000"/>
              </a:lnSpc>
            </a:pPr>
            <a:r>
              <a:rPr lang="es-xl" sz="2600" dirty="0"/>
              <a:t>También podría llamarse: mejoramiento físico aeróbico, mejoramiento físico cardiovascular o cardio.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600" dirty="0"/>
              <a:t>La meta es realizar una actividad de resistencia durante al menos 30 minutos, 5 días a la semana.</a:t>
            </a:r>
          </a:p>
          <a:p>
            <a:pPr marL="457200" indent="-457200">
              <a:lnSpc>
                <a:spcPct val="100000"/>
              </a:lnSpc>
            </a:pPr>
            <a:endParaRPr lang="en-US" sz="26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en-US" sz="2600" dirty="0"/>
          </a:p>
          <a:p>
            <a:pPr marL="5207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3214684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Resistencia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F88C5-55C6-9C45-0366-9039F41D0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86" t="38730" r="14762" b="40952"/>
          <a:stretch/>
        </p:blipFill>
        <p:spPr>
          <a:xfrm>
            <a:off x="2786743" y="1713280"/>
            <a:ext cx="7068457" cy="43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64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9A3AC4-2783-56B4-5326-22357209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6" y="976219"/>
            <a:ext cx="2372752" cy="5016636"/>
          </a:xfrm>
          <a:prstGeom prst="rect">
            <a:avLst/>
          </a:prstGeom>
        </p:spPr>
      </p:pic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Fuerza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984011"/>
            <a:ext cx="6830929" cy="25563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b="1" dirty="0"/>
              <a:t>La fuerza</a:t>
            </a:r>
            <a:r>
              <a:rPr lang="es-xl" b="1" dirty="0">
                <a:solidFill>
                  <a:srgbClr val="00695E"/>
                </a:solidFill>
              </a:rPr>
              <a:t> </a:t>
            </a:r>
            <a:r>
              <a:rPr lang="es-xl" b="1" dirty="0">
                <a:solidFill>
                  <a:srgbClr val="179984"/>
                </a:solidFill>
              </a:rPr>
              <a:t>es la capacidad del cuerpo para realizar un determinado trabajo.</a:t>
            </a:r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b="1" dirty="0">
              <a:solidFill>
                <a:srgbClr val="179984"/>
              </a:solidFill>
            </a:endParaRPr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Intenta </a:t>
            </a:r>
            <a:r>
              <a:rPr lang="es-xl" dirty="0">
                <a:cs typeface="Calibri"/>
              </a:rPr>
              <a:t>hacer ejercicios de fuerza 2 o 3 días a la semana, durante un máximo de 30 minutos.</a:t>
            </a:r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2318417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Fuerza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651DB-B8D8-B053-AD3E-0BE46DD2C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380" y="5937375"/>
            <a:ext cx="6437168" cy="307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xl" sz="1200" i="1" dirty="0"/>
              <a:t>*Los atletas deben usar este equipo bajo la supervisión de un profesional calificado.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47E6A-08F3-0383-097F-A1C380830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7" t="39788" r="15000" b="40317"/>
          <a:stretch/>
        </p:blipFill>
        <p:spPr>
          <a:xfrm>
            <a:off x="3018646" y="1840723"/>
            <a:ext cx="6437168" cy="39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7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206399DC-9366-44AB-AE36-C8B28A0FB08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Ubuntu"/>
              <a:buNone/>
            </a:pPr>
            <a:r>
              <a:rPr lang="es-xl" sz="3600" dirty="0">
                <a:latin typeface="Ubuntu" panose="020B0504030602030204" pitchFamily="34" charset="0"/>
              </a:rPr>
              <a:t>Introducción</a:t>
            </a:r>
          </a:p>
        </p:txBody>
      </p:sp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C25E7E39-1AAC-4898-B58E-A7A7B2EEA31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s-xl" dirty="0">
                <a:latin typeface="Ubuntu" panose="020B0504030602030204" pitchFamily="34" charset="0"/>
              </a:rPr>
              <a:t>¡Cuéntanos sobre ti! 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es-xl" dirty="0">
                <a:latin typeface="Ubuntu" panose="020B0504030602030204" pitchFamily="34" charset="0"/>
              </a:rPr>
              <a:t>Nombre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es-xl" dirty="0">
                <a:latin typeface="Ubuntu" panose="020B0504030602030204" pitchFamily="34" charset="0"/>
              </a:rPr>
              <a:t>Deportes favoritos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es-xl" dirty="0">
                <a:latin typeface="Ubuntu" panose="020B0504030602030204" pitchFamily="34" charset="0"/>
              </a:rPr>
              <a:t>¿Por qué quieres ser Capitán de Mejoramiento Físico?</a:t>
            </a:r>
          </a:p>
        </p:txBody>
      </p:sp>
    </p:spTree>
    <p:extLst>
      <p:ext uri="{BB962C8B-B14F-4D97-AF65-F5344CB8AC3E}">
        <p14:creationId xmlns:p14="http://schemas.microsoft.com/office/powerpoint/2010/main" val="2301142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644AA8-597B-9A34-AF4F-5D55AC94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25" y="1562813"/>
            <a:ext cx="3591225" cy="4682339"/>
          </a:xfrm>
          <a:prstGeom prst="rect">
            <a:avLst/>
          </a:prstGeom>
        </p:spPr>
      </p:pic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Flexibilidad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139950"/>
            <a:ext cx="6977495" cy="41052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sz="2600" b="1" dirty="0"/>
              <a:t>La flexibilidad </a:t>
            </a:r>
            <a:r>
              <a:rPr lang="es-xl" sz="2600" b="1" dirty="0">
                <a:solidFill>
                  <a:srgbClr val="179984"/>
                </a:solidFill>
              </a:rPr>
              <a:t>es la capacidad de mover el cuerpo con facilidad en todas las direcciones.</a:t>
            </a:r>
          </a:p>
          <a:p>
            <a:endParaRPr lang="en-US" sz="2600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sz="2600" dirty="0"/>
              <a:t>La mejor manera de ser flexible es hacer estiramientos.</a:t>
            </a:r>
          </a:p>
          <a:p>
            <a:pPr marL="844550" lvl="2" indent="-342900"/>
            <a:r>
              <a:rPr lang="es-xl" sz="2300" dirty="0"/>
              <a:t>Antes y después de la sesión de práctica, entrenamiento o competición.</a:t>
            </a:r>
          </a:p>
          <a:p>
            <a:pPr marL="844550" lvl="2" indent="-342900"/>
            <a:r>
              <a:rPr lang="es-xl" sz="2300" dirty="0"/>
              <a:t>Todos los días.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391968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Flexibilidad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183CB-33C8-496B-E74F-716A3D96D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43" t="41270" r="14762" b="47090"/>
          <a:stretch/>
        </p:blipFill>
        <p:spPr>
          <a:xfrm>
            <a:off x="1644134" y="2438466"/>
            <a:ext cx="8903731" cy="32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8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738E0B-AAC4-3227-F47E-EC410290E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50" y="1304465"/>
            <a:ext cx="4130306" cy="4571216"/>
          </a:xfrm>
          <a:prstGeom prst="rect">
            <a:avLst/>
          </a:prstGeom>
        </p:spPr>
      </p:pic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Equilibrio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843334"/>
            <a:ext cx="6697301" cy="340181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b="1" dirty="0"/>
              <a:t>El equilibrio es la</a:t>
            </a:r>
            <a:r>
              <a:rPr lang="es-xl" dirty="0"/>
              <a:t> </a:t>
            </a:r>
            <a:r>
              <a:rPr lang="es-xl" b="1" dirty="0">
                <a:solidFill>
                  <a:srgbClr val="009A79"/>
                </a:solidFill>
              </a:rPr>
              <a:t>capacidad del cuerpo de mantenerse erguido o de mantener el control de los movimientos.</a:t>
            </a:r>
          </a:p>
          <a:p>
            <a:endParaRPr lang="en-US" b="1" dirty="0">
              <a:solidFill>
                <a:srgbClr val="009A79"/>
              </a:solidFill>
            </a:endParaRPr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Intenta hacer ejercicios de equilibrio 2 o 3 días a la semana, durante un máximo de 15 minutos.</a:t>
            </a:r>
          </a:p>
          <a:p>
            <a:endParaRPr lang="en-US" b="1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800100" lvl="1" indent="-342900"/>
            <a:endParaRPr lang="en-US" dirty="0"/>
          </a:p>
          <a:p>
            <a:pPr marL="457200" indent="-457200"/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1269450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Equilibrio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21BFF-0F28-59D6-9CAE-18913F957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7" t="59472" r="15000" b="29312"/>
          <a:stretch/>
        </p:blipFill>
        <p:spPr>
          <a:xfrm>
            <a:off x="1706321" y="2433136"/>
            <a:ext cx="877935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81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Ícono&#10;&#10;Descripción generada automáticamente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Tarjetas de mejoramiento físico Fit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Actividad física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CAAF7-995C-592A-78A4-FDAD748366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89" t="17479" r="17024" b="8936"/>
          <a:stretch/>
        </p:blipFill>
        <p:spPr>
          <a:xfrm>
            <a:off x="3005806" y="1857441"/>
            <a:ext cx="2773280" cy="4301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45ADA-2741-09CE-5834-62135BEEEE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53" t="17355" r="17024" b="7393"/>
          <a:stretch/>
        </p:blipFill>
        <p:spPr>
          <a:xfrm>
            <a:off x="6412916" y="1857440"/>
            <a:ext cx="2746153" cy="43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16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16DE2-5227-0BB4-839D-8E5441610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" t="4449" r="1172" b="8935"/>
          <a:stretch/>
        </p:blipFill>
        <p:spPr>
          <a:xfrm>
            <a:off x="2378074" y="982550"/>
            <a:ext cx="9813927" cy="48962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500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Ícono&#10;&#10;Descripción generada automáticamente">
            <a:extLst>
              <a:ext uri="{FF2B5EF4-FFF2-40B4-BE49-F238E27FC236}">
                <a16:creationId xmlns:a16="http://schemas.microsoft.com/office/drawing/2014/main" id="{CE0667BB-0AE4-0C0F-4D29-63EA86388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142999"/>
            <a:ext cx="4572001" cy="45979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D3A1C0-5134-46C4-45AB-E3112EEF326D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1D7E070-2D7A-321A-EB52-34A702F372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22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¿Qué es la alimentación saludable?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2139950"/>
            <a:ext cx="9772650" cy="3400425"/>
          </a:xfrm>
        </p:spPr>
        <p:txBody>
          <a:bodyPr/>
          <a:lstStyle/>
          <a:p>
            <a:pPr marL="0" indent="0" algn="ctr">
              <a:buNone/>
            </a:pPr>
            <a:r>
              <a:rPr lang="es-xl" dirty="0"/>
              <a:t>Esto significa comer una variedad de alimentos que brinden los nutrientes que necesita para alimentarse bien.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B187F-FAF5-86A5-B02B-6FF2813B1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93" b="89914" l="3566" r="94610">
                        <a14:foregroundMark x1="9287" y1="51009" x2="9038" y2="60231"/>
                        <a14:foregroundMark x1="4063" y1="58501" x2="4063" y2="58501"/>
                        <a14:foregroundMark x1="23134" y1="22190" x2="23134" y2="22190"/>
                        <a14:foregroundMark x1="46103" y1="51009" x2="46103" y2="51009"/>
                        <a14:foregroundMark x1="59701" y1="43804" x2="59701" y2="43804"/>
                        <a14:foregroundMark x1="77695" y1="65130" x2="77695" y2="65130"/>
                        <a14:foregroundMark x1="77695" y1="64841" x2="77612" y2="50720"/>
                        <a14:foregroundMark x1="91542" y1="59366" x2="91542" y2="59366"/>
                        <a14:foregroundMark x1="94030" y1="77810" x2="94030" y2="77810"/>
                        <a14:foregroundMark x1="94776" y1="85014" x2="94776" y2="85014"/>
                        <a14:foregroundMark x1="93698" y1="72046" x2="93698" y2="72046"/>
                        <a14:foregroundMark x1="91459" y1="62824" x2="91459" y2="62824"/>
                        <a14:foregroundMark x1="90464" y1="82997" x2="90464" y2="82997"/>
                        <a14:foregroundMark x1="90713" y1="64265" x2="91045" y2="58213"/>
                        <a14:foregroundMark x1="89469" y1="39193" x2="89469" y2="39193"/>
                        <a14:foregroundMark x1="86484" y1="37176" x2="86484" y2="37176"/>
                        <a14:foregroundMark x1="41211" y1="30259" x2="41211" y2="30259"/>
                        <a14:foregroundMark x1="3566" y1="59366" x2="3566" y2="59366"/>
                        <a14:foregroundMark x1="38308" y1="7493" x2="38308" y2="7493"/>
                        <a14:foregroundMark x1="67330" y1="74640" x2="67330" y2="74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05" y="3582418"/>
            <a:ext cx="7234990" cy="20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91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Alimentación saludable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9386" y="2349500"/>
            <a:ext cx="7496130" cy="3314627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Una alimentación saludable es importante tanto para tu </a:t>
            </a:r>
            <a:r>
              <a:rPr lang="es-xl" b="1" dirty="0">
                <a:solidFill>
                  <a:srgbClr val="179984"/>
                </a:solidFill>
              </a:rPr>
              <a:t>salud</a:t>
            </a:r>
            <a:r>
              <a:rPr lang="es-xl" b="1" dirty="0"/>
              <a:t> </a:t>
            </a:r>
            <a:r>
              <a:rPr lang="es-xl" dirty="0"/>
              <a:t>como para tu </a:t>
            </a:r>
            <a:r>
              <a:rPr lang="es-xl" b="1" dirty="0">
                <a:solidFill>
                  <a:srgbClr val="179984"/>
                </a:solidFill>
              </a:rPr>
              <a:t>mejoramiento físico.</a:t>
            </a:r>
            <a:endParaRPr lang="en-US" dirty="0"/>
          </a:p>
          <a:p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Elegir bien puede ser fácil, porque hay muchos alimentos saludables y deliciosos.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9" name="Picture 8" descr="Una imagen que contiene una persona, comida, interior, un plato&#10;&#10;Descripción generada automáticamente">
            <a:extLst>
              <a:ext uri="{FF2B5EF4-FFF2-40B4-BE49-F238E27FC236}">
                <a16:creationId xmlns:a16="http://schemas.microsoft.com/office/drawing/2014/main" id="{57160B70-7D76-7B8D-ACF6-5752C11A6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1965632"/>
            <a:ext cx="2987258" cy="39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404A52-C3EB-B4DD-B5ED-723223F07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81" t="30240" r="29881" b="40106"/>
          <a:stretch/>
        </p:blipFill>
        <p:spPr>
          <a:xfrm>
            <a:off x="3689973" y="1079600"/>
            <a:ext cx="5094514" cy="5576879"/>
          </a:xfrm>
          <a:prstGeom prst="rect">
            <a:avLst/>
          </a:prstGeom>
        </p:spPr>
      </p:pic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Alimentos saludables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4048661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Frutas y verduras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1" y="2009553"/>
            <a:ext cx="5467350" cy="3930528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Las frutas y verduras </a:t>
            </a:r>
            <a:r>
              <a:rPr lang="es-xl" b="1" dirty="0">
                <a:solidFill>
                  <a:srgbClr val="179984"/>
                </a:solidFill>
              </a:rPr>
              <a:t>son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es-xl" b="1" dirty="0">
                <a:solidFill>
                  <a:srgbClr val="179984"/>
                </a:solidFill>
              </a:rPr>
              <a:t>una fuente importante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es-xl" b="1" dirty="0">
                <a:solidFill>
                  <a:srgbClr val="179984"/>
                </a:solidFill>
              </a:rPr>
              <a:t>de vitaminas, minerales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es-xl" b="1" dirty="0">
                <a:solidFill>
                  <a:srgbClr val="179984"/>
                </a:solidFill>
              </a:rPr>
              <a:t>y energía para el cuerpo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es-xl" b="1" dirty="0">
                <a:solidFill>
                  <a:srgbClr val="179984"/>
                </a:solidFill>
              </a:rPr>
              <a:t>que son necesarios </a:t>
            </a:r>
            <a:r>
              <a:rPr lang="es-xl" dirty="0"/>
              <a:t>para </a:t>
            </a:r>
            <a:br>
              <a:rPr lang="en-US" dirty="0"/>
            </a:br>
            <a:r>
              <a:rPr lang="es-xl" dirty="0"/>
              <a:t>una buena salud y un rendimiento deportivo óptimo.</a:t>
            </a:r>
          </a:p>
          <a:p>
            <a:endParaRPr lang="en-US" dirty="0"/>
          </a:p>
        </p:txBody>
      </p:sp>
      <p:pic>
        <p:nvPicPr>
          <p:cNvPr id="17" name="Picture 16" descr="Un grupo de verduras de colores&#10;&#10;Descripción generada automáticamente con confianza baja">
            <a:extLst>
              <a:ext uri="{FF2B5EF4-FFF2-40B4-BE49-F238E27FC236}">
                <a16:creationId xmlns:a16="http://schemas.microsoft.com/office/drawing/2014/main" id="{DCAB66D2-5AFA-DB1C-BFAA-2263DA8B5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8041"/>
            <a:ext cx="5890889" cy="29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F54C68-D023-422A-A7C7-624CB35DA5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1493952"/>
            <a:ext cx="7613984" cy="687426"/>
          </a:xfrm>
        </p:spPr>
        <p:txBody>
          <a:bodyPr>
            <a:noAutofit/>
          </a:bodyPr>
          <a:lstStyle/>
          <a:p>
            <a:r>
              <a:rPr lang="es-xl" sz="4100" dirty="0"/>
              <a:t>Entrenamiento para Capitán de Mejoramiento Físico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8A2A8-AC76-4192-B3EF-8EF0A81E8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149" y="2900490"/>
            <a:ext cx="8324851" cy="3888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xl" sz="2600" dirty="0">
                <a:latin typeface="+mj-lt"/>
              </a:rPr>
              <a:t>Propósito del entrenamiento para Capitán de Mejoramiento Físico: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CA7BC-23AB-42AA-AEAB-5D48731BE3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100" y="3929526"/>
            <a:ext cx="7734300" cy="177210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s-xl" dirty="0">
                <a:latin typeface="+mj-lt"/>
                <a:cs typeface="Times New Roman"/>
              </a:rPr>
              <a:t>Proporcionar a los atletas los conocimientos y las habilidades necesarios para promover el mejoramiento físico a través del deporte y la competición. </a:t>
            </a:r>
            <a:endParaRPr lang="en-US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910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Lácteos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1" y="2551814"/>
            <a:ext cx="5793414" cy="3388267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Los productos lácteos </a:t>
            </a:r>
            <a:r>
              <a:rPr lang="es-xl" b="1" dirty="0">
                <a:solidFill>
                  <a:srgbClr val="179984"/>
                </a:solidFill>
              </a:rPr>
              <a:t>ayudan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es-xl" b="1" dirty="0">
                <a:solidFill>
                  <a:srgbClr val="179984"/>
                </a:solidFill>
              </a:rPr>
              <a:t>a mantener los huesos fuertes. </a:t>
            </a:r>
            <a:r>
              <a:rPr lang="es-xl" dirty="0"/>
              <a:t>Esto puede prevenir fracturas </a:t>
            </a:r>
            <a:br>
              <a:rPr lang="en-US" dirty="0"/>
            </a:br>
            <a:r>
              <a:rPr lang="es-xl" dirty="0"/>
              <a:t>y ayudar a que no haya dolor muscular ni debilidad.</a:t>
            </a:r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7" name="Picture 16" descr="Una imagen que contiene una mesa, una taza, un plato, una bebida&#10;&#10;Descripción generada automáticamente">
            <a:extLst>
              <a:ext uri="{FF2B5EF4-FFF2-40B4-BE49-F238E27FC236}">
                <a16:creationId xmlns:a16="http://schemas.microsoft.com/office/drawing/2014/main" id="{0EFEA710-9DBD-564D-12CF-4D33C57E9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5" y="1970789"/>
            <a:ext cx="4820380" cy="35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5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Cereales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1" y="2551814"/>
            <a:ext cx="4910912" cy="3388267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sz="2700" dirty="0"/>
              <a:t>Los cereales son, por naturaleza, ricos en fibra; por lo tanto, nos hacen sentir satisfechos y ayudan a </a:t>
            </a:r>
            <a:r>
              <a:rPr lang="es-xl" sz="2700" b="1" dirty="0">
                <a:solidFill>
                  <a:srgbClr val="009A79"/>
                </a:solidFill>
              </a:rPr>
              <a:t>mantener un peso corporal saludable. </a:t>
            </a:r>
          </a:p>
          <a:p>
            <a:endParaRPr lang="en-US" sz="2700" b="1" dirty="0">
              <a:solidFill>
                <a:srgbClr val="009A79"/>
              </a:solidFill>
            </a:endParaRPr>
          </a:p>
        </p:txBody>
      </p:sp>
      <p:pic>
        <p:nvPicPr>
          <p:cNvPr id="5" name="Picture 4" descr="Una imagen que contiene fruta, frutos secos, verdura&#10;&#10;Descripción generada automáticamente">
            <a:extLst>
              <a:ext uri="{FF2B5EF4-FFF2-40B4-BE49-F238E27FC236}">
                <a16:creationId xmlns:a16="http://schemas.microsoft.com/office/drawing/2014/main" id="{691D2503-9DF9-159A-817E-37F7E6857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35" y="1931938"/>
            <a:ext cx="5793414" cy="36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83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Proteína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1" y="2498651"/>
            <a:ext cx="5306928" cy="3441430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sz="2700" dirty="0"/>
              <a:t>La proteína favorece </a:t>
            </a:r>
            <a:r>
              <a:rPr lang="es-xl" sz="2700" b="1" dirty="0">
                <a:solidFill>
                  <a:srgbClr val="179984"/>
                </a:solidFill>
              </a:rPr>
              <a:t>la recuperación y reparación de los tejidos de los músculos, la piel, los órganos, la sangre, el cabello y las uñas.</a:t>
            </a:r>
          </a:p>
          <a:p>
            <a:endParaRPr lang="en-US" sz="2700" b="1" dirty="0">
              <a:solidFill>
                <a:srgbClr val="179984"/>
              </a:solidFill>
            </a:endParaRPr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sz="2700" dirty="0"/>
              <a:t>La proteína te brinda </a:t>
            </a:r>
            <a:r>
              <a:rPr lang="es-xl" sz="2700" b="1" dirty="0">
                <a:solidFill>
                  <a:srgbClr val="009A79"/>
                </a:solidFill>
              </a:rPr>
              <a:t>energía.</a:t>
            </a:r>
          </a:p>
          <a:p>
            <a:endParaRPr lang="en-US" sz="2700" dirty="0"/>
          </a:p>
        </p:txBody>
      </p:sp>
      <p:pic>
        <p:nvPicPr>
          <p:cNvPr id="10" name="Picture 9" descr="Primer plano de algunos alimentos&#10;&#10;Descripción generada automáticamente con confianza baja">
            <a:extLst>
              <a:ext uri="{FF2B5EF4-FFF2-40B4-BE49-F238E27FC236}">
                <a16:creationId xmlns:a16="http://schemas.microsoft.com/office/drawing/2014/main" id="{C7A9009C-E2AF-6353-8179-29BD0EF96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01" y="2073810"/>
            <a:ext cx="4561829" cy="31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Control de porciones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Nutrición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2479675"/>
            <a:ext cx="9097241" cy="3290229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Come lo que el cuerpo necesita:</a:t>
            </a:r>
          </a:p>
          <a:p>
            <a:pPr marL="1143000" lvl="1" indent="-457200"/>
            <a:r>
              <a:rPr lang="es-xl" dirty="0"/>
              <a:t>Usar platos y tazones más pequeños.</a:t>
            </a:r>
          </a:p>
          <a:p>
            <a:pPr marL="1143000" lvl="1" indent="-457200"/>
            <a:r>
              <a:rPr lang="es-xl" dirty="0"/>
              <a:t>Limitar las distracciones durante las comidas.</a:t>
            </a:r>
          </a:p>
          <a:p>
            <a:pPr marL="1143000" lvl="1" indent="-457200"/>
            <a:r>
              <a:rPr lang="es-xl" dirty="0"/>
              <a:t>Mantener la comida extra fuera de la mesa.</a:t>
            </a:r>
          </a:p>
          <a:p>
            <a:pPr marL="1143000" lvl="1" indent="-457200"/>
            <a:r>
              <a:rPr lang="es-xl" dirty="0"/>
              <a:t>Comer despacio y masticar la comida.</a:t>
            </a:r>
          </a:p>
          <a:p>
            <a:pPr marL="1143000" lvl="1" indent="-457200"/>
            <a:r>
              <a:rPr lang="es-xl" dirty="0"/>
              <a:t>Dejar de comer cuando te sientas satisfecho.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3098255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9A0140-CD9A-42FA-A141-4CB53788A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 algn="r"/>
            <a:r>
              <a:rPr lang="es-xl" dirty="0"/>
              <a:t>Eventos de liderazgo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7489FE-55F8-4002-9470-FD6F82649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xl" dirty="0"/>
              <a:t>Planificación de eventos</a:t>
            </a:r>
          </a:p>
        </p:txBody>
      </p:sp>
      <p:pic>
        <p:nvPicPr>
          <p:cNvPr id="10" name="Picture Placeholder 41">
            <a:extLst>
              <a:ext uri="{FF2B5EF4-FFF2-40B4-BE49-F238E27FC236}">
                <a16:creationId xmlns:a16="http://schemas.microsoft.com/office/drawing/2014/main" id="{11DA1890-57FB-1461-7A90-8E2597D27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" t="11056" r="535" b="22152"/>
          <a:stretch/>
        </p:blipFill>
        <p:spPr>
          <a:xfrm>
            <a:off x="2428875" y="982662"/>
            <a:ext cx="976312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Ícono&#10;&#10;Descripción generada automáticamente">
            <a:extLst>
              <a:ext uri="{FF2B5EF4-FFF2-40B4-BE49-F238E27FC236}">
                <a16:creationId xmlns:a16="http://schemas.microsoft.com/office/drawing/2014/main" id="{E1976772-B08E-9DBB-77AF-EFE6490CA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8" y="1156741"/>
            <a:ext cx="4588157" cy="4584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24B4D5-C5BC-0549-7371-ACEA838A95AD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1454677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33" y="285565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504" y="487258"/>
            <a:ext cx="9610725" cy="581025"/>
          </a:xfrm>
        </p:spPr>
        <p:txBody>
          <a:bodyPr/>
          <a:lstStyle/>
          <a:p>
            <a:r>
              <a:rPr lang="es-xl" dirty="0"/>
              <a:t>Consumo de agua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504" y="1068283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Hidratación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4125433" y="2576945"/>
            <a:ext cx="6542568" cy="29634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b="1" dirty="0">
                <a:solidFill>
                  <a:srgbClr val="179984"/>
                </a:solidFill>
              </a:rPr>
              <a:t>La hidratación consiste en mantener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es-xl" b="1" dirty="0">
                <a:solidFill>
                  <a:srgbClr val="179984"/>
                </a:solidFill>
              </a:rPr>
              <a:t>la cantidad de líquido necesaria </a:t>
            </a:r>
            <a:r>
              <a:rPr lang="es-xl" dirty="0"/>
              <a:t>en el organismo. </a:t>
            </a:r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Beber la cantidad adecuada de agua es importante para la salud, especialmente al hacer ejercicio. </a:t>
            </a:r>
          </a:p>
        </p:txBody>
      </p:sp>
      <p:pic>
        <p:nvPicPr>
          <p:cNvPr id="8" name="Picture 7" descr="Una persona con una botella en la mano&#10;&#10;Descripción generada automáticamente con confianza media">
            <a:extLst>
              <a:ext uri="{FF2B5EF4-FFF2-40B4-BE49-F238E27FC236}">
                <a16:creationId xmlns:a16="http://schemas.microsoft.com/office/drawing/2014/main" id="{4C4C3C6A-2ECD-08E4-1234-881A7869E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3"/>
          <a:stretch/>
        </p:blipFill>
        <p:spPr>
          <a:xfrm>
            <a:off x="579380" y="2036394"/>
            <a:ext cx="3226411" cy="382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22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Beneficios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Hidratación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11" name="Graphic 10" descr="Termómetro con relleno sólido">
            <a:extLst>
              <a:ext uri="{FF2B5EF4-FFF2-40B4-BE49-F238E27FC236}">
                <a16:creationId xmlns:a16="http://schemas.microsoft.com/office/drawing/2014/main" id="{F5AEC268-95A5-1AFB-2DD3-0B331322C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7559" y="2927085"/>
            <a:ext cx="914400" cy="914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283C21-71BF-95D5-03A6-85976C551F7C}"/>
              </a:ext>
            </a:extLst>
          </p:cNvPr>
          <p:cNvSpPr txBox="1">
            <a:spLocks/>
          </p:cNvSpPr>
          <p:nvPr/>
        </p:nvSpPr>
        <p:spPr>
          <a:xfrm>
            <a:off x="327402" y="3942741"/>
            <a:ext cx="2634418" cy="7186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xl" sz="2200" dirty="0"/>
              <a:t>Equilibra la temperatura corporal</a:t>
            </a:r>
            <a:endParaRPr lang="en-US" sz="2200" dirty="0"/>
          </a:p>
        </p:txBody>
      </p:sp>
      <p:pic>
        <p:nvPicPr>
          <p:cNvPr id="15" name="Graphic 14" descr="Tazón de frutas con relleno sólido">
            <a:extLst>
              <a:ext uri="{FF2B5EF4-FFF2-40B4-BE49-F238E27FC236}">
                <a16:creationId xmlns:a16="http://schemas.microsoft.com/office/drawing/2014/main" id="{95BE929F-27D8-FBE4-91F1-1C6A07A53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6562" y="2927085"/>
            <a:ext cx="914400" cy="9144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3973155-773C-6DB0-B04E-98D3A074F132}"/>
              </a:ext>
            </a:extLst>
          </p:cNvPr>
          <p:cNvSpPr txBox="1">
            <a:spLocks/>
          </p:cNvSpPr>
          <p:nvPr/>
        </p:nvSpPr>
        <p:spPr>
          <a:xfrm>
            <a:off x="6124636" y="3922860"/>
            <a:ext cx="2438252" cy="71860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xl" sz="2200" dirty="0"/>
              <a:t>Facilita la digestión</a:t>
            </a:r>
          </a:p>
        </p:txBody>
      </p:sp>
      <p:pic>
        <p:nvPicPr>
          <p:cNvPr id="22" name="Picture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E113588D-94F6-BA8F-1283-9AC3DD80B42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70" y="2789025"/>
            <a:ext cx="1057430" cy="105743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27F83A8-DCE4-09CC-FCEC-BB8050632F54}"/>
              </a:ext>
            </a:extLst>
          </p:cNvPr>
          <p:cNvSpPr txBox="1">
            <a:spLocks/>
          </p:cNvSpPr>
          <p:nvPr/>
        </p:nvSpPr>
        <p:spPr>
          <a:xfrm>
            <a:off x="3050051" y="3957657"/>
            <a:ext cx="2821360" cy="7186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xl" sz="2200" dirty="0"/>
              <a:t>Absorbe vitaminas </a:t>
            </a:r>
            <a:br>
              <a:rPr lang="en-US" sz="2200" dirty="0"/>
            </a:br>
            <a:r>
              <a:rPr lang="es-xl" sz="2200" dirty="0"/>
              <a:t>y minerales.</a:t>
            </a:r>
          </a:p>
        </p:txBody>
      </p:sp>
      <p:pic>
        <p:nvPicPr>
          <p:cNvPr id="25" name="Graphic 24" descr="Cabeza con engranajes con relleno sólido">
            <a:extLst>
              <a:ext uri="{FF2B5EF4-FFF2-40B4-BE49-F238E27FC236}">
                <a16:creationId xmlns:a16="http://schemas.microsoft.com/office/drawing/2014/main" id="{90DCFABB-0840-3D54-03BF-FD6C5146EC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31354" y="2925019"/>
            <a:ext cx="914400" cy="9144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7BAB4C0-869D-6C91-A32F-F7965072D580}"/>
              </a:ext>
            </a:extLst>
          </p:cNvPr>
          <p:cNvSpPr txBox="1">
            <a:spLocks/>
          </p:cNvSpPr>
          <p:nvPr/>
        </p:nvSpPr>
        <p:spPr>
          <a:xfrm>
            <a:off x="9169428" y="3920794"/>
            <a:ext cx="2438252" cy="71860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xl" sz="2200" dirty="0"/>
              <a:t>Cuerpo y mente funcionan bien</a:t>
            </a:r>
          </a:p>
        </p:txBody>
      </p:sp>
    </p:spTree>
    <p:extLst>
      <p:ext uri="{BB962C8B-B14F-4D97-AF65-F5344CB8AC3E}">
        <p14:creationId xmlns:p14="http://schemas.microsoft.com/office/powerpoint/2010/main" val="3255497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Opciones de bebidas saludables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Hidratación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F5A8A-8748-415B-D60E-6C5D8C6A2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35" t="41059" r="63605" b="13462"/>
          <a:stretch/>
        </p:blipFill>
        <p:spPr>
          <a:xfrm>
            <a:off x="628650" y="1787284"/>
            <a:ext cx="1897640" cy="4092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4C2BB-484E-FB34-745D-97644ED63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35" t="39819" r="26279" b="13392"/>
          <a:stretch/>
        </p:blipFill>
        <p:spPr>
          <a:xfrm>
            <a:off x="2797690" y="1706522"/>
            <a:ext cx="2269727" cy="42108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879242-F98B-B85D-2F9F-027F97668E3A}"/>
              </a:ext>
            </a:extLst>
          </p:cNvPr>
          <p:cNvSpPr txBox="1">
            <a:spLocks/>
          </p:cNvSpPr>
          <p:nvPr/>
        </p:nvSpPr>
        <p:spPr>
          <a:xfrm>
            <a:off x="5338817" y="2072505"/>
            <a:ext cx="5577836" cy="40087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Ubuntu Light" panose="020B0604020202020204" pitchFamily="34" charset="0"/>
              <a:buNone/>
            </a:pPr>
            <a:r>
              <a:rPr lang="es-xl" sz="2400" dirty="0"/>
              <a:t>Los refrescos, las bebidas energéticas </a:t>
            </a:r>
            <a:br>
              <a:rPr lang="en-US" sz="2400" dirty="0"/>
            </a:br>
            <a:r>
              <a:rPr lang="es-xl" sz="2400" dirty="0"/>
              <a:t>y las bebidas deportivas NO son buenas opciones.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2400" dirty="0"/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2400" dirty="0"/>
              <a:t>La leche descremada y el jugo natural en cantidades moderadas también son buenas opciones.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2400" dirty="0"/>
          </a:p>
          <a:p>
            <a:pPr marL="0" indent="0">
              <a:buFont typeface="Ubuntu Light" panose="020B0604020202020204" pitchFamily="34" charset="0"/>
              <a:buNone/>
            </a:pPr>
            <a:r>
              <a:rPr lang="es-xl" sz="2400" b="1" dirty="0">
                <a:solidFill>
                  <a:srgbClr val="179984"/>
                </a:solidFill>
              </a:rPr>
              <a:t>El agua es la mejor opción de bebida.</a:t>
            </a:r>
          </a:p>
          <a:p>
            <a:pPr marL="800100" lvl="1" indent="-342900"/>
            <a:endParaRPr lang="en-US" sz="2000" dirty="0"/>
          </a:p>
          <a:p>
            <a:pPr marL="457200" indent="-457200"/>
            <a:endParaRPr lang="en-US" sz="2000" dirty="0">
              <a:solidFill>
                <a:schemeClr val="tx2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93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9264B-B63F-76E0-686C-F9B0F1985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81" t="30220" r="46547" b="45464"/>
          <a:stretch/>
        </p:blipFill>
        <p:spPr>
          <a:xfrm>
            <a:off x="754743" y="1563334"/>
            <a:ext cx="3875313" cy="4787595"/>
          </a:xfrm>
          <a:prstGeom prst="rect">
            <a:avLst/>
          </a:prstGeom>
        </p:spPr>
      </p:pic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Signos de deshidratación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Hidratación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6054D5-A6EF-A6A1-5E8E-6B28B90B91DA}"/>
              </a:ext>
            </a:extLst>
          </p:cNvPr>
          <p:cNvSpPr txBox="1">
            <a:spLocks/>
          </p:cNvSpPr>
          <p:nvPr/>
        </p:nvSpPr>
        <p:spPr>
          <a:xfrm>
            <a:off x="4902350" y="3159070"/>
            <a:ext cx="5573145" cy="146220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xl" dirty="0"/>
              <a:t>Si pierdes demasiada agua y no bebes más, tu cuerpo y tu mente no funcionarán bien. Esto se llama </a:t>
            </a:r>
            <a:r>
              <a:rPr lang="es-xl" b="1" dirty="0">
                <a:solidFill>
                  <a:srgbClr val="009A79"/>
                </a:solidFill>
              </a:rPr>
              <a:t>deshidratación.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98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Ícono&#10;&#10;Descripción generada automáticamente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507071"/>
            <a:ext cx="8122318" cy="581025"/>
          </a:xfrm>
        </p:spPr>
        <p:txBody>
          <a:bodyPr/>
          <a:lstStyle/>
          <a:p>
            <a:r>
              <a:rPr lang="es-xl" dirty="0"/>
              <a:t>Adaptar tus necesidades de consumo de agua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592662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Hidratación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49" y="2576944"/>
            <a:ext cx="10826751" cy="3192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Algunas personas pueden necesitar </a:t>
            </a:r>
            <a:r>
              <a:rPr lang="es-xl" b="1" dirty="0">
                <a:solidFill>
                  <a:srgbClr val="179984"/>
                </a:solidFill>
              </a:rPr>
              <a:t>aumentar el consumo </a:t>
            </a:r>
            <a:r>
              <a:rPr lang="es-xl" dirty="0"/>
              <a:t>de agua.</a:t>
            </a:r>
          </a:p>
          <a:p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es-xl" dirty="0"/>
              <a:t>Estos factores </a:t>
            </a:r>
            <a:r>
              <a:rPr lang="es-xl" b="1" dirty="0">
                <a:solidFill>
                  <a:srgbClr val="009A79"/>
                </a:solidFill>
              </a:rPr>
              <a:t>pueden afectar la cantidad de agua que deberías beber </a:t>
            </a:r>
            <a:r>
              <a:rPr lang="es-xl" dirty="0"/>
              <a:t>para mantenerte hidratado adecuadamente:</a:t>
            </a:r>
          </a:p>
          <a:p>
            <a:pPr marL="800100" lvl="1" indent="-342900"/>
            <a:r>
              <a:rPr lang="es-xl" dirty="0"/>
              <a:t>Ejercicio frecuente e intenso en el que sudas mucho o te falta el aire</a:t>
            </a:r>
          </a:p>
          <a:p>
            <a:pPr marL="800100" lvl="1" indent="-342900"/>
            <a:r>
              <a:rPr lang="es-xl" dirty="0"/>
              <a:t>Clima caluroso</a:t>
            </a:r>
          </a:p>
          <a:p>
            <a:pPr marL="800100" lvl="1" indent="-342900"/>
            <a:r>
              <a:rPr lang="es-xl" dirty="0"/>
              <a:t>Alturas elevadas</a:t>
            </a:r>
          </a:p>
          <a:p>
            <a:pPr marL="800100" lvl="1" indent="-342900"/>
            <a:r>
              <a:rPr lang="es-xl" dirty="0"/>
              <a:t>Enfermedad</a:t>
            </a:r>
          </a:p>
        </p:txBody>
      </p:sp>
    </p:spTree>
    <p:extLst>
      <p:ext uri="{BB962C8B-B14F-4D97-AF65-F5344CB8AC3E}">
        <p14:creationId xmlns:p14="http://schemas.microsoft.com/office/powerpoint/2010/main" val="404165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47B6F-A0A9-452A-B5BA-AD55448AC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54638"/>
            <a:ext cx="9610725" cy="581025"/>
          </a:xfrm>
        </p:spPr>
        <p:txBody>
          <a:bodyPr/>
          <a:lstStyle/>
          <a:p>
            <a:r>
              <a:rPr lang="es-xl" sz="3600" dirty="0"/>
              <a:t>¿Qué es un </a:t>
            </a:r>
            <a:r>
              <a:rPr lang="es-xl" dirty="0"/>
              <a:t>Capitán de Mejoramiento Físico?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971B7-CAD2-4C48-8562-A301183D7B4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CAPITÁN DE MEJORAMIENTO FÍSICO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A6A3F6-08B8-002B-4A73-70770EA7FCF1}"/>
              </a:ext>
            </a:extLst>
          </p:cNvPr>
          <p:cNvSpPr txBox="1">
            <a:spLocks/>
          </p:cNvSpPr>
          <p:nvPr/>
        </p:nvSpPr>
        <p:spPr>
          <a:xfrm>
            <a:off x="628650" y="2087919"/>
            <a:ext cx="7845499" cy="39318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har char="•"/>
            </a:pPr>
            <a:r>
              <a:rPr lang="es-xl" b="1" dirty="0">
                <a:solidFill>
                  <a:srgbClr val="179984"/>
                </a:solidFill>
                <a:effectLst/>
                <a:ea typeface="Ubuntu Light" panose="020B0304030602030204" pitchFamily="34" charset="0"/>
                <a:cs typeface="Times New Roman"/>
              </a:rPr>
              <a:t>Los Capitanes de Mejoramiento Físico</a:t>
            </a:r>
            <a:r>
              <a:rPr lang="es-xl" dirty="0">
                <a:solidFill>
                  <a:srgbClr val="179984"/>
                </a:solidFill>
                <a:effectLst/>
                <a:ea typeface="Ubuntu Light" panose="020B0304030602030204" pitchFamily="34" charset="0"/>
                <a:cs typeface="Times New Roman"/>
              </a:rPr>
              <a:t> </a:t>
            </a:r>
            <a:r>
              <a:rPr lang="es-xl" dirty="0">
                <a:effectLst/>
                <a:ea typeface="Ubuntu Light" panose="020B0304030602030204" pitchFamily="34" charset="0"/>
                <a:cs typeface="Times New Roman"/>
              </a:rPr>
              <a:t>son atletas de un equipo deportivo que </a:t>
            </a:r>
            <a:r>
              <a:rPr lang="en-IN" dirty="0" err="1">
                <a:effectLst/>
                <a:ea typeface="Ubuntu Light" panose="020B0304030602030204" pitchFamily="34" charset="0"/>
                <a:cs typeface="Times New Roman"/>
              </a:rPr>
              <a:t>dirigen</a:t>
            </a:r>
            <a:r>
              <a:rPr lang="es-xl" dirty="0">
                <a:effectLst/>
                <a:ea typeface="Ubuntu Light" panose="020B0304030602030204" pitchFamily="34" charset="0"/>
                <a:cs typeface="Times New Roman"/>
              </a:rPr>
              <a:t> </a:t>
            </a:r>
            <a:br>
              <a:rPr lang="en-US" dirty="0">
                <a:effectLst/>
                <a:ea typeface="Ubuntu Light" panose="020B0304030602030204" pitchFamily="34" charset="0"/>
                <a:cs typeface="Times New Roman"/>
              </a:rPr>
            </a:br>
            <a:r>
              <a:rPr lang="es-xl" dirty="0">
                <a:effectLst/>
                <a:ea typeface="Ubuntu Light" panose="020B0304030602030204" pitchFamily="34" charset="0"/>
                <a:cs typeface="Times New Roman"/>
              </a:rPr>
              <a:t>a su equipo en actividades relacionadas con el mejoramiento físico y un estilo de vida saludable.</a:t>
            </a:r>
            <a:endParaRPr lang="en-US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dirty="0"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>
              <a:effectLst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effectLst/>
                <a:ea typeface="Calibri" panose="020F0502020204030204" pitchFamily="34" charset="0"/>
                <a:cs typeface="Times New Roman"/>
              </a:rPr>
              <a:t>Los Capitanes de Mejoramiento Físico </a:t>
            </a:r>
            <a:r>
              <a:rPr lang="es-xl" b="1" dirty="0">
                <a:solidFill>
                  <a:srgbClr val="179984"/>
                </a:solidFill>
                <a:effectLst/>
                <a:ea typeface="Calibri" panose="020F0502020204030204" pitchFamily="34" charset="0"/>
                <a:cs typeface="Times New Roman"/>
              </a:rPr>
              <a:t>sienten pasión por el mejoramiento físico y los hábitos saludables.</a:t>
            </a:r>
            <a:endParaRPr lang="en-US" b="1" dirty="0">
              <a:effectLst/>
              <a:ea typeface="Ubuntu Light" panose="020B0304030602030204" pitchFamily="34" charset="0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sz="1400" dirty="0"/>
          </a:p>
        </p:txBody>
      </p:sp>
      <p:pic>
        <p:nvPicPr>
          <p:cNvPr id="3" name="Picture 2" descr="Una persona con camisa verde&#10;&#10;Descripción generada automáticamente con confianza media">
            <a:extLst>
              <a:ext uri="{FF2B5EF4-FFF2-40B4-BE49-F238E27FC236}">
                <a16:creationId xmlns:a16="http://schemas.microsoft.com/office/drawing/2014/main" id="{A193FE18-F291-F8A7-AC4F-CF40A89E6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" b="98047" l="9896" r="89931">
                        <a14:foregroundMark x1="43229" y1="85026" x2="43229" y2="85026"/>
                        <a14:foregroundMark x1="47917" y1="82552" x2="47917" y2="82552"/>
                        <a14:foregroundMark x1="59201" y1="89193" x2="59201" y2="89193"/>
                        <a14:foregroundMark x1="59201" y1="93099" x2="59201" y2="93099"/>
                        <a14:foregroundMark x1="62326" y1="98307" x2="62326" y2="98307"/>
                        <a14:foregroundMark x1="32639" y1="49609" x2="32639" y2="49609"/>
                        <a14:foregroundMark x1="32118" y1="50260" x2="32292" y2="48568"/>
                        <a14:foregroundMark x1="47917" y1="9375" x2="47917" y2="9375"/>
                        <a14:foregroundMark x1="46528" y1="5990" x2="46528" y2="5990"/>
                        <a14:foregroundMark x1="45139" y1="5990" x2="40972" y2="9766"/>
                        <a14:foregroundMark x1="51215" y1="9375" x2="51215" y2="9375"/>
                        <a14:foregroundMark x1="32292" y1="49740" x2="32292" y2="49740"/>
                        <a14:foregroundMark x1="33333" y1="50000" x2="33333" y2="50000"/>
                        <a14:foregroundMark x1="31944" y1="49740" x2="33681" y2="49740"/>
                        <a14:foregroundMark x1="32813" y1="51042" x2="31944" y2="4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92" y="1088080"/>
            <a:ext cx="3843670" cy="51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4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9A0140-CD9A-42FA-A141-4CB53788A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 algn="r"/>
            <a:r>
              <a:rPr lang="es-xl" dirty="0"/>
              <a:t>Eventos de liderazgo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7489FE-55F8-4002-9470-FD6F82649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xl" dirty="0"/>
              <a:t>Planificación de eventos</a:t>
            </a:r>
          </a:p>
        </p:txBody>
      </p:sp>
      <p:pic>
        <p:nvPicPr>
          <p:cNvPr id="10" name="Picture Placeholder 41">
            <a:extLst>
              <a:ext uri="{FF2B5EF4-FFF2-40B4-BE49-F238E27FC236}">
                <a16:creationId xmlns:a16="http://schemas.microsoft.com/office/drawing/2014/main" id="{11DA1890-57FB-1461-7A90-8E2597D2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b="5454"/>
          <a:stretch/>
        </p:blipFill>
        <p:spPr>
          <a:xfrm>
            <a:off x="2428875" y="982662"/>
            <a:ext cx="976312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24B4D5-C5BC-0549-7371-ACEA838A95AD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484CD9E-8B29-6A97-87FB-8717A7DBF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F66098-F416-1AC7-1A97-933F5021A6FE}"/>
              </a:ext>
            </a:extLst>
          </p:cNvPr>
          <p:cNvSpPr/>
          <p:nvPr/>
        </p:nvSpPr>
        <p:spPr>
          <a:xfrm>
            <a:off x="126717" y="1156741"/>
            <a:ext cx="4588158" cy="4584337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 descr="healthy Icon - Free PNG &amp; SVG 39490 - Noun Project">
            <a:extLst>
              <a:ext uri="{FF2B5EF4-FFF2-40B4-BE49-F238E27FC236}">
                <a16:creationId xmlns:a16="http://schemas.microsoft.com/office/drawing/2014/main" id="{7F37016E-0BEA-6397-6A66-B2A641C5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01" y="2314810"/>
            <a:ext cx="2533179" cy="253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941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Enseñar a tus compañeros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49" y="2432026"/>
            <a:ext cx="10826751" cy="3337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Se espera que los Capitanes de Mejoramiento Físico </a:t>
            </a:r>
            <a:r>
              <a:rPr lang="es-xl" b="1" dirty="0">
                <a:solidFill>
                  <a:srgbClr val="179984"/>
                </a:solidFill>
              </a:rPr>
              <a:t>compartan un consejo de educación sobre salud en cada sesión de entrenamiento.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También debes predicar con el ejemplo durante todas las prácticas y competiciones.</a:t>
            </a:r>
          </a:p>
        </p:txBody>
      </p:sp>
    </p:spTree>
    <p:extLst>
      <p:ext uri="{BB962C8B-B14F-4D97-AF65-F5344CB8AC3E}">
        <p14:creationId xmlns:p14="http://schemas.microsoft.com/office/powerpoint/2010/main" val="103502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¿Qué es un consejo de salud?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050573"/>
            <a:ext cx="11370845" cy="3813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500" dirty="0"/>
              <a:t>Los consejos de salud deben ser breves, solo de 2 a 5 minutos.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500" dirty="0"/>
              <a:t>Cuando sea posible, haz que los consejos </a:t>
            </a:r>
            <a:br>
              <a:rPr lang="en-US" sz="2500" dirty="0"/>
            </a:br>
            <a:r>
              <a:rPr lang="es-xl" sz="2500" dirty="0"/>
              <a:t>de salud sean interactivos: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sz="2100" dirty="0"/>
              <a:t>Haz preguntas a tus compañeros.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sz="2100" dirty="0"/>
              <a:t>Permite que diferentes miembros del </a:t>
            </a:r>
            <a:br>
              <a:rPr lang="en-US" sz="2100" dirty="0"/>
            </a:br>
            <a:r>
              <a:rPr lang="es-xl" sz="2100" dirty="0"/>
              <a:t>equipo respondan.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sz="2100" dirty="0"/>
              <a:t>Proporciona ejemplos.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sz="2100" dirty="0"/>
              <a:t>Dales un objetivo y comprueba sus progresos </a:t>
            </a:r>
            <a:br>
              <a:rPr lang="en-US" sz="2100" dirty="0"/>
            </a:br>
            <a:r>
              <a:rPr lang="es-xl" sz="2100" dirty="0"/>
              <a:t>en la siguiente sesión de entrenamiento.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4655C-3866-2CD4-F743-8A0D6B83FF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15" t="46587" r="3207" b="22481"/>
          <a:stretch/>
        </p:blipFill>
        <p:spPr>
          <a:xfrm>
            <a:off x="7491721" y="2660981"/>
            <a:ext cx="4071629" cy="23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2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Ejemplo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1" y="1909400"/>
            <a:ext cx="10801350" cy="5810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s-xl" sz="2400" dirty="0"/>
              <a:t>Este es un consejo de salud sobre cómo comer alimentos saludables y nutritivos.</a:t>
            </a:r>
          </a:p>
          <a:p>
            <a:pPr marL="457200" indent="-457200">
              <a:lnSpc>
                <a:spcPct val="12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287FFB-A65E-F1D0-59EF-85A2C03BD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5814" t="17984" r="27006" b="21860"/>
          <a:stretch/>
        </p:blipFill>
        <p:spPr>
          <a:xfrm>
            <a:off x="6029326" y="2640710"/>
            <a:ext cx="4860967" cy="34862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2AD5DC-573E-63D6-944D-3AFF717716A4}"/>
              </a:ext>
            </a:extLst>
          </p:cNvPr>
          <p:cNvSpPr txBox="1"/>
          <p:nvPr/>
        </p:nvSpPr>
        <p:spPr>
          <a:xfrm>
            <a:off x="579380" y="2695900"/>
            <a:ext cx="5123588" cy="321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xl" sz="19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frutas y verduras son una fuente importante de vitaminas, minerales y energía para el cuerpo que son necesarios para una buena salud. Proporcionan energía para tus prácticas y competiciones. </a:t>
            </a:r>
            <a:r>
              <a:rPr lang="es-xl" sz="19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 alimentos de todos los colores:</a:t>
            </a:r>
            <a:r>
              <a:rPr lang="es-xl" sz="1900" b="0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xl" sz="19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mezcla alimentos de color rojo, verde, naranja y amarillo. </a:t>
            </a:r>
            <a:r>
              <a:rPr lang="es-xl" sz="19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¿Puedes nombrar un alimento para cada color?</a:t>
            </a:r>
            <a:endParaRPr lang="en-US" sz="1900" b="1" dirty="0">
              <a:solidFill>
                <a:srgbClr val="179984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83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Ejemplo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1" y="1941484"/>
            <a:ext cx="10801350" cy="581025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xl" sz="2600" dirty="0"/>
              <a:t>Este es un consejo de salud sobre el sueño, el descanso y la recuperación.</a:t>
            </a:r>
          </a:p>
          <a:p>
            <a:pPr marL="457200" indent="-457200">
              <a:lnSpc>
                <a:spcPct val="12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2AD5DC-573E-63D6-944D-3AFF717716A4}"/>
              </a:ext>
            </a:extLst>
          </p:cNvPr>
          <p:cNvSpPr txBox="1"/>
          <p:nvPr/>
        </p:nvSpPr>
        <p:spPr>
          <a:xfrm>
            <a:off x="579380" y="2695900"/>
            <a:ext cx="7054797" cy="310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400"/>
              <a:buFont typeface="Ubuntu Light" panose="020B0604020202020204" pitchFamily="34" charset="0"/>
              <a:buChar char="•"/>
            </a:pPr>
            <a:r>
              <a:rPr lang="es-xl" sz="19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Hacer 30 minutos de actividad física de nivel medio a intenso 5 días a la semana es una parte importante de un estilo </a:t>
            </a:r>
            <a:br>
              <a:rPr lang="en-US" sz="19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xl" sz="19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vida saludable. También es importante darle al cuerpo tiempo libre cada semana sin ejercicio y </a:t>
            </a:r>
            <a:r>
              <a:rPr lang="es-xl" sz="19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dormir de 7 a 9 horas cada noche. Puedes utilizar los consejos para </a:t>
            </a:r>
            <a:br>
              <a:rPr lang="en-US" sz="19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xl" sz="19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sueño saludable para mejorar tu calidad de sueño, descanso y recuperación.</a:t>
            </a:r>
            <a:endParaRPr lang="en-US" sz="1900" b="1" dirty="0">
              <a:solidFill>
                <a:srgbClr val="179984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A5965EE-63C6-6268-3D13-DC91F49551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Una imagen con texto, captura de pantalla, logotipo, fuente&#10;&#10;Descripción generada automáticamente">
            <a:extLst>
              <a:ext uri="{FF2B5EF4-FFF2-40B4-BE49-F238E27FC236}">
                <a16:creationId xmlns:a16="http://schemas.microsoft.com/office/drawing/2014/main" id="{53575FA6-EF2C-3853-C45E-3D5F32DD4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99" y="2697191"/>
            <a:ext cx="3067790" cy="33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6E0D-8706-D865-117B-561BEAA1AB4C}"/>
              </a:ext>
            </a:extLst>
          </p:cNvPr>
          <p:cNvSpPr txBox="1">
            <a:spLocks/>
          </p:cNvSpPr>
          <p:nvPr/>
        </p:nvSpPr>
        <p:spPr>
          <a:xfrm>
            <a:off x="905098" y="1841315"/>
            <a:ext cx="7140018" cy="83809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xl" sz="3600" b="1" dirty="0">
                <a:solidFill>
                  <a:schemeClr val="bg1"/>
                </a:solidFill>
              </a:rPr>
              <a:t>Actividad de grupo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xl" sz="3200" b="1" dirty="0">
                <a:solidFill>
                  <a:schemeClr val="bg1"/>
                </a:solidFill>
              </a:rPr>
              <a:t>Trabaja en grupo para crear consejos de salud. Una persona de cada grupo presentará los consejos de salud al resto de la sala.</a:t>
            </a:r>
          </a:p>
        </p:txBody>
      </p:sp>
    </p:spTree>
    <p:extLst>
      <p:ext uri="{BB962C8B-B14F-4D97-AF65-F5344CB8AC3E}">
        <p14:creationId xmlns:p14="http://schemas.microsoft.com/office/powerpoint/2010/main" val="2489680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Oportunidades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49" y="1941484"/>
            <a:ext cx="10392277" cy="3828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¡Puedes compartir consejos de salud de muchas maneras! Piensa en todas las diferentes formas en que te comunicas con tus compañeros atletas de Olimpiadas Especiales.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Es posible que desees compartir un consejo de salud durante: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Graphic 5" descr="Botella de agua con relleno sólido">
            <a:extLst>
              <a:ext uri="{FF2B5EF4-FFF2-40B4-BE49-F238E27FC236}">
                <a16:creationId xmlns:a16="http://schemas.microsoft.com/office/drawing/2014/main" id="{A3DC6B6A-DE82-6110-7A1A-4A0803A0F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2823" y="4515415"/>
            <a:ext cx="1149928" cy="1149928"/>
          </a:xfrm>
          <a:prstGeom prst="rect">
            <a:avLst/>
          </a:prstGeom>
        </p:spPr>
      </p:pic>
      <p:pic>
        <p:nvPicPr>
          <p:cNvPr id="13" name="Picture 12" descr="Forma&#10;&#10;Descripción generada automáticamente con confianza baja">
            <a:extLst>
              <a:ext uri="{FF2B5EF4-FFF2-40B4-BE49-F238E27FC236}">
                <a16:creationId xmlns:a16="http://schemas.microsoft.com/office/drawing/2014/main" id="{591410B5-A2A4-770B-7ACA-D8E001D3169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01" y="4501085"/>
            <a:ext cx="1149927" cy="1178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835A8-A466-22F0-22C7-D678A6A2E0DD}"/>
              </a:ext>
            </a:extLst>
          </p:cNvPr>
          <p:cNvSpPr txBox="1"/>
          <p:nvPr/>
        </p:nvSpPr>
        <p:spPr>
          <a:xfrm>
            <a:off x="2226652" y="5660399"/>
            <a:ext cx="3602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xl" sz="2200" dirty="0"/>
              <a:t>Descansos para beber agua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F427C-FB8D-D1BB-9F1A-0A0F738D4796}"/>
              </a:ext>
            </a:extLst>
          </p:cNvPr>
          <p:cNvSpPr txBox="1"/>
          <p:nvPr/>
        </p:nvSpPr>
        <p:spPr>
          <a:xfrm>
            <a:off x="6185469" y="5660399"/>
            <a:ext cx="3988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xl" sz="2200" dirty="0"/>
              <a:t>Estiramientos de enfriamiento</a:t>
            </a:r>
          </a:p>
        </p:txBody>
      </p:sp>
    </p:spTree>
    <p:extLst>
      <p:ext uri="{BB962C8B-B14F-4D97-AF65-F5344CB8AC3E}">
        <p14:creationId xmlns:p14="http://schemas.microsoft.com/office/powerpoint/2010/main" val="1857396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Cómo empezar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5704037" y="2432026"/>
            <a:ext cx="5765800" cy="3192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xl" dirty="0"/>
              <a:t>Con la ayuda de la </a:t>
            </a:r>
            <a:r>
              <a:rPr lang="es-xl" b="1" dirty="0">
                <a:solidFill>
                  <a:srgbClr val="179984"/>
                </a:solidFill>
              </a:rPr>
              <a:t>Guía Fit 5</a:t>
            </a:r>
            <a:r>
              <a:rPr lang="es-xl" dirty="0"/>
              <a:t>, puedes compartir lecciones sobre: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Mantenerse activo fuera del deporte.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Ingerir comidas saludables para alimentarse bien.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/>
              <a:t>Tomar bebidas hidratantes.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C9D0A-910C-52C3-DAAE-C6B4254D1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67" t="13968" r="14762" b="8937"/>
          <a:stretch/>
        </p:blipFill>
        <p:spPr>
          <a:xfrm>
            <a:off x="579380" y="2116155"/>
            <a:ext cx="4760686" cy="36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21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Cómo empezar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41187" cy="3378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xl" dirty="0"/>
              <a:t>Además de la </a:t>
            </a:r>
            <a:r>
              <a:rPr lang="es-xl" dirty="0">
                <a:hlinkClick r:id="rId5"/>
              </a:rPr>
              <a:t>Guía Fit 5 y las Tarjetas de mejoramiento físico</a:t>
            </a:r>
            <a:r>
              <a:rPr lang="es-xl" dirty="0"/>
              <a:t>, también puedes encontrar información para tus consejos de salud en estas páginas web y recursos: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hlinkClick r:id="rId6"/>
              </a:rPr>
              <a:t>Kit de herramientas de Educación para la salud en Olimpiadas Especiales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hlinkClick r:id="rId7"/>
              </a:rPr>
              <a:t>High 5 for Fitness (Choca los 5 por el mejoramiento físico)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hlinkClick r:id="rId8"/>
              </a:rPr>
              <a:t>Promoción de la salud: materiales educativos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Recursos y guías de mejoramiento físico del Programa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93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healthy Icon - Free PNG &amp; SVG 39490 -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Tarea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Educación sobre salud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1: DESCRIPCIÓN GENERAL DEL MEJORAMIENTO FÍSICO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41187" cy="337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Selecciona o crea tu propio consejo de salud y practica compartiéndolo con los demás.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Al comienzo de nuestra próxima lección, se te pedirá que</a:t>
            </a:r>
            <a:r>
              <a:rPr lang="es-xl" b="1" dirty="0">
                <a:solidFill>
                  <a:srgbClr val="179984"/>
                </a:solidFill>
              </a:rPr>
              <a:t> presentes tu consejo de salud ante el grupo.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78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xl" dirty="0"/>
              <a:t>Funciones y responsabilidades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821F7-323C-4926-B57C-4C482669B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xl" dirty="0"/>
              <a:t>Capitanes de Mejoramiento Físico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185AE-22B3-4944-AD73-9F51D8336490}"/>
              </a:ext>
            </a:extLst>
          </p:cNvPr>
          <p:cNvSpPr txBox="1"/>
          <p:nvPr/>
        </p:nvSpPr>
        <p:spPr>
          <a:xfrm>
            <a:off x="628650" y="1877074"/>
            <a:ext cx="103138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23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Capitanes de Mejoramiento Físico trabajarán en estrecha colaboración con sus entrenadores para garantizar que la salud y el mejoramiento físico sean un componente clave de la experiencia deportiva al participar en estos roles de liderazgo:</a:t>
            </a:r>
            <a:endParaRPr lang="en-US" sz="2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CAPITÁN DE MEJORAMIENTO FÍSICO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2B6AAEA-3C8E-B0B6-B583-AD663AD94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298" y="5239886"/>
            <a:ext cx="3616386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xl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Dirigir ejercicios de calentamiento y enfriamiento</a:t>
            </a:r>
            <a:endParaRPr lang="en-US" sz="1400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1D03C10-9079-6A67-A48D-AB27EAE69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15" y="5120247"/>
            <a:ext cx="2057400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xl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Enseñar hábitos saludables </a:t>
            </a:r>
          </a:p>
        </p:txBody>
      </p:sp>
      <p:pic>
        <p:nvPicPr>
          <p:cNvPr id="13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872B3A4F-E3D8-17CE-8861-38300FF6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66" y="32152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ealthy Icon - Free PNG &amp; SVG 39490 - Noun Project">
            <a:extLst>
              <a:ext uri="{FF2B5EF4-FFF2-40B4-BE49-F238E27FC236}">
                <a16:creationId xmlns:a16="http://schemas.microsoft.com/office/drawing/2014/main" id="{190C8B28-C2A9-EDE9-9382-3B05545C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67" y="3293586"/>
            <a:ext cx="1685097" cy="16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4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561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FB0B23-81E0-4DF5-A6C7-7B284BA641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49" y="1498767"/>
            <a:ext cx="9046745" cy="1196976"/>
          </a:xfrm>
        </p:spPr>
        <p:txBody>
          <a:bodyPr>
            <a:noAutofit/>
          </a:bodyPr>
          <a:lstStyle/>
          <a:p>
            <a:r>
              <a:rPr lang="es-xl" sz="4100" b="0" dirty="0"/>
              <a:t>Lección 2:</a:t>
            </a:r>
          </a:p>
          <a:p>
            <a:r>
              <a:rPr lang="es-xl" sz="4100" dirty="0"/>
              <a:t>Dirigir ejercicios de calentamiento y enfriamiento</a:t>
            </a:r>
          </a:p>
          <a:p>
            <a:endParaRPr lang="en-US" sz="4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EA90E-FB6A-4868-A951-E2DAB40F51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150" y="3908254"/>
            <a:ext cx="9410700" cy="571500"/>
          </a:xfrm>
        </p:spPr>
        <p:txBody>
          <a:bodyPr/>
          <a:lstStyle/>
          <a:p>
            <a:r>
              <a:rPr lang="es-xl" dirty="0"/>
              <a:t>En esta lección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E8F3C-3D13-42A8-8FE2-B56D17A5C8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100" y="4479754"/>
            <a:ext cx="7180847" cy="2971800"/>
          </a:xfrm>
        </p:spPr>
        <p:txBody>
          <a:bodyPr/>
          <a:lstStyle/>
          <a:p>
            <a:r>
              <a:rPr lang="es-xl" sz="2800" b="1" dirty="0"/>
              <a:t>Practicaremos rutinas dinámicas de calentamiento y enfriamiento pa</a:t>
            </a:r>
            <a:r>
              <a:rPr lang="es-xl" dirty="0"/>
              <a:t>ra diferentes deportes.</a:t>
            </a:r>
          </a:p>
        </p:txBody>
      </p:sp>
    </p:spTree>
    <p:extLst>
      <p:ext uri="{BB962C8B-B14F-4D97-AF65-F5344CB8AC3E}">
        <p14:creationId xmlns:p14="http://schemas.microsoft.com/office/powerpoint/2010/main" val="4053177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xl" dirty="0"/>
              <a:t>Repaso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821F7-323C-4926-B57C-4C482669B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xl" dirty="0"/>
              <a:t>Capitanes de Mejoramiento Físico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185AE-22B3-4944-AD73-9F51D8336490}"/>
              </a:ext>
            </a:extLst>
          </p:cNvPr>
          <p:cNvSpPr txBox="1"/>
          <p:nvPr/>
        </p:nvSpPr>
        <p:spPr>
          <a:xfrm>
            <a:off x="628650" y="2582753"/>
            <a:ext cx="1031389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sz="2400" dirty="0">
                <a:latin typeface="Ubuntu Light"/>
                <a:ea typeface="Calibri" panose="020F0502020204030204" pitchFamily="34" charset="0"/>
                <a:cs typeface="Times New Roman"/>
              </a:rPr>
              <a:t>Reflexiones y preguntas de la Lección 1</a:t>
            </a:r>
          </a:p>
          <a:p>
            <a:endParaRPr lang="en-US" sz="2400" dirty="0"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es-xl" sz="24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Consejos de salud en la práctica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D81D16-D7AC-E165-3D33-92887A9A2C74}"/>
              </a:ext>
            </a:extLst>
          </p:cNvPr>
          <p:cNvSpPr txBox="1"/>
          <p:nvPr/>
        </p:nvSpPr>
        <p:spPr>
          <a:xfrm>
            <a:off x="579380" y="6245152"/>
            <a:ext cx="521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</p:spTree>
    <p:extLst>
      <p:ext uri="{BB962C8B-B14F-4D97-AF65-F5344CB8AC3E}">
        <p14:creationId xmlns:p14="http://schemas.microsoft.com/office/powerpoint/2010/main" val="1637166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xl" dirty="0"/>
              <a:t>Funciones y responsabilidades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821F7-323C-4926-B57C-4C482669B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xl" dirty="0"/>
              <a:t>Capitanes de Mejoramiento Físico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185AE-22B3-4944-AD73-9F51D8336490}"/>
              </a:ext>
            </a:extLst>
          </p:cNvPr>
          <p:cNvSpPr txBox="1"/>
          <p:nvPr/>
        </p:nvSpPr>
        <p:spPr>
          <a:xfrm>
            <a:off x="628650" y="1877074"/>
            <a:ext cx="10313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24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Capitanes de Mejoramiento Físico trabajarán en estrecha colaboración con sus entrenadores para garantizar que la salud y el mejoramiento físico sean un componente clave de la experiencia deportiva al participar en estos roles de liderazgo: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CAPITÁN DE MEJORAMIENTO FÍSICO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8F6803B-4367-D4F0-1A04-91A6D4182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25" y="5250356"/>
            <a:ext cx="3887228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xl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Dirigen ejercicios de calentamiento y enfriamiento</a:t>
            </a:r>
            <a:endParaRPr lang="en-US" sz="1400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B41E3DE-F93B-8A55-C85B-4FE504354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664" y="5218744"/>
            <a:ext cx="2057400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xl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Enseñan hábitos saludables </a:t>
            </a:r>
          </a:p>
        </p:txBody>
      </p:sp>
      <p:pic>
        <p:nvPicPr>
          <p:cNvPr id="2054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0BF0ECC3-6EA8-4FFA-602D-61A7CFF0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38" y="322571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ealthy Icon - Free PNG &amp; SVG 39490 - Noun Project">
            <a:extLst>
              <a:ext uri="{FF2B5EF4-FFF2-40B4-BE49-F238E27FC236}">
                <a16:creationId xmlns:a16="http://schemas.microsoft.com/office/drawing/2014/main" id="{CEE5BB12-D6E6-AF36-94A2-EE89AB88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15" y="3533647"/>
            <a:ext cx="1685097" cy="16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06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9A0140-CD9A-42FA-A141-4CB53788A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 algn="r"/>
            <a:r>
              <a:rPr lang="es-xl" dirty="0"/>
              <a:t>Eventos de liderazgo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7489FE-55F8-4002-9470-FD6F82649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xl" dirty="0"/>
              <a:t>Planificación de eventos</a:t>
            </a:r>
          </a:p>
        </p:txBody>
      </p:sp>
      <p:pic>
        <p:nvPicPr>
          <p:cNvPr id="10" name="Picture Placeholder 41">
            <a:extLst>
              <a:ext uri="{FF2B5EF4-FFF2-40B4-BE49-F238E27FC236}">
                <a16:creationId xmlns:a16="http://schemas.microsoft.com/office/drawing/2014/main" id="{11DA1890-57FB-1461-7A90-8E2597D2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1" b="16591"/>
          <a:stretch/>
        </p:blipFill>
        <p:spPr>
          <a:xfrm>
            <a:off x="2428875" y="982662"/>
            <a:ext cx="976312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B484CD9E-8B29-6A97-87FB-8717A7DBF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10E49-CA51-47E1-3F73-63E6B98F0867}"/>
              </a:ext>
            </a:extLst>
          </p:cNvPr>
          <p:cNvSpPr txBox="1"/>
          <p:nvPr/>
        </p:nvSpPr>
        <p:spPr>
          <a:xfrm>
            <a:off x="579380" y="6245152"/>
            <a:ext cx="525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F823F6-0D7C-804F-6AE0-120BD584BBD5}"/>
              </a:ext>
            </a:extLst>
          </p:cNvPr>
          <p:cNvGrpSpPr/>
          <p:nvPr/>
        </p:nvGrpSpPr>
        <p:grpSpPr>
          <a:xfrm>
            <a:off x="126717" y="1156741"/>
            <a:ext cx="4588158" cy="4584337"/>
            <a:chOff x="126717" y="1156741"/>
            <a:chExt cx="4588158" cy="458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F66098-F416-1AC7-1A97-933F5021A6FE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02B78149-75A4-CBE6-3532-F8EAFDA7E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19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¿Qué es un ejercicio de calentamiento?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Calentamiento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391370"/>
            <a:ext cx="10915615" cy="337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Un calentamiento debe ser la primera actividad física en cada práctica y competencia.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Una buena rutina de calentamiento </a:t>
            </a:r>
            <a:r>
              <a:rPr lang="es-xl" b="1" dirty="0">
                <a:solidFill>
                  <a:srgbClr val="179984"/>
                </a:solidFill>
              </a:rPr>
              <a:t>ayuda a los atletas a alcanzar un estado óptimo de preparación física y mental.</a:t>
            </a:r>
            <a:r>
              <a:rPr lang="es-xl" dirty="0"/>
              <a:t> </a:t>
            </a:r>
            <a:endParaRPr lang="en-US" b="1" dirty="0">
              <a:solidFill>
                <a:srgbClr val="17998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5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</p:spTree>
    <p:extLst>
      <p:ext uri="{BB962C8B-B14F-4D97-AF65-F5344CB8AC3E}">
        <p14:creationId xmlns:p14="http://schemas.microsoft.com/office/powerpoint/2010/main" val="1746359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Propósito de un calentamiento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Calentamiento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0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A65E01D-CD6A-D071-768E-961A8C3C1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015047"/>
              </p:ext>
            </p:extLst>
          </p:nvPr>
        </p:nvGraphicFramePr>
        <p:xfrm>
          <a:off x="1030118" y="2269800"/>
          <a:ext cx="9610725" cy="29468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10725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</a:tblGrid>
              <a:tr h="381196">
                <a:tc>
                  <a:txBody>
                    <a:bodyPr/>
                    <a:lstStyle/>
                    <a:p>
                      <a:pPr algn="ctr"/>
                      <a:r>
                        <a:rPr lang="es-xl" sz="2400" dirty="0"/>
                        <a:t>Beneficios físicos y mentales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2489686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Aumenta la frecuencia cardíaca.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Aumenta la frecuencia respiratoria.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Aumenta la temperatura corporal y muscular.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Mayor flujo sanguíneo a los músculos activos.</a:t>
                      </a:r>
                    </a:p>
                    <a:p>
                      <a:pPr marL="285750" indent="-285750">
                        <a:buClr>
                          <a:srgbClr val="000000"/>
                        </a:buClr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b="0" i="0" u="none" strike="noStrike" noProof="0" dirty="0">
                          <a:latin typeface="Ubuntu Light"/>
                        </a:rPr>
                        <a:t>Cambia el enfoque de la vida a través del deporte.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b="0" i="0" u="none" strike="noStrike" noProof="0" dirty="0">
                          <a:latin typeface="Ubuntu Light"/>
                        </a:rPr>
                        <a:t>Conecta la mente y el cuerpo.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133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10496550" cy="581025"/>
          </a:xfrm>
        </p:spPr>
        <p:txBody>
          <a:bodyPr/>
          <a:lstStyle/>
          <a:p>
            <a:r>
              <a:rPr lang="es-xl" sz="3300" dirty="0"/>
              <a:t>¿Cómo se hacen los ejercicios de calentamiento?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sz="3000" dirty="0"/>
              <a:t>Calentamiento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709144" y="2246452"/>
            <a:ext cx="4760693" cy="337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xl" dirty="0"/>
              <a:t>Estos dos elementos deben incluirse en todos los calentamientos:</a:t>
            </a:r>
          </a:p>
          <a:p>
            <a:pPr>
              <a:lnSpc>
                <a:spcPct val="100000"/>
              </a:lnSpc>
            </a:pPr>
            <a:r>
              <a:rPr lang="es-xl" dirty="0"/>
              <a:t>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xl" b="1" dirty="0">
                <a:solidFill>
                  <a:srgbClr val="FFC000"/>
                </a:solidFill>
              </a:rPr>
              <a:t>Actividad aeróbica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xl" b="1" dirty="0">
                <a:solidFill>
                  <a:srgbClr val="00B050"/>
                </a:solidFill>
              </a:rPr>
              <a:t>Estiramientos dinámicos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1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5" name="Picture 4" descr="Un grupo de personas corriendo&#10;&#10;Descripción generada automáticamente">
            <a:extLst>
              <a:ext uri="{FF2B5EF4-FFF2-40B4-BE49-F238E27FC236}">
                <a16:creationId xmlns:a16="http://schemas.microsoft.com/office/drawing/2014/main" id="{72A2F0AE-191F-4F04-9B2A-02DC7CD1A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3" y="2146925"/>
            <a:ext cx="5682216" cy="37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6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Actividad aeróbica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Calentamiento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3166533" y="2246451"/>
            <a:ext cx="8303304" cy="378480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 actividades aeróbicas son movimientos de todo el cuerpo que aumentan la frecuencia cardíaca.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>
                <a:solidFill>
                  <a:srgbClr val="000000"/>
                </a:solidFill>
                <a:ea typeface="Calibri" panose="020F0502020204030204" pitchFamily="34" charset="0"/>
                <a:cs typeface="Times New Roman"/>
              </a:rPr>
              <a:t>Comienza</a:t>
            </a:r>
            <a:r>
              <a:rPr lang="es-xl" dirty="0">
                <a:effectLst/>
                <a:ea typeface="Calibri" panose="020F0502020204030204" pitchFamily="34" charset="0"/>
                <a:cs typeface="Times New Roman"/>
              </a:rPr>
              <a:t> a un ritmo lento y aumenta de forma gradual en intensidad/dificultad.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dirty="0">
                <a:effectLst/>
                <a:ea typeface="Calibri" panose="020F0502020204030204" pitchFamily="34" charset="0"/>
                <a:cs typeface="Times New Roman"/>
              </a:rPr>
              <a:t>Debe durar al menos 5 minutos.</a:t>
            </a:r>
          </a:p>
          <a:p>
            <a:pPr>
              <a:lnSpc>
                <a:spcPct val="100000"/>
              </a:lnSpc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¿Qué actividades aeróbicas puedes realizar?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sz="2400" dirty="0">
                <a:effectLst/>
                <a:ea typeface="Calibri" panose="020F0502020204030204" pitchFamily="34" charset="0"/>
                <a:cs typeface="Times New Roman"/>
              </a:rPr>
              <a:t>Piensa en la Lección 1… </a:t>
            </a:r>
            <a:r>
              <a:rPr lang="es-xl" b="1" dirty="0">
                <a:solidFill>
                  <a:srgbClr val="179984"/>
                </a:solidFill>
                <a:ea typeface="Calibri" panose="020F0502020204030204" pitchFamily="34" charset="0"/>
                <a:cs typeface="Times New Roman"/>
              </a:rPr>
              <a:t>A</a:t>
            </a:r>
            <a:r>
              <a:rPr lang="es-xl" sz="2400" b="1" dirty="0">
                <a:solidFill>
                  <a:srgbClr val="179984"/>
                </a:solidFill>
                <a:effectLst/>
                <a:ea typeface="Calibri" panose="020F0502020204030204" pitchFamily="34" charset="0"/>
                <a:cs typeface="Times New Roman"/>
              </a:rPr>
              <a:t>eróbico = </a:t>
            </a:r>
            <a:r>
              <a:rPr lang="es-xl" b="1" dirty="0">
                <a:solidFill>
                  <a:srgbClr val="179984"/>
                </a:solidFill>
                <a:ea typeface="Calibri" panose="020F0502020204030204" pitchFamily="34" charset="0"/>
                <a:cs typeface="Times New Roman"/>
              </a:rPr>
              <a:t>Resistencia</a:t>
            </a:r>
            <a:endParaRPr lang="en-US" b="1" dirty="0">
              <a:solidFill>
                <a:srgbClr val="17998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40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5" name="Picture 4" descr="Una persona con camisa verde&#10;&#10;Descripción generada automáticamente con confianza media">
            <a:extLst>
              <a:ext uri="{FF2B5EF4-FFF2-40B4-BE49-F238E27FC236}">
                <a16:creationId xmlns:a16="http://schemas.microsoft.com/office/drawing/2014/main" id="{1E865404-7302-13EF-D881-A590C6C12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3" y="1851001"/>
            <a:ext cx="2299961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91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Estiramientos dinámicos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Calentamiento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41187" cy="337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Los estiramientos dinámicos consisten en </a:t>
            </a:r>
            <a:r>
              <a:rPr lang="es-xl" b="1" dirty="0">
                <a:solidFill>
                  <a:srgbClr val="179984"/>
                </a:solidFill>
              </a:rPr>
              <a:t>movimientos activos y controlados de las partes del cuerpo en toda su amplitud.</a:t>
            </a:r>
            <a:r>
              <a:rPr lang="es-xl" dirty="0"/>
              <a:t> 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0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5" name="Picture 4" descr="Una imagen que contiene patinaje, patinaje sobre hielo&#10;&#10;Descripción generada automáticamente">
            <a:extLst>
              <a:ext uri="{FF2B5EF4-FFF2-40B4-BE49-F238E27FC236}">
                <a16:creationId xmlns:a16="http://schemas.microsoft.com/office/drawing/2014/main" id="{ADD0FA12-8625-D6AC-2507-AC78A776A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94" y="3088154"/>
            <a:ext cx="257175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1BE38-3A6B-CE4D-60EB-78A402B9A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22" b="95703" l="9896" r="89931">
                        <a14:foregroundMark x1="34375" y1="7682" x2="34375" y2="7682"/>
                        <a14:foregroundMark x1="47917" y1="92578" x2="47917" y2="92578"/>
                        <a14:foregroundMark x1="66667" y1="95703" x2="66667" y2="95703"/>
                        <a14:foregroundMark x1="66319" y1="89193" x2="66319" y2="89193"/>
                        <a14:foregroundMark x1="65972" y1="88151" x2="65972" y2="88151"/>
                        <a14:backgroundMark x1="26215" y1="38542" x2="26215" y2="38542"/>
                        <a14:backgroundMark x1="60243" y1="20833" x2="60243" y2="20833"/>
                        <a14:backgroundMark x1="84896" y1="51432" x2="84896" y2="51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54" y="3033077"/>
            <a:ext cx="2293696" cy="3058261"/>
          </a:xfrm>
          <a:prstGeom prst="rect">
            <a:avLst/>
          </a:prstGeom>
        </p:spPr>
      </p:pic>
      <p:pic>
        <p:nvPicPr>
          <p:cNvPr id="12" name="Picture 11" descr="Una imagen que contiene una persona, exterior&#10;&#10;Descripción generada automáticamente">
            <a:extLst>
              <a:ext uri="{FF2B5EF4-FFF2-40B4-BE49-F238E27FC236}">
                <a16:creationId xmlns:a16="http://schemas.microsoft.com/office/drawing/2014/main" id="{406E9894-9B6E-E4DF-EB5B-5FAD9F278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1" b="89974" l="9896" r="89931">
                        <a14:foregroundMark x1="34201" y1="81120" x2="34201" y2="81120"/>
                        <a14:foregroundMark x1="34201" y1="9245" x2="34201" y2="9245"/>
                        <a14:foregroundMark x1="46701" y1="40885" x2="46701" y2="40885"/>
                        <a14:foregroundMark x1="48090" y1="41276" x2="48090" y2="41276"/>
                        <a14:foregroundMark x1="48438" y1="39583" x2="48438" y2="39583"/>
                        <a14:foregroundMark x1="34375" y1="6901" x2="34375" y2="6901"/>
                        <a14:foregroundMark x1="29514" y1="8724" x2="29514" y2="8724"/>
                        <a14:foregroundMark x1="29340" y1="8724" x2="29340" y2="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3052379"/>
            <a:ext cx="2598581" cy="3464775"/>
          </a:xfrm>
          <a:prstGeom prst="rect">
            <a:avLst/>
          </a:prstGeom>
        </p:spPr>
      </p:pic>
      <p:pic>
        <p:nvPicPr>
          <p:cNvPr id="16" name="Picture 15" descr="Una persona con camisa verde&#10;&#10;Descripción generada automáticamente con confianza media">
            <a:extLst>
              <a:ext uri="{FF2B5EF4-FFF2-40B4-BE49-F238E27FC236}">
                <a16:creationId xmlns:a16="http://schemas.microsoft.com/office/drawing/2014/main" id="{F5149686-B6C4-6B2A-0CB5-B086E5192B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64" b="94922" l="9896" r="89931">
                        <a14:foregroundMark x1="65104" y1="8464" x2="65104" y2="8464"/>
                        <a14:foregroundMark x1="63194" y1="31510" x2="63194" y2="31510"/>
                        <a14:foregroundMark x1="58333" y1="29688" x2="58333" y2="29688"/>
                        <a14:foregroundMark x1="53125" y1="27344" x2="53125" y2="27344"/>
                        <a14:foregroundMark x1="75174" y1="94922" x2="74826" y2="94401"/>
                        <a14:foregroundMark x1="75868" y1="92188" x2="75868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3278018"/>
            <a:ext cx="2082951" cy="27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47B6F-A0A9-452A-B5BA-AD55448AC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554638"/>
            <a:ext cx="9465376" cy="581025"/>
          </a:xfrm>
        </p:spPr>
        <p:txBody>
          <a:bodyPr/>
          <a:lstStyle/>
          <a:p>
            <a:r>
              <a:rPr lang="es-xl" dirty="0"/>
              <a:t>Rol del Capitán de Mejoramiento Físico vs. rol de un mensajero de salud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971B7-CAD2-4C48-8562-A301183D7B4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CAPITÁN DE MEJORAMIENTO FÍSICO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A6A3F6-08B8-002B-4A73-70770EA7FCF1}"/>
              </a:ext>
            </a:extLst>
          </p:cNvPr>
          <p:cNvSpPr txBox="1">
            <a:spLocks/>
          </p:cNvSpPr>
          <p:nvPr/>
        </p:nvSpPr>
        <p:spPr>
          <a:xfrm>
            <a:off x="628650" y="2087919"/>
            <a:ext cx="10670721" cy="3931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har char="•"/>
            </a:pPr>
            <a:r>
              <a:rPr lang="es-xl" b="1" dirty="0">
                <a:solidFill>
                  <a:srgbClr val="179984"/>
                </a:solidFill>
                <a:latin typeface="Ubuntu Light"/>
                <a:ea typeface="Ubuntu Light" panose="020B0304030602030204" pitchFamily="34" charset="0"/>
                <a:cs typeface="Times New Roman"/>
              </a:rPr>
              <a:t>Los mensajeros de </a:t>
            </a:r>
            <a:r>
              <a:rPr lang="es-xl" b="1" dirty="0">
                <a:solidFill>
                  <a:srgbClr val="179984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salud</a:t>
            </a:r>
            <a:r>
              <a:rPr lang="es-xl" b="1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 </a:t>
            </a: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son atletas de Olimpiadas Especiales que se han capacitado para servir como líderes, educadores </a:t>
            </a:r>
            <a:br>
              <a:rPr lang="en-US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</a:b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y defensores de la salud.</a:t>
            </a:r>
          </a:p>
          <a:p>
            <a:pPr>
              <a:lnSpc>
                <a:spcPct val="100000"/>
              </a:lnSpc>
            </a:pPr>
            <a:endParaRPr lang="en-US" dirty="0">
              <a:effectLst/>
              <a:latin typeface="Ubuntu Light"/>
              <a:ea typeface="Ubuntu Light" panose="020B0304030602030204" pitchFamily="34" charset="0"/>
              <a:cs typeface="Times New Roman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Los mensajeros de salud </a:t>
            </a:r>
            <a:r>
              <a:rPr lang="es-xl" b="1" dirty="0">
                <a:solidFill>
                  <a:srgbClr val="009A79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no son Capitanes de Mejoramiento Físico</a:t>
            </a: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, pero se </a:t>
            </a:r>
            <a:r>
              <a:rPr lang="en-IN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les</a:t>
            </a:r>
            <a:r>
              <a:rPr lang="es-xl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 invita a completar este módulo. </a:t>
            </a:r>
            <a:endParaRPr lang="en-US" dirty="0"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20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Guías de ejercicios de calentamiento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Calentamiento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4013200" y="3064932"/>
            <a:ext cx="7456637" cy="2560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xl" dirty="0"/>
              <a:t>Olimpiadas Especiales creó </a:t>
            </a:r>
            <a:r>
              <a:rPr lang="es-xl" dirty="0">
                <a:hlinkClick r:id="rId5"/>
              </a:rPr>
              <a:t>guías y videos </a:t>
            </a:r>
            <a:br>
              <a:rPr lang="en-US" dirty="0">
                <a:hlinkClick r:id="rId5"/>
              </a:rPr>
            </a:br>
            <a:r>
              <a:rPr lang="es-xl" dirty="0">
                <a:hlinkClick r:id="rId5"/>
              </a:rPr>
              <a:t>de ejercicios de calentamiento para deportes específicos </a:t>
            </a:r>
            <a:r>
              <a:rPr lang="es-xl" dirty="0"/>
              <a:t>que te ayudarán a dirigir en la práctica.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0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E5379-BD2F-8676-8546-7EA504580A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29" t="1307" r="32143" b="14286"/>
          <a:stretch/>
        </p:blipFill>
        <p:spPr>
          <a:xfrm>
            <a:off x="579380" y="1725903"/>
            <a:ext cx="3229500" cy="420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387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Cómo dirigir un ejercicio de calentamiento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Calentamiento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40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18CC870-5CDC-F0B7-D218-EEDC68539AC7}"/>
              </a:ext>
            </a:extLst>
          </p:cNvPr>
          <p:cNvSpPr txBox="1">
            <a:spLocks/>
          </p:cNvSpPr>
          <p:nvPr/>
        </p:nvSpPr>
        <p:spPr>
          <a:xfrm>
            <a:off x="628650" y="2246451"/>
            <a:ext cx="10841187" cy="37848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Los calentamientos se pueden hacer en el lugar o en el área de juego.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Comienza despacio y aumenta de forma gradual la velocidad o el ritmo.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Sigue una rutina.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Cuando sea posible, haz </a:t>
            </a:r>
            <a:r>
              <a:rPr lang="es-xl" b="1" dirty="0">
                <a:solidFill>
                  <a:srgbClr val="179984"/>
                </a:solidFill>
                <a:ea typeface="+mn-lt"/>
                <a:cs typeface="+mn-lt"/>
              </a:rPr>
              <a:t>modificaciones</a:t>
            </a:r>
            <a:r>
              <a:rPr lang="es-xl" dirty="0"/>
              <a:t> para tus compañeros si los ejercicios son demasiado fáciles o difíciles.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Elige ejercicios que sean </a:t>
            </a:r>
            <a:r>
              <a:rPr lang="es-xl" b="1" dirty="0">
                <a:solidFill>
                  <a:srgbClr val="179984"/>
                </a:solidFill>
              </a:rPr>
              <a:t>específicos para el deporte. </a:t>
            </a:r>
            <a:r>
              <a:rPr lang="es-xl" dirty="0"/>
              <a:t>Debes utilizar las partes del cuerpo que usas cuando practicas tu deporte. </a:t>
            </a:r>
            <a:endParaRPr lang="en-US" b="1" dirty="0">
              <a:solidFill>
                <a:srgbClr val="179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72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Ejemplos de modificaciones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Calentamiento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5224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B79D82-A897-B6CB-C606-1CB216F01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717623"/>
              </p:ext>
            </p:extLst>
          </p:nvPr>
        </p:nvGraphicFramePr>
        <p:xfrm>
          <a:off x="628650" y="1941237"/>
          <a:ext cx="10759786" cy="373114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52136">
                  <a:extLst>
                    <a:ext uri="{9D8B030D-6E8A-4147-A177-3AD203B41FA5}">
                      <a16:colId xmlns:a16="http://schemas.microsoft.com/office/drawing/2014/main" val="2012170498"/>
                    </a:ext>
                  </a:extLst>
                </a:gridCol>
                <a:gridCol w="4865141">
                  <a:extLst>
                    <a:ext uri="{9D8B030D-6E8A-4147-A177-3AD203B41FA5}">
                      <a16:colId xmlns:a16="http://schemas.microsoft.com/office/drawing/2014/main" val="239609990"/>
                    </a:ext>
                  </a:extLst>
                </a:gridCol>
                <a:gridCol w="4142509">
                  <a:extLst>
                    <a:ext uri="{9D8B030D-6E8A-4147-A177-3AD203B41FA5}">
                      <a16:colId xmlns:a16="http://schemas.microsoft.com/office/drawing/2014/main" val="1005331046"/>
                    </a:ext>
                  </a:extLst>
                </a:gridCol>
              </a:tblGrid>
              <a:tr h="649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xl" sz="2400" dirty="0">
                          <a:effectLst/>
                          <a:latin typeface="+mn-lt"/>
                        </a:rPr>
                        <a:t> Ejercicio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xl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Modificación más sencilla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xl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Modificación más difícil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533978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xl" sz="2000" dirty="0">
                          <a:effectLst/>
                          <a:latin typeface="+mn-lt"/>
                        </a:rPr>
                        <a:t>Elevación de rodillas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xl" sz="2000" dirty="0">
                          <a:effectLst/>
                          <a:latin typeface="+mn-lt"/>
                        </a:rPr>
                        <a:t>Ve más lento.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xl" sz="2000" dirty="0">
                          <a:effectLst/>
                          <a:latin typeface="+mn-lt"/>
                        </a:rPr>
                        <a:t>Marcha en el lugar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s-xl" sz="2000" dirty="0">
                          <a:effectLst/>
                          <a:latin typeface="+mn-lt"/>
                        </a:rPr>
                        <a:t>Aumenta tu velocidad.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6807508"/>
                  </a:ext>
                </a:extLst>
              </a:tr>
              <a:tr h="13981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Saltos de tijera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Saca una pierna a la vez.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Mueve solo las piernas y mantén los brazos hacia abajo.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 más lento.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endParaRPr lang="es-xl" sz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s-xl" sz="2000" dirty="0">
                          <a:effectLst/>
                          <a:latin typeface="+mn-lt"/>
                        </a:rPr>
                        <a:t>Saltos en cuclillas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3657743"/>
                  </a:ext>
                </a:extLst>
              </a:tr>
              <a:tr h="7609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Trote ligero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Caminata rápida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Trote en el lugar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s-xl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Acelera tu trote.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5862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05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 grupo de personas en un gimnasio&#10;&#10;Descripción generada automáticamente con confianza media">
            <a:extLst>
              <a:ext uri="{FF2B5EF4-FFF2-40B4-BE49-F238E27FC236}">
                <a16:creationId xmlns:a16="http://schemas.microsoft.com/office/drawing/2014/main" id="{592A58E0-5211-DA87-E951-D7BBDBA5A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4" b="8765"/>
          <a:stretch/>
        </p:blipFill>
        <p:spPr>
          <a:xfrm>
            <a:off x="2668635" y="982551"/>
            <a:ext cx="952336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B484CD9E-8B29-6A97-87FB-8717A7DBF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10E49-CA51-47E1-3F73-63E6B98F0867}"/>
              </a:ext>
            </a:extLst>
          </p:cNvPr>
          <p:cNvSpPr txBox="1"/>
          <p:nvPr/>
        </p:nvSpPr>
        <p:spPr>
          <a:xfrm>
            <a:off x="579380" y="6245152"/>
            <a:ext cx="5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FAA0DC-845F-D771-F58B-601F3A04DDFB}"/>
              </a:ext>
            </a:extLst>
          </p:cNvPr>
          <p:cNvGrpSpPr/>
          <p:nvPr/>
        </p:nvGrpSpPr>
        <p:grpSpPr>
          <a:xfrm>
            <a:off x="126717" y="1156741"/>
            <a:ext cx="4588158" cy="4584337"/>
            <a:chOff x="126717" y="1156741"/>
            <a:chExt cx="4588158" cy="458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F66098-F416-1AC7-1A97-933F5021A6FE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17DBBFB-1813-9306-B488-1FD25C6C5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790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¿Qué es un ejercicio de enfriamiento?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Enfriamiento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646367" cy="337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ea typeface="+mn-lt"/>
                <a:cs typeface="+mn-lt"/>
              </a:rPr>
              <a:t>Cuando terminas el entrenamiento, la práctica o la sesión deportiva, siempre hay que enfriar el cuerpo.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>
                <a:ea typeface="+mn-lt"/>
                <a:cs typeface="+mn-lt"/>
              </a:rPr>
              <a:t>Un buen enfriamiento permite que el cuerpo </a:t>
            </a:r>
            <a:r>
              <a:rPr lang="es-xl" b="1" dirty="0">
                <a:solidFill>
                  <a:srgbClr val="179984"/>
                </a:solidFill>
                <a:ea typeface="+mn-lt"/>
                <a:cs typeface="+mn-lt"/>
              </a:rPr>
              <a:t>vuelva de forma gradual a un estado de reposo.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4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</p:spTree>
    <p:extLst>
      <p:ext uri="{BB962C8B-B14F-4D97-AF65-F5344CB8AC3E}">
        <p14:creationId xmlns:p14="http://schemas.microsoft.com/office/powerpoint/2010/main" val="2694830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Propósito de un enfriamiento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C8E785C-D408-2181-46B9-D0FD6836B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294922"/>
              </p:ext>
            </p:extLst>
          </p:nvPr>
        </p:nvGraphicFramePr>
        <p:xfrm>
          <a:off x="1161255" y="2077078"/>
          <a:ext cx="9610725" cy="3840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10725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</a:tblGrid>
              <a:tr h="397366">
                <a:tc>
                  <a:txBody>
                    <a:bodyPr/>
                    <a:lstStyle/>
                    <a:p>
                      <a:pPr algn="ctr"/>
                      <a:r>
                        <a:rPr lang="es-xl" sz="2400" dirty="0"/>
                        <a:t>Beneficios físicos y mentales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2646514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Disminuye la frecuencia cardíaca.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Disminuye la frecuencia respiratoria.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Disminuye la temperatura corporal y muscular.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Devuelve la tasa de flujo sanguíneo desde los músculos activos hasta el nivel de reposo.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Disminuye el dolor muscular.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Mejora la flexibilidad.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Aumenta la tasa de recuperación del ejercicio.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Promueve la relajación.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025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11095818" cy="581025"/>
          </a:xfrm>
        </p:spPr>
        <p:txBody>
          <a:bodyPr/>
          <a:lstStyle/>
          <a:p>
            <a:r>
              <a:rPr lang="es-xl" sz="3500" dirty="0"/>
              <a:t>¿Cómo se hacen los ejercicios de enfriamiento?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4873247" cy="352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xl" dirty="0"/>
              <a:t>Una rutina de enfriamiento típico incluye: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xl" b="1" dirty="0">
                <a:solidFill>
                  <a:srgbClr val="FF9966"/>
                </a:solidFill>
              </a:rPr>
              <a:t>Actividad aeróbica ligera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xl" b="1" dirty="0">
                <a:solidFill>
                  <a:srgbClr val="3399FF"/>
                </a:solidFill>
              </a:rPr>
              <a:t>Estiramiento estático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Placeholder 41">
            <a:extLst>
              <a:ext uri="{FF2B5EF4-FFF2-40B4-BE49-F238E27FC236}">
                <a16:creationId xmlns:a16="http://schemas.microsoft.com/office/drawing/2014/main" id="{F401FF99-C08D-E923-EFFF-D5247159D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4" b="13624"/>
          <a:stretch/>
        </p:blipFill>
        <p:spPr>
          <a:xfrm>
            <a:off x="5708876" y="2341324"/>
            <a:ext cx="6092042" cy="30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27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Actividad aeróbica ligera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5720316" y="2246452"/>
            <a:ext cx="5892304" cy="33785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600" dirty="0">
                <a:solidFill>
                  <a:srgbClr val="000000"/>
                </a:solidFill>
                <a:latin typeface="Ubuntu Light" panose="020B0304030602030204" pitchFamily="34" charset="0"/>
              </a:rPr>
              <a:t>La actividad aérobica </a:t>
            </a:r>
            <a:r>
              <a:rPr lang="es-xl" sz="2600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debe disminuir gradualmente en intensidad/dificultad.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sz="2200" dirty="0">
                <a:solidFill>
                  <a:srgbClr val="000000"/>
                </a:solidFill>
                <a:latin typeface="Ubuntu Light" panose="020B0304030602030204" pitchFamily="34" charset="0"/>
              </a:rPr>
              <a:t>La frecuencia cardíaca debería disminuir lentamente y </a:t>
            </a:r>
            <a:r>
              <a:rPr lang="es-xl" sz="2200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no deberías quedarte sin aliento.</a:t>
            </a:r>
            <a:endParaRPr lang="en-US" sz="2200" dirty="0">
              <a:solidFill>
                <a:srgbClr val="000000"/>
              </a:solidFill>
              <a:latin typeface="Ubuntu Light" panose="020B03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es-xl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  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600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Podría ser un trote/caminata corta.</a:t>
            </a:r>
            <a:endParaRPr lang="en-US" sz="2600" dirty="0"/>
          </a:p>
        </p:txBody>
      </p:sp>
      <p:pic>
        <p:nvPicPr>
          <p:cNvPr id="5" name="Picture 4" descr="Una imagen que contiene una persona, un deporte, un juego atlético&#10;&#10;Descripción generada automáticamente">
            <a:extLst>
              <a:ext uri="{FF2B5EF4-FFF2-40B4-BE49-F238E27FC236}">
                <a16:creationId xmlns:a16="http://schemas.microsoft.com/office/drawing/2014/main" id="{79278F32-47B4-56D3-3EB4-5F9EA21B0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246452"/>
            <a:ext cx="4955658" cy="33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18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Estiramientos estáticos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5" name="Picture 4" descr="Una persona con camisa verde&#10;&#10;Descripción generada automáticamente con confianza baja">
            <a:extLst>
              <a:ext uri="{FF2B5EF4-FFF2-40B4-BE49-F238E27FC236}">
                <a16:creationId xmlns:a16="http://schemas.microsoft.com/office/drawing/2014/main" id="{1337640F-666E-8BCD-8A47-EA98A0BCD5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r="4971" b="7875"/>
          <a:stretch/>
        </p:blipFill>
        <p:spPr>
          <a:xfrm>
            <a:off x="7416298" y="2546865"/>
            <a:ext cx="4147051" cy="260137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628651" y="1845848"/>
            <a:ext cx="7522572" cy="3984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6000"/>
              </a:lnSpc>
              <a:buFont typeface="Ubuntu Light" panose="020B0604020202020204" pitchFamily="34" charset="0"/>
              <a:buChar char="•"/>
            </a:pPr>
            <a:r>
              <a:rPr lang="es-xl" sz="2500" dirty="0"/>
              <a:t>Cada deporte exige un esfuerzo de diferentes músculos y articulaciones, por lo que es importante </a:t>
            </a:r>
            <a:r>
              <a:rPr lang="es-xl" sz="2500" b="1" dirty="0">
                <a:solidFill>
                  <a:srgbClr val="179984"/>
                </a:solidFill>
              </a:rPr>
              <a:t>que los ejercicios de estiramiento sean específicos para el deporte.</a:t>
            </a:r>
          </a:p>
          <a:p>
            <a:pPr>
              <a:lnSpc>
                <a:spcPct val="96000"/>
              </a:lnSpc>
            </a:pPr>
            <a:endParaRPr lang="en-US" sz="1400" dirty="0"/>
          </a:p>
          <a:p>
            <a:pPr marL="457200" indent="-457200">
              <a:lnSpc>
                <a:spcPct val="96000"/>
              </a:lnSpc>
              <a:buFont typeface="Ubuntu Light" panose="020B0604020202020204" pitchFamily="34" charset="0"/>
              <a:buChar char="•"/>
            </a:pPr>
            <a:r>
              <a:rPr lang="es-xl" sz="2500" dirty="0"/>
              <a:t>Consejos para estirar:</a:t>
            </a:r>
          </a:p>
          <a:p>
            <a:pPr marL="1143000" lvl="1" indent="-457200">
              <a:lnSpc>
                <a:spcPct val="96000"/>
              </a:lnSpc>
            </a:pPr>
            <a:r>
              <a:rPr lang="es-xl" sz="2100" dirty="0"/>
              <a:t>Mantén cada estiramiento durante al menos 30 segundos.</a:t>
            </a:r>
          </a:p>
          <a:p>
            <a:pPr marL="1143000" lvl="1" indent="-457200">
              <a:lnSpc>
                <a:spcPct val="96000"/>
              </a:lnSpc>
            </a:pPr>
            <a:r>
              <a:rPr lang="es-xl" sz="2100" dirty="0"/>
              <a:t>Estira ambos lados.</a:t>
            </a:r>
          </a:p>
          <a:p>
            <a:pPr marL="1143000" lvl="1" indent="-457200">
              <a:lnSpc>
                <a:spcPct val="96000"/>
              </a:lnSpc>
            </a:pPr>
            <a:r>
              <a:rPr lang="es-xl" sz="2100" dirty="0"/>
              <a:t>Los estiramientos no deben ser dolorosos.</a:t>
            </a:r>
          </a:p>
          <a:p>
            <a:pPr marL="1143000" lvl="1" indent="-457200">
              <a:lnSpc>
                <a:spcPct val="96000"/>
              </a:lnSpc>
            </a:pPr>
            <a:r>
              <a:rPr lang="es-xl" sz="2100" dirty="0"/>
              <a:t>También puedes utilizar este tiempo para enseñar un consejo de salud.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55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Guías de ejercicios de enfriamiento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5C6FB5-B54E-19A3-0DE6-5DBAD8D55C9F}"/>
              </a:ext>
            </a:extLst>
          </p:cNvPr>
          <p:cNvSpPr txBox="1">
            <a:spLocks/>
          </p:cNvSpPr>
          <p:nvPr/>
        </p:nvSpPr>
        <p:spPr>
          <a:xfrm>
            <a:off x="4013200" y="3064932"/>
            <a:ext cx="7456637" cy="2560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xl" dirty="0"/>
              <a:t>Olimpiadas Especiales creó </a:t>
            </a:r>
            <a:r>
              <a:rPr lang="es-xl" dirty="0">
                <a:hlinkClick r:id="rId5"/>
              </a:rPr>
              <a:t>guías y videos </a:t>
            </a:r>
            <a:br>
              <a:rPr lang="en-US" dirty="0">
                <a:hlinkClick r:id="rId5"/>
              </a:rPr>
            </a:br>
            <a:r>
              <a:rPr lang="es-xl" dirty="0">
                <a:hlinkClick r:id="rId5"/>
              </a:rPr>
              <a:t>de ejercicios de enfriamiento para deportes específicos</a:t>
            </a:r>
            <a:r>
              <a:rPr lang="es-xl" dirty="0"/>
              <a:t> que te ayudarán a dirigir en la práctica.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EDC01-19A7-33D7-14D7-4AD989BB99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57" t="11005" r="33452" b="5397"/>
          <a:stretch/>
        </p:blipFill>
        <p:spPr>
          <a:xfrm>
            <a:off x="579380" y="1838266"/>
            <a:ext cx="3261451" cy="42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2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316571"/>
            <a:ext cx="9310997" cy="581025"/>
          </a:xfrm>
        </p:spPr>
        <p:txBody>
          <a:bodyPr/>
          <a:lstStyle/>
          <a:p>
            <a:r>
              <a:rPr lang="es-xl" dirty="0"/>
              <a:t>Rol del Capitán de Mejoramiento Físico vs. rol de un mensajero de salud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CAPITÁN DE MEJORAMIENTO FÍSICO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9D4C9A5E-7183-820A-7E06-D23BF8F11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418689"/>
              </p:ext>
            </p:extLst>
          </p:nvPr>
        </p:nvGraphicFramePr>
        <p:xfrm>
          <a:off x="628650" y="1640973"/>
          <a:ext cx="10587356" cy="402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20262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  <a:gridCol w="2238998">
                  <a:extLst>
                    <a:ext uri="{9D8B030D-6E8A-4147-A177-3AD203B41FA5}">
                      <a16:colId xmlns:a16="http://schemas.microsoft.com/office/drawing/2014/main" val="409871946"/>
                    </a:ext>
                  </a:extLst>
                </a:gridCol>
                <a:gridCol w="4328096">
                  <a:extLst>
                    <a:ext uri="{9D8B030D-6E8A-4147-A177-3AD203B41FA5}">
                      <a16:colId xmlns:a16="http://schemas.microsoft.com/office/drawing/2014/main" val="2583732506"/>
                    </a:ext>
                  </a:extLst>
                </a:gridCol>
              </a:tblGrid>
              <a:tr h="379028">
                <a:tc>
                  <a:txBody>
                    <a:bodyPr/>
                    <a:lstStyle/>
                    <a:p>
                      <a:pPr algn="ctr"/>
                      <a:r>
                        <a:rPr lang="es-xl" sz="2100" spc="-10" baseline="0" dirty="0"/>
                        <a:t>Capitán de Mejoramiento Físico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xl" sz="2100" dirty="0"/>
                        <a:t>Ambos</a:t>
                      </a: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xl" sz="2100" dirty="0"/>
                        <a:t>Mensajero de salud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1942523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Es un líder deportivo.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Comparte un consejo de salud en cada práctica deportiva.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Ayuda a liderar a su equipo </a:t>
                      </a:r>
                      <a:br>
                        <a:rPr lang="en-US" sz="2100" dirty="0"/>
                      </a:br>
                      <a:r>
                        <a:rPr lang="es-xl" sz="2100" dirty="0"/>
                        <a:t>en rutinas de calentamiento </a:t>
                      </a:r>
                      <a:br>
                        <a:rPr lang="en-US" sz="2100" dirty="0"/>
                      </a:br>
                      <a:r>
                        <a:rPr lang="es-xl" sz="2100" dirty="0"/>
                        <a:t>y enfriamiento.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Posee formación integral en mejoramiento físico.</a:t>
                      </a:r>
                    </a:p>
                    <a:p>
                      <a:pPr marL="0" indent="0">
                        <a:buFont typeface="Ubuntu Light" panose="020B0604020202020204" pitchFamily="34" charset="0"/>
                        <a:buNone/>
                      </a:pP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Ubuntu Light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xl" sz="2100" dirty="0"/>
                        <a:t>Enseñan hábitos saludables.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Ubuntu Light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xl" sz="2100" spc="-10" baseline="0" dirty="0"/>
                        <a:t>Son un modelo a seguir.</a:t>
                      </a:r>
                    </a:p>
                    <a:p>
                      <a:pPr marL="0" indent="0">
                        <a:buFont typeface="Ubuntu Light" panose="020B0604020202020204" pitchFamily="34" charset="0"/>
                        <a:buNone/>
                      </a:pPr>
                      <a:endParaRPr lang="en-US" sz="2100" dirty="0"/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Es un líder en salud.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Recibe entrenamiento en todas las áreas de los Programas de Salud de Olimpiadas Especiales.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Aprende sobre comunicación, redes sociales, Mentes Poderosas y defensa.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100" dirty="0"/>
                        <a:t>Puede dirigir un evento importante de educación para </a:t>
                      </a:r>
                      <a:br>
                        <a:rPr lang="en-US" sz="2100" dirty="0"/>
                      </a:br>
                      <a:r>
                        <a:rPr lang="es-xl" sz="2100" dirty="0"/>
                        <a:t>la salud, como una presentación o una lección con actividades.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0648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Cómo dirigir un ejercicio de enfriamiento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41187" cy="337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Sigue una rutina estándar para tus enfriamientos.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Haz que tu equipo se pare en un círculo.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Ten en cuenta que puede ser difícil mantener el equilibrio con algunos ejercicios de estiramiento.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Tus compañeros pueden escuchar tus consejos mientras se estiran.</a:t>
            </a:r>
          </a:p>
        </p:txBody>
      </p:sp>
    </p:spTree>
    <p:extLst>
      <p:ext uri="{BB962C8B-B14F-4D97-AF65-F5344CB8AC3E}">
        <p14:creationId xmlns:p14="http://schemas.microsoft.com/office/powerpoint/2010/main" val="989112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869F9B-06D4-4831-A164-13054371F0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r">
              <a:buNone/>
            </a:pPr>
            <a:r>
              <a:rPr lang="es-xl" sz="4400" b="1" dirty="0">
                <a:solidFill>
                  <a:srgbClr val="00695E"/>
                </a:solidFill>
              </a:rPr>
              <a:t>Ejercicios de calentamiento y enfriamiento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DEAA2A-7348-4F78-AEE4-AD0C29259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xl" dirty="0"/>
              <a:t>¡Vamos a practicar!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AFD7E-D39D-49A2-8FD5-1BC9F5219A97}"/>
              </a:ext>
            </a:extLst>
          </p:cNvPr>
          <p:cNvGrpSpPr/>
          <p:nvPr/>
        </p:nvGrpSpPr>
        <p:grpSpPr>
          <a:xfrm>
            <a:off x="-25400" y="982606"/>
            <a:ext cx="4892788" cy="4892788"/>
            <a:chOff x="-165099" y="1638300"/>
            <a:chExt cx="4892788" cy="48927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94579C-6D8B-4E85-A88D-5A273D322944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FB72A7-6E6B-42B3-8A2C-AF6A655A455A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7EBE9743-DCFB-DC44-C1AF-AF9626DD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8" y="2479409"/>
            <a:ext cx="1899182" cy="18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82EAD-390D-5EE7-66A3-58FBCAC86152}"/>
              </a:ext>
            </a:extLst>
          </p:cNvPr>
          <p:cNvSpPr txBox="1"/>
          <p:nvPr/>
        </p:nvSpPr>
        <p:spPr>
          <a:xfrm>
            <a:off x="579380" y="6245152"/>
            <a:ext cx="526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BE635-91F8-F1A2-B9DC-E569BA46BDBB}"/>
              </a:ext>
            </a:extLst>
          </p:cNvPr>
          <p:cNvSpPr txBox="1"/>
          <p:nvPr/>
        </p:nvSpPr>
        <p:spPr>
          <a:xfrm>
            <a:off x="8844390" y="121937"/>
            <a:ext cx="3311981" cy="338554"/>
          </a:xfrm>
          <a:prstGeom prst="rect">
            <a:avLst/>
          </a:prstGeom>
          <a:solidFill>
            <a:srgbClr val="EBF8F5"/>
          </a:solidFill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s-xl" sz="1600" b="1" kern="1200" spc="100" baseline="0" dirty="0">
                <a:solidFill>
                  <a:srgbClr val="00695E"/>
                </a:solidFill>
                <a:latin typeface="Ubuntu" panose="020B0504030602030204" pitchFamily="34" charset="0"/>
                <a:ea typeface="+mn-ea"/>
                <a:cs typeface="+mn-cs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8527672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¡Es tu turno!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Dirigir ejercicios de calentamiento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10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A26D51C-FA60-DA54-0D7C-7B0DF055774E}"/>
              </a:ext>
            </a:extLst>
          </p:cNvPr>
          <p:cNvSpPr txBox="1">
            <a:spLocks/>
          </p:cNvSpPr>
          <p:nvPr/>
        </p:nvSpPr>
        <p:spPr>
          <a:xfrm>
            <a:off x="628650" y="1919737"/>
            <a:ext cx="10841187" cy="4264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xl" sz="2300" dirty="0"/>
              <a:t>¡Vamos a practicar! Elige 4 </a:t>
            </a:r>
            <a:r>
              <a:rPr lang="es-xl" sz="2300" b="1" dirty="0">
                <a:solidFill>
                  <a:srgbClr val="009A79"/>
                </a:solidFill>
              </a:rPr>
              <a:t>estiramientos dinámicos </a:t>
            </a:r>
            <a:r>
              <a:rPr lang="es-xl" sz="2300" dirty="0"/>
              <a:t>de esta lista: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Elevación de rodillas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Talones al glúteo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Balanceo de brazos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Movimientos circulares de brazos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Desplazamiento lateral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Abrir y cerrar la puerta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Estocadas hacia delante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Caminata en puntillas y sobre talones</a:t>
            </a: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300" dirty="0"/>
              <a:t>Patadas altas con caminata</a:t>
            </a:r>
            <a:endParaRPr lang="en-US" sz="2300" dirty="0"/>
          </a:p>
        </p:txBody>
      </p:sp>
      <p:pic>
        <p:nvPicPr>
          <p:cNvPr id="7" name="Picture 6" descr="Un grupo de personas en un gimnasio&#10;&#10;Descripción generada automáticamente con confianza media">
            <a:extLst>
              <a:ext uri="{FF2B5EF4-FFF2-40B4-BE49-F238E27FC236}">
                <a16:creationId xmlns:a16="http://schemas.microsoft.com/office/drawing/2014/main" id="{D6E2B985-A953-36A2-1455-ACAFC2ED1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43" y="2500762"/>
            <a:ext cx="51429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68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Ejemplo de calentamiento: básquetbol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Dirigir ejercicios de calentamiento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10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038B4677-83BB-9B76-195A-29BFAE627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152625"/>
              </p:ext>
            </p:extLst>
          </p:nvPr>
        </p:nvGraphicFramePr>
        <p:xfrm>
          <a:off x="722163" y="2798682"/>
          <a:ext cx="10377488" cy="29647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88744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  <a:gridCol w="5188744">
                  <a:extLst>
                    <a:ext uri="{9D8B030D-6E8A-4147-A177-3AD203B41FA5}">
                      <a16:colId xmlns:a16="http://schemas.microsoft.com/office/drawing/2014/main" val="2583732506"/>
                    </a:ext>
                  </a:extLst>
                </a:gridCol>
              </a:tblGrid>
              <a:tr h="363196">
                <a:tc>
                  <a:txBody>
                    <a:bodyPr/>
                    <a:lstStyle/>
                    <a:p>
                      <a:pPr algn="ctr"/>
                      <a:r>
                        <a:rPr lang="es-xl" sz="2400" dirty="0"/>
                        <a:t>Actividad aeróbica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xl" sz="2400" dirty="0"/>
                        <a:t>Estiramientos dinámicos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2507545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Trotar o caminar rápido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Elevación de rodillas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Talones al glúteo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Saltos de tijera</a:t>
                      </a:r>
                    </a:p>
                    <a:p>
                      <a:pPr marL="0" indent="0">
                        <a:buFont typeface="Ubuntu Light" panose="020B0604020202020204" pitchFamily="34" charset="0"/>
                        <a:buNone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Estocadas hacia delante: caminando o en el lugar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Desplazamiento lateral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Movimientos circulares de brazos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Balanceo de brazos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Saltos rotacionales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10294C-9D3D-C2A5-AB08-460DF1318E8B}"/>
              </a:ext>
            </a:extLst>
          </p:cNvPr>
          <p:cNvSpPr txBox="1">
            <a:spLocks/>
          </p:cNvSpPr>
          <p:nvPr/>
        </p:nvSpPr>
        <p:spPr>
          <a:xfrm>
            <a:off x="860499" y="5043960"/>
            <a:ext cx="10609338" cy="94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767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¡Es tu turno!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Dirigir ejercicios de 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3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10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 grupo de personas en un gimnasio&#10;&#10;Descripción generada automáticamente con confianza baja">
            <a:extLst>
              <a:ext uri="{FF2B5EF4-FFF2-40B4-BE49-F238E27FC236}">
                <a16:creationId xmlns:a16="http://schemas.microsoft.com/office/drawing/2014/main" id="{B9FC02C0-029F-568F-1E60-F7FA615A6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2642"/>
            <a:ext cx="5148308" cy="343220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A26D51C-FA60-DA54-0D7C-7B0DF055774E}"/>
              </a:ext>
            </a:extLst>
          </p:cNvPr>
          <p:cNvSpPr txBox="1">
            <a:spLocks/>
          </p:cNvSpPr>
          <p:nvPr/>
        </p:nvSpPr>
        <p:spPr>
          <a:xfrm>
            <a:off x="628650" y="1919737"/>
            <a:ext cx="10841187" cy="4264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9000"/>
              </a:lnSpc>
            </a:pPr>
            <a:r>
              <a:rPr lang="es-xl" sz="2100" dirty="0"/>
              <a:t>¡Vamos a practicar! Elige 4 </a:t>
            </a:r>
            <a:r>
              <a:rPr lang="es-xl" sz="2100" b="1" dirty="0">
                <a:solidFill>
                  <a:srgbClr val="009A79"/>
                </a:solidFill>
              </a:rPr>
              <a:t>estiramientos estáticos </a:t>
            </a:r>
            <a:r>
              <a:rPr lang="es-xl" sz="2100" dirty="0"/>
              <a:t>de esta lista:</a:t>
            </a:r>
          </a:p>
          <a:p>
            <a:pPr>
              <a:lnSpc>
                <a:spcPct val="99000"/>
              </a:lnSpc>
            </a:pPr>
            <a:endParaRPr lang="en-US" sz="2100" dirty="0"/>
          </a:p>
          <a:p>
            <a:pPr marL="285750" marR="0" lvl="0" indent="-285750" algn="l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sz="2100" dirty="0"/>
              <a:t>Estiramiento de la parte superior de </a:t>
            </a:r>
            <a:br>
              <a:rPr lang="en-US" sz="2100" dirty="0"/>
            </a:br>
            <a:r>
              <a:rPr lang="es-xl" sz="2100" dirty="0"/>
              <a:t>la espalda redondeada</a:t>
            </a:r>
          </a:p>
          <a:p>
            <a:pPr marL="285750" indent="-285750">
              <a:lnSpc>
                <a:spcPct val="99000"/>
              </a:lnSpc>
              <a:buFont typeface="Ubuntu Light" panose="020B0604020202020204" pitchFamily="34" charset="0"/>
              <a:buChar char="•"/>
            </a:pPr>
            <a:r>
              <a:rPr lang="es-xl" sz="2100" dirty="0"/>
              <a:t>Estiramiento de cuádriceps de pie</a:t>
            </a:r>
          </a:p>
          <a:p>
            <a:pPr marL="285750" marR="0" lvl="0" indent="-285750" algn="l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sz="2100" dirty="0"/>
              <a:t>Estiramiento de isquiotibiales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es-xl" sz="2100" dirty="0"/>
              <a:t>Estiramiento de pantorrillas</a:t>
            </a:r>
          </a:p>
          <a:p>
            <a:pPr marL="285750" indent="-285750">
              <a:lnSpc>
                <a:spcPct val="99000"/>
              </a:lnSpc>
              <a:buFont typeface="Ubuntu Light" panose="020B0604020202020204" pitchFamily="34" charset="0"/>
              <a:buChar char="•"/>
            </a:pPr>
            <a:r>
              <a:rPr lang="es-xl" sz="2100" dirty="0"/>
              <a:t>Estiramiento de cadera arrodillado</a:t>
            </a:r>
          </a:p>
          <a:p>
            <a:pPr marL="285750" indent="-285750">
              <a:lnSpc>
                <a:spcPct val="99000"/>
              </a:lnSpc>
              <a:buFont typeface="Ubuntu Light" panose="020B0604020202020204" pitchFamily="34" charset="0"/>
              <a:buChar char="•"/>
            </a:pPr>
            <a:r>
              <a:rPr lang="es-xl" sz="2100" dirty="0"/>
              <a:t>Estiramiento de rotación sentado</a:t>
            </a:r>
          </a:p>
          <a:p>
            <a:pPr marL="285750" indent="-285750">
              <a:lnSpc>
                <a:spcPct val="99000"/>
              </a:lnSpc>
              <a:buFont typeface="Ubuntu Light" panose="020B0604020202020204" pitchFamily="34" charset="0"/>
              <a:buChar char="•"/>
            </a:pPr>
            <a:r>
              <a:rPr lang="es-xl" sz="2100" dirty="0"/>
              <a:t>Estiramiento de hombro cruzado</a:t>
            </a:r>
          </a:p>
          <a:p>
            <a:pPr marL="285750" indent="-285750">
              <a:lnSpc>
                <a:spcPct val="99000"/>
              </a:lnSpc>
              <a:buFont typeface="Ubuntu Light" panose="020B0604020202020204" pitchFamily="34" charset="0"/>
              <a:buChar char="•"/>
            </a:pPr>
            <a:r>
              <a:rPr lang="es-xl" sz="2100" dirty="0"/>
              <a:t>Estiramiento de flexión y extensión </a:t>
            </a:r>
            <a:br>
              <a:rPr lang="en-US" sz="2100" dirty="0"/>
            </a:br>
            <a:r>
              <a:rPr lang="es-xl" sz="2100" dirty="0"/>
              <a:t>de muñeca</a:t>
            </a:r>
          </a:p>
          <a:p>
            <a:pPr marL="285750" indent="-285750">
              <a:lnSpc>
                <a:spcPct val="99000"/>
              </a:lnSpc>
              <a:buFont typeface="Ubuntu Light" panose="020B0604020202020204" pitchFamily="34" charset="0"/>
              <a:buChar char="•"/>
            </a:pPr>
            <a:r>
              <a:rPr lang="es-xl" sz="2100" dirty="0"/>
              <a:t>Estiramiento de tríceps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4603222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Ejemplo de enfriamiento: básquetbol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Dirigir ejercicios de 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1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10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038B4677-83BB-9B76-195A-29BFAE627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014375"/>
              </p:ext>
            </p:extLst>
          </p:nvPr>
        </p:nvGraphicFramePr>
        <p:xfrm>
          <a:off x="1260728" y="2656644"/>
          <a:ext cx="9381508" cy="29342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90754">
                  <a:extLst>
                    <a:ext uri="{9D8B030D-6E8A-4147-A177-3AD203B41FA5}">
                      <a16:colId xmlns:a16="http://schemas.microsoft.com/office/drawing/2014/main" val="720203116"/>
                    </a:ext>
                  </a:extLst>
                </a:gridCol>
                <a:gridCol w="4690754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</a:tblGrid>
              <a:tr h="363196">
                <a:tc>
                  <a:txBody>
                    <a:bodyPr/>
                    <a:lstStyle/>
                    <a:p>
                      <a:pPr algn="ctr"/>
                      <a:r>
                        <a:rPr lang="es-xl" sz="2200" dirty="0"/>
                        <a:t>Actividad aeróbica ligera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xl" sz="2200" dirty="0"/>
                        <a:t>Estiramientos estáticos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2507545">
                <a:tc>
                  <a:txBody>
                    <a:bodyPr/>
                    <a:lstStyle/>
                    <a:p>
                      <a:pPr marL="342900" indent="-342900">
                        <a:buFont typeface="Ubuntu Light" panose="020B0604020202020204" pitchFamily="34" charset="0"/>
                        <a:buChar char="•"/>
                      </a:pPr>
                      <a:r>
                        <a:rPr lang="es-xl" sz="2200" dirty="0"/>
                        <a:t>Trote lento o caminata alrededor de la cancha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200" dirty="0"/>
                        <a:t>Estiramiento de cuádriceps de pie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200" dirty="0"/>
                        <a:t>Estiramiento de cadera arrodillado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200" dirty="0"/>
                        <a:t>Estiramiento de pantorrillas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200" dirty="0"/>
                        <a:t>Estiramiento de mariposa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200" dirty="0"/>
                        <a:t>Estiramiento de hombro cruzado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10294C-9D3D-C2A5-AB08-460DF1318E8B}"/>
              </a:ext>
            </a:extLst>
          </p:cNvPr>
          <p:cNvSpPr txBox="1">
            <a:spLocks/>
          </p:cNvSpPr>
          <p:nvPr/>
        </p:nvSpPr>
        <p:spPr>
          <a:xfrm>
            <a:off x="860499" y="5043960"/>
            <a:ext cx="10609338" cy="94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425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Consejos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 fontScale="92500"/>
          </a:bodyPr>
          <a:lstStyle/>
          <a:p>
            <a:r>
              <a:rPr lang="es-xl" dirty="0"/>
              <a:t>Dirigir ejercicios de calentamiento y enfriamiento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2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10" name="Picture 6" descr="Warm-up Icons - Free SVG &amp; PNG Warm-up Images -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55913BC-E736-6F00-9980-E8A867C46D02}"/>
              </a:ext>
            </a:extLst>
          </p:cNvPr>
          <p:cNvSpPr txBox="1">
            <a:spLocks/>
          </p:cNvSpPr>
          <p:nvPr/>
        </p:nvSpPr>
        <p:spPr>
          <a:xfrm>
            <a:off x="628651" y="2072278"/>
            <a:ext cx="10527030" cy="3378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Ubuntu Light" panose="020B0604020202020204" pitchFamily="34" charset="0"/>
              <a:buChar char="•"/>
            </a:pPr>
            <a:r>
              <a:rPr lang="es-xl" sz="2400" dirty="0"/>
              <a:t>Sigue una rutina estándar para los ejercicios de enfriamiento </a:t>
            </a:r>
            <a:br>
              <a:rPr lang="en-US" sz="2400" dirty="0"/>
            </a:br>
            <a:r>
              <a:rPr lang="es-xl" sz="2400" dirty="0"/>
              <a:t>y calentamiento.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Ubuntu Light" panose="020B0604020202020204" pitchFamily="34" charset="0"/>
              <a:buChar char="•"/>
            </a:pPr>
            <a:r>
              <a:rPr lang="es-xl" sz="2400" dirty="0"/>
              <a:t>Muestra seguridad. Habla en voz alta y con claridad.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Ubuntu Light" panose="020B0604020202020204" pitchFamily="34" charset="0"/>
              <a:buChar char="•"/>
            </a:pPr>
            <a:r>
              <a:rPr lang="es-xl" sz="2400" dirty="0"/>
              <a:t>Anima a todos tus compañeros a participar.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Ubuntu Light" panose="020B0604020202020204" pitchFamily="34" charset="0"/>
              <a:buChar char="•"/>
            </a:pPr>
            <a:r>
              <a:rPr lang="es-xl" sz="2400" dirty="0"/>
              <a:t>Asegúrate de tener suficiente espacio para hacer los ejercicios de manera segura y eficaz.</a:t>
            </a:r>
          </a:p>
          <a:p>
            <a:pPr marL="1143000" lvl="1" indent="-457200">
              <a:lnSpc>
                <a:spcPct val="100000"/>
              </a:lnSpc>
            </a:pPr>
            <a:r>
              <a:rPr lang="es-xl" sz="2100" dirty="0"/>
              <a:t>Observa a tus compañeros para asegurarte de que estén haciendo los ejercicios de forma correcta y ofréceles ayuda si no lo están haciendo bien.</a:t>
            </a:r>
          </a:p>
        </p:txBody>
      </p:sp>
    </p:spTree>
    <p:extLst>
      <p:ext uri="{BB962C8B-B14F-4D97-AF65-F5344CB8AC3E}">
        <p14:creationId xmlns:p14="http://schemas.microsoft.com/office/powerpoint/2010/main" val="13479913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869F9B-06D4-4831-A164-13054371F0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r">
              <a:buNone/>
            </a:pPr>
            <a:r>
              <a:rPr lang="es-xl" sz="4400" b="1" dirty="0">
                <a:solidFill>
                  <a:srgbClr val="00695E"/>
                </a:solidFill>
              </a:rPr>
              <a:t>Comunicación con el entrenador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DEAA2A-7348-4F78-AEE4-AD0C29259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xl" dirty="0"/>
              <a:t>¡Vamos a practicar!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AFD7E-D39D-49A2-8FD5-1BC9F5219A97}"/>
              </a:ext>
            </a:extLst>
          </p:cNvPr>
          <p:cNvGrpSpPr/>
          <p:nvPr/>
        </p:nvGrpSpPr>
        <p:grpSpPr>
          <a:xfrm>
            <a:off x="-25400" y="982606"/>
            <a:ext cx="4892788" cy="4892788"/>
            <a:chOff x="-165099" y="1638300"/>
            <a:chExt cx="4892788" cy="48927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94579C-6D8B-4E85-A88D-5A273D322944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FB72A7-6E6B-42B3-8A2C-AF6A655A455A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9182EAD-390D-5EE7-66A3-58FBCAC86152}"/>
              </a:ext>
            </a:extLst>
          </p:cNvPr>
          <p:cNvSpPr txBox="1"/>
          <p:nvPr/>
        </p:nvSpPr>
        <p:spPr>
          <a:xfrm>
            <a:off x="579380" y="6245152"/>
            <a:ext cx="5272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pic>
        <p:nvPicPr>
          <p:cNvPr id="22" name="Graphic 21" descr="Chat con relleno sólido">
            <a:extLst>
              <a:ext uri="{FF2B5EF4-FFF2-40B4-BE49-F238E27FC236}">
                <a16:creationId xmlns:a16="http://schemas.microsoft.com/office/drawing/2014/main" id="{C859F281-9345-3BE6-3C4B-A1321BA8C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387" y="2461417"/>
            <a:ext cx="1935166" cy="1935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64146-09C2-3097-1071-72653871E81B}"/>
              </a:ext>
            </a:extLst>
          </p:cNvPr>
          <p:cNvSpPr txBox="1"/>
          <p:nvPr/>
        </p:nvSpPr>
        <p:spPr>
          <a:xfrm>
            <a:off x="8844390" y="121937"/>
            <a:ext cx="3311981" cy="338554"/>
          </a:xfrm>
          <a:prstGeom prst="rect">
            <a:avLst/>
          </a:prstGeom>
          <a:solidFill>
            <a:srgbClr val="EBF8F5"/>
          </a:solidFill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s-xl" sz="1600" b="1" kern="1200" spc="100" baseline="0" dirty="0">
                <a:solidFill>
                  <a:srgbClr val="00695E"/>
                </a:solidFill>
                <a:latin typeface="Ubuntu" panose="020B0504030602030204" pitchFamily="34" charset="0"/>
                <a:ea typeface="+mn-ea"/>
                <a:cs typeface="+mn-cs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1426049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“Soy Capitán de Mejoramiento Físico”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Comunicación con el entrenador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3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55913BC-E736-6F00-9980-E8A867C46D02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41187" cy="3824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dirty="0"/>
              <a:t>“Estoy en tu equipo y soy Capitán de Mejoramiento Físico. He completado el entrenamiento para Capitán de Mejoramiento Físico para dirigir los ejercicios de calentamiento y enfriamiento, y para compartir consejos de salud. ¿Podemos tener algo de tiempo al principio y al final de la práctica para hacer esto?” </a:t>
            </a:r>
          </a:p>
        </p:txBody>
      </p:sp>
      <p:pic>
        <p:nvPicPr>
          <p:cNvPr id="8" name="Graphic 7" descr="Chat con relleno sólido">
            <a:extLst>
              <a:ext uri="{FF2B5EF4-FFF2-40B4-BE49-F238E27FC236}">
                <a16:creationId xmlns:a16="http://schemas.microsoft.com/office/drawing/2014/main" id="{16316843-8DE8-2B1E-EBB6-29C0E783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959" y="681657"/>
            <a:ext cx="812878" cy="8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150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es-xl" dirty="0"/>
              <a:t>Consejos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es-xl" dirty="0"/>
              <a:t>Comunicación con el entrenador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523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CAPITANES DE MEJORAMIENTO FÍSICO | LECCIÓN 2: DIRIGIR EJERCICIOS DE CALENTAMIENTO Y ENFRIAMIENTO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55913BC-E736-6F00-9980-E8A867C46D02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41187" cy="3824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600" dirty="0"/>
              <a:t>Coméntale a tu entrenador los beneficios de hacer ejercicios de calentamiento y enfriamiento cuando hables con él antes de la primera práctica.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600" dirty="0"/>
              <a:t>Comparte la importancia de ser un atleta saludable y estar en forma.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es-xl" sz="2600" b="1" dirty="0">
                <a:solidFill>
                  <a:srgbClr val="179984"/>
                </a:solidFill>
              </a:rPr>
              <a:t>Dile a tu entrenador por qué es importante para ti ser un Capitán de Mejoramiento Físico.</a:t>
            </a:r>
          </a:p>
        </p:txBody>
      </p:sp>
      <p:pic>
        <p:nvPicPr>
          <p:cNvPr id="8" name="Graphic 7" descr="Chat con relleno sólido">
            <a:extLst>
              <a:ext uri="{FF2B5EF4-FFF2-40B4-BE49-F238E27FC236}">
                <a16:creationId xmlns:a16="http://schemas.microsoft.com/office/drawing/2014/main" id="{16316843-8DE8-2B1E-EBB6-29C0E783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959" y="681657"/>
            <a:ext cx="812878" cy="8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xl" dirty="0"/>
              <a:t>Rol del entrenador vs. rol de un Capitán de Mejoramiento Físico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CAPITÁN DE MEJORAMIENTO FÍSICO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857B4FB9-FBEB-CA87-9616-1D42618E6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19401"/>
              </p:ext>
            </p:extLst>
          </p:nvPr>
        </p:nvGraphicFramePr>
        <p:xfrm>
          <a:off x="930702" y="2713930"/>
          <a:ext cx="10377488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88744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  <a:gridCol w="5188744">
                  <a:extLst>
                    <a:ext uri="{9D8B030D-6E8A-4147-A177-3AD203B41FA5}">
                      <a16:colId xmlns:a16="http://schemas.microsoft.com/office/drawing/2014/main" val="2583732506"/>
                    </a:ext>
                  </a:extLst>
                </a:gridCol>
              </a:tblGrid>
              <a:tr h="379028">
                <a:tc>
                  <a:txBody>
                    <a:bodyPr/>
                    <a:lstStyle/>
                    <a:p>
                      <a:pPr algn="ctr"/>
                      <a:r>
                        <a:rPr lang="es-xl" sz="2400" dirty="0"/>
                        <a:t>Entrenador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xl" sz="2400" dirty="0"/>
                        <a:t>Capitán de Mejoramiento Físico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1942523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Es el líder de cada práctica.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Determina el orden de la práctica.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Enseña habilidades deportivas </a:t>
                      </a:r>
                      <a:br>
                        <a:rPr lang="en-US" sz="2400" dirty="0"/>
                      </a:br>
                      <a:r>
                        <a:rPr lang="es-xl" sz="2400" dirty="0"/>
                        <a:t>y ejercicios.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Aborda problemas y desafíos.</a:t>
                      </a:r>
                    </a:p>
                    <a:p>
                      <a:pPr marL="0" indent="0">
                        <a:buFont typeface="Ubuntu Light" panose="020B0604020202020204" pitchFamily="34" charset="0"/>
                        <a:buNone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Ayuda a dirigir ejercicios de calentamiento y enfriamiento.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Es un modelo a seguir para sus compañeros.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Comparte un consejo de salud </a:t>
                      </a:r>
                      <a:br>
                        <a:rPr lang="en-US" sz="2400" dirty="0"/>
                      </a:br>
                      <a:r>
                        <a:rPr lang="es-xl" sz="2400" dirty="0"/>
                        <a:t>en cada práctica.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773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589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7A250-32A7-41B4-8817-B5618D646DC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0562" y="3303587"/>
            <a:ext cx="9591675" cy="5810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xl" sz="4400" b="1" dirty="0">
                <a:solidFill>
                  <a:schemeClr val="bg1"/>
                </a:solidFill>
                <a:latin typeface="+mj-lt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029959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47B6F-A0A9-452A-B5BA-AD55448AC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54638"/>
            <a:ext cx="9610725" cy="581025"/>
          </a:xfrm>
        </p:spPr>
        <p:txBody>
          <a:bodyPr/>
          <a:lstStyle/>
          <a:p>
            <a:r>
              <a:rPr lang="es-xl" sz="3600" dirty="0"/>
              <a:t>Descripción general del módulo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779394-33B8-4575-A4E1-BE0D5A31B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352343"/>
              </p:ext>
            </p:extLst>
          </p:nvPr>
        </p:nvGraphicFramePr>
        <p:xfrm>
          <a:off x="628650" y="1856160"/>
          <a:ext cx="11430000" cy="4002076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4439619">
                  <a:extLst>
                    <a:ext uri="{9D8B030D-6E8A-4147-A177-3AD203B41FA5}">
                      <a16:colId xmlns:a16="http://schemas.microsoft.com/office/drawing/2014/main" val="2327306952"/>
                    </a:ext>
                  </a:extLst>
                </a:gridCol>
                <a:gridCol w="6990381">
                  <a:extLst>
                    <a:ext uri="{9D8B030D-6E8A-4147-A177-3AD203B41FA5}">
                      <a16:colId xmlns:a16="http://schemas.microsoft.com/office/drawing/2014/main" val="4235766345"/>
                    </a:ext>
                  </a:extLst>
                </a:gridCol>
              </a:tblGrid>
              <a:tr h="8433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xl" sz="2400" b="1" dirty="0">
                          <a:solidFill>
                            <a:srgbClr val="179984"/>
                          </a:solidFill>
                        </a:rPr>
                        <a:t>Lección 1: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xl" sz="2400" b="1" dirty="0"/>
                        <a:t>Descripción general del mejoramiento físico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Definición de mejoramiento físico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Actividad física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Nutrición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Hidratación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Consejos de salud en la práctica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257164"/>
                  </a:ext>
                </a:extLst>
              </a:tr>
              <a:tr h="10297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xl" sz="2400" b="1" dirty="0">
                          <a:solidFill>
                            <a:srgbClr val="179984"/>
                          </a:solidFill>
                        </a:rPr>
                        <a:t>Lección 2: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xl" sz="2400" b="1" dirty="0"/>
                        <a:t>Dirigir ejercicios </a:t>
                      </a:r>
                      <a:br>
                        <a:rPr lang="en-US" sz="2400" b="1" dirty="0"/>
                      </a:br>
                      <a:r>
                        <a:rPr lang="es-xl" sz="2400" b="1" dirty="0"/>
                        <a:t>de calentamiento </a:t>
                      </a:r>
                      <a:br>
                        <a:rPr lang="en-US" sz="2400" b="1" dirty="0"/>
                      </a:br>
                      <a:r>
                        <a:rPr lang="es-xl" sz="2400" b="1" dirty="0"/>
                        <a:t>y enfriamiento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Ejercicios de calentamiento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Ejercicios de enfriamiento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Dirigir ejercicios de calentamiento </a:t>
                      </a:r>
                      <a:br>
                        <a:rPr lang="en-US" sz="2400" dirty="0"/>
                      </a:br>
                      <a:r>
                        <a:rPr lang="es-xl" sz="2400" dirty="0"/>
                        <a:t>y enfriamiento en la práctica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es-xl" sz="2400" dirty="0"/>
                        <a:t>Comunicación con el entrenador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1036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1971B7-CAD2-4C48-8562-A301183D7B4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xl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CAPITÁN DE MEJORAMIENTO FÍSICO</a:t>
            </a:r>
          </a:p>
        </p:txBody>
      </p:sp>
    </p:spTree>
    <p:extLst>
      <p:ext uri="{BB962C8B-B14F-4D97-AF65-F5344CB8AC3E}">
        <p14:creationId xmlns:p14="http://schemas.microsoft.com/office/powerpoint/2010/main" val="2618412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ent Leader">
      <a:dk1>
        <a:sysClr val="windowText" lastClr="000000"/>
      </a:dk1>
      <a:lt1>
        <a:sysClr val="window" lastClr="FFFFFF"/>
      </a:lt1>
      <a:dk2>
        <a:srgbClr val="00695E"/>
      </a:dk2>
      <a:lt2>
        <a:srgbClr val="E7E6E6"/>
      </a:lt2>
      <a:accent1>
        <a:srgbClr val="00695E"/>
      </a:accent1>
      <a:accent2>
        <a:srgbClr val="009784"/>
      </a:accent2>
      <a:accent3>
        <a:srgbClr val="39BB9D"/>
      </a:accent3>
      <a:accent4>
        <a:srgbClr val="6FC7B6"/>
      </a:accent4>
      <a:accent5>
        <a:srgbClr val="FFFFFF"/>
      </a:accent5>
      <a:accent6>
        <a:srgbClr val="A5A5A5"/>
      </a:accent6>
      <a:hlink>
        <a:srgbClr val="0563C1"/>
      </a:hlink>
      <a:folHlink>
        <a:srgbClr val="954F72"/>
      </a:folHlink>
    </a:clrScheme>
    <a:fontScheme name="General">
      <a:majorFont>
        <a:latin typeface="Ubuntu"/>
        <a:ea typeface=""/>
        <a:cs typeface=""/>
      </a:majorFont>
      <a:minorFont>
        <a:latin typeface="Ubuntu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Ubuntu Light"/>
        <a:font script="Hebr" typeface="Ubuntu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Ubuntu Light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Ubuntu Light"/>
        <a:font script="Hebr" typeface="Ubuntu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Ubuntu Light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40149</TotalTime>
  <Words>9387</Words>
  <Application>Microsoft Office PowerPoint</Application>
  <PresentationFormat>Widescreen</PresentationFormat>
  <Paragraphs>1042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Calibri Light</vt:lpstr>
      <vt:lpstr>Symbol</vt:lpstr>
      <vt:lpstr>Ubuntu Light</vt:lpstr>
      <vt:lpstr>Calibri</vt:lpstr>
      <vt:lpstr>Ubuntu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Yaiguili Alvarado García</dc:creator>
  <cp:lastModifiedBy>Gwendolyn Apgar</cp:lastModifiedBy>
  <cp:revision>315</cp:revision>
  <dcterms:created xsi:type="dcterms:W3CDTF">2022-02-22T02:12:09Z</dcterms:created>
  <dcterms:modified xsi:type="dcterms:W3CDTF">2023-08-08T19:32:27Z</dcterms:modified>
</cp:coreProperties>
</file>