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4"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305" r:id="rId25"/>
  </p:sldIdLst>
  <p:sldSz cx="9906000" cy="6858000" type="A4"/>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A6D374-1420-4DB7-B34F-981B17F638EA}" v="17" dt="2025-12-17T16:06:51.4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277"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dolyn Apgar" userId="aa48452c-b0d6-4ec2-8863-50b9f7feed4b" providerId="ADAL" clId="{91FF399C-7CC4-40DB-8C7C-92539308E9E7}"/>
    <pc:docChg chg="addSld delSld modSld">
      <pc:chgData name="Gwendolyn Apgar" userId="aa48452c-b0d6-4ec2-8863-50b9f7feed4b" providerId="ADAL" clId="{91FF399C-7CC4-40DB-8C7C-92539308E9E7}" dt="2025-11-18T18:51:39.764" v="2" actId="47"/>
      <pc:docMkLst>
        <pc:docMk/>
      </pc:docMkLst>
      <pc:sldChg chg="add">
        <pc:chgData name="Gwendolyn Apgar" userId="aa48452c-b0d6-4ec2-8863-50b9f7feed4b" providerId="ADAL" clId="{91FF399C-7CC4-40DB-8C7C-92539308E9E7}" dt="2025-11-18T18:51:38.243" v="1"/>
        <pc:sldMkLst>
          <pc:docMk/>
          <pc:sldMk cId="519414318" sldId="305"/>
        </pc:sldMkLst>
      </pc:sldChg>
    </pc:docChg>
  </pc:docChgLst>
  <pc:docChgLst>
    <pc:chgData name="Gwendolyn Apgar" userId="VWgBrVE9/NKIaXpxOzX91gx+O4gAdWTKFgrlEofS6lA=" providerId="None" clId="Web-{59A6D374-1420-4DB7-B34F-981B17F638EA}"/>
    <pc:docChg chg="modSld">
      <pc:chgData name="Gwendolyn Apgar" userId="VWgBrVE9/NKIaXpxOzX91gx+O4gAdWTKFgrlEofS6lA=" providerId="None" clId="Web-{59A6D374-1420-4DB7-B34F-981B17F638EA}" dt="2025-12-17T16:06:51.499" v="11" actId="20577"/>
      <pc:docMkLst>
        <pc:docMk/>
      </pc:docMkLst>
      <pc:sldChg chg="modSp">
        <pc:chgData name="Gwendolyn Apgar" userId="VWgBrVE9/NKIaXpxOzX91gx+O4gAdWTKFgrlEofS6lA=" providerId="None" clId="Web-{59A6D374-1420-4DB7-B34F-981B17F638EA}" dt="2025-12-17T16:06:51.499" v="11" actId="20577"/>
        <pc:sldMkLst>
          <pc:docMk/>
          <pc:sldMk cId="0" sldId="256"/>
        </pc:sldMkLst>
        <pc:spChg chg="mod">
          <ac:chgData name="Gwendolyn Apgar" userId="VWgBrVE9/NKIaXpxOzX91gx+O4gAdWTKFgrlEofS6lA=" providerId="None" clId="Web-{59A6D374-1420-4DB7-B34F-981B17F638EA}" dt="2025-12-17T16:06:29.888" v="4" actId="20577"/>
          <ac:spMkLst>
            <pc:docMk/>
            <pc:sldMk cId="0" sldId="256"/>
            <ac:spMk id="68" creationId="{00000000-0000-0000-0000-000000000000}"/>
          </ac:spMkLst>
        </pc:spChg>
        <pc:spChg chg="mod">
          <ac:chgData name="Gwendolyn Apgar" userId="VWgBrVE9/NKIaXpxOzX91gx+O4gAdWTKFgrlEofS6lA=" providerId="None" clId="Web-{59A6D374-1420-4DB7-B34F-981B17F638EA}" dt="2025-12-17T16:06:35.560" v="5" actId="14100"/>
          <ac:spMkLst>
            <pc:docMk/>
            <pc:sldMk cId="0" sldId="256"/>
            <ac:spMk id="69" creationId="{00000000-0000-0000-0000-000000000000}"/>
          </ac:spMkLst>
        </pc:spChg>
        <pc:spChg chg="mod">
          <ac:chgData name="Gwendolyn Apgar" userId="VWgBrVE9/NKIaXpxOzX91gx+O4gAdWTKFgrlEofS6lA=" providerId="None" clId="Web-{59A6D374-1420-4DB7-B34F-981B17F638EA}" dt="2025-12-17T16:06:51.499" v="11" actId="20577"/>
          <ac:spMkLst>
            <pc:docMk/>
            <pc:sldMk cId="0" sldId="256"/>
            <ac:spMk id="7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007F29D3-16FA-4076-AB82-A25963DA14C5}" type="datetimeFigureOut">
              <a:rPr lang="en-US" smtClean="0"/>
              <a:t>12/17/2025</a:t>
            </a:fld>
            <a:endParaRPr lang="en-US"/>
          </a:p>
        </p:txBody>
      </p:sp>
      <p:sp>
        <p:nvSpPr>
          <p:cNvPr id="4" name="Slide Image Placeholder 3"/>
          <p:cNvSpPr>
            <a:spLocks noGrp="1" noRot="1" noChangeAspect="1"/>
          </p:cNvSpPr>
          <p:nvPr>
            <p:ph type="sldImg" idx="2"/>
          </p:nvPr>
        </p:nvSpPr>
        <p:spPr>
          <a:xfrm>
            <a:off x="1173163" y="1336675"/>
            <a:ext cx="5213350" cy="3608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61209D66-0510-4324-B7FD-F92686532FAB}" type="slidenum">
              <a:rPr lang="en-US" smtClean="0"/>
              <a:t>‹#›</a:t>
            </a:fld>
            <a:endParaRPr lang="en-US"/>
          </a:p>
        </p:txBody>
      </p:sp>
    </p:spTree>
    <p:extLst>
      <p:ext uri="{BB962C8B-B14F-4D97-AF65-F5344CB8AC3E}">
        <p14:creationId xmlns:p14="http://schemas.microsoft.com/office/powerpoint/2010/main" val="3291114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F2FABCE9-2D0D-483F-A5E3-39DEB95419E7}" type="slidenum">
              <a:t>‹#›</a:t>
            </a:fld>
            <a:endParaRPr/>
          </a:p>
        </p:txBody>
      </p:sp>
      <p:sp>
        <p:nvSpPr>
          <p:cNvPr id="4" name="PlaceHolder 3"/>
          <p:cNvSpPr>
            <a:spLocks noGrp="1"/>
          </p:cNvSpPr>
          <p:nvPr>
            <p:ph type="dt" idx="25"/>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 name="PlaceHolder 1"/>
          <p:cNvSpPr>
            <a:spLocks noGrp="1"/>
          </p:cNvSpPr>
          <p:nvPr>
            <p:ph type="dt" idx="25"/>
          </p:nvPr>
        </p:nvSpPr>
        <p:spPr>
          <a:xfrm>
            <a:off x="681120" y="6356520"/>
            <a:ext cx="2228400" cy="364680"/>
          </a:xfrm>
          <a:prstGeom prst="rect">
            <a:avLst/>
          </a:prstGeom>
          <a:noFill/>
          <a:ln w="0">
            <a:noFill/>
          </a:ln>
        </p:spPr>
        <p:txBody>
          <a:bodyPr lIns="91440" tIns="45720" rIns="91440" bIns="45720" anchor="ctr">
            <a:noAutofit/>
          </a:bodyPr>
          <a:lstStyle>
            <a:lvl1pPr indent="0" defTabSz="457200">
              <a:lnSpc>
                <a:spcPct val="100000"/>
              </a:lnSpc>
              <a:buNone/>
              <a:defRPr lang="es-PA" sz="1200" b="0" u="none" strike="noStrike">
                <a:solidFill>
                  <a:schemeClr val="dk1">
                    <a:tint val="75000"/>
                  </a:schemeClr>
                </a:solidFill>
                <a:uFillTx/>
                <a:latin typeface="Calibri"/>
              </a:defRPr>
            </a:lvl1pPr>
          </a:lstStyle>
          <a:p>
            <a:pPr indent="0" defTabSz="457200">
              <a:lnSpc>
                <a:spcPct val="100000"/>
              </a:lnSpc>
              <a:buNone/>
            </a:pPr>
            <a:r>
              <a:rPr lang="es-PA" sz="1200" b="0" u="none" strike="noStrike">
                <a:solidFill>
                  <a:schemeClr val="dk1">
                    <a:tint val="75000"/>
                  </a:schemeClr>
                </a:solidFill>
                <a:uFillTx/>
                <a:latin typeface="Calibri"/>
              </a:rPr>
              <a:t>&lt;fecha/hora&gt;</a:t>
            </a:r>
            <a:endParaRPr lang="es-AR" sz="1200" b="0" u="none" strike="noStrike">
              <a:solidFill>
                <a:srgbClr val="000000"/>
              </a:solidFill>
              <a:uFillTx/>
              <a:latin typeface="Times New Roman"/>
            </a:endParaRPr>
          </a:p>
        </p:txBody>
      </p:sp>
      <p:sp>
        <p:nvSpPr>
          <p:cNvPr id="51" name="PlaceHolder 2"/>
          <p:cNvSpPr>
            <a:spLocks noGrp="1"/>
          </p:cNvSpPr>
          <p:nvPr>
            <p:ph type="ftr" idx="26"/>
          </p:nvPr>
        </p:nvSpPr>
        <p:spPr>
          <a:xfrm>
            <a:off x="3281400" y="6356520"/>
            <a:ext cx="3342960" cy="364680"/>
          </a:xfrm>
          <a:prstGeom prst="rect">
            <a:avLst/>
          </a:prstGeom>
          <a:noFill/>
          <a:ln w="0">
            <a:noFill/>
          </a:ln>
        </p:spPr>
        <p:txBody>
          <a:bodyPr lIns="91440" tIns="45720" rIns="91440" bIns="45720" anchor="ctr">
            <a:noAutofit/>
          </a:bodyPr>
          <a:lstStyle>
            <a:lvl1pPr indent="0" algn="ctr">
              <a:buNone/>
              <a:defRPr lang="es-AR" sz="1400" b="0" u="none" strike="noStrike">
                <a:solidFill>
                  <a:srgbClr val="000000"/>
                </a:solidFill>
                <a:uFillTx/>
                <a:latin typeface="Times New Roman"/>
              </a:defRPr>
            </a:lvl1pPr>
          </a:lstStyle>
          <a:p>
            <a:pPr indent="0" algn="ctr">
              <a:buNone/>
            </a:pPr>
            <a:r>
              <a:rPr lang="es-AR" sz="1400" b="0" u="none" strike="noStrike">
                <a:solidFill>
                  <a:srgbClr val="000000"/>
                </a:solidFill>
                <a:uFillTx/>
                <a:latin typeface="Times New Roman"/>
              </a:rPr>
              <a:t>&lt;pie de página&gt;</a:t>
            </a:r>
          </a:p>
        </p:txBody>
      </p:sp>
      <p:sp>
        <p:nvSpPr>
          <p:cNvPr id="52" name="PlaceHolder 3"/>
          <p:cNvSpPr>
            <a:spLocks noGrp="1"/>
          </p:cNvSpPr>
          <p:nvPr>
            <p:ph type="sldNum" idx="27"/>
          </p:nvPr>
        </p:nvSpPr>
        <p:spPr>
          <a:xfrm>
            <a:off x="6996240" y="6356520"/>
            <a:ext cx="2228400" cy="364680"/>
          </a:xfrm>
          <a:prstGeom prst="rect">
            <a:avLst/>
          </a:prstGeom>
          <a:noFill/>
          <a:ln w="0">
            <a:noFill/>
          </a:ln>
        </p:spPr>
        <p:txBody>
          <a:bodyPr lIns="91440" tIns="45720" rIns="91440" bIns="45720" anchor="ctr">
            <a:noAutofit/>
          </a:bodyPr>
          <a:lstStyle>
            <a:lvl1pPr indent="0" algn="r" defTabSz="457200">
              <a:lnSpc>
                <a:spcPct val="100000"/>
              </a:lnSpc>
              <a:buNone/>
              <a:defRPr lang="es-PA" sz="1200" b="0" u="none" strike="noStrike">
                <a:solidFill>
                  <a:schemeClr val="dk1">
                    <a:tint val="75000"/>
                  </a:schemeClr>
                </a:solidFill>
                <a:uFillTx/>
                <a:latin typeface="Calibri"/>
              </a:defRPr>
            </a:lvl1pPr>
          </a:lstStyle>
          <a:p>
            <a:pPr indent="0" algn="r" defTabSz="457200">
              <a:lnSpc>
                <a:spcPct val="100000"/>
              </a:lnSpc>
              <a:buNone/>
            </a:pPr>
            <a:fld id="{B1D9705D-B589-4767-B7E6-B3CEAB627DF0}" type="slidenum">
              <a:rPr lang="es-PA" sz="1200" b="0" u="none" strike="noStrike">
                <a:solidFill>
                  <a:schemeClr val="dk1">
                    <a:tint val="75000"/>
                  </a:schemeClr>
                </a:solidFill>
                <a:uFillTx/>
                <a:latin typeface="Calibri"/>
              </a:rPr>
              <a:t>‹#›</a:t>
            </a:fld>
            <a:endParaRPr lang="es-AR" sz="1200" b="0" u="none" strike="noStrike">
              <a:solidFill>
                <a:srgbClr val="000000"/>
              </a:solidFill>
              <a:uFillTx/>
              <a:latin typeface="Times New Roman"/>
            </a:endParaRPr>
          </a:p>
        </p:txBody>
      </p:sp>
      <p:sp>
        <p:nvSpPr>
          <p:cNvPr id="53" name="PlaceHolder 4"/>
          <p:cNvSpPr>
            <a:spLocks noGrp="1"/>
          </p:cNvSpPr>
          <p:nvPr>
            <p:ph type="title"/>
          </p:nvPr>
        </p:nvSpPr>
        <p:spPr>
          <a:xfrm>
            <a:off x="495000" y="273600"/>
            <a:ext cx="8915040" cy="1144800"/>
          </a:xfrm>
          <a:prstGeom prst="rect">
            <a:avLst/>
          </a:prstGeom>
          <a:noFill/>
          <a:ln w="0">
            <a:noFill/>
          </a:ln>
        </p:spPr>
        <p:txBody>
          <a:bodyPr lIns="0" tIns="0" rIns="0" bIns="0" anchor="ctr">
            <a:noAutofit/>
          </a:bodyPr>
          <a:lstStyle/>
          <a:p>
            <a:pPr indent="0">
              <a:buNone/>
            </a:pPr>
            <a:r>
              <a:rPr lang="es-AR" sz="1800" b="0" u="none" strike="noStrike">
                <a:solidFill>
                  <a:schemeClr val="dk1"/>
                </a:solidFill>
                <a:uFillTx/>
                <a:latin typeface="Calibri"/>
              </a:rPr>
              <a:t>Pulse para editar el formato del texto de título</a:t>
            </a:r>
          </a:p>
        </p:txBody>
      </p:sp>
      <p:sp>
        <p:nvSpPr>
          <p:cNvPr id="54" name="PlaceHolder 5"/>
          <p:cNvSpPr>
            <a:spLocks noGrp="1"/>
          </p:cNvSpPr>
          <p:nvPr>
            <p:ph type="body"/>
          </p:nvPr>
        </p:nvSpPr>
        <p:spPr>
          <a:xfrm>
            <a:off x="495000" y="1604520"/>
            <a:ext cx="89150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s-AR" sz="2800" b="0" u="none" strike="noStrike">
                <a:solidFill>
                  <a:schemeClr val="dk1"/>
                </a:solidFill>
                <a:uFillTx/>
                <a:latin typeface="Calibri"/>
              </a:rPr>
              <a:t>Pulse para editar el formato de texto del esquema</a:t>
            </a:r>
          </a:p>
          <a:p>
            <a:pPr marL="864000" lvl="1" indent="-324000">
              <a:lnSpc>
                <a:spcPct val="90000"/>
              </a:lnSpc>
              <a:spcBef>
                <a:spcPts val="1134"/>
              </a:spcBef>
              <a:buClr>
                <a:srgbClr val="000000"/>
              </a:buClr>
              <a:buSzPct val="75000"/>
              <a:buFont typeface="Symbol" charset="2"/>
              <a:buChar char=""/>
            </a:pPr>
            <a:r>
              <a:rPr lang="es-AR" sz="2000" b="0" u="none" strike="noStrike">
                <a:solidFill>
                  <a:schemeClr val="dk1"/>
                </a:solidFill>
                <a:uFillTx/>
                <a:latin typeface="Calibri"/>
              </a:rPr>
              <a:t>Segundo nivel del esquema</a:t>
            </a:r>
          </a:p>
          <a:p>
            <a:pPr marL="1296000" lvl="2" indent="-288000">
              <a:lnSpc>
                <a:spcPct val="90000"/>
              </a:lnSpc>
              <a:spcBef>
                <a:spcPts val="850"/>
              </a:spcBef>
              <a:buClr>
                <a:srgbClr val="000000"/>
              </a:buClr>
              <a:buSzPct val="45000"/>
              <a:buFont typeface="Wingdings" charset="2"/>
              <a:buChar char=""/>
            </a:pPr>
            <a:r>
              <a:rPr lang="es-AR" sz="1800" b="0" u="none" strike="noStrike">
                <a:solidFill>
                  <a:schemeClr val="dk1"/>
                </a:solidFill>
                <a:uFillTx/>
                <a:latin typeface="Calibri"/>
              </a:rPr>
              <a:t>Tercer nivel del esquema</a:t>
            </a:r>
          </a:p>
          <a:p>
            <a:pPr marL="1728000" lvl="3" indent="-216000">
              <a:lnSpc>
                <a:spcPct val="90000"/>
              </a:lnSpc>
              <a:spcBef>
                <a:spcPts val="567"/>
              </a:spcBef>
              <a:buClr>
                <a:srgbClr val="000000"/>
              </a:buClr>
              <a:buSzPct val="75000"/>
              <a:buFont typeface="Symbol" charset="2"/>
              <a:buChar char=""/>
            </a:pPr>
            <a:r>
              <a:rPr lang="es-AR" sz="1800" b="0" u="none" strike="noStrike">
                <a:solidFill>
                  <a:schemeClr val="dk1"/>
                </a:solidFill>
                <a:uFillTx/>
                <a:latin typeface="Calibri"/>
              </a:rPr>
              <a:t>Cuarto nivel del esquema</a:t>
            </a:r>
          </a:p>
          <a:p>
            <a:pPr marL="2160000" lvl="4"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Calibri"/>
              </a:rPr>
              <a:t>Quinto nivel del esquema</a:t>
            </a:r>
          </a:p>
          <a:p>
            <a:pPr marL="2592000" lvl="5"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Calibri"/>
              </a:rPr>
              <a:t>Sexto nivel del esquema</a:t>
            </a:r>
          </a:p>
          <a:p>
            <a:pPr marL="3024000" lvl="6"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Calibri"/>
              </a:rPr>
              <a:t>Séptimo nivel del esquema</a:t>
            </a: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t="-1000" b="-1000"/>
          </a:stretch>
        </a:blipFill>
        <a:effectLst/>
      </p:bgPr>
    </p:bg>
    <p:spTree>
      <p:nvGrpSpPr>
        <p:cNvPr id="1" name=""/>
        <p:cNvGrpSpPr/>
        <p:nvPr/>
      </p:nvGrpSpPr>
      <p:grpSpPr>
        <a:xfrm>
          <a:off x="0" y="0"/>
          <a:ext cx="0" cy="0"/>
          <a:chOff x="0" y="0"/>
          <a:chExt cx="0" cy="0"/>
        </a:xfrm>
      </p:grpSpPr>
      <p:sp>
        <p:nvSpPr>
          <p:cNvPr id="67" name="CuadroTexto 2"/>
          <p:cNvSpPr/>
          <p:nvPr/>
        </p:nvSpPr>
        <p:spPr>
          <a:xfrm>
            <a:off x="1280520" y="3319200"/>
            <a:ext cx="7201080" cy="676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7000"/>
              </a:lnSpc>
              <a:spcAft>
                <a:spcPts val="799"/>
              </a:spcAft>
            </a:pPr>
            <a:r>
              <a:rPr lang="es-AR" sz="3600" b="1" u="none" strike="noStrike">
                <a:solidFill>
                  <a:srgbClr val="E4322B"/>
                </a:solidFill>
                <a:uFillTx/>
                <a:latin typeface="Ubuntu"/>
                <a:ea typeface="Ubuntu"/>
              </a:rPr>
              <a:t>AÑO 2</a:t>
            </a:r>
            <a:r>
              <a:rPr lang="es-AR" sz="3600" b="0" u="none" strike="noStrike">
                <a:solidFill>
                  <a:schemeClr val="dk1"/>
                </a:solidFill>
                <a:uFillTx/>
                <a:latin typeface="Calibri"/>
                <a:ea typeface="Ubuntu"/>
              </a:rPr>
              <a:t> </a:t>
            </a:r>
            <a:endParaRPr lang="es-AR" sz="3600" b="0" u="none" strike="noStrike">
              <a:solidFill>
                <a:srgbClr val="000000"/>
              </a:solidFill>
              <a:uFillTx/>
              <a:latin typeface="Arial"/>
            </a:endParaRPr>
          </a:p>
        </p:txBody>
      </p:sp>
      <p:sp>
        <p:nvSpPr>
          <p:cNvPr id="68" name="CuadroTexto 38"/>
          <p:cNvSpPr/>
          <p:nvPr/>
        </p:nvSpPr>
        <p:spPr>
          <a:xfrm>
            <a:off x="1256760" y="3781080"/>
            <a:ext cx="4197281" cy="651417"/>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7000"/>
              </a:lnSpc>
              <a:spcAft>
                <a:spcPts val="799"/>
              </a:spcAft>
            </a:pPr>
            <a:r>
              <a:rPr lang="es-AR" sz="3600" b="1" dirty="0">
                <a:solidFill>
                  <a:srgbClr val="E4322B"/>
                </a:solidFill>
                <a:latin typeface="Ubuntu"/>
              </a:rPr>
              <a:t>CAPITÁN FITNESS</a:t>
            </a:r>
            <a:endParaRPr lang="en-US" dirty="0"/>
          </a:p>
        </p:txBody>
      </p:sp>
      <p:sp>
        <p:nvSpPr>
          <p:cNvPr id="69" name="CuadroTexto 39"/>
          <p:cNvSpPr/>
          <p:nvPr/>
        </p:nvSpPr>
        <p:spPr>
          <a:xfrm>
            <a:off x="1284555" y="4419270"/>
            <a:ext cx="7028925" cy="57761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457200">
              <a:lnSpc>
                <a:spcPct val="107000"/>
              </a:lnSpc>
              <a:spcAft>
                <a:spcPts val="799"/>
              </a:spcAft>
            </a:pPr>
            <a:r>
              <a:rPr lang="es-AR" sz="3200" b="0" u="none" strike="noStrike">
                <a:solidFill>
                  <a:srgbClr val="E4322B"/>
                </a:solidFill>
                <a:uFillTx/>
                <a:latin typeface="Ubuntu Light"/>
                <a:ea typeface="Ubuntu"/>
              </a:rPr>
              <a:t>Guía del facilitador</a:t>
            </a:r>
            <a:r>
              <a:rPr lang="es-AR" sz="3200" b="0" u="none" strike="noStrike">
                <a:solidFill>
                  <a:schemeClr val="dk1"/>
                </a:solidFill>
                <a:uFillTx/>
                <a:latin typeface="Ubuntu Light"/>
                <a:ea typeface="Ubuntu"/>
              </a:rPr>
              <a:t> </a:t>
            </a:r>
            <a:endParaRPr lang="es-AR" sz="3200" b="0" u="none" strike="noStrike">
              <a:solidFill>
                <a:srgbClr val="000000"/>
              </a:solidFill>
              <a:uFillTx/>
              <a:latin typeface="Arial"/>
            </a:endParaRPr>
          </a:p>
        </p:txBody>
      </p:sp>
      <p:pic>
        <p:nvPicPr>
          <p:cNvPr id="70" name="Picture 56"/>
          <p:cNvPicPr/>
          <p:nvPr/>
        </p:nvPicPr>
        <p:blipFill>
          <a:blip r:embed="rId3"/>
          <a:stretch/>
        </p:blipFill>
        <p:spPr>
          <a:xfrm>
            <a:off x="7088760" y="5323320"/>
            <a:ext cx="2230560" cy="999000"/>
          </a:xfrm>
          <a:prstGeom prst="rect">
            <a:avLst/>
          </a:prstGeom>
          <a:ln w="0">
            <a:noFill/>
          </a:ln>
        </p:spPr>
      </p:pic>
      <p:sp>
        <p:nvSpPr>
          <p:cNvPr id="71" name="CuadroTexto 43"/>
          <p:cNvSpPr/>
          <p:nvPr/>
        </p:nvSpPr>
        <p:spPr>
          <a:xfrm>
            <a:off x="415800" y="6037920"/>
            <a:ext cx="1686978" cy="124895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7000"/>
              </a:lnSpc>
            </a:pPr>
            <a:r>
              <a:rPr lang="es-AR" dirty="0">
                <a:solidFill>
                  <a:srgbClr val="E4322B"/>
                </a:solidFill>
                <a:latin typeface="Ubuntu"/>
              </a:rPr>
              <a:t>enero de 2026</a:t>
            </a:r>
            <a:endParaRPr lang="en-US" dirty="0"/>
          </a:p>
          <a:p>
            <a:pPr defTabSz="457200">
              <a:lnSpc>
                <a:spcPct val="107000"/>
              </a:lnSpc>
            </a:pPr>
            <a:br>
              <a:rPr lang="en-US" dirty="0"/>
            </a:br>
            <a:endParaRPr lang="en-US" dirty="0"/>
          </a:p>
          <a:p>
            <a:pPr defTabSz="457200">
              <a:lnSpc>
                <a:spcPct val="107000"/>
              </a:lnSpc>
              <a:spcAft>
                <a:spcPts val="799"/>
              </a:spcAft>
            </a:pPr>
            <a:endParaRPr lang="es-AR" sz="1800" b="0" u="none" strike="noStrike" dirty="0">
              <a:solidFill>
                <a:srgbClr val="E4322B"/>
              </a:solidFill>
              <a:uFillTx/>
              <a:latin typeface="Ubuntu"/>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4" name="Tabla 2"/>
          <p:cNvGraphicFramePr/>
          <p:nvPr/>
        </p:nvGraphicFramePr>
        <p:xfrm>
          <a:off x="555480" y="205200"/>
          <a:ext cx="8518680" cy="551268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916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1: </a:t>
                      </a:r>
                      <a:r>
                        <a:rPr lang="es-AR" sz="1000" b="0" u="none" strike="noStrike">
                          <a:solidFill>
                            <a:schemeClr val="dk1"/>
                          </a:solidFill>
                          <a:uFillTx/>
                          <a:latin typeface="Ubuntu"/>
                        </a:rPr>
                        <a:t>Revisión del Año 1, Comunicación</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Compartir consejos de salud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4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tabLst>
                          <a:tab pos="0" algn="l"/>
                        </a:tabLst>
                      </a:pPr>
                      <a:r>
                        <a:rPr lang="es-AR" sz="1000" b="1" u="none" strike="noStrike">
                          <a:solidFill>
                            <a:schemeClr val="dk1"/>
                          </a:solidFill>
                          <a:uFillTx/>
                          <a:latin typeface="Ubuntu"/>
                        </a:rPr>
                        <a:t>Estas preguntas son un repaso del contenido de la primera capacitación, ¡así que siéntete libre de modificarlas según la habilidad y experiencia de tus Capitanes Fitness!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¿Cuánto tiempo debe durar un Consejo de Salud? </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Deben ser breves, solo de 2 a 5 minutos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¿Cuáles son algunas formas de conservar el interés de los compañeros de equipo cuando compartes Consejos de Salud?</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Puedes involucrar a tus compañeros de equipo:</a:t>
                      </a:r>
                      <a:endParaRPr lang="es-AR" sz="1000" b="0" u="none" strike="noStrike">
                        <a:solidFill>
                          <a:srgbClr val="000000"/>
                        </a:solidFill>
                        <a:uFillTx/>
                        <a:latin typeface="Arial"/>
                      </a:endParaRPr>
                    </a:p>
                    <a:p>
                      <a:pPr marL="628560" lvl="1"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Haciéndoles preguntas</a:t>
                      </a:r>
                      <a:endParaRPr lang="es-AR" sz="1000" b="0" u="none" strike="noStrike">
                        <a:solidFill>
                          <a:srgbClr val="000000"/>
                        </a:solidFill>
                        <a:uFillTx/>
                        <a:latin typeface="Arial"/>
                      </a:endParaRPr>
                    </a:p>
                    <a:p>
                      <a:pPr marL="628560" lvl="1"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Permitiendo que diferentes miembros de tu equipo respondan</a:t>
                      </a:r>
                      <a:endParaRPr lang="es-AR" sz="1000" b="0" u="none" strike="noStrike">
                        <a:solidFill>
                          <a:srgbClr val="000000"/>
                        </a:solidFill>
                        <a:uFillTx/>
                        <a:latin typeface="Arial"/>
                      </a:endParaRPr>
                    </a:p>
                    <a:p>
                      <a:pPr marL="628560" lvl="1"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Dar ejemplos</a:t>
                      </a:r>
                      <a:endParaRPr lang="es-AR" sz="1000" b="0" u="none" strike="noStrike">
                        <a:solidFill>
                          <a:srgbClr val="000000"/>
                        </a:solidFill>
                        <a:uFillTx/>
                        <a:latin typeface="Arial"/>
                      </a:endParaRPr>
                    </a:p>
                    <a:p>
                      <a:pPr marL="628560" lvl="1"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Dándoles una meta y revisando sus progresos en la siguiente sesión de entrenamiento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¿Cuáles son algunos recursos que puedes usar para obtener ideas para Consejos de Salud?</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Puedes tomar ideas de la Biblioteca de Consejos de Salud o de tu cuaderno de ejercicios de Capacitación para Capitanes Fitness del Año 1.</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Como Capitanes Fitness, ¡también pueden trabajar juntos y compartir ideas entre ustedes!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¿A quién puedes pedir ayuda para planificar los Consejos de Salud?</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¡Puedes preguntar a tu entrenador, a un familiar o a un compañero del Capitán Fitness!</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 </a:t>
                      </a: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bl>
          </a:graphicData>
        </a:graphic>
      </p:graphicFrame>
      <p:pic>
        <p:nvPicPr>
          <p:cNvPr id="3" name="Picture 2">
            <a:extLst>
              <a:ext uri="{FF2B5EF4-FFF2-40B4-BE49-F238E27FC236}">
                <a16:creationId xmlns:a16="http://schemas.microsoft.com/office/drawing/2014/main" id="{2005612B-4CE4-D5C2-FA6E-B0376A188D43}"/>
              </a:ext>
            </a:extLst>
          </p:cNvPr>
          <p:cNvPicPr>
            <a:picLocks noChangeAspect="1"/>
          </p:cNvPicPr>
          <p:nvPr/>
        </p:nvPicPr>
        <p:blipFill>
          <a:blip r:embed="rId2"/>
          <a:stretch>
            <a:fillRect/>
          </a:stretch>
        </p:blipFill>
        <p:spPr>
          <a:xfrm>
            <a:off x="6973892" y="2221992"/>
            <a:ext cx="2376628" cy="130553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6" name="Tabla 2"/>
          <p:cNvGraphicFramePr/>
          <p:nvPr/>
        </p:nvGraphicFramePr>
        <p:xfrm>
          <a:off x="614160" y="545760"/>
          <a:ext cx="8518680" cy="494352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40140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9372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1: </a:t>
                      </a:r>
                      <a:r>
                        <a:rPr lang="es-AR" sz="1000" b="0" u="none" strike="noStrike">
                          <a:solidFill>
                            <a:schemeClr val="dk1"/>
                          </a:solidFill>
                          <a:uFillTx/>
                          <a:latin typeface="Ubuntu"/>
                        </a:rPr>
                        <a:t>Revisión del Año 1</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Comparte un Consejo de Salud</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5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pPr>
                      <a:r>
                        <a:rPr lang="es-AR" sz="1000" b="0" u="none" strike="noStrike">
                          <a:solidFill>
                            <a:schemeClr val="dk1"/>
                          </a:solidFill>
                          <a:uFillTx/>
                          <a:latin typeface="Ubuntu"/>
                        </a:rPr>
                        <a:t>Para finalizar la Parte 1 de nuestra capacitación para Capitanes Fitness del Año 2, por favor, dirígete a la persona que tienes a tu lado y compártele un Consejo de Salud.</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1" u="none" strike="noStrike">
                          <a:solidFill>
                            <a:schemeClr val="dk1"/>
                          </a:solidFill>
                          <a:uFillTx/>
                          <a:latin typeface="Ubuntu"/>
                        </a:rPr>
                        <a:t>Si el tiempo lo permite, podrías hacerlo en grupo grande.</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59372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1: </a:t>
                      </a:r>
                      <a:r>
                        <a:rPr lang="es-AR" sz="1000" b="0" u="none" strike="noStrike">
                          <a:solidFill>
                            <a:schemeClr val="dk1"/>
                          </a:solidFill>
                          <a:uFillTx/>
                          <a:latin typeface="Ubuntu"/>
                        </a:rPr>
                        <a:t>Revisión del Año 1</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Receso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5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pPr>
                      <a:r>
                        <a:rPr lang="es-AR" sz="1000" b="0" u="none" strike="noStrike">
                          <a:solidFill>
                            <a:schemeClr val="dk1"/>
                          </a:solidFill>
                          <a:uFillTx/>
                          <a:latin typeface="Ubuntu"/>
                        </a:rPr>
                        <a:t>¡Ya hemos completado la Parte 1 de la capacitación para Capitanes Fitness del Año 2! </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0" u="none" strike="noStrike">
                          <a:solidFill>
                            <a:schemeClr val="dk1"/>
                          </a:solidFill>
                          <a:uFillTx/>
                          <a:latin typeface="Ubuntu"/>
                        </a:rPr>
                        <a:t>Vamos a tener un breve receso antes de comenzar la Parte 2.</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1" u="none" strike="noStrike">
                          <a:solidFill>
                            <a:schemeClr val="dk1"/>
                          </a:solidFill>
                          <a:uFillTx/>
                          <a:latin typeface="Ubuntu"/>
                        </a:rPr>
                        <a:t>Comparte cualquier instrucción o detalle necesario para el receso.</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r h="1354680">
                <a:tc>
                  <a:txBody>
                    <a:bodyPr/>
                    <a:lstStyle/>
                    <a:p>
                      <a:endParaRPr lang="es-AR" sz="1000" b="1" u="none" strike="noStrike">
                        <a:solidFill>
                          <a:srgbClr val="316355"/>
                        </a:solidFill>
                        <a:uFillTx/>
                        <a:latin typeface="Ubuntu"/>
                      </a:endParaRPr>
                    </a:p>
                  </a:txBody>
                  <a:tcPr>
                    <a:lnL w="38160">
                      <a:noFill/>
                      <a:prstDash val="solid"/>
                    </a:lnL>
                    <a:lnR w="9360">
                      <a:solidFill>
                        <a:srgbClr val="7A9A91"/>
                      </a:solidFill>
                      <a:prstDash val="solid"/>
                    </a:lnR>
                    <a:lnT w="9360">
                      <a:solidFill>
                        <a:srgbClr val="7FC7EB"/>
                      </a:solidFill>
                      <a:prstDash val="solid"/>
                    </a:lnT>
                    <a:lnB w="9360">
                      <a:noFill/>
                      <a:prstDash val="solid"/>
                    </a:lnB>
                    <a:solidFill>
                      <a:schemeClr val="accent1">
                        <a:lumMod val="60000"/>
                        <a:lumOff val="40000"/>
                      </a:schemeClr>
                    </a:solidFill>
                  </a:tcPr>
                </a:tc>
                <a:tc>
                  <a:txBody>
                    <a:bodyPr/>
                    <a:lstStyle/>
                    <a:p>
                      <a:pPr defTabSz="914400">
                        <a:lnSpc>
                          <a:spcPct val="100000"/>
                        </a:lnSpc>
                        <a:tabLst>
                          <a:tab pos="0" algn="l"/>
                        </a:tabLst>
                      </a:pPr>
                      <a:endParaRPr lang="es-AR" sz="1000" b="0" u="none" strike="noStrike">
                        <a:solidFill>
                          <a:srgbClr val="000000"/>
                        </a:solidFill>
                        <a:uFillTx/>
                        <a:latin typeface="Arial"/>
                      </a:endParaRPr>
                    </a:p>
                    <a:p>
                      <a:pPr algn="ctr" defTabSz="914400">
                        <a:lnSpc>
                          <a:spcPct val="100000"/>
                        </a:lnSpc>
                        <a:tabLst>
                          <a:tab pos="0" algn="l"/>
                        </a:tabLst>
                      </a:pPr>
                      <a:r>
                        <a:rPr lang="es-AR" sz="3600" b="1" u="none" strike="noStrike">
                          <a:solidFill>
                            <a:schemeClr val="lt1"/>
                          </a:solidFill>
                          <a:uFillTx/>
                          <a:latin typeface="Ubuntu"/>
                        </a:rPr>
                        <a:t>Parte 1 Completa</a:t>
                      </a:r>
                      <a:endParaRPr lang="es-AR" sz="36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noFill/>
                      <a:prstDash val="solid"/>
                    </a:lnB>
                    <a:solidFill>
                      <a:schemeClr val="accent1">
                        <a:lumMod val="60000"/>
                        <a:lumOff val="40000"/>
                      </a:schemeClr>
                    </a:solidFill>
                  </a:tcPr>
                </a:tc>
                <a:tc>
                  <a:txBody>
                    <a:bodyPr/>
                    <a:lstStyle/>
                    <a:p>
                      <a:endParaRPr lang="es-AR" sz="1000" b="0" u="none" strike="noStrike" dirty="0">
                        <a:solidFill>
                          <a:srgbClr val="316355"/>
                        </a:solidFill>
                        <a:uFillTx/>
                        <a:latin typeface="Ubuntu"/>
                      </a:endParaRPr>
                    </a:p>
                  </a:txBody>
                  <a:tcPr>
                    <a:lnL w="9360">
                      <a:solidFill>
                        <a:srgbClr val="7A9A91"/>
                      </a:solidFill>
                      <a:prstDash val="solid"/>
                    </a:lnL>
                    <a:lnR w="38160">
                      <a:noFill/>
                      <a:prstDash val="solid"/>
                    </a:lnR>
                    <a:lnT w="9360">
                      <a:solidFill>
                        <a:srgbClr val="7FC7EB"/>
                      </a:solidFill>
                      <a:prstDash val="solid"/>
                    </a:lnT>
                    <a:lnB w="9360">
                      <a:noFill/>
                      <a:prstDash val="solid"/>
                    </a:lnB>
                    <a:solidFill>
                      <a:schemeClr val="accent1">
                        <a:lumMod val="60000"/>
                        <a:lumOff val="40000"/>
                      </a:schemeClr>
                    </a:solidFill>
                  </a:tcPr>
                </a:tc>
                <a:extLst>
                  <a:ext uri="{0D108BD9-81ED-4DB2-BD59-A6C34878D82A}">
                    <a16:rowId xmlns:a16="http://schemas.microsoft.com/office/drawing/2014/main" val="10003"/>
                  </a:ext>
                </a:extLst>
              </a:tr>
            </a:tbl>
          </a:graphicData>
        </a:graphic>
      </p:graphicFrame>
      <p:pic>
        <p:nvPicPr>
          <p:cNvPr id="3" name="Picture 2">
            <a:extLst>
              <a:ext uri="{FF2B5EF4-FFF2-40B4-BE49-F238E27FC236}">
                <a16:creationId xmlns:a16="http://schemas.microsoft.com/office/drawing/2014/main" id="{72EC7F12-EECF-B5C9-C3BF-CEF52821DD22}"/>
              </a:ext>
            </a:extLst>
          </p:cNvPr>
          <p:cNvPicPr>
            <a:picLocks noChangeAspect="1"/>
          </p:cNvPicPr>
          <p:nvPr/>
        </p:nvPicPr>
        <p:blipFill>
          <a:blip r:embed="rId2"/>
          <a:stretch>
            <a:fillRect/>
          </a:stretch>
        </p:blipFill>
        <p:spPr>
          <a:xfrm>
            <a:off x="7099374" y="1261872"/>
            <a:ext cx="1932851" cy="1045584"/>
          </a:xfrm>
          <a:prstGeom prst="rect">
            <a:avLst/>
          </a:prstGeom>
        </p:spPr>
      </p:pic>
      <p:pic>
        <p:nvPicPr>
          <p:cNvPr id="5" name="Picture 4">
            <a:extLst>
              <a:ext uri="{FF2B5EF4-FFF2-40B4-BE49-F238E27FC236}">
                <a16:creationId xmlns:a16="http://schemas.microsoft.com/office/drawing/2014/main" id="{F842CB89-F4FA-634C-B5C7-EB6923765660}"/>
              </a:ext>
            </a:extLst>
          </p:cNvPr>
          <p:cNvPicPr>
            <a:picLocks noChangeAspect="1"/>
          </p:cNvPicPr>
          <p:nvPr/>
        </p:nvPicPr>
        <p:blipFill>
          <a:blip r:embed="rId3"/>
          <a:stretch>
            <a:fillRect/>
          </a:stretch>
        </p:blipFill>
        <p:spPr>
          <a:xfrm>
            <a:off x="6974930" y="2721504"/>
            <a:ext cx="2157910" cy="117686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9" name="Tabla 2"/>
          <p:cNvGraphicFramePr/>
          <p:nvPr/>
        </p:nvGraphicFramePr>
        <p:xfrm>
          <a:off x="614160" y="545760"/>
          <a:ext cx="8518680" cy="609432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700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Parte 2: </a:t>
                      </a:r>
                      <a:r>
                        <a:rPr lang="es-AR" sz="1000" b="0" u="none" strike="noStrike">
                          <a:solidFill>
                            <a:schemeClr val="dk1"/>
                          </a:solidFill>
                          <a:uFillTx/>
                          <a:latin typeface="Ubuntu"/>
                        </a:rPr>
                        <a:t>Mentalidad del Día del Juego</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 </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Tiempo: </a:t>
                      </a:r>
                      <a:r>
                        <a:rPr lang="es-AR" sz="1000" b="0" u="none" strike="noStrike">
                          <a:solidFill>
                            <a:schemeClr val="dk1"/>
                          </a:solidFill>
                          <a:uFillTx/>
                          <a:latin typeface="Ubuntu"/>
                        </a:rPr>
                        <a:t>1 minuto</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pPr>
                      <a:r>
                        <a:rPr lang="es-AR" sz="1000" b="0" u="none" strike="noStrike">
                          <a:solidFill>
                            <a:schemeClr val="dk1"/>
                          </a:solidFill>
                          <a:uFillTx/>
                          <a:latin typeface="Ubuntu"/>
                        </a:rPr>
                        <a:t>¡Bienvenido de nuevo a la capacitación para Capitanes Fitness del Año 2! Ahora completaremos la Parte 2: Mentalidad del Día del Juego.</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0" u="none" strike="noStrike">
                          <a:solidFill>
                            <a:schemeClr val="dk1"/>
                          </a:solidFill>
                          <a:uFillTx/>
                          <a:latin typeface="Ubuntu"/>
                        </a:rPr>
                        <a:t>En esta sección:</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1000" b="0" u="none" strike="noStrike">
                          <a:solidFill>
                            <a:schemeClr val="dk1"/>
                          </a:solidFill>
                          <a:uFillTx/>
                          <a:latin typeface="Ubuntu"/>
                        </a:rPr>
                        <a:t>Analizaremos cómo cuidar de ti mismo como líder </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1000" b="0" u="none" strike="noStrike">
                          <a:solidFill>
                            <a:schemeClr val="dk1"/>
                          </a:solidFill>
                          <a:uFillTx/>
                          <a:latin typeface="Ubuntu"/>
                        </a:rPr>
                        <a:t>Aprenderemos sobre los mensajes motivadores para ayudarte a ti y a tus compañeros a "que sus mentes entren en el juego"</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1000" b="0" u="none" strike="noStrike">
                          <a:solidFill>
                            <a:schemeClr val="dk1"/>
                          </a:solidFill>
                          <a:uFillTx/>
                          <a:latin typeface="Ubuntu"/>
                        </a:rPr>
                        <a:t>Practicaremos la respiración al estirar</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08576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2: </a:t>
                      </a:r>
                      <a:r>
                        <a:rPr lang="es-AR" sz="1000" b="0" u="none" strike="noStrike">
                          <a:solidFill>
                            <a:schemeClr val="dk1"/>
                          </a:solidFill>
                          <a:uFillTx/>
                          <a:latin typeface="Ubuntu"/>
                        </a:rPr>
                        <a:t>Mentalidad del Día del Juego, Cuidar de ti mismo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1 minuto</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tabLst>
                          <a:tab pos="0" algn="l"/>
                        </a:tabLst>
                      </a:pPr>
                      <a:r>
                        <a:rPr lang="es-AR" sz="1000" b="0" u="none" strike="noStrike">
                          <a:solidFill>
                            <a:schemeClr val="dk1"/>
                          </a:solidFill>
                          <a:uFillTx/>
                          <a:latin typeface="Ubuntu"/>
                        </a:rPr>
                        <a:t>Como líder, ¡es importante que te cuides! Cuidar de ti mismo te ayuda a ser la mejor versión de ti mismo, ¡y te prepara mejor para apoyar a los demás!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Cuidando de ti mismo, predicas con el ejemplo. ¡Demuestras a tus compañeros de equipo que valoras y practicas los comportamientos saludables que compartes con ellos en tus Consejos de Salud!</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r h="108576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2: </a:t>
                      </a:r>
                      <a:r>
                        <a:rPr lang="es-AR" sz="1000" b="0" u="none" strike="noStrike">
                          <a:solidFill>
                            <a:schemeClr val="dk1"/>
                          </a:solidFill>
                          <a:uFillTx/>
                          <a:latin typeface="Ubuntu"/>
                        </a:rPr>
                        <a:t>Mentalidad del Día del Juego, Cuidar de ti mismo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¿Qué es el autocuidado?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3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pPr>
                      <a:r>
                        <a:rPr lang="es-AR" sz="1000" b="0" u="none" strike="noStrike">
                          <a:solidFill>
                            <a:schemeClr val="dk1"/>
                          </a:solidFill>
                          <a:uFillTx/>
                          <a:latin typeface="Ubuntu"/>
                        </a:rPr>
                        <a:t>El autocuidado, o cuidar de ti mismo, es importante para tu salud en general. Autocuidado es cuando te tomas tiempo para realizar actividades que reduzcan el estrés.</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¿Qué significa para ti el autocuidado? ¿Qué es lo primero que te viene a la mente cuando piensas en la palabra "autocuidado"?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chemeClr val="dk1"/>
                          </a:solidFill>
                          <a:uFillTx/>
                          <a:latin typeface="Ubuntu"/>
                        </a:rPr>
                        <a:t>Si los participantes están callados, puedes animarles con estas preguntas:</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¿Divertirte y relajarte?</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¿Cuidar de las necesidades básicas?</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¿Practicar hábitos saludables?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chemeClr val="dk1"/>
                          </a:solidFill>
                          <a:uFillTx/>
                          <a:latin typeface="Ubuntu"/>
                        </a:rPr>
                        <a:t>Pide a algunos participantes que compartan sus respuestas.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3"/>
                  </a:ext>
                </a:extLst>
              </a:tr>
            </a:tbl>
          </a:graphicData>
        </a:graphic>
      </p:graphicFrame>
      <p:pic>
        <p:nvPicPr>
          <p:cNvPr id="3" name="Picture 2">
            <a:extLst>
              <a:ext uri="{FF2B5EF4-FFF2-40B4-BE49-F238E27FC236}">
                <a16:creationId xmlns:a16="http://schemas.microsoft.com/office/drawing/2014/main" id="{A1701D71-BAEE-86AF-B9A0-6B99C7EF93DA}"/>
              </a:ext>
            </a:extLst>
          </p:cNvPr>
          <p:cNvPicPr>
            <a:picLocks noChangeAspect="1"/>
          </p:cNvPicPr>
          <p:nvPr/>
        </p:nvPicPr>
        <p:blipFill>
          <a:blip r:embed="rId2"/>
          <a:stretch>
            <a:fillRect/>
          </a:stretch>
        </p:blipFill>
        <p:spPr>
          <a:xfrm>
            <a:off x="7005960" y="1167479"/>
            <a:ext cx="2121840" cy="1175771"/>
          </a:xfrm>
          <a:prstGeom prst="rect">
            <a:avLst/>
          </a:prstGeom>
        </p:spPr>
      </p:pic>
      <p:pic>
        <p:nvPicPr>
          <p:cNvPr id="7" name="Picture 6">
            <a:extLst>
              <a:ext uri="{FF2B5EF4-FFF2-40B4-BE49-F238E27FC236}">
                <a16:creationId xmlns:a16="http://schemas.microsoft.com/office/drawing/2014/main" id="{C6F57081-3672-D244-CAC8-FBE68F662AAE}"/>
              </a:ext>
            </a:extLst>
          </p:cNvPr>
          <p:cNvPicPr>
            <a:picLocks noChangeAspect="1"/>
          </p:cNvPicPr>
          <p:nvPr/>
        </p:nvPicPr>
        <p:blipFill>
          <a:blip r:embed="rId3"/>
          <a:stretch>
            <a:fillRect/>
          </a:stretch>
        </p:blipFill>
        <p:spPr>
          <a:xfrm>
            <a:off x="6996653" y="2724911"/>
            <a:ext cx="2112533" cy="1175771"/>
          </a:xfrm>
          <a:prstGeom prst="rect">
            <a:avLst/>
          </a:prstGeom>
        </p:spPr>
      </p:pic>
      <p:pic>
        <p:nvPicPr>
          <p:cNvPr id="9" name="Picture 8">
            <a:extLst>
              <a:ext uri="{FF2B5EF4-FFF2-40B4-BE49-F238E27FC236}">
                <a16:creationId xmlns:a16="http://schemas.microsoft.com/office/drawing/2014/main" id="{FDF96A46-FEA6-D2FF-D105-3E4A5864310F}"/>
              </a:ext>
            </a:extLst>
          </p:cNvPr>
          <p:cNvPicPr>
            <a:picLocks noChangeAspect="1"/>
          </p:cNvPicPr>
          <p:nvPr/>
        </p:nvPicPr>
        <p:blipFill>
          <a:blip r:embed="rId4"/>
          <a:stretch>
            <a:fillRect/>
          </a:stretch>
        </p:blipFill>
        <p:spPr>
          <a:xfrm>
            <a:off x="7005961" y="4720260"/>
            <a:ext cx="2202048" cy="123144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 name="Tabla 2"/>
          <p:cNvGraphicFramePr/>
          <p:nvPr/>
        </p:nvGraphicFramePr>
        <p:xfrm>
          <a:off x="614160" y="545760"/>
          <a:ext cx="8518680" cy="621372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700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2: </a:t>
                      </a:r>
                      <a:r>
                        <a:rPr lang="es-AR" sz="1000" b="0" u="none" strike="noStrike">
                          <a:solidFill>
                            <a:schemeClr val="dk1"/>
                          </a:solidFill>
                          <a:uFillTx/>
                          <a:latin typeface="Ubuntu"/>
                        </a:rPr>
                        <a:t>Mentalidad del Día del Juego, Cuidar de ti mismo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Lista de autocuidado</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6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pPr>
                      <a:r>
                        <a:rPr lang="es-AR" sz="1000" b="0" u="none" strike="noStrike" dirty="0">
                          <a:solidFill>
                            <a:schemeClr val="dk1"/>
                          </a:solidFill>
                          <a:uFillTx/>
                          <a:latin typeface="Ubuntu"/>
                        </a:rPr>
                        <a:t>¡Hay muchas formas de practicar el autocuidado! Ahora vamos a completar la Lista de control de autocuidado. </a:t>
                      </a:r>
                      <a:endParaRPr lang="es-AR" sz="1000" b="0" u="none" strike="noStrike" dirty="0">
                        <a:solidFill>
                          <a:srgbClr val="000000"/>
                        </a:solidFill>
                        <a:uFillTx/>
                        <a:latin typeface="Arial"/>
                      </a:endParaRPr>
                    </a:p>
                    <a:p>
                      <a:pPr defTabSz="914400">
                        <a:lnSpc>
                          <a:spcPct val="100000"/>
                        </a:lnSpc>
                      </a:pPr>
                      <a:endParaRPr lang="es-AR" sz="1000" b="0" u="none" strike="noStrike" dirty="0">
                        <a:solidFill>
                          <a:srgbClr val="000000"/>
                        </a:solidFill>
                        <a:uFillTx/>
                        <a:latin typeface="Arial"/>
                      </a:endParaRPr>
                    </a:p>
                    <a:p>
                      <a:pPr defTabSz="914400">
                        <a:lnSpc>
                          <a:spcPct val="100000"/>
                        </a:lnSpc>
                      </a:pPr>
                      <a:r>
                        <a:rPr lang="es-AR" sz="1000" b="1" u="none" strike="noStrike" dirty="0">
                          <a:solidFill>
                            <a:schemeClr val="dk1"/>
                          </a:solidFill>
                          <a:uFillTx/>
                          <a:latin typeface="Ubuntu"/>
                        </a:rPr>
                        <a:t>Instrucciones: </a:t>
                      </a:r>
                      <a:r>
                        <a:rPr lang="es-AR" sz="1000" b="0" u="none" strike="noStrike" dirty="0">
                          <a:solidFill>
                            <a:schemeClr val="dk1"/>
                          </a:solidFill>
                          <a:uFillTx/>
                          <a:latin typeface="Ubuntu"/>
                        </a:rPr>
                        <a:t>revisa las distintas actividades de autocuidado en la lista de verificación. Rellena el círculo o usa una marca de revisión junto a las actividades de autocuidado que realizas. ¡Es hora de saber cuál es tu estilo de autocuidado!</a:t>
                      </a:r>
                      <a:endParaRPr lang="es-AR" sz="1000" b="0" u="none" strike="noStrike" dirty="0">
                        <a:solidFill>
                          <a:srgbClr val="000000"/>
                        </a:solidFill>
                        <a:uFillTx/>
                        <a:latin typeface="Arial"/>
                      </a:endParaRPr>
                    </a:p>
                    <a:p>
                      <a:pPr defTabSz="914400">
                        <a:lnSpc>
                          <a:spcPct val="100000"/>
                        </a:lnSpc>
                      </a:pPr>
                      <a:endParaRPr lang="es-AR" sz="1000" b="0" u="none" strike="noStrike" dirty="0">
                        <a:solidFill>
                          <a:srgbClr val="000000"/>
                        </a:solidFill>
                        <a:uFillTx/>
                        <a:latin typeface="Arial"/>
                      </a:endParaRPr>
                    </a:p>
                    <a:p>
                      <a:pPr defTabSz="914400">
                        <a:lnSpc>
                          <a:spcPct val="100000"/>
                        </a:lnSpc>
                      </a:pPr>
                      <a:r>
                        <a:rPr lang="es-AR" sz="1000" b="1" u="none" strike="noStrike" dirty="0">
                          <a:solidFill>
                            <a:schemeClr val="dk1"/>
                          </a:solidFill>
                          <a:uFillTx/>
                          <a:latin typeface="Ubuntu"/>
                        </a:rPr>
                        <a:t>Deja que los Capitanes Fitness dediquen unos minutos a completar la lista de verificación. </a:t>
                      </a:r>
                      <a:endParaRPr lang="es-AR" sz="1000" b="0" u="none" strike="noStrike" dirty="0">
                        <a:solidFill>
                          <a:srgbClr val="000000"/>
                        </a:solidFill>
                        <a:uFillTx/>
                        <a:latin typeface="Arial"/>
                      </a:endParaRPr>
                    </a:p>
                    <a:p>
                      <a:pPr defTabSz="914400">
                        <a:lnSpc>
                          <a:spcPct val="100000"/>
                        </a:lnSpc>
                      </a:pPr>
                      <a:endParaRPr lang="es-AR" sz="1000" b="0" u="none" strike="noStrike" dirty="0">
                        <a:solidFill>
                          <a:srgbClr val="000000"/>
                        </a:solidFill>
                        <a:uFillTx/>
                        <a:latin typeface="Arial"/>
                      </a:endParaRPr>
                    </a:p>
                    <a:p>
                      <a:pPr defTabSz="914400">
                        <a:lnSpc>
                          <a:spcPct val="100000"/>
                        </a:lnSpc>
                      </a:pPr>
                      <a:r>
                        <a:rPr lang="es-AR" sz="1000" b="1" u="none" strike="noStrike" dirty="0">
                          <a:solidFill>
                            <a:schemeClr val="dk1"/>
                          </a:solidFill>
                          <a:uFillTx/>
                          <a:latin typeface="Ubuntu"/>
                        </a:rPr>
                        <a:t>Si el tiempo lo permite, puedes facilitar una conversación sobre sus respuestas.</a:t>
                      </a:r>
                      <a:endParaRPr lang="es-AR" sz="1000" b="0" u="none" strike="noStrike" dirty="0">
                        <a:solidFill>
                          <a:srgbClr val="000000"/>
                        </a:solidFill>
                        <a:uFillTx/>
                        <a:latin typeface="Arial"/>
                      </a:endParaRPr>
                    </a:p>
                    <a:p>
                      <a:pPr defTabSz="914400">
                        <a:lnSpc>
                          <a:spcPct val="100000"/>
                        </a:lnSpc>
                      </a:pPr>
                      <a:endParaRPr lang="es-AR" sz="1000" b="0" u="none" strike="noStrike" dirty="0">
                        <a:solidFill>
                          <a:srgbClr val="000000"/>
                        </a:solidFill>
                        <a:uFillTx/>
                        <a:latin typeface="Arial"/>
                      </a:endParaRPr>
                    </a:p>
                    <a:p>
                      <a:pPr defTabSz="914400">
                        <a:lnSpc>
                          <a:spcPct val="100000"/>
                        </a:lnSpc>
                        <a:tabLst>
                          <a:tab pos="0" algn="l"/>
                        </a:tabLst>
                      </a:pPr>
                      <a:r>
                        <a:rPr lang="es-AR" sz="1000" b="1" u="none" strike="noStrike" dirty="0">
                          <a:solidFill>
                            <a:srgbClr val="316355"/>
                          </a:solidFill>
                          <a:uFillTx/>
                          <a:latin typeface="Ubuntu"/>
                        </a:rPr>
                        <a:t>PREGUNTA:</a:t>
                      </a:r>
                      <a:endParaRPr lang="es-AR" sz="1000" b="0" u="none" strike="noStrike" dirty="0">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dirty="0">
                          <a:solidFill>
                            <a:schemeClr val="dk1"/>
                          </a:solidFill>
                          <a:uFillTx/>
                          <a:latin typeface="Ubuntu"/>
                        </a:rPr>
                        <a:t>¿En qué categoría tenías más marcas de verificación?</a:t>
                      </a:r>
                      <a:endParaRPr lang="es-AR" sz="1000" b="0" u="none" strike="noStrike" dirty="0">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dirty="0">
                          <a:solidFill>
                            <a:schemeClr val="dk1"/>
                          </a:solidFill>
                          <a:uFillTx/>
                          <a:latin typeface="Ubuntu"/>
                        </a:rPr>
                        <a:t>¿Hubo alguna actividad que no realizas pero que te gustaría probar?</a:t>
                      </a:r>
                      <a:endParaRPr lang="es-AR" sz="1000" b="0" u="none" strike="noStrike" dirty="0">
                        <a:solidFill>
                          <a:srgbClr val="000000"/>
                        </a:solidFill>
                        <a:uFillTx/>
                        <a:latin typeface="Arial"/>
                      </a:endParaRPr>
                    </a:p>
                    <a:p>
                      <a:pPr defTabSz="914400">
                        <a:lnSpc>
                          <a:spcPct val="100000"/>
                        </a:lnSpc>
                        <a:tabLst>
                          <a:tab pos="0" algn="l"/>
                        </a:tabLst>
                      </a:pPr>
                      <a:endParaRPr lang="es-AR" sz="1000" b="0" u="none" strike="noStrike" dirty="0">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08576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2: </a:t>
                      </a:r>
                      <a:r>
                        <a:rPr lang="es-AR" sz="1000" b="0" u="none" strike="noStrike">
                          <a:solidFill>
                            <a:schemeClr val="dk1"/>
                          </a:solidFill>
                          <a:uFillTx/>
                          <a:latin typeface="Ubuntu"/>
                        </a:rPr>
                        <a:t>Mentalidad del Día del Juego, Cuidar de ti mismo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Consejos para el autocuidado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8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tabLst>
                          <a:tab pos="0" algn="l"/>
                        </a:tabLst>
                      </a:pPr>
                      <a:r>
                        <a:rPr lang="es-AR" sz="1000" b="1" u="none" strike="noStrike">
                          <a:solidFill>
                            <a:schemeClr val="dk1"/>
                          </a:solidFill>
                          <a:uFillTx/>
                          <a:latin typeface="Ubuntu"/>
                        </a:rPr>
                        <a:t>Analicen las siguientes preguntas. Usa el Cuaderno de ejercicios del atleta y haz que los atletas lo completen por su cuenta. Deja unos minutos para la reflexión y el debate.</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¿Cuáles son algunas señales que indican que necesitas cuidarte?  Por ejemplo, si no bebes suficiente agua, ¿te duele la cabeza? Si no duermes lo suficiente, ¿te enojas con facilidad?</a:t>
                      </a:r>
                      <a:br>
                        <a:rPr sz="1000"/>
                      </a:br>
                      <a:r>
                        <a:rPr lang="en-US" sz="1000" b="0" u="none" strike="noStrike">
                          <a:solidFill>
                            <a:schemeClr val="dk1"/>
                          </a:solidFill>
                          <a:uFillTx/>
                          <a:latin typeface="Ubuntu"/>
                        </a:rPr>
                        <a:t> </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n-US" sz="1000" b="0" u="none" strike="noStrike">
                          <a:solidFill>
                            <a:schemeClr val="dk1"/>
                          </a:solidFill>
                          <a:uFillTx/>
                          <a:latin typeface="Ubuntu"/>
                        </a:rPr>
                        <a:t>¿Qué cosa de la Lista de autocuidado te gustaría probar?</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n-US" sz="1000" b="0" u="none" strike="noStrike">
                          <a:solidFill>
                            <a:schemeClr val="dk1"/>
                          </a:solidFill>
                          <a:uFillTx/>
                          <a:latin typeface="Ubuntu"/>
                        </a:rPr>
                        <a:t>¿Cómo y cuándo lo agregarás a tu rutina?</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n-US" sz="1000" b="0" u="none" strike="noStrike">
                          <a:solidFill>
                            <a:schemeClr val="dk1"/>
                          </a:solidFill>
                          <a:uFillTx/>
                          <a:latin typeface="Ubuntu"/>
                        </a:rPr>
                        <a:t>¿Qué puede impedirte que practiques el autocuidado?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n-US" sz="1000" b="0" u="none" strike="noStrike">
                          <a:solidFill>
                            <a:schemeClr val="dk1"/>
                          </a:solidFill>
                          <a:uFillTx/>
                          <a:latin typeface="Ubuntu"/>
                        </a:rPr>
                        <a:t>¿Quién puede ayudarte?</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bl>
          </a:graphicData>
        </a:graphic>
      </p:graphicFrame>
      <p:pic>
        <p:nvPicPr>
          <p:cNvPr id="3" name="Picture 2">
            <a:extLst>
              <a:ext uri="{FF2B5EF4-FFF2-40B4-BE49-F238E27FC236}">
                <a16:creationId xmlns:a16="http://schemas.microsoft.com/office/drawing/2014/main" id="{75B22A30-8EA8-0F20-AE17-20BA889B2C80}"/>
              </a:ext>
            </a:extLst>
          </p:cNvPr>
          <p:cNvPicPr>
            <a:picLocks noChangeAspect="1"/>
          </p:cNvPicPr>
          <p:nvPr/>
        </p:nvPicPr>
        <p:blipFill>
          <a:blip r:embed="rId2"/>
          <a:stretch>
            <a:fillRect/>
          </a:stretch>
        </p:blipFill>
        <p:spPr>
          <a:xfrm>
            <a:off x="6922484" y="1038796"/>
            <a:ext cx="2100290" cy="1172520"/>
          </a:xfrm>
          <a:prstGeom prst="rect">
            <a:avLst/>
          </a:prstGeom>
        </p:spPr>
      </p:pic>
      <p:pic>
        <p:nvPicPr>
          <p:cNvPr id="5" name="Picture 4">
            <a:extLst>
              <a:ext uri="{FF2B5EF4-FFF2-40B4-BE49-F238E27FC236}">
                <a16:creationId xmlns:a16="http://schemas.microsoft.com/office/drawing/2014/main" id="{19832F45-FA6D-D20B-B4B6-E9965F08092A}"/>
              </a:ext>
            </a:extLst>
          </p:cNvPr>
          <p:cNvPicPr>
            <a:picLocks noChangeAspect="1"/>
          </p:cNvPicPr>
          <p:nvPr/>
        </p:nvPicPr>
        <p:blipFill>
          <a:blip r:embed="rId3"/>
          <a:stretch>
            <a:fillRect/>
          </a:stretch>
        </p:blipFill>
        <p:spPr>
          <a:xfrm>
            <a:off x="7032550" y="4576800"/>
            <a:ext cx="2259290" cy="1242404"/>
          </a:xfrm>
          <a:prstGeom prst="rect">
            <a:avLst/>
          </a:prstGeom>
        </p:spPr>
      </p:pic>
      <p:pic>
        <p:nvPicPr>
          <p:cNvPr id="4" name="Picture 3">
            <a:extLst>
              <a:ext uri="{FF2B5EF4-FFF2-40B4-BE49-F238E27FC236}">
                <a16:creationId xmlns:a16="http://schemas.microsoft.com/office/drawing/2014/main" id="{B0F3C10F-3210-87D2-6B87-DAA59AF3E04F}"/>
              </a:ext>
            </a:extLst>
          </p:cNvPr>
          <p:cNvPicPr>
            <a:picLocks noChangeAspect="1"/>
          </p:cNvPicPr>
          <p:nvPr/>
        </p:nvPicPr>
        <p:blipFill>
          <a:blip r:embed="rId4"/>
          <a:stretch>
            <a:fillRect/>
          </a:stretch>
        </p:blipFill>
        <p:spPr>
          <a:xfrm>
            <a:off x="7456935" y="1280048"/>
            <a:ext cx="1096893" cy="824008"/>
          </a:xfrm>
          <a:prstGeom prst="rect">
            <a:avLst/>
          </a:prstGeom>
        </p:spPr>
      </p:pic>
      <p:pic>
        <p:nvPicPr>
          <p:cNvPr id="6" name="Picture 5">
            <a:extLst>
              <a:ext uri="{FF2B5EF4-FFF2-40B4-BE49-F238E27FC236}">
                <a16:creationId xmlns:a16="http://schemas.microsoft.com/office/drawing/2014/main" id="{E48A61A6-8AE6-9FF8-BE12-6291B04DA601}"/>
              </a:ext>
            </a:extLst>
          </p:cNvPr>
          <p:cNvPicPr>
            <a:picLocks noChangeAspect="1"/>
          </p:cNvPicPr>
          <p:nvPr/>
        </p:nvPicPr>
        <p:blipFill>
          <a:blip r:embed="rId5"/>
          <a:stretch>
            <a:fillRect/>
          </a:stretch>
        </p:blipFill>
        <p:spPr>
          <a:xfrm>
            <a:off x="6956778" y="2407186"/>
            <a:ext cx="2097206" cy="1176630"/>
          </a:xfrm>
          <a:prstGeom prst="rect">
            <a:avLst/>
          </a:prstGeom>
        </p:spPr>
      </p:pic>
      <p:pic>
        <p:nvPicPr>
          <p:cNvPr id="8" name="Picture 7">
            <a:extLst>
              <a:ext uri="{FF2B5EF4-FFF2-40B4-BE49-F238E27FC236}">
                <a16:creationId xmlns:a16="http://schemas.microsoft.com/office/drawing/2014/main" id="{86E3E5AD-E250-87D0-AE45-3D561B00F7C9}"/>
              </a:ext>
            </a:extLst>
          </p:cNvPr>
          <p:cNvPicPr>
            <a:picLocks noChangeAspect="1"/>
          </p:cNvPicPr>
          <p:nvPr/>
        </p:nvPicPr>
        <p:blipFill>
          <a:blip r:embed="rId6"/>
          <a:stretch>
            <a:fillRect/>
          </a:stretch>
        </p:blipFill>
        <p:spPr>
          <a:xfrm>
            <a:off x="7527948" y="2652573"/>
            <a:ext cx="1076680" cy="82842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6" name="Tabla 2"/>
          <p:cNvGraphicFramePr/>
          <p:nvPr/>
        </p:nvGraphicFramePr>
        <p:xfrm>
          <a:off x="614160" y="545760"/>
          <a:ext cx="8518680" cy="615528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700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2: </a:t>
                      </a:r>
                      <a:r>
                        <a:rPr lang="es-AR" sz="1000" b="0" u="none" strike="noStrike">
                          <a:solidFill>
                            <a:schemeClr val="dk1"/>
                          </a:solidFill>
                          <a:uFillTx/>
                          <a:latin typeface="Ubuntu"/>
                        </a:rPr>
                        <a:t>Mentalidad del Día del Juego, Mensajes Motivadores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1 minuto</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pPr>
                      <a:r>
                        <a:rPr lang="es-AR" sz="1000" b="0" u="none" strike="noStrike">
                          <a:solidFill>
                            <a:schemeClr val="dk1"/>
                          </a:solidFill>
                          <a:uFillTx/>
                          <a:latin typeface="Calibri"/>
                        </a:rPr>
                        <a:t>¡Ahora hablemos de los Mensajes Motivadores!</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0" u="none" strike="noStrike">
                          <a:solidFill>
                            <a:schemeClr val="dk1"/>
                          </a:solidFill>
                          <a:uFillTx/>
                          <a:latin typeface="Calibri"/>
                        </a:rPr>
                        <a:t>En las siguientes diapositivas verás ejemplos de mensajes motivadores.</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08576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2: </a:t>
                      </a:r>
                      <a:r>
                        <a:rPr lang="es-AR" sz="1000" b="0" u="none" strike="noStrike">
                          <a:solidFill>
                            <a:schemeClr val="dk1"/>
                          </a:solidFill>
                          <a:uFillTx/>
                          <a:latin typeface="Ubuntu"/>
                        </a:rPr>
                        <a:t>Mentalidad del Día del Juego, Mensajes Motivadores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¿Cómo te sientes?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3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pPr>
                      <a:r>
                        <a:rPr lang="es-AR" sz="1000" b="1" u="none" strike="noStrike">
                          <a:solidFill>
                            <a:schemeClr val="dk1"/>
                          </a:solidFill>
                          <a:uFillTx/>
                          <a:latin typeface="Ubuntu"/>
                        </a:rPr>
                        <a:t>Lee en voz alta cada uno de los mensajes motivadores: puedes hacerlo individualmente como facilitador o participante O pueden leerlos en voz alta todos juntos como grupo.</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1" u="none" strike="noStrike">
                          <a:solidFill>
                            <a:schemeClr val="dk1"/>
                          </a:solidFill>
                          <a:uFillTx/>
                          <a:latin typeface="Ubuntu"/>
                        </a:rPr>
                        <a:t>Después de leer cada uno de los mensajes, pregunta a los Capitanes Fitness cómo se sienten luego de leerlos.</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¿Cómo te hace sentir este mensaje motivador?</a:t>
                      </a: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p>
                      <a:pPr defTabSz="914400">
                        <a:lnSpc>
                          <a:spcPct val="100000"/>
                        </a:lnSpc>
                      </a:pPr>
                      <a:endParaRPr lang="es-AR" sz="1800" b="0" u="none" strike="noStrike" dirty="0">
                        <a:solidFill>
                          <a:srgbClr val="000000"/>
                        </a:solidFill>
                        <a:uFillTx/>
                        <a:latin typeface="Arial"/>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bl>
          </a:graphicData>
        </a:graphic>
      </p:graphicFrame>
      <p:pic>
        <p:nvPicPr>
          <p:cNvPr id="3" name="Picture 2">
            <a:extLst>
              <a:ext uri="{FF2B5EF4-FFF2-40B4-BE49-F238E27FC236}">
                <a16:creationId xmlns:a16="http://schemas.microsoft.com/office/drawing/2014/main" id="{25383039-F0A7-06F5-680B-5A29A80AA6FB}"/>
              </a:ext>
            </a:extLst>
          </p:cNvPr>
          <p:cNvPicPr>
            <a:picLocks noChangeAspect="1"/>
          </p:cNvPicPr>
          <p:nvPr/>
        </p:nvPicPr>
        <p:blipFill>
          <a:blip r:embed="rId2"/>
          <a:stretch>
            <a:fillRect/>
          </a:stretch>
        </p:blipFill>
        <p:spPr>
          <a:xfrm>
            <a:off x="7054560" y="1146023"/>
            <a:ext cx="1908228" cy="1068193"/>
          </a:xfrm>
          <a:prstGeom prst="rect">
            <a:avLst/>
          </a:prstGeom>
        </p:spPr>
      </p:pic>
      <p:pic>
        <p:nvPicPr>
          <p:cNvPr id="5" name="Picture 4">
            <a:extLst>
              <a:ext uri="{FF2B5EF4-FFF2-40B4-BE49-F238E27FC236}">
                <a16:creationId xmlns:a16="http://schemas.microsoft.com/office/drawing/2014/main" id="{9EEF876B-5289-A546-0797-8C1308C8D153}"/>
              </a:ext>
            </a:extLst>
          </p:cNvPr>
          <p:cNvPicPr>
            <a:picLocks noChangeAspect="1"/>
          </p:cNvPicPr>
          <p:nvPr/>
        </p:nvPicPr>
        <p:blipFill>
          <a:blip r:embed="rId3"/>
          <a:stretch>
            <a:fillRect/>
          </a:stretch>
        </p:blipFill>
        <p:spPr>
          <a:xfrm>
            <a:off x="7054560" y="2735920"/>
            <a:ext cx="2078280" cy="1154600"/>
          </a:xfrm>
          <a:prstGeom prst="rect">
            <a:avLst/>
          </a:prstGeom>
        </p:spPr>
      </p:pic>
      <p:pic>
        <p:nvPicPr>
          <p:cNvPr id="7" name="Picture 6">
            <a:extLst>
              <a:ext uri="{FF2B5EF4-FFF2-40B4-BE49-F238E27FC236}">
                <a16:creationId xmlns:a16="http://schemas.microsoft.com/office/drawing/2014/main" id="{3998071B-74FB-3895-F3F4-B8F4456CF1CD}"/>
              </a:ext>
            </a:extLst>
          </p:cNvPr>
          <p:cNvPicPr>
            <a:picLocks noChangeAspect="1"/>
          </p:cNvPicPr>
          <p:nvPr/>
        </p:nvPicPr>
        <p:blipFill>
          <a:blip r:embed="rId4"/>
          <a:stretch>
            <a:fillRect/>
          </a:stretch>
        </p:blipFill>
        <p:spPr>
          <a:xfrm>
            <a:off x="6987694" y="3985013"/>
            <a:ext cx="2212011" cy="1235174"/>
          </a:xfrm>
          <a:prstGeom prst="rect">
            <a:avLst/>
          </a:prstGeom>
        </p:spPr>
      </p:pic>
      <p:pic>
        <p:nvPicPr>
          <p:cNvPr id="9" name="Picture 8">
            <a:extLst>
              <a:ext uri="{FF2B5EF4-FFF2-40B4-BE49-F238E27FC236}">
                <a16:creationId xmlns:a16="http://schemas.microsoft.com/office/drawing/2014/main" id="{95E5DE47-68F4-F874-307C-7AC8CCE8B3D3}"/>
              </a:ext>
            </a:extLst>
          </p:cNvPr>
          <p:cNvPicPr>
            <a:picLocks noChangeAspect="1"/>
          </p:cNvPicPr>
          <p:nvPr/>
        </p:nvPicPr>
        <p:blipFill>
          <a:blip r:embed="rId5"/>
          <a:stretch>
            <a:fillRect/>
          </a:stretch>
        </p:blipFill>
        <p:spPr>
          <a:xfrm>
            <a:off x="6987694" y="5403981"/>
            <a:ext cx="2233049" cy="123517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 name="Tabla 2"/>
          <p:cNvGraphicFramePr/>
          <p:nvPr/>
        </p:nvGraphicFramePr>
        <p:xfrm>
          <a:off x="614160" y="545760"/>
          <a:ext cx="8518680" cy="560412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200" b="1" u="none" strike="noStrike">
                          <a:solidFill>
                            <a:srgbClr val="316355"/>
                          </a:solidFill>
                          <a:uFillTx/>
                          <a:latin typeface="Ubuntu"/>
                        </a:rPr>
                        <a:t>Preparación</a:t>
                      </a:r>
                      <a:endParaRPr lang="es-AR" sz="12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200" b="1" u="none" strike="noStrike">
                          <a:solidFill>
                            <a:srgbClr val="316355"/>
                          </a:solidFill>
                          <a:uFillTx/>
                          <a:latin typeface="Ubuntu"/>
                        </a:rPr>
                        <a:t>Descripción</a:t>
                      </a:r>
                      <a:endParaRPr lang="es-AR" sz="12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200" b="1" u="none" strike="noStrike">
                          <a:solidFill>
                            <a:srgbClr val="316355"/>
                          </a:solidFill>
                          <a:uFillTx/>
                          <a:latin typeface="Ubuntu"/>
                        </a:rPr>
                        <a:t>Diapositiva</a:t>
                      </a:r>
                      <a:endParaRPr lang="es-AR" sz="12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7000">
                <a:tc>
                  <a:txBody>
                    <a:bodyPr/>
                    <a:lstStyle/>
                    <a:p>
                      <a:pPr defTabSz="914400">
                        <a:lnSpc>
                          <a:spcPct val="100000"/>
                        </a:lnSpc>
                      </a:pPr>
                      <a:r>
                        <a:rPr lang="es-AR" sz="900" b="1" u="none" strike="noStrike">
                          <a:solidFill>
                            <a:srgbClr val="316355"/>
                          </a:solidFill>
                          <a:uFillTx/>
                          <a:latin typeface="Ubuntu"/>
                        </a:rPr>
                        <a:t>Tema </a:t>
                      </a:r>
                      <a:endParaRPr lang="es-AR" sz="900" b="0" u="none" strike="noStrike">
                        <a:solidFill>
                          <a:srgbClr val="000000"/>
                        </a:solidFill>
                        <a:uFillTx/>
                        <a:latin typeface="Arial"/>
                      </a:endParaRPr>
                    </a:p>
                    <a:p>
                      <a:pPr defTabSz="914400">
                        <a:lnSpc>
                          <a:spcPct val="100000"/>
                        </a:lnSpc>
                      </a:pPr>
                      <a:r>
                        <a:rPr lang="es-AR" sz="900" b="1" u="none" strike="noStrike">
                          <a:solidFill>
                            <a:srgbClr val="316355"/>
                          </a:solidFill>
                          <a:uFillTx/>
                          <a:latin typeface="Ubuntu"/>
                        </a:rPr>
                        <a:t>Parte 2: </a:t>
                      </a:r>
                      <a:r>
                        <a:rPr lang="es-AR" sz="900" b="0" u="none" strike="noStrike">
                          <a:solidFill>
                            <a:schemeClr val="dk1"/>
                          </a:solidFill>
                          <a:uFillTx/>
                          <a:latin typeface="Ubuntu"/>
                        </a:rPr>
                        <a:t>Mentalidad del Día del Juego, Mensajes Motivadores</a:t>
                      </a: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p>
                      <a:pPr defTabSz="914400">
                        <a:lnSpc>
                          <a:spcPct val="100000"/>
                        </a:lnSpc>
                      </a:pPr>
                      <a:r>
                        <a:rPr lang="es-AR" sz="900" b="0" u="none" strike="noStrike">
                          <a:solidFill>
                            <a:schemeClr val="dk1"/>
                          </a:solidFill>
                          <a:uFillTx/>
                          <a:latin typeface="Ubuntu"/>
                        </a:rPr>
                        <a:t>¿Qué son los Mensajes Motivadores?</a:t>
                      </a:r>
                      <a:endParaRPr lang="es-AR" sz="900" b="0" u="none" strike="noStrike">
                        <a:solidFill>
                          <a:srgbClr val="000000"/>
                        </a:solidFill>
                        <a:uFillTx/>
                        <a:latin typeface="Arial"/>
                      </a:endParaRPr>
                    </a:p>
                    <a:p>
                      <a:pPr defTabSz="914400">
                        <a:lnSpc>
                          <a:spcPct val="100000"/>
                        </a:lnSpc>
                      </a:pPr>
                      <a:r>
                        <a:rPr lang="es-AR" sz="900" b="1" u="none" strike="noStrike">
                          <a:solidFill>
                            <a:srgbClr val="316355"/>
                          </a:solidFill>
                          <a:uFillTx/>
                          <a:latin typeface="Ubuntu"/>
                        </a:rPr>
                        <a:t> </a:t>
                      </a:r>
                      <a:endParaRPr lang="es-AR" sz="900" b="0" u="none" strike="noStrike">
                        <a:solidFill>
                          <a:srgbClr val="000000"/>
                        </a:solidFill>
                        <a:uFillTx/>
                        <a:latin typeface="Arial"/>
                      </a:endParaRPr>
                    </a:p>
                    <a:p>
                      <a:pPr defTabSz="914400">
                        <a:lnSpc>
                          <a:spcPct val="100000"/>
                        </a:lnSpc>
                      </a:pPr>
                      <a:r>
                        <a:rPr lang="es-AR" sz="900" b="1" u="none" strike="noStrike">
                          <a:solidFill>
                            <a:srgbClr val="316355"/>
                          </a:solidFill>
                          <a:uFillTx/>
                          <a:latin typeface="Ubuntu"/>
                        </a:rPr>
                        <a:t>Tiempo: </a:t>
                      </a:r>
                      <a:r>
                        <a:rPr lang="es-AR" sz="900" b="0" u="none" strike="noStrike">
                          <a:solidFill>
                            <a:schemeClr val="dk1"/>
                          </a:solidFill>
                          <a:uFillTx/>
                          <a:latin typeface="Ubuntu"/>
                        </a:rPr>
                        <a:t>2 minutos</a:t>
                      </a:r>
                      <a:endParaRPr lang="es-AR" sz="900" b="0" u="none" strike="noStrike">
                        <a:solidFill>
                          <a:srgbClr val="000000"/>
                        </a:solidFill>
                        <a:uFillTx/>
                        <a:latin typeface="Arial"/>
                      </a:endParaRPr>
                    </a:p>
                    <a:p>
                      <a:pPr defTabSz="914400">
                        <a:lnSpc>
                          <a:spcPct val="100000"/>
                        </a:lnSpc>
                      </a:pPr>
                      <a:r>
                        <a:rPr lang="es-AR" sz="900" b="1" u="none" strike="noStrike">
                          <a:solidFill>
                            <a:srgbClr val="316355"/>
                          </a:solidFill>
                          <a:uFillTx/>
                          <a:latin typeface="Ubuntu"/>
                        </a:rPr>
                        <a:t>Dirige: </a:t>
                      </a:r>
                      <a:endParaRPr lang="es-AR" sz="9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tabLst>
                          <a:tab pos="0" algn="l"/>
                        </a:tabLst>
                      </a:pPr>
                      <a:r>
                        <a:rPr lang="es-AR" sz="900" b="0" u="none" strike="noStrike">
                          <a:solidFill>
                            <a:schemeClr val="dk1"/>
                          </a:solidFill>
                          <a:uFillTx/>
                          <a:latin typeface="Ubuntu"/>
                        </a:rPr>
                        <a:t>Los Mensajes Motivadores son palabras o frases positivas o alentadoras que mejoran nuestra confianza o capacidad para manejar el estrés. Estos mensajes pueden ayudarte y motivarte para trabajar duro y esforzarte al máximo. </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PREGUNTA:</a:t>
                      </a: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¿Alguien puede pensar en alguna ocasión en la que haya usado un Mensaje Motivador?</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Recuérdale a los atletas que pueden usar Mensajes Motivadores en cualquier momento durante las sesiones de entrenamiento y las competiciones, así como en sus actividades diarias. Estos mensajes pueden ser útiles en situaciones estresantes, como lanzar un foul en baloncesto, competir en evento importante, etc.</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6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085760">
                <a:tc>
                  <a:txBody>
                    <a:bodyPr/>
                    <a:lstStyle/>
                    <a:p>
                      <a:pPr defTabSz="914400">
                        <a:lnSpc>
                          <a:spcPct val="100000"/>
                        </a:lnSpc>
                      </a:pPr>
                      <a:r>
                        <a:rPr lang="es-AR" sz="900" b="1" u="none" strike="noStrike">
                          <a:solidFill>
                            <a:srgbClr val="316355"/>
                          </a:solidFill>
                          <a:uFillTx/>
                          <a:latin typeface="Ubuntu"/>
                        </a:rPr>
                        <a:t>Tema </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Parte 2: </a:t>
                      </a:r>
                      <a:r>
                        <a:rPr lang="es-AR" sz="900" b="0" u="none" strike="noStrike">
                          <a:solidFill>
                            <a:schemeClr val="dk1"/>
                          </a:solidFill>
                          <a:uFillTx/>
                          <a:latin typeface="Ubuntu"/>
                        </a:rPr>
                        <a:t>Mentalidad del Día del Juego, Mensajes Motivadores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Ayuda a tus compañeros a usar Mensajes Motivadores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Tiempo: </a:t>
                      </a:r>
                      <a:r>
                        <a:rPr lang="es-AR" sz="900" b="0" u="none" strike="noStrike">
                          <a:solidFill>
                            <a:schemeClr val="dk1"/>
                          </a:solidFill>
                          <a:uFillTx/>
                          <a:latin typeface="Ubuntu"/>
                        </a:rPr>
                        <a:t>1 minuto</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Dirige: </a:t>
                      </a:r>
                      <a:endParaRPr lang="es-AR" sz="9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tabLst>
                          <a:tab pos="0" algn="l"/>
                        </a:tabLst>
                      </a:pPr>
                      <a:r>
                        <a:rPr lang="es-AR" sz="900" b="0" u="none" strike="noStrike">
                          <a:solidFill>
                            <a:schemeClr val="dk1"/>
                          </a:solidFill>
                          <a:uFillTx/>
                          <a:latin typeface="Ubuntu"/>
                          <a:ea typeface="Microsoft YaHei"/>
                        </a:rPr>
                        <a:t>Como Capitán Fitness </a:t>
                      </a:r>
                      <a:r>
                        <a:rPr lang="es-AR" sz="900" b="0" u="none" strike="noStrike">
                          <a:solidFill>
                            <a:schemeClr val="dk1"/>
                          </a:solidFill>
                          <a:uFillTx/>
                          <a:latin typeface="Ubuntu"/>
                        </a:rPr>
                        <a:t>del Año 2, tu nueva responsabilidad es ayudar a tus compañeros a usar Mensajes Motivadores.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Al principio de cada entrenamiento deportivo, ayuda a tus compañeros a "que sus mentes entren al juego". Comparte un Mensaje Motivador con tus compañeros de equipo cuando lleguen o durante el calentamiento. Observa cómo estos dos Mensajes Motivadores usan el "TÚ" en lugar del "YO". </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Cuando compartes Mensajes Motivadores con tus compañeros de equipo, normalmente les hace sentirse bien ¡y a ti también! </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600" b="0" u="none" strike="noStrike">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r h="1085760">
                <a:tc>
                  <a:txBody>
                    <a:bodyPr/>
                    <a:lstStyle/>
                    <a:p>
                      <a:pPr defTabSz="914400">
                        <a:lnSpc>
                          <a:spcPct val="100000"/>
                        </a:lnSpc>
                      </a:pPr>
                      <a:r>
                        <a:rPr lang="es-AR" sz="900" b="1" u="none" strike="noStrike">
                          <a:solidFill>
                            <a:srgbClr val="316355"/>
                          </a:solidFill>
                          <a:uFillTx/>
                          <a:latin typeface="Ubuntu"/>
                        </a:rPr>
                        <a:t>Tema </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Parte 2: </a:t>
                      </a:r>
                      <a:r>
                        <a:rPr lang="es-AR" sz="900" b="0" u="none" strike="noStrike">
                          <a:solidFill>
                            <a:schemeClr val="dk1"/>
                          </a:solidFill>
                          <a:uFillTx/>
                          <a:latin typeface="Ubuntu"/>
                        </a:rPr>
                        <a:t>Mentalidad del Día del Juego, Mensajes Motivadores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Actividad grupal</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Tiempo: </a:t>
                      </a:r>
                      <a:r>
                        <a:rPr lang="es-AR" sz="900" b="0" u="none" strike="noStrike">
                          <a:solidFill>
                            <a:schemeClr val="dk1"/>
                          </a:solidFill>
                          <a:uFillTx/>
                          <a:latin typeface="Ubuntu"/>
                        </a:rPr>
                        <a:t>7 minutos</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Dirige: </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pPr>
                      <a:r>
                        <a:rPr lang="es-AR" sz="900" b="0" u="none" strike="noStrike">
                          <a:solidFill>
                            <a:schemeClr val="dk1"/>
                          </a:solidFill>
                          <a:uFillTx/>
                          <a:latin typeface="Ubuntu"/>
                        </a:rPr>
                        <a:t>Ahora que ya sabes qué son los Mensajes Motivadores, colaboremos para crear una lista de este tipo de mensajes para compartir con tus compañeros de equipo.</a:t>
                      </a: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p>
                      <a:pPr defTabSz="914400">
                        <a:lnSpc>
                          <a:spcPct val="100000"/>
                        </a:lnSpc>
                      </a:pPr>
                      <a:br>
                        <a:rPr sz="900"/>
                      </a:br>
                      <a:r>
                        <a:rPr lang="en-US" sz="900" b="1" u="none" strike="noStrike">
                          <a:solidFill>
                            <a:schemeClr val="dk1"/>
                          </a:solidFill>
                          <a:uFillTx/>
                          <a:latin typeface="Ubuntu"/>
                        </a:rPr>
                        <a:t>Cuando el tiempo lo permita, deja que los Capitanes Fitness practiquen compartiéndolos entre ellos. Anima a los Capitanes Fitness a que hagan contacto visual y sonrían cuando digan su mensaje. Pueden incluir gestos como chocar el puño o chocar los cinco con tus compañeros.</a:t>
                      </a: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6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3"/>
                  </a:ext>
                </a:extLst>
              </a:tr>
            </a:tbl>
          </a:graphicData>
        </a:graphic>
      </p:graphicFrame>
      <p:pic>
        <p:nvPicPr>
          <p:cNvPr id="3" name="Picture 2">
            <a:extLst>
              <a:ext uri="{FF2B5EF4-FFF2-40B4-BE49-F238E27FC236}">
                <a16:creationId xmlns:a16="http://schemas.microsoft.com/office/drawing/2014/main" id="{69082595-1819-2267-1EEF-A4167F719951}"/>
              </a:ext>
            </a:extLst>
          </p:cNvPr>
          <p:cNvPicPr>
            <a:picLocks noChangeAspect="1"/>
          </p:cNvPicPr>
          <p:nvPr/>
        </p:nvPicPr>
        <p:blipFill>
          <a:blip r:embed="rId2"/>
          <a:stretch>
            <a:fillRect/>
          </a:stretch>
        </p:blipFill>
        <p:spPr>
          <a:xfrm>
            <a:off x="6946968" y="1296656"/>
            <a:ext cx="2121840" cy="1171935"/>
          </a:xfrm>
          <a:prstGeom prst="rect">
            <a:avLst/>
          </a:prstGeom>
        </p:spPr>
      </p:pic>
      <p:pic>
        <p:nvPicPr>
          <p:cNvPr id="5" name="Picture 4">
            <a:extLst>
              <a:ext uri="{FF2B5EF4-FFF2-40B4-BE49-F238E27FC236}">
                <a16:creationId xmlns:a16="http://schemas.microsoft.com/office/drawing/2014/main" id="{5A6B1152-9106-54D4-C6C4-207ABD0F6BAF}"/>
              </a:ext>
            </a:extLst>
          </p:cNvPr>
          <p:cNvPicPr>
            <a:picLocks noChangeAspect="1"/>
          </p:cNvPicPr>
          <p:nvPr/>
        </p:nvPicPr>
        <p:blipFill>
          <a:blip r:embed="rId3"/>
          <a:stretch>
            <a:fillRect/>
          </a:stretch>
        </p:blipFill>
        <p:spPr>
          <a:xfrm>
            <a:off x="6945369" y="3165412"/>
            <a:ext cx="2182431" cy="1223998"/>
          </a:xfrm>
          <a:prstGeom prst="rect">
            <a:avLst/>
          </a:prstGeom>
        </p:spPr>
      </p:pic>
      <p:pic>
        <p:nvPicPr>
          <p:cNvPr id="7" name="Picture 6">
            <a:extLst>
              <a:ext uri="{FF2B5EF4-FFF2-40B4-BE49-F238E27FC236}">
                <a16:creationId xmlns:a16="http://schemas.microsoft.com/office/drawing/2014/main" id="{83FC2318-1415-0FE2-2743-7D43448F9F65}"/>
              </a:ext>
            </a:extLst>
          </p:cNvPr>
          <p:cNvPicPr>
            <a:picLocks noChangeAspect="1"/>
          </p:cNvPicPr>
          <p:nvPr/>
        </p:nvPicPr>
        <p:blipFill>
          <a:blip r:embed="rId4"/>
          <a:stretch>
            <a:fillRect/>
          </a:stretch>
        </p:blipFill>
        <p:spPr>
          <a:xfrm>
            <a:off x="7062856" y="4756350"/>
            <a:ext cx="2064944" cy="116129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 name="Tabla 2"/>
          <p:cNvGraphicFramePr/>
          <p:nvPr/>
        </p:nvGraphicFramePr>
        <p:xfrm>
          <a:off x="614160" y="545760"/>
          <a:ext cx="8518680" cy="545172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700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Parte 2: </a:t>
                      </a:r>
                      <a:r>
                        <a:rPr lang="es-AR" sz="1000" b="0" u="none" strike="noStrike">
                          <a:solidFill>
                            <a:schemeClr val="dk1"/>
                          </a:solidFill>
                          <a:uFillTx/>
                          <a:latin typeface="Ubuntu"/>
                        </a:rPr>
                        <a:t>Mentalidad del Día del Juego, Mensajes Motivadores</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0" u="none" strike="noStrike">
                          <a:solidFill>
                            <a:schemeClr val="dk1"/>
                          </a:solidFill>
                          <a:uFillTx/>
                          <a:latin typeface="Ubuntu"/>
                        </a:rPr>
                        <a:t>Otras formas de usar Mensajes Motivadores</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 </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Tiempo: </a:t>
                      </a:r>
                      <a:r>
                        <a:rPr lang="es-AR" sz="1000" b="0" u="none" strike="noStrike">
                          <a:solidFill>
                            <a:schemeClr val="dk1"/>
                          </a:solidFill>
                          <a:uFillTx/>
                          <a:latin typeface="Ubuntu"/>
                        </a:rPr>
                        <a:t>4 minutos</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tabLst>
                          <a:tab pos="0" algn="l"/>
                        </a:tabLst>
                      </a:pPr>
                      <a:r>
                        <a:rPr lang="es-AR" sz="1000" b="0" u="none" strike="noStrike">
                          <a:solidFill>
                            <a:schemeClr val="dk1"/>
                          </a:solidFill>
                          <a:uFillTx/>
                          <a:latin typeface="Ubuntu"/>
                          <a:ea typeface="Microsoft YaHei"/>
                        </a:rPr>
                        <a:t>Como Capitán </a:t>
                      </a:r>
                      <a:r>
                        <a:rPr lang="es-AR" sz="1000" b="0" u="none" strike="noStrike">
                          <a:solidFill>
                            <a:schemeClr val="dk1"/>
                          </a:solidFill>
                          <a:uFillTx/>
                          <a:latin typeface="Ubuntu"/>
                        </a:rPr>
                        <a:t>Fitness del Año 2, compartirás un Mensaje Motivador con tus compañeros al iniciar cada práctica deportiva, ¡pero también en otras ocasiones tus compañeros pueden necesitar tu apoyo!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Estas son algunas formas de usar Mensajes Motivadores con tus compañeros de equipo: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Si tus compañeros se sienten muy nerviosos antes de una competencia, pregúntales cuál es su Mensaje Motivador</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Anima a tus compañeros a escribir un Mensaje Motivador y a leerlo cuando empiecen a “ponerse nerviosos”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Haz un plan con un compañero de equipo para que cada uno se diga un Mensaje Motivador antes de los entrenamientos y competiciones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¿Qué otras ideas se te ocurren para recordarte que debes usar Mensajes Motivadores cuando tus compañeros más los necesitan?</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08576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2: </a:t>
                      </a:r>
                      <a:r>
                        <a:rPr lang="es-AR" sz="1000" b="0" u="none" strike="noStrike">
                          <a:solidFill>
                            <a:schemeClr val="dk1"/>
                          </a:solidFill>
                          <a:uFillTx/>
                          <a:latin typeface="Ubuntu"/>
                        </a:rPr>
                        <a:t>Mentalidad del Día del Juego, Respiración y estiramientos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1 minuto</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tabLst>
                          <a:tab pos="0" algn="l"/>
                        </a:tabLst>
                      </a:pPr>
                      <a:r>
                        <a:rPr lang="es-AR" sz="1000" b="0" u="none" strike="noStrike">
                          <a:solidFill>
                            <a:schemeClr val="dk1"/>
                          </a:solidFill>
                          <a:uFillTx/>
                          <a:latin typeface="Ubuntu"/>
                          <a:ea typeface="Microsoft YaHei"/>
                        </a:rPr>
                        <a:t>Ahora vamos a completar nuestra última sección de la Capacitación para Capitanes </a:t>
                      </a:r>
                      <a:r>
                        <a:rPr lang="es-AR" sz="1000" b="0" u="none" strike="noStrike">
                          <a:solidFill>
                            <a:schemeClr val="dk1"/>
                          </a:solidFill>
                          <a:uFillTx/>
                          <a:latin typeface="Ubuntu"/>
                        </a:rPr>
                        <a:t>Fitness del Año 2: ¡Respiración y estiramientos!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bl>
          </a:graphicData>
        </a:graphic>
      </p:graphicFrame>
      <p:pic>
        <p:nvPicPr>
          <p:cNvPr id="3" name="Picture 2">
            <a:extLst>
              <a:ext uri="{FF2B5EF4-FFF2-40B4-BE49-F238E27FC236}">
                <a16:creationId xmlns:a16="http://schemas.microsoft.com/office/drawing/2014/main" id="{7C3F2806-ADCE-5F0E-8185-CB33ADB5A94E}"/>
              </a:ext>
            </a:extLst>
          </p:cNvPr>
          <p:cNvPicPr>
            <a:picLocks noChangeAspect="1"/>
          </p:cNvPicPr>
          <p:nvPr/>
        </p:nvPicPr>
        <p:blipFill>
          <a:blip r:embed="rId2"/>
          <a:stretch>
            <a:fillRect/>
          </a:stretch>
        </p:blipFill>
        <p:spPr>
          <a:xfrm>
            <a:off x="7014286" y="2048256"/>
            <a:ext cx="2010550" cy="1113507"/>
          </a:xfrm>
          <a:prstGeom prst="rect">
            <a:avLst/>
          </a:prstGeom>
        </p:spPr>
      </p:pic>
      <p:pic>
        <p:nvPicPr>
          <p:cNvPr id="5" name="Picture 4">
            <a:extLst>
              <a:ext uri="{FF2B5EF4-FFF2-40B4-BE49-F238E27FC236}">
                <a16:creationId xmlns:a16="http://schemas.microsoft.com/office/drawing/2014/main" id="{A129B1B2-DE63-71F8-6535-952B71321DBC}"/>
              </a:ext>
            </a:extLst>
          </p:cNvPr>
          <p:cNvPicPr>
            <a:picLocks noChangeAspect="1"/>
          </p:cNvPicPr>
          <p:nvPr/>
        </p:nvPicPr>
        <p:blipFill>
          <a:blip r:embed="rId3"/>
          <a:stretch>
            <a:fillRect/>
          </a:stretch>
        </p:blipFill>
        <p:spPr>
          <a:xfrm>
            <a:off x="7014286" y="4572382"/>
            <a:ext cx="2194015" cy="121447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Tabla 2"/>
          <p:cNvGraphicFramePr/>
          <p:nvPr/>
        </p:nvGraphicFramePr>
        <p:xfrm>
          <a:off x="614160" y="545760"/>
          <a:ext cx="8518680" cy="574380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200" b="1" u="none" strike="noStrike">
                          <a:solidFill>
                            <a:srgbClr val="316355"/>
                          </a:solidFill>
                          <a:uFillTx/>
                          <a:latin typeface="Ubuntu"/>
                        </a:rPr>
                        <a:t>Preparación</a:t>
                      </a:r>
                      <a:endParaRPr lang="es-AR" sz="12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200" b="1" u="none" strike="noStrike">
                          <a:solidFill>
                            <a:srgbClr val="316355"/>
                          </a:solidFill>
                          <a:uFillTx/>
                          <a:latin typeface="Ubuntu"/>
                        </a:rPr>
                        <a:t>Descripción</a:t>
                      </a:r>
                      <a:endParaRPr lang="es-AR" sz="12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200" b="1" u="none" strike="noStrike">
                          <a:solidFill>
                            <a:srgbClr val="316355"/>
                          </a:solidFill>
                          <a:uFillTx/>
                          <a:latin typeface="Ubuntu"/>
                        </a:rPr>
                        <a:t>Diapositiva</a:t>
                      </a:r>
                      <a:endParaRPr lang="es-AR" sz="12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7000">
                <a:tc>
                  <a:txBody>
                    <a:bodyPr/>
                    <a:lstStyle/>
                    <a:p>
                      <a:pPr defTabSz="914400">
                        <a:lnSpc>
                          <a:spcPct val="100000"/>
                        </a:lnSpc>
                      </a:pPr>
                      <a:r>
                        <a:rPr lang="es-AR" sz="900" b="1" u="none" strike="noStrike">
                          <a:solidFill>
                            <a:srgbClr val="316355"/>
                          </a:solidFill>
                          <a:uFillTx/>
                          <a:latin typeface="Ubuntu"/>
                        </a:rPr>
                        <a:t>Tema </a:t>
                      </a:r>
                      <a:endParaRPr lang="es-AR" sz="900" b="0" u="none" strike="noStrike">
                        <a:solidFill>
                          <a:srgbClr val="000000"/>
                        </a:solidFill>
                        <a:uFillTx/>
                        <a:latin typeface="Arial"/>
                      </a:endParaRPr>
                    </a:p>
                    <a:p>
                      <a:pPr defTabSz="914400">
                        <a:lnSpc>
                          <a:spcPct val="100000"/>
                        </a:lnSpc>
                      </a:pPr>
                      <a:r>
                        <a:rPr lang="es-AR" sz="900" b="1" u="none" strike="noStrike">
                          <a:solidFill>
                            <a:srgbClr val="316355"/>
                          </a:solidFill>
                          <a:uFillTx/>
                          <a:latin typeface="Ubuntu"/>
                        </a:rPr>
                        <a:t>Parte 2: </a:t>
                      </a:r>
                      <a:r>
                        <a:rPr lang="es-AR" sz="900" b="0" u="none" strike="noStrike">
                          <a:solidFill>
                            <a:schemeClr val="dk1"/>
                          </a:solidFill>
                          <a:uFillTx/>
                          <a:latin typeface="Ubuntu"/>
                        </a:rPr>
                        <a:t>Mentalidad del Día del Juego, Respiración y estiramientos</a:t>
                      </a: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p>
                      <a:pPr defTabSz="914400">
                        <a:lnSpc>
                          <a:spcPct val="100000"/>
                        </a:lnSpc>
                      </a:pPr>
                      <a:r>
                        <a:rPr lang="es-AR" sz="900" b="0" u="none" strike="noStrike">
                          <a:solidFill>
                            <a:schemeClr val="dk1"/>
                          </a:solidFill>
                          <a:uFillTx/>
                          <a:latin typeface="Ubuntu"/>
                          <a:ea typeface="Microsoft YaHei"/>
                        </a:rPr>
                        <a:t>Responsabilidades del Capitán Fitness </a:t>
                      </a:r>
                      <a:r>
                        <a:rPr lang="es-AR" sz="900" b="0" u="none" strike="noStrike">
                          <a:solidFill>
                            <a:schemeClr val="dk1"/>
                          </a:solidFill>
                          <a:uFillTx/>
                          <a:latin typeface="Ubuntu"/>
                        </a:rPr>
                        <a:t>del Año 2</a:t>
                      </a:r>
                      <a:endParaRPr lang="es-AR" sz="900" b="0" u="none" strike="noStrike">
                        <a:solidFill>
                          <a:srgbClr val="000000"/>
                        </a:solidFill>
                        <a:uFillTx/>
                        <a:latin typeface="Arial"/>
                      </a:endParaRPr>
                    </a:p>
                    <a:p>
                      <a:pPr defTabSz="914400">
                        <a:lnSpc>
                          <a:spcPct val="100000"/>
                        </a:lnSpc>
                      </a:pPr>
                      <a:r>
                        <a:rPr lang="es-AR" sz="900" b="1" u="none" strike="noStrike">
                          <a:solidFill>
                            <a:srgbClr val="316355"/>
                          </a:solidFill>
                          <a:uFillTx/>
                          <a:latin typeface="Ubuntu"/>
                        </a:rPr>
                        <a:t> </a:t>
                      </a:r>
                      <a:endParaRPr lang="es-AR" sz="900" b="0" u="none" strike="noStrike">
                        <a:solidFill>
                          <a:srgbClr val="000000"/>
                        </a:solidFill>
                        <a:uFillTx/>
                        <a:latin typeface="Arial"/>
                      </a:endParaRPr>
                    </a:p>
                    <a:p>
                      <a:pPr defTabSz="914400">
                        <a:lnSpc>
                          <a:spcPct val="100000"/>
                        </a:lnSpc>
                      </a:pPr>
                      <a:r>
                        <a:rPr lang="es-AR" sz="900" b="1" u="none" strike="noStrike">
                          <a:solidFill>
                            <a:srgbClr val="316355"/>
                          </a:solidFill>
                          <a:uFillTx/>
                          <a:latin typeface="Ubuntu"/>
                        </a:rPr>
                        <a:t>Tiempo: </a:t>
                      </a:r>
                      <a:r>
                        <a:rPr lang="es-AR" sz="900" b="0" u="none" strike="noStrike">
                          <a:solidFill>
                            <a:schemeClr val="dk1"/>
                          </a:solidFill>
                          <a:uFillTx/>
                          <a:latin typeface="Ubuntu"/>
                        </a:rPr>
                        <a:t>2 minutos</a:t>
                      </a:r>
                      <a:endParaRPr lang="es-AR" sz="900" b="0" u="none" strike="noStrike">
                        <a:solidFill>
                          <a:srgbClr val="000000"/>
                        </a:solidFill>
                        <a:uFillTx/>
                        <a:latin typeface="Arial"/>
                      </a:endParaRPr>
                    </a:p>
                    <a:p>
                      <a:pPr defTabSz="914400">
                        <a:lnSpc>
                          <a:spcPct val="100000"/>
                        </a:lnSpc>
                      </a:pPr>
                      <a:r>
                        <a:rPr lang="es-AR" sz="900" b="1" u="none" strike="noStrike">
                          <a:solidFill>
                            <a:srgbClr val="316355"/>
                          </a:solidFill>
                          <a:uFillTx/>
                          <a:latin typeface="Ubuntu"/>
                        </a:rPr>
                        <a:t>Dirige: </a:t>
                      </a:r>
                      <a:endParaRPr lang="es-AR" sz="9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tabLst>
                          <a:tab pos="0" algn="l"/>
                        </a:tabLst>
                      </a:pPr>
                      <a:r>
                        <a:rPr lang="es-AR" sz="900" b="0" u="none" strike="noStrike">
                          <a:solidFill>
                            <a:schemeClr val="dk1"/>
                          </a:solidFill>
                          <a:uFillTx/>
                          <a:latin typeface="Ubuntu"/>
                          <a:ea typeface="Microsoft YaHei"/>
                        </a:rPr>
                        <a:t>Como Capitán Fitness </a:t>
                      </a:r>
                      <a:r>
                        <a:rPr lang="es-AR" sz="900" b="0" u="none" strike="noStrike">
                          <a:solidFill>
                            <a:schemeClr val="dk1"/>
                          </a:solidFill>
                          <a:uFillTx/>
                          <a:latin typeface="Ubuntu"/>
                        </a:rPr>
                        <a:t>del Año 2, tu nueva responsabilidad es incluir la práctica de la respiración durante los estiramientos de enfriamiento.</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Respirar con calma te ayuda a mantenerte más tranquilo cuando las cosas van mal, a estar firme y preparado para los desafíos, a prestar atención y a enfocar mejor. </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6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085760">
                <a:tc>
                  <a:txBody>
                    <a:bodyPr/>
                    <a:lstStyle/>
                    <a:p>
                      <a:pPr defTabSz="914400">
                        <a:lnSpc>
                          <a:spcPct val="100000"/>
                        </a:lnSpc>
                      </a:pPr>
                      <a:r>
                        <a:rPr lang="es-AR" sz="900" b="1" u="none" strike="noStrike">
                          <a:solidFill>
                            <a:srgbClr val="316355"/>
                          </a:solidFill>
                          <a:uFillTx/>
                          <a:latin typeface="Ubuntu"/>
                        </a:rPr>
                        <a:t>Tema </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Parte 2: </a:t>
                      </a:r>
                      <a:r>
                        <a:rPr lang="es-AR" sz="900" b="0" u="none" strike="noStrike">
                          <a:solidFill>
                            <a:schemeClr val="dk1"/>
                          </a:solidFill>
                          <a:uFillTx/>
                          <a:latin typeface="Ubuntu"/>
                        </a:rPr>
                        <a:t>Mentalidad del Día del Juego, Respiración y estiramientos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Práctica de respiración tranquila</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Tiempo: </a:t>
                      </a:r>
                      <a:r>
                        <a:rPr lang="es-AR" sz="900" b="0" u="none" strike="noStrike">
                          <a:solidFill>
                            <a:schemeClr val="dk1"/>
                          </a:solidFill>
                          <a:uFillTx/>
                          <a:latin typeface="Ubuntu"/>
                        </a:rPr>
                        <a:t>5 minutos</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Dirige: </a:t>
                      </a:r>
                      <a:endParaRPr lang="es-AR" sz="9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tabLst>
                          <a:tab pos="0" algn="l"/>
                        </a:tabLst>
                      </a:pPr>
                      <a:r>
                        <a:rPr lang="es-AR" sz="900" b="0" u="none" strike="noStrike">
                          <a:solidFill>
                            <a:schemeClr val="dk1"/>
                          </a:solidFill>
                          <a:uFillTx/>
                          <a:latin typeface="Ubuntu"/>
                        </a:rPr>
                        <a:t>Una respiración tranquila es una respiración lenta y fluida que resulta relajante. Respirar tranquilamente puede ayudar a calmar tu mente.</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PREGUNTA:</a:t>
                      </a: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¿Cuántos de ustedes han practicado antes la respiración? Quizá lo hiciste en una proyección de Mentes Fuertes o cuando realizabas una actividad como la meditación. </a:t>
                      </a:r>
                      <a:r>
                        <a:rPr lang="es-AR" sz="900" b="1" u="none" strike="noStrike">
                          <a:solidFill>
                            <a:schemeClr val="dk1"/>
                          </a:solidFill>
                          <a:uFillTx/>
                          <a:latin typeface="Ubuntu"/>
                        </a:rPr>
                        <a:t>Pide a los Capitanes Fitness que levanten la mano si han practicado la respiración.</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Ahora vamos a practicar juntos la respiración. </a:t>
                      </a:r>
                      <a:r>
                        <a:rPr lang="es-AR" sz="900" b="0" u="none" strike="noStrike">
                          <a:solidFill>
                            <a:schemeClr val="dk1"/>
                          </a:solidFill>
                          <a:uFillTx/>
                          <a:latin typeface="Calibri"/>
                        </a:rPr>
                        <a:t>Pueden cerrar los ojos o conservarlos abiertos. Dejen que su respiración sea lenta, fluida y relajada. Intentemos la respiración de Flor y Velas: </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900" b="0" u="none" strike="noStrike">
                          <a:solidFill>
                            <a:schemeClr val="dk1"/>
                          </a:solidFill>
                          <a:uFillTx/>
                          <a:latin typeface="Calibri"/>
                        </a:rPr>
                        <a:t>Inhalen: hagan como si estuvieran oliendo una flor, inspirando lentamente por la nariz. Llenen sus pulmones de aire. </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900" b="0" u="none" strike="noStrike">
                          <a:solidFill>
                            <a:schemeClr val="dk1"/>
                          </a:solidFill>
                          <a:uFillTx/>
                          <a:latin typeface="Calibri"/>
                        </a:rPr>
                        <a:t>Exhalen: imaginen que apagan una vela exhalando lentamente por la boca. Mantengan los hombros y el pecho relajados. </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chemeClr val="dk1"/>
                          </a:solidFill>
                          <a:uFillTx/>
                          <a:latin typeface="Calibri"/>
                        </a:rPr>
                        <a:t>Continúen durante unos 8 ciclos de respiración.</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PREGUNTA:</a:t>
                      </a: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Después de practicar la respiración, ¿cómo se sienten? Te sientes:</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900" b="0" u="none" strike="noStrike">
                          <a:solidFill>
                            <a:schemeClr val="dk1"/>
                          </a:solidFill>
                          <a:uFillTx/>
                          <a:latin typeface="Ubuntu"/>
                        </a:rPr>
                        <a:t>¿Relajado? ¿Calmado?</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900" b="0" u="none" strike="noStrike">
                          <a:solidFill>
                            <a:schemeClr val="dk1"/>
                          </a:solidFill>
                          <a:uFillTx/>
                          <a:latin typeface="Ubuntu"/>
                        </a:rPr>
                        <a:t>¿Positivo? ¿Feliz?</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900" b="0" u="none" strike="noStrike">
                          <a:solidFill>
                            <a:schemeClr val="dk1"/>
                          </a:solidFill>
                          <a:uFillTx/>
                          <a:latin typeface="Ubuntu"/>
                        </a:rPr>
                        <a:t>¿Sus músculos están más sueltos?</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900" b="0" u="none" strike="noStrike">
                          <a:solidFill>
                            <a:schemeClr val="dk1"/>
                          </a:solidFill>
                          <a:uFillTx/>
                          <a:latin typeface="Ubuntu"/>
                        </a:rPr>
                        <a:t>¿Como si estuvieras más alto?</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900" b="0" u="none" strike="noStrike">
                          <a:solidFill>
                            <a:schemeClr val="dk1"/>
                          </a:solidFill>
                          <a:uFillTx/>
                          <a:latin typeface="Ubuntu"/>
                        </a:rPr>
                        <a:t>¿Con sueño?</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6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bl>
          </a:graphicData>
        </a:graphic>
      </p:graphicFrame>
      <p:pic>
        <p:nvPicPr>
          <p:cNvPr id="3" name="Picture 2">
            <a:extLst>
              <a:ext uri="{FF2B5EF4-FFF2-40B4-BE49-F238E27FC236}">
                <a16:creationId xmlns:a16="http://schemas.microsoft.com/office/drawing/2014/main" id="{162D6BEC-0175-2561-44DA-24D75BC8F708}"/>
              </a:ext>
            </a:extLst>
          </p:cNvPr>
          <p:cNvPicPr>
            <a:picLocks noChangeAspect="1"/>
          </p:cNvPicPr>
          <p:nvPr/>
        </p:nvPicPr>
        <p:blipFill>
          <a:blip r:embed="rId2"/>
          <a:stretch>
            <a:fillRect/>
          </a:stretch>
        </p:blipFill>
        <p:spPr>
          <a:xfrm>
            <a:off x="6922463" y="1127111"/>
            <a:ext cx="2210377" cy="1220836"/>
          </a:xfrm>
          <a:prstGeom prst="rect">
            <a:avLst/>
          </a:prstGeom>
        </p:spPr>
      </p:pic>
      <p:pic>
        <p:nvPicPr>
          <p:cNvPr id="5" name="Picture 4">
            <a:extLst>
              <a:ext uri="{FF2B5EF4-FFF2-40B4-BE49-F238E27FC236}">
                <a16:creationId xmlns:a16="http://schemas.microsoft.com/office/drawing/2014/main" id="{89BD19D9-C1CC-6B85-0CE3-25FBADFF36D3}"/>
              </a:ext>
            </a:extLst>
          </p:cNvPr>
          <p:cNvPicPr>
            <a:picLocks noChangeAspect="1"/>
          </p:cNvPicPr>
          <p:nvPr/>
        </p:nvPicPr>
        <p:blipFill>
          <a:blip r:embed="rId3"/>
          <a:stretch>
            <a:fillRect/>
          </a:stretch>
        </p:blipFill>
        <p:spPr>
          <a:xfrm>
            <a:off x="7022832" y="3732389"/>
            <a:ext cx="2232443" cy="122083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 name="Tabla 2"/>
          <p:cNvGraphicFramePr/>
          <p:nvPr/>
        </p:nvGraphicFramePr>
        <p:xfrm>
          <a:off x="614160" y="545760"/>
          <a:ext cx="8518680" cy="545172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700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2: </a:t>
                      </a:r>
                      <a:r>
                        <a:rPr lang="es-AR" sz="1000" b="0" u="none" strike="noStrike">
                          <a:solidFill>
                            <a:schemeClr val="dk1"/>
                          </a:solidFill>
                          <a:uFillTx/>
                          <a:latin typeface="Ubuntu"/>
                        </a:rPr>
                        <a:t>Mentalidad del Día del Juego, Respiración y estiramientos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"Estirar, Respirar, Relajar"</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¡Vamos a practicar! "Estirar, Respirar, Relajar"</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6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tabLst>
                          <a:tab pos="0" algn="l"/>
                        </a:tabLst>
                      </a:pPr>
                      <a:r>
                        <a:rPr lang="es-AR" sz="1000" b="0" u="none" strike="noStrike">
                          <a:solidFill>
                            <a:schemeClr val="dk1"/>
                          </a:solidFill>
                          <a:uFillTx/>
                          <a:latin typeface="Ubuntu"/>
                        </a:rPr>
                        <a:t>Ahora combinemos la respiración y los estiramientos con un ejercicio llamado "Estirar, Respirar, Relajar".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chemeClr val="dk1"/>
                          </a:solidFill>
                          <a:uFillTx/>
                          <a:latin typeface="Ubuntu"/>
                        </a:rPr>
                        <a:t>Guíalos a través del ejercicio siguiendo las indicaciones de la pantalla.</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1. ¡Estírate! Comienza tu estiramiento.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2. ¡Respira! Haz 5 respiraciones tranquilas mientras mantienes el estiramiento. </a:t>
                      </a:r>
                      <a:r>
                        <a:rPr lang="es-AR" sz="1000" b="0" u="sng" strike="noStrike">
                          <a:solidFill>
                            <a:schemeClr val="dk1"/>
                          </a:solidFill>
                          <a:uFillTx/>
                          <a:latin typeface="Ubuntu"/>
                        </a:rPr>
                        <a:t>Nota cómo se relajan tus músculos al inhalar y exhalar. </a:t>
                      </a:r>
                      <a:r>
                        <a:rPr lang="es-AR" sz="1000" b="1" u="none" strike="noStrike">
                          <a:solidFill>
                            <a:schemeClr val="dk1"/>
                          </a:solidFill>
                          <a:uFillTx/>
                          <a:latin typeface="Ubuntu"/>
                        </a:rPr>
                        <a:t>5 respiraciones profundas deben durar unos 30 segundos.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3. ¡Relájate! Deja de estirarte.</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chemeClr val="dk1"/>
                          </a:solidFill>
                          <a:uFillTx/>
                          <a:latin typeface="Ubuntu"/>
                        </a:rPr>
                        <a:t>Repite el ejercicio unas cuantas veces, haciendo los diferentes estiramientos de lado y/o cambiando de lado del cuerpo. Los Capitanes Fitness también podrían compartir sus estiramientos de enfriamiento favoritos para esta actividad.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5 respiraciones profundas deben durar unos 30 segundos. Mantener los estiramientos durante más tiempo, hasta un minuto, o 10 respiraciones, ¡permitirá que los músculos se relajen aún más!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08576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ea typeface="Microsoft YaHei"/>
                        </a:rPr>
                        <a:t>Parte 2: </a:t>
                      </a:r>
                      <a:r>
                        <a:rPr lang="es-AR" sz="1000" b="0" u="none" strike="noStrike">
                          <a:solidFill>
                            <a:schemeClr val="dk1"/>
                          </a:solidFill>
                          <a:uFillTx/>
                          <a:latin typeface="Ubuntu"/>
                          <a:ea typeface="Microsoft YaHei"/>
                        </a:rPr>
                        <a:t>Mentalidad del Día del Juego, Revisión del Capitán </a:t>
                      </a:r>
                      <a:r>
                        <a:rPr lang="es-AR" sz="1000" b="0" u="none" strike="noStrike">
                          <a:solidFill>
                            <a:schemeClr val="dk1"/>
                          </a:solidFill>
                          <a:uFillTx/>
                          <a:latin typeface="Ubuntu"/>
                        </a:rPr>
                        <a:t>Fitness del Año 2</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1 minuto</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tabLst>
                          <a:tab pos="0" algn="l"/>
                        </a:tabLst>
                      </a:pPr>
                      <a:r>
                        <a:rPr lang="es-AR" sz="1000" b="0" u="none" strike="noStrike">
                          <a:solidFill>
                            <a:schemeClr val="dk1"/>
                          </a:solidFill>
                          <a:uFillTx/>
                          <a:latin typeface="Ubuntu"/>
                          <a:ea typeface="Microsoft YaHei"/>
                        </a:rPr>
                        <a:t>Para terminar nuestra capacitación, ¡repasemos tus roles y responsabilidades como Capitán </a:t>
                      </a:r>
                      <a:r>
                        <a:rPr lang="es-AR" sz="1000" b="0" u="none" strike="noStrike">
                          <a:solidFill>
                            <a:schemeClr val="dk1"/>
                          </a:solidFill>
                          <a:uFillTx/>
                          <a:latin typeface="Ubuntu"/>
                        </a:rPr>
                        <a:t>Fitness del Año 2!</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bl>
          </a:graphicData>
        </a:graphic>
      </p:graphicFrame>
      <p:pic>
        <p:nvPicPr>
          <p:cNvPr id="3" name="Picture 2">
            <a:extLst>
              <a:ext uri="{FF2B5EF4-FFF2-40B4-BE49-F238E27FC236}">
                <a16:creationId xmlns:a16="http://schemas.microsoft.com/office/drawing/2014/main" id="{F74A1DD7-2DF7-A6FC-E350-4DD2A19F51F8}"/>
              </a:ext>
            </a:extLst>
          </p:cNvPr>
          <p:cNvPicPr>
            <a:picLocks noChangeAspect="1"/>
          </p:cNvPicPr>
          <p:nvPr/>
        </p:nvPicPr>
        <p:blipFill>
          <a:blip r:embed="rId2"/>
          <a:stretch>
            <a:fillRect/>
          </a:stretch>
        </p:blipFill>
        <p:spPr>
          <a:xfrm>
            <a:off x="6986863" y="1121713"/>
            <a:ext cx="2304977" cy="1281467"/>
          </a:xfrm>
          <a:prstGeom prst="rect">
            <a:avLst/>
          </a:prstGeom>
        </p:spPr>
      </p:pic>
      <p:pic>
        <p:nvPicPr>
          <p:cNvPr id="5" name="Picture 4">
            <a:extLst>
              <a:ext uri="{FF2B5EF4-FFF2-40B4-BE49-F238E27FC236}">
                <a16:creationId xmlns:a16="http://schemas.microsoft.com/office/drawing/2014/main" id="{70154879-8AA4-729E-D06A-ED034409D38D}"/>
              </a:ext>
            </a:extLst>
          </p:cNvPr>
          <p:cNvPicPr>
            <a:picLocks noChangeAspect="1"/>
          </p:cNvPicPr>
          <p:nvPr/>
        </p:nvPicPr>
        <p:blipFill>
          <a:blip r:embed="rId3"/>
          <a:stretch>
            <a:fillRect/>
          </a:stretch>
        </p:blipFill>
        <p:spPr>
          <a:xfrm>
            <a:off x="7005959" y="2814713"/>
            <a:ext cx="2121841" cy="1192567"/>
          </a:xfrm>
          <a:prstGeom prst="rect">
            <a:avLst/>
          </a:prstGeom>
        </p:spPr>
      </p:pic>
      <p:pic>
        <p:nvPicPr>
          <p:cNvPr id="7" name="Picture 6">
            <a:extLst>
              <a:ext uri="{FF2B5EF4-FFF2-40B4-BE49-F238E27FC236}">
                <a16:creationId xmlns:a16="http://schemas.microsoft.com/office/drawing/2014/main" id="{8CB0805F-99BB-833D-3683-923F1006E580}"/>
              </a:ext>
            </a:extLst>
          </p:cNvPr>
          <p:cNvPicPr>
            <a:picLocks noChangeAspect="1"/>
          </p:cNvPicPr>
          <p:nvPr/>
        </p:nvPicPr>
        <p:blipFill>
          <a:blip r:embed="rId4"/>
          <a:stretch>
            <a:fillRect/>
          </a:stretch>
        </p:blipFill>
        <p:spPr>
          <a:xfrm>
            <a:off x="7077148" y="4636008"/>
            <a:ext cx="2002979" cy="110027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5" name="Tabla 2"/>
          <p:cNvGraphicFramePr/>
          <p:nvPr/>
        </p:nvGraphicFramePr>
        <p:xfrm>
          <a:off x="614160" y="545760"/>
          <a:ext cx="8518680" cy="578700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200" b="1" u="none" strike="noStrike">
                          <a:solidFill>
                            <a:srgbClr val="316355"/>
                          </a:solidFill>
                          <a:uFillTx/>
                          <a:latin typeface="Ubuntu"/>
                        </a:rPr>
                        <a:t>Preparación</a:t>
                      </a:r>
                      <a:endParaRPr lang="es-AR" sz="12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200" b="1" u="none" strike="noStrike">
                          <a:solidFill>
                            <a:srgbClr val="316355"/>
                          </a:solidFill>
                          <a:uFillTx/>
                          <a:latin typeface="Ubuntu"/>
                        </a:rPr>
                        <a:t>Descripción</a:t>
                      </a:r>
                      <a:endParaRPr lang="es-AR" sz="12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200" b="1" u="none" strike="noStrike">
                          <a:solidFill>
                            <a:srgbClr val="316355"/>
                          </a:solidFill>
                          <a:uFillTx/>
                          <a:latin typeface="Ubuntu"/>
                        </a:rPr>
                        <a:t>Diapositiva</a:t>
                      </a:r>
                      <a:endParaRPr lang="es-AR" sz="12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7000">
                <a:tc>
                  <a:txBody>
                    <a:bodyPr/>
                    <a:lstStyle/>
                    <a:p>
                      <a:pPr defTabSz="914400">
                        <a:lnSpc>
                          <a:spcPct val="100000"/>
                        </a:lnSpc>
                      </a:pPr>
                      <a:r>
                        <a:rPr lang="es-AR" sz="900" b="1" u="none" strike="noStrike">
                          <a:solidFill>
                            <a:srgbClr val="316355"/>
                          </a:solidFill>
                          <a:uFillTx/>
                          <a:latin typeface="Ubuntu"/>
                        </a:rPr>
                        <a:t>Tema </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Parte 2: </a:t>
                      </a:r>
                      <a:r>
                        <a:rPr lang="es-AR" sz="900" b="0" u="none" strike="noStrike">
                          <a:solidFill>
                            <a:schemeClr val="dk1"/>
                          </a:solidFill>
                          <a:uFillTx/>
                          <a:latin typeface="Ubuntu"/>
                        </a:rPr>
                        <a:t>Mentalidad del Día del Juego, Revisión del Capitán Fitness del Año 2</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Roles y responsabilidades del Año 2</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 </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Tiempo: </a:t>
                      </a:r>
                      <a:r>
                        <a:rPr lang="es-AR" sz="900" b="0" u="none" strike="noStrike">
                          <a:solidFill>
                            <a:schemeClr val="dk1"/>
                          </a:solidFill>
                          <a:uFillTx/>
                          <a:latin typeface="Ubuntu"/>
                        </a:rPr>
                        <a:t> 2 minutos</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Dirige: </a:t>
                      </a:r>
                      <a:endParaRPr lang="es-AR" sz="9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tabLst>
                          <a:tab pos="0" algn="l"/>
                        </a:tabLst>
                      </a:pPr>
                      <a:r>
                        <a:rPr lang="es-AR" sz="900" b="0" u="none" strike="noStrike">
                          <a:solidFill>
                            <a:schemeClr val="dk1"/>
                          </a:solidFill>
                          <a:uFillTx/>
                          <a:latin typeface="Ubuntu"/>
                        </a:rPr>
                        <a:t>Para repasar, tienes cuatro responsabilidades clave como Capitán Fitness del Año 2.</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Tus dos primeras responsabilidades estaban incluidas en tu rol de Capitán Fitness del Año 1. ¡Seguirás haciendo estas actividades!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marL="228600" indent="-228600" defTabSz="914400">
                        <a:lnSpc>
                          <a:spcPct val="100000"/>
                        </a:lnSpc>
                        <a:buClr>
                          <a:srgbClr val="000000"/>
                        </a:buClr>
                        <a:buFont typeface="Calibri Light"/>
                        <a:buAutoNum type="arabicPeriod"/>
                        <a:tabLst>
                          <a:tab pos="0" algn="l"/>
                        </a:tabLst>
                      </a:pPr>
                      <a:r>
                        <a:rPr lang="es-AR" sz="900" b="0" u="none" strike="noStrike">
                          <a:solidFill>
                            <a:schemeClr val="dk1"/>
                          </a:solidFill>
                          <a:uFillTx/>
                          <a:latin typeface="Ubuntu"/>
                        </a:rPr>
                        <a:t>Dirige a tus compañeros en un calentamiento y enfriamiento en cada sesión de entrenamiento</a:t>
                      </a:r>
                      <a:br>
                        <a:rPr sz="900"/>
                      </a:br>
                      <a:r>
                        <a:rPr lang="en-US" sz="900" b="0" u="none" strike="noStrike">
                          <a:solidFill>
                            <a:schemeClr val="dk1"/>
                          </a:solidFill>
                          <a:uFillTx/>
                          <a:latin typeface="Ubuntu"/>
                        </a:rPr>
                        <a:t> </a:t>
                      </a:r>
                      <a:endParaRPr lang="es-AR" sz="900" b="0" u="none" strike="noStrike">
                        <a:solidFill>
                          <a:srgbClr val="000000"/>
                        </a:solidFill>
                        <a:uFillTx/>
                        <a:latin typeface="Arial"/>
                      </a:endParaRPr>
                    </a:p>
                    <a:p>
                      <a:pPr marL="228600" indent="-228600" defTabSz="914400">
                        <a:lnSpc>
                          <a:spcPct val="100000"/>
                        </a:lnSpc>
                        <a:buClr>
                          <a:srgbClr val="000000"/>
                        </a:buClr>
                        <a:buFont typeface="Calibri Light"/>
                        <a:buAutoNum type="arabicPeriod"/>
                        <a:tabLst>
                          <a:tab pos="0" algn="l"/>
                        </a:tabLst>
                      </a:pPr>
                      <a:r>
                        <a:rPr lang="en-US" sz="900" b="0" u="none" strike="noStrike">
                          <a:solidFill>
                            <a:schemeClr val="dk1"/>
                          </a:solidFill>
                          <a:uFillTx/>
                          <a:latin typeface="Ubuntu"/>
                        </a:rPr>
                        <a:t>Comparte consejos de salud con tus compañeros de equipo. Recuerda, ¡es importante que prediques con el ejemplo y practiques los comportamientos saludables que estás animando a hacer a tus compañeros de equipo!</a:t>
                      </a:r>
                      <a:br>
                        <a:rPr sz="900"/>
                      </a:br>
                      <a:br>
                        <a:rPr sz="900"/>
                      </a:br>
                      <a:r>
                        <a:rPr lang="en-US" sz="900" b="0" u="none" strike="noStrike">
                          <a:solidFill>
                            <a:schemeClr val="dk1"/>
                          </a:solidFill>
                          <a:uFillTx/>
                          <a:latin typeface="Ubuntu"/>
                        </a:rPr>
                        <a:t>Tus dos nuevas responsabilidades son:</a:t>
                      </a:r>
                      <a:endParaRPr lang="es-AR" sz="900" b="0" u="none" strike="noStrike">
                        <a:solidFill>
                          <a:srgbClr val="000000"/>
                        </a:solidFill>
                        <a:uFillTx/>
                        <a:latin typeface="Arial"/>
                      </a:endParaRPr>
                    </a:p>
                    <a:p>
                      <a:pPr marL="228600" indent="-228600" defTabSz="914400">
                        <a:lnSpc>
                          <a:spcPct val="100000"/>
                        </a:lnSpc>
                        <a:buClr>
                          <a:srgbClr val="000000"/>
                        </a:buClr>
                        <a:buFont typeface="Calibri Light"/>
                        <a:buAutoNum type="arabicPeriod"/>
                        <a:tabLst>
                          <a:tab pos="0" algn="l"/>
                        </a:tabLst>
                      </a:pPr>
                      <a:r>
                        <a:rPr lang="en-US" sz="900" b="0" u="none" strike="noStrike">
                          <a:solidFill>
                            <a:schemeClr val="dk1"/>
                          </a:solidFill>
                          <a:uFillTx/>
                          <a:latin typeface="Ubuntu"/>
                        </a:rPr>
                        <a:t>Comparte un Mensaje Motivador con tus compañeros de equipo cuando lleguen o durante el calentamiento. Sonríe y establece contacto visual. Si quieres, también puedes chocar el puño o chocar los cinco con tus compañeros cuando digas tu mensaje.</a:t>
                      </a:r>
                      <a:br>
                        <a:rPr sz="900"/>
                      </a:br>
                      <a:br>
                        <a:rPr sz="900"/>
                      </a:br>
                      <a:r>
                        <a:rPr lang="en-US" sz="900" b="0" u="none" strike="noStrike">
                          <a:solidFill>
                            <a:schemeClr val="dk1"/>
                          </a:solidFill>
                          <a:uFillTx/>
                          <a:latin typeface="Ubuntu"/>
                        </a:rPr>
                        <a:t>Recuerda: también puedes compartir Mensajes Motivadores en otros momentos cuando tus compañeros de equipo necesiten apoyo o ánimo.</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marL="228600" indent="-228600" defTabSz="914400">
                        <a:lnSpc>
                          <a:spcPct val="100000"/>
                        </a:lnSpc>
                        <a:buClr>
                          <a:srgbClr val="000000"/>
                        </a:buClr>
                        <a:buFont typeface="Calibri Light"/>
                        <a:buAutoNum type="arabicPeriod"/>
                        <a:tabLst>
                          <a:tab pos="0" algn="l"/>
                        </a:tabLst>
                      </a:pPr>
                      <a:r>
                        <a:rPr lang="en-US" sz="900" b="0" u="none" strike="noStrike">
                          <a:solidFill>
                            <a:schemeClr val="dk1"/>
                          </a:solidFill>
                          <a:uFillTx/>
                          <a:latin typeface="Ubuntu"/>
                        </a:rPr>
                        <a:t>Durante los estiramientos de enfriamiento, ayuda a tus compañeros con la respiración. Puedes usar la técnica "Estirar, Respirar, Relajar".</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n-US" sz="900" b="1" u="none" strike="noStrike">
                          <a:solidFill>
                            <a:schemeClr val="dk1"/>
                          </a:solidFill>
                          <a:uFillTx/>
                          <a:latin typeface="Ubuntu"/>
                        </a:rPr>
                        <a:t>Opcional: agrega un plan de acción y los pasos siguientes que te gustaría que dieran los Capitanes Fitness del Año 2. </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6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085760">
                <a:tc>
                  <a:txBody>
                    <a:bodyPr/>
                    <a:lstStyle/>
                    <a:p>
                      <a:pPr defTabSz="914400">
                        <a:lnSpc>
                          <a:spcPct val="100000"/>
                        </a:lnSpc>
                      </a:pPr>
                      <a:r>
                        <a:rPr lang="es-AR" sz="900" b="1" u="none" strike="noStrike">
                          <a:solidFill>
                            <a:srgbClr val="316355"/>
                          </a:solidFill>
                          <a:uFillTx/>
                          <a:latin typeface="Ubuntu"/>
                        </a:rPr>
                        <a:t>Tema: Reflexión en una palabra</a:t>
                      </a: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p>
                      <a:pPr defTabSz="914400">
                        <a:lnSpc>
                          <a:spcPct val="100000"/>
                        </a:lnSpc>
                      </a:pPr>
                      <a:r>
                        <a:rPr lang="es-AR" sz="900" b="1" u="none" strike="noStrike">
                          <a:solidFill>
                            <a:srgbClr val="316355"/>
                          </a:solidFill>
                          <a:uFillTx/>
                          <a:latin typeface="Ubuntu"/>
                        </a:rPr>
                        <a:t>Tiempo: </a:t>
                      </a:r>
                      <a:r>
                        <a:rPr lang="es-AR" sz="900" b="0" u="none" strike="noStrike">
                          <a:solidFill>
                            <a:schemeClr val="dk1"/>
                          </a:solidFill>
                          <a:uFillTx/>
                          <a:latin typeface="Ubuntu"/>
                        </a:rPr>
                        <a:t>1 minuto</a:t>
                      </a:r>
                      <a:endParaRPr lang="es-AR" sz="900" b="0" u="none" strike="noStrike">
                        <a:solidFill>
                          <a:srgbClr val="000000"/>
                        </a:solidFill>
                        <a:uFillTx/>
                        <a:latin typeface="Arial"/>
                      </a:endParaRPr>
                    </a:p>
                    <a:p>
                      <a:pPr defTabSz="914400">
                        <a:lnSpc>
                          <a:spcPct val="100000"/>
                        </a:lnSpc>
                      </a:pPr>
                      <a:r>
                        <a:rPr lang="es-AR" sz="900" b="1" u="none" strike="noStrike">
                          <a:solidFill>
                            <a:srgbClr val="316355"/>
                          </a:solidFill>
                          <a:uFillTx/>
                          <a:latin typeface="Ubuntu"/>
                        </a:rPr>
                        <a:t>Dirige: </a:t>
                      </a:r>
                      <a:endParaRPr lang="es-AR" sz="9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tabLst>
                          <a:tab pos="0" algn="l"/>
                        </a:tabLst>
                      </a:pPr>
                      <a:r>
                        <a:rPr lang="es-AR" sz="900" b="1" u="none" strike="noStrike">
                          <a:solidFill>
                            <a:schemeClr val="dk1"/>
                          </a:solidFill>
                          <a:uFillTx/>
                          <a:latin typeface="Ubuntu"/>
                        </a:rPr>
                        <a:t>Invita a los Capitanes Fitness a formar un círculo. </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PREGUNTA:</a:t>
                      </a:r>
                      <a:br>
                        <a:rPr sz="900"/>
                      </a:br>
                      <a:r>
                        <a:rPr lang="en-US" sz="900" b="0" u="none" strike="noStrike">
                          <a:solidFill>
                            <a:schemeClr val="dk1"/>
                          </a:solidFill>
                          <a:uFillTx/>
                          <a:latin typeface="Ubuntu"/>
                        </a:rPr>
                        <a:t>¿Qué es lo que más te ilusiona como Capitán Fitness del Año 2?</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6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bl>
          </a:graphicData>
        </a:graphic>
      </p:graphicFrame>
      <p:pic>
        <p:nvPicPr>
          <p:cNvPr id="3" name="Picture 2">
            <a:extLst>
              <a:ext uri="{FF2B5EF4-FFF2-40B4-BE49-F238E27FC236}">
                <a16:creationId xmlns:a16="http://schemas.microsoft.com/office/drawing/2014/main" id="{8879669A-E768-50DA-E621-20E150737D39}"/>
              </a:ext>
            </a:extLst>
          </p:cNvPr>
          <p:cNvPicPr>
            <a:picLocks noChangeAspect="1"/>
          </p:cNvPicPr>
          <p:nvPr/>
        </p:nvPicPr>
        <p:blipFill>
          <a:blip r:embed="rId2"/>
          <a:stretch>
            <a:fillRect/>
          </a:stretch>
        </p:blipFill>
        <p:spPr>
          <a:xfrm>
            <a:off x="6946766" y="2350720"/>
            <a:ext cx="2186074" cy="1184040"/>
          </a:xfrm>
          <a:prstGeom prst="rect">
            <a:avLst/>
          </a:prstGeom>
        </p:spPr>
      </p:pic>
      <p:pic>
        <p:nvPicPr>
          <p:cNvPr id="5" name="Picture 4">
            <a:extLst>
              <a:ext uri="{FF2B5EF4-FFF2-40B4-BE49-F238E27FC236}">
                <a16:creationId xmlns:a16="http://schemas.microsoft.com/office/drawing/2014/main" id="{2E3DF71B-A420-F865-5184-A3BF139E1D36}"/>
              </a:ext>
            </a:extLst>
          </p:cNvPr>
          <p:cNvPicPr>
            <a:picLocks noChangeAspect="1"/>
          </p:cNvPicPr>
          <p:nvPr/>
        </p:nvPicPr>
        <p:blipFill>
          <a:blip r:embed="rId3"/>
          <a:stretch>
            <a:fillRect/>
          </a:stretch>
        </p:blipFill>
        <p:spPr>
          <a:xfrm>
            <a:off x="7243693" y="5266568"/>
            <a:ext cx="1592220" cy="89158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CuadroTexto 2"/>
          <p:cNvSpPr/>
          <p:nvPr/>
        </p:nvSpPr>
        <p:spPr>
          <a:xfrm>
            <a:off x="559800" y="487440"/>
            <a:ext cx="8621280" cy="718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520" defTabSz="457200">
              <a:lnSpc>
                <a:spcPct val="107000"/>
              </a:lnSpc>
              <a:spcAft>
                <a:spcPts val="334"/>
              </a:spcAft>
            </a:pPr>
            <a:r>
              <a:rPr lang="es-AR" sz="1400" b="1" u="none" strike="noStrike">
                <a:solidFill>
                  <a:srgbClr val="2F6153"/>
                </a:solidFill>
                <a:uFillTx/>
                <a:latin typeface="Ubuntu"/>
                <a:ea typeface="Ubuntu"/>
              </a:rPr>
              <a:t>Capitán Fitness</a:t>
            </a:r>
            <a:endParaRPr lang="es-AR" sz="1400" b="0" u="none" strike="noStrike">
              <a:solidFill>
                <a:srgbClr val="000000"/>
              </a:solidFill>
              <a:uFillTx/>
              <a:latin typeface="Arial"/>
            </a:endParaRPr>
          </a:p>
          <a:p>
            <a:pPr marL="2520" defTabSz="457200">
              <a:lnSpc>
                <a:spcPct val="107000"/>
              </a:lnSpc>
              <a:spcAft>
                <a:spcPts val="825"/>
              </a:spcAft>
            </a:pPr>
            <a:r>
              <a:rPr lang="es-AR" sz="2200" b="0" u="none" strike="noStrike">
                <a:solidFill>
                  <a:srgbClr val="2F6153"/>
                </a:solidFill>
                <a:uFillTx/>
                <a:latin typeface="Ubuntu"/>
                <a:ea typeface="Ubuntu"/>
              </a:rPr>
              <a:t>Guía del facilitador</a:t>
            </a:r>
            <a:endParaRPr lang="es-AR" sz="2200" b="0" u="none" strike="noStrike">
              <a:solidFill>
                <a:srgbClr val="000000"/>
              </a:solidFill>
              <a:uFillTx/>
              <a:latin typeface="Arial"/>
            </a:endParaRPr>
          </a:p>
        </p:txBody>
      </p:sp>
      <p:sp>
        <p:nvSpPr>
          <p:cNvPr id="73" name="CuadroTexto 3"/>
          <p:cNvSpPr/>
          <p:nvPr/>
        </p:nvSpPr>
        <p:spPr>
          <a:xfrm>
            <a:off x="550080" y="1179360"/>
            <a:ext cx="8972280" cy="5932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17000"/>
              </a:lnSpc>
              <a:spcAft>
                <a:spcPts val="1899"/>
              </a:spcAft>
              <a:tabLst>
                <a:tab pos="0" algn="l"/>
              </a:tabLst>
            </a:pPr>
            <a:r>
              <a:rPr lang="es-AR" sz="1400" b="0" u="none" strike="noStrike">
                <a:solidFill>
                  <a:srgbClr val="2E2825"/>
                </a:solidFill>
                <a:uFillTx/>
                <a:latin typeface="Ubuntu"/>
                <a:ea typeface="Ubuntu"/>
              </a:rPr>
              <a:t>Esta guía del facilitador proporciona un esquema sobre cómo ser anfitrión y dirigir el curso de capacitación para </a:t>
            </a:r>
            <a:r>
              <a:rPr lang="es-AR" sz="1400" b="1" u="sng" strike="noStrike">
                <a:solidFill>
                  <a:srgbClr val="2E2825"/>
                </a:solidFill>
                <a:uFillTx/>
                <a:latin typeface="Ubuntu"/>
                <a:ea typeface="Ubuntu"/>
              </a:rPr>
              <a:t>Capitán Fitness del  Año 2</a:t>
            </a:r>
            <a:r>
              <a:rPr lang="es-AR" sz="1400" b="0" u="none" strike="noStrike">
                <a:solidFill>
                  <a:srgbClr val="2E2825"/>
                </a:solidFill>
                <a:uFillTx/>
                <a:latin typeface="Ubuntu"/>
                <a:ea typeface="Ubuntu"/>
              </a:rPr>
              <a:t> utilizando la presentación de PowerPoint y el cuaderno de ejercicios del participante. </a:t>
            </a:r>
            <a:endParaRPr lang="es-AR" sz="1400" b="0" u="none" strike="noStrike">
              <a:solidFill>
                <a:srgbClr val="000000"/>
              </a:solidFill>
              <a:uFillTx/>
              <a:latin typeface="Arial"/>
            </a:endParaRPr>
          </a:p>
          <a:p>
            <a:pPr defTabSz="457200">
              <a:lnSpc>
                <a:spcPct val="117000"/>
              </a:lnSpc>
              <a:spcAft>
                <a:spcPts val="20"/>
              </a:spcAft>
              <a:tabLst>
                <a:tab pos="0" algn="l"/>
              </a:tabLst>
            </a:pPr>
            <a:r>
              <a:rPr lang="es-AR" sz="1400" b="0" u="none" strike="noStrike">
                <a:solidFill>
                  <a:srgbClr val="2E2825"/>
                </a:solidFill>
                <a:uFillTx/>
                <a:latin typeface="Ubuntu"/>
                <a:ea typeface="Ubuntu"/>
              </a:rPr>
              <a:t>Si buscas recursos que te ayuden a preparar y dirigir una capacitación virtualmente, puedes encontrarlos aquí. </a:t>
            </a:r>
            <a:endParaRPr lang="es-AR" sz="1400" b="0" u="none" strike="noStrike">
              <a:solidFill>
                <a:srgbClr val="000000"/>
              </a:solidFill>
              <a:uFillTx/>
              <a:latin typeface="Arial"/>
            </a:endParaRPr>
          </a:p>
          <a:p>
            <a:pPr defTabSz="457200">
              <a:lnSpc>
                <a:spcPct val="117000"/>
              </a:lnSpc>
              <a:spcAft>
                <a:spcPts val="1899"/>
              </a:spcAft>
              <a:tabLst>
                <a:tab pos="0" algn="l"/>
              </a:tabLst>
            </a:pPr>
            <a:r>
              <a:rPr lang="es-AR" sz="1400" b="0" u="none" strike="noStrike">
                <a:solidFill>
                  <a:srgbClr val="2E2825"/>
                </a:solidFill>
                <a:uFillTx/>
                <a:latin typeface="Ubuntu"/>
                <a:ea typeface="Ubuntu"/>
              </a:rPr>
              <a:t>Alternativamente, las hojas de trabajo, el PowerPoint y este recurso pueden adaptarse para su entrega a través de plataformas como Zoom, WhatsApp, Facebook o para su entrega en persona.</a:t>
            </a:r>
            <a:endParaRPr lang="es-AR" sz="1400" b="0" u="none" strike="noStrike">
              <a:solidFill>
                <a:srgbClr val="000000"/>
              </a:solidFill>
              <a:uFillTx/>
              <a:latin typeface="Arial"/>
            </a:endParaRPr>
          </a:p>
          <a:p>
            <a:pPr defTabSz="457200">
              <a:lnSpc>
                <a:spcPct val="107000"/>
              </a:lnSpc>
              <a:spcAft>
                <a:spcPts val="941"/>
              </a:spcAft>
              <a:tabLst>
                <a:tab pos="0" algn="l"/>
              </a:tabLst>
            </a:pPr>
            <a:r>
              <a:rPr lang="es-AR" sz="1400" b="1" u="none" strike="noStrike">
                <a:solidFill>
                  <a:srgbClr val="2F6153"/>
                </a:solidFill>
                <a:uFillTx/>
                <a:latin typeface="Ubuntu"/>
                <a:ea typeface="Ubuntu"/>
              </a:rPr>
              <a:t>Asegúrate de llevar a cabo las siguientes acciones para prepararte para cada sesión:</a:t>
            </a:r>
            <a:endParaRPr lang="es-AR" sz="1400" b="0" u="none" strike="noStrike">
              <a:solidFill>
                <a:srgbClr val="000000"/>
              </a:solidFill>
              <a:uFillTx/>
              <a:latin typeface="Arial"/>
            </a:endParaRPr>
          </a:p>
          <a:p>
            <a:pPr marL="343080" indent="-343080" defTabSz="457200">
              <a:lnSpc>
                <a:spcPct val="107000"/>
              </a:lnSpc>
              <a:spcAft>
                <a:spcPts val="465"/>
              </a:spcAft>
              <a:buClr>
                <a:srgbClr val="2F6153"/>
              </a:buClr>
              <a:buFont typeface="Calibri Light"/>
              <a:buAutoNum type="arabicPeriod"/>
              <a:tabLst>
                <a:tab pos="0" algn="l"/>
              </a:tabLst>
            </a:pPr>
            <a:r>
              <a:rPr lang="es-AR" sz="1400" b="0" u="none" strike="noStrike">
                <a:solidFill>
                  <a:srgbClr val="2F6153"/>
                </a:solidFill>
                <a:uFillTx/>
                <a:latin typeface="Ubuntu"/>
                <a:ea typeface="Ubuntu"/>
              </a:rPr>
              <a:t>Revisa esta guía del facilitador y la presentación PowerPoint que la acompaña.</a:t>
            </a:r>
            <a:endParaRPr lang="es-AR" sz="1400" b="0" u="none" strike="noStrike">
              <a:solidFill>
                <a:srgbClr val="000000"/>
              </a:solidFill>
              <a:uFillTx/>
              <a:latin typeface="Arial"/>
            </a:endParaRPr>
          </a:p>
          <a:p>
            <a:pPr marL="343080" indent="-343080" defTabSz="457200">
              <a:lnSpc>
                <a:spcPct val="136000"/>
              </a:lnSpc>
              <a:spcAft>
                <a:spcPts val="799"/>
              </a:spcAft>
              <a:buClr>
                <a:srgbClr val="2F6153"/>
              </a:buClr>
              <a:buFont typeface="Calibri Light"/>
              <a:buAutoNum type="arabicPeriod"/>
              <a:tabLst>
                <a:tab pos="0" algn="l"/>
              </a:tabLst>
            </a:pPr>
            <a:r>
              <a:rPr lang="es-AR" sz="1400" b="0" u="none" strike="noStrike">
                <a:solidFill>
                  <a:srgbClr val="2F6153"/>
                </a:solidFill>
                <a:uFillTx/>
                <a:latin typeface="Ubuntu"/>
                <a:ea typeface="Ubuntu"/>
              </a:rPr>
              <a:t>Repasa las hojas de ejercicios y completa tú mismo cada actividad para familiarizarte con esta y tener ejemplos que compartir. Además, piensa qué información puedes agregar desde la perspectiva de tu Programa.</a:t>
            </a:r>
            <a:endParaRPr lang="es-AR" sz="1400" b="0" u="none" strike="noStrike">
              <a:solidFill>
                <a:srgbClr val="000000"/>
              </a:solidFill>
              <a:uFillTx/>
              <a:latin typeface="Arial"/>
            </a:endParaRPr>
          </a:p>
          <a:p>
            <a:pPr marL="343080" indent="-343080" defTabSz="457200">
              <a:lnSpc>
                <a:spcPct val="107000"/>
              </a:lnSpc>
              <a:spcAft>
                <a:spcPts val="465"/>
              </a:spcAft>
              <a:buClr>
                <a:srgbClr val="2F6153"/>
              </a:buClr>
              <a:buFont typeface="Calibri Light"/>
              <a:buAutoNum type="arabicPeriod"/>
              <a:tabLst>
                <a:tab pos="0" algn="l"/>
              </a:tabLst>
            </a:pPr>
            <a:r>
              <a:rPr lang="es-AR" sz="1400" b="0" u="none" strike="noStrike">
                <a:solidFill>
                  <a:srgbClr val="2F6153"/>
                </a:solidFill>
                <a:uFillTx/>
                <a:latin typeface="Ubuntu"/>
                <a:ea typeface="Ubuntu"/>
              </a:rPr>
              <a:t>Organiza una sesión de práctica con todos los facilitadores y cubre todas las diapositivas.</a:t>
            </a:r>
            <a:endParaRPr lang="es-AR" sz="1400" b="0" u="none" strike="noStrike">
              <a:solidFill>
                <a:srgbClr val="000000"/>
              </a:solidFill>
              <a:uFillTx/>
              <a:latin typeface="Arial"/>
            </a:endParaRPr>
          </a:p>
          <a:p>
            <a:pPr marL="343080" indent="-343080" defTabSz="457200">
              <a:lnSpc>
                <a:spcPct val="107000"/>
              </a:lnSpc>
              <a:spcAft>
                <a:spcPts val="465"/>
              </a:spcAft>
              <a:buClr>
                <a:srgbClr val="2F6153"/>
              </a:buClr>
              <a:buFont typeface="Calibri Light"/>
              <a:buAutoNum type="arabicPeriod"/>
              <a:tabLst>
                <a:tab pos="0" algn="l"/>
              </a:tabLst>
            </a:pPr>
            <a:r>
              <a:rPr lang="es-AR" sz="1400" b="0" u="none" strike="noStrike">
                <a:solidFill>
                  <a:srgbClr val="2F6153"/>
                </a:solidFill>
                <a:uFillTx/>
                <a:latin typeface="Ubuntu"/>
                <a:ea typeface="Ubuntu"/>
              </a:rPr>
              <a:t>Compartan comentarios entre sí.</a:t>
            </a:r>
            <a:endParaRPr lang="es-AR" sz="1400" b="0" u="none" strike="noStrike">
              <a:solidFill>
                <a:srgbClr val="000000"/>
              </a:solidFill>
              <a:uFillTx/>
              <a:latin typeface="Arial"/>
            </a:endParaRPr>
          </a:p>
          <a:p>
            <a:pPr marL="343080" indent="-343080" defTabSz="457200">
              <a:lnSpc>
                <a:spcPct val="107000"/>
              </a:lnSpc>
              <a:spcAft>
                <a:spcPts val="465"/>
              </a:spcAft>
              <a:buClr>
                <a:srgbClr val="2F6153"/>
              </a:buClr>
              <a:buFont typeface="Calibri Light"/>
              <a:buAutoNum type="arabicPeriod"/>
              <a:tabLst>
                <a:tab pos="0" algn="l"/>
              </a:tabLst>
            </a:pPr>
            <a:r>
              <a:rPr lang="es-AR" sz="1400" b="0" u="none" strike="noStrike">
                <a:solidFill>
                  <a:srgbClr val="2F6153"/>
                </a:solidFill>
                <a:uFillTx/>
                <a:latin typeface="Ubuntu"/>
                <a:ea typeface="Ubuntu"/>
              </a:rPr>
              <a:t>Organiza una segunda práctica de la presentación completa.</a:t>
            </a:r>
            <a:endParaRPr lang="es-AR" sz="1400" b="0" u="none" strike="noStrike">
              <a:solidFill>
                <a:srgbClr val="000000"/>
              </a:solidFill>
              <a:uFillTx/>
              <a:latin typeface="Arial"/>
            </a:endParaRPr>
          </a:p>
          <a:p>
            <a:pPr marL="343080" indent="-343080" defTabSz="457200">
              <a:lnSpc>
                <a:spcPct val="136000"/>
              </a:lnSpc>
              <a:spcAft>
                <a:spcPts val="465"/>
              </a:spcAft>
              <a:buClr>
                <a:srgbClr val="2F6153"/>
              </a:buClr>
              <a:buFont typeface="Calibri Light"/>
              <a:buAutoNum type="arabicPeriod"/>
              <a:tabLst>
                <a:tab pos="0" algn="l"/>
              </a:tabLst>
            </a:pPr>
            <a:r>
              <a:rPr lang="es-AR" sz="1400" b="0" u="none" strike="noStrike">
                <a:solidFill>
                  <a:srgbClr val="2F6153"/>
                </a:solidFill>
                <a:uFillTx/>
                <a:latin typeface="Ubuntu"/>
                <a:ea typeface="Ubuntu"/>
              </a:rPr>
              <a:t>Envía las hojas de trabajo y las instrucciones de la sesión al participante una o dos semanas antes del entrenamiento. Invita a los líderes de los atletas a revisar todos los recursos para que se familiaricen con el contenido.</a:t>
            </a:r>
            <a:endParaRPr lang="es-AR" sz="1400" b="0" u="none" strike="noStrike">
              <a:solidFill>
                <a:srgbClr val="000000"/>
              </a:solidFill>
              <a:uFillTx/>
              <a:latin typeface="Arial"/>
            </a:endParaRPr>
          </a:p>
          <a:p>
            <a:pPr defTabSz="457200">
              <a:lnSpc>
                <a:spcPct val="100000"/>
              </a:lnSpc>
              <a:tabLst>
                <a:tab pos="0" algn="l"/>
              </a:tabLst>
            </a:pPr>
            <a:endParaRPr lang="es-AR" sz="1400" b="0" u="none" strike="noStrike">
              <a:solidFill>
                <a:srgbClr val="000000"/>
              </a:solidFill>
              <a:uFillTx/>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 name="Tabla 2"/>
          <p:cNvGraphicFramePr/>
          <p:nvPr/>
        </p:nvGraphicFramePr>
        <p:xfrm>
          <a:off x="614160" y="545760"/>
          <a:ext cx="8518680" cy="424824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29988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2041200">
                <a:tc>
                  <a:txBody>
                    <a:bodyPr/>
                    <a:lstStyle/>
                    <a:p>
                      <a:pPr defTabSz="914400">
                        <a:lnSpc>
                          <a:spcPct val="100000"/>
                        </a:lnSpc>
                      </a:pPr>
                      <a:r>
                        <a:rPr lang="es-AR" sz="1000" b="1" u="none" strike="noStrike">
                          <a:solidFill>
                            <a:srgbClr val="316355"/>
                          </a:solidFill>
                          <a:uFillTx/>
                          <a:latin typeface="Ubuntu"/>
                        </a:rPr>
                        <a:t>Tema: Preguntas y cierre</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Tiempo: </a:t>
                      </a:r>
                      <a:r>
                        <a:rPr lang="es-AR" sz="1000" b="0" u="none" strike="noStrike">
                          <a:solidFill>
                            <a:schemeClr val="dk1"/>
                          </a:solidFill>
                          <a:uFillTx/>
                          <a:latin typeface="Ubuntu"/>
                        </a:rPr>
                        <a:t> 5 minutos</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Dirige:</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defTabSz="914400">
                        <a:lnSpc>
                          <a:spcPct val="100000"/>
                        </a:lnSpc>
                      </a:pPr>
                      <a:r>
                        <a:rPr lang="es-AR" sz="1000" b="0" u="none" strike="noStrike">
                          <a:solidFill>
                            <a:schemeClr val="dk1"/>
                          </a:solidFill>
                          <a:uFillTx/>
                          <a:latin typeface="Ubuntu"/>
                        </a:rPr>
                        <a:t>¿Alguien tiene alguna pregunta sobre algo de lo que hemos aprendido hoy?</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0" u="none" strike="noStrike">
                          <a:solidFill>
                            <a:srgbClr val="000000"/>
                          </a:solidFill>
                          <a:uFillTx/>
                          <a:latin typeface="Ubuntu"/>
                        </a:rPr>
                        <a:t>¡Felicidades! Gracias por participar, ya has concluido el curso de Capacitación para de Mejoramiento Físico Fitness del Año 2.</a:t>
                      </a:r>
                      <a:endParaRPr lang="es-AR" sz="1000" b="0" u="none" strike="noStrike">
                        <a:solidFill>
                          <a:srgbClr val="000000"/>
                        </a:solidFill>
                        <a:uFillTx/>
                        <a:latin typeface="Arial"/>
                      </a:endParaRPr>
                    </a:p>
                    <a:p>
                      <a:pPr defTabSz="914400">
                        <a:lnSpc>
                          <a:spcPct val="100000"/>
                        </a:lnSpc>
                      </a:pPr>
                      <a:r>
                        <a:rPr lang="es-AR" sz="1000" b="0" u="none" strike="noStrike">
                          <a:solidFill>
                            <a:srgbClr val="000000"/>
                          </a:solidFill>
                          <a:uFillTx/>
                          <a:latin typeface="Ubuntu"/>
                        </a:rPr>
                        <a:t> </a:t>
                      </a:r>
                      <a:endParaRPr lang="es-AR" sz="1000" b="0" u="none" strike="noStrike">
                        <a:solidFill>
                          <a:srgbClr val="000000"/>
                        </a:solidFill>
                        <a:uFillTx/>
                        <a:latin typeface="Arial"/>
                      </a:endParaRPr>
                    </a:p>
                    <a:p>
                      <a:pPr defTabSz="914400">
                        <a:lnSpc>
                          <a:spcPct val="100000"/>
                        </a:lnSpc>
                      </a:pPr>
                      <a:r>
                        <a:rPr lang="es-AR" sz="1000" b="0" u="none" strike="noStrike">
                          <a:solidFill>
                            <a:srgbClr val="000000"/>
                          </a:solidFill>
                          <a:uFillTx/>
                          <a:latin typeface="Ubuntu"/>
                        </a:rPr>
                        <a:t>Recuerda, para ser un gran atleta, debes ser un atleta sano. ¡Tu entrenador y el personal del Programa están aquí para ayudarte!</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108800">
                <a:tc>
                  <a:txBody>
                    <a:bodyPr/>
                    <a:lstStyle/>
                    <a:p>
                      <a:endParaRPr lang="es-AR" sz="1000" b="1" u="none" strike="noStrike">
                        <a:solidFill>
                          <a:srgbClr val="316355"/>
                        </a:solidFill>
                        <a:uFillTx/>
                        <a:latin typeface="Ubuntu"/>
                      </a:endParaRPr>
                    </a:p>
                  </a:txBody>
                  <a:tcPr>
                    <a:lnL w="38160">
                      <a:noFill/>
                      <a:prstDash val="solid"/>
                    </a:lnL>
                    <a:lnR w="9360">
                      <a:solidFill>
                        <a:srgbClr val="7A9A91"/>
                      </a:solidFill>
                      <a:prstDash val="solid"/>
                    </a:lnR>
                    <a:lnT w="9360">
                      <a:solidFill>
                        <a:srgbClr val="7FC7EB"/>
                      </a:solidFill>
                      <a:prstDash val="solid"/>
                    </a:lnT>
                    <a:lnB w="9360">
                      <a:noFill/>
                      <a:prstDash val="solid"/>
                    </a:lnB>
                    <a:solidFill>
                      <a:schemeClr val="accent1">
                        <a:lumMod val="60000"/>
                        <a:lumOff val="40000"/>
                      </a:schemeClr>
                    </a:solidFill>
                  </a:tcPr>
                </a:tc>
                <a:tc>
                  <a:txBody>
                    <a:bodyPr/>
                    <a:lstStyle/>
                    <a:p>
                      <a:pPr defTabSz="914400">
                        <a:lnSpc>
                          <a:spcPct val="100000"/>
                        </a:lnSpc>
                        <a:tabLst>
                          <a:tab pos="0" algn="l"/>
                        </a:tabLst>
                      </a:pPr>
                      <a:endParaRPr lang="es-AR" sz="1000" b="0" u="none" strike="noStrike">
                        <a:solidFill>
                          <a:srgbClr val="000000"/>
                        </a:solidFill>
                        <a:uFillTx/>
                        <a:latin typeface="Arial"/>
                      </a:endParaRPr>
                    </a:p>
                    <a:p>
                      <a:pPr algn="ctr" defTabSz="914400">
                        <a:lnSpc>
                          <a:spcPct val="100000"/>
                        </a:lnSpc>
                        <a:tabLst>
                          <a:tab pos="0" algn="l"/>
                        </a:tabLst>
                      </a:pPr>
                      <a:r>
                        <a:rPr lang="es-AR" sz="3600" b="1" u="none" strike="noStrike">
                          <a:solidFill>
                            <a:schemeClr val="lt1"/>
                          </a:solidFill>
                          <a:uFillTx/>
                          <a:latin typeface="Ubuntu"/>
                        </a:rPr>
                        <a:t>Módulo completo</a:t>
                      </a:r>
                      <a:endParaRPr lang="es-AR" sz="36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noFill/>
                      <a:prstDash val="solid"/>
                    </a:lnB>
                    <a:solidFill>
                      <a:schemeClr val="accent1">
                        <a:lumMod val="60000"/>
                        <a:lumOff val="40000"/>
                      </a:schemeClr>
                    </a:solidFill>
                  </a:tcPr>
                </a:tc>
                <a:tc>
                  <a:txBody>
                    <a:bodyPr/>
                    <a:lstStyle/>
                    <a:p>
                      <a:endParaRPr lang="es-AR" sz="1000" b="0" u="none" strike="noStrike" dirty="0">
                        <a:solidFill>
                          <a:srgbClr val="316355"/>
                        </a:solidFill>
                        <a:uFillTx/>
                        <a:latin typeface="Ubuntu"/>
                      </a:endParaRPr>
                    </a:p>
                  </a:txBody>
                  <a:tcPr>
                    <a:lnL w="9360">
                      <a:solidFill>
                        <a:srgbClr val="7A9A91"/>
                      </a:solidFill>
                      <a:prstDash val="solid"/>
                    </a:lnL>
                    <a:lnR w="38160">
                      <a:noFill/>
                      <a:prstDash val="solid"/>
                    </a:lnR>
                    <a:lnT w="9360">
                      <a:solidFill>
                        <a:srgbClr val="7FC7EB"/>
                      </a:solidFill>
                      <a:prstDash val="solid"/>
                    </a:lnT>
                    <a:lnB w="9360">
                      <a:noFill/>
                      <a:prstDash val="solid"/>
                    </a:lnB>
                    <a:solidFill>
                      <a:schemeClr val="accent1">
                        <a:lumMod val="60000"/>
                        <a:lumOff val="40000"/>
                      </a:schemeClr>
                    </a:solidFill>
                  </a:tcPr>
                </a:tc>
                <a:extLst>
                  <a:ext uri="{0D108BD9-81ED-4DB2-BD59-A6C34878D82A}">
                    <a16:rowId xmlns:a16="http://schemas.microsoft.com/office/drawing/2014/main" val="10002"/>
                  </a:ext>
                </a:extLst>
              </a:tr>
            </a:tbl>
          </a:graphicData>
        </a:graphic>
      </p:graphicFrame>
      <p:pic>
        <p:nvPicPr>
          <p:cNvPr id="3" name="Picture 2">
            <a:extLst>
              <a:ext uri="{FF2B5EF4-FFF2-40B4-BE49-F238E27FC236}">
                <a16:creationId xmlns:a16="http://schemas.microsoft.com/office/drawing/2014/main" id="{9D516B35-247D-CB85-7292-203D3AAD8345}"/>
              </a:ext>
            </a:extLst>
          </p:cNvPr>
          <p:cNvPicPr>
            <a:picLocks noChangeAspect="1"/>
          </p:cNvPicPr>
          <p:nvPr/>
        </p:nvPicPr>
        <p:blipFill>
          <a:blip r:embed="rId2"/>
          <a:stretch>
            <a:fillRect/>
          </a:stretch>
        </p:blipFill>
        <p:spPr>
          <a:xfrm>
            <a:off x="7052893" y="1158740"/>
            <a:ext cx="2079947" cy="1130406"/>
          </a:xfrm>
          <a:prstGeom prst="rect">
            <a:avLst/>
          </a:prstGeom>
        </p:spPr>
      </p:pic>
      <p:pic>
        <p:nvPicPr>
          <p:cNvPr id="5" name="Picture 4">
            <a:extLst>
              <a:ext uri="{FF2B5EF4-FFF2-40B4-BE49-F238E27FC236}">
                <a16:creationId xmlns:a16="http://schemas.microsoft.com/office/drawing/2014/main" id="{5E10D0CC-5DAA-86AD-206F-C5B5FB4A6566}"/>
              </a:ext>
            </a:extLst>
          </p:cNvPr>
          <p:cNvPicPr>
            <a:picLocks noChangeAspect="1"/>
          </p:cNvPicPr>
          <p:nvPr/>
        </p:nvPicPr>
        <p:blipFill>
          <a:blip r:embed="rId3"/>
          <a:stretch>
            <a:fillRect/>
          </a:stretch>
        </p:blipFill>
        <p:spPr>
          <a:xfrm>
            <a:off x="7052892" y="2386115"/>
            <a:ext cx="2103428" cy="115545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0D22382F-2A5A-54FB-B586-3C5647DD36BA}"/>
              </a:ext>
            </a:extLst>
          </p:cNvPr>
          <p:cNvSpPr txBox="1">
            <a:spLocks/>
          </p:cNvSpPr>
          <p:nvPr/>
        </p:nvSpPr>
        <p:spPr>
          <a:xfrm>
            <a:off x="573506" y="4349160"/>
            <a:ext cx="8785058" cy="2095735"/>
          </a:xfrm>
          <a:prstGeom prst="rect">
            <a:avLst/>
          </a:prstGeom>
          <a:noFill/>
          <a:ln>
            <a:noFill/>
          </a:ln>
        </p:spPr>
        <p:txBody>
          <a:bodyPr spcFirstLastPara="1" wrap="square" lIns="74283" tIns="37131" rIns="74283" bIns="37131"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463" dirty="0">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463" dirty="0">
              <a:latin typeface="Ubuntu" panose="020B0504030602030204" pitchFamily="34" charset="0"/>
            </a:endParaRPr>
          </a:p>
          <a:p>
            <a:pPr marL="0" indent="0" algn="ctr">
              <a:lnSpc>
                <a:spcPct val="150000"/>
              </a:lnSpc>
              <a:spcBef>
                <a:spcPts val="0"/>
              </a:spcBef>
              <a:buClr>
                <a:schemeClr val="dk1"/>
              </a:buClr>
              <a:buSzPts val="2800"/>
              <a:buNone/>
            </a:pPr>
            <a:r>
              <a:rPr lang="en-US" sz="1463" dirty="0">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4" name="Picture 3" descr="A logo for a sports company&#10;&#10;AI-generated content may be incorrect.">
            <a:extLst>
              <a:ext uri="{FF2B5EF4-FFF2-40B4-BE49-F238E27FC236}">
                <a16:creationId xmlns:a16="http://schemas.microsoft.com/office/drawing/2014/main" id="{70CBDBD3-0776-EA65-77E8-993AD652B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2132" y="601111"/>
            <a:ext cx="6287805" cy="3300484"/>
          </a:xfrm>
          <a:prstGeom prst="rect">
            <a:avLst/>
          </a:prstGeom>
        </p:spPr>
      </p:pic>
    </p:spTree>
    <p:extLst>
      <p:ext uri="{BB962C8B-B14F-4D97-AF65-F5344CB8AC3E}">
        <p14:creationId xmlns:p14="http://schemas.microsoft.com/office/powerpoint/2010/main" val="519414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CuadroTexto 2"/>
          <p:cNvSpPr/>
          <p:nvPr/>
        </p:nvSpPr>
        <p:spPr>
          <a:xfrm>
            <a:off x="920160" y="487440"/>
            <a:ext cx="8621280" cy="383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0160" defTabSz="457200">
              <a:lnSpc>
                <a:spcPct val="107000"/>
              </a:lnSpc>
            </a:pPr>
            <a:r>
              <a:rPr lang="es-AR" sz="1800" b="1" u="none" strike="noStrike">
                <a:solidFill>
                  <a:srgbClr val="2F6153"/>
                </a:solidFill>
                <a:uFillTx/>
                <a:latin typeface="Ubuntu"/>
                <a:ea typeface="Ubuntu"/>
              </a:rPr>
              <a:t>Resumen de la capacitación</a:t>
            </a:r>
            <a:endParaRPr lang="es-AR" sz="1800" b="0" u="none" strike="noStrike">
              <a:solidFill>
                <a:srgbClr val="000000"/>
              </a:solidFill>
              <a:uFillTx/>
              <a:latin typeface="Arial"/>
            </a:endParaRPr>
          </a:p>
        </p:txBody>
      </p:sp>
      <p:grpSp>
        <p:nvGrpSpPr>
          <p:cNvPr id="75" name="Group 19415"/>
          <p:cNvGrpSpPr/>
          <p:nvPr/>
        </p:nvGrpSpPr>
        <p:grpSpPr>
          <a:xfrm>
            <a:off x="652320" y="487440"/>
            <a:ext cx="345240" cy="312840"/>
            <a:chOff x="652320" y="487440"/>
            <a:chExt cx="345240" cy="312840"/>
          </a:xfrm>
        </p:grpSpPr>
        <p:sp>
          <p:nvSpPr>
            <p:cNvPr id="76" name="Shape 146"/>
            <p:cNvSpPr/>
            <p:nvPr/>
          </p:nvSpPr>
          <p:spPr>
            <a:xfrm>
              <a:off x="696240" y="487440"/>
              <a:ext cx="301320" cy="260640"/>
            </a:xfrm>
            <a:custGeom>
              <a:avLst/>
              <a:gdLst/>
              <a:ahLst/>
              <a:cxnLst/>
              <a:rect l="l" t="t" r="r" b="b"/>
              <a:pathLst>
                <a:path w="302070" h="261052">
                  <a:moveTo>
                    <a:pt x="300183" y="499"/>
                  </a:moveTo>
                  <a:cubicBezTo>
                    <a:pt x="302070" y="0"/>
                    <a:pt x="300622" y="3271"/>
                    <a:pt x="293599" y="12666"/>
                  </a:cubicBezTo>
                  <a:lnTo>
                    <a:pt x="112840" y="243552"/>
                  </a:lnTo>
                  <a:cubicBezTo>
                    <a:pt x="102629" y="256595"/>
                    <a:pt x="84544" y="261052"/>
                    <a:pt x="69799" y="253496"/>
                  </a:cubicBezTo>
                  <a:cubicBezTo>
                    <a:pt x="57493" y="247184"/>
                    <a:pt x="43523" y="232960"/>
                    <a:pt x="29680" y="203890"/>
                  </a:cubicBezTo>
                  <a:cubicBezTo>
                    <a:pt x="0" y="141545"/>
                    <a:pt x="32842" y="151731"/>
                    <a:pt x="54966" y="178604"/>
                  </a:cubicBezTo>
                  <a:cubicBezTo>
                    <a:pt x="77089" y="205465"/>
                    <a:pt x="76568" y="214596"/>
                    <a:pt x="84988" y="213897"/>
                  </a:cubicBezTo>
                  <a:cubicBezTo>
                    <a:pt x="93421" y="213199"/>
                    <a:pt x="246545" y="50944"/>
                    <a:pt x="253556" y="43222"/>
                  </a:cubicBezTo>
                  <a:cubicBezTo>
                    <a:pt x="258832" y="37421"/>
                    <a:pt x="294520" y="1995"/>
                    <a:pt x="300183" y="499"/>
                  </a:cubicBezTo>
                  <a:close/>
                </a:path>
              </a:pathLst>
            </a:custGeom>
            <a:solidFill>
              <a:srgbClr val="2F615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457200">
                <a:lnSpc>
                  <a:spcPct val="100000"/>
                </a:lnSpc>
              </a:pPr>
              <a:endParaRPr lang="es-AR" sz="1800" b="0" u="none" strike="noStrike">
                <a:solidFill>
                  <a:srgbClr val="000000"/>
                </a:solidFill>
                <a:uFillTx/>
                <a:latin typeface="Calibri"/>
              </a:endParaRPr>
            </a:p>
          </p:txBody>
        </p:sp>
        <p:sp>
          <p:nvSpPr>
            <p:cNvPr id="77" name="Shape 147"/>
            <p:cNvSpPr/>
            <p:nvPr/>
          </p:nvSpPr>
          <p:spPr>
            <a:xfrm>
              <a:off x="652320" y="562680"/>
              <a:ext cx="237240" cy="237600"/>
            </a:xfrm>
            <a:custGeom>
              <a:avLst/>
              <a:gdLst/>
              <a:ahLst/>
              <a:cxnLst/>
              <a:rect l="l" t="t" r="r" b="b"/>
              <a:pathLst>
                <a:path w="237935" h="237947">
                  <a:moveTo>
                    <a:pt x="237935" y="118974"/>
                  </a:moveTo>
                  <a:cubicBezTo>
                    <a:pt x="237935" y="184683"/>
                    <a:pt x="184671" y="237947"/>
                    <a:pt x="118961" y="237947"/>
                  </a:cubicBezTo>
                  <a:cubicBezTo>
                    <a:pt x="53264" y="237947"/>
                    <a:pt x="0" y="184683"/>
                    <a:pt x="0" y="118974"/>
                  </a:cubicBezTo>
                  <a:cubicBezTo>
                    <a:pt x="0" y="53276"/>
                    <a:pt x="53264" y="0"/>
                    <a:pt x="118961" y="0"/>
                  </a:cubicBezTo>
                  <a:cubicBezTo>
                    <a:pt x="184671" y="0"/>
                    <a:pt x="237935" y="53276"/>
                    <a:pt x="237935" y="118974"/>
                  </a:cubicBezTo>
                  <a:close/>
                </a:path>
              </a:pathLst>
            </a:custGeom>
            <a:noFill/>
            <a:ln w="15469">
              <a:solidFill>
                <a:srgbClr val="2F6153"/>
              </a:solidFill>
            </a:ln>
          </p:spPr>
          <p:style>
            <a:lnRef idx="1">
              <a:scrgbClr r="0" g="0" b="0"/>
            </a:lnRef>
            <a:fillRef idx="0">
              <a:scrgbClr r="0" g="0" b="0"/>
            </a:fillRef>
            <a:effectRef idx="0">
              <a:scrgbClr r="0" g="0" b="0"/>
            </a:effectRef>
            <a:fontRef idx="minor"/>
          </p:style>
          <p:txBody>
            <a:bodyPr lIns="90000" tIns="45000" rIns="90000" bIns="45000" anchor="t">
              <a:noAutofit/>
            </a:bodyPr>
            <a:lstStyle/>
            <a:p>
              <a:pPr defTabSz="457200">
                <a:lnSpc>
                  <a:spcPct val="100000"/>
                </a:lnSpc>
              </a:pPr>
              <a:endParaRPr lang="es-AR" sz="1800" b="0" u="none" strike="noStrike">
                <a:solidFill>
                  <a:srgbClr val="000000"/>
                </a:solidFill>
                <a:uFillTx/>
                <a:latin typeface="Calibri"/>
              </a:endParaRPr>
            </a:p>
          </p:txBody>
        </p:sp>
      </p:grpSp>
      <p:graphicFrame>
        <p:nvGraphicFramePr>
          <p:cNvPr id="78" name="Tabla 13"/>
          <p:cNvGraphicFramePr/>
          <p:nvPr/>
        </p:nvGraphicFramePr>
        <p:xfrm>
          <a:off x="268920" y="948240"/>
          <a:ext cx="9412560" cy="5419091"/>
        </p:xfrm>
        <a:graphic>
          <a:graphicData uri="http://schemas.openxmlformats.org/drawingml/2006/table">
            <a:tbl>
              <a:tblPr/>
              <a:tblGrid>
                <a:gridCol w="4220640">
                  <a:extLst>
                    <a:ext uri="{9D8B030D-6E8A-4147-A177-3AD203B41FA5}">
                      <a16:colId xmlns:a16="http://schemas.microsoft.com/office/drawing/2014/main" val="20000"/>
                    </a:ext>
                  </a:extLst>
                </a:gridCol>
                <a:gridCol w="3873600">
                  <a:extLst>
                    <a:ext uri="{9D8B030D-6E8A-4147-A177-3AD203B41FA5}">
                      <a16:colId xmlns:a16="http://schemas.microsoft.com/office/drawing/2014/main" val="20001"/>
                    </a:ext>
                  </a:extLst>
                </a:gridCol>
                <a:gridCol w="1318320">
                  <a:extLst>
                    <a:ext uri="{9D8B030D-6E8A-4147-A177-3AD203B41FA5}">
                      <a16:colId xmlns:a16="http://schemas.microsoft.com/office/drawing/2014/main" val="20002"/>
                    </a:ext>
                  </a:extLst>
                </a:gridCol>
              </a:tblGrid>
              <a:tr h="528120">
                <a:tc>
                  <a:txBody>
                    <a:bodyPr/>
                    <a:lstStyle/>
                    <a:p>
                      <a:pPr marL="3960" defTabSz="914400">
                        <a:lnSpc>
                          <a:spcPct val="107000"/>
                        </a:lnSpc>
                        <a:spcAft>
                          <a:spcPts val="799"/>
                        </a:spcAft>
                      </a:pPr>
                      <a:r>
                        <a:rPr lang="es-AR" sz="1600" b="1" u="none" strike="noStrike">
                          <a:solidFill>
                            <a:srgbClr val="8C8D8F"/>
                          </a:solidFill>
                          <a:uFillTx/>
                          <a:latin typeface="Ubuntu"/>
                        </a:rPr>
                        <a:t>Tema</a:t>
                      </a:r>
                      <a:endParaRPr lang="es-AR" sz="1600" b="0" u="none" strike="noStrike">
                        <a:solidFill>
                          <a:srgbClr val="000000"/>
                        </a:solidFill>
                        <a:uFillTx/>
                        <a:latin typeface="Arial"/>
                      </a:endParaRPr>
                    </a:p>
                  </a:txBody>
                  <a:tcPr marL="109440" marR="50400" anchor="b">
                    <a:lnL w="12240">
                      <a:solidFill>
                        <a:srgbClr val="A5A5A5"/>
                      </a:solidFill>
                      <a:prstDash val="solid"/>
                    </a:lnL>
                    <a:lnR w="12240">
                      <a:solidFill>
                        <a:srgbClr val="A5A5A5"/>
                      </a:solidFill>
                      <a:prstDash val="solid"/>
                    </a:lnR>
                    <a:lnT w="12240">
                      <a:noFill/>
                      <a:prstDash val="solid"/>
                    </a:lnT>
                    <a:lnB w="25200">
                      <a:solidFill>
                        <a:srgbClr val="A5A5A5"/>
                      </a:solidFill>
                      <a:prstDash val="solid"/>
                    </a:lnB>
                    <a:noFill/>
                  </a:tcPr>
                </a:tc>
                <a:tc>
                  <a:txBody>
                    <a:bodyPr/>
                    <a:lstStyle/>
                    <a:p>
                      <a:pPr marL="3960" defTabSz="914400">
                        <a:lnSpc>
                          <a:spcPct val="107000"/>
                        </a:lnSpc>
                        <a:spcAft>
                          <a:spcPts val="799"/>
                        </a:spcAft>
                      </a:pPr>
                      <a:r>
                        <a:rPr lang="es-AR" sz="1600" b="1" u="none" strike="noStrike">
                          <a:solidFill>
                            <a:srgbClr val="8C8D8F"/>
                          </a:solidFill>
                          <a:uFillTx/>
                          <a:latin typeface="Ubuntu"/>
                        </a:rPr>
                        <a:t>Descripción</a:t>
                      </a:r>
                      <a:endParaRPr lang="es-AR" sz="1600" b="0" u="none" strike="noStrike">
                        <a:solidFill>
                          <a:srgbClr val="000000"/>
                        </a:solidFill>
                        <a:uFillTx/>
                        <a:latin typeface="Arial"/>
                      </a:endParaRPr>
                    </a:p>
                  </a:txBody>
                  <a:tcPr marL="109440" marR="50400" anchor="b">
                    <a:lnL w="12240">
                      <a:solidFill>
                        <a:srgbClr val="A5A5A5"/>
                      </a:solidFill>
                      <a:prstDash val="solid"/>
                    </a:lnL>
                    <a:lnR w="12240">
                      <a:solidFill>
                        <a:srgbClr val="A5A5A5"/>
                      </a:solidFill>
                      <a:prstDash val="solid"/>
                    </a:lnR>
                    <a:lnT w="12240">
                      <a:noFill/>
                      <a:prstDash val="solid"/>
                    </a:lnT>
                    <a:lnB w="25200">
                      <a:solidFill>
                        <a:srgbClr val="A5A5A5"/>
                      </a:solidFill>
                      <a:prstDash val="solid"/>
                    </a:lnB>
                    <a:noFill/>
                  </a:tcPr>
                </a:tc>
                <a:tc>
                  <a:txBody>
                    <a:bodyPr/>
                    <a:lstStyle/>
                    <a:p>
                      <a:pPr marL="3960" defTabSz="914400">
                        <a:lnSpc>
                          <a:spcPct val="107000"/>
                        </a:lnSpc>
                        <a:spcAft>
                          <a:spcPts val="799"/>
                        </a:spcAft>
                      </a:pPr>
                      <a:r>
                        <a:rPr lang="es-AR" sz="1600" b="1" u="none" strike="noStrike">
                          <a:solidFill>
                            <a:srgbClr val="8C8D8F"/>
                          </a:solidFill>
                          <a:uFillTx/>
                          <a:latin typeface="Ubuntu"/>
                        </a:rPr>
                        <a:t>Tiempo estimado</a:t>
                      </a:r>
                      <a:endParaRPr lang="es-AR" sz="1600" b="0" u="none" strike="noStrike">
                        <a:solidFill>
                          <a:srgbClr val="000000"/>
                        </a:solidFill>
                        <a:uFillTx/>
                        <a:latin typeface="Arial"/>
                      </a:endParaRPr>
                    </a:p>
                  </a:txBody>
                  <a:tcPr marL="109440" marR="50400" anchor="b">
                    <a:lnL w="12240">
                      <a:solidFill>
                        <a:srgbClr val="A5A5A5"/>
                      </a:solidFill>
                      <a:prstDash val="solid"/>
                    </a:lnL>
                    <a:lnR w="12240">
                      <a:solidFill>
                        <a:srgbClr val="A5A5A5"/>
                      </a:solidFill>
                      <a:prstDash val="solid"/>
                    </a:lnR>
                    <a:lnT w="12240">
                      <a:noFill/>
                      <a:prstDash val="solid"/>
                    </a:lnT>
                    <a:lnB w="25200">
                      <a:solidFill>
                        <a:srgbClr val="A5A5A5"/>
                      </a:solidFill>
                      <a:prstDash val="solid"/>
                    </a:lnB>
                    <a:noFill/>
                  </a:tcPr>
                </a:tc>
                <a:extLst>
                  <a:ext uri="{0D108BD9-81ED-4DB2-BD59-A6C34878D82A}">
                    <a16:rowId xmlns:a16="http://schemas.microsoft.com/office/drawing/2014/main" val="10000"/>
                  </a:ext>
                </a:extLst>
              </a:tr>
              <a:tr h="2431800">
                <a:tc>
                  <a:txBody>
                    <a:bodyPr/>
                    <a:lstStyle/>
                    <a:p>
                      <a:pPr marL="3960" defTabSz="914400">
                        <a:lnSpc>
                          <a:spcPct val="60000"/>
                        </a:lnSpc>
                        <a:spcAft>
                          <a:spcPts val="799"/>
                        </a:spcAft>
                      </a:pPr>
                      <a:r>
                        <a:rPr lang="es-AR" sz="1600" b="1" u="none" strike="noStrike">
                          <a:solidFill>
                            <a:srgbClr val="2F6153"/>
                          </a:solidFill>
                          <a:uFillTx/>
                          <a:latin typeface="Ubuntu"/>
                        </a:rPr>
                        <a:t>Lección 1:</a:t>
                      </a:r>
                      <a:endParaRPr lang="es-AR" sz="1600" b="0" u="none" strike="noStrike">
                        <a:solidFill>
                          <a:srgbClr val="000000"/>
                        </a:solidFill>
                        <a:uFillTx/>
                        <a:latin typeface="Arial"/>
                      </a:endParaRPr>
                    </a:p>
                    <a:p>
                      <a:pPr marL="2520" defTabSz="914400">
                        <a:lnSpc>
                          <a:spcPct val="60000"/>
                        </a:lnSpc>
                        <a:spcAft>
                          <a:spcPts val="799"/>
                        </a:spcAft>
                      </a:pPr>
                      <a:r>
                        <a:rPr lang="es-AR" sz="1600" b="1" u="none" strike="noStrike">
                          <a:solidFill>
                            <a:srgbClr val="2F6153"/>
                          </a:solidFill>
                          <a:uFillTx/>
                          <a:latin typeface="Ubuntu"/>
                        </a:rPr>
                        <a:t>Revisión del Año 1</a:t>
                      </a:r>
                      <a:endParaRPr lang="es-AR" sz="1600" b="0" u="none" strike="noStrike">
                        <a:solidFill>
                          <a:srgbClr val="000000"/>
                        </a:solidFill>
                        <a:uFillTx/>
                        <a:latin typeface="Arial"/>
                      </a:endParaRPr>
                    </a:p>
                    <a:p>
                      <a:pPr marL="181080" indent="-85680" defTabSz="914400">
                        <a:lnSpc>
                          <a:spcPct val="60000"/>
                        </a:lnSpc>
                        <a:spcAft>
                          <a:spcPts val="799"/>
                        </a:spcAft>
                        <a:buClr>
                          <a:srgbClr val="2F6153"/>
                        </a:buClr>
                        <a:buFont typeface="Arial"/>
                        <a:buChar char="•"/>
                      </a:pPr>
                      <a:r>
                        <a:rPr lang="es-AR" sz="1600" b="1" u="none" strike="noStrike">
                          <a:solidFill>
                            <a:srgbClr val="2F6153"/>
                          </a:solidFill>
                          <a:uFillTx/>
                          <a:latin typeface="Ubuntu"/>
                        </a:rPr>
                        <a:t>Responsabilidades del Capitán Fitness</a:t>
                      </a:r>
                      <a:endParaRPr lang="es-AR" sz="1600" b="0" u="none" strike="noStrike">
                        <a:solidFill>
                          <a:srgbClr val="000000"/>
                        </a:solidFill>
                        <a:uFillTx/>
                        <a:latin typeface="Arial"/>
                      </a:endParaRPr>
                    </a:p>
                    <a:p>
                      <a:pPr marL="181080" indent="-85680" defTabSz="914400">
                        <a:lnSpc>
                          <a:spcPct val="60000"/>
                        </a:lnSpc>
                        <a:spcAft>
                          <a:spcPts val="799"/>
                        </a:spcAft>
                        <a:buClr>
                          <a:srgbClr val="2F6153"/>
                        </a:buClr>
                        <a:buFont typeface="Arial"/>
                        <a:buChar char="•"/>
                      </a:pPr>
                      <a:r>
                        <a:rPr lang="es-AR" sz="1600" b="1" u="none" strike="noStrike">
                          <a:solidFill>
                            <a:srgbClr val="2F6153"/>
                          </a:solidFill>
                          <a:uFillTx/>
                          <a:latin typeface="Ubuntu"/>
                        </a:rPr>
                        <a:t>Prácticas de calentamiento y enfriamiento</a:t>
                      </a:r>
                      <a:endParaRPr lang="es-AR" sz="1600" b="0" u="none" strike="noStrike">
                        <a:solidFill>
                          <a:srgbClr val="000000"/>
                        </a:solidFill>
                        <a:uFillTx/>
                        <a:latin typeface="Arial"/>
                      </a:endParaRPr>
                    </a:p>
                    <a:p>
                      <a:pPr marL="181080" indent="-85680" defTabSz="914400">
                        <a:lnSpc>
                          <a:spcPct val="60000"/>
                        </a:lnSpc>
                        <a:spcAft>
                          <a:spcPts val="799"/>
                        </a:spcAft>
                        <a:buClr>
                          <a:srgbClr val="2F6153"/>
                        </a:buClr>
                        <a:buFont typeface="Arial"/>
                        <a:buChar char="•"/>
                      </a:pPr>
                      <a:r>
                        <a:rPr lang="es-AR" sz="1600" b="1" u="none" strike="noStrike">
                          <a:solidFill>
                            <a:srgbClr val="2F6153"/>
                          </a:solidFill>
                          <a:uFillTx/>
                          <a:latin typeface="Ubuntu"/>
                        </a:rPr>
                        <a:t>Comunicación</a:t>
                      </a:r>
                      <a:endParaRPr lang="es-AR" sz="1600" b="0" u="none" strike="noStrike">
                        <a:solidFill>
                          <a:srgbClr val="000000"/>
                        </a:solidFill>
                        <a:uFillTx/>
                        <a:latin typeface="Arial"/>
                      </a:endParaRPr>
                    </a:p>
                  </a:txBody>
                  <a:tcPr marL="109440" marR="50400" anchor="ctr">
                    <a:lnL w="12240">
                      <a:solidFill>
                        <a:srgbClr val="A5A5A5"/>
                      </a:solidFill>
                      <a:prstDash val="solid"/>
                    </a:lnL>
                    <a:lnR w="12240">
                      <a:solidFill>
                        <a:srgbClr val="A5A5A5"/>
                      </a:solidFill>
                      <a:prstDash val="solid"/>
                    </a:lnR>
                    <a:lnT w="25200" cap="flat" cmpd="sng" algn="ctr">
                      <a:solidFill>
                        <a:srgbClr val="A5A5A5"/>
                      </a:solidFill>
                      <a:prstDash val="solid"/>
                      <a:round/>
                      <a:headEnd type="none" w="med" len="med"/>
                      <a:tailEnd type="none" w="med" len="med"/>
                    </a:lnT>
                    <a:lnB w="12240">
                      <a:solidFill>
                        <a:srgbClr val="A5A5A5"/>
                      </a:solidFill>
                      <a:prstDash val="solid"/>
                    </a:lnB>
                    <a:noFill/>
                  </a:tcPr>
                </a:tc>
                <a:tc>
                  <a:txBody>
                    <a:bodyPr/>
                    <a:lstStyle/>
                    <a:p>
                      <a:pPr marL="295200" indent="-285840" defTabSz="914400">
                        <a:lnSpc>
                          <a:spcPct val="107000"/>
                        </a:lnSpc>
                        <a:spcAft>
                          <a:spcPts val="799"/>
                        </a:spcAft>
                        <a:buClr>
                          <a:srgbClr val="2F6153"/>
                        </a:buClr>
                        <a:buFont typeface="Arial"/>
                        <a:buChar char="•"/>
                      </a:pPr>
                      <a:r>
                        <a:rPr lang="es-AR" sz="1600" b="0" u="none" strike="noStrike">
                          <a:solidFill>
                            <a:srgbClr val="2F6153"/>
                          </a:solidFill>
                          <a:uFillTx/>
                          <a:latin typeface="Ubuntu"/>
                        </a:rPr>
                        <a:t>Revisaremos cómo hacer calentamientos y enfriamientos adecuados</a:t>
                      </a:r>
                      <a:endParaRPr lang="es-AR" sz="1600" b="0" u="none" strike="noStrike">
                        <a:solidFill>
                          <a:srgbClr val="000000"/>
                        </a:solidFill>
                        <a:uFillTx/>
                        <a:latin typeface="Arial"/>
                      </a:endParaRPr>
                    </a:p>
                    <a:p>
                      <a:pPr marL="295200" indent="-285840" defTabSz="914400">
                        <a:lnSpc>
                          <a:spcPct val="107000"/>
                        </a:lnSpc>
                        <a:spcAft>
                          <a:spcPts val="799"/>
                        </a:spcAft>
                        <a:buClr>
                          <a:srgbClr val="2F6153"/>
                        </a:buClr>
                        <a:buFont typeface="Arial"/>
                        <a:buChar char="•"/>
                      </a:pPr>
                      <a:r>
                        <a:rPr lang="es-AR" sz="1600" b="0" u="none" strike="noStrike">
                          <a:solidFill>
                            <a:srgbClr val="2F6153"/>
                          </a:solidFill>
                          <a:uFillTx/>
                          <a:latin typeface="Ubuntu"/>
                        </a:rPr>
                        <a:t>Analizaremos distintas formas de compartir Consejos de Salud</a:t>
                      </a:r>
                      <a:endParaRPr lang="es-AR" sz="1600" b="0" u="none" strike="noStrike">
                        <a:solidFill>
                          <a:srgbClr val="000000"/>
                        </a:solidFill>
                        <a:uFillTx/>
                        <a:latin typeface="Arial"/>
                      </a:endParaRPr>
                    </a:p>
                    <a:p>
                      <a:pPr marL="295200" indent="-285840" defTabSz="914400">
                        <a:lnSpc>
                          <a:spcPct val="107000"/>
                        </a:lnSpc>
                        <a:spcAft>
                          <a:spcPts val="799"/>
                        </a:spcAft>
                        <a:buClr>
                          <a:srgbClr val="2F6153"/>
                        </a:buClr>
                        <a:buFont typeface="Arial"/>
                        <a:buChar char="•"/>
                      </a:pPr>
                      <a:r>
                        <a:rPr lang="es-AR" sz="1600" b="0" u="none" strike="noStrike">
                          <a:solidFill>
                            <a:srgbClr val="2F6153"/>
                          </a:solidFill>
                          <a:uFillTx/>
                          <a:latin typeface="Ubuntu"/>
                        </a:rPr>
                        <a:t>Revisaremos los consejos de comunicación</a:t>
                      </a:r>
                      <a:endParaRPr lang="es-AR" sz="1600" b="0" u="none" strike="noStrike">
                        <a:solidFill>
                          <a:srgbClr val="000000"/>
                        </a:solidFill>
                        <a:uFillTx/>
                        <a:latin typeface="Arial"/>
                      </a:endParaRPr>
                    </a:p>
                    <a:p>
                      <a:pPr marL="295200" indent="-285840" defTabSz="914400">
                        <a:lnSpc>
                          <a:spcPct val="107000"/>
                        </a:lnSpc>
                        <a:spcAft>
                          <a:spcPts val="799"/>
                        </a:spcAft>
                        <a:buClr>
                          <a:srgbClr val="2F6153"/>
                        </a:buClr>
                        <a:buFont typeface="Arial"/>
                        <a:buChar char="•"/>
                      </a:pPr>
                      <a:r>
                        <a:rPr lang="es-AR" sz="1600" b="0" u="none" strike="noStrike">
                          <a:solidFill>
                            <a:srgbClr val="2F6153"/>
                          </a:solidFill>
                          <a:uFillTx/>
                          <a:latin typeface="Ubuntu"/>
                        </a:rPr>
                        <a:t>Comparte éxitos y desafíos como Capitán Fitness</a:t>
                      </a:r>
                      <a:endParaRPr lang="es-AR" sz="1600" b="0" u="none" strike="noStrike">
                        <a:solidFill>
                          <a:srgbClr val="000000"/>
                        </a:solidFill>
                        <a:uFillTx/>
                        <a:latin typeface="Arial"/>
                      </a:endParaRPr>
                    </a:p>
                  </a:txBody>
                  <a:tcPr marL="109440" marR="50400" anchor="ctr">
                    <a:lnL w="12240">
                      <a:solidFill>
                        <a:srgbClr val="A5A5A5"/>
                      </a:solidFill>
                      <a:prstDash val="solid"/>
                    </a:lnL>
                    <a:lnR w="12240">
                      <a:solidFill>
                        <a:srgbClr val="A5A5A5"/>
                      </a:solidFill>
                      <a:prstDash val="solid"/>
                    </a:lnR>
                    <a:lnT w="25200" cap="flat" cmpd="sng" algn="ctr">
                      <a:solidFill>
                        <a:srgbClr val="A5A5A5"/>
                      </a:solidFill>
                      <a:prstDash val="solid"/>
                      <a:round/>
                      <a:headEnd type="none" w="med" len="med"/>
                      <a:tailEnd type="none" w="med" len="med"/>
                    </a:lnT>
                    <a:lnB w="12240">
                      <a:solidFill>
                        <a:srgbClr val="A5A5A5"/>
                      </a:solidFill>
                      <a:prstDash val="solid"/>
                    </a:lnB>
                    <a:noFill/>
                  </a:tcPr>
                </a:tc>
                <a:tc>
                  <a:txBody>
                    <a:bodyPr/>
                    <a:lstStyle/>
                    <a:p>
                      <a:pPr marL="73080" defTabSz="914400">
                        <a:lnSpc>
                          <a:spcPct val="107000"/>
                        </a:lnSpc>
                        <a:spcAft>
                          <a:spcPts val="799"/>
                        </a:spcAft>
                      </a:pPr>
                      <a:r>
                        <a:rPr lang="es-AR" sz="1600" b="0" u="none" strike="noStrike">
                          <a:solidFill>
                            <a:srgbClr val="3A3865"/>
                          </a:solidFill>
                          <a:uFillTx/>
                          <a:latin typeface="Ubuntu"/>
                        </a:rPr>
                        <a:t>1 hora</a:t>
                      </a:r>
                      <a:endParaRPr lang="es-AR" sz="1600" b="0" u="none" strike="noStrike">
                        <a:solidFill>
                          <a:srgbClr val="000000"/>
                        </a:solidFill>
                        <a:uFillTx/>
                        <a:latin typeface="Arial"/>
                      </a:endParaRPr>
                    </a:p>
                  </a:txBody>
                  <a:tcPr marL="109440" marR="50400" anchor="ctr">
                    <a:lnL w="12240">
                      <a:solidFill>
                        <a:srgbClr val="A5A5A5"/>
                      </a:solidFill>
                      <a:prstDash val="solid"/>
                    </a:lnL>
                    <a:lnR w="12240">
                      <a:solidFill>
                        <a:srgbClr val="A5A5A5"/>
                      </a:solidFill>
                      <a:prstDash val="solid"/>
                    </a:lnR>
                    <a:lnT w="25200" cap="flat" cmpd="sng" algn="ctr">
                      <a:solidFill>
                        <a:srgbClr val="A5A5A5"/>
                      </a:solidFill>
                      <a:prstDash val="solid"/>
                      <a:round/>
                      <a:headEnd type="none" w="med" len="med"/>
                      <a:tailEnd type="none" w="med" len="med"/>
                    </a:lnT>
                    <a:lnB w="12240">
                      <a:solidFill>
                        <a:srgbClr val="A5A5A5"/>
                      </a:solidFill>
                      <a:prstDash val="solid"/>
                    </a:lnB>
                    <a:noFill/>
                  </a:tcPr>
                </a:tc>
                <a:extLst>
                  <a:ext uri="{0D108BD9-81ED-4DB2-BD59-A6C34878D82A}">
                    <a16:rowId xmlns:a16="http://schemas.microsoft.com/office/drawing/2014/main" val="10001"/>
                  </a:ext>
                </a:extLst>
              </a:tr>
              <a:tr h="2076480">
                <a:tc>
                  <a:txBody>
                    <a:bodyPr/>
                    <a:lstStyle/>
                    <a:p>
                      <a:pPr marL="1440" defTabSz="914400">
                        <a:lnSpc>
                          <a:spcPct val="60000"/>
                        </a:lnSpc>
                        <a:spcAft>
                          <a:spcPts val="799"/>
                        </a:spcAft>
                      </a:pPr>
                      <a:r>
                        <a:rPr lang="es-AR" sz="1600" b="1" u="none" strike="noStrike">
                          <a:solidFill>
                            <a:srgbClr val="3A3865"/>
                          </a:solidFill>
                          <a:uFillTx/>
                          <a:latin typeface="Ubuntu"/>
                        </a:rPr>
                        <a:t>Lección 2:</a:t>
                      </a:r>
                      <a:endParaRPr lang="es-AR" sz="1600" b="0" u="none" strike="noStrike">
                        <a:solidFill>
                          <a:srgbClr val="000000"/>
                        </a:solidFill>
                        <a:uFillTx/>
                        <a:latin typeface="Arial"/>
                      </a:endParaRPr>
                    </a:p>
                    <a:p>
                      <a:pPr defTabSz="914400">
                        <a:lnSpc>
                          <a:spcPct val="60000"/>
                        </a:lnSpc>
                        <a:spcAft>
                          <a:spcPts val="799"/>
                        </a:spcAft>
                      </a:pPr>
                      <a:r>
                        <a:rPr lang="es-AR" sz="1600" b="1" u="none" strike="noStrike">
                          <a:solidFill>
                            <a:srgbClr val="3A3865"/>
                          </a:solidFill>
                          <a:uFillTx/>
                          <a:latin typeface="Ubuntu"/>
                        </a:rPr>
                        <a:t>Mentalidad del Día del Juego</a:t>
                      </a:r>
                      <a:endParaRPr lang="es-AR" sz="1600" b="0" u="none" strike="noStrike">
                        <a:solidFill>
                          <a:srgbClr val="000000"/>
                        </a:solidFill>
                        <a:uFillTx/>
                        <a:latin typeface="Arial"/>
                      </a:endParaRPr>
                    </a:p>
                    <a:p>
                      <a:pPr marL="181080" indent="-95400" defTabSz="914400">
                        <a:lnSpc>
                          <a:spcPct val="60000"/>
                        </a:lnSpc>
                        <a:spcAft>
                          <a:spcPts val="799"/>
                        </a:spcAft>
                        <a:buClr>
                          <a:srgbClr val="3A3865"/>
                        </a:buClr>
                        <a:buFont typeface="Arial"/>
                        <a:buChar char="•"/>
                      </a:pPr>
                      <a:r>
                        <a:rPr lang="es-AR" sz="1600" b="1" u="none" strike="noStrike">
                          <a:solidFill>
                            <a:srgbClr val="3A3865"/>
                          </a:solidFill>
                          <a:uFillTx/>
                          <a:latin typeface="Ubuntu"/>
                        </a:rPr>
                        <a:t>Autocuidado para líderes</a:t>
                      </a:r>
                      <a:endParaRPr lang="es-AR" sz="1600" b="0" u="none" strike="noStrike">
                        <a:solidFill>
                          <a:srgbClr val="000000"/>
                        </a:solidFill>
                        <a:uFillTx/>
                        <a:latin typeface="Arial"/>
                      </a:endParaRPr>
                    </a:p>
                    <a:p>
                      <a:pPr marL="181080" indent="-95400" defTabSz="914400">
                        <a:lnSpc>
                          <a:spcPct val="60000"/>
                        </a:lnSpc>
                        <a:spcAft>
                          <a:spcPts val="799"/>
                        </a:spcAft>
                        <a:buClr>
                          <a:srgbClr val="3A3865"/>
                        </a:buClr>
                        <a:buFont typeface="Arial"/>
                        <a:buChar char="•"/>
                      </a:pPr>
                      <a:r>
                        <a:rPr lang="es-AR" sz="1600" b="1" u="none" strike="noStrike">
                          <a:solidFill>
                            <a:srgbClr val="3A3865"/>
                          </a:solidFill>
                          <a:uFillTx/>
                          <a:latin typeface="Ubuntu"/>
                        </a:rPr>
                        <a:t>Dar mensajes motivadores</a:t>
                      </a:r>
                      <a:endParaRPr lang="es-AR" sz="1600" b="0" u="none" strike="noStrike">
                        <a:solidFill>
                          <a:srgbClr val="000000"/>
                        </a:solidFill>
                        <a:uFillTx/>
                        <a:latin typeface="Arial"/>
                      </a:endParaRPr>
                    </a:p>
                    <a:p>
                      <a:pPr marL="181080" indent="-95400" defTabSz="914400">
                        <a:lnSpc>
                          <a:spcPct val="60000"/>
                        </a:lnSpc>
                        <a:spcAft>
                          <a:spcPts val="799"/>
                        </a:spcAft>
                        <a:buClr>
                          <a:srgbClr val="3A3865"/>
                        </a:buClr>
                        <a:buFont typeface="Arial"/>
                        <a:buChar char="•"/>
                      </a:pPr>
                      <a:r>
                        <a:rPr lang="es-AR" sz="1600" b="1" u="none" strike="noStrike">
                          <a:solidFill>
                            <a:srgbClr val="3A3865"/>
                          </a:solidFill>
                          <a:uFillTx/>
                          <a:latin typeface="Ubuntu"/>
                        </a:rPr>
                        <a:t>Respiración y estiramientos</a:t>
                      </a:r>
                      <a:endParaRPr lang="es-AR" sz="1600" b="0" u="none" strike="noStrike">
                        <a:solidFill>
                          <a:srgbClr val="000000"/>
                        </a:solidFill>
                        <a:uFillTx/>
                        <a:latin typeface="Arial"/>
                      </a:endParaRPr>
                    </a:p>
                  </a:txBody>
                  <a:tcPr marL="109440" marR="50400" anchor="ctr">
                    <a:lnL w="12240">
                      <a:solidFill>
                        <a:srgbClr val="A5A5A5"/>
                      </a:solidFill>
                      <a:prstDash val="solid"/>
                    </a:lnL>
                    <a:lnR w="12240">
                      <a:solidFill>
                        <a:srgbClr val="A5A5A5"/>
                      </a:solidFill>
                      <a:prstDash val="solid"/>
                    </a:lnR>
                    <a:lnT w="12240">
                      <a:solidFill>
                        <a:srgbClr val="A5A5A5"/>
                      </a:solidFill>
                      <a:prstDash val="solid"/>
                    </a:lnT>
                    <a:lnB w="12240">
                      <a:solidFill>
                        <a:srgbClr val="A5A5A5"/>
                      </a:solidFill>
                      <a:prstDash val="solid"/>
                    </a:lnB>
                    <a:noFill/>
                  </a:tcPr>
                </a:tc>
                <a:tc>
                  <a:txBody>
                    <a:bodyPr/>
                    <a:lstStyle/>
                    <a:p>
                      <a:pPr marL="295200" indent="-285840" defTabSz="914400">
                        <a:lnSpc>
                          <a:spcPct val="107000"/>
                        </a:lnSpc>
                        <a:spcAft>
                          <a:spcPts val="799"/>
                        </a:spcAft>
                        <a:buClr>
                          <a:srgbClr val="3A3865"/>
                        </a:buClr>
                        <a:buFont typeface="Arial"/>
                        <a:buChar char="•"/>
                      </a:pPr>
                      <a:r>
                        <a:rPr lang="es-AR" sz="1600" b="0" u="none" strike="noStrike">
                          <a:solidFill>
                            <a:srgbClr val="3A3865"/>
                          </a:solidFill>
                          <a:uFillTx/>
                          <a:latin typeface="Ubuntu"/>
                        </a:rPr>
                        <a:t>Analizaremos cómo cuidar de ti mismo como líder </a:t>
                      </a:r>
                      <a:endParaRPr lang="es-AR" sz="1600" b="0" u="none" strike="noStrike">
                        <a:solidFill>
                          <a:srgbClr val="000000"/>
                        </a:solidFill>
                        <a:uFillTx/>
                        <a:latin typeface="Arial"/>
                      </a:endParaRPr>
                    </a:p>
                    <a:p>
                      <a:pPr marL="295200" indent="-285840" defTabSz="914400">
                        <a:lnSpc>
                          <a:spcPct val="107000"/>
                        </a:lnSpc>
                        <a:spcAft>
                          <a:spcPts val="799"/>
                        </a:spcAft>
                        <a:buClr>
                          <a:srgbClr val="3A3865"/>
                        </a:buClr>
                        <a:buFont typeface="Arial"/>
                        <a:buChar char="•"/>
                      </a:pPr>
                      <a:r>
                        <a:rPr lang="es-AR" sz="1600" b="0" u="none" strike="noStrike">
                          <a:solidFill>
                            <a:srgbClr val="3A3865"/>
                          </a:solidFill>
                          <a:uFillTx/>
                          <a:latin typeface="Ubuntu"/>
                        </a:rPr>
                        <a:t>Aprenderemos sobre los mensajes de fuerza para ayudarte a ti y a tus compañeros a "que sus mentes entren en el juego"</a:t>
                      </a:r>
                      <a:endParaRPr lang="es-AR" sz="1600" b="0" u="none" strike="noStrike">
                        <a:solidFill>
                          <a:srgbClr val="000000"/>
                        </a:solidFill>
                        <a:uFillTx/>
                        <a:latin typeface="Arial"/>
                      </a:endParaRPr>
                    </a:p>
                    <a:p>
                      <a:pPr marL="295200" indent="-285840" defTabSz="914400">
                        <a:lnSpc>
                          <a:spcPct val="107000"/>
                        </a:lnSpc>
                        <a:spcAft>
                          <a:spcPts val="799"/>
                        </a:spcAft>
                        <a:buClr>
                          <a:srgbClr val="3A3865"/>
                        </a:buClr>
                        <a:buFont typeface="Arial"/>
                        <a:buChar char="•"/>
                      </a:pPr>
                      <a:r>
                        <a:rPr lang="es-AR" sz="1600" b="0" u="none" strike="noStrike">
                          <a:solidFill>
                            <a:srgbClr val="3A3865"/>
                          </a:solidFill>
                          <a:uFillTx/>
                          <a:latin typeface="Ubuntu"/>
                        </a:rPr>
                        <a:t>Practicar la respiración al estirar</a:t>
                      </a:r>
                      <a:endParaRPr lang="es-AR" sz="1600" b="0" u="none" strike="noStrike">
                        <a:solidFill>
                          <a:srgbClr val="000000"/>
                        </a:solidFill>
                        <a:uFillTx/>
                        <a:latin typeface="Arial"/>
                      </a:endParaRPr>
                    </a:p>
                  </a:txBody>
                  <a:tcPr marL="109440" marR="50400" anchor="ctr">
                    <a:lnL w="12240">
                      <a:solidFill>
                        <a:srgbClr val="A5A5A5"/>
                      </a:solidFill>
                      <a:prstDash val="solid"/>
                    </a:lnL>
                    <a:lnR w="12240">
                      <a:solidFill>
                        <a:srgbClr val="A5A5A5"/>
                      </a:solidFill>
                      <a:prstDash val="solid"/>
                    </a:lnR>
                    <a:lnT w="12240">
                      <a:solidFill>
                        <a:srgbClr val="A5A5A5"/>
                      </a:solidFill>
                      <a:prstDash val="solid"/>
                    </a:lnT>
                    <a:lnB w="12240">
                      <a:solidFill>
                        <a:srgbClr val="A5A5A5"/>
                      </a:solidFill>
                      <a:prstDash val="solid"/>
                    </a:lnB>
                    <a:noFill/>
                  </a:tcPr>
                </a:tc>
                <a:tc>
                  <a:txBody>
                    <a:bodyPr/>
                    <a:lstStyle/>
                    <a:p>
                      <a:pPr marL="73080" defTabSz="914400">
                        <a:lnSpc>
                          <a:spcPct val="107000"/>
                        </a:lnSpc>
                        <a:spcAft>
                          <a:spcPts val="799"/>
                        </a:spcAft>
                      </a:pPr>
                      <a:r>
                        <a:rPr lang="es-AR" sz="1600" b="0" u="none" strike="noStrike">
                          <a:solidFill>
                            <a:srgbClr val="3A3865"/>
                          </a:solidFill>
                          <a:uFillTx/>
                          <a:latin typeface="Ubuntu"/>
                        </a:rPr>
                        <a:t>1 hora</a:t>
                      </a:r>
                      <a:endParaRPr lang="es-AR" sz="1600" b="0" u="none" strike="noStrike">
                        <a:solidFill>
                          <a:srgbClr val="000000"/>
                        </a:solidFill>
                        <a:uFillTx/>
                        <a:latin typeface="Arial"/>
                      </a:endParaRPr>
                    </a:p>
                  </a:txBody>
                  <a:tcPr marL="109440" marR="50400" anchor="ctr">
                    <a:lnL w="12240">
                      <a:solidFill>
                        <a:srgbClr val="A5A5A5"/>
                      </a:solidFill>
                      <a:prstDash val="solid"/>
                    </a:lnL>
                    <a:lnR w="12240">
                      <a:solidFill>
                        <a:srgbClr val="A5A5A5"/>
                      </a:solidFill>
                      <a:prstDash val="solid"/>
                    </a:lnR>
                    <a:lnT w="12240">
                      <a:solidFill>
                        <a:srgbClr val="A5A5A5"/>
                      </a:solidFill>
                      <a:prstDash val="solid"/>
                    </a:lnT>
                    <a:lnB w="12240">
                      <a:solidFill>
                        <a:srgbClr val="A5A5A5"/>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9" name="Tabla 2"/>
          <p:cNvGraphicFramePr/>
          <p:nvPr/>
        </p:nvGraphicFramePr>
        <p:xfrm>
          <a:off x="614160" y="545760"/>
          <a:ext cx="8518680" cy="548472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700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pPr>
                      <a:r>
                        <a:rPr lang="es-AR" sz="1000" b="0" u="none" strike="noStrike">
                          <a:solidFill>
                            <a:schemeClr val="dk1"/>
                          </a:solidFill>
                          <a:uFillTx/>
                          <a:latin typeface="Ubuntu"/>
                        </a:rPr>
                        <a:t>Bienvenida y presentaciones </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Tiempo: </a:t>
                      </a:r>
                      <a:r>
                        <a:rPr lang="es-AR" sz="1000" b="0" u="none" strike="noStrike">
                          <a:solidFill>
                            <a:schemeClr val="dk1"/>
                          </a:solidFill>
                          <a:uFillTx/>
                          <a:latin typeface="Ubuntu"/>
                        </a:rPr>
                        <a:t>8 minutos</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marL="171360" indent="-171360" defTabSz="914400">
                        <a:lnSpc>
                          <a:spcPct val="100000"/>
                        </a:lnSpc>
                        <a:buClr>
                          <a:srgbClr val="000000"/>
                        </a:buClr>
                        <a:buFont typeface="Arial"/>
                        <a:buChar char="•"/>
                      </a:pPr>
                      <a:r>
                        <a:rPr lang="es-AR" sz="1000" b="0" u="none" strike="noStrike">
                          <a:solidFill>
                            <a:schemeClr val="dk1"/>
                          </a:solidFill>
                          <a:uFillTx/>
                          <a:latin typeface="Ubuntu"/>
                        </a:rPr>
                        <a:t>Da la bienvenida a los participantes</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1000" b="0" u="none" strike="noStrike">
                          <a:solidFill>
                            <a:schemeClr val="dk1"/>
                          </a:solidFill>
                          <a:uFillTx/>
                          <a:latin typeface="Ubuntu"/>
                        </a:rPr>
                        <a:t>Presenta a los facilitadores</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¡Hola a todos! ¡Bienvenidos a la Capacitación para Capitanes Fitness del Año 2! </a:t>
                      </a:r>
                      <a:r>
                        <a:rPr lang="es-AR" sz="1000" b="1" u="none" strike="noStrike">
                          <a:solidFill>
                            <a:schemeClr val="dk1"/>
                          </a:solidFill>
                          <a:uFillTx/>
                          <a:latin typeface="Ubuntu"/>
                        </a:rPr>
                        <a:t>Preséntate.</a:t>
                      </a:r>
                      <a:br>
                        <a:rPr sz="1000"/>
                      </a:br>
                      <a:br>
                        <a:rPr sz="1000"/>
                      </a:br>
                      <a:r>
                        <a:rPr lang="en-US" sz="1000" b="0" u="none" strike="noStrike">
                          <a:solidFill>
                            <a:schemeClr val="dk1"/>
                          </a:solidFill>
                          <a:uFillTx/>
                          <a:latin typeface="Ubuntu"/>
                        </a:rPr>
                        <a:t>Para empezar, me gustaría que cada uno de ustedes se presentara y nos dijera cuál es su deporte favorito y qué es lo que más les gusta de ser Capitán Fitness. </a:t>
                      </a:r>
                      <a:r>
                        <a:rPr lang="en-US" sz="1000" b="1" u="none" strike="noStrike">
                          <a:solidFill>
                            <a:schemeClr val="dk1"/>
                          </a:solidFill>
                          <a:uFillTx/>
                          <a:latin typeface="Ubuntu"/>
                        </a:rPr>
                        <a:t>Cada persona se presenta</a:t>
                      </a:r>
                      <a:r>
                        <a:rPr lang="en-US" sz="1000" b="0" u="none" strike="noStrike">
                          <a:solidFill>
                            <a:schemeClr val="dk1"/>
                          </a:solidFill>
                          <a:uFillTx/>
                          <a:latin typeface="Ubuntu"/>
                        </a:rPr>
                        <a:t>.</a:t>
                      </a: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60956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pPr>
                      <a:r>
                        <a:rPr lang="es-AR" sz="1000" b="0" u="none" strike="noStrike">
                          <a:solidFill>
                            <a:schemeClr val="dk1"/>
                          </a:solidFill>
                          <a:uFillTx/>
                          <a:latin typeface="Ubuntu"/>
                        </a:rPr>
                        <a:t>Objetivo de la Capacitación para Capitán Fitness del Año 2</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Tiempo: </a:t>
                      </a:r>
                      <a:r>
                        <a:rPr lang="es-AR" sz="1000" b="0" u="none" strike="noStrike">
                          <a:solidFill>
                            <a:schemeClr val="dk1"/>
                          </a:solidFill>
                          <a:uFillTx/>
                          <a:latin typeface="Ubuntu"/>
                        </a:rPr>
                        <a:t>1 minuto</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pPr>
                      <a:r>
                        <a:rPr lang="es-AR" sz="1000" b="0" u="none" strike="noStrike" dirty="0">
                          <a:solidFill>
                            <a:schemeClr val="dk1"/>
                          </a:solidFill>
                          <a:uFillTx/>
                          <a:latin typeface="Ubuntu"/>
                        </a:rPr>
                        <a:t>Para ser un gran atleta, debes ser un atleta sano. Llevar un estilo de vida saludable requiere conocimientos, habilidades, apoyo y compromiso con conductas saludables durante todo el año y toda la vida. </a:t>
                      </a:r>
                      <a:endParaRPr lang="es-AR" sz="1000" b="0" u="none" strike="noStrike" dirty="0">
                        <a:solidFill>
                          <a:srgbClr val="000000"/>
                        </a:solidFill>
                        <a:uFillTx/>
                        <a:latin typeface="Arial"/>
                      </a:endParaRPr>
                    </a:p>
                    <a:p>
                      <a:pPr defTabSz="914400">
                        <a:lnSpc>
                          <a:spcPct val="100000"/>
                        </a:lnSpc>
                      </a:pPr>
                      <a:endParaRPr lang="es-AR" sz="1000" b="0" u="none" strike="noStrike" dirty="0">
                        <a:solidFill>
                          <a:srgbClr val="000000"/>
                        </a:solidFill>
                        <a:uFillTx/>
                        <a:latin typeface="Arial"/>
                      </a:endParaRPr>
                    </a:p>
                    <a:p>
                      <a:pPr defTabSz="914400">
                        <a:lnSpc>
                          <a:spcPct val="100000"/>
                        </a:lnSpc>
                      </a:pPr>
                      <a:r>
                        <a:rPr lang="es-AR" sz="1000" b="0" u="none" strike="noStrike">
                          <a:solidFill>
                            <a:schemeClr val="dk1"/>
                          </a:solidFill>
                          <a:uFillTx/>
                          <a:latin typeface="Ubuntu"/>
                        </a:rPr>
                        <a:t>El objetivo del curso de capacitación para Capitán Fitness del Año 2 es repasar lo que has aprendido previamente en tu capacitación, celebrar tus éxitos, abordar cualquier desafío al que puedas enfrentarte ¡e introducir la Mentalidad del Día del Juego en tus roles y responsabilidades como Capitán Fitness!</a:t>
                      </a:r>
                      <a:endParaRPr lang="es-AR" sz="1000" b="0" u="none" strike="noStrike">
                        <a:solidFill>
                          <a:srgbClr val="000000"/>
                        </a:solidFill>
                        <a:uFillTx/>
                        <a:latin typeface="Arial"/>
                      </a:endParaRPr>
                    </a:p>
                    <a:p>
                      <a:pPr defTabSz="914400">
                        <a:lnSpc>
                          <a:spcPct val="100000"/>
                        </a:lnSpc>
                      </a:pPr>
                      <a:endParaRPr lang="es-AR" sz="1000" b="0" u="none" strike="noStrike" dirty="0">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800" b="0" u="none" strike="noStrike">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r h="131976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pPr>
                      <a:r>
                        <a:rPr lang="es-AR" sz="1000" b="0" u="none" strike="noStrike">
                          <a:solidFill>
                            <a:schemeClr val="dk1"/>
                          </a:solidFill>
                          <a:uFillTx/>
                          <a:latin typeface="Ubuntu"/>
                        </a:rPr>
                        <a:t>Resumen del módulo</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Tiempo: </a:t>
                      </a:r>
                      <a:r>
                        <a:rPr lang="es-AR" sz="1000" b="0" u="none" strike="noStrike">
                          <a:solidFill>
                            <a:schemeClr val="dk1"/>
                          </a:solidFill>
                          <a:uFillTx/>
                          <a:latin typeface="Ubuntu"/>
                        </a:rPr>
                        <a:t>1 minuto</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pPr>
                      <a:r>
                        <a:rPr lang="es-AR" sz="1000" b="0" u="none" strike="noStrike">
                          <a:solidFill>
                            <a:schemeClr val="dk1"/>
                          </a:solidFill>
                          <a:uFillTx/>
                          <a:latin typeface="Ubuntu"/>
                        </a:rPr>
                        <a:t>El curso de capacitación para Capitán Fitness del Año 2 se divide en dos lecciones:</a:t>
                      </a:r>
                      <a:endParaRPr lang="es-AR" sz="1000" b="0" u="none" strike="noStrike">
                        <a:solidFill>
                          <a:srgbClr val="000000"/>
                        </a:solidFill>
                        <a:uFillTx/>
                        <a:latin typeface="Arial"/>
                      </a:endParaRPr>
                    </a:p>
                    <a:p>
                      <a:pPr defTabSz="914400">
                        <a:lnSpc>
                          <a:spcPct val="100000"/>
                        </a:lnSpc>
                      </a:pPr>
                      <a:r>
                        <a:rPr lang="es-AR" sz="1000" b="0" u="none" strike="noStrike">
                          <a:solidFill>
                            <a:schemeClr val="dk1"/>
                          </a:solidFill>
                          <a:uFillTx/>
                          <a:latin typeface="Ubuntu"/>
                        </a:rPr>
                        <a:t> </a:t>
                      </a:r>
                      <a:endParaRPr lang="es-AR" sz="1000" b="0" u="none" strike="noStrike">
                        <a:solidFill>
                          <a:srgbClr val="000000"/>
                        </a:solidFill>
                        <a:uFillTx/>
                        <a:latin typeface="Arial"/>
                      </a:endParaRPr>
                    </a:p>
                    <a:p>
                      <a:pPr marL="228600" indent="-228600" defTabSz="914400">
                        <a:lnSpc>
                          <a:spcPct val="100000"/>
                        </a:lnSpc>
                        <a:buClr>
                          <a:srgbClr val="000000"/>
                        </a:buClr>
                        <a:buFont typeface="Calibri Light"/>
                        <a:buAutoNum type="arabicPeriod"/>
                      </a:pPr>
                      <a:r>
                        <a:rPr lang="es-AR" sz="1000" b="0" u="none" strike="noStrike">
                          <a:solidFill>
                            <a:schemeClr val="dk1"/>
                          </a:solidFill>
                          <a:uFillTx/>
                          <a:latin typeface="Ubuntu"/>
                        </a:rPr>
                        <a:t>Revisión del Año 1</a:t>
                      </a:r>
                      <a:endParaRPr lang="es-AR" sz="1000" b="0" u="none" strike="noStrike">
                        <a:solidFill>
                          <a:srgbClr val="000000"/>
                        </a:solidFill>
                        <a:uFillTx/>
                        <a:latin typeface="Arial"/>
                      </a:endParaRPr>
                    </a:p>
                    <a:p>
                      <a:pPr marL="228600" indent="-228600" defTabSz="914400">
                        <a:lnSpc>
                          <a:spcPct val="100000"/>
                        </a:lnSpc>
                        <a:buClr>
                          <a:srgbClr val="000000"/>
                        </a:buClr>
                        <a:buFont typeface="Calibri Light"/>
                        <a:buAutoNum type="arabicPeriod"/>
                      </a:pPr>
                      <a:r>
                        <a:rPr lang="es-AR" sz="1000" b="0" u="none" strike="noStrike">
                          <a:solidFill>
                            <a:schemeClr val="dk1"/>
                          </a:solidFill>
                          <a:uFillTx/>
                          <a:latin typeface="Ubuntu"/>
                        </a:rPr>
                        <a:t>Mentalidad del Día del Juego</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Este curso durará unas 2 horas. Tendremos un receso entre la Parte 1 y la Parte 2.</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¡Empecemos!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3"/>
                  </a:ext>
                </a:extLst>
              </a:tr>
            </a:tbl>
          </a:graphicData>
        </a:graphic>
      </p:graphicFrame>
      <p:pic>
        <p:nvPicPr>
          <p:cNvPr id="80" name="Picture 7"/>
          <p:cNvPicPr/>
          <p:nvPr/>
        </p:nvPicPr>
        <p:blipFill>
          <a:blip r:embed="rId2"/>
          <a:srcRect l="60819" t="23504" r="1582" b="42760"/>
          <a:stretch/>
        </p:blipFill>
        <p:spPr>
          <a:xfrm>
            <a:off x="7023600" y="1085625"/>
            <a:ext cx="1985415" cy="1087380"/>
          </a:xfrm>
          <a:prstGeom prst="rect">
            <a:avLst/>
          </a:prstGeom>
          <a:ln w="0">
            <a:solidFill>
              <a:srgbClr val="000000"/>
            </a:solidFill>
          </a:ln>
        </p:spPr>
      </p:pic>
      <p:pic>
        <p:nvPicPr>
          <p:cNvPr id="81" name="Picture 11"/>
          <p:cNvPicPr/>
          <p:nvPr/>
        </p:nvPicPr>
        <p:blipFill>
          <a:blip r:embed="rId3"/>
          <a:srcRect l="60679" t="23232" r="1924" b="42618"/>
          <a:stretch/>
        </p:blipFill>
        <p:spPr>
          <a:xfrm>
            <a:off x="7023600" y="2592084"/>
            <a:ext cx="2109240" cy="1498755"/>
          </a:xfrm>
          <a:prstGeom prst="rect">
            <a:avLst/>
          </a:prstGeom>
          <a:ln w="0">
            <a:solidFill>
              <a:srgbClr val="000000"/>
            </a:solidFill>
          </a:ln>
        </p:spPr>
      </p:pic>
      <p:pic>
        <p:nvPicPr>
          <p:cNvPr id="3" name="Picture 2">
            <a:extLst>
              <a:ext uri="{FF2B5EF4-FFF2-40B4-BE49-F238E27FC236}">
                <a16:creationId xmlns:a16="http://schemas.microsoft.com/office/drawing/2014/main" id="{F410E609-5C48-22CC-F757-27598B4F6AE7}"/>
              </a:ext>
            </a:extLst>
          </p:cNvPr>
          <p:cNvPicPr>
            <a:picLocks noChangeAspect="1"/>
          </p:cNvPicPr>
          <p:nvPr/>
        </p:nvPicPr>
        <p:blipFill>
          <a:blip r:embed="rId4"/>
          <a:stretch>
            <a:fillRect/>
          </a:stretch>
        </p:blipFill>
        <p:spPr>
          <a:xfrm>
            <a:off x="7023600" y="4509919"/>
            <a:ext cx="2402004" cy="133154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 name="Tabla 2"/>
          <p:cNvGraphicFramePr/>
          <p:nvPr/>
        </p:nvGraphicFramePr>
        <p:xfrm>
          <a:off x="614160" y="545760"/>
          <a:ext cx="8518680" cy="545172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700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Parte 1: </a:t>
                      </a:r>
                      <a:r>
                        <a:rPr lang="es-AR" sz="1000" b="0" u="none" strike="noStrike">
                          <a:solidFill>
                            <a:schemeClr val="dk1"/>
                          </a:solidFill>
                          <a:uFillTx/>
                          <a:latin typeface="Ubuntu"/>
                        </a:rPr>
                        <a:t>Revisión del Año 1</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 </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Tiempo: </a:t>
                      </a:r>
                      <a:r>
                        <a:rPr lang="es-AR" sz="1000" b="0" u="none" strike="noStrike">
                          <a:solidFill>
                            <a:schemeClr val="dk1"/>
                          </a:solidFill>
                          <a:uFillTx/>
                          <a:latin typeface="Ubuntu"/>
                        </a:rPr>
                        <a:t>1 minuto</a:t>
                      </a: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pPr>
                      <a:r>
                        <a:rPr lang="es-AR" sz="1000" b="0" u="none" strike="noStrike">
                          <a:solidFill>
                            <a:schemeClr val="dk1"/>
                          </a:solidFill>
                          <a:uFillTx/>
                          <a:latin typeface="Ubuntu"/>
                        </a:rPr>
                        <a:t>Ahora, empecemos la Parte 1: Revisión del Año 1</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0" u="none" strike="noStrike">
                          <a:solidFill>
                            <a:schemeClr val="dk1"/>
                          </a:solidFill>
                          <a:uFillTx/>
                          <a:latin typeface="Ubuntu"/>
                        </a:rPr>
                        <a:t>En esta sección:</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1000" b="0" u="none" strike="noStrike">
                          <a:solidFill>
                            <a:schemeClr val="dk1"/>
                          </a:solidFill>
                          <a:uFillTx/>
                          <a:latin typeface="Ubuntu"/>
                        </a:rPr>
                        <a:t>Revisaremos cómo hacer calentamientos y enfriamientos adecuados</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1000" b="0" u="none" strike="noStrike">
                          <a:solidFill>
                            <a:schemeClr val="dk1"/>
                          </a:solidFill>
                          <a:uFillTx/>
                          <a:latin typeface="Ubuntu"/>
                        </a:rPr>
                        <a:t>Analizaremos distintas formas de compartir Consejos de Salud</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1000" b="0" u="none" strike="noStrike">
                          <a:solidFill>
                            <a:schemeClr val="dk1"/>
                          </a:solidFill>
                          <a:uFillTx/>
                          <a:latin typeface="Ubuntu"/>
                        </a:rPr>
                        <a:t>Revisaremos los consejos de comunicación</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1000" b="0" u="none" strike="noStrike">
                          <a:solidFill>
                            <a:schemeClr val="dk1"/>
                          </a:solidFill>
                          <a:uFillTx/>
                          <a:latin typeface="Ubuntu"/>
                        </a:rPr>
                        <a:t>Compartiremos éxitos y desafíos como Capitán Fitness</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08576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1: </a:t>
                      </a:r>
                      <a:r>
                        <a:rPr lang="es-AR" sz="1000" b="0" u="none" strike="noStrike">
                          <a:solidFill>
                            <a:schemeClr val="dk1"/>
                          </a:solidFill>
                          <a:uFillTx/>
                          <a:latin typeface="Ubuntu"/>
                        </a:rPr>
                        <a:t>Revisión del Año 1</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¿Qué es el Mejoramiento Físico?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4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pPr>
                      <a:r>
                        <a:rPr lang="es-AR" sz="1000" b="0" u="none" strike="noStrike">
                          <a:solidFill>
                            <a:schemeClr val="dk1"/>
                          </a:solidFill>
                          <a:uFillTx/>
                          <a:latin typeface="Ubuntu"/>
                        </a:rPr>
                        <a:t>El Mejoramiento Físico es tu mejor salud y rendimiento mediante</a:t>
                      </a:r>
                      <a:endParaRPr lang="es-AR" sz="1000" b="0" u="none" strike="noStrike">
                        <a:solidFill>
                          <a:srgbClr val="000000"/>
                        </a:solidFill>
                        <a:uFillTx/>
                        <a:latin typeface="Arial"/>
                      </a:endParaRPr>
                    </a:p>
                    <a:p>
                      <a:pPr defTabSz="914400">
                        <a:lnSpc>
                          <a:spcPct val="100000"/>
                        </a:lnSpc>
                      </a:pPr>
                      <a:r>
                        <a:rPr lang="es-AR" sz="1000" b="0" u="none" strike="noStrike">
                          <a:solidFill>
                            <a:schemeClr val="dk1"/>
                          </a:solidFill>
                          <a:uFillTx/>
                          <a:latin typeface="Ubuntu"/>
                        </a:rPr>
                        <a:t>actividad física, nutrición e hidratación adecuadas.</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Piensa en una persona que consideres que está en forma. ¿Qué tipo de cosas hacen o crees que hacen para mantenerse en forma? Escribe tu respuesta en tu cuaderno de trabajo.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chemeClr val="dk1"/>
                          </a:solidFill>
                          <a:uFillTx/>
                          <a:latin typeface="Ubuntu"/>
                        </a:rPr>
                        <a:t>Pide a algunos participantes que compartan sus respuestas.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¡Muy buenas respuestas! Estar en forma consiste en tomar diariamente decisiones saludables en las tres áreas de la definición: actividad física, nutrición e hidratación. Una persona que está en forma tiene buena salud y bienestar.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Y las elecciones saludables que hagas cada día en esas tres áreas pueden ayudarte a estar más sano y a rendir más en tu deporte, tu trabajo, tus aficiones y otros aspectos de tu vida.</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Cuando estás en forma, te sientes bien y tienes mucha energía porque tu cuerpo está fuerte y sano.</a:t>
                      </a:r>
                      <a:br>
                        <a:rPr sz="1000"/>
                      </a:b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bl>
          </a:graphicData>
        </a:graphic>
      </p:graphicFrame>
      <p:pic>
        <p:nvPicPr>
          <p:cNvPr id="3" name="Picture 2">
            <a:extLst>
              <a:ext uri="{FF2B5EF4-FFF2-40B4-BE49-F238E27FC236}">
                <a16:creationId xmlns:a16="http://schemas.microsoft.com/office/drawing/2014/main" id="{530A329F-01E5-171E-3B64-4A336AFDAD26}"/>
              </a:ext>
            </a:extLst>
          </p:cNvPr>
          <p:cNvPicPr>
            <a:picLocks noChangeAspect="1"/>
          </p:cNvPicPr>
          <p:nvPr/>
        </p:nvPicPr>
        <p:blipFill>
          <a:blip r:embed="rId2"/>
          <a:stretch>
            <a:fillRect/>
          </a:stretch>
        </p:blipFill>
        <p:spPr>
          <a:xfrm>
            <a:off x="7013914" y="1089459"/>
            <a:ext cx="2277926" cy="1269159"/>
          </a:xfrm>
          <a:prstGeom prst="rect">
            <a:avLst/>
          </a:prstGeom>
        </p:spPr>
      </p:pic>
      <p:pic>
        <p:nvPicPr>
          <p:cNvPr id="5" name="Picture 4">
            <a:extLst>
              <a:ext uri="{FF2B5EF4-FFF2-40B4-BE49-F238E27FC236}">
                <a16:creationId xmlns:a16="http://schemas.microsoft.com/office/drawing/2014/main" id="{96FD2B85-F03A-0406-E9D0-940A2CD77687}"/>
              </a:ext>
            </a:extLst>
          </p:cNvPr>
          <p:cNvPicPr>
            <a:picLocks noChangeAspect="1"/>
          </p:cNvPicPr>
          <p:nvPr/>
        </p:nvPicPr>
        <p:blipFill>
          <a:blip r:embed="rId3"/>
          <a:stretch>
            <a:fillRect/>
          </a:stretch>
        </p:blipFill>
        <p:spPr>
          <a:xfrm>
            <a:off x="7013914" y="3429000"/>
            <a:ext cx="2805604" cy="152384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6" name="Tabla 2"/>
          <p:cNvGraphicFramePr/>
          <p:nvPr/>
        </p:nvGraphicFramePr>
        <p:xfrm>
          <a:off x="614160" y="322200"/>
          <a:ext cx="8518680" cy="574380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200" b="1" u="none" strike="noStrike">
                          <a:solidFill>
                            <a:srgbClr val="316355"/>
                          </a:solidFill>
                          <a:uFillTx/>
                          <a:latin typeface="Ubuntu"/>
                        </a:rPr>
                        <a:t>Preparación</a:t>
                      </a:r>
                      <a:endParaRPr lang="es-AR" sz="12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200" b="1" u="none" strike="noStrike">
                          <a:solidFill>
                            <a:srgbClr val="316355"/>
                          </a:solidFill>
                          <a:uFillTx/>
                          <a:latin typeface="Ubuntu"/>
                        </a:rPr>
                        <a:t>Descripción</a:t>
                      </a:r>
                      <a:endParaRPr lang="es-AR" sz="12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200" b="1" u="none" strike="noStrike">
                          <a:solidFill>
                            <a:srgbClr val="316355"/>
                          </a:solidFill>
                          <a:uFillTx/>
                          <a:latin typeface="Ubuntu"/>
                        </a:rPr>
                        <a:t>Diapositiva</a:t>
                      </a:r>
                      <a:endParaRPr lang="es-AR" sz="12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7000">
                <a:tc>
                  <a:txBody>
                    <a:bodyPr/>
                    <a:lstStyle/>
                    <a:p>
                      <a:pPr defTabSz="914400">
                        <a:lnSpc>
                          <a:spcPct val="100000"/>
                        </a:lnSpc>
                      </a:pPr>
                      <a:r>
                        <a:rPr lang="es-AR" sz="900" b="1" u="none" strike="noStrike">
                          <a:solidFill>
                            <a:srgbClr val="316355"/>
                          </a:solidFill>
                          <a:uFillTx/>
                          <a:latin typeface="Ubuntu"/>
                        </a:rPr>
                        <a:t>Tema </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Parte 1: </a:t>
                      </a:r>
                      <a:r>
                        <a:rPr lang="es-AR" sz="900" b="0" u="none" strike="noStrike">
                          <a:solidFill>
                            <a:schemeClr val="dk1"/>
                          </a:solidFill>
                          <a:uFillTx/>
                          <a:latin typeface="Ubuntu"/>
                        </a:rPr>
                        <a:t>Revisión del Año 1</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Responsabilidades del Capitán Fitness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Tiempo: </a:t>
                      </a:r>
                      <a:r>
                        <a:rPr lang="es-AR" sz="900" b="0" u="none" strike="noStrike">
                          <a:solidFill>
                            <a:schemeClr val="dk1"/>
                          </a:solidFill>
                          <a:uFillTx/>
                          <a:latin typeface="Ubuntu"/>
                        </a:rPr>
                        <a:t>2 minutos</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Dirige: </a:t>
                      </a:r>
                      <a:endParaRPr lang="es-AR" sz="9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pPr>
                      <a:r>
                        <a:rPr lang="es-AR" sz="900" b="0" u="none" strike="noStrike">
                          <a:solidFill>
                            <a:schemeClr val="dk1"/>
                          </a:solidFill>
                          <a:uFillTx/>
                          <a:latin typeface="Ubuntu"/>
                        </a:rPr>
                        <a:t>Como Capitán Fitness, has trabajado estrechamente con tus entrenadores para asegurarte de que la salud y el Mejoramiento Físico sean un componente clave de la experiencia deportiva al:</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900" b="0" u="none" strike="noStrike">
                          <a:solidFill>
                            <a:schemeClr val="dk1"/>
                          </a:solidFill>
                          <a:uFillTx/>
                          <a:latin typeface="Ubuntu"/>
                        </a:rPr>
                        <a:t>Dirigir a tu equipo en rutinas adecuadas de calentamiento y enfriamiento</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900" b="0" u="none" strike="noStrike">
                          <a:solidFill>
                            <a:schemeClr val="dk1"/>
                          </a:solidFill>
                          <a:uFillTx/>
                          <a:latin typeface="Ubuntu"/>
                        </a:rPr>
                        <a:t>Compartir consejos de educación de salud con tus compañeros de equipo</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900" b="0" u="none" strike="noStrike">
                          <a:solidFill>
                            <a:schemeClr val="dk1"/>
                          </a:solidFill>
                          <a:uFillTx/>
                          <a:latin typeface="Ubuntu"/>
                        </a:rPr>
                        <a:t>Apoyar a tu equipo para que practique comportamientos saludables y animarlo a participar en otros programas de salud y mejoramiento físico.</a:t>
                      </a: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p>
                      <a:pPr defTabSz="914400">
                        <a:lnSpc>
                          <a:spcPct val="100000"/>
                        </a:lnSpc>
                      </a:pPr>
                      <a:r>
                        <a:rPr lang="es-AR" sz="900" b="0" u="none" strike="noStrike">
                          <a:solidFill>
                            <a:schemeClr val="dk1"/>
                          </a:solidFill>
                          <a:uFillTx/>
                          <a:latin typeface="Ubuntu"/>
                        </a:rPr>
                        <a:t>Siempre debes cuidar de tus compañeros de equipo de forma positiva y apoyándoles.</a:t>
                      </a:r>
                      <a:endParaRPr lang="es-AR" sz="9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6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609560">
                <a:tc>
                  <a:txBody>
                    <a:bodyPr/>
                    <a:lstStyle/>
                    <a:p>
                      <a:pPr defTabSz="914400">
                        <a:lnSpc>
                          <a:spcPct val="100000"/>
                        </a:lnSpc>
                      </a:pPr>
                      <a:r>
                        <a:rPr lang="es-AR" sz="900" b="1" u="none" strike="noStrike">
                          <a:solidFill>
                            <a:srgbClr val="316355"/>
                          </a:solidFill>
                          <a:uFillTx/>
                          <a:latin typeface="Ubuntu"/>
                        </a:rPr>
                        <a:t>Tema </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Parte 1: </a:t>
                      </a:r>
                      <a:r>
                        <a:rPr lang="es-AR" sz="900" b="0" u="none" strike="noStrike">
                          <a:solidFill>
                            <a:schemeClr val="dk1"/>
                          </a:solidFill>
                          <a:uFillTx/>
                          <a:latin typeface="Ubuntu"/>
                        </a:rPr>
                        <a:t> Revisión del Año 1, Práctica de calentamiento y enfriamiento</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Propósito del calentamiento</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Tiempo: </a:t>
                      </a:r>
                      <a:r>
                        <a:rPr lang="es-AR" sz="900" b="0" u="none" strike="noStrike">
                          <a:solidFill>
                            <a:schemeClr val="dk1"/>
                          </a:solidFill>
                          <a:uFillTx/>
                          <a:latin typeface="Ubuntu"/>
                        </a:rPr>
                        <a:t>5 minutos</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Dirige: </a:t>
                      </a:r>
                      <a:endParaRPr lang="es-AR" sz="9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pPr defTabSz="914400">
                        <a:lnSpc>
                          <a:spcPct val="100000"/>
                        </a:lnSpc>
                      </a:pPr>
                      <a:r>
                        <a:rPr lang="es-AR" sz="900" b="0" u="none" strike="noStrike">
                          <a:solidFill>
                            <a:schemeClr val="dk1"/>
                          </a:solidFill>
                          <a:uFillTx/>
                          <a:latin typeface="Ubuntu"/>
                        </a:rPr>
                        <a:t>¡Repasemos los calentamientos y enfriamientos!</a:t>
                      </a: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p>
                      <a:pPr defTabSz="914400">
                        <a:lnSpc>
                          <a:spcPct val="100000"/>
                        </a:lnSpc>
                      </a:pPr>
                      <a:r>
                        <a:rPr lang="es-AR" sz="900" b="0" u="none" strike="noStrike">
                          <a:solidFill>
                            <a:schemeClr val="dk1"/>
                          </a:solidFill>
                          <a:uFillTx/>
                          <a:latin typeface="Ubuntu"/>
                        </a:rPr>
                        <a:t>El calentamiento debe ser la primera actividad física de cada sesión de entrenamiento o competición. Te ayuda a preparar el cuerpo y la mente para tu deporte. </a:t>
                      </a: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PREGUNTA:</a:t>
                      </a: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¿Por qué necesitan calentar los atletas?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chemeClr val="dk1"/>
                          </a:solidFill>
                          <a:uFillTx/>
                          <a:latin typeface="Ubuntu"/>
                        </a:rPr>
                        <a:t>Pide a los participantes que escriban sus respuestas o que levanten la mano para responder.</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Los calentamientos tienen muchos beneficios físicos y mentales. </a:t>
                      </a:r>
                      <a:r>
                        <a:rPr lang="es-AR" sz="900" b="1" u="none" strike="noStrike">
                          <a:solidFill>
                            <a:schemeClr val="dk1"/>
                          </a:solidFill>
                          <a:uFillTx/>
                          <a:latin typeface="Ubuntu"/>
                        </a:rPr>
                        <a:t>Lee algunos de los beneficios enumerados en la diapositiva y compáralos con lo que han dicho los atletas.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Cuando preparas tanto el cuerpo como la mente, es menos probable que sufras una lesión y rendirás mejor en cada práctica, entrenamiento y competición. </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solidFill>
                        <a:srgbClr val="7FC7EB"/>
                      </a:solidFill>
                      <a:prstDash val="solid"/>
                    </a:lnB>
                    <a:noFill/>
                  </a:tcPr>
                </a:tc>
                <a:tc>
                  <a:txBody>
                    <a:bodyPr/>
                    <a:lstStyle/>
                    <a:p>
                      <a:endParaRPr lang="es-AR" sz="16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solidFill>
                        <a:srgbClr val="7FC7EB"/>
                      </a:solidFill>
                      <a:prstDash val="solid"/>
                    </a:lnB>
                    <a:noFill/>
                  </a:tcPr>
                </a:tc>
                <a:extLst>
                  <a:ext uri="{0D108BD9-81ED-4DB2-BD59-A6C34878D82A}">
                    <a16:rowId xmlns:a16="http://schemas.microsoft.com/office/drawing/2014/main" val="10002"/>
                  </a:ext>
                </a:extLst>
              </a:tr>
            </a:tbl>
          </a:graphicData>
        </a:graphic>
      </p:graphicFrame>
      <p:pic>
        <p:nvPicPr>
          <p:cNvPr id="3" name="Picture 2">
            <a:extLst>
              <a:ext uri="{FF2B5EF4-FFF2-40B4-BE49-F238E27FC236}">
                <a16:creationId xmlns:a16="http://schemas.microsoft.com/office/drawing/2014/main" id="{6206F618-72F9-65A9-A55F-D4E614BD5A6B}"/>
              </a:ext>
            </a:extLst>
          </p:cNvPr>
          <p:cNvPicPr>
            <a:picLocks noChangeAspect="1"/>
          </p:cNvPicPr>
          <p:nvPr/>
        </p:nvPicPr>
        <p:blipFill>
          <a:blip r:embed="rId2"/>
          <a:stretch>
            <a:fillRect/>
          </a:stretch>
        </p:blipFill>
        <p:spPr>
          <a:xfrm>
            <a:off x="7014960" y="912556"/>
            <a:ext cx="2117880" cy="1152404"/>
          </a:xfrm>
          <a:prstGeom prst="rect">
            <a:avLst/>
          </a:prstGeom>
        </p:spPr>
      </p:pic>
      <p:pic>
        <p:nvPicPr>
          <p:cNvPr id="5" name="Picture 4">
            <a:extLst>
              <a:ext uri="{FF2B5EF4-FFF2-40B4-BE49-F238E27FC236}">
                <a16:creationId xmlns:a16="http://schemas.microsoft.com/office/drawing/2014/main" id="{04E7852C-B55B-B7F5-F0BC-9541FA305020}"/>
              </a:ext>
            </a:extLst>
          </p:cNvPr>
          <p:cNvPicPr>
            <a:picLocks noChangeAspect="1"/>
          </p:cNvPicPr>
          <p:nvPr/>
        </p:nvPicPr>
        <p:blipFill>
          <a:blip r:embed="rId3"/>
          <a:stretch>
            <a:fillRect/>
          </a:stretch>
        </p:blipFill>
        <p:spPr>
          <a:xfrm>
            <a:off x="7014960" y="2399047"/>
            <a:ext cx="1976782" cy="1217636"/>
          </a:xfrm>
          <a:prstGeom prst="rect">
            <a:avLst/>
          </a:prstGeom>
        </p:spPr>
      </p:pic>
      <p:pic>
        <p:nvPicPr>
          <p:cNvPr id="7" name="Picture 6">
            <a:extLst>
              <a:ext uri="{FF2B5EF4-FFF2-40B4-BE49-F238E27FC236}">
                <a16:creationId xmlns:a16="http://schemas.microsoft.com/office/drawing/2014/main" id="{FB56C0F3-1254-7B95-4D65-09095FF9EFED}"/>
              </a:ext>
            </a:extLst>
          </p:cNvPr>
          <p:cNvPicPr>
            <a:picLocks noChangeAspect="1"/>
          </p:cNvPicPr>
          <p:nvPr/>
        </p:nvPicPr>
        <p:blipFill>
          <a:blip r:embed="rId4"/>
          <a:stretch>
            <a:fillRect/>
          </a:stretch>
        </p:blipFill>
        <p:spPr>
          <a:xfrm>
            <a:off x="7014960" y="3726263"/>
            <a:ext cx="1976782" cy="1077752"/>
          </a:xfrm>
          <a:prstGeom prst="rect">
            <a:avLst/>
          </a:prstGeom>
        </p:spPr>
      </p:pic>
      <p:pic>
        <p:nvPicPr>
          <p:cNvPr id="9" name="Picture 8">
            <a:extLst>
              <a:ext uri="{FF2B5EF4-FFF2-40B4-BE49-F238E27FC236}">
                <a16:creationId xmlns:a16="http://schemas.microsoft.com/office/drawing/2014/main" id="{10760F92-24B8-0327-280D-D26D462BA273}"/>
              </a:ext>
            </a:extLst>
          </p:cNvPr>
          <p:cNvPicPr>
            <a:picLocks noChangeAspect="1"/>
          </p:cNvPicPr>
          <p:nvPr/>
        </p:nvPicPr>
        <p:blipFill>
          <a:blip r:embed="rId5"/>
          <a:stretch>
            <a:fillRect/>
          </a:stretch>
        </p:blipFill>
        <p:spPr>
          <a:xfrm>
            <a:off x="7014960" y="4913595"/>
            <a:ext cx="2073952" cy="115240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3" name="Tabla 2"/>
          <p:cNvGraphicFramePr/>
          <p:nvPr/>
        </p:nvGraphicFramePr>
        <p:xfrm>
          <a:off x="614160" y="545760"/>
          <a:ext cx="8518680" cy="591408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81960">
                <a:tc>
                  <a:txBody>
                    <a:bodyPr/>
                    <a:lstStyle/>
                    <a:p>
                      <a:pPr defTabSz="914400">
                        <a:lnSpc>
                          <a:spcPct val="100000"/>
                        </a:lnSpc>
                      </a:pPr>
                      <a:r>
                        <a:rPr lang="es-AR" sz="1200" b="1" u="none" strike="noStrike">
                          <a:solidFill>
                            <a:srgbClr val="316355"/>
                          </a:solidFill>
                          <a:uFillTx/>
                          <a:latin typeface="Ubuntu"/>
                        </a:rPr>
                        <a:t>Preparación</a:t>
                      </a:r>
                      <a:endParaRPr lang="es-AR" sz="12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200" b="1" u="none" strike="noStrike">
                          <a:solidFill>
                            <a:srgbClr val="316355"/>
                          </a:solidFill>
                          <a:uFillTx/>
                          <a:latin typeface="Ubuntu"/>
                        </a:rPr>
                        <a:t>Descripción</a:t>
                      </a:r>
                      <a:endParaRPr lang="es-AR" sz="12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200" b="1" u="none" strike="noStrike">
                          <a:solidFill>
                            <a:srgbClr val="316355"/>
                          </a:solidFill>
                          <a:uFillTx/>
                          <a:latin typeface="Ubuntu"/>
                        </a:rPr>
                        <a:t>Diapositiva</a:t>
                      </a:r>
                      <a:endParaRPr lang="es-AR" sz="12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2310480">
                <a:tc>
                  <a:txBody>
                    <a:bodyPr/>
                    <a:lstStyle/>
                    <a:p>
                      <a:pPr defTabSz="914400">
                        <a:lnSpc>
                          <a:spcPct val="100000"/>
                        </a:lnSpc>
                      </a:pPr>
                      <a:r>
                        <a:rPr lang="es-AR" sz="900" b="1" u="none" strike="noStrike">
                          <a:solidFill>
                            <a:srgbClr val="316355"/>
                          </a:solidFill>
                          <a:uFillTx/>
                          <a:latin typeface="Ubuntu"/>
                        </a:rPr>
                        <a:t>Tema </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Parte 1: </a:t>
                      </a:r>
                      <a:r>
                        <a:rPr lang="es-AR" sz="900" b="0" u="none" strike="noStrike">
                          <a:solidFill>
                            <a:schemeClr val="dk1"/>
                          </a:solidFill>
                          <a:uFillTx/>
                          <a:latin typeface="Ubuntu"/>
                        </a:rPr>
                        <a:t> Revisión del Año 1, Práctica de calentamiento y enfriamiento</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Comparte tu ejercicio de calentamiento favorito</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Tiempo: </a:t>
                      </a:r>
                      <a:r>
                        <a:rPr lang="es-AR" sz="900" b="0" u="none" strike="noStrike">
                          <a:solidFill>
                            <a:schemeClr val="dk1"/>
                          </a:solidFill>
                          <a:uFillTx/>
                          <a:latin typeface="Ubuntu"/>
                        </a:rPr>
                        <a:t>5 minutos</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Dirige: </a:t>
                      </a:r>
                      <a:endParaRPr lang="es-AR" sz="9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pPr>
                      <a:r>
                        <a:rPr lang="es-AR" sz="900" b="0" u="none" strike="noStrike">
                          <a:solidFill>
                            <a:schemeClr val="dk1"/>
                          </a:solidFill>
                          <a:uFillTx/>
                          <a:latin typeface="Ubuntu"/>
                        </a:rPr>
                        <a:t>Cada deporte es diferente, cada uno tiene habilidades y movimientos específicos. Tu rutina de calentamiento debe personalizarse según el deporte que estés practicando en ese momento. </a:t>
                      </a: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p>
                      <a:pPr defTabSz="914400">
                        <a:lnSpc>
                          <a:spcPct val="100000"/>
                        </a:lnSpc>
                      </a:pPr>
                      <a:r>
                        <a:rPr lang="es-AR" sz="900" b="0" u="none" strike="noStrike">
                          <a:solidFill>
                            <a:schemeClr val="dk1"/>
                          </a:solidFill>
                          <a:uFillTx/>
                          <a:latin typeface="Ubuntu"/>
                        </a:rPr>
                        <a:t>Todos los calentamientos, sea cual sea el deporte, deben tener estos elementos:</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900" b="0" u="none" strike="noStrike">
                          <a:solidFill>
                            <a:schemeClr val="dk1"/>
                          </a:solidFill>
                          <a:uFillTx/>
                          <a:latin typeface="Ubuntu"/>
                        </a:rPr>
                        <a:t>Actividad aeróbica </a:t>
                      </a:r>
                      <a:endParaRPr lang="es-AR" sz="9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900" b="0" u="none" strike="noStrike">
                          <a:solidFill>
                            <a:schemeClr val="dk1"/>
                          </a:solidFill>
                          <a:uFillTx/>
                          <a:latin typeface="Ubuntu"/>
                        </a:rPr>
                        <a:t>Estiramientos dinámicos</a:t>
                      </a: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Los calentamientos deben comenzar a un ritmo lento e ir haciéndose gradualmente un poco más rápidos y exigentes. Recuerda, ¡es posible que tengas que dar a tus compañeros modificaciones, u opciones, para los ejercicios!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chemeClr val="dk1"/>
                          </a:solidFill>
                          <a:uFillTx/>
                          <a:latin typeface="Ubuntu"/>
                        </a:rPr>
                        <a:t>Pide a cada Capitán Fitness que comparta su ejercicio de calentamiento favorito: pueden elegir CUALQUIER actividad aeróbica o un estiramiento dinámico.</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6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660320">
                <a:tc>
                  <a:txBody>
                    <a:bodyPr/>
                    <a:lstStyle/>
                    <a:p>
                      <a:pPr defTabSz="914400">
                        <a:lnSpc>
                          <a:spcPct val="100000"/>
                        </a:lnSpc>
                      </a:pPr>
                      <a:r>
                        <a:rPr lang="es-AR" sz="900" b="1" u="none" strike="noStrike">
                          <a:solidFill>
                            <a:srgbClr val="316355"/>
                          </a:solidFill>
                          <a:uFillTx/>
                          <a:latin typeface="Ubuntu"/>
                        </a:rPr>
                        <a:t>Tema </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Parte 1: </a:t>
                      </a:r>
                      <a:r>
                        <a:rPr lang="es-AR" sz="900" b="0" u="none" strike="noStrike">
                          <a:solidFill>
                            <a:schemeClr val="dk1"/>
                          </a:solidFill>
                          <a:uFillTx/>
                          <a:latin typeface="Ubuntu"/>
                        </a:rPr>
                        <a:t> Revisión del Año 1, Práctica de calentamiento y enfriamiento</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Finalidad del enfriamiento</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Tiempo: </a:t>
                      </a:r>
                      <a:r>
                        <a:rPr lang="es-AR" sz="900" b="0" u="none" strike="noStrike">
                          <a:solidFill>
                            <a:schemeClr val="dk1"/>
                          </a:solidFill>
                          <a:uFillTx/>
                          <a:latin typeface="Ubuntu"/>
                        </a:rPr>
                        <a:t>4 minutos</a:t>
                      </a: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Dirige: </a:t>
                      </a:r>
                      <a:endParaRPr lang="es-AR" sz="9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noFill/>
                      <a:prstDash val="solid"/>
                    </a:lnB>
                    <a:noFill/>
                  </a:tcPr>
                </a:tc>
                <a:tc>
                  <a:txBody>
                    <a:bodyPr/>
                    <a:lstStyle/>
                    <a:p>
                      <a:pPr defTabSz="914400">
                        <a:lnSpc>
                          <a:spcPct val="100000"/>
                        </a:lnSpc>
                      </a:pPr>
                      <a:r>
                        <a:rPr lang="es-AR" sz="900" b="0" u="none" strike="noStrike">
                          <a:solidFill>
                            <a:schemeClr val="dk1"/>
                          </a:solidFill>
                          <a:uFillTx/>
                          <a:latin typeface="Ubuntu"/>
                        </a:rPr>
                        <a:t>¡Ahora hablemos de los enfriamientos! Cuando termines el entrenamiento, la práctica o la sesión deportiva, siempre debes enfriarte. Es tan importante un buen enfriamiento como un buen calentamiento. </a:t>
                      </a:r>
                      <a:endParaRPr lang="es-AR" sz="900" b="0" u="none" strike="noStrike">
                        <a:solidFill>
                          <a:srgbClr val="000000"/>
                        </a:solidFill>
                        <a:uFillTx/>
                        <a:latin typeface="Arial"/>
                      </a:endParaRPr>
                    </a:p>
                    <a:p>
                      <a:pPr defTabSz="914400">
                        <a:lnSpc>
                          <a:spcPct val="100000"/>
                        </a:lnSpc>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PREGUNTA:</a:t>
                      </a: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¿Por qué los atletas necesitan el enfriamiento?</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chemeClr val="dk1"/>
                          </a:solidFill>
                          <a:uFillTx/>
                          <a:latin typeface="Ubuntu"/>
                        </a:rPr>
                        <a:t>Pide a los participantes que escriban sus respuestas o que levanten la mano para responder.</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Al igual que el calentamiento, el enfriamiento tiene muchos beneficios físicos y mentales. </a:t>
                      </a:r>
                      <a:r>
                        <a:rPr lang="es-AR" sz="900" b="1" u="none" strike="noStrike">
                          <a:solidFill>
                            <a:schemeClr val="dk1"/>
                          </a:solidFill>
                          <a:uFillTx/>
                          <a:latin typeface="Ubuntu"/>
                        </a:rPr>
                        <a:t>Lee algunos de los beneficios enumerados en la diapositiva y compáralos con lo que han dicho los atletas.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1" u="none" strike="noStrike">
                          <a:solidFill>
                            <a:srgbClr val="316355"/>
                          </a:solidFill>
                          <a:uFillTx/>
                          <a:latin typeface="Ubuntu"/>
                        </a:rPr>
                        <a:t>PREGUNTA:</a:t>
                      </a: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¿Qué notas en esta lista? ¿En qué se diferencia de los calentamientos?</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Puede que te hayas dado cuenta de que los enfriamientos tienen algunos beneficios opuestos a los calentamientos. Por ejemplo, el calentamiento aumenta la frecuencia cardiaca, pero el enfriamiento la disminuye. </a:t>
                      </a:r>
                      <a:endParaRPr lang="es-AR" sz="900" b="0" u="none" strike="noStrike">
                        <a:solidFill>
                          <a:srgbClr val="000000"/>
                        </a:solidFill>
                        <a:uFillTx/>
                        <a:latin typeface="Arial"/>
                      </a:endParaRPr>
                    </a:p>
                    <a:p>
                      <a:pPr defTabSz="914400">
                        <a:lnSpc>
                          <a:spcPct val="100000"/>
                        </a:lnSpc>
                        <a:tabLst>
                          <a:tab pos="0" algn="l"/>
                        </a:tabLst>
                      </a:pPr>
                      <a:endParaRPr lang="es-AR" sz="900" b="0" u="none" strike="noStrike">
                        <a:solidFill>
                          <a:srgbClr val="000000"/>
                        </a:solidFill>
                        <a:uFillTx/>
                        <a:latin typeface="Arial"/>
                      </a:endParaRPr>
                    </a:p>
                    <a:p>
                      <a:pPr defTabSz="914400">
                        <a:lnSpc>
                          <a:spcPct val="100000"/>
                        </a:lnSpc>
                        <a:tabLst>
                          <a:tab pos="0" algn="l"/>
                        </a:tabLst>
                      </a:pPr>
                      <a:r>
                        <a:rPr lang="es-AR" sz="900" b="0" u="none" strike="noStrike">
                          <a:solidFill>
                            <a:schemeClr val="dk1"/>
                          </a:solidFill>
                          <a:uFillTx/>
                          <a:latin typeface="Ubuntu"/>
                        </a:rPr>
                        <a:t>El enfriamiento es un momento para relajarse y descansar.</a:t>
                      </a:r>
                      <a:endParaRPr lang="es-AR" sz="9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noFill/>
                      <a:prstDash val="solid"/>
                    </a:lnB>
                    <a:noFill/>
                  </a:tcPr>
                </a:tc>
                <a:tc>
                  <a:txBody>
                    <a:bodyPr/>
                    <a:lstStyle/>
                    <a:p>
                      <a:endParaRPr lang="es-AR" sz="16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noFill/>
                      <a:prstDash val="solid"/>
                    </a:lnB>
                    <a:noFill/>
                  </a:tcPr>
                </a:tc>
                <a:extLst>
                  <a:ext uri="{0D108BD9-81ED-4DB2-BD59-A6C34878D82A}">
                    <a16:rowId xmlns:a16="http://schemas.microsoft.com/office/drawing/2014/main" val="10002"/>
                  </a:ext>
                </a:extLst>
              </a:tr>
            </a:tbl>
          </a:graphicData>
        </a:graphic>
      </p:graphicFrame>
      <p:pic>
        <p:nvPicPr>
          <p:cNvPr id="3" name="Picture 2">
            <a:extLst>
              <a:ext uri="{FF2B5EF4-FFF2-40B4-BE49-F238E27FC236}">
                <a16:creationId xmlns:a16="http://schemas.microsoft.com/office/drawing/2014/main" id="{D0D1D379-533D-8726-75C9-34513C5C66DE}"/>
              </a:ext>
            </a:extLst>
          </p:cNvPr>
          <p:cNvPicPr>
            <a:picLocks noChangeAspect="1"/>
          </p:cNvPicPr>
          <p:nvPr/>
        </p:nvPicPr>
        <p:blipFill>
          <a:blip r:embed="rId2"/>
          <a:stretch>
            <a:fillRect/>
          </a:stretch>
        </p:blipFill>
        <p:spPr>
          <a:xfrm>
            <a:off x="6941952" y="1469596"/>
            <a:ext cx="2466403" cy="1364969"/>
          </a:xfrm>
          <a:prstGeom prst="rect">
            <a:avLst/>
          </a:prstGeom>
        </p:spPr>
      </p:pic>
      <p:pic>
        <p:nvPicPr>
          <p:cNvPr id="5" name="Picture 4">
            <a:extLst>
              <a:ext uri="{FF2B5EF4-FFF2-40B4-BE49-F238E27FC236}">
                <a16:creationId xmlns:a16="http://schemas.microsoft.com/office/drawing/2014/main" id="{A0C68DE0-8ECE-5F47-A7D2-6B390E0C2F11}"/>
              </a:ext>
            </a:extLst>
          </p:cNvPr>
          <p:cNvPicPr>
            <a:picLocks noChangeAspect="1"/>
          </p:cNvPicPr>
          <p:nvPr/>
        </p:nvPicPr>
        <p:blipFill>
          <a:blip r:embed="rId3"/>
          <a:stretch>
            <a:fillRect/>
          </a:stretch>
        </p:blipFill>
        <p:spPr>
          <a:xfrm>
            <a:off x="6990277" y="3612097"/>
            <a:ext cx="2211441" cy="1228804"/>
          </a:xfrm>
          <a:prstGeom prst="rect">
            <a:avLst/>
          </a:prstGeom>
        </p:spPr>
      </p:pic>
      <p:pic>
        <p:nvPicPr>
          <p:cNvPr id="7" name="Picture 6">
            <a:extLst>
              <a:ext uri="{FF2B5EF4-FFF2-40B4-BE49-F238E27FC236}">
                <a16:creationId xmlns:a16="http://schemas.microsoft.com/office/drawing/2014/main" id="{D96A0DAD-A4F9-F211-C52F-3D9EA26143E9}"/>
              </a:ext>
            </a:extLst>
          </p:cNvPr>
          <p:cNvPicPr>
            <a:picLocks noChangeAspect="1"/>
          </p:cNvPicPr>
          <p:nvPr/>
        </p:nvPicPr>
        <p:blipFill>
          <a:blip r:embed="rId4"/>
          <a:stretch>
            <a:fillRect/>
          </a:stretch>
        </p:blipFill>
        <p:spPr>
          <a:xfrm>
            <a:off x="7007849" y="5020283"/>
            <a:ext cx="2211441" cy="126017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8" name="Tabla 2"/>
          <p:cNvGraphicFramePr/>
          <p:nvPr/>
        </p:nvGraphicFramePr>
        <p:xfrm>
          <a:off x="555480" y="205200"/>
          <a:ext cx="8518680" cy="590568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91700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1: </a:t>
                      </a:r>
                      <a:r>
                        <a:rPr lang="es-AR" sz="1000" b="0" u="none" strike="noStrike">
                          <a:solidFill>
                            <a:schemeClr val="dk1"/>
                          </a:solidFill>
                          <a:uFillTx/>
                          <a:latin typeface="Ubuntu"/>
                        </a:rPr>
                        <a:t> Revisión del Año 1, Práctica de calentamiento y enfriamiento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Comparte tu ejercicio de enfriamiento favorito</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2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pPr>
                      <a:r>
                        <a:rPr lang="es-AR" sz="1000" b="0" u="none" strike="noStrike">
                          <a:solidFill>
                            <a:schemeClr val="dk1"/>
                          </a:solidFill>
                          <a:uFillTx/>
                          <a:latin typeface="Ubuntu"/>
                        </a:rPr>
                        <a:t>Al igual que los calentamientos, una rutina de enfriamiento incluye:</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1000" b="0" u="none" strike="noStrike">
                          <a:solidFill>
                            <a:schemeClr val="dk1"/>
                          </a:solidFill>
                          <a:uFillTx/>
                          <a:latin typeface="Ubuntu"/>
                        </a:rPr>
                        <a:t>Actividad aeróbica </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pPr>
                      <a:r>
                        <a:rPr lang="es-AR" sz="1000" b="0" u="none" strike="noStrike">
                          <a:solidFill>
                            <a:schemeClr val="dk1"/>
                          </a:solidFill>
                          <a:uFillTx/>
                          <a:latin typeface="Ubuntu"/>
                        </a:rPr>
                        <a:t>Estiramientos estáticos</a:t>
                      </a:r>
                      <a:endParaRPr lang="es-AR" sz="1000" b="0" u="none" strike="noStrike">
                        <a:solidFill>
                          <a:srgbClr val="000000"/>
                        </a:solidFill>
                        <a:uFillTx/>
                        <a:latin typeface="Arial"/>
                      </a:endParaRPr>
                    </a:p>
                    <a:p>
                      <a:pPr defTabSz="914400">
                        <a:lnSpc>
                          <a:spcPct val="100000"/>
                        </a:lnSpc>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Los enfriamientos deben hacerse a un ritmo lento y relajante, y los estiramientos deben ser "estáticos" o estacionarios.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Recuerda, ¡tu enfriamiento debe ser específico para tu deporte!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chemeClr val="dk1"/>
                          </a:solidFill>
                          <a:uFillTx/>
                          <a:latin typeface="Ubuntu"/>
                        </a:rPr>
                        <a:t>Pide a cada Capitán Fitness que comparta un estiramiento favorito que le guste incluir en sus rutinas de enfriamiento.</a:t>
                      </a: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70460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1: </a:t>
                      </a:r>
                      <a:r>
                        <a:rPr lang="es-AR" sz="1000" b="0" u="none" strike="noStrike">
                          <a:solidFill>
                            <a:schemeClr val="dk1"/>
                          </a:solidFill>
                          <a:uFillTx/>
                          <a:latin typeface="Ubuntu"/>
                        </a:rPr>
                        <a:t> Revisión del Año 1, Práctica de calentamiento y enfriamiento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Reflexión del Año 1</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  </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 10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noFill/>
                      <a:prstDash val="solid"/>
                    </a:lnB>
                    <a:noFill/>
                  </a:tcPr>
                </a:tc>
                <a:tc>
                  <a:txBody>
                    <a:bodyPr/>
                    <a:lstStyle/>
                    <a:p>
                      <a:pPr defTabSz="914400">
                        <a:lnSpc>
                          <a:spcPct val="100000"/>
                        </a:lnSpc>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¿Qué es lo que más te gusta de dirigir el calentamiento y el enfriamiento de tu equipo?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PREGUNTA:</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¿A qué desafíos te enfrentas cuando diriges el calentamiento o el enfriamiento?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chemeClr val="dk1"/>
                          </a:solidFill>
                          <a:uFillTx/>
                          <a:latin typeface="Ubuntu"/>
                        </a:rPr>
                        <a:t>Pregunta a los participantes si alguien tiene alguna pregunta o plateo que quiera analizar con el grupo.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chemeClr val="dk1"/>
                          </a:solidFill>
                          <a:uFillTx/>
                          <a:latin typeface="Ubuntu"/>
                        </a:rPr>
                        <a:t>Situaciones para analizar:</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Tu entrenador interrumpe el calentamiento para empezar el entrenamiento</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Tus compañeros dejan el entrenamiento antes de que puedas compartir tu Consejo de Salud</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Un compañero está haciendo mal el ejercicio</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Los compañeros de equipo no participan en el calentamiento ni en el enfriamiento</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Un compañero de equipo necesita una modificación</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no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noFill/>
                      <a:prstDash val="solid"/>
                    </a:lnB>
                    <a:noFill/>
                  </a:tcPr>
                </a:tc>
                <a:extLst>
                  <a:ext uri="{0D108BD9-81ED-4DB2-BD59-A6C34878D82A}">
                    <a16:rowId xmlns:a16="http://schemas.microsoft.com/office/drawing/2014/main" val="10002"/>
                  </a:ext>
                </a:extLst>
              </a:tr>
            </a:tbl>
          </a:graphicData>
        </a:graphic>
      </p:graphicFrame>
      <p:pic>
        <p:nvPicPr>
          <p:cNvPr id="3" name="Picture 2">
            <a:extLst>
              <a:ext uri="{FF2B5EF4-FFF2-40B4-BE49-F238E27FC236}">
                <a16:creationId xmlns:a16="http://schemas.microsoft.com/office/drawing/2014/main" id="{D3E4DD19-1843-C6F2-670A-6A9C8F00283C}"/>
              </a:ext>
            </a:extLst>
          </p:cNvPr>
          <p:cNvPicPr>
            <a:picLocks noChangeAspect="1"/>
          </p:cNvPicPr>
          <p:nvPr/>
        </p:nvPicPr>
        <p:blipFill>
          <a:blip r:embed="rId2"/>
          <a:stretch>
            <a:fillRect/>
          </a:stretch>
        </p:blipFill>
        <p:spPr>
          <a:xfrm>
            <a:off x="6877048" y="1018743"/>
            <a:ext cx="2196752" cy="1205190"/>
          </a:xfrm>
          <a:prstGeom prst="rect">
            <a:avLst/>
          </a:prstGeom>
        </p:spPr>
      </p:pic>
      <p:pic>
        <p:nvPicPr>
          <p:cNvPr id="5" name="Picture 4">
            <a:extLst>
              <a:ext uri="{FF2B5EF4-FFF2-40B4-BE49-F238E27FC236}">
                <a16:creationId xmlns:a16="http://schemas.microsoft.com/office/drawing/2014/main" id="{E1CE0E28-E12C-200B-3245-FB5CE3508C35}"/>
              </a:ext>
            </a:extLst>
          </p:cNvPr>
          <p:cNvPicPr>
            <a:picLocks noChangeAspect="1"/>
          </p:cNvPicPr>
          <p:nvPr/>
        </p:nvPicPr>
        <p:blipFill>
          <a:blip r:embed="rId3"/>
          <a:stretch>
            <a:fillRect/>
          </a:stretch>
        </p:blipFill>
        <p:spPr>
          <a:xfrm>
            <a:off x="6902874" y="3557016"/>
            <a:ext cx="2331346" cy="12830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1" name="Tabla 2"/>
          <p:cNvGraphicFramePr/>
          <p:nvPr/>
        </p:nvGraphicFramePr>
        <p:xfrm>
          <a:off x="555480" y="205200"/>
          <a:ext cx="8518680" cy="4994520"/>
        </p:xfrm>
        <a:graphic>
          <a:graphicData uri="http://schemas.openxmlformats.org/drawingml/2006/table">
            <a:tbl>
              <a:tblPr/>
              <a:tblGrid>
                <a:gridCol w="1980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2218680">
                  <a:extLst>
                    <a:ext uri="{9D8B030D-6E8A-4147-A177-3AD203B41FA5}">
                      <a16:colId xmlns:a16="http://schemas.microsoft.com/office/drawing/2014/main" val="20002"/>
                    </a:ext>
                  </a:extLst>
                </a:gridCol>
              </a:tblGrid>
              <a:tr h="392040">
                <a:tc>
                  <a:txBody>
                    <a:bodyPr/>
                    <a:lstStyle/>
                    <a:p>
                      <a:pPr defTabSz="914400">
                        <a:lnSpc>
                          <a:spcPct val="100000"/>
                        </a:lnSpc>
                      </a:pPr>
                      <a:r>
                        <a:rPr lang="es-AR" sz="1400" b="1" u="none" strike="noStrike">
                          <a:solidFill>
                            <a:srgbClr val="316355"/>
                          </a:solidFill>
                          <a:uFillTx/>
                          <a:latin typeface="Ubuntu"/>
                        </a:rPr>
                        <a:t>Preparación</a:t>
                      </a:r>
                      <a:endParaRPr lang="es-AR" sz="1400" b="0" u="none" strike="noStrike">
                        <a:solidFill>
                          <a:srgbClr val="000000"/>
                        </a:solidFill>
                        <a:uFillTx/>
                        <a:latin typeface="Arial"/>
                      </a:endParaRPr>
                    </a:p>
                  </a:txBody>
                  <a:tcPr>
                    <a:lnL w="38160">
                      <a:no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Descripción</a:t>
                      </a:r>
                      <a:endParaRPr lang="es-AR" sz="14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38160">
                      <a:noFill/>
                      <a:prstDash val="solid"/>
                    </a:lnT>
                    <a:lnB w="76320">
                      <a:solidFill>
                        <a:srgbClr val="DEEBF7"/>
                      </a:solidFill>
                      <a:prstDash val="solid"/>
                    </a:lnB>
                    <a:noFill/>
                  </a:tcPr>
                </a:tc>
                <a:tc>
                  <a:txBody>
                    <a:bodyPr/>
                    <a:lstStyle/>
                    <a:p>
                      <a:pPr defTabSz="914400">
                        <a:lnSpc>
                          <a:spcPct val="100000"/>
                        </a:lnSpc>
                      </a:pPr>
                      <a:r>
                        <a:rPr lang="es-AR" sz="1400" b="1" u="none" strike="noStrike">
                          <a:solidFill>
                            <a:srgbClr val="316355"/>
                          </a:solidFill>
                          <a:uFillTx/>
                          <a:latin typeface="Ubuntu"/>
                        </a:rPr>
                        <a:t>Diapositiva</a:t>
                      </a:r>
                      <a:endParaRPr lang="es-AR" sz="1400" b="0" u="none" strike="noStrike">
                        <a:solidFill>
                          <a:srgbClr val="000000"/>
                        </a:solidFill>
                        <a:uFillTx/>
                        <a:latin typeface="Arial"/>
                      </a:endParaRPr>
                    </a:p>
                  </a:txBody>
                  <a:tcPr>
                    <a:lnL w="9360">
                      <a:solidFill>
                        <a:srgbClr val="7A9A91"/>
                      </a:solidFill>
                      <a:prstDash val="solid"/>
                    </a:lnL>
                    <a:lnR w="38160">
                      <a:noFill/>
                      <a:prstDash val="solid"/>
                    </a:lnR>
                    <a:lnT w="38160">
                      <a:noFill/>
                      <a:prstDash val="solid"/>
                    </a:lnT>
                    <a:lnB w="76320">
                      <a:solidFill>
                        <a:srgbClr val="DEEBF7"/>
                      </a:solidFill>
                      <a:prstDash val="solid"/>
                    </a:lnB>
                    <a:noFill/>
                  </a:tcPr>
                </a:tc>
                <a:extLst>
                  <a:ext uri="{0D108BD9-81ED-4DB2-BD59-A6C34878D82A}">
                    <a16:rowId xmlns:a16="http://schemas.microsoft.com/office/drawing/2014/main" val="10000"/>
                  </a:ext>
                </a:extLst>
              </a:tr>
              <a:tr h="155916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1: </a:t>
                      </a:r>
                      <a:r>
                        <a:rPr lang="es-AR" sz="1000" b="0" u="none" strike="noStrike">
                          <a:solidFill>
                            <a:schemeClr val="dk1"/>
                          </a:solidFill>
                          <a:uFillTx/>
                          <a:latin typeface="Ubuntu"/>
                        </a:rPr>
                        <a:t>Revisión del Año 1</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Comunicación </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2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pPr defTabSz="914400">
                        <a:lnSpc>
                          <a:spcPct val="100000"/>
                        </a:lnSpc>
                        <a:tabLst>
                          <a:tab pos="0" algn="l"/>
                        </a:tabLst>
                      </a:pPr>
                      <a:r>
                        <a:rPr lang="es-AR" sz="1000" b="0" u="none" strike="noStrike">
                          <a:solidFill>
                            <a:schemeClr val="dk1"/>
                          </a:solidFill>
                          <a:uFillTx/>
                          <a:latin typeface="Ubuntu"/>
                        </a:rPr>
                        <a:t>Como analizamos en nuestros escenarios, es importante que hables con tu entrenador sobre cómo ser Capitán Fitness. Esto debería hacerse al principio de cada temporada, y a lo largo de la temporada antes y después de los entrenamientos o en el momento que hayas acordado.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Comunica a tu entrenador los beneficios de hacer el calentamiento y el enfriamiento cuando hables con él antes del primer entrenamiento</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Comparte la importancia de ser un atleta sano y en forma</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rPr>
                        <a:t>¡Dile a tu entrenador por qué es importante para ti ser Capitán Fitness!</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Tienes todos los conocimientos y habilidades para ser un gran Capitán Fitness: ¡demuéstraselo a tu entrenador!</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76320">
                      <a:solidFill>
                        <a:srgbClr val="DEEBF7"/>
                      </a:solidFill>
                      <a:prstDash val="solid"/>
                    </a:lnT>
                    <a:lnB w="9360">
                      <a:solidFill>
                        <a:srgbClr val="7FC7EB"/>
                      </a:solid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76320">
                      <a:solidFill>
                        <a:srgbClr val="DEEBF7"/>
                      </a:solidFill>
                      <a:prstDash val="solid"/>
                    </a:lnT>
                    <a:lnB w="9360">
                      <a:solidFill>
                        <a:srgbClr val="7FC7EB"/>
                      </a:solidFill>
                      <a:prstDash val="solid"/>
                    </a:lnB>
                    <a:noFill/>
                  </a:tcPr>
                </a:tc>
                <a:extLst>
                  <a:ext uri="{0D108BD9-81ED-4DB2-BD59-A6C34878D82A}">
                    <a16:rowId xmlns:a16="http://schemas.microsoft.com/office/drawing/2014/main" val="10001"/>
                  </a:ext>
                </a:extLst>
              </a:tr>
              <a:tr h="1704600">
                <a:tc>
                  <a:txBody>
                    <a:bodyPr/>
                    <a:lstStyle/>
                    <a:p>
                      <a:pPr defTabSz="914400">
                        <a:lnSpc>
                          <a:spcPct val="100000"/>
                        </a:lnSpc>
                      </a:pPr>
                      <a:r>
                        <a:rPr lang="es-AR" sz="1000" b="1" u="none" strike="noStrike">
                          <a:solidFill>
                            <a:srgbClr val="316355"/>
                          </a:solidFill>
                          <a:uFillTx/>
                          <a:latin typeface="Ubuntu"/>
                        </a:rPr>
                        <a:t>Tema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Parte 1: </a:t>
                      </a:r>
                      <a:r>
                        <a:rPr lang="es-AR" sz="1000" b="0" u="none" strike="noStrike">
                          <a:solidFill>
                            <a:schemeClr val="dk1"/>
                          </a:solidFill>
                          <a:uFillTx/>
                          <a:latin typeface="Ubuntu"/>
                        </a:rPr>
                        <a:t>Revisión del Año 1, Comunicación</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Comunicarte con tu entrenador</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  </a:t>
                      </a: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  </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Tiempo: </a:t>
                      </a:r>
                      <a:r>
                        <a:rPr lang="es-AR" sz="1000" b="0" u="none" strike="noStrike">
                          <a:solidFill>
                            <a:schemeClr val="dk1"/>
                          </a:solidFill>
                          <a:uFillTx/>
                          <a:latin typeface="Ubuntu"/>
                        </a:rPr>
                        <a:t>5 minutos</a:t>
                      </a:r>
                      <a:endParaRPr lang="es-AR" sz="1000" b="0" u="none" strike="noStrike">
                        <a:solidFill>
                          <a:srgbClr val="000000"/>
                        </a:solidFill>
                        <a:uFillTx/>
                        <a:latin typeface="Arial"/>
                      </a:endParaRPr>
                    </a:p>
                    <a:p>
                      <a:pPr defTabSz="914400">
                        <a:lnSpc>
                          <a:spcPct val="100000"/>
                        </a:lnSpc>
                        <a:tabLst>
                          <a:tab pos="0" algn="l"/>
                        </a:tabLst>
                      </a:pPr>
                      <a:r>
                        <a:rPr lang="es-AR" sz="1000" b="1" u="none" strike="noStrike">
                          <a:solidFill>
                            <a:srgbClr val="316355"/>
                          </a:solidFill>
                          <a:uFillTx/>
                          <a:latin typeface="Ubuntu"/>
                        </a:rPr>
                        <a:t>Dirige: </a:t>
                      </a:r>
                      <a:endParaRPr lang="es-AR" sz="1000" b="0" u="none" strike="noStrike">
                        <a:solidFill>
                          <a:srgbClr val="000000"/>
                        </a:solidFill>
                        <a:uFillTx/>
                        <a:latin typeface="Arial"/>
                      </a:endParaRPr>
                    </a:p>
                  </a:txBody>
                  <a:tcPr>
                    <a:lnL w="38160">
                      <a:noFill/>
                      <a:prstDash val="solid"/>
                    </a:lnL>
                    <a:lnR w="9360">
                      <a:solidFill>
                        <a:srgbClr val="7A9A91"/>
                      </a:solidFill>
                      <a:prstDash val="solid"/>
                    </a:lnR>
                    <a:lnT w="9360">
                      <a:solidFill>
                        <a:srgbClr val="7FC7EB"/>
                      </a:solidFill>
                      <a:prstDash val="solid"/>
                    </a:lnT>
                    <a:lnB w="9360">
                      <a:noFill/>
                      <a:prstDash val="solid"/>
                    </a:lnB>
                    <a:noFill/>
                  </a:tcPr>
                </a:tc>
                <a:tc>
                  <a:txBody>
                    <a:bodyPr/>
                    <a:lstStyle/>
                    <a:p>
                      <a:pPr defTabSz="914400">
                        <a:lnSpc>
                          <a:spcPct val="100000"/>
                        </a:lnSpc>
                        <a:tabLst>
                          <a:tab pos="0" algn="l"/>
                        </a:tabLst>
                      </a:pPr>
                      <a:r>
                        <a:rPr lang="es-AR" sz="1000" b="1" u="none" strike="noStrike">
                          <a:solidFill>
                            <a:schemeClr val="dk1"/>
                          </a:solidFill>
                          <a:uFillTx/>
                          <a:latin typeface="Ubuntu"/>
                        </a:rPr>
                        <a:t>Haz que los participantes compartan un consejo que les funcione a la hora de comunicarse con su entrenador. Usa las preguntas de la pantalla para guiar la conversación.</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r>
                        <a:rPr lang="es-AR" sz="1000" b="0" u="none" strike="noStrike">
                          <a:solidFill>
                            <a:schemeClr val="dk1"/>
                          </a:solidFill>
                          <a:uFillTx/>
                          <a:latin typeface="Ubuntu"/>
                        </a:rPr>
                        <a:t>¡Recuerda que tu entrenador y el personal del Programa de las Olimpiadas Especiales están aquí para ayudarte! ¡Hazles preguntas y diles cómo pueden ayudarte!</a:t>
                      </a: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p>
                      <a:pPr defTabSz="914400">
                        <a:lnSpc>
                          <a:spcPct val="100000"/>
                        </a:lnSpc>
                        <a:tabLst>
                          <a:tab pos="0" algn="l"/>
                        </a:tabLst>
                      </a:pPr>
                      <a:endParaRPr lang="es-AR" sz="1000" b="0" u="none" strike="noStrike">
                        <a:solidFill>
                          <a:srgbClr val="000000"/>
                        </a:solidFill>
                        <a:uFillTx/>
                        <a:latin typeface="Arial"/>
                      </a:endParaRPr>
                    </a:p>
                  </a:txBody>
                  <a:tcPr>
                    <a:lnL w="9360">
                      <a:solidFill>
                        <a:srgbClr val="7A9A91"/>
                      </a:solidFill>
                      <a:prstDash val="solid"/>
                    </a:lnL>
                    <a:lnR w="9360">
                      <a:solidFill>
                        <a:srgbClr val="7A9A91"/>
                      </a:solidFill>
                      <a:prstDash val="solid"/>
                    </a:lnR>
                    <a:lnT w="9360">
                      <a:solidFill>
                        <a:srgbClr val="7FC7EB"/>
                      </a:solidFill>
                      <a:prstDash val="solid"/>
                    </a:lnT>
                    <a:lnB w="9360">
                      <a:noFill/>
                      <a:prstDash val="solid"/>
                    </a:lnB>
                    <a:noFill/>
                  </a:tcPr>
                </a:tc>
                <a:tc>
                  <a:txBody>
                    <a:bodyPr/>
                    <a:lstStyle/>
                    <a:p>
                      <a:endParaRPr lang="es-AR" sz="1800" b="0" u="none" strike="noStrike" dirty="0">
                        <a:solidFill>
                          <a:schemeClr val="dk1"/>
                        </a:solidFill>
                        <a:uFillTx/>
                        <a:latin typeface="Calibri"/>
                      </a:endParaRPr>
                    </a:p>
                  </a:txBody>
                  <a:tcPr>
                    <a:lnL w="9360">
                      <a:solidFill>
                        <a:srgbClr val="7A9A91"/>
                      </a:solidFill>
                      <a:prstDash val="solid"/>
                    </a:lnL>
                    <a:lnR w="38160">
                      <a:noFill/>
                      <a:prstDash val="solid"/>
                    </a:lnR>
                    <a:lnT w="9360">
                      <a:solidFill>
                        <a:srgbClr val="7FC7EB"/>
                      </a:solidFill>
                      <a:prstDash val="solid"/>
                    </a:lnT>
                    <a:lnB w="9360">
                      <a:noFill/>
                      <a:prstDash val="solid"/>
                    </a:lnB>
                    <a:noFill/>
                  </a:tcPr>
                </a:tc>
                <a:extLst>
                  <a:ext uri="{0D108BD9-81ED-4DB2-BD59-A6C34878D82A}">
                    <a16:rowId xmlns:a16="http://schemas.microsoft.com/office/drawing/2014/main" val="10002"/>
                  </a:ext>
                </a:extLst>
              </a:tr>
            </a:tbl>
          </a:graphicData>
        </a:graphic>
      </p:graphicFrame>
      <p:pic>
        <p:nvPicPr>
          <p:cNvPr id="4" name="Picture 3">
            <a:extLst>
              <a:ext uri="{FF2B5EF4-FFF2-40B4-BE49-F238E27FC236}">
                <a16:creationId xmlns:a16="http://schemas.microsoft.com/office/drawing/2014/main" id="{04C963B4-CA3A-5C95-933B-2418B124048C}"/>
              </a:ext>
            </a:extLst>
          </p:cNvPr>
          <p:cNvPicPr>
            <a:picLocks noChangeAspect="1"/>
          </p:cNvPicPr>
          <p:nvPr/>
        </p:nvPicPr>
        <p:blipFill>
          <a:blip r:embed="rId2"/>
          <a:stretch>
            <a:fillRect/>
          </a:stretch>
        </p:blipFill>
        <p:spPr>
          <a:xfrm>
            <a:off x="6959421" y="1380744"/>
            <a:ext cx="2313503" cy="1287625"/>
          </a:xfrm>
          <a:prstGeom prst="rect">
            <a:avLst/>
          </a:prstGeom>
        </p:spPr>
      </p:pic>
      <p:pic>
        <p:nvPicPr>
          <p:cNvPr id="6" name="Picture 5">
            <a:extLst>
              <a:ext uri="{FF2B5EF4-FFF2-40B4-BE49-F238E27FC236}">
                <a16:creationId xmlns:a16="http://schemas.microsoft.com/office/drawing/2014/main" id="{DC606611-E4E4-6E9E-0ED5-1E6725124F37}"/>
              </a:ext>
            </a:extLst>
          </p:cNvPr>
          <p:cNvPicPr>
            <a:picLocks noChangeAspect="1"/>
          </p:cNvPicPr>
          <p:nvPr/>
        </p:nvPicPr>
        <p:blipFill>
          <a:blip r:embed="rId3"/>
          <a:stretch>
            <a:fillRect/>
          </a:stretch>
        </p:blipFill>
        <p:spPr>
          <a:xfrm>
            <a:off x="7037673" y="3781073"/>
            <a:ext cx="2235251" cy="1229697"/>
          </a:xfrm>
          <a:prstGeom prst="rect">
            <a:avLst/>
          </a:prstGeom>
        </p:spPr>
      </p:pic>
    </p:spTree>
  </p:cSld>
  <p:clrMapOvr>
    <a:masterClrMapping/>
  </p:clrMapOvr>
</p:sld>
</file>

<file path=ppt/theme/theme1.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7A03845707B44AA671CD7D697E4E95" ma:contentTypeVersion="18" ma:contentTypeDescription="Create a new document." ma:contentTypeScope="" ma:versionID="b93f00a84f9b8550c516f11011590cab">
  <xsd:schema xmlns:xsd="http://www.w3.org/2001/XMLSchema" xmlns:xs="http://www.w3.org/2001/XMLSchema" xmlns:p="http://schemas.microsoft.com/office/2006/metadata/properties" xmlns:ns2="90691afd-68d4-4dbf-a3a5-86be4e25f7f0" xmlns:ns3="2cc34436-ac2d-44b5-a33a-284d93c5f802" targetNamespace="http://schemas.microsoft.com/office/2006/metadata/properties" ma:root="true" ma:fieldsID="844b7e5567bc5cfa3da148cb228e5d61" ns2:_="" ns3:_="">
    <xsd:import namespace="90691afd-68d4-4dbf-a3a5-86be4e25f7f0"/>
    <xsd:import namespace="2cc34436-ac2d-44b5-a33a-284d93c5f80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691afd-68d4-4dbf-a3a5-86be4e25f7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ab950ee-0551-49f2-b79a-5519cdec45e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c34436-ac2d-44b5-a33a-284d93c5f80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db5ef59-1e6b-4fb5-b35a-89389cd2dbf4}" ma:internalName="TaxCatchAll" ma:showField="CatchAllData" ma:web="2cc34436-ac2d-44b5-a33a-284d93c5f8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cc34436-ac2d-44b5-a33a-284d93c5f802" xsi:nil="true"/>
    <lcf76f155ced4ddcb4097134ff3c332f xmlns="90691afd-68d4-4dbf-a3a5-86be4e25f7f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52DD2F-C8C4-446D-B575-35D11C368E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691afd-68d4-4dbf-a3a5-86be4e25f7f0"/>
    <ds:schemaRef ds:uri="2cc34436-ac2d-44b5-a33a-284d93c5f8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E29C53-72E7-49A3-BFC1-506EC2368AF1}">
  <ds:schemaRefs>
    <ds:schemaRef ds:uri="http://www.w3.org/XML/1998/namespace"/>
    <ds:schemaRef ds:uri="http://schemas.microsoft.com/office/2006/metadata/properties"/>
    <ds:schemaRef ds:uri="http://purl.org/dc/elements/1.1/"/>
    <ds:schemaRef ds:uri="90691afd-68d4-4dbf-a3a5-86be4e25f7f0"/>
    <ds:schemaRef ds:uri="http://purl.org/dc/dcmityp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2cc34436-ac2d-44b5-a33a-284d93c5f802"/>
  </ds:schemaRefs>
</ds:datastoreItem>
</file>

<file path=customXml/itemProps3.xml><?xml version="1.0" encoding="utf-8"?>
<ds:datastoreItem xmlns:ds="http://schemas.openxmlformats.org/officeDocument/2006/customXml" ds:itemID="{F59F3507-1766-4BF4-BE08-87DF79A555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29188</TotalTime>
  <Words>4459</Words>
  <Application>Microsoft Office PowerPoint</Application>
  <PresentationFormat>A4 Paper (210x297 mm)</PresentationFormat>
  <Paragraphs>648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Isabel Morazan</dc:creator>
  <dc:description/>
  <cp:lastModifiedBy>Gwendolyn Apgar</cp:lastModifiedBy>
  <cp:revision>102</cp:revision>
  <dcterms:created xsi:type="dcterms:W3CDTF">2021-10-30T18:12:00Z</dcterms:created>
  <dcterms:modified xsi:type="dcterms:W3CDTF">2025-12-17T16:06:58Z</dcterms:modified>
  <dc:language>es-AR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A4 Paper (210x297 mm)</vt:lpwstr>
  </property>
  <property fmtid="{D5CDD505-2E9C-101B-9397-08002B2CF9AE}" pid="3" name="Slides">
    <vt:i4>20</vt:i4>
  </property>
  <property fmtid="{D5CDD505-2E9C-101B-9397-08002B2CF9AE}" pid="4" name="ContentTypeId">
    <vt:lpwstr>0x0101008A7A03845707B44AA671CD7D697E4E95</vt:lpwstr>
  </property>
  <property fmtid="{D5CDD505-2E9C-101B-9397-08002B2CF9AE}" pid="5" name="MediaServiceImageTags">
    <vt:lpwstr/>
  </property>
</Properties>
</file>