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4"/>
  </p:notesMasterIdLst>
  <p:handoutMasterIdLst>
    <p:handoutMasterId r:id="rId85"/>
  </p:handoutMasterIdLst>
  <p:sldIdLst>
    <p:sldId id="256" r:id="rId2"/>
    <p:sldId id="257" r:id="rId3"/>
    <p:sldId id="258" r:id="rId4"/>
    <p:sldId id="260" r:id="rId5"/>
    <p:sldId id="350" r:id="rId6"/>
    <p:sldId id="399" r:id="rId7"/>
    <p:sldId id="398" r:id="rId8"/>
    <p:sldId id="351" r:id="rId9"/>
    <p:sldId id="316" r:id="rId10"/>
    <p:sldId id="264" r:id="rId11"/>
    <p:sldId id="338" r:id="rId12"/>
    <p:sldId id="319" r:id="rId13"/>
    <p:sldId id="322" r:id="rId14"/>
    <p:sldId id="403" r:id="rId15"/>
    <p:sldId id="278" r:id="rId16"/>
    <p:sldId id="327" r:id="rId17"/>
    <p:sldId id="328" r:id="rId18"/>
    <p:sldId id="329" r:id="rId19"/>
    <p:sldId id="330" r:id="rId20"/>
    <p:sldId id="331" r:id="rId21"/>
    <p:sldId id="332" r:id="rId22"/>
    <p:sldId id="333" r:id="rId23"/>
    <p:sldId id="334" r:id="rId24"/>
    <p:sldId id="337" r:id="rId25"/>
    <p:sldId id="323" r:id="rId26"/>
    <p:sldId id="325" r:id="rId27"/>
    <p:sldId id="339" r:id="rId28"/>
    <p:sldId id="341" r:id="rId29"/>
    <p:sldId id="392" r:id="rId30"/>
    <p:sldId id="391" r:id="rId31"/>
    <p:sldId id="395" r:id="rId32"/>
    <p:sldId id="393" r:id="rId33"/>
    <p:sldId id="342" r:id="rId34"/>
    <p:sldId id="324" r:id="rId35"/>
    <p:sldId id="326" r:id="rId36"/>
    <p:sldId id="343" r:id="rId37"/>
    <p:sldId id="344" r:id="rId38"/>
    <p:sldId id="347" r:id="rId39"/>
    <p:sldId id="348" r:id="rId40"/>
    <p:sldId id="352" r:id="rId41"/>
    <p:sldId id="353" r:id="rId42"/>
    <p:sldId id="359" r:id="rId43"/>
    <p:sldId id="360" r:id="rId44"/>
    <p:sldId id="406" r:id="rId45"/>
    <p:sldId id="405" r:id="rId46"/>
    <p:sldId id="358" r:id="rId47"/>
    <p:sldId id="357" r:id="rId48"/>
    <p:sldId id="361" r:id="rId49"/>
    <p:sldId id="362" r:id="rId50"/>
    <p:sldId id="363" r:id="rId51"/>
    <p:sldId id="276" r:id="rId52"/>
    <p:sldId id="370" r:id="rId53"/>
    <p:sldId id="369" r:id="rId54"/>
    <p:sldId id="365" r:id="rId55"/>
    <p:sldId id="367" r:id="rId56"/>
    <p:sldId id="390" r:id="rId57"/>
    <p:sldId id="372" r:id="rId58"/>
    <p:sldId id="373" r:id="rId59"/>
    <p:sldId id="374" r:id="rId60"/>
    <p:sldId id="376" r:id="rId61"/>
    <p:sldId id="383" r:id="rId62"/>
    <p:sldId id="402" r:id="rId63"/>
    <p:sldId id="366" r:id="rId64"/>
    <p:sldId id="368" r:id="rId65"/>
    <p:sldId id="377" r:id="rId66"/>
    <p:sldId id="378" r:id="rId67"/>
    <p:sldId id="379" r:id="rId68"/>
    <p:sldId id="380" r:id="rId69"/>
    <p:sldId id="381" r:id="rId70"/>
    <p:sldId id="384" r:id="rId71"/>
    <p:sldId id="285" r:id="rId72"/>
    <p:sldId id="396" r:id="rId73"/>
    <p:sldId id="388" r:id="rId74"/>
    <p:sldId id="401" r:id="rId75"/>
    <p:sldId id="389" r:id="rId76"/>
    <p:sldId id="382" r:id="rId77"/>
    <p:sldId id="385" r:id="rId78"/>
    <p:sldId id="386" r:id="rId79"/>
    <p:sldId id="387" r:id="rId80"/>
    <p:sldId id="315" r:id="rId81"/>
    <p:sldId id="313" r:id="rId82"/>
    <p:sldId id="470" r:id="rId83"/>
  </p:sldIdLst>
  <p:sldSz cx="12192000" cy="6858000"/>
  <p:notesSz cx="6858000" cy="9144000"/>
  <p:embeddedFontLst>
    <p:embeddedFont>
      <p:font typeface="Roboto Black" panose="02000000000000000000" pitchFamily="2" charset="0"/>
      <p:bold r:id="rId86"/>
      <p:boldItalic r:id="rId87"/>
    </p:embeddedFont>
    <p:embeddedFont>
      <p:font typeface="Ubuntu" panose="020B0504030602030204" pitchFamily="34" charset="0"/>
      <p:regular r:id="rId88"/>
      <p:bold r:id="rId89"/>
      <p:italic r:id="rId90"/>
      <p:boldItalic r:id="rId91"/>
    </p:embeddedFont>
    <p:embeddedFont>
      <p:font typeface="Ubuntu Light" panose="020B0304030602030204" pitchFamily="34" charset="0"/>
      <p:regular r:id="rId92"/>
      <p:italic r:id="rId9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8F5"/>
    <a:srgbClr val="179984"/>
    <a:srgbClr val="00695E"/>
    <a:srgbClr val="FF9966"/>
    <a:srgbClr val="3399FF"/>
    <a:srgbClr val="FF66CC"/>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64" autoAdjust="0"/>
    <p:restoredTop sz="95118" autoAdjust="0"/>
  </p:normalViewPr>
  <p:slideViewPr>
    <p:cSldViewPr snapToGrid="0" showGuides="1">
      <p:cViewPr varScale="1">
        <p:scale>
          <a:sx n="96" d="100"/>
          <a:sy n="96" d="100"/>
        </p:scale>
        <p:origin x="236" y="320"/>
      </p:cViewPr>
      <p:guideLst>
        <p:guide orient="horz" pos="2184"/>
        <p:guide pos="386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7" d="100"/>
          <a:sy n="87" d="100"/>
        </p:scale>
        <p:origin x="3840"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98"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12/2/2025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7BBCC-18C9-43EF-B76F-93B8A72A6636}"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resources.specialolympics.org/health/fitness/fit-5"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resources.specialolympics.org/health/health-promotion" TargetMode="External"/><Relationship Id="rId5" Type="http://schemas.openxmlformats.org/officeDocument/2006/relationships/hyperlink" Target="https://resources.specialolympics.org/health/fitness/high-5" TargetMode="External"/><Relationship Id="rId4" Type="http://schemas.openxmlformats.org/officeDocument/2006/relationships/hyperlink" Target="https://www.dropbox.com/s/g8vp5noauhml5tb/USA%20Games%20Challenge_Health%20Education%20Toolkit_PROGRAMS.pdf?dl=0"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dirty="0"/>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dirty="0"/>
          </a:p>
        </p:txBody>
      </p:sp>
    </p:spTree>
    <p:extLst>
      <p:ext uri="{BB962C8B-B14F-4D97-AF65-F5344CB8AC3E}">
        <p14:creationId xmlns:p14="http://schemas.microsoft.com/office/powerpoint/2010/main" val="160111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33850"/>
          </a:xfrm>
        </p:spPr>
        <p:txBody>
          <a:bodyPr/>
          <a:lstStyle/>
          <a:p>
            <a:pPr>
              <a:lnSpc>
                <a:spcPct val="94000"/>
              </a:lnSpc>
            </a:pPr>
            <a:r>
              <a:rPr lang="ru-ru" sz="1200" b="0" i="0" u="none" strike="noStrike" kern="1200" baseline="0" dirty="0">
                <a:solidFill>
                  <a:schemeClr val="dk1"/>
                </a:solidFill>
                <a:latin typeface="Ubuntu" panose="020B0504030602030204" pitchFamily="34" charset="0"/>
                <a:ea typeface="+mn-ea"/>
                <a:cs typeface="+mn-cs"/>
              </a:rPr>
              <a:t>Фитнес — это крепкое здоровье и хороший уровень подготовки, которые достигаются за счет правильной физической активности, грамотного питания и поддержания водного баланса.</a:t>
            </a:r>
          </a:p>
          <a:p>
            <a:pPr>
              <a:lnSpc>
                <a:spcPct val="94000"/>
              </a:lnSpc>
            </a:pPr>
            <a:endParaRPr lang="en-US" sz="1200" b="0" i="0" u="none" strike="noStrike" kern="1200" baseline="0" dirty="0">
              <a:solidFill>
                <a:schemeClr val="dk1"/>
              </a:solidFill>
              <a:latin typeface="Ubuntu" panose="020B0504030602030204" pitchFamily="34" charset="0"/>
              <a:ea typeface="+mn-ea"/>
              <a:cs typeface="+mn-cs"/>
            </a:endParaRPr>
          </a:p>
          <a:p>
            <a:pPr>
              <a:lnSpc>
                <a:spcPct val="94000"/>
              </a:lnSpc>
            </a:pPr>
            <a:endParaRPr lang="en-US" sz="1200" b="0" i="0" u="none" strike="noStrike" kern="1200" baseline="0" dirty="0">
              <a:solidFill>
                <a:schemeClr val="dk1"/>
              </a:solidFill>
              <a:latin typeface="Ubuntu" panose="020B0504030602030204" pitchFamily="34" charset="0"/>
              <a:ea typeface="+mn-ea"/>
              <a:cs typeface="+mn-cs"/>
            </a:endParaRPr>
          </a:p>
          <a:p>
            <a:pPr>
              <a:lnSpc>
                <a:spcPct val="94000"/>
              </a:lnSpc>
            </a:pPr>
            <a:r>
              <a:rPr lang="ru-ru" sz="1200" b="1" i="0" u="none" strike="noStrike" kern="1200" baseline="0" dirty="0">
                <a:solidFill>
                  <a:srgbClr val="316355"/>
                </a:solidFill>
                <a:latin typeface="Ubuntu" panose="020B0504030602030204" pitchFamily="34" charset="0"/>
                <a:ea typeface="+mn-ea"/>
                <a:cs typeface="+mn-cs"/>
              </a:rPr>
              <a:t>ВОПРОС:</a:t>
            </a:r>
          </a:p>
          <a:p>
            <a:pPr>
              <a:lnSpc>
                <a:spcPct val="94000"/>
              </a:lnSpc>
            </a:pPr>
            <a:r>
              <a:rPr lang="ru-ru" sz="1200" b="0" i="0" u="none" strike="noStrike" kern="1200" spc="-20" dirty="0">
                <a:solidFill>
                  <a:schemeClr val="dk1"/>
                </a:solidFill>
                <a:latin typeface="Ubuntu" panose="020B0504030602030204" pitchFamily="34" charset="0"/>
                <a:ea typeface="+mn-ea"/>
                <a:cs typeface="+mn-cs"/>
              </a:rPr>
              <a:t>Подумайте о человеке, которого вы считаете физически подготовленным. Какие вещи этот человек делает (или вы думаете, что делает), чтобы поддерживать свою форму? Запишите ответ в своей рабочей тетради.</a:t>
            </a:r>
          </a:p>
          <a:p>
            <a:pPr>
              <a:lnSpc>
                <a:spcPct val="94000"/>
              </a:lnSpc>
            </a:pPr>
            <a:endParaRPr lang="en-US" sz="1200" b="0" i="0" u="none" strike="noStrike" kern="1200" baseline="0" dirty="0">
              <a:solidFill>
                <a:schemeClr val="dk1"/>
              </a:solidFill>
              <a:latin typeface="Ubuntu" panose="020B0504030602030204" pitchFamily="34" charset="0"/>
              <a:ea typeface="+mn-ea"/>
              <a:cs typeface="+mn-cs"/>
            </a:endParaRPr>
          </a:p>
          <a:p>
            <a:pPr>
              <a:lnSpc>
                <a:spcPct val="94000"/>
              </a:lnSpc>
            </a:pPr>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a:t>
            </a:r>
          </a:p>
          <a:p>
            <a:pPr>
              <a:lnSpc>
                <a:spcPct val="94000"/>
              </a:lnSpc>
            </a:pPr>
            <a:endParaRPr lang="en-US" sz="1200" b="0" i="1" u="none" strike="noStrike" kern="1200" baseline="0" dirty="0">
              <a:solidFill>
                <a:schemeClr val="dk1"/>
              </a:solidFill>
              <a:latin typeface="Ubuntu" panose="020B0504030602030204" pitchFamily="34" charset="0"/>
              <a:ea typeface="+mn-ea"/>
              <a:cs typeface="+mn-cs"/>
            </a:endParaRPr>
          </a:p>
          <a:p>
            <a:pPr>
              <a:lnSpc>
                <a:spcPct val="94000"/>
              </a:lnSpc>
            </a:pPr>
            <a:r>
              <a:rPr lang="ru-ru" sz="1200" b="0" i="0" u="none" strike="noStrike" kern="1200" baseline="0" dirty="0">
                <a:solidFill>
                  <a:schemeClr val="dk1"/>
                </a:solidFill>
                <a:latin typeface="Ubuntu" panose="020B0504030602030204" pitchFamily="34" charset="0"/>
                <a:ea typeface="+mn-ea"/>
                <a:cs typeface="+mn-cs"/>
              </a:rPr>
              <a:t>Отличные ответы! Поддержание хорошей физической формы — это ежедневный здоровый выбор в трех областях из определения фитнеса: физической активности, питания и водного баланса. У физически подготовленного человека крепкое здоровье и хорошее самочувствие   </a:t>
            </a:r>
          </a:p>
          <a:p>
            <a:pPr>
              <a:lnSpc>
                <a:spcPct val="94000"/>
              </a:lnSpc>
            </a:pPr>
            <a:endParaRPr lang="en-US" sz="1200" b="0" i="0" u="none" strike="noStrike" kern="1200" baseline="0" dirty="0">
              <a:solidFill>
                <a:schemeClr val="dk1"/>
              </a:solidFill>
              <a:latin typeface="Ubuntu" panose="020B0504030602030204" pitchFamily="34" charset="0"/>
              <a:ea typeface="+mn-ea"/>
              <a:cs typeface="+mn-cs"/>
            </a:endParaRPr>
          </a:p>
          <a:p>
            <a:pPr>
              <a:lnSpc>
                <a:spcPct val="94000"/>
              </a:lnSpc>
            </a:pPr>
            <a:r>
              <a:rPr lang="ru-ru" sz="1200" b="0" i="0" u="none" strike="noStrike" kern="1200" baseline="0" dirty="0">
                <a:solidFill>
                  <a:schemeClr val="dk1"/>
                </a:solidFill>
                <a:latin typeface="Ubuntu" panose="020B0504030602030204" pitchFamily="34" charset="0"/>
                <a:ea typeface="+mn-ea"/>
                <a:cs typeface="+mn-cs"/>
              </a:rPr>
              <a:t>Здоровый выбор, который вы делаете в этих трех областях каждый день, может помочь вам стать здоровее и добиться лучших результатов в спорте, работе, хобби и других аспектах вашей жизни.</a:t>
            </a:r>
          </a:p>
          <a:p>
            <a:pPr>
              <a:lnSpc>
                <a:spcPct val="94000"/>
              </a:lnSpc>
            </a:pPr>
            <a:endParaRPr lang="en-US" sz="1200" b="0" i="0" u="none" strike="noStrike" kern="1200" baseline="0" dirty="0">
              <a:solidFill>
                <a:schemeClr val="dk1"/>
              </a:solidFill>
              <a:latin typeface="Ubuntu" panose="020B0504030602030204" pitchFamily="34" charset="0"/>
              <a:ea typeface="+mn-ea"/>
              <a:cs typeface="+mn-cs"/>
            </a:endParaRPr>
          </a:p>
          <a:p>
            <a:pPr>
              <a:lnSpc>
                <a:spcPct val="94000"/>
              </a:lnSpc>
            </a:pPr>
            <a:r>
              <a:rPr lang="ru-ru" sz="1200" b="0" i="0" u="none" strike="noStrike" kern="1200" baseline="0" dirty="0">
                <a:solidFill>
                  <a:schemeClr val="dk1"/>
                </a:solidFill>
                <a:latin typeface="Ubuntu" panose="020B0504030602030204" pitchFamily="34" charset="0"/>
                <a:ea typeface="+mn-ea"/>
                <a:cs typeface="+mn-cs"/>
              </a:rPr>
              <a:t>Когда вы в хорошей форме, вы чувствуете себя хорошо и у вас много энергии, потому что ваше тело сильное и здоровое</a:t>
            </a: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dirty="0"/>
          </a:p>
        </p:txBody>
      </p:sp>
    </p:spTree>
    <p:extLst>
      <p:ext uri="{BB962C8B-B14F-4D97-AF65-F5344CB8AC3E}">
        <p14:creationId xmlns:p14="http://schemas.microsoft.com/office/powerpoint/2010/main" val="1906762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rPr lang="ru-ru" sz="1200" b="0" i="0" u="none" strike="noStrike" kern="1200" baseline="0" dirty="0">
                <a:solidFill>
                  <a:schemeClr val="dk1"/>
                </a:solidFill>
                <a:latin typeface="Ubuntu" panose="020B0504030602030204" pitchFamily="34" charset="0"/>
                <a:ea typeface="+mn-ea"/>
                <a:cs typeface="+mn-cs"/>
              </a:rPr>
              <a:t>Фитнес важен по множеству причин! Фитнес может вам помочь:</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Улучшить выступление в вашем виде спорта</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Повысить уровень своей энергии</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Почувствовать себя счастливее</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Улучшить качество сна</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Достичь здорового веса</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Улучшить здоровье и продлить жизнь</a:t>
            </a:r>
          </a:p>
          <a:p>
            <a:pPr marL="171450" indent="-171450" algn="l" defTabSz="914400" rtl="0" eaLnBrk="1" latinLnBrk="0" hangingPunct="1">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Снизить уровень стресса</a:t>
            </a:r>
          </a:p>
          <a:p>
            <a:endParaRPr lang="en-US" altLang="en-US" dirty="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dirty="0"/>
          </a:p>
        </p:txBody>
      </p:sp>
    </p:spTree>
    <p:extLst>
      <p:ext uri="{BB962C8B-B14F-4D97-AF65-F5344CB8AC3E}">
        <p14:creationId xmlns:p14="http://schemas.microsoft.com/office/powerpoint/2010/main" val="398344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Поговорим подробнее о физической активности!</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191793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ru-ru" sz="1200" b="1" dirty="0">
                <a:latin typeface="Ubuntu Light" panose="020B0304030602030204" pitchFamily="34" charset="0"/>
                <a:ea typeface="+mn-lt"/>
                <a:cs typeface="+mn-lt"/>
              </a:rPr>
              <a:t>Физическая активность </a:t>
            </a:r>
            <a:r>
              <a:rPr lang="ru-ru" sz="1200" dirty="0">
                <a:latin typeface="Ubuntu Light" panose="020B0304030602030204" pitchFamily="34" charset="0"/>
                <a:ea typeface="+mn-lt"/>
                <a:cs typeface="+mn-lt"/>
              </a:rPr>
              <a:t>— это любые движения нашего тела. Эти движения производятся мышцами, которые потребляют для этого нашу энергию.</a:t>
            </a:r>
          </a:p>
          <a:p>
            <a:pPr marL="0" indent="0" algn="l">
              <a:lnSpc>
                <a:spcPct val="100000"/>
              </a:lnSpc>
              <a:buNone/>
            </a:pPr>
            <a:endParaRPr lang="en-US" sz="1200" dirty="0">
              <a:latin typeface="Ubuntu Light" panose="020B0304030602030204" pitchFamily="34" charset="0"/>
              <a:ea typeface="+mn-lt"/>
              <a:cs typeface="+mn-lt"/>
            </a:endParaRPr>
          </a:p>
          <a:p>
            <a:pPr marL="0" indent="0" algn="l">
              <a:lnSpc>
                <a:spcPct val="100000"/>
              </a:lnSpc>
              <a:buNone/>
            </a:pPr>
            <a:r>
              <a:rPr lang="ru-ru" sz="1200" dirty="0">
                <a:latin typeface="Ubuntu Light" panose="020B0304030602030204" pitchFamily="34" charset="0"/>
                <a:ea typeface="+mn-lt"/>
                <a:cs typeface="+mn-lt"/>
              </a:rPr>
              <a:t>Физическая активность может включать движения нашего тела в течение всего дня: поход в магазин за продуктами, ходьба на работу, ухаживание за садом и т. д.</a:t>
            </a:r>
            <a:endParaRPr lang="en-US" sz="1050" dirty="0">
              <a:latin typeface="Ubuntu Light" panose="020B0304030602030204" pitchFamily="34" charset="0"/>
              <a:cs typeface="Calibri"/>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01711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ru-ru" b="1" dirty="0">
                <a:latin typeface="Ubuntu Light" panose="020B0304030602030204" pitchFamily="34" charset="0"/>
                <a:ea typeface="+mn-lt"/>
                <a:cs typeface="+mn-lt"/>
              </a:rPr>
              <a:t>Упражнения </a:t>
            </a:r>
            <a:r>
              <a:rPr lang="ru-ru" b="0" dirty="0">
                <a:latin typeface="Ubuntu Light" panose="020B0304030602030204" pitchFamily="34" charset="0"/>
                <a:ea typeface="+mn-lt"/>
                <a:cs typeface="+mn-lt"/>
              </a:rPr>
              <a:t>— это</a:t>
            </a:r>
            <a:r>
              <a:rPr lang="ru-ru" dirty="0">
                <a:latin typeface="Ubuntu Light" panose="020B0304030602030204" pitchFamily="34" charset="0"/>
                <a:ea typeface="+mn-lt"/>
                <a:cs typeface="+mn-lt"/>
              </a:rPr>
              <a:t> плановые, структурированные и повторяющиеся движения тела, направленные на поддержание или улучшение одного или нескольких компонентов физической подготовки.</a:t>
            </a:r>
            <a:endParaRPr lang="en-US" dirty="0">
              <a:latin typeface="Ubuntu Light" panose="020B0304030602030204" pitchFamily="34" charset="0"/>
              <a:cs typeface="Calibri"/>
            </a:endParaRPr>
          </a:p>
          <a:p>
            <a:r>
              <a:rPr lang="ru-ru" dirty="0">
                <a:latin typeface="Ubuntu Light" panose="020B0304030602030204" pitchFamily="34" charset="0"/>
              </a:rPr>
              <a:t>Вы можете стать лучшим атлетом, практикуя физическую активность, не связанную с занятиями спортом. Есть много способов достижения физической активности. Определенные упражнения могут помочь вам улучшить навыки, необходимые для вашего вида спорта.</a:t>
            </a:r>
          </a:p>
          <a:p>
            <a:endParaRPr lang="en-US" dirty="0">
              <a:latin typeface="Ubuntu Light" panose="020B0304030602030204" pitchFamily="34" charset="0"/>
            </a:endParaRPr>
          </a:p>
          <a:p>
            <a:r>
              <a:rPr lang="ru-ru" b="1" dirty="0">
                <a:latin typeface="Ubuntu Light" panose="020B0304030602030204" pitchFamily="34" charset="0"/>
              </a:rPr>
              <a:t>Упражнения состоят из четырех различных аспектов:</a:t>
            </a:r>
          </a:p>
          <a:p>
            <a:r>
              <a:rPr lang="ru-ru" dirty="0">
                <a:latin typeface="Ubuntu Light" panose="020B0304030602030204" pitchFamily="34" charset="0"/>
              </a:rPr>
              <a:t>Выносливость</a:t>
            </a:r>
          </a:p>
          <a:p>
            <a:r>
              <a:rPr lang="ru-ru" dirty="0">
                <a:latin typeface="Ubuntu Light" panose="020B0304030602030204" pitchFamily="34" charset="0"/>
              </a:rPr>
              <a:t>Сила</a:t>
            </a:r>
          </a:p>
          <a:p>
            <a:r>
              <a:rPr lang="ru-ru" dirty="0">
                <a:latin typeface="Ubuntu Light" panose="020B0304030602030204" pitchFamily="34" charset="0"/>
              </a:rPr>
              <a:t>Гибкость</a:t>
            </a:r>
          </a:p>
          <a:p>
            <a:r>
              <a:rPr lang="ru-ru" dirty="0">
                <a:latin typeface="Ubuntu Light" panose="020B0304030602030204" pitchFamily="34" charset="0"/>
              </a:rPr>
              <a:t>Равновесие</a:t>
            </a:r>
          </a:p>
          <a:p>
            <a:pPr marL="0" indent="0"/>
            <a:endParaRPr lang="en-US" dirty="0">
              <a:latin typeface="Ubuntu Light" panose="020B0304030602030204" pitchFamily="34" charset="0"/>
            </a:endParaRPr>
          </a:p>
          <a:p>
            <a:r>
              <a:rPr lang="ru-ru" dirty="0">
                <a:latin typeface="Ubuntu Light" panose="020B0304030602030204" pitchFamily="34" charset="0"/>
              </a:rPr>
              <a:t>Все</a:t>
            </a:r>
            <a:r>
              <a:rPr lang="ru-ru" baseline="0" dirty="0">
                <a:latin typeface="Ubuntu Light" panose="020B0304030602030204" pitchFamily="34" charset="0"/>
              </a:rPr>
              <a:t> у</a:t>
            </a:r>
            <a:r>
              <a:rPr lang="ru-ru" dirty="0">
                <a:latin typeface="Ubuntu Light" panose="020B0304030602030204" pitchFamily="34" charset="0"/>
              </a:rPr>
              <a:t>пражнения</a:t>
            </a:r>
            <a:r>
              <a:rPr lang="ru-ru" baseline="0" dirty="0">
                <a:latin typeface="Ubuntu Light" panose="020B0304030602030204" pitchFamily="34" charset="0"/>
              </a:rPr>
              <a:t> действуют на ваше тело по-разному.  Чтобы поддерживать здоровый образ жизни, необходимо выполнять различные виды упражнений.  </a:t>
            </a: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1777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Выносливость — это способность нашего тела продолжать двигаться в течение длительных периодов времени. Выносливость может помочь вам пробежать большее расстояние без остановки и тренироваться дольше с более редкими перерывами  </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Цель состоит в том, чтобы выполнять упражнения на выносливость не менее 150 минут в неделю. Это около 30 минут каждый день, 5 дней в неделю</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0" u="none" strike="noStrike" kern="1200" baseline="0" dirty="0">
                <a:solidFill>
                  <a:srgbClr val="316355"/>
                </a:solidFill>
                <a:latin typeface="Ubuntu" panose="020B0504030602030204" pitchFamily="34" charset="0"/>
                <a:ea typeface="+mn-ea"/>
                <a:cs typeface="+mn-cs"/>
              </a:rPr>
              <a:t>ВОПРОС:</a:t>
            </a:r>
          </a:p>
          <a:p>
            <a:r>
              <a:rPr lang="ru-ru" sz="1200" b="0" i="0" u="none" strike="noStrike" kern="1200" baseline="0" dirty="0">
                <a:solidFill>
                  <a:schemeClr val="dk1"/>
                </a:solidFill>
                <a:latin typeface="Ubuntu" panose="020B0504030602030204" pitchFamily="34" charset="0"/>
                <a:ea typeface="+mn-ea"/>
                <a:cs typeface="+mn-cs"/>
              </a:rPr>
              <a:t>Какие примеры упражнений на выносливость вы можете привести? Запишите свои ответы в рабочей тетради.</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p>
          <a:p>
            <a:endParaRPr lang="en-US" sz="1200" b="1" i="1"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394837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sz="1200" b="0" i="0" u="none" strike="noStrike" kern="1200" baseline="0" dirty="0">
                <a:solidFill>
                  <a:schemeClr val="dk1"/>
                </a:solidFill>
                <a:latin typeface="Ubuntu" panose="020B0504030602030204" pitchFamily="34" charset="0"/>
              </a:rPr>
              <a:t>Вот несколько примеров упражнений на выносливость!</a:t>
            </a:r>
          </a:p>
          <a:p>
            <a:pPr marL="0" indent="0">
              <a:buFont typeface="Ubuntu Light" panose="020B0604020202020204" pitchFamily="34" charset="0"/>
              <a:buNone/>
            </a:pPr>
            <a:endParaRPr lang="en-US" dirty="0"/>
          </a:p>
          <a:p>
            <a:pPr marL="342900" indent="-342900">
              <a:buFont typeface="Ubuntu Light" panose="020B0604020202020204" pitchFamily="34" charset="0"/>
              <a:buChar char="•"/>
            </a:pPr>
            <a:r>
              <a:rPr lang="ru-ru" dirty="0"/>
              <a:t>Упражнения</a:t>
            </a:r>
            <a:r>
              <a:rPr lang="ru-ru" baseline="0" dirty="0"/>
              <a:t> на выносливость </a:t>
            </a:r>
            <a:r>
              <a:rPr lang="ru-ru" dirty="0"/>
              <a:t>— это постоянные ритмичные движения, такие как езда на велосипеде, бег, плавание.</a:t>
            </a:r>
          </a:p>
          <a:p>
            <a:pPr marL="342900" indent="-342900">
              <a:buFont typeface="Ubuntu Light" panose="020B0604020202020204" pitchFamily="34" charset="0"/>
              <a:buChar char="•"/>
            </a:pPr>
            <a:r>
              <a:rPr lang="ru-ru" dirty="0"/>
              <a:t>Упражнения на выносливость тренируют</a:t>
            </a:r>
            <a:r>
              <a:rPr lang="ru-ru" baseline="0" dirty="0"/>
              <a:t> </a:t>
            </a:r>
            <a:r>
              <a:rPr lang="ru-ru" dirty="0"/>
              <a:t>сердце и легкие так, что они начинают лучше качать кровь, чтобы дать больше кислорода мышцам.</a:t>
            </a:r>
          </a:p>
          <a:p>
            <a:pPr marL="342900" indent="-342900">
              <a:buFont typeface="Ubuntu Light" panose="020B0604020202020204" pitchFamily="34" charset="0"/>
              <a:buChar char="•"/>
            </a:pPr>
            <a:r>
              <a:rPr lang="ru-ru" dirty="0"/>
              <a:t>Упражнения на выносливость также помогают уснуть и снижают кровяное давление</a:t>
            </a:r>
            <a:r>
              <a:rPr lang="en-US" dirty="0"/>
              <a:t>.</a:t>
            </a:r>
            <a:endParaRPr lang="ru-ru" dirty="0"/>
          </a:p>
          <a:p>
            <a:pPr marL="0" indent="0">
              <a:buFont typeface="Ubuntu Light" panose="020B0604020202020204" pitchFamily="34" charset="0"/>
              <a:buNone/>
            </a:pPr>
            <a:endParaRPr lang="en-US" dirty="0"/>
          </a:p>
          <a:p>
            <a:pPr marL="0" indent="0">
              <a:buFont typeface="Ubuntu Light"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375002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rPr>
              <a:t>Сила — это способность вашего тела выполнять работу. </a:t>
            </a:r>
          </a:p>
          <a:p>
            <a:endParaRPr lang="en-US" sz="1200" b="0" i="0" u="none" strike="noStrike" kern="1200" baseline="0" dirty="0">
              <a:solidFill>
                <a:schemeClr val="dk1"/>
              </a:solidFill>
              <a:latin typeface="Ubuntu" panose="020B0504030602030204" pitchFamily="34" charset="0"/>
            </a:endParaRPr>
          </a:p>
          <a:p>
            <a:r>
              <a:rPr lang="ru-ru" sz="1200" b="0" i="0" u="none" strike="noStrike" kern="1200" baseline="0" dirty="0">
                <a:solidFill>
                  <a:schemeClr val="dk1"/>
                </a:solidFill>
                <a:latin typeface="Ubuntu" panose="020B0504030602030204" pitchFamily="34" charset="0"/>
              </a:rPr>
              <a:t>Старайтесь делать силовые упражнения 2–3 раза в неделю продолжительностью до 30 минут</a:t>
            </a:r>
          </a:p>
          <a:p>
            <a:endParaRPr lang="en-US" sz="1200" b="0" i="0" u="none" strike="noStrike" kern="1200" baseline="0" dirty="0">
              <a:solidFill>
                <a:schemeClr val="dk1"/>
              </a:solidFill>
              <a:latin typeface="Ubuntu" panose="020B0504030602030204" pitchFamily="34" charset="0"/>
            </a:endParaRPr>
          </a:p>
          <a:p>
            <a:r>
              <a:rPr lang="ru-ru" sz="1200" b="1" i="0" u="none" strike="noStrike" kern="1200" baseline="0" dirty="0">
                <a:solidFill>
                  <a:srgbClr val="316355"/>
                </a:solidFill>
                <a:latin typeface="Ubuntu" panose="020B0504030602030204" pitchFamily="34" charset="0"/>
              </a:rPr>
              <a:t>ВОПРОС:</a:t>
            </a:r>
          </a:p>
          <a:p>
            <a:r>
              <a:rPr lang="ru-ru" sz="1200" b="0" i="0" u="none" strike="noStrike" kern="1200" baseline="0" dirty="0">
                <a:solidFill>
                  <a:schemeClr val="dk1"/>
                </a:solidFill>
                <a:latin typeface="Ubuntu" panose="020B0504030602030204" pitchFamily="34" charset="0"/>
              </a:rPr>
              <a:t>Какие примеры силовых упражнений вы можете привести? Запишите свои ответы в рабочей тетради.</a:t>
            </a:r>
          </a:p>
          <a:p>
            <a:endParaRPr lang="en-US" sz="1200" b="1" i="1" u="none" strike="noStrike" kern="1200" baseline="0" dirty="0">
              <a:solidFill>
                <a:schemeClr val="dk1"/>
              </a:solidFill>
              <a:latin typeface="Ubuntu" panose="020B0504030602030204" pitchFamily="34" charset="0"/>
            </a:endParaRPr>
          </a:p>
          <a:p>
            <a:r>
              <a:rPr lang="ru-ru" sz="1200" b="1" i="1" u="none" strike="noStrike" kern="1200" baseline="0" dirty="0">
                <a:solidFill>
                  <a:schemeClr val="dk1"/>
                </a:solidFill>
                <a:latin typeface="Ubuntu" panose="020B0504030602030204" pitchFamily="34" charset="0"/>
              </a:rPr>
              <a:t>Попросите нескольких участников поделиться своими ответами, а затем перейдите к следующему слайду.</a:t>
            </a:r>
          </a:p>
          <a:p>
            <a:endParaRPr lang="en-US" sz="1200" b="1" i="1" u="none" strike="noStrike" kern="1200" baseline="0" dirty="0">
              <a:solidFill>
                <a:schemeClr val="dk1"/>
              </a:solidFill>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4168479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Силовые упражнения увеличивают силу не только мышц, но и костей.</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Силовые упражнения можно выполнять где угодно. Лучший способ стать сильнее — выполнять силовые упражнения 2–3 раза в неделю.</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ea typeface="+mn-ea"/>
                <a:cs typeface="+mn-cs"/>
              </a:rPr>
              <a:t>Помните: работайте с гирями, гантелями или другим снаряжением только под наблюдением квалифицированного специалиста</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246438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dirty="0"/>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ea typeface="+mn-ea"/>
                <a:cs typeface="+mn-cs"/>
              </a:rPr>
              <a:t>Гибкость — это наша способность легко перемещать свое тело во всех направлениях</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ea typeface="+mn-ea"/>
                <a:cs typeface="+mn-cs"/>
              </a:rPr>
              <a:t>Лучше всего развивают гибкость растяжки!</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До и после практического занятия, тренировки или соревнования</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Каждый день</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ea typeface="+mn-ea"/>
                <a:cs typeface="+mn-cs"/>
              </a:rPr>
              <a:t>Гибкость упрощает занятия спортом и помогает предотвращать травмы мышц и суставов! </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0" u="none" strike="noStrike" kern="1200" baseline="0" dirty="0">
                <a:solidFill>
                  <a:srgbClr val="316355"/>
                </a:solidFill>
                <a:latin typeface="Ubuntu" panose="020B0504030602030204" pitchFamily="34" charset="0"/>
                <a:ea typeface="+mn-ea"/>
                <a:cs typeface="+mn-cs"/>
              </a:rPr>
              <a:t>ВОПРОС: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Какие примеры упражнений на гибкость вы можете привести? Подумайте, какие части вашего тела активно задействованы в вашем виде спорта. Запишите ответы в своей рабочей тетради.</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a:p>
        </p:txBody>
      </p:sp>
    </p:spTree>
    <p:extLst>
      <p:ext uri="{BB962C8B-B14F-4D97-AF65-F5344CB8AC3E}">
        <p14:creationId xmlns:p14="http://schemas.microsoft.com/office/powerpoint/2010/main" val="101577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latin typeface="Ubuntu Light" panose="020B0304030602030204" pitchFamily="34" charset="0"/>
              </a:rPr>
              <a:t>Стоит делать ДИНАМИЧЕСКУЮ РАСТЯЖКУ перед тренировками/занятиями и статическую растяжку после них.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buntu Light" panose="020B0304030602030204" pitchFamily="34" charset="0"/>
            </a:endParaRPr>
          </a:p>
          <a:p>
            <a:pPr marL="742950" marR="0" lvl="1" indent="-285750" algn="just">
              <a:lnSpc>
                <a:spcPct val="115000"/>
              </a:lnSpc>
              <a:spcBef>
                <a:spcPts val="0"/>
              </a:spcBef>
              <a:spcAft>
                <a:spcPts val="800"/>
              </a:spcAft>
              <a:buFont typeface="Symbol" panose="05050102010706020507" pitchFamily="18" charset="2"/>
              <a:buChar char=""/>
            </a:pPr>
            <a:r>
              <a:rPr lang="ru-ru" dirty="0">
                <a:effectLst/>
                <a:latin typeface="Ubuntu Light" panose="020B0304030602030204" pitchFamily="34" charset="0"/>
                <a:ea typeface="Times New Roman" panose="02020603050405020304" pitchFamily="18" charset="0"/>
                <a:cs typeface="Times New Roman" panose="02020603050405020304" pitchFamily="18" charset="0"/>
              </a:rPr>
              <a:t>К динамической растяжке относятся активные контролируемые действия, при которых различные части тела совершают полный диапазон движений. </a:t>
            </a:r>
          </a:p>
          <a:p>
            <a:pPr marL="742950" marR="0" lvl="1" indent="-285750" algn="just">
              <a:lnSpc>
                <a:spcPct val="115000"/>
              </a:lnSpc>
              <a:spcBef>
                <a:spcPts val="0"/>
              </a:spcBef>
              <a:spcAft>
                <a:spcPts val="800"/>
              </a:spcAft>
              <a:buFont typeface="Symbol" panose="05050102010706020507" pitchFamily="18" charset="2"/>
              <a:buChar char=""/>
            </a:pPr>
            <a:r>
              <a:rPr lang="ru-ru" b="0" i="0" dirty="0">
                <a:solidFill>
                  <a:srgbClr val="202124"/>
                </a:solidFill>
                <a:effectLst/>
                <a:latin typeface="Ubuntu Light" panose="020B0304030602030204" pitchFamily="34" charset="0"/>
              </a:rPr>
              <a:t>Статические растяжки — это стоячее, сидячее или лежачее неподвижное положение тела, удерживающее определенную позу в течение определенного периода времени.</a:t>
            </a:r>
            <a:endParaRPr lang="en-US" dirty="0">
              <a:latin typeface="Ubuntu Light" panose="020B0304030602030204" pitchFamily="34" charset="0"/>
            </a:endParaRPr>
          </a:p>
          <a:p>
            <a:pPr marL="0" indent="0">
              <a:buFont typeface="Ubuntu Light" panose="020B0604020202020204" pitchFamily="34" charset="0"/>
              <a:buNone/>
            </a:pPr>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a:p>
        </p:txBody>
      </p:sp>
    </p:spTree>
    <p:extLst>
      <p:ext uri="{BB962C8B-B14F-4D97-AF65-F5344CB8AC3E}">
        <p14:creationId xmlns:p14="http://schemas.microsoft.com/office/powerpoint/2010/main" val="494251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Ubuntu Light" panose="020B0604020202020204" pitchFamily="34" charset="0"/>
              <a:buChar char="•"/>
              <a:defRPr/>
            </a:pPr>
            <a:r>
              <a:rPr lang="ru-ru" dirty="0"/>
              <a:t>Равновесие помогает нам во время занятий спортом сохранять контроль и избегать падений. </a:t>
            </a:r>
          </a:p>
          <a:p>
            <a:pPr marL="342900" indent="-342900">
              <a:buFont typeface="Ubuntu Light" panose="020B0604020202020204" pitchFamily="34" charset="0"/>
              <a:buChar char="•"/>
              <a:defRPr/>
            </a:pPr>
            <a:endParaRPr lang="en-US" dirty="0"/>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dirty="0"/>
              <a:t>Старайтесь делать упражнения на равновесие 2–3 раза в неделю продолжительностью до 15 минут</a:t>
            </a:r>
            <a:r>
              <a:rPr lang="en-US" dirty="0"/>
              <a:t>.</a:t>
            </a:r>
            <a:endParaRPr lang="ru-ru" dirty="0"/>
          </a:p>
          <a:p>
            <a:pPr marL="342900" indent="-342900">
              <a:buFont typeface="Ubuntu Light" panose="020B0604020202020204" pitchFamily="34" charset="0"/>
              <a:buChar char="•"/>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455330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dirty="0"/>
              <a:t>Упражнения на равновесие можно делать где угодно.</a:t>
            </a:r>
            <a:r>
              <a:rPr lang="ru-ru" baseline="0" dirty="0"/>
              <a:t> </a:t>
            </a:r>
            <a:r>
              <a:rPr lang="ru-ru" dirty="0"/>
              <a:t>Помните разницу между динамическими и статическими упражнениями? Такие виды спорта, как гимнастика, фигурное катание и зимние виды спорта, требуют динамического равновесия!</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4209581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aseline="0" dirty="0"/>
              <a:t>Можно использовать фитнес-карточки «Fit 5» и видеоролики как помощь для упражнений на все 4 типа физической активности.</a:t>
            </a:r>
          </a:p>
        </p:txBody>
      </p:sp>
      <p:sp>
        <p:nvSpPr>
          <p:cNvPr id="4" name="Slide Number Placeholder 3"/>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2620645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Фитнес — это крепкое здоровье и хороший уровень подготовки, которые достигаются за счет правильной физической активности, грамотного питания и поддержания водного баланса. Сейчас мы поговорим о питании!</a:t>
            </a:r>
          </a:p>
        </p:txBody>
      </p:sp>
      <p:sp>
        <p:nvSpPr>
          <p:cNvPr id="4" name="Slide Number Placeholder 3"/>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1531501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Здоровое питание — это употребление в пищу разнообразных продуктов, которые являются источником питательных веществ для правильной работы вашего тела</a:t>
            </a: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1157580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69279"/>
          </a:xfrm>
        </p:spPr>
        <p:txBody>
          <a:bodyPr/>
          <a:lstStyle/>
          <a:p>
            <a:r>
              <a:rPr lang="ru-ru" sz="1200" b="0" i="0" u="none" strike="noStrike" kern="1200" baseline="0" dirty="0">
                <a:solidFill>
                  <a:schemeClr val="dk1"/>
                </a:solidFill>
                <a:latin typeface="Ubuntu" panose="020B0504030602030204" pitchFamily="34" charset="0"/>
              </a:rPr>
              <a:t>Правильное питание помогает вам как на спортивной площадке, так и за ее пределами. Оно сохраняет ваши тело и разум здоровыми, а также повышает уровень вашей спортивной подготовки и скорость восстановления.</a:t>
            </a:r>
          </a:p>
          <a:p>
            <a:endParaRPr lang="en-US" sz="1200" b="0" i="0" u="none" strike="noStrike" kern="1200" baseline="0" dirty="0">
              <a:solidFill>
                <a:schemeClr val="dk1"/>
              </a:solidFill>
              <a:latin typeface="Ubuntu" panose="020B0504030602030204" pitchFamily="34" charset="0"/>
            </a:endParaRPr>
          </a:p>
          <a:p>
            <a:r>
              <a:rPr lang="ru-ru" sz="1200" b="0" i="0" u="none" strike="noStrike" kern="1200" baseline="0" dirty="0">
                <a:solidFill>
                  <a:schemeClr val="dk1"/>
                </a:solidFill>
                <a:latin typeface="Ubuntu" panose="020B0504030602030204" pitchFamily="34" charset="0"/>
              </a:rPr>
              <a:t>Как правильное питание поддерживает здоровье тела и разума?</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rPr>
              <a:t>Питает тело энергией, необходимой для выполнения физических нагрузок и должного функционирования </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rPr>
              <a:t>Помогает телу расти и восстанавливаться</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rPr>
              <a:t>Помогает организму бороться с инфекциями и болезнями </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rPr>
              <a:t>Как здоровое питание может улучшить уровень спортивной подготовки и скорость восстановления?</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rPr>
              <a:t>Дает организму больше энергии</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rPr>
              <a:t>Помогает укреплять мышцы и кости</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rPr>
              <a:t>Повышает концентрацию внимания</a:t>
            </a:r>
          </a:p>
          <a:p>
            <a:endParaRPr lang="en-US" sz="1200" b="0" i="0" u="none" strike="noStrike" kern="1200" baseline="0" dirty="0">
              <a:solidFill>
                <a:schemeClr val="dk1"/>
              </a:solidFill>
              <a:latin typeface="Ubuntu" panose="020B0504030602030204" pitchFamily="34" charset="0"/>
            </a:endParaRPr>
          </a:p>
          <a:p>
            <a:r>
              <a:rPr lang="ru-ru" b="1" dirty="0"/>
              <a:t>Вопрос:</a:t>
            </a:r>
          </a:p>
          <a:p>
            <a:r>
              <a:rPr lang="ru-ru" dirty="0"/>
              <a:t>Какие</a:t>
            </a:r>
            <a:r>
              <a:rPr lang="ru-ru" baseline="0" dirty="0"/>
              <a:t> продукты вы едите? Запишите ответы в своей рабочей тетради.</a:t>
            </a:r>
          </a:p>
          <a:p>
            <a:endParaRPr lang="en-US" baseline="0" dirty="0"/>
          </a:p>
          <a:p>
            <a:r>
              <a:rPr lang="ru-ru" i="1" baseline="0" dirty="0"/>
              <a:t>Попросите нескольких человек поделиться своими ответами.</a:t>
            </a:r>
            <a:endParaRPr lang="en-US" i="1"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149242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Здоровое питание включает в себя продукты из различных пищевых групп. </a:t>
            </a:r>
          </a:p>
          <a:p>
            <a:pPr marL="171450" indent="-171450">
              <a:buFont typeface="Ubuntu Light" panose="020B0604020202020204" pitchFamily="34" charset="0"/>
              <a:buChar char="•"/>
            </a:pPr>
            <a:r>
              <a:rPr lang="ru-ru" dirty="0"/>
              <a:t>Например, если вы будете есть только фрукты и овощи, ваши мышцы будут слабыми.</a:t>
            </a:r>
          </a:p>
          <a:p>
            <a:pPr marL="171450" indent="-171450">
              <a:buFont typeface="Ubuntu Light" panose="020B0604020202020204" pitchFamily="34" charset="0"/>
              <a:buChar char="•"/>
            </a:pPr>
            <a:r>
              <a:rPr lang="ru-ru" dirty="0"/>
              <a:t>Исключение овощей из рациона может привести к частым болезням.</a:t>
            </a:r>
          </a:p>
          <a:p>
            <a:pPr marL="171450" indent="-171450">
              <a:buFont typeface="Ubuntu Light" panose="020B0604020202020204" pitchFamily="34" charset="0"/>
              <a:buChar char="•"/>
            </a:pPr>
            <a:r>
              <a:rPr lang="ru-ru" dirty="0"/>
              <a:t>Приберегите вредную пищу, такую как десерты, чипсы и газированные напитки, для особых случаев.</a:t>
            </a:r>
            <a:r>
              <a:rPr lang="ru-ru" baseline="0" dirty="0"/>
              <a:t> </a:t>
            </a:r>
            <a:r>
              <a:rPr lang="ru-ru" dirty="0"/>
              <a:t>Употребление большого количества сахара сначала дает большой всплеск энергии, но вскоре после него появляется чувство усталости и вялости.</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dirty="0"/>
              <a:t>Выбирайте «здоровые» закуски и употребляйте их небольшими порциями.</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dirty="0"/>
              <a:t>Старайтесь, чтобы фрукты или овощи занимали половину ежедневного рациона. Заполните другую половину цельнозерновыми, молочными продуктами и белками.</a:t>
            </a:r>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570624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Фрукты и овощи снабжают организм важными витаминами, минералами и энергией, которые необходимы для поддержания крепкого здоровья и хорошего уровня спортивной подготовки</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Нужно съедать не менее 5 фруктов и овощей в день</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0" u="none" strike="noStrike" kern="1200" baseline="0" dirty="0">
                <a:solidFill>
                  <a:srgbClr val="316355"/>
                </a:solidFill>
                <a:latin typeface="Ubuntu" panose="020B0504030602030204" pitchFamily="34" charset="0"/>
                <a:ea typeface="+mn-ea"/>
                <a:cs typeface="+mn-cs"/>
              </a:rPr>
              <a:t>ВОПРОС:</a:t>
            </a:r>
          </a:p>
          <a:p>
            <a:r>
              <a:rPr lang="ru-ru" sz="1200" b="0" i="0" u="none" strike="noStrike" kern="1200" baseline="0" dirty="0">
                <a:solidFill>
                  <a:schemeClr val="dk1"/>
                </a:solidFill>
                <a:latin typeface="Ubuntu" panose="020B0504030602030204" pitchFamily="34" charset="0"/>
                <a:ea typeface="+mn-ea"/>
                <a:cs typeface="+mn-cs"/>
              </a:rPr>
              <a:t>Какие фрукты и овощи вы больше всего любите? Запишите в рабочую тетрадь как минимум 3 фрукта и 3 овоща.</a:t>
            </a:r>
          </a:p>
          <a:p>
            <a:endParaRPr lang="en-US" sz="1200" b="1" i="1"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1476044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b="1" dirty="0">
                <a:effectLst/>
                <a:latin typeface="Ubuntu Light" panose="020B0304030602030204" pitchFamily="34" charset="0"/>
                <a:ea typeface="Ubuntu Light" panose="020B0304030602030204" pitchFamily="34" charset="0"/>
                <a:cs typeface="Times New Roman" panose="02020603050405020304" pitchFamily="18" charset="0"/>
              </a:rPr>
              <a:t>Чтобы стать великим атлетом, нужно быть здоровым атлетом.</a:t>
            </a:r>
            <a:r>
              <a:rPr lang="ru-ru" dirty="0">
                <a:effectLst/>
                <a:latin typeface="Ubuntu Light" panose="020B0304030602030204" pitchFamily="34" charset="0"/>
                <a:ea typeface="Ubuntu Light" panose="020B0304030602030204" pitchFamily="34" charset="0"/>
                <a:cs typeface="Times New Roman" panose="02020603050405020304" pitchFamily="18" charset="0"/>
              </a:rPr>
              <a:t> Здоровый образ жизни требует знаний, навыков, поддержки и приверженности здоровому отношению к окружающей действительности из года в год и на протяжении всей жизни. </a:t>
            </a:r>
            <a:endParaRPr lang="en-US" b="1" i="1"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b="1" i="1" dirty="0">
                <a:effectLst/>
                <a:latin typeface="Ubuntu Light" panose="020B0304030602030204" pitchFamily="34" charset="0"/>
                <a:ea typeface="Calibri" panose="020F0502020204030204" pitchFamily="34" charset="0"/>
                <a:cs typeface="Times New Roman" panose="02020603050405020304" pitchFamily="18" charset="0"/>
              </a:rPr>
              <a:t>Цель курса обучения «Капитан по фитнесу»:</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dirty="0">
              <a:effectLst/>
              <a:latin typeface="Ubuntu Light" panose="020B0304030602030204" pitchFamily="34" charset="0"/>
              <a:ea typeface="Calibri" panose="020F0502020204030204" pitchFamily="34" charset="0"/>
              <a:cs typeface="Times New Roman" panose="02020603050405020304" pitchFamily="18" charset="0"/>
            </a:endParaRPr>
          </a:p>
          <a:p>
            <a:pPr>
              <a:lnSpc>
                <a:spcPct val="120000"/>
              </a:lnSpc>
            </a:pPr>
            <a:r>
              <a:rPr lang="ru-ru" b="1" dirty="0">
                <a:effectLst/>
                <a:latin typeface="Ubuntu Light" panose="020B0304030602030204" pitchFamily="34" charset="0"/>
                <a:ea typeface="Calibri" panose="020F0502020204030204" pitchFamily="34" charset="0"/>
                <a:cs typeface="Times New Roman" panose="02020603050405020304" pitchFamily="18" charset="0"/>
              </a:rPr>
              <a:t>Предоставить атлетам знания и навыки, которые способствуют развитию физической формы через спорт и соревнования. </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dirty="0"/>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Молочные продукты помогают сохранять кости крепкими. Они могут помочь избежать переломов, мышечной боли и слабости</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Молочные продукты содержат витамин D и кальций </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Нужно употреблять не менее 3 чашек молочных продуктов в день</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0" u="none" strike="noStrike" kern="1200" baseline="0" dirty="0">
                <a:solidFill>
                  <a:srgbClr val="316355"/>
                </a:solidFill>
                <a:latin typeface="Ubuntu" panose="020B0504030602030204" pitchFamily="34" charset="0"/>
                <a:ea typeface="+mn-ea"/>
                <a:cs typeface="+mn-cs"/>
              </a:rPr>
              <a:t>ВОПРОС: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Какие молочные продукты вы больше всего любите? Запишите в рабочую тетрадь по крайней мере 3 примера.</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1" i="1"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2543061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Зерновые продукты от природы богаты клетчаткой. Они дают ощущение сытости и удовлетворенности, отчего становится проще поддерживать здоровый вес тела! </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Старайтесь составлять свое меню так, чтобы половина зерновых продуктов была цельнозерновыми</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0" u="none" strike="noStrike" kern="1200" baseline="0" dirty="0">
                <a:solidFill>
                  <a:srgbClr val="316355"/>
                </a:solidFill>
                <a:latin typeface="Ubuntu" panose="020B0504030602030204" pitchFamily="34" charset="0"/>
                <a:ea typeface="+mn-ea"/>
                <a:cs typeface="+mn-cs"/>
              </a:rPr>
              <a:t>ВОПРОС: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Какие цельнозерновые продукты вы больше всего любите? Запишите в рабочую тетрадь по крайней мере 2 примера.</a:t>
            </a:r>
          </a:p>
          <a:p>
            <a:endParaRPr lang="en-US" sz="1200" b="1" i="1"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3767201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Ubuntu Light" panose="020B0604020202020204" pitchFamily="34" charset="0"/>
              <a:buChar char="•"/>
            </a:pPr>
            <a:r>
              <a:rPr lang="ru-ru" dirty="0"/>
              <a:t>Долговременный источник энергии</a:t>
            </a:r>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4193458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09621"/>
          </a:xfrm>
        </p:spPr>
        <p:txBody>
          <a:bodyPr/>
          <a:lstStyle/>
          <a:p>
            <a:r>
              <a:rPr lang="ru-ru" b="0" i="0" u="none" strike="noStrike" kern="1200" baseline="0" dirty="0">
                <a:solidFill>
                  <a:schemeClr val="dk1"/>
                </a:solidFill>
                <a:latin typeface="Ubuntu" panose="020B0504030602030204" pitchFamily="34" charset="0"/>
                <a:ea typeface="+mn-ea"/>
                <a:cs typeface="+mn-cs"/>
              </a:rPr>
              <a:t>Контроль за размером порций означает выбор полезного количества определенной пищи. </a:t>
            </a:r>
          </a:p>
          <a:p>
            <a:endParaRPr lang="en-US" b="0" i="0" u="none" strike="noStrike" kern="1200" baseline="0" dirty="0">
              <a:solidFill>
                <a:schemeClr val="dk1"/>
              </a:solidFill>
              <a:latin typeface="Ubuntu" panose="020B0504030602030204" pitchFamily="34" charset="0"/>
              <a:ea typeface="+mn-ea"/>
              <a:cs typeface="+mn-cs"/>
            </a:endParaRPr>
          </a:p>
          <a:p>
            <a:r>
              <a:rPr lang="ru-ru" b="0" i="0" u="none" strike="noStrike" kern="1200" baseline="0" dirty="0">
                <a:solidFill>
                  <a:schemeClr val="dk1"/>
                </a:solidFill>
                <a:latin typeface="Ubuntu" panose="020B0504030602030204" pitchFamily="34" charset="0"/>
                <a:ea typeface="+mn-ea"/>
                <a:cs typeface="+mn-cs"/>
              </a:rPr>
              <a:t>Контроль за размером порций помогает получать пользу от питательных веществ пищи без переедания. Ешьте то, что нужно вашему телу. </a:t>
            </a:r>
          </a:p>
          <a:p>
            <a:endParaRPr lang="en-US" b="0" i="0" u="none" strike="noStrike" kern="1200" baseline="0" dirty="0">
              <a:solidFill>
                <a:schemeClr val="dk1"/>
              </a:solidFill>
              <a:latin typeface="Ubuntu" panose="020B0504030602030204" pitchFamily="34" charset="0"/>
              <a:ea typeface="+mn-ea"/>
              <a:cs typeface="+mn-cs"/>
            </a:endParaRPr>
          </a:p>
          <a:p>
            <a:r>
              <a:rPr lang="ru-ru" b="0" i="0" u="none" strike="noStrike" kern="1200" baseline="0" dirty="0">
                <a:solidFill>
                  <a:schemeClr val="dk1"/>
                </a:solidFill>
                <a:latin typeface="Ubuntu" panose="020B0504030602030204" pitchFamily="34" charset="0"/>
                <a:ea typeface="+mn-ea"/>
                <a:cs typeface="+mn-cs"/>
              </a:rPr>
              <a:t>Вот несколько советов, которые помогут вам подобрать размер порций:</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Пользуйтесь тарелками и мисками меньшего размера</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Ограничьте отвлекающие факторы во время еды</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Не держите еду на столе</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Ешьте медленно</a:t>
            </a:r>
          </a:p>
          <a:p>
            <a:endParaRPr lang="en-US" b="0" i="0" u="none" strike="noStrike" kern="1200" baseline="0" dirty="0">
              <a:solidFill>
                <a:schemeClr val="dk1"/>
              </a:solidFill>
              <a:latin typeface="Ubuntu" panose="020B0504030602030204" pitchFamily="34" charset="0"/>
              <a:ea typeface="+mn-ea"/>
              <a:cs typeface="+mn-cs"/>
            </a:endParaRPr>
          </a:p>
          <a:p>
            <a:r>
              <a:rPr lang="ru-ru" b="1" i="0" u="none" strike="noStrike" kern="1200" baseline="0" dirty="0">
                <a:solidFill>
                  <a:srgbClr val="316355"/>
                </a:solidFill>
                <a:latin typeface="Ubuntu" panose="020B0504030602030204" pitchFamily="34" charset="0"/>
                <a:ea typeface="+mn-ea"/>
                <a:cs typeface="+mn-cs"/>
              </a:rPr>
              <a:t>ВОПРОС:</a:t>
            </a:r>
          </a:p>
          <a:p>
            <a:r>
              <a:rPr lang="ru-ru" b="0" i="0" u="none" strike="noStrike" kern="1200" baseline="0" dirty="0">
                <a:solidFill>
                  <a:schemeClr val="dk1"/>
                </a:solidFill>
                <a:latin typeface="Ubuntu" panose="020B0504030602030204" pitchFamily="34" charset="0"/>
                <a:ea typeface="+mn-ea"/>
                <a:cs typeface="+mn-cs"/>
              </a:rPr>
              <a:t>Есть ли что-нибудь еще, что вы пытаетесь делать для контроля количества потребляемой пищи? Запишите ответ в своей рабочей тетради</a:t>
            </a:r>
          </a:p>
          <a:p>
            <a:endParaRPr lang="en-US" b="1" i="1" u="none" strike="noStrike" kern="1200" baseline="0" dirty="0">
              <a:solidFill>
                <a:schemeClr val="dk1"/>
              </a:solidFill>
              <a:latin typeface="Ubuntu" panose="020B0504030602030204" pitchFamily="34" charset="0"/>
              <a:ea typeface="+mn-ea"/>
              <a:cs typeface="+mn-cs"/>
            </a:endParaRPr>
          </a:p>
          <a:p>
            <a:r>
              <a:rPr lang="ru-ru"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2178267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И последний, но не менее важный аспект — поддержание водного баланса!</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7476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Поддержание водного баланса — это поддержание необходимого количества жидкости в организме </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Употребление правильного объема воды важно для здоровья, особенно во время тренировок </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2530022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latin typeface="Ubuntu Light" panose="020B0304030602030204" pitchFamily="34" charset="0"/>
              </a:rPr>
              <a:t>Знаете ли вы, что </a:t>
            </a:r>
            <a:r>
              <a:rPr lang="ru-ru" b="0" i="0" dirty="0">
                <a:effectLst/>
                <a:latin typeface="Ubuntu Light" panose="020B0304030602030204" pitchFamily="34" charset="0"/>
              </a:rPr>
              <a:t>ваше тело на 60% состоит из воды? Поэтому неудивительно, что вода является самым важным напитком для вашего организма. </a:t>
            </a:r>
            <a:r>
              <a:rPr lang="ru-ru" dirty="0">
                <a:latin typeface="Ubuntu Light" panose="020B0304030602030204" pitchFamily="34" charset="0"/>
              </a:rPr>
              <a:t>Она нужна для всего в нашем теле!</a:t>
            </a:r>
            <a:endParaRPr lang="en-US" dirty="0">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latin typeface="Ubuntu Light" panose="020B03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dirty="0">
                <a:effectLst/>
                <a:latin typeface="Ubuntu Light" panose="020B0304030602030204" pitchFamily="34" charset="0"/>
              </a:rPr>
              <a:t>Поддержание водного баланса:</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dirty="0">
                <a:effectLst/>
                <a:latin typeface="Ubuntu Light" panose="020B0304030602030204" pitchFamily="34" charset="0"/>
              </a:rPr>
              <a:t>Помогает организму регулировать внутреннюю температуру тела.</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dirty="0">
                <a:effectLst/>
                <a:latin typeface="Ubuntu Light" panose="020B0304030602030204" pitchFamily="34" charset="0"/>
              </a:rPr>
              <a:t>Помогает переваривать съеденную пищу.</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dirty="0">
                <a:effectLst/>
                <a:latin typeface="Ubuntu Light" panose="020B0304030602030204" pitchFamily="34" charset="0"/>
              </a:rPr>
              <a:t>Помогает организму усваивать витамины и минералы из съеденной пищи</a:t>
            </a:r>
            <a:r>
              <a:rPr lang="en-US" b="0" i="0" dirty="0">
                <a:effectLst/>
                <a:latin typeface="Ubuntu Light" panose="020B0304030602030204" pitchFamily="34" charset="0"/>
              </a:rPr>
              <a:t>.</a:t>
            </a:r>
            <a:endParaRPr lang="ru-ru" b="0" i="0" dirty="0">
              <a:effectLst/>
              <a:latin typeface="Ubuntu Light" panose="020B03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dirty="0">
                <a:effectLst/>
                <a:latin typeface="Ubuntu Light" panose="020B0304030602030204" pitchFamily="34" charset="0"/>
              </a:rPr>
              <a:t>Помогает телу и разуму правильно функционировать.</a:t>
            </a:r>
            <a:endParaRPr lang="en-US" dirty="0">
              <a:latin typeface="Ubuntu Light" panose="020B0304030602030204" pitchFamily="34"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26070639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40250"/>
          </a:xfrm>
        </p:spPr>
        <p:txBody>
          <a:bodyPr/>
          <a:lstStyle/>
          <a:p>
            <a:pPr marL="0" indent="0">
              <a:buFont typeface="Ubuntu Light" panose="020B0604020202020204" pitchFamily="34" charset="0"/>
              <a:buNone/>
            </a:pPr>
            <a:r>
              <a:rPr lang="ru-ru" sz="1200" b="0" i="0" u="none" strike="noStrike" kern="1200" baseline="0" dirty="0">
                <a:solidFill>
                  <a:schemeClr val="tx1"/>
                </a:solidFill>
                <a:latin typeface="Ubuntu" panose="020B0504030602030204" pitchFamily="34" charset="0"/>
                <a:ea typeface="+mn-ea"/>
                <a:cs typeface="+mn-cs"/>
              </a:rPr>
              <a:t>Пить можно самые разные напитки, однако некоторые из них полезнее других для здоровья.</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tx1"/>
                </a:solidFill>
                <a:latin typeface="Ubuntu" panose="020B0504030602030204" pitchFamily="34" charset="0"/>
                <a:ea typeface="+mn-ea"/>
                <a:cs typeface="+mn-cs"/>
              </a:rPr>
              <a:t>Газированные напитки, энергетики и «спортивные напитки» НЕ относятся к полезным</a:t>
            </a:r>
          </a:p>
          <a:p>
            <a:pPr marL="171450" indent="-171450">
              <a:buFont typeface="Ubuntu Light" panose="020B0604020202020204" pitchFamily="34" charset="0"/>
              <a:buChar char="•"/>
            </a:pPr>
            <a:r>
              <a:rPr lang="ru-ru" sz="1200" b="0" i="0" u="none" strike="noStrike" kern="1200" baseline="0" dirty="0">
                <a:solidFill>
                  <a:schemeClr val="tx1"/>
                </a:solidFill>
                <a:latin typeface="Ubuntu" panose="020B0504030602030204" pitchFamily="34" charset="0"/>
                <a:ea typeface="+mn-ea"/>
                <a:cs typeface="+mn-cs"/>
              </a:rPr>
              <a:t>Они содержат чрезмерно много сахара и могут привести к набору веса.</a:t>
            </a:r>
          </a:p>
          <a:p>
            <a:pPr marL="171450" indent="-171450">
              <a:buFont typeface="Ubuntu Light" panose="020B0604020202020204" pitchFamily="34" charset="0"/>
              <a:buChar char="•"/>
            </a:pPr>
            <a:r>
              <a:rPr lang="ru-ru" sz="1200" b="0" i="0" u="none" strike="noStrike" kern="1200" baseline="0" dirty="0">
                <a:solidFill>
                  <a:schemeClr val="tx1"/>
                </a:solidFill>
                <a:latin typeface="Ubuntu" panose="020B0504030602030204" pitchFamily="34" charset="0"/>
                <a:ea typeface="+mn-ea"/>
                <a:cs typeface="+mn-cs"/>
              </a:rPr>
              <a:t>Энергетики и многие газированные напитки также содержат кофеин. Кофеин мешает поддерживать водный баланс.</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tx1"/>
                </a:solidFill>
                <a:latin typeface="Ubuntu" panose="020B0504030602030204" pitchFamily="34" charset="0"/>
                <a:ea typeface="+mn-ea"/>
                <a:cs typeface="+mn-cs"/>
              </a:rPr>
              <a:t>Нежирное молоко и натуральный сок в умеренных объемах также являются полезными напитками</a:t>
            </a:r>
          </a:p>
          <a:p>
            <a:pPr marL="171450" indent="-171450">
              <a:buFont typeface="Ubuntu Light" panose="020B0604020202020204" pitchFamily="34" charset="0"/>
              <a:buChar char="•"/>
            </a:pPr>
            <a:r>
              <a:rPr lang="ru-ru" sz="1200" b="0" i="0" u="none" strike="noStrike" kern="1200" baseline="0" dirty="0">
                <a:solidFill>
                  <a:schemeClr val="tx1"/>
                </a:solidFill>
                <a:latin typeface="Ubuntu" panose="020B0504030602030204" pitchFamily="34" charset="0"/>
                <a:ea typeface="+mn-ea"/>
                <a:cs typeface="+mn-cs"/>
              </a:rPr>
              <a:t>Не более 3 стаканов молока и 1 стакана сока в день. </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tx1"/>
                </a:solidFill>
                <a:latin typeface="Ubuntu" panose="020B0504030602030204" pitchFamily="34" charset="0"/>
                <a:ea typeface="+mn-ea"/>
                <a:cs typeface="+mn-cs"/>
              </a:rPr>
              <a:t>Вода — лучший напиток! Пейте воду каждый день! Вода не обязательно должна быть простой. Если вам нравятся напитки со вкусом, попробуйте газированную воду или настой. </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a:p>
            <a:r>
              <a:rPr lang="ru-ru" sz="1200" b="1" i="0" u="none" strike="noStrike" kern="1200" baseline="0" dirty="0">
                <a:solidFill>
                  <a:srgbClr val="316355"/>
                </a:solidFill>
                <a:latin typeface="Ubuntu" panose="020B0504030602030204" pitchFamily="34" charset="0"/>
                <a:ea typeface="+mn-ea"/>
                <a:cs typeface="+mn-cs"/>
              </a:rPr>
              <a:t>ЗАДАНИЕ:</a:t>
            </a:r>
          </a:p>
          <a:p>
            <a:r>
              <a:rPr lang="ru-ru" sz="1200" b="0" i="0" u="none" strike="noStrike" kern="1200" baseline="0" dirty="0">
                <a:solidFill>
                  <a:schemeClr val="dk1"/>
                </a:solidFill>
                <a:latin typeface="Ubuntu" panose="020B0504030602030204" pitchFamily="34" charset="0"/>
                <a:ea typeface="+mn-ea"/>
                <a:cs typeface="+mn-cs"/>
              </a:rPr>
              <a:t>Вы можете выполнить задание в своей рабочей тетради после завершения урока.</a:t>
            </a:r>
          </a:p>
          <a:p>
            <a:pPr marL="0" indent="0">
              <a:buFont typeface="Ubuntu Light" panose="020B0604020202020204" pitchFamily="34" charset="0"/>
              <a:buNone/>
            </a:pPr>
            <a:endParaRPr lang="en-US" sz="1200" b="0" i="0" u="none" strike="noStrike" kern="1200" baseline="0" dirty="0">
              <a:solidFill>
                <a:schemeClr val="tx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3302505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ru-ru" b="0" i="0" u="none" strike="noStrike" kern="1200" baseline="0" dirty="0">
                <a:solidFill>
                  <a:schemeClr val="dk1"/>
                </a:solidFill>
                <a:latin typeface="Ubuntu" panose="020B0504030602030204" pitchFamily="34" charset="0"/>
              </a:rPr>
              <a:t>Ваш организм теряет воду, когда вы идете в туалет, потеете, занимаетесь спортом или даже просто дышите. </a:t>
            </a:r>
          </a:p>
          <a:p>
            <a:endParaRPr lang="en-US" b="0" i="0" u="none" strike="noStrike" kern="1200" baseline="0" dirty="0">
              <a:solidFill>
                <a:schemeClr val="dk1"/>
              </a:solidFill>
              <a:latin typeface="Ubuntu" panose="020B0504030602030204" pitchFamily="34" charset="0"/>
            </a:endParaRPr>
          </a:p>
          <a:p>
            <a:r>
              <a:rPr lang="ru-ru" b="0" i="0" u="none" strike="noStrike" kern="1200" baseline="0" dirty="0">
                <a:solidFill>
                  <a:schemeClr val="dk1"/>
                </a:solidFill>
                <a:latin typeface="Ubuntu" panose="020B0504030602030204" pitchFamily="34" charset="0"/>
              </a:rPr>
              <a:t>Знаете ли вы, что при обезвоживании на 1–2% от веса тела уровень вашей спортивной подготовки может снизиться? Ваш организм теряет жидкость, когда вы идете в туалет, потеете, занимаетесь спортом или даже просто дышите. </a:t>
            </a:r>
          </a:p>
          <a:p>
            <a:endParaRPr lang="en-US" b="0" i="0" u="none" strike="noStrike" kern="1200" baseline="0" dirty="0">
              <a:solidFill>
                <a:schemeClr val="dk1"/>
              </a:solidFill>
              <a:latin typeface="Ubuntu" panose="020B0504030602030204" pitchFamily="34" charset="0"/>
            </a:endParaRPr>
          </a:p>
          <a:p>
            <a:r>
              <a:rPr lang="ru-ru" b="0" i="0" u="none" strike="noStrike" kern="1200" baseline="0" dirty="0">
                <a:solidFill>
                  <a:schemeClr val="dk1"/>
                </a:solidFill>
                <a:latin typeface="Ubuntu" panose="020B0504030602030204" pitchFamily="34" charset="0"/>
              </a:rPr>
              <a:t>Если вы теряете слишком много жидкости и при этом не восполняете воду в достаточной мере, функционирование вашего организма ухудшается. Это называется обезвоживанием.</a:t>
            </a:r>
          </a:p>
          <a:p>
            <a:endParaRPr lang="en-US" b="0" i="0" u="none" strike="noStrike" kern="1200" baseline="0" dirty="0">
              <a:solidFill>
                <a:schemeClr val="dk1"/>
              </a:solidFill>
              <a:latin typeface="Ubuntu" panose="020B0504030602030204" pitchFamily="34" charset="0"/>
            </a:endParaRPr>
          </a:p>
          <a:p>
            <a:r>
              <a:rPr lang="ru-ru" b="0" i="0" u="none" strike="noStrike" kern="1200" baseline="0" dirty="0">
                <a:solidFill>
                  <a:schemeClr val="dk1"/>
                </a:solidFill>
                <a:latin typeface="Ubuntu" panose="020B0504030602030204" pitchFamily="34" charset="0"/>
              </a:rPr>
              <a:t>Некоторые признаки обезвоживания:</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Жажда </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Усталость или вялость</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Головная боль</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Сухость во рту</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Моча приобретает темный желто-коричневый оттенок</a:t>
            </a:r>
          </a:p>
          <a:p>
            <a:endParaRPr lang="en-US" dirty="0">
              <a:effectLst/>
              <a:latin typeface="Ubuntu" panose="020B0504030602030204" pitchFamily="34" charset="0"/>
              <a:ea typeface="Calibri" panose="020F0502020204030204" pitchFamily="34" charset="0"/>
              <a:cs typeface="Times New Roman" panose="02020603050405020304" pitchFamily="18"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406775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ru-ru" sz="1200" b="0" i="0" u="none" strike="noStrike" kern="1200" baseline="0" dirty="0">
                <a:solidFill>
                  <a:schemeClr val="dk1"/>
                </a:solidFill>
                <a:latin typeface="Ubuntu" panose="020B0504030602030204" pitchFamily="34" charset="0"/>
                <a:ea typeface="+mn-ea"/>
                <a:cs typeface="+mn-cs"/>
              </a:rPr>
              <a:t>Нужно выпивать 5 бутылок воды в день, но некоторым людям может потребоваться увеличить ее потребление.</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Вот факторы, которые могут повлиять на выбор объема воды, необходимого для избежания обезвоживания:</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Частые, энергичные упражнения, которые приводят к чрезмерному потению или недостатку кислорода</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Жаркая погода</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Большая высота над уровнем моря</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Болезнь</a:t>
            </a:r>
          </a:p>
          <a:p>
            <a:pPr marL="171450" indent="-171450">
              <a:buFont typeface="Ubuntu Light" panose="020B0604020202020204" pitchFamily="34" charset="0"/>
              <a:buChar cha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effectLst/>
                <a:latin typeface="Ubuntu Light" panose="020B0304030602030204" pitchFamily="34" charset="0"/>
                <a:ea typeface="Calibri" panose="020F0502020204030204" pitchFamily="34" charset="0"/>
                <a:cs typeface="Times New Roman" panose="02020603050405020304" pitchFamily="18" charset="0"/>
              </a:rPr>
              <a:t>Не ждите появления жажды — пейте воду до, во время и после физической активности или спортивной тренировки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Ubuntu Light" panose="020B0304030602030204" pitchFamily="34" charset="0"/>
              <a:cs typeface="Times New Roman" panose="02020603050405020304" pitchFamily="18" charset="0"/>
            </a:endParaRPr>
          </a:p>
          <a:p>
            <a:r>
              <a:rPr lang="ru-ru" sz="1200" b="1" i="0" u="none" strike="noStrike" kern="1200" baseline="0" dirty="0">
                <a:solidFill>
                  <a:srgbClr val="316355"/>
                </a:solidFill>
                <a:latin typeface="Ubuntu" panose="020B0504030602030204" pitchFamily="34" charset="0"/>
                <a:ea typeface="+mn-ea"/>
                <a:cs typeface="+mn-cs"/>
              </a:rPr>
              <a:t>ВОПРОС:</a:t>
            </a:r>
          </a:p>
          <a:p>
            <a:r>
              <a:rPr lang="ru-ru" sz="1200" b="0" i="0" u="none" strike="noStrike" kern="1200" baseline="0" dirty="0">
                <a:solidFill>
                  <a:schemeClr val="dk1"/>
                </a:solidFill>
                <a:latin typeface="Ubuntu" panose="020B0504030602030204" pitchFamily="34" charset="0"/>
                <a:ea typeface="+mn-ea"/>
                <a:cs typeface="+mn-cs"/>
              </a:rPr>
              <a:t>Какие вы можете дать советы, чтобы избежать обезвоживания? Запишите ответы в своей рабочей тетради.</a:t>
            </a:r>
          </a:p>
          <a:p>
            <a:endParaRPr lang="en-US" sz="1200" b="1" i="1"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2562100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latin typeface="Ubuntu Light" panose="020B0304030602030204" pitchFamily="34" charset="0"/>
              </a:rPr>
              <a:t>Капитан по фитнесу может использовать свои лидерские и коммуникативные навыки, </a:t>
            </a:r>
            <a:r>
              <a:rPr lang="ru-ru" b="1" dirty="0">
                <a:latin typeface="Ubuntu Light" panose="020B0304030602030204" pitchFamily="34" charset="0"/>
              </a:rPr>
              <a:t>чтобы мотивировать других атлетов</a:t>
            </a:r>
            <a:r>
              <a:rPr lang="ru-ru" dirty="0">
                <a:latin typeface="Ubuntu Light" panose="020B0304030602030204" pitchFamily="34" charset="0"/>
              </a:rPr>
              <a:t> </a:t>
            </a:r>
            <a:r>
              <a:rPr lang="ru-ru" b="1" dirty="0">
                <a:latin typeface="Ubuntu Light" panose="020B0304030602030204" pitchFamily="34" charset="0"/>
              </a:rPr>
              <a:t>вести здоровый и спортивный образ жизни</a:t>
            </a:r>
            <a:r>
              <a:rPr lang="ru-ru" dirty="0">
                <a:latin typeface="Ubuntu Light" panose="020B0304030602030204" pitchFamily="34" charset="0"/>
              </a:rPr>
              <a:t> и помогать им в этом на уровне всех команд Специальной Олимпиады.</a:t>
            </a:r>
          </a:p>
          <a:p>
            <a:endParaRPr lang="en-US" dirty="0">
              <a:latin typeface="Ubuntu Light" panose="020B0304030602030204" pitchFamily="34" charset="0"/>
            </a:endParaRPr>
          </a:p>
          <a:p>
            <a:pPr marL="0" indent="0">
              <a:buClr>
                <a:schemeClr val="accent1"/>
              </a:buClr>
            </a:pPr>
            <a:r>
              <a:rPr lang="ru-ru" dirty="0">
                <a:latin typeface="Ubuntu Light" panose="020B0304030602030204" pitchFamily="34" charset="0"/>
              </a:rPr>
              <a:t>Требования к капитанам по фитнесу:</a:t>
            </a:r>
          </a:p>
          <a:p>
            <a:pPr lvl="0"/>
            <a:r>
              <a:rPr lang="ru-ru" dirty="0">
                <a:latin typeface="Ubuntu Light" panose="020B0304030602030204" pitchFamily="34" charset="0"/>
              </a:rPr>
              <a:t>Они должны оказывать</a:t>
            </a:r>
            <a:r>
              <a:rPr lang="ru-ru" dirty="0">
                <a:solidFill>
                  <a:srgbClr val="FF0000"/>
                </a:solidFill>
                <a:latin typeface="Ubuntu Light" panose="020B0304030602030204" pitchFamily="34" charset="0"/>
              </a:rPr>
              <a:t> </a:t>
            </a:r>
            <a:r>
              <a:rPr lang="ru-ru" b="1" u="sng" dirty="0">
                <a:solidFill>
                  <a:srgbClr val="FF0000"/>
                </a:solidFill>
                <a:latin typeface="Ubuntu Light" panose="020B0304030602030204" pitchFamily="34" charset="0"/>
              </a:rPr>
              <a:t>положительное</a:t>
            </a:r>
            <a:r>
              <a:rPr lang="ru-ru" dirty="0">
                <a:solidFill>
                  <a:srgbClr val="FF0000"/>
                </a:solidFill>
                <a:latin typeface="Ubuntu Light" panose="020B0304030602030204" pitchFamily="34" charset="0"/>
              </a:rPr>
              <a:t> </a:t>
            </a:r>
            <a:r>
              <a:rPr lang="ru-ru" dirty="0">
                <a:latin typeface="Ubuntu Light" panose="020B0304030602030204" pitchFamily="34" charset="0"/>
              </a:rPr>
              <a:t>влияние на своих товарищей по команде</a:t>
            </a:r>
          </a:p>
          <a:p>
            <a:pPr lvl="0"/>
            <a:r>
              <a:rPr lang="ru-ru" dirty="0">
                <a:latin typeface="Ubuntu Light" panose="020B0304030602030204" pitchFamily="34" charset="0"/>
              </a:rPr>
              <a:t>Они должны быть </a:t>
            </a:r>
            <a:r>
              <a:rPr lang="ru-ru" b="1" u="sng" dirty="0">
                <a:solidFill>
                  <a:srgbClr val="FF0000"/>
                </a:solidFill>
                <a:latin typeface="Ubuntu Light" panose="020B0304030602030204" pitchFamily="34" charset="0"/>
              </a:rPr>
              <a:t>надежными, верными и уважительными</a:t>
            </a:r>
            <a:r>
              <a:rPr lang="ru-ru" dirty="0">
                <a:solidFill>
                  <a:srgbClr val="FF0000"/>
                </a:solidFill>
                <a:latin typeface="Ubuntu Light" panose="020B0304030602030204" pitchFamily="34" charset="0"/>
              </a:rPr>
              <a:t> </a:t>
            </a:r>
            <a:r>
              <a:rPr lang="ru-ru" dirty="0">
                <a:latin typeface="Ubuntu Light" panose="020B0304030602030204" pitchFamily="34" charset="0"/>
              </a:rPr>
              <a:t>независимо от обстоятельств</a:t>
            </a:r>
          </a:p>
          <a:p>
            <a:pPr lvl="0"/>
            <a:r>
              <a:rPr lang="ru-ru" dirty="0">
                <a:latin typeface="Ubuntu Light" panose="020B0304030602030204" pitchFamily="34" charset="0"/>
              </a:rPr>
              <a:t>Они должны всегда проявлять </a:t>
            </a:r>
            <a:r>
              <a:rPr lang="ru-ru" b="1" u="sng" dirty="0">
                <a:solidFill>
                  <a:srgbClr val="FF0000"/>
                </a:solidFill>
                <a:latin typeface="Ubuntu Light" panose="020B0304030602030204" pitchFamily="34" charset="0"/>
              </a:rPr>
              <a:t>первоклассное спортивное мастерство</a:t>
            </a:r>
            <a:r>
              <a:rPr lang="ru-ru" dirty="0">
                <a:solidFill>
                  <a:srgbClr val="FF0000"/>
                </a:solidFill>
                <a:latin typeface="Ubuntu Light" panose="020B0304030602030204" pitchFamily="34" charset="0"/>
              </a:rPr>
              <a:t> </a:t>
            </a:r>
            <a:r>
              <a:rPr lang="ru-ru" dirty="0">
                <a:latin typeface="Ubuntu Light" panose="020B0304030602030204" pitchFamily="34" charset="0"/>
              </a:rPr>
              <a:t>и вести себя </a:t>
            </a:r>
            <a:r>
              <a:rPr lang="ru-ru" b="1" u="sng" dirty="0">
                <a:solidFill>
                  <a:srgbClr val="FF0000"/>
                </a:solidFill>
                <a:latin typeface="Ubuntu Light" panose="020B0304030602030204" pitchFamily="34" charset="0"/>
              </a:rPr>
              <a:t>на высшем уровне</a:t>
            </a:r>
            <a:endParaRPr lang="en-US" dirty="0">
              <a:solidFill>
                <a:srgbClr val="FF0000"/>
              </a:solidFill>
              <a:latin typeface="Ubuntu Light" panose="020B0304030602030204" pitchFamily="34" charset="0"/>
            </a:endParaRPr>
          </a:p>
          <a:p>
            <a:pPr lvl="0"/>
            <a:r>
              <a:rPr lang="ru-ru" dirty="0">
                <a:latin typeface="Ubuntu Light" panose="020B0304030602030204" pitchFamily="34" charset="0"/>
              </a:rPr>
              <a:t>Они должны быть надежными членами команды и искренне </a:t>
            </a:r>
            <a:r>
              <a:rPr lang="ru-ru" b="1" u="sng" dirty="0">
                <a:solidFill>
                  <a:srgbClr val="FF0000"/>
                </a:solidFill>
                <a:latin typeface="Ubuntu Light" panose="020B0304030602030204" pitchFamily="34" charset="0"/>
              </a:rPr>
              <a:t>заботиться об окружающих</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dirty="0"/>
          </a:p>
        </p:txBody>
      </p:sp>
    </p:spTree>
    <p:extLst>
      <p:ext uri="{BB962C8B-B14F-4D97-AF65-F5344CB8AC3E}">
        <p14:creationId xmlns:p14="http://schemas.microsoft.com/office/powerpoint/2010/main" val="192821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В завершение нашего урока давайте поговорим о том, как делиться советами по здоровому образу жизни с товарищами по команде!</a:t>
            </a:r>
          </a:p>
        </p:txBody>
      </p:sp>
      <p:sp>
        <p:nvSpPr>
          <p:cNvPr id="4" name="Slide Number Placeholder 3"/>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3487117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dirty="0"/>
              <a:t>Как капитан по фитнесу вы </a:t>
            </a:r>
            <a:r>
              <a:rPr lang="ru-ru" b="1" dirty="0">
                <a:solidFill>
                  <a:srgbClr val="179984"/>
                </a:solidFill>
              </a:rPr>
              <a:t>должны делиться советами по санитарному просвещению на каждой тренировке. </a:t>
            </a:r>
            <a:r>
              <a:rPr lang="ru-ru" b="0" dirty="0">
                <a:solidFill>
                  <a:srgbClr val="179984"/>
                </a:solidFill>
              </a:rPr>
              <a:t>Вы должны учить </a:t>
            </a:r>
            <a:r>
              <a:rPr lang="ru-ru" dirty="0"/>
              <a:t>здоровым привычкам, которые улучшают физическую форму и уровень спортивной подготовки.</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dirty="0"/>
              <a:t>На всех тренировках и соревнованиях вы будете служить примером для подражания</a:t>
            </a:r>
          </a:p>
          <a:p>
            <a:pPr marL="0" indent="0">
              <a:lnSpc>
                <a:spcPct val="100000"/>
              </a:lnSpc>
              <a:buFont typeface="Ubuntu Light" panose="020B0604020202020204" pitchFamily="34" charset="0"/>
              <a:buNone/>
            </a:pPr>
            <a:r>
              <a:rPr lang="ru-ru" dirty="0"/>
              <a:t> </a:t>
            </a:r>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2235738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effectLst/>
                <a:latin typeface="Ubuntu" panose="020B0504030602030204" pitchFamily="34" charset="0"/>
                <a:ea typeface="Times New Roman" panose="02020603050405020304" pitchFamily="18" charset="0"/>
                <a:cs typeface="Times New Roman" panose="02020603050405020304" pitchFamily="18" charset="0"/>
              </a:rPr>
              <a:t>Советы по здоровому образу жизни — это небольшие полезные советы, которые помогают вам и вашим товарищам по команде делать выбор в пользу здорового образа жизни. Они должны быть краткими, не более 2–5 минут</a:t>
            </a:r>
          </a:p>
          <a:p>
            <a:pPr marL="0" indent="0">
              <a:lnSpc>
                <a:spcPct val="100000"/>
              </a:lnSpc>
              <a:buFont typeface="Ubuntu Light" panose="020B0604020202020204" pitchFamily="34" charset="0"/>
              <a:buNone/>
            </a:pPr>
            <a:endParaRPr lang="en-US" sz="1800" dirty="0">
              <a:effectLst/>
              <a:latin typeface="Ubuntu" panose="020B0504030602030204" pitchFamily="34" charset="0"/>
              <a:cs typeface="Times New Roman" panose="02020603050405020304" pitchFamily="18" charset="0"/>
            </a:endParaRPr>
          </a:p>
          <a:p>
            <a:pPr marL="0" indent="0">
              <a:lnSpc>
                <a:spcPct val="100000"/>
              </a:lnSpc>
              <a:buFont typeface="Ubuntu Light" panose="020B0604020202020204" pitchFamily="34" charset="0"/>
              <a:buNone/>
            </a:pPr>
            <a:r>
              <a:rPr lang="ru-ru" dirty="0"/>
              <a:t>По возможности представляйте советы по здоровому образу жизни в интерактивной форме! Можно вовлечь товарищей по команде следующим образом:</a:t>
            </a:r>
          </a:p>
          <a:p>
            <a:pPr marL="171450" indent="-171450">
              <a:lnSpc>
                <a:spcPct val="100000"/>
              </a:lnSpc>
              <a:buFont typeface="Ubuntu Light" panose="020B0604020202020204" pitchFamily="34" charset="0"/>
              <a:buChar char="•"/>
            </a:pPr>
            <a:r>
              <a:rPr lang="ru-ru" dirty="0"/>
              <a:t>Задавайте им вопросы</a:t>
            </a:r>
          </a:p>
          <a:p>
            <a:pPr marL="171450" indent="-171450">
              <a:lnSpc>
                <a:spcPct val="100000"/>
              </a:lnSpc>
              <a:buFont typeface="Ubuntu Light" panose="020B0604020202020204" pitchFamily="34" charset="0"/>
              <a:buChar char="•"/>
            </a:pPr>
            <a:r>
              <a:rPr lang="ru-ru" dirty="0"/>
              <a:t>Давайте возможность отвечать разным участникам</a:t>
            </a:r>
          </a:p>
          <a:p>
            <a:pPr marL="171450" indent="-171450">
              <a:lnSpc>
                <a:spcPct val="100000"/>
              </a:lnSpc>
              <a:buFont typeface="Ubuntu Light" panose="020B0604020202020204" pitchFamily="34" charset="0"/>
              <a:buChar char="•"/>
            </a:pPr>
            <a:r>
              <a:rPr lang="ru-ru" dirty="0"/>
              <a:t>Приводите примеры</a:t>
            </a:r>
          </a:p>
          <a:p>
            <a:pPr marL="171450" indent="-171450">
              <a:lnSpc>
                <a:spcPct val="100000"/>
              </a:lnSpc>
              <a:buFont typeface="Ubuntu Light" panose="020B0604020202020204" pitchFamily="34" charset="0"/>
              <a:buChar char="•"/>
            </a:pPr>
            <a:r>
              <a:rPr lang="ru-ru" dirty="0"/>
              <a:t>Ставьте им цели и проверяйте прогресс на следующих тренировках</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Ubuntu" panose="020B0504030602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229683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1722425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t>[Дополнительно: групповые занятия]</a:t>
            </a:r>
          </a:p>
        </p:txBody>
      </p:sp>
      <p:sp>
        <p:nvSpPr>
          <p:cNvPr id="4" name="Slide Number Placeholder 3"/>
          <p:cNvSpPr>
            <a:spLocks noGrp="1"/>
          </p:cNvSpPr>
          <p:nvPr>
            <p:ph type="sldNum" sz="quarter" idx="5"/>
          </p:nvPr>
        </p:nvSpPr>
        <p:spPr/>
        <p:txBody>
          <a:bodyPr/>
          <a:lstStyle/>
          <a:p>
            <a:fld id="{94524C34-D508-4CCF-A9F5-C631378A631A}" type="slidenum">
              <a:rPr lang="en-US" smtClean="0"/>
              <a:t>45</a:t>
            </a:fld>
            <a:endParaRPr lang="en-US"/>
          </a:p>
        </p:txBody>
      </p:sp>
    </p:spTree>
    <p:extLst>
      <p:ext uri="{BB962C8B-B14F-4D97-AF65-F5344CB8AC3E}">
        <p14:creationId xmlns:p14="http://schemas.microsoft.com/office/powerpoint/2010/main" val="2782995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0000"/>
              </a:lnSpc>
              <a:buFont typeface="Ubuntu Light" panose="020B0604020202020204" pitchFamily="34" charset="0"/>
              <a:buChar char="•"/>
            </a:pPr>
            <a:r>
              <a:rPr lang="ru-ru" dirty="0"/>
              <a:t>Делиться советами по здоровому образу жизни можно разными способами! Вспомните, как вы общаетесь со своими товарищами, атлетами-участниками Специальной Олимпиады </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ru-ru" dirty="0"/>
              <a:t>Вам может захотеться поделиться советом по здоровому образу жизни во время:</a:t>
            </a:r>
          </a:p>
          <a:p>
            <a:pPr marL="1143000" lvl="1" indent="-457200">
              <a:lnSpc>
                <a:spcPct val="100000"/>
              </a:lnSpc>
            </a:pPr>
            <a:r>
              <a:rPr lang="ru-ru" dirty="0"/>
              <a:t>Перерывов на воду</a:t>
            </a:r>
          </a:p>
          <a:p>
            <a:pPr marL="1143000" lvl="1" indent="-457200">
              <a:lnSpc>
                <a:spcPct val="100000"/>
              </a:lnSpc>
            </a:pPr>
            <a:r>
              <a:rPr lang="ru-ru" dirty="0"/>
              <a:t>Растяжек при заминке</a:t>
            </a:r>
          </a:p>
          <a:p>
            <a:pPr marL="1143000" lvl="1" indent="-457200">
              <a:lnSpc>
                <a:spcPct val="100000"/>
              </a:lnSpc>
            </a:pPr>
            <a:endParaRPr lang="en-US" sz="1200" b="0" i="0" u="none" strike="noStrike" kern="1200" baseline="0" dirty="0">
              <a:solidFill>
                <a:schemeClr val="dk1"/>
              </a:solidFill>
              <a:latin typeface="Ubuntu" panose="020B0504030602030204" pitchFamily="34" charset="0"/>
              <a:ea typeface="+mn-ea"/>
              <a:cs typeface="+mn-cs"/>
            </a:endParaRPr>
          </a:p>
          <a:p>
            <a:pPr marL="685800" lvl="0" indent="-457200">
              <a:lnSpc>
                <a:spcPct val="100000"/>
              </a:lnSpc>
            </a:pPr>
            <a:r>
              <a:rPr lang="ru-ru" sz="1200" b="0" i="0" u="none" strike="noStrike" kern="1200" baseline="0" dirty="0">
                <a:solidFill>
                  <a:schemeClr val="dk1"/>
                </a:solidFill>
                <a:latin typeface="Ubuntu" panose="020B0504030602030204" pitchFamily="34" charset="0"/>
                <a:ea typeface="+mn-ea"/>
                <a:cs typeface="+mn-cs"/>
              </a:rPr>
              <a:t>Обязательно уточняйте у своего тренера, в какой момент лучше всего делиться советом по здоровому образу жизни во время тренировки!</a:t>
            </a:r>
          </a:p>
        </p:txBody>
      </p:sp>
      <p:sp>
        <p:nvSpPr>
          <p:cNvPr id="4" name="Slide Number Placeholder 3"/>
          <p:cNvSpPr>
            <a:spLocks noGrp="1"/>
          </p:cNvSpPr>
          <p:nvPr>
            <p:ph type="sldNum" sz="quarter" idx="5"/>
          </p:nvPr>
        </p:nvSpPr>
        <p:spPr/>
        <p:txBody>
          <a:bodyPr/>
          <a:lstStyle/>
          <a:p>
            <a:fld id="{94524C34-D508-4CCF-A9F5-C631378A631A}" type="slidenum">
              <a:rPr lang="en-US" smtClean="0"/>
              <a:t>46</a:t>
            </a:fld>
            <a:endParaRPr lang="en-US"/>
          </a:p>
        </p:txBody>
      </p:sp>
    </p:spTree>
    <p:extLst>
      <p:ext uri="{BB962C8B-B14F-4D97-AF65-F5344CB8AC3E}">
        <p14:creationId xmlns:p14="http://schemas.microsoft.com/office/powerpoint/2010/main" val="1431135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53164"/>
          </a:xfrm>
        </p:spPr>
        <p:txBody>
          <a:bodyPr/>
          <a:lstStyle/>
          <a:p>
            <a:pPr marL="0" marR="0">
              <a:lnSpc>
                <a:spcPct val="150000"/>
              </a:lnSpc>
              <a:spcBef>
                <a:spcPts val="0"/>
              </a:spcBef>
              <a:spcAft>
                <a:spcPts val="0"/>
              </a:spcAft>
            </a:pPr>
            <a:r>
              <a:rPr lang="ru-ru"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Советы по здоровому образу жизни можно давать о любом аспекте фитнеса:</a:t>
            </a:r>
          </a:p>
          <a:p>
            <a:pPr marL="0" marR="0">
              <a:lnSpc>
                <a:spcPct val="150000"/>
              </a:lnSpc>
              <a:spcBef>
                <a:spcPts val="0"/>
              </a:spcBef>
              <a:spcAft>
                <a:spcPts val="0"/>
              </a:spcAft>
            </a:pPr>
            <a:r>
              <a:rPr lang="ru-ru"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Физическая активность</a:t>
            </a:r>
          </a:p>
          <a:p>
            <a:pPr marL="0" marR="0">
              <a:lnSpc>
                <a:spcPct val="150000"/>
              </a:lnSpc>
              <a:spcBef>
                <a:spcPts val="0"/>
              </a:spcBef>
              <a:spcAft>
                <a:spcPts val="0"/>
              </a:spcAft>
            </a:pPr>
            <a:r>
              <a:rPr lang="ru-ru"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Поддержание водного баланса</a:t>
            </a:r>
            <a:br>
              <a:rPr dirty="0"/>
            </a:br>
            <a:r>
              <a:rPr lang="ru-ru"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	Питание</a:t>
            </a:r>
            <a:br>
              <a:rPr dirty="0"/>
            </a:b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marL="0" marR="0">
              <a:lnSpc>
                <a:spcPct val="150000"/>
              </a:lnSpc>
              <a:spcBef>
                <a:spcPts val="0"/>
              </a:spcBef>
              <a:spcAft>
                <a:spcPts val="0"/>
              </a:spcAft>
            </a:pPr>
            <a:r>
              <a:rPr lang="ru-ru"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ВОПРОС: Кто из вас раньше уже видел или использовал руководство «Fit 5»? Поднимите руку.</a:t>
            </a:r>
          </a:p>
          <a:p>
            <a:pPr marL="0" marR="0">
              <a:lnSpc>
                <a:spcPct val="150000"/>
              </a:lnSpc>
              <a:spcBef>
                <a:spcPts val="0"/>
              </a:spcBef>
              <a:spcAft>
                <a:spcPts val="0"/>
              </a:spcAft>
            </a:pPr>
            <a:endParaRPr lang="en-US"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endParaRPr>
          </a:p>
          <a:p>
            <a:pPr>
              <a:lnSpc>
                <a:spcPct val="100000"/>
              </a:lnSpc>
            </a:pPr>
            <a:r>
              <a:rPr lang="ru-ru" dirty="0">
                <a:solidFill>
                  <a:srgbClr val="000000"/>
                </a:solidFill>
                <a:effectLst/>
                <a:latin typeface="Ubuntu Light" panose="020B0304030602030204" pitchFamily="34" charset="0"/>
                <a:ea typeface="Ubuntu Light" panose="020B0304030602030204" pitchFamily="34" charset="0"/>
                <a:cs typeface="Ubuntu Light" panose="020B0304030602030204" pitchFamily="34" charset="0"/>
              </a:rPr>
              <a:t>Отлично! «Fit 5» — это руководство по достижению физической формы и личных достижений за счет физической активности, питания и поддержания водного баланса. Информация из руководства «Fit 5» помогает давать напутствия на тему</a:t>
            </a:r>
            <a:r>
              <a:rPr lang="ru-ru" dirty="0">
                <a:latin typeface="Ubuntu Light" panose="020B0304030602030204" pitchFamily="34" charset="0"/>
              </a:rPr>
              <a:t>:</a:t>
            </a:r>
          </a:p>
          <a:p>
            <a:pPr marL="1143000" lvl="1" indent="-457200">
              <a:lnSpc>
                <a:spcPct val="100000"/>
              </a:lnSpc>
            </a:pPr>
            <a:r>
              <a:rPr lang="ru-ru" dirty="0"/>
              <a:t>Поддержания активности вне спортивных тренировок</a:t>
            </a:r>
          </a:p>
          <a:p>
            <a:pPr marL="1143000" lvl="1" indent="-457200">
              <a:lnSpc>
                <a:spcPct val="100000"/>
              </a:lnSpc>
            </a:pPr>
            <a:r>
              <a:rPr lang="ru-ru" dirty="0"/>
              <a:t>Употребления полезной пищи для правильной работы организма</a:t>
            </a:r>
          </a:p>
          <a:p>
            <a:pPr marL="1143000" lvl="1" indent="-457200">
              <a:lnSpc>
                <a:spcPct val="100000"/>
              </a:lnSpc>
            </a:pPr>
            <a:r>
              <a:rPr lang="ru-ru" dirty="0"/>
              <a:t>Употребления напитков, которые поддерживают водный баланс в норме</a:t>
            </a:r>
          </a:p>
          <a:p>
            <a:pPr marL="0" marR="0">
              <a:lnSpc>
                <a:spcPct val="150000"/>
              </a:lnSpc>
              <a:spcBef>
                <a:spcPts val="0"/>
              </a:spcBef>
              <a:spcAft>
                <a:spcPts val="0"/>
              </a:spcAft>
            </a:pPr>
            <a:endParaRPr lang="en-US" sz="1800" dirty="0">
              <a:solidFill>
                <a:srgbClr val="000000"/>
              </a:solidFill>
              <a:effectLst/>
              <a:latin typeface="Ubuntu" panose="020B0504030602030204" pitchFamily="34" charset="0"/>
              <a:ea typeface="Ubuntu Light" panose="020B0304030602030204" pitchFamily="34" charset="0"/>
              <a:cs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47</a:t>
            </a:fld>
            <a:endParaRPr lang="en-US"/>
          </a:p>
        </p:txBody>
      </p:sp>
    </p:spTree>
    <p:extLst>
      <p:ext uri="{BB962C8B-B14F-4D97-AF65-F5344CB8AC3E}">
        <p14:creationId xmlns:p14="http://schemas.microsoft.com/office/powerpoint/2010/main" val="5804863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ru-ru" dirty="0"/>
              <a:t>В дополнение к </a:t>
            </a:r>
            <a:r>
              <a:rPr lang="ru-ru" dirty="0">
                <a:hlinkClick r:id="rId3"/>
              </a:rPr>
              <a:t>руководству «Fit 5» и фитнес-карточкам</a:t>
            </a:r>
            <a:r>
              <a:rPr lang="ru-ru" dirty="0"/>
              <a:t> информацию для советов по здоровому образу жизни можно также найти на следующих страницах и ресурсах в Интернете:</a:t>
            </a:r>
          </a:p>
          <a:p>
            <a:pPr>
              <a:lnSpc>
                <a:spcPct val="100000"/>
              </a:lnSpc>
            </a:pPr>
            <a:endParaRPr lang="en-US" dirty="0"/>
          </a:p>
          <a:p>
            <a:pPr marL="457200" indent="-457200">
              <a:lnSpc>
                <a:spcPct val="100000"/>
              </a:lnSpc>
              <a:buFont typeface="Ubuntu Light" panose="020B0604020202020204" pitchFamily="34" charset="0"/>
              <a:buChar char="•"/>
            </a:pPr>
            <a:r>
              <a:rPr lang="ru-ru" dirty="0">
                <a:hlinkClick r:id="rId4"/>
              </a:rPr>
              <a:t>Набор инструментов по санитарному просвещению Специальной Олимпиады</a:t>
            </a:r>
            <a:endParaRPr lang="en-US" dirty="0"/>
          </a:p>
          <a:p>
            <a:pPr marL="457200" indent="-457200">
              <a:lnSpc>
                <a:spcPct val="100000"/>
              </a:lnSpc>
              <a:buFont typeface="Ubuntu Light" panose="020B0604020202020204" pitchFamily="34" charset="0"/>
              <a:buChar char="•"/>
            </a:pPr>
            <a:r>
              <a:rPr lang="ru-ru" dirty="0">
                <a:hlinkClick r:id="rId5"/>
              </a:rPr>
              <a:t>«Дай 5» для фитнеса</a:t>
            </a:r>
            <a:endParaRPr lang="en-US" dirty="0"/>
          </a:p>
          <a:p>
            <a:pPr marL="457200" indent="-457200">
              <a:lnSpc>
                <a:spcPct val="100000"/>
              </a:lnSpc>
              <a:buFont typeface="Ubuntu Light" panose="020B0604020202020204" pitchFamily="34" charset="0"/>
              <a:buChar char="•"/>
            </a:pPr>
            <a:r>
              <a:rPr lang="ru-ru" dirty="0">
                <a:hlinkClick r:id="rId6"/>
              </a:rPr>
              <a:t>Профилактика заболеваний — учебные материалы</a:t>
            </a:r>
            <a:endParaRPr lang="en-US" dirty="0"/>
          </a:p>
          <a:p>
            <a:pPr marL="457200" indent="-457200">
              <a:lnSpc>
                <a:spcPct val="100000"/>
              </a:lnSpc>
              <a:buFont typeface="Ubuntu Light" panose="020B0604020202020204" pitchFamily="34" charset="0"/>
              <a:buChar char="•"/>
            </a:pPr>
            <a:r>
              <a:rPr lang="ru-ru" dirty="0"/>
              <a:t>Фитнес-ресурсы и руководства к вашей Программе</a:t>
            </a:r>
          </a:p>
          <a:p>
            <a:pPr marL="0" indent="0">
              <a:buFont typeface="Ubuntu Light"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Можно также использовать рабочую тетрадь для помощи в создании советов по здоровому образу жизни!</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48</a:t>
            </a:fld>
            <a:endParaRPr lang="en-US"/>
          </a:p>
        </p:txBody>
      </p:sp>
    </p:spTree>
    <p:extLst>
      <p:ext uri="{BB962C8B-B14F-4D97-AF65-F5344CB8AC3E}">
        <p14:creationId xmlns:p14="http://schemas.microsoft.com/office/powerpoint/2010/main" val="1205126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49</a:t>
            </a:fld>
            <a:endParaRPr lang="en-US"/>
          </a:p>
        </p:txBody>
      </p:sp>
    </p:spTree>
    <p:extLst>
      <p:ext uri="{BB962C8B-B14F-4D97-AF65-F5344CB8AC3E}">
        <p14:creationId xmlns:p14="http://schemas.microsoft.com/office/powerpoint/2010/main" val="258608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dirty="0">
                <a:effectLst/>
                <a:latin typeface="Ubuntu Light" panose="020B0304030602030204" pitchFamily="34" charset="0"/>
                <a:ea typeface="Calibri" panose="020F0502020204030204" pitchFamily="34" charset="0"/>
                <a:cs typeface="Times New Roman" panose="02020603050405020304" pitchFamily="18" charset="0"/>
              </a:rPr>
              <a:t>Команда, у которой есть капитан по фитнесу:</a:t>
            </a:r>
          </a:p>
          <a:p>
            <a:pPr marL="342900" indent="-342900">
              <a:buFont typeface="Ubuntu Light" panose="020B0604020202020204" pitchFamily="34" charset="0"/>
              <a:buChar char="•"/>
            </a:pPr>
            <a:r>
              <a:rPr lang="ru-ru" sz="1200" dirty="0">
                <a:effectLst/>
                <a:latin typeface="Ubuntu Light" panose="020B0304030602030204" pitchFamily="34" charset="0"/>
                <a:ea typeface="Calibri" panose="020F0502020204030204" pitchFamily="34" charset="0"/>
                <a:cs typeface="Times New Roman" panose="02020603050405020304" pitchFamily="18" charset="0"/>
              </a:rPr>
              <a:t>Выполняет процедуры разминки и заминки безопасным и эффективным образом </a:t>
            </a:r>
          </a:p>
          <a:p>
            <a:pPr marL="342900" indent="-342900">
              <a:buFont typeface="Ubuntu Light" panose="020B0604020202020204" pitchFamily="34" charset="0"/>
              <a:buChar char="•"/>
            </a:pPr>
            <a:r>
              <a:rPr lang="ru-ru" sz="1200" dirty="0">
                <a:effectLst/>
                <a:latin typeface="Ubuntu Light" panose="020B0304030602030204" pitchFamily="34" charset="0"/>
                <a:ea typeface="Calibri" panose="020F0502020204030204" pitchFamily="34" charset="0"/>
                <a:cs typeface="Times New Roman" panose="02020603050405020304" pitchFamily="18" charset="0"/>
              </a:rPr>
              <a:t>Получает советы и проходит санитарное просвещение</a:t>
            </a:r>
          </a:p>
          <a:p>
            <a:pPr marL="342900" indent="-342900">
              <a:buFont typeface="Ubuntu Light" panose="020B0604020202020204" pitchFamily="34" charset="0"/>
              <a:buChar char="•"/>
            </a:pPr>
            <a:r>
              <a:rPr lang="ru-ru" sz="1200" dirty="0">
                <a:effectLst/>
                <a:latin typeface="Ubuntu Light" panose="020B0304030602030204" pitchFamily="34" charset="0"/>
                <a:ea typeface="Calibri" panose="020F0502020204030204" pitchFamily="34" charset="0"/>
                <a:cs typeface="Times New Roman" panose="02020603050405020304" pitchFamily="18" charset="0"/>
              </a:rPr>
              <a:t>Получает поддержку в инициативе по ведению здорового образа жизни и мотивацию для участия в других медицинских и фитнес-программах</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lvl="0"/>
            <a:endParaRPr lang="en-US" b="1" u="sng" dirty="0">
              <a:latin typeface="Ubuntu Light" panose="020B0304030602030204" pitchFamily="34" charset="0"/>
            </a:endParaRPr>
          </a:p>
          <a:p>
            <a:pPr lvl="0"/>
            <a:r>
              <a:rPr lang="ru-ru" dirty="0">
                <a:latin typeface="Ubuntu Light" panose="020B0304030602030204" pitchFamily="34" charset="0"/>
              </a:rPr>
              <a:t>Капитан по фитнесу должен заботиться о своих товарищах по команде в позитивном ключе и помогать им добиваться успеха, подчеркивая их достоинства и мотивируя их.</a:t>
            </a:r>
          </a:p>
          <a:p>
            <a:pPr marL="342900" indent="-342900">
              <a:buFont typeface="Ubuntu Light"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a:p>
        </p:txBody>
      </p:sp>
    </p:spTree>
    <p:extLst>
      <p:ext uri="{BB962C8B-B14F-4D97-AF65-F5344CB8AC3E}">
        <p14:creationId xmlns:p14="http://schemas.microsoft.com/office/powerpoint/2010/main" val="9642335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4524C34-D508-4CCF-A9F5-C631378A631A}" type="slidenum">
              <a:rPr lang="en-US" smtClean="0"/>
              <a:t>50</a:t>
            </a:fld>
            <a:endParaRPr lang="en-US"/>
          </a:p>
        </p:txBody>
      </p:sp>
    </p:spTree>
    <p:extLst>
      <p:ext uri="{BB962C8B-B14F-4D97-AF65-F5344CB8AC3E}">
        <p14:creationId xmlns:p14="http://schemas.microsoft.com/office/powerpoint/2010/main" val="13956972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С возвращением на курс обучения «Капитан по фитнесу»! На уроке 2 мы будем практиковаться в проведении разминки и заминки, применяя базовые упражнения для различных видов спорта!</a:t>
            </a:r>
          </a:p>
        </p:txBody>
      </p:sp>
      <p:sp>
        <p:nvSpPr>
          <p:cNvPr id="4" name="Slide Number Placeholder 3"/>
          <p:cNvSpPr>
            <a:spLocks noGrp="1"/>
          </p:cNvSpPr>
          <p:nvPr>
            <p:ph type="sldNum" sz="quarter" idx="5"/>
          </p:nvPr>
        </p:nvSpPr>
        <p:spPr/>
        <p:txBody>
          <a:bodyPr/>
          <a:lstStyle/>
          <a:p>
            <a:fld id="{94524C34-D508-4CCF-A9F5-C631378A631A}" type="slidenum">
              <a:rPr lang="en-US" smtClean="0"/>
              <a:t>51</a:t>
            </a:fld>
            <a:endParaRPr lang="en-US"/>
          </a:p>
        </p:txBody>
      </p:sp>
    </p:spTree>
    <p:extLst>
      <p:ext uri="{BB962C8B-B14F-4D97-AF65-F5344CB8AC3E}">
        <p14:creationId xmlns:p14="http://schemas.microsoft.com/office/powerpoint/2010/main" val="29400720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52</a:t>
            </a:fld>
            <a:endParaRPr lang="en-US"/>
          </a:p>
        </p:txBody>
      </p:sp>
    </p:spTree>
    <p:extLst>
      <p:ext uri="{BB962C8B-B14F-4D97-AF65-F5344CB8AC3E}">
        <p14:creationId xmlns:p14="http://schemas.microsoft.com/office/powerpoint/2010/main" val="2356801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Давайте вернемся к ролям и обязанностям капитана по фитнесу.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Полагаясь на свои лидерские качества, </a:t>
            </a:r>
            <a:r>
              <a:rPr lang="ru-ru" dirty="0">
                <a:effectLst/>
                <a:latin typeface="Ubuntu" panose="020B0504030602030204" pitchFamily="34" charset="0"/>
                <a:ea typeface="Calibri" panose="020F0502020204030204" pitchFamily="34" charset="0"/>
                <a:cs typeface="Times New Roman" panose="02020603050405020304" pitchFamily="18" charset="0"/>
              </a:rPr>
              <a:t>капитаны по фитнесу будут тесно сотрудничать с их тренерами и следить за тем, чтобы на здоровье и хорошую физическую форму обращалось особое внимание в контексте спортивной жизни спортсменов</a:t>
            </a:r>
            <a:r>
              <a:rPr lang="ru-ru" b="0" i="0" u="none" strike="noStrike" kern="1200" baseline="0" dirty="0">
                <a:solidFill>
                  <a:schemeClr val="dk1"/>
                </a:solidFill>
                <a:effectLst/>
                <a:latin typeface="Ubuntu" panose="020B0504030602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effectLst/>
                <a:latin typeface="Ubuntu" panose="020B0504030602030204" pitchFamily="34" charset="0"/>
              </a:rPr>
              <a:t>Обучение своих товарищей по команде здоровых привычкам</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effectLst/>
                <a:latin typeface="Ubuntu" panose="020B0504030602030204" pitchFamily="34" charset="0"/>
              </a:rPr>
              <a:t>Проведение разминки и заминки до и после тренировки</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effectLst/>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b="0" i="0" u="none" strike="noStrike" kern="1200" baseline="0" dirty="0">
                <a:solidFill>
                  <a:schemeClr val="dk1"/>
                </a:solidFill>
                <a:effectLst/>
                <a:latin typeface="Ubuntu" panose="020B0504030602030204" pitchFamily="34" charset="0"/>
                <a:cs typeface="Times New Roman" panose="02020603050405020304" pitchFamily="18" charset="0"/>
              </a:rPr>
              <a:t>На уроке 1 мы узнали, на какие части делится фитнес, и поняли, как давать советы по здоровому образу жизни. Теперь пришло время узнать о разминке и заминке, а также попрактиковаться в проведении упражнений!</a:t>
            </a:r>
            <a:endParaRPr lang="en-US" b="0" i="0" u="none" strike="noStrike" kern="1200" baseline="0" dirty="0">
              <a:solidFill>
                <a:schemeClr val="dk1"/>
              </a:solidFill>
              <a:effectLst/>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53</a:t>
            </a:fld>
            <a:endParaRPr lang="en-US"/>
          </a:p>
        </p:txBody>
      </p:sp>
    </p:spTree>
    <p:extLst>
      <p:ext uri="{BB962C8B-B14F-4D97-AF65-F5344CB8AC3E}">
        <p14:creationId xmlns:p14="http://schemas.microsoft.com/office/powerpoint/2010/main" val="40699930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54</a:t>
            </a:fld>
            <a:endParaRPr lang="en-US"/>
          </a:p>
        </p:txBody>
      </p:sp>
    </p:spTree>
    <p:extLst>
      <p:ext uri="{BB962C8B-B14F-4D97-AF65-F5344CB8AC3E}">
        <p14:creationId xmlns:p14="http://schemas.microsoft.com/office/powerpoint/2010/main" val="31791865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ru-ru" dirty="0"/>
              <a:t>Разминку следует проводить перед каждой </a:t>
            </a:r>
            <a:r>
              <a:rPr lang="ru-ru" dirty="0">
                <a:effectLst/>
              </a:rPr>
              <a:t>тренировкой </a:t>
            </a:r>
            <a:r>
              <a:rPr lang="ru-ru" dirty="0"/>
              <a:t>или соревнованием</a:t>
            </a:r>
            <a:r>
              <a:rPr lang="ru-ru" dirty="0">
                <a:effectLst/>
              </a:rPr>
              <a:t>. Это </a:t>
            </a:r>
            <a:r>
              <a:rPr lang="ru-ru" dirty="0"/>
              <a:t>помогает атлетам достичь состояния физической и психологической готовности</a:t>
            </a:r>
            <a:r>
              <a:rPr lang="ru-ru" dirty="0">
                <a:effectLst/>
              </a:rPr>
              <a:t>. </a:t>
            </a:r>
            <a:r>
              <a:rPr lang="ru-ru" dirty="0"/>
              <a:t>Когда атлеты готовят и </a:t>
            </a:r>
            <a:r>
              <a:rPr lang="ru-ru" dirty="0">
                <a:effectLst/>
              </a:rPr>
              <a:t>тело, </a:t>
            </a:r>
            <a:r>
              <a:rPr lang="ru-ru" dirty="0"/>
              <a:t>и разум, вероятность получения травмы </a:t>
            </a:r>
            <a:r>
              <a:rPr lang="ru-ru" dirty="0">
                <a:effectLst/>
              </a:rPr>
              <a:t>снижается, </a:t>
            </a:r>
            <a:r>
              <a:rPr lang="ru-ru" dirty="0"/>
              <a:t>а качество тренировки и показатели на соревнованиях повышаются</a:t>
            </a:r>
            <a:r>
              <a:rPr lang="ru-ru" dirty="0">
                <a:effectLst/>
              </a:rPr>
              <a:t>. </a:t>
            </a: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55</a:t>
            </a:fld>
            <a:endParaRPr lang="en-US"/>
          </a:p>
        </p:txBody>
      </p:sp>
    </p:spTree>
    <p:extLst>
      <p:ext uri="{BB962C8B-B14F-4D97-AF65-F5344CB8AC3E}">
        <p14:creationId xmlns:p14="http://schemas.microsoft.com/office/powerpoint/2010/main" val="1550524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dirty="0">
                <a:effectLst/>
                <a:latin typeface="Calibri Light" panose="020F0302020204030204" pitchFamily="34" charset="0"/>
                <a:ea typeface="Calibri" panose="020F0502020204030204" pitchFamily="34" charset="0"/>
                <a:cs typeface="Times New Roman" panose="02020603050405020304" pitchFamily="18" charset="0"/>
              </a:rPr>
              <a:t>Разминка готовит тело к занятиям спортом или упражнениям и помогает избегать травм, повышая:</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Частоту сердечных сокращений</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Частоту дыхания</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Приток крови к активным мышцам</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Температуру тела и мышц.</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b="1"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dirty="0">
                <a:effectLst/>
                <a:latin typeface="Calibri Light" panose="020F0302020204030204" pitchFamily="34" charset="0"/>
                <a:ea typeface="Calibri" panose="020F0502020204030204" pitchFamily="34" charset="0"/>
                <a:cs typeface="Times New Roman" panose="02020603050405020304" pitchFamily="18" charset="0"/>
              </a:rPr>
              <a:t>Разминка сосредотачивает разум на спорте или упражнениях:</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Помогая атлетам переключиться с повседневной жизни на спорт</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Мысленно повторяя ранее изученные навыки</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ru-ru" dirty="0">
                <a:effectLst/>
                <a:latin typeface="Calibri Light" panose="020F0302020204030204" pitchFamily="34" charset="0"/>
                <a:ea typeface="Calibri" panose="020F0502020204030204" pitchFamily="34" charset="0"/>
                <a:cs typeface="Times New Roman" panose="02020603050405020304" pitchFamily="18" charset="0"/>
              </a:rPr>
              <a:t>Соединяя разум и тело (например, связывание координации рук и глаз)</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56</a:t>
            </a:fld>
            <a:endParaRPr lang="en-US"/>
          </a:p>
        </p:txBody>
      </p:sp>
    </p:spTree>
    <p:extLst>
      <p:ext uri="{BB962C8B-B14F-4D97-AF65-F5344CB8AC3E}">
        <p14:creationId xmlns:p14="http://schemas.microsoft.com/office/powerpoint/2010/main" val="29386913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dirty="0">
                <a:effectLst/>
                <a:latin typeface="+mj-lt"/>
                <a:ea typeface="Calibri" panose="020F0502020204030204" pitchFamily="34" charset="0"/>
                <a:cs typeface="Times New Roman" panose="02020603050405020304" pitchFamily="18" charset="0"/>
              </a:rPr>
              <a:t>Каждый вид спорта требует развития определенных навыков и движений. Разминка должна быть адаптирована к виду спорта и уровню способностей атлетов. Разминка должна начинаться в медленном темпе и постепенно становиться быстрее и сложнее.</a:t>
            </a:r>
          </a:p>
          <a:p>
            <a:pPr marL="0" marR="0">
              <a:spcBef>
                <a:spcPts val="0"/>
              </a:spcBef>
              <a:spcAft>
                <a:spcPts val="0"/>
              </a:spcAft>
            </a:pPr>
            <a:r>
              <a:rPr lang="ru-ru"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ru-ru" dirty="0">
                <a:effectLst/>
                <a:latin typeface="+mj-lt"/>
                <a:ea typeface="Calibri" panose="020F0502020204030204" pitchFamily="34" charset="0"/>
                <a:cs typeface="Times New Roman" panose="02020603050405020304" pitchFamily="18" charset="0"/>
              </a:rPr>
              <a:t> Однако независимо от вида спорта во все разминки должны быть включены следующие три действия:  </a:t>
            </a:r>
          </a:p>
          <a:p>
            <a:pPr marL="342900" marR="0" lvl="0" indent="-342900">
              <a:spcBef>
                <a:spcPts val="0"/>
              </a:spcBef>
              <a:spcAft>
                <a:spcPts val="0"/>
              </a:spcAft>
              <a:buFont typeface="Wingdings" panose="05000000000000000000" pitchFamily="2" charset="2"/>
              <a:buChar char=""/>
            </a:pPr>
            <a:r>
              <a:rPr lang="ru-ru" dirty="0">
                <a:effectLst/>
                <a:latin typeface="+mj-lt"/>
                <a:ea typeface="Calibri" panose="020F0502020204030204" pitchFamily="34" charset="0"/>
                <a:cs typeface="Times New Roman" panose="02020603050405020304" pitchFamily="18" charset="0"/>
              </a:rPr>
              <a:t>Аэробные упражнения </a:t>
            </a:r>
          </a:p>
          <a:p>
            <a:pPr marL="342900" marR="0" lvl="0" indent="-342900">
              <a:spcBef>
                <a:spcPts val="0"/>
              </a:spcBef>
              <a:spcAft>
                <a:spcPts val="0"/>
              </a:spcAft>
              <a:buFont typeface="Wingdings" panose="05000000000000000000" pitchFamily="2" charset="2"/>
              <a:buChar char=""/>
            </a:pPr>
            <a:r>
              <a:rPr lang="ru-ru" dirty="0">
                <a:effectLst/>
                <a:latin typeface="+mj-lt"/>
                <a:ea typeface="Calibri" panose="020F0502020204030204" pitchFamily="34" charset="0"/>
                <a:cs typeface="Times New Roman" panose="02020603050405020304" pitchFamily="18" charset="0"/>
              </a:rPr>
              <a:t>Динамическая растяжка</a:t>
            </a:r>
          </a:p>
        </p:txBody>
      </p:sp>
      <p:sp>
        <p:nvSpPr>
          <p:cNvPr id="4" name="Slide Number Placeholder 3"/>
          <p:cNvSpPr>
            <a:spLocks noGrp="1"/>
          </p:cNvSpPr>
          <p:nvPr>
            <p:ph type="sldNum" sz="quarter" idx="5"/>
          </p:nvPr>
        </p:nvSpPr>
        <p:spPr/>
        <p:txBody>
          <a:bodyPr/>
          <a:lstStyle/>
          <a:p>
            <a:fld id="{94524C34-D508-4CCF-A9F5-C631378A631A}" type="slidenum">
              <a:rPr lang="en-US" smtClean="0"/>
              <a:t>57</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842079"/>
          </a:xfrm>
        </p:spPr>
        <p:txBody>
          <a:bodyPr/>
          <a:lstStyle/>
          <a:p>
            <a:r>
              <a:rPr lang="ru-ru" sz="1200" b="0" i="0" u="none" strike="noStrike" kern="1200" baseline="0" dirty="0">
                <a:solidFill>
                  <a:schemeClr val="dk1"/>
                </a:solidFill>
                <a:latin typeface="Ubuntu" panose="020B0504030602030204" pitchFamily="34" charset="0"/>
                <a:ea typeface="+mn-ea"/>
                <a:cs typeface="+mn-cs"/>
              </a:rPr>
              <a:t>Вспомните урок 1! Аэробика — это упражнения на выносливость.</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Аэробные упражнения — это движения всего тела, повышающие частоту сердечных сокращений. Сначала упражнения должны проходить в медленном темпе и постепенно становиться более интенсивными и сложными. Упражнения должны длиться более 5 минут. Температура тела атлета должна повыситься, а дыхание участиться. В конце должно быть ощущение того, как тело наливается энергией. Это захватывающая часть тренировки!</a:t>
            </a:r>
          </a:p>
          <a:p>
            <a:r>
              <a:rPr lang="ru-ru" sz="1200" b="0" i="0" u="none" strike="noStrike" kern="1200" baseline="0" dirty="0">
                <a:solidFill>
                  <a:schemeClr val="dk1"/>
                </a:solidFill>
                <a:latin typeface="Ubuntu" panose="020B0504030602030204" pitchFamily="34" charset="0"/>
                <a:ea typeface="+mn-ea"/>
                <a:cs typeface="+mn-cs"/>
              </a:rPr>
              <a:t> </a:t>
            </a:r>
          </a:p>
          <a:p>
            <a:r>
              <a:rPr lang="ru-ru" sz="1200" b="0" i="0" u="none" strike="noStrike" kern="1200" baseline="0" dirty="0">
                <a:solidFill>
                  <a:schemeClr val="dk1"/>
                </a:solidFill>
                <a:latin typeface="Ubuntu" panose="020B0504030602030204" pitchFamily="34" charset="0"/>
                <a:ea typeface="+mn-ea"/>
                <a:cs typeface="+mn-cs"/>
              </a:rPr>
              <a:t>ВОПРОС:</a:t>
            </a:r>
          </a:p>
          <a:p>
            <a:r>
              <a:rPr lang="ru-ru" sz="1200" b="0" i="0" u="none" strike="noStrike" kern="1200" baseline="0" dirty="0">
                <a:solidFill>
                  <a:schemeClr val="dk1"/>
                </a:solidFill>
                <a:latin typeface="Ubuntu" panose="020B0504030602030204" pitchFamily="34" charset="0"/>
                <a:ea typeface="+mn-ea"/>
                <a:cs typeface="+mn-cs"/>
              </a:rPr>
              <a:t>Какие аэробные упражнения вы можете проводить?</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1" i="1" u="none" strike="noStrike" kern="1200" baseline="0" dirty="0">
                <a:solidFill>
                  <a:schemeClr val="dk1"/>
                </a:solidFill>
                <a:latin typeface="Ubuntu" panose="020B0504030602030204" pitchFamily="34" charset="0"/>
                <a:ea typeface="+mn-ea"/>
                <a:cs typeface="+mn-cs"/>
              </a:rPr>
              <a:t>Попросите некоторых участников поделиться своими ответами.</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Отличные ответы! Вот еще несколько идей:</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Прогуляйтесь или пробежитесь вокруг поля или корта в течение 5 минут</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Измените направление или тип ходьбы/бега. Например, боком, задом, прыжками, галопом и т. д.</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Выберите и проведите несколько упражнений на выносливость «Fit 5» </a:t>
            </a:r>
          </a:p>
          <a:p>
            <a:pPr marL="171450" indent="-171450">
              <a:buFont typeface="Ubuntu Light" panose="020B0604020202020204" pitchFamily="34" charset="0"/>
              <a:buChar char="•"/>
            </a:pPr>
            <a:r>
              <a:rPr lang="ru-ru" sz="1200" b="0" i="0" u="none" strike="noStrike" kern="1200" baseline="0" dirty="0">
                <a:solidFill>
                  <a:schemeClr val="dk1"/>
                </a:solidFill>
                <a:latin typeface="Ubuntu" panose="020B0504030602030204" pitchFamily="34" charset="0"/>
                <a:ea typeface="+mn-ea"/>
                <a:cs typeface="+mn-cs"/>
              </a:rPr>
              <a:t>Придумайте командный танец или позвольте команде танцевать самостоятельно</a:t>
            </a:r>
          </a:p>
        </p:txBody>
      </p:sp>
      <p:sp>
        <p:nvSpPr>
          <p:cNvPr id="4" name="Slide Number Placeholder 3"/>
          <p:cNvSpPr>
            <a:spLocks noGrp="1"/>
          </p:cNvSpPr>
          <p:nvPr>
            <p:ph type="sldNum" sz="quarter" idx="5"/>
          </p:nvPr>
        </p:nvSpPr>
        <p:spPr/>
        <p:txBody>
          <a:bodyPr/>
          <a:lstStyle/>
          <a:p>
            <a:fld id="{94524C34-D508-4CCF-A9F5-C631378A631A}" type="slidenum">
              <a:rPr lang="en-US" smtClean="0"/>
              <a:t>58</a:t>
            </a:fld>
            <a:endParaRPr lang="en-US"/>
          </a:p>
        </p:txBody>
      </p:sp>
    </p:spTree>
    <p:extLst>
      <p:ext uri="{BB962C8B-B14F-4D97-AF65-F5344CB8AC3E}">
        <p14:creationId xmlns:p14="http://schemas.microsoft.com/office/powerpoint/2010/main" val="12092563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dirty="0">
                <a:effectLst/>
                <a:latin typeface="+mj-lt"/>
                <a:ea typeface="Calibri" panose="020F0502020204030204" pitchFamily="34" charset="0"/>
                <a:cs typeface="Times New Roman" panose="02020603050405020304" pitchFamily="18" charset="0"/>
              </a:rPr>
              <a:t>Как только тело разогреется после аэробных упражнений, самое время сосредоточиться на растяжке мышц, которые будут задействованы в ходе занятий спортом. </a:t>
            </a:r>
          </a:p>
          <a:p>
            <a:pPr marL="0" marR="0">
              <a:spcBef>
                <a:spcPts val="0"/>
              </a:spcBef>
              <a:spcAft>
                <a:spcPts val="0"/>
              </a:spcAft>
            </a:pPr>
            <a:r>
              <a:rPr lang="ru-ru" dirty="0">
                <a:effectLst/>
                <a:latin typeface="+mj-lt"/>
                <a:ea typeface="Calibri" panose="020F0502020204030204" pitchFamily="34" charset="0"/>
                <a:cs typeface="Times New Roman" panose="02020603050405020304" pitchFamily="18" charset="0"/>
              </a:rPr>
              <a:t> </a:t>
            </a:r>
          </a:p>
          <a:p>
            <a:pPr marL="0" marR="0">
              <a:spcBef>
                <a:spcPts val="0"/>
              </a:spcBef>
              <a:spcAft>
                <a:spcPts val="0"/>
              </a:spcAft>
            </a:pPr>
            <a:r>
              <a:rPr lang="ru-ru" dirty="0">
                <a:effectLst/>
                <a:latin typeface="+mj-lt"/>
                <a:ea typeface="Calibri" panose="020F0502020204030204" pitchFamily="34" charset="0"/>
                <a:cs typeface="Times New Roman" panose="02020603050405020304" pitchFamily="18" charset="0"/>
              </a:rPr>
              <a:t>Динамическая растяжка состоит из активных контролируемых действий, при которых различные части тела совершают полный диапазон движений. Некоторые примеры — круговые движения руками и махи ногами. Динамическая растяжка лучше традиционной/статической, потому что температура тела и частота сердечных сокращений повышаются. Кроме того, было доказано, что динамическая растяжка снижает травматизм лучше традиционной растяжки.</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latin typeface="+mj-lt"/>
              </a:rPr>
              <a:t>Примеры: махи руками, высокие удары ногами при ходьбе, круговые движения бедрами</a:t>
            </a:r>
          </a:p>
          <a:p>
            <a:pPr marL="0" marR="0">
              <a:spcBef>
                <a:spcPts val="0"/>
              </a:spcBef>
              <a:spcAft>
                <a:spcPts val="0"/>
              </a:spcAft>
            </a:pPr>
            <a:endParaRPr lang="en-US" dirty="0">
              <a:effectLst/>
              <a:latin typeface="+mj-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59</a:t>
            </a:fld>
            <a:endParaRPr lang="en-US"/>
          </a:p>
        </p:txBody>
      </p:sp>
    </p:spTree>
    <p:extLst>
      <p:ext uri="{BB962C8B-B14F-4D97-AF65-F5344CB8AC3E}">
        <p14:creationId xmlns:p14="http://schemas.microsoft.com/office/powerpoint/2010/main" val="88872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0000"/>
              </a:lnSpc>
              <a:buChar char="•"/>
            </a:pPr>
            <a:r>
              <a:rPr lang="ru-ru" b="1" dirty="0">
                <a:solidFill>
                  <a:srgbClr val="179984"/>
                </a:solidFill>
                <a:latin typeface="Ubuntu Light"/>
                <a:ea typeface="Ubuntu Light" panose="020B0304030602030204" pitchFamily="34" charset="0"/>
                <a:cs typeface="Times New Roman"/>
              </a:rPr>
              <a:t>Вестники з</a:t>
            </a:r>
            <a:r>
              <a:rPr lang="ru-ru" b="1" dirty="0">
                <a:solidFill>
                  <a:srgbClr val="179984"/>
                </a:solidFill>
                <a:effectLst/>
                <a:latin typeface="Ubuntu Light"/>
                <a:ea typeface="Ubuntu Light" panose="020B0304030602030204" pitchFamily="34" charset="0"/>
                <a:cs typeface="Times New Roman"/>
              </a:rPr>
              <a:t>доровья</a:t>
            </a:r>
            <a:r>
              <a:rPr lang="ru-ru" b="1" dirty="0">
                <a:effectLst/>
                <a:latin typeface="Ubuntu Light"/>
                <a:ea typeface="Ubuntu Light" panose="020B0304030602030204" pitchFamily="34" charset="0"/>
                <a:cs typeface="Times New Roman"/>
              </a:rPr>
              <a:t> </a:t>
            </a:r>
            <a:r>
              <a:rPr lang="ru-ru" dirty="0">
                <a:effectLst/>
                <a:latin typeface="Ubuntu Light"/>
                <a:ea typeface="Ubuntu Light" panose="020B0304030602030204" pitchFamily="34" charset="0"/>
                <a:cs typeface="Times New Roman"/>
              </a:rPr>
              <a:t>— это атлеты-участники Специальной олимпиады, которые прошли подготовку, чтобы стать лидерами по вопросам здоровья, учителями и защитниками интересов</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ru-ru" dirty="0">
                <a:effectLst/>
                <a:latin typeface="Ubuntu Light"/>
                <a:ea typeface="Ubuntu Light" panose="020B0304030602030204" pitchFamily="34" charset="0"/>
                <a:cs typeface="Times New Roman"/>
              </a:rPr>
              <a:t>Вестники здоровья </a:t>
            </a:r>
            <a:r>
              <a:rPr lang="ru-ru" b="1" dirty="0">
                <a:solidFill>
                  <a:srgbClr val="009A79"/>
                </a:solidFill>
                <a:effectLst/>
                <a:latin typeface="Ubuntu Light"/>
                <a:ea typeface="Ubuntu Light" panose="020B0304030602030204" pitchFamily="34" charset="0"/>
                <a:cs typeface="Times New Roman"/>
              </a:rPr>
              <a:t>не являются капитанами по фитнесу</a:t>
            </a:r>
            <a:r>
              <a:rPr lang="ru-ru" dirty="0">
                <a:effectLst/>
                <a:latin typeface="Ubuntu Light"/>
                <a:ea typeface="Ubuntu Light" panose="020B0304030602030204" pitchFamily="34" charset="0"/>
                <a:cs typeface="Times New Roman"/>
              </a:rPr>
              <a:t>, но им предлагается пройти этот основной модуль </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ru-ru" dirty="0">
                <a:effectLst/>
                <a:latin typeface="Ubuntu Light"/>
                <a:ea typeface="Calibri" panose="020F0502020204030204" pitchFamily="34" charset="0"/>
                <a:cs typeface="Times New Roman"/>
              </a:rPr>
              <a:t>Программа «</a:t>
            </a:r>
            <a:r>
              <a:rPr lang="ru-RU" dirty="0">
                <a:effectLst/>
                <a:latin typeface="Ubuntu Light"/>
                <a:ea typeface="Calibri" panose="020F0502020204030204" pitchFamily="34" charset="0"/>
                <a:cs typeface="Times New Roman"/>
              </a:rPr>
              <a:t>Капитан по фитнесу</a:t>
            </a:r>
            <a:r>
              <a:rPr lang="ru-ru" dirty="0">
                <a:effectLst/>
                <a:latin typeface="Ubuntu Light"/>
                <a:ea typeface="Calibri" panose="020F0502020204030204" pitchFamily="34" charset="0"/>
                <a:cs typeface="Times New Roman"/>
              </a:rPr>
              <a:t>» может стать шагом к тому, чтобы стать вестником здоровья. Капитан по фитнесу может вдохновиться и почувствовать готовность взять на себя другие роли в области здоровья</a:t>
            </a:r>
            <a:endParaRPr lang="en-US" dirty="0">
              <a:latin typeface="Ubuntu Light" panose="020B0304030602030204" pitchFamily="34"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dirty="0"/>
          </a:p>
        </p:txBody>
      </p:sp>
    </p:spTree>
    <p:extLst>
      <p:ext uri="{BB962C8B-B14F-4D97-AF65-F5344CB8AC3E}">
        <p14:creationId xmlns:p14="http://schemas.microsoft.com/office/powerpoint/2010/main" val="1600289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ea typeface="+mn-ea"/>
                <a:cs typeface="+mn-cs"/>
              </a:rPr>
              <a:t>Эксперты, работающие в программе Специальной Олимпиады, создали руководства и видеоролики по разминке для конкретных видов спорта, которые помогут вам в проведении разминки на тренировках!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ea typeface="+mn-ea"/>
                <a:cs typeface="+mn-cs"/>
              </a:rPr>
              <a:t>Это отличный ресурс, который поможет вам научиться проводить упражнения для разминки.</a:t>
            </a:r>
          </a:p>
        </p:txBody>
      </p:sp>
      <p:sp>
        <p:nvSpPr>
          <p:cNvPr id="4" name="Slide Number Placeholder 3"/>
          <p:cNvSpPr>
            <a:spLocks noGrp="1"/>
          </p:cNvSpPr>
          <p:nvPr>
            <p:ph type="sldNum" sz="quarter" idx="5"/>
          </p:nvPr>
        </p:nvSpPr>
        <p:spPr/>
        <p:txBody>
          <a:bodyPr/>
          <a:lstStyle/>
          <a:p>
            <a:fld id="{94524C34-D508-4CCF-A9F5-C631378A631A}" type="slidenum">
              <a:rPr lang="en-US" smtClean="0"/>
              <a:t>60</a:t>
            </a:fld>
            <a:endParaRPr lang="en-US"/>
          </a:p>
        </p:txBody>
      </p:sp>
    </p:spTree>
    <p:extLst>
      <p:ext uri="{BB962C8B-B14F-4D97-AF65-F5344CB8AC3E}">
        <p14:creationId xmlns:p14="http://schemas.microsoft.com/office/powerpoint/2010/main" val="28637963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ru-ru" dirty="0"/>
              <a:t>По возможности вносите </a:t>
            </a:r>
            <a:r>
              <a:rPr lang="ru-ru" b="1" dirty="0"/>
              <a:t>корректировки</a:t>
            </a:r>
            <a:r>
              <a:rPr lang="ru-ru" dirty="0"/>
              <a:t> для ваших товарищей по команде, если упражнения сложные (например: марш на месте, а не подъем колен)</a:t>
            </a:r>
            <a:r>
              <a:rPr lang="en-US" dirty="0"/>
              <a:t>.</a:t>
            </a:r>
            <a:endParaRPr lang="ru-ru" dirty="0"/>
          </a:p>
          <a:p>
            <a:pPr marL="285750" indent="-285750">
              <a:buFont typeface="Ubuntu Light" panose="020B0604020202020204" pitchFamily="34" charset="0"/>
              <a:buChar char="•"/>
            </a:pPr>
            <a:endParaRPr lang="en-US" dirty="0"/>
          </a:p>
          <a:p>
            <a:pPr marL="285750" indent="-285750">
              <a:buFont typeface="Ubuntu Light" panose="020B0604020202020204" pitchFamily="34" charset="0"/>
              <a:buChar char="•"/>
            </a:pPr>
            <a:r>
              <a:rPr lang="ru-ru" dirty="0"/>
              <a:t>Выбирайте упражнения, которые </a:t>
            </a:r>
            <a:r>
              <a:rPr lang="ru-ru" b="1" dirty="0">
                <a:solidFill>
                  <a:srgbClr val="179984"/>
                </a:solidFill>
              </a:rPr>
              <a:t>подходят для вашего вида спорта. </a:t>
            </a:r>
            <a:r>
              <a:rPr lang="ru-ru" dirty="0"/>
              <a:t>В них должны использоваться те части тела, которые вы задействуете в своем виде спорта. </a:t>
            </a:r>
            <a:endParaRPr lang="en-US" b="1" dirty="0">
              <a:solidFill>
                <a:srgbClr val="179984"/>
              </a:solidFill>
            </a:endParaRPr>
          </a:p>
          <a:p>
            <a:pPr marL="285750" indent="-285750">
              <a:buFont typeface="Ubuntu Light"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61</a:t>
            </a:fld>
            <a:endParaRPr lang="en-US"/>
          </a:p>
        </p:txBody>
      </p:sp>
    </p:spTree>
    <p:extLst>
      <p:ext uri="{BB962C8B-B14F-4D97-AF65-F5344CB8AC3E}">
        <p14:creationId xmlns:p14="http://schemas.microsoft.com/office/powerpoint/2010/main" val="36614334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Ubuntu Light" panose="020B0604020202020204" pitchFamily="34" charset="0"/>
              <a:buChar char="•"/>
            </a:pPr>
            <a:r>
              <a:rPr lang="ru-ru" dirty="0"/>
              <a:t>Вот несколько примеров корректировок</a:t>
            </a:r>
          </a:p>
          <a:p>
            <a:pPr marL="285750" indent="-285750">
              <a:buFont typeface="Ubuntu Light" panose="020B0604020202020204" pitchFamily="34" charset="0"/>
              <a:buChar char="•"/>
            </a:pPr>
            <a:r>
              <a:rPr lang="ru-ru" dirty="0">
                <a:effectLst/>
                <a:latin typeface="Calibri" panose="020F0502020204030204" pitchFamily="34" charset="0"/>
                <a:ea typeface="Calibri" panose="020F0502020204030204" pitchFamily="34" charset="0"/>
                <a:cs typeface="Times New Roman" panose="02020603050405020304" pitchFamily="18" charset="0"/>
              </a:rPr>
              <a:t>Теперь давайте посмотрим на корректировки в вашей рабочей тетради</a:t>
            </a:r>
          </a:p>
        </p:txBody>
      </p:sp>
      <p:sp>
        <p:nvSpPr>
          <p:cNvPr id="4" name="Slide Number Placeholder 3"/>
          <p:cNvSpPr>
            <a:spLocks noGrp="1"/>
          </p:cNvSpPr>
          <p:nvPr>
            <p:ph type="sldNum" sz="quarter" idx="5"/>
          </p:nvPr>
        </p:nvSpPr>
        <p:spPr/>
        <p:txBody>
          <a:bodyPr/>
          <a:lstStyle/>
          <a:p>
            <a:fld id="{94524C34-D508-4CCF-A9F5-C631378A631A}" type="slidenum">
              <a:rPr lang="en-US" smtClean="0"/>
              <a:t>62</a:t>
            </a:fld>
            <a:endParaRPr lang="en-US"/>
          </a:p>
        </p:txBody>
      </p:sp>
    </p:spTree>
    <p:extLst>
      <p:ext uri="{BB962C8B-B14F-4D97-AF65-F5344CB8AC3E}">
        <p14:creationId xmlns:p14="http://schemas.microsoft.com/office/powerpoint/2010/main" val="10652739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Теперь давайте поговорим о заминке!</a:t>
            </a:r>
          </a:p>
          <a:p>
            <a:endParaRPr lang="en-US" sz="1200" b="0" i="0" u="none" strike="noStrike" kern="1200" baseline="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63</a:t>
            </a:fld>
            <a:endParaRPr lang="en-US"/>
          </a:p>
        </p:txBody>
      </p:sp>
    </p:spTree>
    <p:extLst>
      <p:ext uri="{BB962C8B-B14F-4D97-AF65-F5344CB8AC3E}">
        <p14:creationId xmlns:p14="http://schemas.microsoft.com/office/powerpoint/2010/main" val="3209946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baseline="0" dirty="0">
                <a:solidFill>
                  <a:schemeClr val="dk1"/>
                </a:solidFill>
                <a:latin typeface="Ubuntu" panose="020B0504030602030204" pitchFamily="34" charset="0"/>
                <a:ea typeface="+mn-ea"/>
                <a:cs typeface="+mn-cs"/>
              </a:rPr>
              <a:t>После окончания тренировки или соревнований необходимо провести заминку. Хорошая заминка позволяет организму постепенно вернуться в спокойное состояние. </a:t>
            </a:r>
          </a:p>
          <a:p>
            <a:endParaRPr lang="en-US" sz="1200" b="0" i="0" u="none" strike="noStrike" kern="1200" baseline="0" dirty="0">
              <a:solidFill>
                <a:schemeClr val="dk1"/>
              </a:solidFill>
              <a:latin typeface="Ubuntu" panose="020B0504030602030204" pitchFamily="34" charset="0"/>
              <a:ea typeface="+mn-ea"/>
              <a:cs typeface="+mn-cs"/>
            </a:endParaRPr>
          </a:p>
          <a:p>
            <a:r>
              <a:rPr lang="ru-ru" sz="1200" b="0" i="0" u="none" strike="noStrike" kern="1200" baseline="0" dirty="0">
                <a:solidFill>
                  <a:schemeClr val="dk1"/>
                </a:solidFill>
                <a:latin typeface="Ubuntu" panose="020B0504030602030204" pitchFamily="34" charset="0"/>
                <a:ea typeface="+mn-ea"/>
                <a:cs typeface="+mn-cs"/>
              </a:rPr>
              <a:t>Хорошая заминка так же важна, как и хорошая разминка</a:t>
            </a:r>
          </a:p>
        </p:txBody>
      </p:sp>
      <p:sp>
        <p:nvSpPr>
          <p:cNvPr id="4" name="Slide Number Placeholder 3"/>
          <p:cNvSpPr>
            <a:spLocks noGrp="1"/>
          </p:cNvSpPr>
          <p:nvPr>
            <p:ph type="sldNum" sz="quarter" idx="5"/>
          </p:nvPr>
        </p:nvSpPr>
        <p:spPr/>
        <p:txBody>
          <a:bodyPr/>
          <a:lstStyle/>
          <a:p>
            <a:fld id="{94524C34-D508-4CCF-A9F5-C631378A631A}" type="slidenum">
              <a:rPr lang="en-US" smtClean="0"/>
              <a:t>64</a:t>
            </a:fld>
            <a:endParaRPr lang="en-US"/>
          </a:p>
        </p:txBody>
      </p:sp>
    </p:spTree>
    <p:extLst>
      <p:ext uri="{BB962C8B-B14F-4D97-AF65-F5344CB8AC3E}">
        <p14:creationId xmlns:p14="http://schemas.microsoft.com/office/powerpoint/2010/main" val="33465286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i="0" u="none" strike="noStrike" kern="1200" baseline="0" dirty="0">
                <a:solidFill>
                  <a:schemeClr val="dk1"/>
                </a:solidFill>
                <a:latin typeface="Ubuntu" panose="020B0504030602030204" pitchFamily="34" charset="0"/>
              </a:rPr>
              <a:t>Хорошая заминка так же важна, как и хорошая разминка. Как и разминка, заминка дает множество преимуществ для физического и психического состояния, таких как:</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Снижение частоты сердечных сокращений, частоты дыхания и температуры тела</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Уменьшение болезненности мышц для увеличения скорости восстановления</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Повышение гибкости</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Содействие расслаблению</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r>
              <a:rPr lang="ru-ru" b="1" i="0" u="none" strike="noStrike" kern="1200" baseline="0" dirty="0">
                <a:solidFill>
                  <a:srgbClr val="316355"/>
                </a:solidFill>
                <a:latin typeface="Ubuntu" panose="020B0504030602030204" pitchFamily="34" charset="0"/>
              </a:rPr>
              <a:t>ВОПРОС:</a:t>
            </a:r>
          </a:p>
          <a:p>
            <a:pPr marL="0" indent="0">
              <a:buFont typeface="Ubuntu Light" panose="020B0604020202020204" pitchFamily="34" charset="0"/>
              <a:buNone/>
            </a:pPr>
            <a:r>
              <a:rPr lang="ru-ru" b="0" i="0" u="none" strike="noStrike" kern="1200" baseline="0" dirty="0">
                <a:solidFill>
                  <a:schemeClr val="dk1"/>
                </a:solidFill>
                <a:latin typeface="Ubuntu" panose="020B0504030602030204" pitchFamily="34" charset="0"/>
              </a:rPr>
              <a:t>Заметили разницу? Скажите, чем заминка отличается от разминки?</a:t>
            </a:r>
          </a:p>
          <a:p>
            <a:pPr marL="342900" indent="-342900">
              <a:buFont typeface="Ubuntu Light" panose="020B0604020202020204" pitchFamily="34" charset="0"/>
              <a:buChar char="•"/>
            </a:pPr>
            <a:endParaRPr lang="en-US" dirty="0">
              <a:latin typeface="Ubuntu" panose="020B0504030602030204" pitchFamily="34" charset="0"/>
            </a:endParaRPr>
          </a:p>
          <a:p>
            <a:pPr marL="342900" indent="-342900">
              <a:buFont typeface="Ubuntu Light" panose="020B0604020202020204" pitchFamily="34" charset="0"/>
              <a:buChar char="•"/>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65</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i="0" u="none" strike="noStrike" kern="1200" baseline="0" dirty="0">
                <a:solidFill>
                  <a:schemeClr val="dk1"/>
                </a:solidFill>
                <a:latin typeface="Ubuntu" panose="020B0504030602030204" pitchFamily="34" charset="0"/>
              </a:rPr>
              <a:t>Как и разминка, типичная заминка включает в себя два ключевых компонента:</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Легкая аэробная активность </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rPr>
              <a:t>Растяжка</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ndParaRPr>
          </a:p>
          <a:p>
            <a:pPr marL="0" indent="0">
              <a:buFont typeface="Ubuntu Light" panose="020B0604020202020204" pitchFamily="34" charset="0"/>
              <a:buNone/>
            </a:pPr>
            <a:endParaRPr lang="en-US" dirty="0">
              <a:latin typeface="Ubuntu" panose="020B0504030602030204" pitchFamily="34" charset="0"/>
            </a:endParaRPr>
          </a:p>
          <a:p>
            <a:endParaRPr lang="en-US"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66</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ea typeface="+mn-ea"/>
                <a:cs typeface="+mn-cs"/>
              </a:rPr>
              <a:t>В отличие от разминки, аэробная часть заминки должна постепенно снижаться по интенсивности/сложности. Это может быть легкая пробежка, переходящая сначала в быструю ходьбу, а затем в медленную. Вы также можете включить некоторые силовые и общеукрепляющие упражнения.</a:t>
            </a:r>
          </a:p>
          <a:p>
            <a:pPr marL="0" indent="0">
              <a:buFont typeface="Ubuntu Light" panose="020B0604020202020204" pitchFamily="34" charset="0"/>
              <a:buNone/>
            </a:pPr>
            <a:endParaRPr lang="en-US" sz="1200"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sz="1200" b="0" i="0" u="none" strike="noStrike" kern="1200" baseline="0" dirty="0">
                <a:solidFill>
                  <a:schemeClr val="dk1"/>
                </a:solidFill>
                <a:latin typeface="Ubuntu" panose="020B0504030602030204" pitchFamily="34" charset="0"/>
                <a:ea typeface="+mn-ea"/>
                <a:cs typeface="+mn-cs"/>
              </a:rPr>
              <a:t>Ваш сердечный ритм должен замедляться, и вы не должны задыхаться. +Это может быть короткая пробежка/ходьба.</a:t>
            </a:r>
          </a:p>
        </p:txBody>
      </p:sp>
      <p:sp>
        <p:nvSpPr>
          <p:cNvPr id="4" name="Slide Number Placeholder 3"/>
          <p:cNvSpPr>
            <a:spLocks noGrp="1"/>
          </p:cNvSpPr>
          <p:nvPr>
            <p:ph type="sldNum" sz="quarter" idx="5"/>
          </p:nvPr>
        </p:nvSpPr>
        <p:spPr/>
        <p:txBody>
          <a:bodyPr/>
          <a:lstStyle/>
          <a:p>
            <a:fld id="{94524C34-D508-4CCF-A9F5-C631378A631A}" type="slidenum">
              <a:rPr lang="en-US" smtClean="0"/>
              <a:t>67</a:t>
            </a:fld>
            <a:endParaRPr lang="en-US"/>
          </a:p>
        </p:txBody>
      </p:sp>
    </p:spTree>
    <p:extLst>
      <p:ext uri="{BB962C8B-B14F-4D97-AF65-F5344CB8AC3E}">
        <p14:creationId xmlns:p14="http://schemas.microsoft.com/office/powerpoint/2010/main" val="13209461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379107"/>
          </a:xfrm>
        </p:spPr>
        <p:txBody>
          <a:bodyPr/>
          <a:lstStyle/>
          <a:p>
            <a:pPr marL="0" indent="0">
              <a:buFont typeface="Ubuntu Light" panose="020B0604020202020204" pitchFamily="34" charset="0"/>
              <a:buNone/>
            </a:pPr>
            <a:r>
              <a:rPr lang="ru-ru" b="0" i="0" u="none" strike="noStrike" kern="1200" baseline="0" dirty="0">
                <a:solidFill>
                  <a:schemeClr val="dk1"/>
                </a:solidFill>
                <a:latin typeface="Ubuntu" panose="020B0504030602030204" pitchFamily="34" charset="0"/>
                <a:ea typeface="+mn-ea"/>
                <a:cs typeface="+mn-cs"/>
              </a:rPr>
              <a:t>После легкой аэробной части нужно сделать растяжку. Упражнения на растяжку повышают гибкость и очень эффективны при заминке.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b="0" i="0" u="none" strike="noStrike" kern="1200" baseline="0" dirty="0">
                <a:solidFill>
                  <a:schemeClr val="dk1"/>
                </a:solidFill>
                <a:latin typeface="Ubuntu" panose="020B0504030602030204" pitchFamily="34" charset="0"/>
                <a:ea typeface="+mn-ea"/>
                <a:cs typeface="+mn-cs"/>
              </a:rPr>
              <a:t>Статическая растяжка помогает улучшать гибкость и должна выполняться как минимум 30 секунд. Каждый вид спорта оказывает нагрузку на разные мышцы и суставы, поэтому важно делать растяжку, подходящую именно для вашего вида спорта. </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b="0" i="0" u="none" strike="noStrike" kern="1200" baseline="0" dirty="0">
                <a:solidFill>
                  <a:schemeClr val="dk1"/>
                </a:solidFill>
                <a:latin typeface="Ubuntu" panose="020B0504030602030204" pitchFamily="34" charset="0"/>
                <a:ea typeface="+mn-ea"/>
                <a:cs typeface="+mn-cs"/>
              </a:rPr>
              <a:t>Вот несколько советов по выполнению растяжки:</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Во время каждого упражнения на растяжку сохраняйте позу в течение не менее 30 секунд</a:t>
            </a:r>
            <a:r>
              <a:rPr lang="en-US" b="0" i="0" u="none" strike="noStrike" kern="1200" baseline="0" dirty="0">
                <a:solidFill>
                  <a:schemeClr val="dk1"/>
                </a:solidFill>
                <a:latin typeface="Ubuntu" panose="020B0504030602030204" pitchFamily="34" charset="0"/>
                <a:ea typeface="+mn-ea"/>
                <a:cs typeface="+mn-cs"/>
              </a:rPr>
              <a:t>.</a:t>
            </a:r>
            <a:endParaRPr lang="ru-ru" b="0" i="0" u="none" strike="noStrike" kern="1200" baseline="0" dirty="0">
              <a:solidFill>
                <a:schemeClr val="dk1"/>
              </a:solidFill>
              <a:latin typeface="Ubuntu" panose="020B0504030602030204" pitchFamily="34" charset="0"/>
              <a:ea typeface="+mn-ea"/>
              <a:cs typeface="+mn-cs"/>
            </a:endParaRP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Делайте растяжку с обеих сторон тела, например растяните мышцу правого плеча, а затем мышцу левого!</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Упражнения на растяжку следует выполнять до ощущения легкого дискомфорта, но они не должны быть болезненными. </a:t>
            </a:r>
          </a:p>
          <a:p>
            <a:pPr marL="171450" indent="-171450">
              <a:buFont typeface="Ubuntu Light" panose="020B0604020202020204" pitchFamily="34" charset="0"/>
              <a:buChar char="•"/>
            </a:pPr>
            <a:r>
              <a:rPr lang="ru-ru" b="0" i="0" u="none" strike="noStrike" kern="1200" baseline="0" dirty="0">
                <a:solidFill>
                  <a:schemeClr val="dk1"/>
                </a:solidFill>
                <a:latin typeface="Ubuntu" panose="020B0504030602030204" pitchFamily="34" charset="0"/>
                <a:ea typeface="+mn-ea"/>
                <a:cs typeface="+mn-cs"/>
              </a:rPr>
              <a:t>Вы также можете использовать это время, чтобы поделиться советом по здоровому образу жизни!</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r>
              <a:rPr lang="ru-ru" b="1" i="0" u="none" strike="noStrike" kern="1200" baseline="0" dirty="0">
                <a:solidFill>
                  <a:srgbClr val="316355"/>
                </a:solidFill>
                <a:latin typeface="Ubuntu" panose="020B0504030602030204" pitchFamily="34" charset="0"/>
                <a:ea typeface="+mn-ea"/>
                <a:cs typeface="+mn-cs"/>
              </a:rPr>
              <a:t>ВОПРОС:</a:t>
            </a:r>
          </a:p>
          <a:p>
            <a:pPr marL="0" indent="0">
              <a:buFont typeface="Ubuntu Light" panose="020B0604020202020204" pitchFamily="34" charset="0"/>
              <a:buNone/>
            </a:pPr>
            <a:r>
              <a:rPr lang="ru-ru" b="0" i="0" u="none" strike="noStrike" kern="1200" baseline="0" dirty="0">
                <a:solidFill>
                  <a:schemeClr val="dk1"/>
                </a:solidFill>
                <a:latin typeface="Ubuntu" panose="020B0504030602030204" pitchFamily="34" charset="0"/>
                <a:ea typeface="+mn-ea"/>
                <a:cs typeface="+mn-cs"/>
              </a:rPr>
              <a:t>Какие статические растяжки важны для вашего вида спорта? Подумайте о различных частях тела, которые вы задействуете. Запишите ответы в своей рабочей тетради.</a:t>
            </a: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b="1" i="1" u="none" strike="noStrike" kern="1200" baseline="0" dirty="0">
                <a:solidFill>
                  <a:schemeClr val="dk1"/>
                </a:solidFill>
                <a:latin typeface="Ubuntu" panose="020B0504030602030204" pitchFamily="34" charset="0"/>
                <a:ea typeface="+mn-ea"/>
                <a:cs typeface="+mn-cs"/>
              </a:rPr>
              <a:t>Дайте участникам пару минут на размышления, а затем попросите нескольких участников поделиться своими ответами.</a:t>
            </a:r>
            <a:endParaRPr lang="en-US" b="0" i="0" u="none" strike="noStrike" kern="1200" baseline="0" dirty="0">
              <a:solidFill>
                <a:schemeClr val="dk1"/>
              </a:solidFill>
              <a:latin typeface="Ubuntu" panose="020B0504030602030204" pitchFamily="34" charset="0"/>
              <a:ea typeface="+mn-ea"/>
              <a:cs typeface="+mn-cs"/>
            </a:endParaRPr>
          </a:p>
          <a:p>
            <a:pPr marL="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68</a:t>
            </a:fld>
            <a:endParaRPr lang="en-US"/>
          </a:p>
        </p:txBody>
      </p:sp>
    </p:spTree>
    <p:extLst>
      <p:ext uri="{BB962C8B-B14F-4D97-AF65-F5344CB8AC3E}">
        <p14:creationId xmlns:p14="http://schemas.microsoft.com/office/powerpoint/2010/main" val="4753818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ea typeface="+mn-ea"/>
                <a:cs typeface="+mn-cs"/>
              </a:rPr>
              <a:t>Как и в случае разминки, эксперты, работающие в программе Специальной Олимпиады, создали руководства и видеоролики по заминке для конкретных видов спорта, которые помогут вам в проведении заминки на тренировках!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ea typeface="+mn-ea"/>
                <a:cs typeface="+mn-cs"/>
              </a:rPr>
              <a:t>Это отличный ресурс, который поможет вам научиться проводить упражнения для заминки.</a:t>
            </a:r>
          </a:p>
          <a:p>
            <a:pPr marL="0" marR="0">
              <a:spcBef>
                <a:spcPts val="0"/>
              </a:spcBef>
              <a:spcAft>
                <a:spcPts val="0"/>
              </a:spcAft>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69</a:t>
            </a:fld>
            <a:endParaRPr lang="en-US"/>
          </a:p>
        </p:txBody>
      </p:sp>
    </p:spTree>
    <p:extLst>
      <p:ext uri="{BB962C8B-B14F-4D97-AF65-F5344CB8AC3E}">
        <p14:creationId xmlns:p14="http://schemas.microsoft.com/office/powerpoint/2010/main" val="3923344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1195644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Важно следовать стандартному набору упражнений для заминки. Это не только даст вам возможность проанализировать завершившуюся тренировку или внести предложения по проведению следующей, но и определить стандартную последовательность действий, которую можно попросить ваших товарищей по команде выполнять дома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Во время растяжки расставьте свою команду по кругу. Вы можете стать в центре, чтобы все могли видеть вас и следить за вашими растяжками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Помните, что некоторые растяжки могут быть сложными для равновесия. Просите своих товарищей по команде держаться за устойчивую поверхность или за плечи друг друга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Вы также можете выделить время в конце тренировки, чтобы поделиться советом по здоровому образу жизни. Ваши товарищи по команде могут слушать ваши советы во время растяжек!</a:t>
            </a:r>
          </a:p>
        </p:txBody>
      </p:sp>
      <p:sp>
        <p:nvSpPr>
          <p:cNvPr id="4" name="Slide Number Placeholder 3"/>
          <p:cNvSpPr>
            <a:spLocks noGrp="1"/>
          </p:cNvSpPr>
          <p:nvPr>
            <p:ph type="sldNum" sz="quarter" idx="5"/>
          </p:nvPr>
        </p:nvSpPr>
        <p:spPr/>
        <p:txBody>
          <a:bodyPr/>
          <a:lstStyle/>
          <a:p>
            <a:fld id="{94524C34-D508-4CCF-A9F5-C631378A631A}" type="slidenum">
              <a:rPr lang="en-US" smtClean="0"/>
              <a:t>70</a:t>
            </a:fld>
            <a:endParaRPr lang="en-US"/>
          </a:p>
        </p:txBody>
      </p:sp>
    </p:spTree>
    <p:extLst>
      <p:ext uri="{BB962C8B-B14F-4D97-AF65-F5344CB8AC3E}">
        <p14:creationId xmlns:p14="http://schemas.microsoft.com/office/powerpoint/2010/main" val="5432674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Настало время тренировки! Прошу всех найти свободное место и направить камеру так, чтобы мы могли видеть вас.</a:t>
            </a:r>
          </a:p>
        </p:txBody>
      </p:sp>
      <p:sp>
        <p:nvSpPr>
          <p:cNvPr id="4" name="Slide Number Placeholder 3"/>
          <p:cNvSpPr>
            <a:spLocks noGrp="1"/>
          </p:cNvSpPr>
          <p:nvPr>
            <p:ph type="sldNum" sz="quarter" idx="5"/>
          </p:nvPr>
        </p:nvSpPr>
        <p:spPr/>
        <p:txBody>
          <a:bodyPr/>
          <a:lstStyle/>
          <a:p>
            <a:fld id="{94524C34-D508-4CCF-A9F5-C631378A631A}" type="slidenum">
              <a:rPr lang="en-US" smtClean="0"/>
              <a:t>71</a:t>
            </a:fld>
            <a:endParaRPr lang="en-US"/>
          </a:p>
        </p:txBody>
      </p:sp>
    </p:spTree>
    <p:extLst>
      <p:ext uri="{BB962C8B-B14F-4D97-AF65-F5344CB8AC3E}">
        <p14:creationId xmlns:p14="http://schemas.microsoft.com/office/powerpoint/2010/main" val="23411013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ea typeface="+mn-ea"/>
                <a:cs typeface="+mn-cs"/>
              </a:rPr>
              <a:t>Начнем с разминки. В группе выберите 4 динамические растяжки из этого списка.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1" i="1" u="none" strike="noStrike" kern="1200" baseline="0" dirty="0">
                <a:solidFill>
                  <a:schemeClr val="dk1"/>
                </a:solidFill>
                <a:latin typeface="Ubuntu" panose="020B0504030602030204" pitchFamily="34" charset="0"/>
                <a:ea typeface="+mn-ea"/>
                <a:cs typeface="+mn-cs"/>
              </a:rPr>
              <a:t>Попросите 4 добровольцев назвать одну растяжку, которую они хотели бы попробовать. Предложите им выбрать упражнение, которое они, возможно, еще не знают. </a:t>
            </a:r>
            <a:r>
              <a:rPr lang="ru-ru" b="0" i="0" u="none" strike="noStrike" kern="1200" baseline="0" dirty="0">
                <a:solidFill>
                  <a:schemeClr val="dk1"/>
                </a:solidFill>
                <a:latin typeface="Ubuntu" panose="020B0504030602030204" pitchFamily="34" charset="0"/>
                <a:ea typeface="+mn-ea"/>
                <a:cs typeface="+mn-cs"/>
              </a:rPr>
              <a:t>Пример: многие люди знают, как делать упражнение «бег на месте с подниманием колен», но упражнение «приставные шаги» может оказаться для них в новинку.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1" i="1" u="none" strike="noStrike" kern="1200" baseline="0" dirty="0">
                <a:solidFill>
                  <a:schemeClr val="dk1"/>
                </a:solidFill>
                <a:latin typeface="Ubuntu" panose="020B0504030602030204" pitchFamily="34" charset="0"/>
                <a:ea typeface="+mn-ea"/>
                <a:cs typeface="+mn-cs"/>
              </a:rPr>
              <a:t>Научите участников выполнять это упражнение и попрактикуйтесь. Через пару минут попросите кого-нибудь провести растяжку. Повторите это для 4 растяжек. Выполняйте каждую растяжку по 30 секунд.</a:t>
            </a:r>
            <a:endParaRPr lang="en-US" b="0" i="0" u="none" strike="noStrike" kern="1200" baseline="0" dirty="0">
              <a:solidFill>
                <a:schemeClr val="dk1"/>
              </a:solidFill>
              <a:latin typeface="Ubuntu" panose="020B0504030602030204" pitchFamily="34" charset="0"/>
              <a:ea typeface="+mn-ea"/>
              <a:cs typeface="+mn-cs"/>
            </a:endParaRPr>
          </a:p>
          <a:p>
            <a:pPr marL="279400" indent="0">
              <a:buFont typeface="Ubuntu Light" panose="020B0604020202020204" pitchFamily="34" charset="0"/>
              <a:buNone/>
            </a:pPr>
            <a:endParaRPr lang="en-US"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72</a:t>
            </a:fld>
            <a:endParaRPr lang="en-US"/>
          </a:p>
        </p:txBody>
      </p:sp>
    </p:spTree>
    <p:extLst>
      <p:ext uri="{BB962C8B-B14F-4D97-AF65-F5344CB8AC3E}">
        <p14:creationId xmlns:p14="http://schemas.microsoft.com/office/powerpoint/2010/main" val="28017800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Ubuntu Light" panose="020B0604020202020204" pitchFamily="34" charset="0"/>
              <a:buNone/>
            </a:pPr>
            <a:r>
              <a:rPr lang="ru-ru" b="1" u="sng" dirty="0">
                <a:latin typeface="Ubuntu" panose="020B0504030602030204" pitchFamily="34" charset="0"/>
              </a:rPr>
              <a:t>ПРИМЕЧАНИЕ: Измените этот слайд в зависимости от вида спорта, который вы преподаете </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Вы отлично справились с динамическими растяжками! Помните, что спорт бывает разных типов! Поэтому всегда при проведении разминки пользуйтесь руководствами по разминке.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Рассмотрим пример из баскетбола. Аэробные упражнения должны выполняться по 30 секунд каждое. Динамические растяжки — по 10 раз в каждую сторону/направление.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1" i="1" u="none" strike="noStrike" kern="1200" baseline="0" dirty="0">
                <a:solidFill>
                  <a:schemeClr val="dk1"/>
                </a:solidFill>
                <a:latin typeface="Ubuntu" panose="020B0504030602030204" pitchFamily="34" charset="0"/>
              </a:rPr>
              <a:t>Вы можете изменить этот слайд на другой вид спорта. Подберите слайд, который подходит к виду спорта капитанов по фитнесу. </a:t>
            </a:r>
            <a:r>
              <a:rPr lang="ru-ru" b="0" i="0" u="none" strike="noStrike" kern="1200" baseline="0" dirty="0">
                <a:solidFill>
                  <a:schemeClr val="dk1"/>
                </a:solidFill>
                <a:latin typeface="Ubuntu" panose="020B0504030602030204" pitchFamily="34" charset="0"/>
              </a:rPr>
              <a:t>Вы можете обсудить и попрактиковаться делать различные разминки для этого конкретного вида спорта.</a:t>
            </a:r>
            <a:endParaRPr lang="en-US" b="1" i="1" u="none" strike="noStrike" kern="1200" baseline="0" dirty="0">
              <a:solidFill>
                <a:schemeClr val="dk1"/>
              </a:solidFill>
              <a:latin typeface="Ubuntu" panose="020B0504030602030204" pitchFamily="34" charset="0"/>
            </a:endParaRPr>
          </a:p>
          <a:p>
            <a:pPr marL="0" marR="0" indent="0">
              <a:spcBef>
                <a:spcPts val="0"/>
              </a:spcBef>
              <a:spcAft>
                <a:spcPts val="0"/>
              </a:spcAft>
              <a:buFont typeface="Ubuntu Light" panose="020B0604020202020204" pitchFamily="34" charset="0"/>
              <a:buNone/>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73</a:t>
            </a:fld>
            <a:endParaRPr lang="en-US"/>
          </a:p>
        </p:txBody>
      </p:sp>
    </p:spTree>
    <p:extLst>
      <p:ext uri="{BB962C8B-B14F-4D97-AF65-F5344CB8AC3E}">
        <p14:creationId xmlns:p14="http://schemas.microsoft.com/office/powerpoint/2010/main" val="31986592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ea typeface="+mn-ea"/>
                <a:cs typeface="+mn-cs"/>
              </a:rPr>
              <a:t>Теперь потренируемся в заминках. В группе выберите 4 статические растяжки из этого списка.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1" i="1" u="none" strike="noStrike" kern="1200" baseline="0" dirty="0">
                <a:solidFill>
                  <a:schemeClr val="dk1"/>
                </a:solidFill>
                <a:latin typeface="Ubuntu" panose="020B0504030602030204" pitchFamily="34" charset="0"/>
                <a:ea typeface="+mn-ea"/>
                <a:cs typeface="+mn-cs"/>
              </a:rPr>
              <a:t>Попросите 4 добровольцев назвать одну растяжку, которую они хотели бы попробовать. Предложите им выбрать растяжку, которую они еще не знают, или выбрать растяжку для нескольких разных частей тела.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1" i="1" u="none" strike="noStrike" kern="1200" baseline="0" dirty="0">
                <a:solidFill>
                  <a:schemeClr val="dk1"/>
                </a:solidFill>
                <a:latin typeface="Ubuntu" panose="020B0504030602030204" pitchFamily="34" charset="0"/>
                <a:ea typeface="+mn-ea"/>
                <a:cs typeface="+mn-cs"/>
              </a:rPr>
              <a:t>Научите участников выполнять эту растяжку и попрактикуйтесь. Через пару минут попросите кого-нибудь провести растяжку. Повторите это для 4 растяжек. Удерживайте каждую растяжку в течение 30 секунд.</a:t>
            </a:r>
          </a:p>
          <a:p>
            <a:pPr marL="285750" marR="0" indent="-285750">
              <a:spcBef>
                <a:spcPts val="0"/>
              </a:spcBef>
              <a:spcAft>
                <a:spcPts val="0"/>
              </a:spcAft>
              <a:buFont typeface="Ubuntu Light" panose="020B0604020202020204" pitchFamily="34" charset="0"/>
              <a:buChar char="•"/>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74</a:t>
            </a:fld>
            <a:endParaRPr lang="en-US"/>
          </a:p>
        </p:txBody>
      </p:sp>
    </p:spTree>
    <p:extLst>
      <p:ext uri="{BB962C8B-B14F-4D97-AF65-F5344CB8AC3E}">
        <p14:creationId xmlns:p14="http://schemas.microsoft.com/office/powerpoint/2010/main" val="11525257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b="1" u="sng" dirty="0">
                <a:latin typeface="Ubuntu" panose="020B0504030602030204" pitchFamily="34" charset="0"/>
              </a:rPr>
              <a:t>ПРИМЕЧАНИЕ: Измените этот слайд в зависимости от вида спорта, который вы преподаете </a:t>
            </a:r>
          </a:p>
          <a:p>
            <a:pPr marL="0" indent="0">
              <a:lnSpc>
                <a:spcPct val="100000"/>
              </a:lnSpc>
              <a:buFont typeface="Ubuntu Light" panose="020B0604020202020204" pitchFamily="34" charset="0"/>
              <a:buNone/>
            </a:pPr>
            <a:endParaRPr lang="en-US"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Вы отлично справились со статическими растяжками! Помните, что спорт бывает разных типов! Поэтому всегда при проведении растяжек пользуйтесь руководствами по заминке.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Рассмотрим пример из баскетбола. Аэробные упражнения следует выполнять в течение нескольких минут и удерживать каждую растяжку по 30 секунд. Обязательно делайте растяжку для обеих сторон!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dirty="0">
              <a:solidFill>
                <a:schemeClr val="dk1"/>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b="1" i="1" u="none" strike="noStrike" kern="1200" baseline="0" dirty="0">
                <a:solidFill>
                  <a:schemeClr val="dk1"/>
                </a:solidFill>
                <a:latin typeface="Ubuntu" panose="020B0504030602030204" pitchFamily="34" charset="0"/>
              </a:rPr>
              <a:t>Вы можете изменить этот слайд на другой вид спорта. Подберите слайд, который подходит к виду спорта капитанов по фитнесу. </a:t>
            </a:r>
            <a:r>
              <a:rPr lang="ru-ru" b="0" i="0" u="none" strike="noStrike" kern="1200" baseline="0" dirty="0">
                <a:solidFill>
                  <a:schemeClr val="dk1"/>
                </a:solidFill>
                <a:latin typeface="Ubuntu" panose="020B0504030602030204" pitchFamily="34" charset="0"/>
              </a:rPr>
              <a:t>Вы можете обсудить и попрактиковаться делать различные заминки для этого конкретного вида спорта.</a:t>
            </a:r>
            <a:endParaRPr lang="en-US" b="1" i="1" u="none" strike="noStrike" kern="1200" baseline="0" dirty="0">
              <a:solidFill>
                <a:schemeClr val="dk1"/>
              </a:solidFill>
              <a:latin typeface="Ubuntu" panose="020B0504030602030204" pitchFamily="34" charset="0"/>
            </a:endParaRPr>
          </a:p>
          <a:p>
            <a:pPr marL="0" indent="0">
              <a:lnSpc>
                <a:spcPct val="100000"/>
              </a:lnSpc>
              <a:buFont typeface="Ubuntu Light" panose="020B0604020202020204" pitchFamily="34" charset="0"/>
              <a:buNone/>
            </a:pPr>
            <a:endParaRPr lang="en-US" dirty="0">
              <a:latin typeface="Ubuntu" panose="020B0504030602030204" pitchFamily="34" charset="0"/>
            </a:endParaRPr>
          </a:p>
          <a:p>
            <a:pPr marL="285750" marR="0" indent="-285750">
              <a:spcBef>
                <a:spcPts val="0"/>
              </a:spcBef>
              <a:spcAft>
                <a:spcPts val="0"/>
              </a:spcAft>
              <a:buFont typeface="Ubuntu Light" panose="020B0604020202020204" pitchFamily="34" charset="0"/>
              <a:buChar char="•"/>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75</a:t>
            </a:fld>
            <a:endParaRPr lang="en-US"/>
          </a:p>
        </p:txBody>
      </p:sp>
    </p:spTree>
    <p:extLst>
      <p:ext uri="{BB962C8B-B14F-4D97-AF65-F5344CB8AC3E}">
        <p14:creationId xmlns:p14="http://schemas.microsoft.com/office/powerpoint/2010/main" val="19029788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9670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dirty="0">
                <a:solidFill>
                  <a:schemeClr val="dk1"/>
                </a:solidFill>
                <a:latin typeface="Ubuntu" panose="020B0504030602030204" pitchFamily="34" charset="0"/>
              </a:rPr>
              <a:t>Вот еще несколько советов по проведению разминки и заминки:</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latin typeface="Ubuntu" panose="020B0504030602030204" pitchFamily="34" charset="0"/>
              </a:rPr>
              <a:t>Следуйте стандартному набору упражнений для разминки и заминки</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latin typeface="Ubuntu" panose="020B0504030602030204" pitchFamily="34" charset="0"/>
              </a:rPr>
              <a:t>Излучайте уверенность! Говорите громко и ясно</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latin typeface="Ubuntu" panose="020B0504030602030204" pitchFamily="34" charset="0"/>
              </a:rPr>
              <a:t>Поощряйте всех своих товарищей по команде присоединяться к участию</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latin typeface="Ubuntu" panose="020B0504030602030204" pitchFamily="34" charset="0"/>
              </a:rPr>
              <a:t>Обеспечьте достаточно свободного места для безопасного и эффективного выполнения упражнений</a:t>
            </a: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b="0" i="0" u="none" strike="noStrike" kern="1200" baseline="0" dirty="0">
              <a:solidFill>
                <a:schemeClr val="dk1"/>
              </a:solidFill>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dirty="0">
                <a:solidFill>
                  <a:schemeClr val="dk1"/>
                </a:solidFill>
                <a:latin typeface="Ubuntu" panose="020B0504030602030204" pitchFamily="34" charset="0"/>
              </a:rPr>
              <a:t>Наблюдайте, правильно ли ваши товарищи по команде выполняют упражнения, и помогайте им, если у них это не получается</a:t>
            </a: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b="1" i="1" dirty="0">
                <a:effectLst/>
                <a:latin typeface="Ubuntu" panose="020B0504030602030204" pitchFamily="34" charset="0"/>
                <a:ea typeface="Calibri" panose="020F0502020204030204" pitchFamily="34" charset="0"/>
                <a:cs typeface="Times New Roman" panose="02020603050405020304" pitchFamily="18" charset="0"/>
              </a:rPr>
              <a:t>СЦЕНАРИИ ДЛЯ ОБСУЖДЕНИЯ:</a:t>
            </a:r>
          </a:p>
          <a:p>
            <a:pPr marL="342900" marR="0" lvl="0" indent="-342900">
              <a:spcBef>
                <a:spcPts val="0"/>
              </a:spcBef>
              <a:spcAft>
                <a:spcPts val="0"/>
              </a:spcAft>
              <a:buFont typeface="Symbol" panose="05050102010706020507" pitchFamily="18" charset="2"/>
              <a:buChar char=""/>
            </a:pPr>
            <a:r>
              <a:rPr lang="ru-ru" dirty="0">
                <a:effectLst/>
                <a:latin typeface="Ubuntu" panose="020B0504030602030204" pitchFamily="34" charset="0"/>
                <a:ea typeface="Times New Roman" panose="02020603050405020304" pitchFamily="18" charset="0"/>
              </a:rPr>
              <a:t>Атлет всегда опаздывает</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ru-ru" dirty="0">
                <a:effectLst/>
                <a:latin typeface="Ubuntu" panose="020B0504030602030204" pitchFamily="34" charset="0"/>
                <a:ea typeface="Times New Roman" panose="02020603050405020304" pitchFamily="18" charset="0"/>
              </a:rPr>
              <a:t>Партнеры в рамках программы «Объединенный спорт» не участвуют</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ru-ru" dirty="0">
                <a:effectLst/>
                <a:latin typeface="Ubuntu" panose="020B0504030602030204" pitchFamily="34" charset="0"/>
                <a:ea typeface="Times New Roman" panose="02020603050405020304" pitchFamily="18" charset="0"/>
              </a:rPr>
              <a:t>Ваш тренер прерывает вашу разминку, чтобы начать тренировку</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ru-ru" dirty="0">
                <a:effectLst/>
                <a:latin typeface="Ubuntu" panose="020B0504030602030204" pitchFamily="34" charset="0"/>
                <a:ea typeface="Times New Roman" panose="02020603050405020304" pitchFamily="18" charset="0"/>
              </a:rPr>
              <a:t>Товарищ по команде неправильно делает упражнение</a:t>
            </a:r>
            <a:endParaRPr lang="en-US" dirty="0">
              <a:effectLst/>
              <a:latin typeface="Ubuntu" panose="020B05040306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ru-ru" dirty="0">
                <a:effectLst/>
                <a:latin typeface="Ubuntu" panose="020B0504030602030204" pitchFamily="34" charset="0"/>
                <a:ea typeface="Times New Roman" panose="02020603050405020304" pitchFamily="18" charset="0"/>
              </a:rPr>
              <a:t>Товарищ по команде не хочет участвовать</a:t>
            </a:r>
            <a:endParaRPr lang="en-US" dirty="0">
              <a:effectLst/>
              <a:latin typeface="Ubuntu" panose="020B0504030602030204" pitchFamily="34" charset="0"/>
              <a:ea typeface="Calibri" panose="020F0502020204030204" pitchFamily="34" charset="0"/>
            </a:endParaRPr>
          </a:p>
          <a:p>
            <a:pPr marL="0" marR="0">
              <a:spcBef>
                <a:spcPts val="0"/>
              </a:spcBef>
              <a:spcAft>
                <a:spcPts val="0"/>
              </a:spcAft>
            </a:pPr>
            <a:endParaRPr lang="en-US" b="1" i="1" dirty="0">
              <a:effectLs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76</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baseline="0" dirty="0">
                <a:solidFill>
                  <a:schemeClr val="dk1"/>
                </a:solidFill>
                <a:latin typeface="Ubuntu" panose="020B0504030602030204" pitchFamily="34" charset="0"/>
                <a:ea typeface="+mn-ea"/>
                <a:cs typeface="+mn-cs"/>
              </a:rPr>
              <a:t>Как упоминалось при обсуждении </a:t>
            </a:r>
            <a:r>
              <a:rPr lang="ru-ru" sz="1200" b="0" i="0" u="none" strike="noStrike" kern="1200" baseline="0" noProof="0" dirty="0">
                <a:solidFill>
                  <a:schemeClr val="dk1"/>
                </a:solidFill>
                <a:latin typeface="Ubuntu" panose="020B0504030602030204" pitchFamily="34" charset="0"/>
                <a:ea typeface="+mn-ea"/>
                <a:cs typeface="+mn-cs"/>
              </a:rPr>
              <a:t>сценариев</a:t>
            </a:r>
            <a:r>
              <a:rPr lang="ru-ru" sz="1200" b="0" i="0" u="none" strike="noStrike" kern="1200" baseline="0" dirty="0">
                <a:solidFill>
                  <a:schemeClr val="dk1"/>
                </a:solidFill>
                <a:latin typeface="Ubuntu" panose="020B0504030602030204" pitchFamily="34" charset="0"/>
                <a:ea typeface="+mn-ea"/>
                <a:cs typeface="+mn-cs"/>
              </a:rPr>
              <a:t>, </a:t>
            </a:r>
            <a:r>
              <a:rPr lang="ru-ru" sz="1200" b="0" i="0" u="none" strike="noStrike" kern="1200" baseline="0" noProof="0" dirty="0">
                <a:solidFill>
                  <a:schemeClr val="dk1"/>
                </a:solidFill>
                <a:latin typeface="Ubuntu" panose="020B0504030602030204" pitchFamily="34" charset="0"/>
                <a:ea typeface="+mn-ea"/>
                <a:cs typeface="+mn-cs"/>
              </a:rPr>
              <a:t>важно обсуждать со своим тренером вопросы из сферы ответственности капитана по фитнесу. Это нужно делать в начале сезона, и вы можете заниматься до/после тренировок, если хотите. Помните, что ваш тренер и персонал Программы всегда готовы помочь вам!</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77</a:t>
            </a:fld>
            <a:endParaRPr lang="en-US"/>
          </a:p>
        </p:txBody>
      </p:sp>
    </p:spTree>
    <p:extLst>
      <p:ext uri="{BB962C8B-B14F-4D97-AF65-F5344CB8AC3E}">
        <p14:creationId xmlns:p14="http://schemas.microsoft.com/office/powerpoint/2010/main" val="30979189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19336"/>
          </a:xfrm>
        </p:spPr>
        <p:txBody>
          <a:bodyPr/>
          <a:lstStyle/>
          <a:p>
            <a:pPr>
              <a:lnSpc>
                <a:spcPct val="95000"/>
              </a:lnSpc>
            </a:pPr>
            <a:r>
              <a:rPr lang="ru-ru" b="0" i="0" u="none" strike="noStrike" kern="1200" baseline="0" dirty="0">
                <a:solidFill>
                  <a:schemeClr val="tx1"/>
                </a:solidFill>
                <a:latin typeface="Ubuntu" panose="020B0504030602030204" pitchFamily="34" charset="0"/>
                <a:ea typeface="+mn-ea"/>
                <a:cs typeface="+mn-cs"/>
              </a:rPr>
              <a:t>Перед началом сезона важно обсудить со своим тренером вопросы из сферы ответственности капитана по фитнесу. Лучше всего позвонить ему или встретиться лично, но можно и написать на электронную почту. </a:t>
            </a:r>
          </a:p>
          <a:p>
            <a:pPr>
              <a:lnSpc>
                <a:spcPct val="95000"/>
              </a:lnSpc>
            </a:pPr>
            <a:endParaRPr lang="en-US" b="0" i="0" u="none" strike="noStrike" kern="1200" baseline="0" dirty="0">
              <a:solidFill>
                <a:schemeClr val="tx1"/>
              </a:solidFill>
              <a:latin typeface="Ubuntu" panose="020B0504030602030204" pitchFamily="34" charset="0"/>
              <a:ea typeface="+mn-ea"/>
              <a:cs typeface="+mn-cs"/>
            </a:endParaRPr>
          </a:p>
          <a:p>
            <a:pPr>
              <a:lnSpc>
                <a:spcPct val="95000"/>
              </a:lnSpc>
            </a:pPr>
            <a:r>
              <a:rPr lang="ru-ru" b="0" i="0" u="none" strike="noStrike" kern="1200" baseline="0" dirty="0">
                <a:solidFill>
                  <a:schemeClr val="tx1"/>
                </a:solidFill>
                <a:latin typeface="Ubuntu" panose="020B0504030602030204" pitchFamily="34" charset="0"/>
                <a:ea typeface="+mn-ea"/>
                <a:cs typeface="+mn-cs"/>
              </a:rPr>
              <a:t>При обращении скажите:</a:t>
            </a:r>
          </a:p>
          <a:p>
            <a:pPr>
              <a:lnSpc>
                <a:spcPct val="95000"/>
              </a:lnSpc>
            </a:pPr>
            <a:r>
              <a:rPr lang="ru-ru" b="0" i="1" u="none" strike="noStrike" kern="1200" dirty="0">
                <a:solidFill>
                  <a:schemeClr val="tx1"/>
                </a:solidFill>
                <a:latin typeface="Ubuntu" panose="020B0504030602030204" pitchFamily="34" charset="0"/>
                <a:ea typeface="+mn-ea"/>
                <a:cs typeface="+mn-cs"/>
              </a:rPr>
              <a:t>«Я в вашей команде, и я — капитан по фитнесу. Я прошел (прошла) курс обучения «Капитан по фитнесу» и могу проводить разминки и заминки, а также делиться советами по здоровому образу жизни. Можно ли выделить немного времени в начале и конце тренировки для таких занятий?» </a:t>
            </a:r>
          </a:p>
          <a:p>
            <a:pPr algn="l" rtl="0" fontAlgn="base">
              <a:lnSpc>
                <a:spcPct val="95000"/>
              </a:lnSpc>
              <a:buFont typeface="+mj-lt"/>
              <a:buNone/>
            </a:pPr>
            <a:endParaRPr lang="en-US" b="0" i="1" u="none" strike="noStrike" kern="1200"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95000"/>
              </a:lnSpc>
              <a:spcBef>
                <a:spcPts val="0"/>
              </a:spcBef>
              <a:spcAft>
                <a:spcPts val="0"/>
              </a:spcAft>
              <a:buClrTx/>
              <a:buSzTx/>
              <a:buFont typeface="+mj-lt"/>
              <a:buNone/>
              <a:tabLst/>
              <a:defRPr/>
            </a:pPr>
            <a:r>
              <a:rPr lang="ru-ru" b="0" i="0" spc="-10" dirty="0">
                <a:solidFill>
                  <a:srgbClr val="000000"/>
                </a:solidFill>
                <a:effectLst/>
                <a:latin typeface="Ubuntu" panose="020B0504030602030204" pitchFamily="34" charset="0"/>
              </a:rPr>
              <a:t>Таким образом вы дадите тренеру понять, что ваша роль не является для него дополнительной работой, а призвана помочь ему. </a:t>
            </a:r>
            <a:r>
              <a:rPr lang="ru-ru" b="1" i="1" spc="-10" dirty="0">
                <a:solidFill>
                  <a:schemeClr val="dk1"/>
                </a:solidFill>
                <a:effectLst/>
                <a:latin typeface="Ubuntu" panose="020B0504030602030204" pitchFamily="34" charset="0"/>
                <a:cs typeface="Times New Roman" panose="02020603050405020304" pitchFamily="18" charset="0"/>
              </a:rPr>
              <a:t> </a:t>
            </a:r>
            <a:r>
              <a:rPr lang="ru-ru" b="0" i="0" spc="-10" dirty="0">
                <a:solidFill>
                  <a:schemeClr val="dk1"/>
                </a:solidFill>
                <a:effectLst/>
                <a:latin typeface="Ubuntu" panose="020B0504030602030204" pitchFamily="34" charset="0"/>
                <a:cs typeface="Times New Roman" panose="02020603050405020304" pitchFamily="18" charset="0"/>
              </a:rPr>
              <a:t>Это позволит </a:t>
            </a:r>
            <a:r>
              <a:rPr lang="ru-ru" b="0" i="0" spc="-10" dirty="0">
                <a:solidFill>
                  <a:srgbClr val="000000"/>
                </a:solidFill>
                <a:effectLst/>
                <a:latin typeface="Ubuntu" panose="020B0504030602030204" pitchFamily="34" charset="0"/>
              </a:rPr>
              <a:t>вашему тренеру узнать еще до первой тренировки, что вы являетесь капитаном по фитнесу. У него будет время, чтобы понять вашу роль и подстроиться под время, необходимое для разминки и заминки. </a:t>
            </a:r>
          </a:p>
          <a:p>
            <a:pPr algn="l" rtl="0" fontAlgn="base">
              <a:lnSpc>
                <a:spcPct val="95000"/>
              </a:lnSpc>
              <a:buFont typeface="+mj-lt"/>
              <a:buNone/>
            </a:pPr>
            <a:endParaRPr lang="en-US" b="0" i="0" dirty="0">
              <a:solidFill>
                <a:srgbClr val="000000"/>
              </a:solidFill>
              <a:effectLst/>
              <a:latin typeface="Ubuntu" panose="020B0504030602030204" pitchFamily="34" charset="0"/>
            </a:endParaRPr>
          </a:p>
          <a:p>
            <a:pPr algn="l" rtl="0" fontAlgn="base">
              <a:lnSpc>
                <a:spcPct val="95000"/>
              </a:lnSpc>
              <a:buFont typeface="+mj-lt"/>
              <a:buNone/>
            </a:pPr>
            <a:r>
              <a:rPr lang="ru-ru" b="0" i="0" dirty="0">
                <a:solidFill>
                  <a:srgbClr val="000000"/>
                </a:solidFill>
                <a:effectLst/>
                <a:latin typeface="Ubuntu" panose="020B0504030602030204" pitchFamily="34" charset="0"/>
              </a:rPr>
              <a:t>Если вы отправляете электронное письмо, вы можете вложить в него руководство по разминке и заминке для вашего вида спорта, чтобы ваш тренер мог ознакомиться с ним. </a:t>
            </a:r>
          </a:p>
          <a:p>
            <a:pPr algn="l" rtl="0" fontAlgn="base">
              <a:lnSpc>
                <a:spcPct val="95000"/>
              </a:lnSpc>
              <a:buFont typeface="+mj-lt"/>
              <a:buNone/>
            </a:pPr>
            <a:endParaRPr lang="en-US" b="0" i="0" dirty="0">
              <a:solidFill>
                <a:srgbClr val="000000"/>
              </a:solidFill>
              <a:effectLst/>
              <a:latin typeface="Ubuntu" panose="020B0504030602030204" pitchFamily="34" charset="0"/>
            </a:endParaRPr>
          </a:p>
          <a:p>
            <a:pPr algn="l" rtl="0" fontAlgn="base">
              <a:lnSpc>
                <a:spcPct val="95000"/>
              </a:lnSpc>
              <a:buFont typeface="+mj-lt"/>
              <a:buNone/>
            </a:pPr>
            <a:r>
              <a:rPr lang="ru-ru" b="0" i="0" dirty="0">
                <a:solidFill>
                  <a:srgbClr val="000000"/>
                </a:solidFill>
                <a:effectLst/>
                <a:latin typeface="Ubuntu" panose="020B0504030602030204" pitchFamily="34" charset="0"/>
              </a:rPr>
              <a:t>Вы также можете сообщить своему тренеру, что придете на тренировку с распечатанными копиями этого руководства.</a:t>
            </a:r>
          </a:p>
        </p:txBody>
      </p:sp>
      <p:sp>
        <p:nvSpPr>
          <p:cNvPr id="4" name="Slide Number Placeholder 3"/>
          <p:cNvSpPr>
            <a:spLocks noGrp="1"/>
          </p:cNvSpPr>
          <p:nvPr>
            <p:ph type="sldNum" sz="quarter" idx="5"/>
          </p:nvPr>
        </p:nvSpPr>
        <p:spPr/>
        <p:txBody>
          <a:bodyPr/>
          <a:lstStyle/>
          <a:p>
            <a:fld id="{94524C34-D508-4CCF-A9F5-C631378A631A}" type="slidenum">
              <a:rPr lang="en-US" smtClean="0"/>
              <a:t>78</a:t>
            </a:fld>
            <a:endParaRPr lang="en-US"/>
          </a:p>
        </p:txBody>
      </p:sp>
    </p:spTree>
    <p:extLst>
      <p:ext uri="{BB962C8B-B14F-4D97-AF65-F5344CB8AC3E}">
        <p14:creationId xmlns:p14="http://schemas.microsoft.com/office/powerpoint/2010/main" val="12608239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0" i="0" u="none" strike="noStrike" kern="1200" baseline="0" noProof="0" dirty="0">
                <a:solidFill>
                  <a:schemeClr val="dk1"/>
                </a:solidFill>
                <a:latin typeface="Ubuntu" panose="020B0504030602030204" pitchFamily="34" charset="0"/>
                <a:ea typeface="+mn-ea"/>
                <a:cs typeface="+mn-cs"/>
              </a:rPr>
              <a:t>При общении со своим тренером обязательно расскажите ему об этих дополнительных аспектах:</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noProof="0" dirty="0">
                <a:solidFill>
                  <a:schemeClr val="dk1"/>
                </a:solidFill>
                <a:latin typeface="Ubuntu" panose="020B0504030602030204" pitchFamily="34" charset="0"/>
                <a:ea typeface="+mn-ea"/>
                <a:cs typeface="+mn-cs"/>
              </a:rPr>
              <a:t>Перед своей первой тренировкой поговорите со своим тренером и опишите ему преимущества разминки и заминки</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noProof="0" dirty="0">
                <a:solidFill>
                  <a:schemeClr val="dk1"/>
                </a:solidFill>
                <a:latin typeface="Ubuntu" panose="020B0504030602030204" pitchFamily="34" charset="0"/>
                <a:ea typeface="+mn-ea"/>
                <a:cs typeface="+mn-cs"/>
              </a:rPr>
              <a:t>Объясните ему, почему атлетам важно быть здоровыми и находиться в хорошей физической форме</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b="0" i="0" u="none" strike="noStrike" kern="1200" baseline="0" noProof="0" dirty="0">
                <a:solidFill>
                  <a:schemeClr val="dk1"/>
                </a:solidFill>
                <a:latin typeface="Ubuntu" panose="020B0504030602030204" pitchFamily="34" charset="0"/>
                <a:ea typeface="+mn-ea"/>
                <a:cs typeface="+mn-cs"/>
              </a:rPr>
              <a:t>Расскажите своему тренеру, почему для вас важно быть капитаном по фитнесу!</a:t>
            </a:r>
          </a:p>
          <a:p>
            <a:pPr marL="171450" marR="0" lvl="0" indent="-17145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en-US"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buntu Light" panose="020B0604020202020204" pitchFamily="34" charset="0"/>
              <a:buNone/>
              <a:tabLst/>
              <a:defRPr/>
            </a:pPr>
            <a:r>
              <a:rPr lang="ru-ru" b="0" i="0" u="none" strike="noStrike" kern="1200" baseline="0" noProof="0" dirty="0">
                <a:solidFill>
                  <a:schemeClr val="dk1"/>
                </a:solidFill>
                <a:latin typeface="Ubuntu" panose="020B0504030602030204" pitchFamily="34" charset="0"/>
                <a:ea typeface="+mn-ea"/>
                <a:cs typeface="+mn-cs"/>
              </a:rPr>
              <a:t>У вас есть все знания и навыки, чтобы стать великим капитаном по фитнесу — покажите это своему тренеру!</a:t>
            </a:r>
          </a:p>
          <a:p>
            <a:pPr algn="l" rtl="0" fontAlgn="base">
              <a:buFont typeface="+mj-lt"/>
              <a:buNone/>
            </a:pPr>
            <a:endParaRPr lang="en-US"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79</a:t>
            </a:fld>
            <a:endParaRPr lang="en-US"/>
          </a:p>
        </p:txBody>
      </p:sp>
    </p:spTree>
    <p:extLst>
      <p:ext uri="{BB962C8B-B14F-4D97-AF65-F5344CB8AC3E}">
        <p14:creationId xmlns:p14="http://schemas.microsoft.com/office/powerpoint/2010/main" val="33727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latin typeface="Ubuntu Light" panose="020B0304030602030204" pitchFamily="34" charset="0"/>
                <a:cs typeface="Calibri"/>
              </a:rPr>
              <a:t>Тренер:</a:t>
            </a:r>
          </a:p>
          <a:p>
            <a:pPr marL="285750" indent="-285750">
              <a:buFont typeface="Ubuntu Light"/>
              <a:buChar char="•"/>
            </a:pPr>
            <a:r>
              <a:rPr lang="ru-ru" dirty="0">
                <a:latin typeface="Ubuntu Light" panose="020B0304030602030204" pitchFamily="34" charset="0"/>
              </a:rPr>
              <a:t>Является лидером на каждой тренировке</a:t>
            </a:r>
            <a:endParaRPr lang="en-US" dirty="0">
              <a:latin typeface="Ubuntu Light" panose="020B0304030602030204" pitchFamily="34" charset="0"/>
              <a:cs typeface="Calibri"/>
            </a:endParaRPr>
          </a:p>
          <a:p>
            <a:pPr marL="285750" indent="-285750">
              <a:buFont typeface="Ubuntu Light"/>
              <a:buChar char="•"/>
            </a:pPr>
            <a:r>
              <a:rPr lang="ru-ru" dirty="0">
                <a:latin typeface="Ubuntu Light" panose="020B0304030602030204" pitchFamily="34" charset="0"/>
              </a:rPr>
              <a:t>Определяет порядок проведения тренировок</a:t>
            </a:r>
            <a:endParaRPr lang="en-US" dirty="0">
              <a:latin typeface="Ubuntu Light" panose="020B0304030602030204" pitchFamily="34" charset="0"/>
              <a:cs typeface="Calibri"/>
            </a:endParaRPr>
          </a:p>
          <a:p>
            <a:pPr marL="285750" indent="-285750">
              <a:buFont typeface="Ubuntu Light"/>
              <a:buChar char="•"/>
            </a:pPr>
            <a:r>
              <a:rPr lang="ru-ru" dirty="0">
                <a:latin typeface="Ubuntu Light" panose="020B0304030602030204" pitchFamily="34" charset="0"/>
              </a:rPr>
              <a:t>Развивает спортивные навыки и тренирует</a:t>
            </a:r>
            <a:endParaRPr lang="en-US" dirty="0">
              <a:latin typeface="Ubuntu Light" panose="020B0304030602030204" pitchFamily="34" charset="0"/>
              <a:cs typeface="Calibri"/>
            </a:endParaRPr>
          </a:p>
          <a:p>
            <a:pPr marL="285750" indent="-285750">
              <a:buFont typeface="Ubuntu Light"/>
              <a:buChar char="•"/>
            </a:pPr>
            <a:r>
              <a:rPr lang="ru-ru" dirty="0">
                <a:latin typeface="Ubuntu Light" panose="020B0304030602030204" pitchFamily="34" charset="0"/>
              </a:rPr>
              <a:t>Определяет время начала и конца тренировки</a:t>
            </a:r>
            <a:endParaRPr lang="en-US" dirty="0">
              <a:latin typeface="Ubuntu Light" panose="020B0304030602030204" pitchFamily="34" charset="0"/>
              <a:cs typeface="Calibri"/>
            </a:endParaRPr>
          </a:p>
          <a:p>
            <a:pPr marL="285750" indent="-285750">
              <a:buFont typeface="Ubuntu Light"/>
              <a:buChar char="•"/>
            </a:pPr>
            <a:r>
              <a:rPr lang="ru-ru" dirty="0">
                <a:latin typeface="Ubuntu Light" panose="020B0304030602030204" pitchFamily="34" charset="0"/>
              </a:rPr>
              <a:t>Мотивирует атлетов</a:t>
            </a:r>
            <a:endParaRPr lang="en-US" dirty="0">
              <a:latin typeface="Ubuntu Light" panose="020B0304030602030204" pitchFamily="34" charset="0"/>
              <a:cs typeface="Calibri"/>
            </a:endParaRPr>
          </a:p>
          <a:p>
            <a:pPr marL="285750" indent="-285750">
              <a:buFont typeface="Ubuntu Light"/>
              <a:buChar char="•"/>
            </a:pPr>
            <a:r>
              <a:rPr lang="ru-ru" dirty="0">
                <a:latin typeface="Ubuntu Light" panose="020B0304030602030204" pitchFamily="34" charset="0"/>
              </a:rPr>
              <a:t>Общается с отдельными атлетами, когда того требует ситуация</a:t>
            </a:r>
          </a:p>
          <a:p>
            <a:pPr marL="285750" indent="-285750">
              <a:buFont typeface="Ubuntu Light"/>
              <a:buChar char="•"/>
            </a:pPr>
            <a:endParaRPr lang="en-US" dirty="0">
              <a:latin typeface="Ubuntu Light" panose="020B0304030602030204" pitchFamily="34" charset="0"/>
              <a:cs typeface="Calibri" panose="020F0502020204030204"/>
            </a:endParaRPr>
          </a:p>
          <a:p>
            <a:r>
              <a:rPr lang="ru-ru" dirty="0">
                <a:latin typeface="Ubuntu Light" panose="020B0304030602030204" pitchFamily="34" charset="0"/>
                <a:cs typeface="Calibri" panose="020F0502020204030204"/>
              </a:rPr>
              <a:t>Капитаны по фитнесу:</a:t>
            </a:r>
          </a:p>
          <a:p>
            <a:pPr marL="285750" indent="-285750">
              <a:buFont typeface="Ubuntu Light"/>
              <a:buChar char="•"/>
            </a:pPr>
            <a:r>
              <a:rPr lang="ru-ru" dirty="0">
                <a:latin typeface="Ubuntu Light" panose="020B0304030602030204" pitchFamily="34" charset="0"/>
              </a:rPr>
              <a:t>Помогает проводить разминку перед началом тренировки</a:t>
            </a:r>
            <a:endParaRPr lang="en-US" dirty="0">
              <a:latin typeface="Ubuntu Light" panose="020B0304030602030204" pitchFamily="34" charset="0"/>
              <a:cs typeface="Calibri" panose="020F0502020204030204"/>
            </a:endParaRPr>
          </a:p>
          <a:p>
            <a:pPr marL="285750" indent="-285750">
              <a:buFont typeface="Ubuntu Light"/>
              <a:buChar char="•"/>
            </a:pPr>
            <a:r>
              <a:rPr lang="ru-ru" dirty="0">
                <a:latin typeface="Ubuntu Light" panose="020B0304030602030204" pitchFamily="34" charset="0"/>
              </a:rPr>
              <a:t>Служит положительным примером для своих товарищей по команде</a:t>
            </a:r>
            <a:endParaRPr lang="en-US" dirty="0">
              <a:latin typeface="Ubuntu Light" panose="020B0304030602030204" pitchFamily="34" charset="0"/>
              <a:cs typeface="Calibri" panose="020F0502020204030204"/>
            </a:endParaRPr>
          </a:p>
          <a:p>
            <a:pPr marL="285750" indent="-285750">
              <a:buFont typeface="Ubuntu Light"/>
              <a:buChar char="•"/>
            </a:pPr>
            <a:r>
              <a:rPr lang="ru-ru" dirty="0">
                <a:latin typeface="Ubuntu Light" panose="020B0304030602030204" pitchFamily="34" charset="0"/>
              </a:rPr>
              <a:t>Делится советами или проводит санитарное просвещение на каждой тренировке</a:t>
            </a:r>
            <a:endParaRPr lang="en-US" dirty="0">
              <a:latin typeface="Ubuntu Light" panose="020B0304030602030204" pitchFamily="34" charset="0"/>
              <a:cs typeface="Calibri" panose="020F0502020204030204"/>
            </a:endParaRPr>
          </a:p>
          <a:p>
            <a:pPr marL="285750" indent="-285750">
              <a:buFont typeface="Ubuntu Light"/>
              <a:buChar char="•"/>
            </a:pPr>
            <a:r>
              <a:rPr lang="ru-ru" dirty="0">
                <a:latin typeface="Ubuntu Light" panose="020B0304030602030204" pitchFamily="34" charset="0"/>
              </a:rPr>
              <a:t>Помогает с растяжками при заминке после тренировок</a:t>
            </a:r>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36715093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80</a:t>
            </a:fld>
            <a:endParaRPr lang="en-US"/>
          </a:p>
        </p:txBody>
      </p:sp>
    </p:spTree>
    <p:extLst>
      <p:ext uri="{BB962C8B-B14F-4D97-AF65-F5344CB8AC3E}">
        <p14:creationId xmlns:p14="http://schemas.microsoft.com/office/powerpoint/2010/main" val="36382056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dirty="0">
                <a:solidFill>
                  <a:srgbClr val="000000"/>
                </a:solidFill>
                <a:effectLst/>
                <a:latin typeface="Ubuntu" panose="020B0504030602030204" pitchFamily="34" charset="0"/>
              </a:rPr>
              <a:t>Поздравляем! Спасибо за участие! Вот вы и прошли курс обучения «Капитан по фитнесу».</a:t>
            </a:r>
          </a:p>
          <a:p>
            <a:r>
              <a:rPr lang="ru-ru" sz="1200" b="1" i="1" dirty="0">
                <a:solidFill>
                  <a:srgbClr val="000000"/>
                </a:solidFill>
                <a:effectLst/>
                <a:latin typeface="Ubuntu" panose="020B0504030602030204" pitchFamily="34" charset="0"/>
              </a:rPr>
              <a:t> </a:t>
            </a:r>
          </a:p>
          <a:p>
            <a:r>
              <a:rPr lang="ru-ru" sz="1200" b="1" i="1" dirty="0">
                <a:solidFill>
                  <a:srgbClr val="000000"/>
                </a:solidFill>
                <a:effectLst/>
                <a:latin typeface="Ubuntu" panose="020B0504030602030204" pitchFamily="34" charset="0"/>
              </a:rPr>
              <a:t>Помните: чтобы стать великим атлетом, нужно быть здоровым спортсменом. Ваш тренер и персонал Программы всегда готовы помочь вам!</a:t>
            </a:r>
          </a:p>
          <a:p>
            <a:pPr marL="0" marR="0">
              <a:spcBef>
                <a:spcPts val="0"/>
              </a:spcBef>
              <a:spcAft>
                <a:spcPts val="0"/>
              </a:spcAft>
            </a:pPr>
            <a:r>
              <a:rPr lang="ru-ru" sz="1200" b="1" i="1" dirty="0">
                <a:effectLst/>
                <a:latin typeface="Ubuntu" panose="020B0504030602030204" pitchFamily="34" charset="0"/>
                <a:ea typeface="Calibri" panose="020F0502020204030204" pitchFamily="34" charset="0"/>
                <a:cs typeface="Times New Roman" panose="02020603050405020304" pitchFamily="18" charset="0"/>
              </a:rPr>
              <a:t> </a:t>
            </a:r>
            <a:endParaRPr lang="en-US" sz="1200" dirty="0">
              <a:effectLst/>
              <a:highlight>
                <a:srgbClr val="FFFF00"/>
              </a:highlight>
              <a:latin typeface="Ubuntu" panose="020B05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81</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24C34-D508-4CCF-A9F5-C631378A6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200" b="1" i="1" dirty="0">
                <a:effectLst/>
                <a:latin typeface="Ubuntu Light" panose="020B0304030602030204" pitchFamily="34" charset="0"/>
                <a:ea typeface="Calibri" panose="020F0502020204030204" pitchFamily="34" charset="0"/>
                <a:cs typeface="Times New Roman" panose="02020603050405020304" pitchFamily="18" charset="0"/>
              </a:rPr>
              <a:t>Курс обучения «Капитан по фитнесу» состоит из двух уроков:</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sz="1200"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pPr>
            <a:r>
              <a:rPr lang="ru-ru" sz="1200" b="1" i="1" dirty="0">
                <a:effectLst/>
                <a:latin typeface="Ubuntu Light" panose="020B0304030602030204" pitchFamily="34" charset="0"/>
                <a:ea typeface="Calibri" panose="020F0502020204030204" pitchFamily="34" charset="0"/>
                <a:cs typeface="Times New Roman" panose="02020603050405020304" pitchFamily="18" charset="0"/>
              </a:rPr>
              <a:t>Представление о фитнесе</a:t>
            </a:r>
          </a:p>
          <a:p>
            <a:pPr marL="228600" marR="0" indent="-228600">
              <a:spcBef>
                <a:spcPts val="0"/>
              </a:spcBef>
              <a:spcAft>
                <a:spcPts val="0"/>
              </a:spcAft>
              <a:buFont typeface="+mj-lt"/>
              <a:buAutoNum type="arabicPeriod"/>
            </a:pPr>
            <a:r>
              <a:rPr lang="ru-ru" sz="1200" b="1" i="1" dirty="0">
                <a:effectLst/>
                <a:latin typeface="Ubuntu Light" panose="020B0304030602030204" pitchFamily="34" charset="0"/>
                <a:ea typeface="Calibri" panose="020F0502020204030204" pitchFamily="34" charset="0"/>
                <a:cs typeface="Times New Roman" panose="02020603050405020304" pitchFamily="18" charset="0"/>
              </a:rPr>
              <a:t>Проведение разминки и заминки </a:t>
            </a: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latin typeface="Ubuntu Light" panose="020B03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dirty="0"/>
          </a:p>
        </p:txBody>
      </p:sp>
    </p:spTree>
    <p:extLst>
      <p:ext uri="{BB962C8B-B14F-4D97-AF65-F5344CB8AC3E}">
        <p14:creationId xmlns:p14="http://schemas.microsoft.com/office/powerpoint/2010/main" val="3551960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sp>
        <p:nvSpPr>
          <p:cNvPr id="3" name="TextBox 2">
            <a:extLst>
              <a:ext uri="{FF2B5EF4-FFF2-40B4-BE49-F238E27FC236}">
                <a16:creationId xmlns:a16="http://schemas.microsoft.com/office/drawing/2014/main" id="{00FF1FD9-A42F-EA4D-36B9-86AA81D1ECA5}"/>
              </a:ext>
            </a:extLst>
          </p:cNvPr>
          <p:cNvSpPr txBox="1"/>
          <p:nvPr userDrawn="1"/>
        </p:nvSpPr>
        <p:spPr>
          <a:xfrm>
            <a:off x="575446" y="369638"/>
            <a:ext cx="3302491" cy="346249"/>
          </a:xfrm>
          <a:prstGeom prst="rect">
            <a:avLst/>
          </a:prstGeom>
          <a:noFill/>
        </p:spPr>
        <p:txBody>
          <a:bodyPr wrap="square" rtlCol="0">
            <a:spAutoFit/>
          </a:bodyPr>
          <a:lstStyle/>
          <a:p>
            <a:r>
              <a:rPr lang="ru-ru" sz="1650" b="1" spc="100" baseline="0" dirty="0">
                <a:solidFill>
                  <a:schemeClr val="bg1"/>
                </a:solidFill>
                <a:latin typeface="Ubuntu" panose="020B0504030602030204" pitchFamily="34" charset="0"/>
              </a:rPr>
              <a:t>СПОРТИВНОЕ ЛИДЕРСТВО</a:t>
            </a:r>
          </a:p>
        </p:txBody>
      </p:sp>
      <p:sp>
        <p:nvSpPr>
          <p:cNvPr id="5" name="TextBox 4">
            <a:extLst>
              <a:ext uri="{FF2B5EF4-FFF2-40B4-BE49-F238E27FC236}">
                <a16:creationId xmlns:a16="http://schemas.microsoft.com/office/drawing/2014/main" id="{7B23C601-E722-9056-9726-4898B70BE062}"/>
              </a:ext>
            </a:extLst>
          </p:cNvPr>
          <p:cNvSpPr txBox="1"/>
          <p:nvPr userDrawn="1"/>
        </p:nvSpPr>
        <p:spPr>
          <a:xfrm>
            <a:off x="539827" y="2100572"/>
            <a:ext cx="6191479" cy="1961114"/>
          </a:xfrm>
          <a:prstGeom prst="rect">
            <a:avLst/>
          </a:prstGeom>
          <a:noFill/>
        </p:spPr>
        <p:txBody>
          <a:bodyPr wrap="square" rtlCol="0">
            <a:spAutoFit/>
          </a:bodyPr>
          <a:lstStyle/>
          <a:p>
            <a:pPr>
              <a:lnSpc>
                <a:spcPct val="75000"/>
              </a:lnSpc>
            </a:pPr>
            <a:r>
              <a:rPr lang="ru-ru" sz="8000" b="1" spc="-500" baseline="0" dirty="0">
                <a:solidFill>
                  <a:schemeClr val="bg1"/>
                </a:solidFill>
                <a:latin typeface="Roboto Black" panose="02000000000000000000" pitchFamily="2" charset="0"/>
                <a:ea typeface="Roboto Black" panose="02000000000000000000" pitchFamily="2" charset="0"/>
              </a:rPr>
              <a:t>ПОКАЗЫВАЯ ПУТЬ</a:t>
            </a:r>
          </a:p>
        </p:txBody>
      </p:sp>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
        <p:nvSpPr>
          <p:cNvPr id="2" name="TextBox 1">
            <a:extLst>
              <a:ext uri="{FF2B5EF4-FFF2-40B4-BE49-F238E27FC236}">
                <a16:creationId xmlns:a16="http://schemas.microsoft.com/office/drawing/2014/main" id="{DAD97941-AA41-3FB3-8437-17DA8250D0A8}"/>
              </a:ext>
            </a:extLst>
          </p:cNvPr>
          <p:cNvSpPr txBox="1"/>
          <p:nvPr userDrawn="1"/>
        </p:nvSpPr>
        <p:spPr>
          <a:xfrm>
            <a:off x="8758411" y="6233652"/>
            <a:ext cx="2912480" cy="307777"/>
          </a:xfrm>
          <a:prstGeom prst="rect">
            <a:avLst/>
          </a:prstGeom>
          <a:noFill/>
        </p:spPr>
        <p:txBody>
          <a:bodyPr wrap="square" rtlCol="0">
            <a:spAutoFit/>
          </a:bodyPr>
          <a:lstStyle/>
          <a:p>
            <a:r>
              <a:rPr lang="ru-ru" sz="1400" b="1" spc="100" baseline="0" dirty="0">
                <a:solidFill>
                  <a:srgbClr val="00695E"/>
                </a:solidFill>
                <a:latin typeface="Ubuntu" panose="020B0504030602030204" pitchFamily="34" charset="0"/>
              </a:rPr>
              <a:t>СПОРТИВНОЕ ЛИДЕРСТВО</a:t>
            </a: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
        <p:nvSpPr>
          <p:cNvPr id="2" name="TextBox 1">
            <a:extLst>
              <a:ext uri="{FF2B5EF4-FFF2-40B4-BE49-F238E27FC236}">
                <a16:creationId xmlns:a16="http://schemas.microsoft.com/office/drawing/2014/main" id="{C1F76A88-2A11-94A7-E679-E57417BA9475}"/>
              </a:ext>
            </a:extLst>
          </p:cNvPr>
          <p:cNvSpPr txBox="1"/>
          <p:nvPr userDrawn="1"/>
        </p:nvSpPr>
        <p:spPr>
          <a:xfrm>
            <a:off x="8758411" y="6233652"/>
            <a:ext cx="2912480" cy="307777"/>
          </a:xfrm>
          <a:prstGeom prst="rect">
            <a:avLst/>
          </a:prstGeom>
          <a:noFill/>
        </p:spPr>
        <p:txBody>
          <a:bodyPr wrap="square" rtlCol="0">
            <a:spAutoFit/>
          </a:bodyPr>
          <a:lstStyle/>
          <a:p>
            <a:r>
              <a:rPr lang="ru-ru" sz="1400" b="1" spc="100" baseline="0" dirty="0">
                <a:solidFill>
                  <a:srgbClr val="00695E"/>
                </a:solidFill>
                <a:latin typeface="Ubuntu" panose="020B0504030602030204" pitchFamily="34" charset="0"/>
              </a:rPr>
              <a:t>СПОРТИВНОЕ ЛИДЕРСТВО</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
        <p:nvSpPr>
          <p:cNvPr id="2" name="TextBox 1">
            <a:extLst>
              <a:ext uri="{FF2B5EF4-FFF2-40B4-BE49-F238E27FC236}">
                <a16:creationId xmlns:a16="http://schemas.microsoft.com/office/drawing/2014/main" id="{498D225F-BF3D-F614-1129-657CBB39DF67}"/>
              </a:ext>
            </a:extLst>
          </p:cNvPr>
          <p:cNvSpPr txBox="1"/>
          <p:nvPr userDrawn="1"/>
        </p:nvSpPr>
        <p:spPr>
          <a:xfrm>
            <a:off x="8758411" y="6233652"/>
            <a:ext cx="2912480" cy="307777"/>
          </a:xfrm>
          <a:prstGeom prst="rect">
            <a:avLst/>
          </a:prstGeom>
          <a:noFill/>
        </p:spPr>
        <p:txBody>
          <a:bodyPr wrap="square" rtlCol="0">
            <a:spAutoFit/>
          </a:bodyPr>
          <a:lstStyle/>
          <a:p>
            <a:r>
              <a:rPr lang="ru-ru" sz="1400" b="1" spc="100" baseline="0" dirty="0">
                <a:solidFill>
                  <a:srgbClr val="00695E"/>
                </a:solidFill>
                <a:latin typeface="Ubuntu" panose="020B0504030602030204" pitchFamily="34" charset="0"/>
              </a:rPr>
              <a:t>СПОРТИВНОЕ ЛИДЕРСТВО</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Текст&#10;&#10;Описание создается автоматически">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8758411" y="6233652"/>
            <a:ext cx="2912480" cy="307777"/>
          </a:xfrm>
          <a:prstGeom prst="rect">
            <a:avLst/>
          </a:prstGeom>
          <a:noFill/>
        </p:spPr>
        <p:txBody>
          <a:bodyPr wrap="square" rtlCol="0">
            <a:spAutoFit/>
          </a:bodyPr>
          <a:lstStyle/>
          <a:p>
            <a:r>
              <a:rPr lang="ru-ru" sz="1400" b="1" spc="100" baseline="0" dirty="0">
                <a:solidFill>
                  <a:srgbClr val="00695E"/>
                </a:solidFill>
                <a:latin typeface="Ubuntu" panose="020B0504030602030204" pitchFamily="34" charset="0"/>
              </a:rPr>
              <a:t>СПОРТИВНОЕ ЛИДЕРСТВО</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r>
              <a:rPr lang="ru-ru" sz="3600" b="1" dirty="0">
                <a:solidFill>
                  <a:schemeClr val="bg1"/>
                </a:solidFill>
                <a:latin typeface="Ubuntu" panose="020B0504030602030204" pitchFamily="34" charset="0"/>
              </a:rPr>
              <a:t>Есть вопросы?</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E692E-3B2C-4E6B-B906-E260F68CBF18}" type="datetimeFigureOut">
              <a:rPr lang="en-US" smtClean="0"/>
              <a:t>12/2/2025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0.svg"/><Relationship Id="rId11" Type="http://schemas.openxmlformats.org/officeDocument/2006/relationships/image" Target="../media/image25.jpg"/><Relationship Id="rId5" Type="http://schemas.openxmlformats.org/officeDocument/2006/relationships/image" Target="../media/image19.png"/><Relationship Id="rId15" Type="http://schemas.openxmlformats.org/officeDocument/2006/relationships/image" Target="../media/image29.sv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0.jp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6.png"/><Relationship Id="rId7" Type="http://schemas.openxmlformats.org/officeDocument/2006/relationships/image" Target="../media/image56.sv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svg"/><Relationship Id="rId10" Type="http://schemas.openxmlformats.org/officeDocument/2006/relationships/image" Target="../media/image59.svg"/><Relationship Id="rId4" Type="http://schemas.openxmlformats.org/officeDocument/2006/relationships/image" Target="../media/image53.png"/><Relationship Id="rId9"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4.png"/><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65.png"/><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66.jpg"/><Relationship Id="rId4" Type="http://schemas.microsoft.com/office/2007/relationships/hdphoto" Target="../media/hdphoto3.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63.png"/><Relationship Id="rId7"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68.svg"/><Relationship Id="rId5" Type="http://schemas.openxmlformats.org/officeDocument/2006/relationships/image" Target="../media/image67.png"/><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70.png"/><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openxmlformats.org/officeDocument/2006/relationships/hyperlink" Target="https://resources.specialolympics.org/health/health-promotion" TargetMode="External"/><Relationship Id="rId3" Type="http://schemas.openxmlformats.org/officeDocument/2006/relationships/image" Target="../media/image63.png"/><Relationship Id="rId7" Type="http://schemas.openxmlformats.org/officeDocument/2006/relationships/hyperlink" Target="https://resources.specialolympics.org/health/fitness/high-5"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hyperlink" Target="https://www.dropbox.com/s/g8vp5noauhml5tb/USA%20Games%20Challenge_Health%20Education%20Toolkit_PROGRAMS.pdf?dl=0" TargetMode="External"/><Relationship Id="rId5" Type="http://schemas.openxmlformats.org/officeDocument/2006/relationships/hyperlink" Target="https://resources.specialolympics.org/health/fitness/fit-5" TargetMode="External"/><Relationship Id="rId4" Type="http://schemas.microsoft.com/office/2007/relationships/hdphoto" Target="../media/hdphoto3.wdp"/></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microsoft.com/office/2007/relationships/hdphoto" Target="../media/hdphoto6.wdp"/></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microsoft.com/office/2007/relationships/hdphoto" Target="../media/hdphoto6.wdp"/></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73.jpeg"/><Relationship Id="rId4" Type="http://schemas.microsoft.com/office/2007/relationships/hdphoto" Target="../media/hdphoto6.wdp"/></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8.xml"/><Relationship Id="rId1" Type="http://schemas.openxmlformats.org/officeDocument/2006/relationships/slideLayout" Target="../slideLayouts/slideLayout4.xml"/><Relationship Id="rId5" Type="http://schemas.openxmlformats.org/officeDocument/2006/relationships/image" Target="../media/image74.tiff"/><Relationship Id="rId4" Type="http://schemas.microsoft.com/office/2007/relationships/hdphoto" Target="../media/hdphoto6.wdp"/></Relationships>
</file>

<file path=ppt/slides/_rels/slide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2.png"/><Relationship Id="rId7" Type="http://schemas.openxmlformats.org/officeDocument/2006/relationships/image" Target="../media/image76.png"/><Relationship Id="rId12" Type="http://schemas.microsoft.com/office/2007/relationships/hdphoto" Target="../media/hdphoto10.wdp"/><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microsoft.com/office/2007/relationships/hdphoto" Target="../media/hdphoto7.wdp"/><Relationship Id="rId11" Type="http://schemas.openxmlformats.org/officeDocument/2006/relationships/image" Target="../media/image78.png"/><Relationship Id="rId5" Type="http://schemas.openxmlformats.org/officeDocument/2006/relationships/image" Target="../media/image75.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7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6.wdp"/></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microsoft.com/office/2007/relationships/hdphoto" Target="../media/hdphoto6.wdp"/></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81.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microsoft.com/office/2007/relationships/hdphoto" Target="../media/hdphoto5.wdp"/></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microsoft.com/office/2007/relationships/hdphoto" Target="../media/hdphoto5.wdp"/></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6.xml"/><Relationship Id="rId1" Type="http://schemas.openxmlformats.org/officeDocument/2006/relationships/slideLayout" Target="../slideLayouts/slideLayout4.xml"/><Relationship Id="rId5" Type="http://schemas.openxmlformats.org/officeDocument/2006/relationships/image" Target="../media/image82.png"/><Relationship Id="rId4" Type="http://schemas.microsoft.com/office/2007/relationships/hdphoto" Target="../media/hdphoto5.wdp"/></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7.xml"/><Relationship Id="rId1" Type="http://schemas.openxmlformats.org/officeDocument/2006/relationships/slideLayout" Target="../slideLayouts/slideLayout4.xml"/><Relationship Id="rId5" Type="http://schemas.openxmlformats.org/officeDocument/2006/relationships/image" Target="../media/image83.jpeg"/><Relationship Id="rId4" Type="http://schemas.microsoft.com/office/2007/relationships/hdphoto" Target="../media/hdphoto5.wdp"/></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8.xml"/><Relationship Id="rId1" Type="http://schemas.openxmlformats.org/officeDocument/2006/relationships/slideLayout" Target="../slideLayouts/slideLayout4.xml"/><Relationship Id="rId5" Type="http://schemas.openxmlformats.org/officeDocument/2006/relationships/image" Target="../media/image84.tif"/><Relationship Id="rId4" Type="http://schemas.microsoft.com/office/2007/relationships/hdphoto" Target="../media/hdphoto5.wdp"/></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hyperlink" Target="https://resources.specialolympics.org/leadership-excellence/leadership-and-skills-training/sports-leader/fitness-captain" TargetMode="Externa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0.xml"/><Relationship Id="rId1" Type="http://schemas.openxmlformats.org/officeDocument/2006/relationships/slideLayout" Target="../slideLayouts/slideLayout4.xml"/><Relationship Id="rId4" Type="http://schemas.microsoft.com/office/2007/relationships/hdphoto" Target="../media/hdphoto5.wdp"/></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87.png"/></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88.jpeg"/><Relationship Id="rId4" Type="http://schemas.microsoft.com/office/2007/relationships/hdphoto" Target="../media/hdphoto11.wdp"/></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3.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4.xml"/><Relationship Id="rId1" Type="http://schemas.openxmlformats.org/officeDocument/2006/relationships/slideLayout" Target="../slideLayouts/slideLayout4.xml"/><Relationship Id="rId5" Type="http://schemas.openxmlformats.org/officeDocument/2006/relationships/image" Target="../media/image89.jpeg"/><Relationship Id="rId4" Type="http://schemas.microsoft.com/office/2007/relationships/hdphoto" Target="../media/hdphoto11.wdp"/></Relationships>
</file>

<file path=ppt/slides/_rels/slide7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5.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6.xml"/><Relationship Id="rId1" Type="http://schemas.openxmlformats.org/officeDocument/2006/relationships/slideLayout" Target="../slideLayouts/slideLayout4.xml"/><Relationship Id="rId4" Type="http://schemas.microsoft.com/office/2007/relationships/hdphoto" Target="../media/hdphoto11.wdp"/></Relationships>
</file>

<file path=ppt/slides/_rels/slide7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91.svg"/><Relationship Id="rId4" Type="http://schemas.openxmlformats.org/officeDocument/2006/relationships/image" Target="../media/image90.png"/></Relationships>
</file>

<file path=ppt/slides/_rels/slide7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7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9.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rtlCol="0">
            <a:spAutoFit/>
          </a:bodyPr>
          <a:lstStyle/>
          <a:p>
            <a:r>
              <a:rPr lang="ru-ru" sz="2800" b="1" spc="100" dirty="0">
                <a:solidFill>
                  <a:schemeClr val="bg1"/>
                </a:solidFill>
                <a:latin typeface="Ubuntu" panose="020B0504030602030204" pitchFamily="34" charset="0"/>
              </a:rPr>
              <a:t>КАПИТАН ПО ФИТНЕСУ</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r>
              <a:rPr lang="ru-ru" b="0" dirty="0"/>
              <a:t>Урок 1.</a:t>
            </a:r>
          </a:p>
          <a:p>
            <a:r>
              <a:rPr lang="ru-ru" dirty="0"/>
              <a:t>Представление о фитнесе</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rPr lang="ru-ru" dirty="0"/>
              <a:t>План урока:</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626290" cy="1620179"/>
          </a:xfrm>
        </p:spPr>
        <p:txBody>
          <a:bodyPr/>
          <a:lstStyle/>
          <a:p>
            <a:r>
              <a:rPr lang="ru-RU" sz="2800" b="1" dirty="0"/>
              <a:t>Узнать</a:t>
            </a:r>
            <a:r>
              <a:rPr lang="ru-ru" sz="2800" b="1" dirty="0"/>
              <a:t> об основах физической активности, питания, водного баланса и о том, как поддерживать своих товарищей по команде</a:t>
            </a:r>
            <a:endParaRPr lang="en-US" sz="3600" dirty="0">
              <a:solidFill>
                <a:schemeClr val="bg1"/>
              </a:solidFill>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rPr lang="ru-ru" dirty="0"/>
              <a:t>Что такое «фитнес»?</a:t>
            </a:r>
          </a:p>
        </p:txBody>
      </p:sp>
      <p:sp>
        <p:nvSpPr>
          <p:cNvPr id="9" name="TextBox 8">
            <a:extLst>
              <a:ext uri="{FF2B5EF4-FFF2-40B4-BE49-F238E27FC236}">
                <a16:creationId xmlns:a16="http://schemas.microsoft.com/office/drawing/2014/main" id="{D93844FC-C540-439E-8B8B-CC7E2E21FE92}"/>
              </a:ext>
            </a:extLst>
          </p:cNvPr>
          <p:cNvSpPr txBox="1"/>
          <p:nvPr/>
        </p:nvSpPr>
        <p:spPr>
          <a:xfrm>
            <a:off x="579379" y="6245152"/>
            <a:ext cx="6211713"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36668" y="1798276"/>
            <a:ext cx="11895499" cy="1477328"/>
          </a:xfrm>
          <a:prstGeom prst="rect">
            <a:avLst/>
          </a:prstGeom>
          <a:noFill/>
        </p:spPr>
        <p:txBody>
          <a:bodyPr wrap="square" lIns="91440" tIns="45720" rIns="91440" bIns="45720" anchor="t">
            <a:spAutoFit/>
          </a:bodyPr>
          <a:lstStyle/>
          <a:p>
            <a:pPr marL="0" indent="0" algn="ctr">
              <a:lnSpc>
                <a:spcPct val="100000"/>
              </a:lnSpc>
              <a:buNone/>
            </a:pPr>
            <a:r>
              <a:rPr lang="ru-ru" sz="3000" dirty="0">
                <a:ea typeface="+mn-lt"/>
                <a:cs typeface="+mn-lt"/>
              </a:rPr>
              <a:t>Это крепкое здоровье и хороший уровень подготовки, которые достигаются за счет </a:t>
            </a:r>
            <a:r>
              <a:rPr lang="ru-ru" sz="3000" b="1" dirty="0">
                <a:solidFill>
                  <a:srgbClr val="FFC000"/>
                </a:solidFill>
                <a:ea typeface="+mn-lt"/>
                <a:cs typeface="+mn-lt"/>
              </a:rPr>
              <a:t>физической активности</a:t>
            </a:r>
            <a:r>
              <a:rPr lang="ru-ru" sz="3000" dirty="0">
                <a:ea typeface="+mn-lt"/>
                <a:cs typeface="+mn-lt"/>
              </a:rPr>
              <a:t>, </a:t>
            </a:r>
            <a:r>
              <a:rPr lang="ru-ru" sz="3000" b="1" dirty="0">
                <a:solidFill>
                  <a:srgbClr val="FF33CC"/>
                </a:solidFill>
                <a:ea typeface="+mn-lt"/>
                <a:cs typeface="+mn-lt"/>
              </a:rPr>
              <a:t>грамотного питания</a:t>
            </a:r>
            <a:r>
              <a:rPr lang="ru-ru" sz="3000" dirty="0">
                <a:ea typeface="+mn-lt"/>
                <a:cs typeface="+mn-lt"/>
              </a:rPr>
              <a:t> и </a:t>
            </a:r>
            <a:r>
              <a:rPr lang="ru-ru" sz="3000" b="1" dirty="0">
                <a:solidFill>
                  <a:srgbClr val="00B0F0"/>
                </a:solidFill>
                <a:ea typeface="+mn-lt"/>
                <a:cs typeface="+mn-lt"/>
              </a:rPr>
              <a:t>поддержания водного баланса</a:t>
            </a:r>
            <a:endParaRPr lang="en-US" sz="3000" dirty="0">
              <a:cs typeface="Calibri"/>
            </a:endParaRPr>
          </a:p>
        </p:txBody>
      </p:sp>
      <p:pic>
        <p:nvPicPr>
          <p:cNvPr id="3" name="Picture 2" descr="Значок&#10;&#10;Описание создается автоматически">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Значок&#10;&#10;Описание создается автоматически">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Значок&#10;&#10;Описание создается автоматически">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Tree>
    <p:extLst>
      <p:ext uri="{BB962C8B-B14F-4D97-AF65-F5344CB8AC3E}">
        <p14:creationId xmlns:p14="http://schemas.microsoft.com/office/powerpoint/2010/main" val="2794912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rPr lang="ru-ru" dirty="0"/>
              <a:t>В чем важность фитнеса?</a:t>
            </a:r>
          </a:p>
        </p:txBody>
      </p:sp>
      <p:sp>
        <p:nvSpPr>
          <p:cNvPr id="15" name="TextBox 14">
            <a:extLst>
              <a:ext uri="{FF2B5EF4-FFF2-40B4-BE49-F238E27FC236}">
                <a16:creationId xmlns:a16="http://schemas.microsoft.com/office/drawing/2014/main" id="{C62976E9-9626-B6CD-57D3-A714AA58D7C7}"/>
              </a:ext>
            </a:extLst>
          </p:cNvPr>
          <p:cNvSpPr txBox="1"/>
          <p:nvPr/>
        </p:nvSpPr>
        <p:spPr>
          <a:xfrm>
            <a:off x="246409" y="2986325"/>
            <a:ext cx="3606576" cy="830997"/>
          </a:xfrm>
          <a:prstGeom prst="rect">
            <a:avLst/>
          </a:prstGeom>
          <a:noFill/>
        </p:spPr>
        <p:txBody>
          <a:bodyPr wrap="square" lIns="91440" tIns="45720" rIns="91440" bIns="45720" anchor="t">
            <a:spAutoFit/>
          </a:bodyPr>
          <a:lstStyle/>
          <a:p>
            <a:pPr algn="ctr"/>
            <a:r>
              <a:rPr lang="ru-ru" sz="2400" dirty="0">
                <a:cs typeface="Calibri"/>
              </a:rPr>
              <a:t>Улучшение уровня спортивной подготовки</a:t>
            </a:r>
            <a:endParaRPr lang="en-US" sz="2400" dirty="0"/>
          </a:p>
        </p:txBody>
      </p:sp>
      <p:sp>
        <p:nvSpPr>
          <p:cNvPr id="7" name="TextBox 6">
            <a:extLst>
              <a:ext uri="{FF2B5EF4-FFF2-40B4-BE49-F238E27FC236}">
                <a16:creationId xmlns:a16="http://schemas.microsoft.com/office/drawing/2014/main" id="{F4A74168-EE83-0A7C-3761-4907173E8C65}"/>
              </a:ext>
            </a:extLst>
          </p:cNvPr>
          <p:cNvSpPr txBox="1"/>
          <p:nvPr/>
        </p:nvSpPr>
        <p:spPr>
          <a:xfrm>
            <a:off x="579379" y="6245152"/>
            <a:ext cx="6191015"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2" name="Graphic 2" descr="Атом со сплошной заливкой">
            <a:extLst>
              <a:ext uri="{FF2B5EF4-FFF2-40B4-BE49-F238E27FC236}">
                <a16:creationId xmlns:a16="http://schemas.microsoft.com/office/drawing/2014/main" id="{EA0B00C5-440C-9860-1214-9C49624D24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03236" y="2069123"/>
            <a:ext cx="914400" cy="914400"/>
          </a:xfrm>
          <a:prstGeom prst="rect">
            <a:avLst/>
          </a:prstGeom>
        </p:spPr>
      </p:pic>
      <p:pic>
        <p:nvPicPr>
          <p:cNvPr id="3" name="Graphic 3" descr="Футбольный мяч со сплошной заливкой">
            <a:extLst>
              <a:ext uri="{FF2B5EF4-FFF2-40B4-BE49-F238E27FC236}">
                <a16:creationId xmlns:a16="http://schemas.microsoft.com/office/drawing/2014/main" id="{43E61441-9836-8F13-F930-0107BE2616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41231" y="2069123"/>
            <a:ext cx="914400" cy="914400"/>
          </a:xfrm>
          <a:prstGeom prst="rect">
            <a:avLst/>
          </a:prstGeom>
        </p:spPr>
      </p:pic>
      <p:pic>
        <p:nvPicPr>
          <p:cNvPr id="4" name="Graphic 4" descr="Контур ухмыляющегося лица со сплошной заливкой">
            <a:extLst>
              <a:ext uri="{FF2B5EF4-FFF2-40B4-BE49-F238E27FC236}">
                <a16:creationId xmlns:a16="http://schemas.microsoft.com/office/drawing/2014/main" id="{2F22AD4B-3FA3-4709-A913-0D6A04EFC0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66455" y="2069123"/>
            <a:ext cx="914400" cy="914400"/>
          </a:xfrm>
          <a:prstGeom prst="rect">
            <a:avLst/>
          </a:prstGeom>
        </p:spPr>
      </p:pic>
      <p:pic>
        <p:nvPicPr>
          <p:cNvPr id="5" name="Graphic 7" descr="Сон со сплошной заливкой">
            <a:extLst>
              <a:ext uri="{FF2B5EF4-FFF2-40B4-BE49-F238E27FC236}">
                <a16:creationId xmlns:a16="http://schemas.microsoft.com/office/drawing/2014/main" id="{0927387C-F42A-EA98-EDB4-7DDF928EAA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78985" y="2069123"/>
            <a:ext cx="914400" cy="914400"/>
          </a:xfrm>
          <a:prstGeom prst="rect">
            <a:avLst/>
          </a:prstGeom>
        </p:spPr>
      </p:pic>
      <p:sp>
        <p:nvSpPr>
          <p:cNvPr id="9" name="TextBox 8">
            <a:extLst>
              <a:ext uri="{FF2B5EF4-FFF2-40B4-BE49-F238E27FC236}">
                <a16:creationId xmlns:a16="http://schemas.microsoft.com/office/drawing/2014/main" id="{CCDC40D7-A566-DC7E-CA6B-692122F8AC6F}"/>
              </a:ext>
            </a:extLst>
          </p:cNvPr>
          <p:cNvSpPr txBox="1"/>
          <p:nvPr/>
        </p:nvSpPr>
        <p:spPr>
          <a:xfrm>
            <a:off x="4023759" y="2986324"/>
            <a:ext cx="2537290" cy="830997"/>
          </a:xfrm>
          <a:prstGeom prst="rect">
            <a:avLst/>
          </a:prstGeom>
          <a:noFill/>
        </p:spPr>
        <p:txBody>
          <a:bodyPr wrap="square" lIns="91440" tIns="45720" rIns="91440" bIns="45720" anchor="t">
            <a:spAutoFit/>
          </a:bodyPr>
          <a:lstStyle/>
          <a:p>
            <a:pPr algn="ctr"/>
            <a:r>
              <a:rPr lang="ru-ru" sz="2400" dirty="0">
                <a:cs typeface="Calibri"/>
              </a:rPr>
              <a:t>Повышение уровня энергии</a:t>
            </a:r>
          </a:p>
        </p:txBody>
      </p:sp>
      <p:sp>
        <p:nvSpPr>
          <p:cNvPr id="10" name="TextBox 9">
            <a:extLst>
              <a:ext uri="{FF2B5EF4-FFF2-40B4-BE49-F238E27FC236}">
                <a16:creationId xmlns:a16="http://schemas.microsoft.com/office/drawing/2014/main" id="{0012B2A3-9BF7-98EE-58A3-DE2051385369}"/>
              </a:ext>
            </a:extLst>
          </p:cNvPr>
          <p:cNvSpPr txBox="1"/>
          <p:nvPr/>
        </p:nvSpPr>
        <p:spPr>
          <a:xfrm>
            <a:off x="6770395" y="3031719"/>
            <a:ext cx="2302831" cy="461665"/>
          </a:xfrm>
          <a:prstGeom prst="rect">
            <a:avLst/>
          </a:prstGeom>
          <a:noFill/>
        </p:spPr>
        <p:txBody>
          <a:bodyPr wrap="square" lIns="91440" tIns="45720" rIns="91440" bIns="45720" anchor="t">
            <a:spAutoFit/>
          </a:bodyPr>
          <a:lstStyle/>
          <a:p>
            <a:pPr algn="ctr"/>
            <a:r>
              <a:rPr lang="ru-ru" sz="2400" dirty="0">
                <a:cs typeface="Calibri"/>
              </a:rPr>
              <a:t>Повышение настроения</a:t>
            </a:r>
          </a:p>
        </p:txBody>
      </p:sp>
      <p:sp>
        <p:nvSpPr>
          <p:cNvPr id="11" name="TextBox 10">
            <a:extLst>
              <a:ext uri="{FF2B5EF4-FFF2-40B4-BE49-F238E27FC236}">
                <a16:creationId xmlns:a16="http://schemas.microsoft.com/office/drawing/2014/main" id="{195EC09D-F324-D2AB-EDE4-20B44BF9B20C}"/>
              </a:ext>
            </a:extLst>
          </p:cNvPr>
          <p:cNvSpPr txBox="1"/>
          <p:nvPr/>
        </p:nvSpPr>
        <p:spPr>
          <a:xfrm>
            <a:off x="9292995" y="3068384"/>
            <a:ext cx="2482692" cy="461665"/>
          </a:xfrm>
          <a:prstGeom prst="rect">
            <a:avLst/>
          </a:prstGeom>
          <a:noFill/>
        </p:spPr>
        <p:txBody>
          <a:bodyPr wrap="square" lIns="91440" tIns="45720" rIns="91440" bIns="45720" anchor="t">
            <a:spAutoFit/>
          </a:bodyPr>
          <a:lstStyle/>
          <a:p>
            <a:pPr algn="ctr"/>
            <a:r>
              <a:rPr lang="ru-ru" sz="2400" dirty="0">
                <a:cs typeface="Calibri"/>
              </a:rPr>
              <a:t>Улучшение сна</a:t>
            </a:r>
            <a:endParaRPr lang="en-US" dirty="0"/>
          </a:p>
        </p:txBody>
      </p:sp>
      <p:sp>
        <p:nvSpPr>
          <p:cNvPr id="16" name="TextBox 15">
            <a:extLst>
              <a:ext uri="{FF2B5EF4-FFF2-40B4-BE49-F238E27FC236}">
                <a16:creationId xmlns:a16="http://schemas.microsoft.com/office/drawing/2014/main" id="{F7C1C05F-F418-CF4C-6FDE-02D13BDC0943}"/>
              </a:ext>
            </a:extLst>
          </p:cNvPr>
          <p:cNvSpPr txBox="1"/>
          <p:nvPr/>
        </p:nvSpPr>
        <p:spPr>
          <a:xfrm>
            <a:off x="2151581" y="5324079"/>
            <a:ext cx="2302831" cy="461665"/>
          </a:xfrm>
          <a:prstGeom prst="rect">
            <a:avLst/>
          </a:prstGeom>
          <a:noFill/>
        </p:spPr>
        <p:txBody>
          <a:bodyPr wrap="square" lIns="91440" tIns="45720" rIns="91440" bIns="45720" anchor="t">
            <a:spAutoFit/>
          </a:bodyPr>
          <a:lstStyle/>
          <a:p>
            <a:pPr algn="ctr"/>
            <a:r>
              <a:rPr lang="ru-ru" sz="2400" dirty="0">
                <a:cs typeface="Calibri"/>
              </a:rPr>
              <a:t>Здоровый вес</a:t>
            </a:r>
            <a:endParaRPr lang="en-US" sz="2400" dirty="0"/>
          </a:p>
        </p:txBody>
      </p:sp>
      <p:sp>
        <p:nvSpPr>
          <p:cNvPr id="18" name="TextBox 17">
            <a:extLst>
              <a:ext uri="{FF2B5EF4-FFF2-40B4-BE49-F238E27FC236}">
                <a16:creationId xmlns:a16="http://schemas.microsoft.com/office/drawing/2014/main" id="{D40D2A47-979E-B480-20FB-91CAC2B8B687}"/>
              </a:ext>
            </a:extLst>
          </p:cNvPr>
          <p:cNvSpPr txBox="1"/>
          <p:nvPr/>
        </p:nvSpPr>
        <p:spPr>
          <a:xfrm>
            <a:off x="4686588" y="5359019"/>
            <a:ext cx="2896240" cy="461665"/>
          </a:xfrm>
          <a:prstGeom prst="rect">
            <a:avLst/>
          </a:prstGeom>
          <a:noFill/>
        </p:spPr>
        <p:txBody>
          <a:bodyPr wrap="square" lIns="91440" tIns="45720" rIns="91440" bIns="45720" anchor="t">
            <a:spAutoFit/>
          </a:bodyPr>
          <a:lstStyle/>
          <a:p>
            <a:pPr algn="ctr"/>
            <a:r>
              <a:rPr lang="ru-ru" sz="2400" dirty="0">
                <a:cs typeface="Calibri"/>
              </a:rPr>
              <a:t>Продление жизни</a:t>
            </a:r>
          </a:p>
        </p:txBody>
      </p:sp>
      <p:pic>
        <p:nvPicPr>
          <p:cNvPr id="20" name="Picture 19" descr="Значок&#10;&#10;Описание создается автоматически">
            <a:extLst>
              <a:ext uri="{FF2B5EF4-FFF2-40B4-BE49-F238E27FC236}">
                <a16:creationId xmlns:a16="http://schemas.microsoft.com/office/drawing/2014/main" id="{3318553B-5E43-3FDB-F9E3-A6D12BEC9B82}"/>
              </a:ext>
            </a:extLst>
          </p:cNvPr>
          <p:cNvPicPr>
            <a:picLocks noChangeAspect="1"/>
          </p:cNvPicPr>
          <p:nvPr/>
        </p:nvPicPr>
        <p:blipFill rotWithShape="1">
          <a:blip r:embed="rId11">
            <a:duotone>
              <a:schemeClr val="accent1">
                <a:shade val="45000"/>
                <a:satMod val="135000"/>
              </a:schemeClr>
              <a:prstClr val="white"/>
            </a:duotone>
            <a:extLst>
              <a:ext uri="{28A0092B-C50C-407E-A947-70E740481C1C}">
                <a14:useLocalDpi xmlns:a14="http://schemas.microsoft.com/office/drawing/2010/main" val="0"/>
              </a:ext>
            </a:extLst>
          </a:blip>
          <a:srcRect b="8333"/>
          <a:stretch/>
        </p:blipFill>
        <p:spPr>
          <a:xfrm>
            <a:off x="8923764" y="4134674"/>
            <a:ext cx="1297457" cy="1284481"/>
          </a:xfrm>
          <a:prstGeom prst="rect">
            <a:avLst/>
          </a:prstGeom>
          <a:solidFill>
            <a:srgbClr val="FF0000"/>
          </a:solidFill>
        </p:spPr>
      </p:pic>
      <p:sp>
        <p:nvSpPr>
          <p:cNvPr id="21" name="TextBox 20">
            <a:extLst>
              <a:ext uri="{FF2B5EF4-FFF2-40B4-BE49-F238E27FC236}">
                <a16:creationId xmlns:a16="http://schemas.microsoft.com/office/drawing/2014/main" id="{3AA778EC-D268-4B6E-6F56-0E17202F3495}"/>
              </a:ext>
            </a:extLst>
          </p:cNvPr>
          <p:cNvSpPr txBox="1"/>
          <p:nvPr/>
        </p:nvSpPr>
        <p:spPr>
          <a:xfrm>
            <a:off x="7673713" y="5379577"/>
            <a:ext cx="3901248" cy="461665"/>
          </a:xfrm>
          <a:prstGeom prst="rect">
            <a:avLst/>
          </a:prstGeom>
          <a:noFill/>
        </p:spPr>
        <p:txBody>
          <a:bodyPr wrap="square" lIns="91440" tIns="45720" rIns="91440" bIns="45720" anchor="t">
            <a:spAutoFit/>
          </a:bodyPr>
          <a:lstStyle/>
          <a:p>
            <a:pPr algn="ctr"/>
            <a:r>
              <a:rPr lang="ru-ru" sz="2400" dirty="0">
                <a:cs typeface="Calibri"/>
              </a:rPr>
              <a:t>Снижение уровня стресса</a:t>
            </a:r>
          </a:p>
        </p:txBody>
      </p:sp>
      <p:pic>
        <p:nvPicPr>
          <p:cNvPr id="12" name="Graphic 11" descr="Сердце с пульсом со сплошной заливкой">
            <a:extLst>
              <a:ext uri="{FF2B5EF4-FFF2-40B4-BE49-F238E27FC236}">
                <a16:creationId xmlns:a16="http://schemas.microsoft.com/office/drawing/2014/main" id="{16BC5F2D-C603-9B16-DB58-7130E59C16B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44571" y="4118321"/>
            <a:ext cx="1297457" cy="1297457"/>
          </a:xfrm>
          <a:prstGeom prst="rect">
            <a:avLst/>
          </a:prstGeom>
        </p:spPr>
      </p:pic>
      <p:pic>
        <p:nvPicPr>
          <p:cNvPr id="19" name="Graphic 18" descr="Прибавка в весе со сплошной заливкой">
            <a:extLst>
              <a:ext uri="{FF2B5EF4-FFF2-40B4-BE49-F238E27FC236}">
                <a16:creationId xmlns:a16="http://schemas.microsoft.com/office/drawing/2014/main" id="{186B7D4F-517C-3C80-0AA5-9EF59568D71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686101" y="4160020"/>
            <a:ext cx="1233790" cy="1233790"/>
          </a:xfrm>
          <a:prstGeom prst="rect">
            <a:avLst/>
          </a:prstGeom>
        </p:spPr>
      </p:pic>
    </p:spTree>
    <p:extLst>
      <p:ext uri="{BB962C8B-B14F-4D97-AF65-F5344CB8AC3E}">
        <p14:creationId xmlns:p14="http://schemas.microsoft.com/office/powerpoint/2010/main" val="524732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Человек на лавочке&#10;&#10;Описание, автоматически созданное с низкой степенью достоверности">
            <a:extLst>
              <a:ext uri="{FF2B5EF4-FFF2-40B4-BE49-F238E27FC236}">
                <a16:creationId xmlns:a16="http://schemas.microsoft.com/office/drawing/2014/main" id="{64197BFA-8B09-C009-4E78-929C0A1C6651}"/>
              </a:ext>
            </a:extLst>
          </p:cNvPr>
          <p:cNvPicPr>
            <a:picLocks noChangeAspect="1"/>
          </p:cNvPicPr>
          <p:nvPr/>
        </p:nvPicPr>
        <p:blipFill rotWithShape="1">
          <a:blip r:embed="rId3">
            <a:extLst>
              <a:ext uri="{28A0092B-C50C-407E-A947-70E740481C1C}">
                <a14:useLocalDpi xmlns:a14="http://schemas.microsoft.com/office/drawing/2010/main" val="0"/>
              </a:ext>
            </a:extLst>
          </a:blip>
          <a:srcRect l="-529" t="17836" r="529" b="5774"/>
          <a:stretch/>
        </p:blipFill>
        <p:spPr>
          <a:xfrm>
            <a:off x="2584449" y="982549"/>
            <a:ext cx="9607551" cy="4892788"/>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Значок&#10;&#10;Описание создается автоматически">
            <a:extLst>
              <a:ext uri="{FF2B5EF4-FFF2-40B4-BE49-F238E27FC236}">
                <a16:creationId xmlns:a16="http://schemas.microsoft.com/office/drawing/2014/main" id="{F8156022-C449-A44C-1203-980692C4AF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5" y="1142999"/>
            <a:ext cx="4572000" cy="4572000"/>
          </a:xfrm>
          <a:prstGeom prst="rect">
            <a:avLst/>
          </a:prstGeom>
        </p:spPr>
      </p:pic>
      <p:sp>
        <p:nvSpPr>
          <p:cNvPr id="16" name="TextBox 15">
            <a:extLst>
              <a:ext uri="{FF2B5EF4-FFF2-40B4-BE49-F238E27FC236}">
                <a16:creationId xmlns:a16="http://schemas.microsoft.com/office/drawing/2014/main" id="{D29EF1A6-88F5-1FA7-C771-14BD788895B6}"/>
              </a:ext>
            </a:extLst>
          </p:cNvPr>
          <p:cNvSpPr txBox="1"/>
          <p:nvPr/>
        </p:nvSpPr>
        <p:spPr>
          <a:xfrm>
            <a:off x="579379" y="6245152"/>
            <a:ext cx="6211713"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23385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Физическая активность и упражнения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077898"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4" name="TextBox 3">
            <a:extLst>
              <a:ext uri="{FF2B5EF4-FFF2-40B4-BE49-F238E27FC236}">
                <a16:creationId xmlns:a16="http://schemas.microsoft.com/office/drawing/2014/main" id="{BCB7A94F-F015-D13C-8C49-DA523CF676A1}"/>
              </a:ext>
            </a:extLst>
          </p:cNvPr>
          <p:cNvSpPr txBox="1"/>
          <p:nvPr/>
        </p:nvSpPr>
        <p:spPr>
          <a:xfrm>
            <a:off x="170122" y="1686766"/>
            <a:ext cx="11817440" cy="1766637"/>
          </a:xfrm>
          <a:prstGeom prst="rect">
            <a:avLst/>
          </a:prstGeom>
          <a:noFill/>
        </p:spPr>
        <p:txBody>
          <a:bodyPr wrap="square" lIns="91440" tIns="45720" rIns="91440" bIns="45720" anchor="t">
            <a:spAutoFit/>
          </a:bodyPr>
          <a:lstStyle/>
          <a:p>
            <a:pPr marL="0" indent="0" algn="ctr">
              <a:lnSpc>
                <a:spcPct val="85000"/>
              </a:lnSpc>
              <a:buNone/>
            </a:pPr>
            <a:r>
              <a:rPr lang="ru-ru" sz="3200" b="1" dirty="0">
                <a:ea typeface="+mn-lt"/>
                <a:cs typeface="+mn-lt"/>
              </a:rPr>
              <a:t>Физическая активность</a:t>
            </a:r>
          </a:p>
          <a:p>
            <a:pPr marL="0" indent="0" algn="ctr">
              <a:lnSpc>
                <a:spcPct val="85000"/>
              </a:lnSpc>
              <a:buNone/>
            </a:pPr>
            <a:r>
              <a:rPr lang="ru-ru" sz="3200" dirty="0">
                <a:ea typeface="+mn-lt"/>
                <a:cs typeface="+mn-lt"/>
              </a:rPr>
              <a:t>— это любые движения нашего тела. </a:t>
            </a:r>
            <a:br>
              <a:rPr lang="en-US" sz="3200" dirty="0">
                <a:ea typeface="+mn-lt"/>
                <a:cs typeface="+mn-lt"/>
              </a:rPr>
            </a:br>
            <a:r>
              <a:rPr lang="ru-ru" sz="3200" dirty="0">
                <a:ea typeface="+mn-lt"/>
                <a:cs typeface="+mn-lt"/>
              </a:rPr>
              <a:t>Эти движения производятся мышцами, </a:t>
            </a:r>
            <a:br>
              <a:rPr lang="en-US" sz="3200" dirty="0">
                <a:ea typeface="+mn-lt"/>
                <a:cs typeface="+mn-lt"/>
              </a:rPr>
            </a:br>
            <a:r>
              <a:rPr lang="ru-ru" sz="3200" dirty="0">
                <a:ea typeface="+mn-lt"/>
                <a:cs typeface="+mn-lt"/>
              </a:rPr>
              <a:t>которые потребляют для этого нашу энергию.</a:t>
            </a:r>
            <a:endParaRPr lang="en-US" sz="2400" dirty="0">
              <a:cs typeface="Calibri"/>
            </a:endParaRPr>
          </a:p>
        </p:txBody>
      </p:sp>
      <p:pic>
        <p:nvPicPr>
          <p:cNvPr id="6" name="Picture 5" descr="Изображение с обувью, человеком, одеждой и картинкой&#10;&#10;Описание, созданное автоматически">
            <a:extLst>
              <a:ext uri="{FF2B5EF4-FFF2-40B4-BE49-F238E27FC236}">
                <a16:creationId xmlns:a16="http://schemas.microsoft.com/office/drawing/2014/main" id="{D5513924-D8FD-9D37-039D-EBF2D9CFBCE3}"/>
              </a:ext>
            </a:extLst>
          </p:cNvPr>
          <p:cNvPicPr>
            <a:picLocks noChangeAspect="1"/>
          </p:cNvPicPr>
          <p:nvPr/>
        </p:nvPicPr>
        <p:blipFill rotWithShape="1">
          <a:blip r:embed="rId4">
            <a:extLst>
              <a:ext uri="{28A0092B-C50C-407E-A947-70E740481C1C}">
                <a14:useLocalDpi xmlns:a14="http://schemas.microsoft.com/office/drawing/2010/main" val="0"/>
              </a:ext>
            </a:extLst>
          </a:blip>
          <a:srcRect t="27869" r="6147" b="28068"/>
          <a:stretch/>
        </p:blipFill>
        <p:spPr>
          <a:xfrm>
            <a:off x="1094757" y="3490065"/>
            <a:ext cx="9720025" cy="2566986"/>
          </a:xfrm>
          <a:prstGeom prst="rect">
            <a:avLst/>
          </a:prstGeom>
        </p:spPr>
      </p:pic>
    </p:spTree>
    <p:extLst>
      <p:ext uri="{BB962C8B-B14F-4D97-AF65-F5344CB8AC3E}">
        <p14:creationId xmlns:p14="http://schemas.microsoft.com/office/powerpoint/2010/main" val="32536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Физическая активность и упражнения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390132"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4" name="TextBox 3">
            <a:extLst>
              <a:ext uri="{FF2B5EF4-FFF2-40B4-BE49-F238E27FC236}">
                <a16:creationId xmlns:a16="http://schemas.microsoft.com/office/drawing/2014/main" id="{0623D1B5-12A6-D419-37CF-FAED683447AF}"/>
              </a:ext>
            </a:extLst>
          </p:cNvPr>
          <p:cNvSpPr txBox="1"/>
          <p:nvPr/>
        </p:nvSpPr>
        <p:spPr>
          <a:xfrm>
            <a:off x="143323" y="1653312"/>
            <a:ext cx="11912010" cy="1831271"/>
          </a:xfrm>
          <a:prstGeom prst="rect">
            <a:avLst/>
          </a:prstGeom>
          <a:noFill/>
        </p:spPr>
        <p:txBody>
          <a:bodyPr wrap="square" lIns="91440" tIns="45720" rIns="91440" bIns="45720" anchor="t">
            <a:spAutoFit/>
          </a:bodyPr>
          <a:lstStyle/>
          <a:p>
            <a:pPr marL="0" indent="0" algn="ctr">
              <a:lnSpc>
                <a:spcPct val="100000"/>
              </a:lnSpc>
              <a:buNone/>
            </a:pPr>
            <a:r>
              <a:rPr lang="ru-ru" sz="3200" b="1" dirty="0">
                <a:ea typeface="+mn-lt"/>
                <a:cs typeface="+mn-lt"/>
              </a:rPr>
              <a:t>Упражнения</a:t>
            </a:r>
          </a:p>
          <a:p>
            <a:pPr marL="0" indent="0" algn="ctr">
              <a:lnSpc>
                <a:spcPct val="90000"/>
              </a:lnSpc>
              <a:buNone/>
            </a:pPr>
            <a:r>
              <a:rPr lang="ru-ru" sz="3000" dirty="0">
                <a:ea typeface="+mn-lt"/>
                <a:cs typeface="+mn-lt"/>
              </a:rPr>
              <a:t>Это плановые, структурированные и повторяющиеся движения тела, направленные на поддержание или улучшение одного или нескольких компонентов физической подготовки.</a:t>
            </a:r>
            <a:endParaRPr lang="en-US" sz="3000" dirty="0">
              <a:cs typeface="Calibri"/>
            </a:endParaRPr>
          </a:p>
        </p:txBody>
      </p:sp>
      <p:pic>
        <p:nvPicPr>
          <p:cNvPr id="6" name="Picture 5">
            <a:extLst>
              <a:ext uri="{FF2B5EF4-FFF2-40B4-BE49-F238E27FC236}">
                <a16:creationId xmlns:a16="http://schemas.microsoft.com/office/drawing/2014/main" id="{961B90A7-B00E-DFD5-4829-0013A175D482}"/>
              </a:ext>
            </a:extLst>
          </p:cNvPr>
          <p:cNvPicPr>
            <a:picLocks noChangeAspect="1"/>
          </p:cNvPicPr>
          <p:nvPr/>
        </p:nvPicPr>
        <p:blipFill rotWithShape="1">
          <a:blip r:embed="rId4"/>
          <a:srcRect l="33509" t="53823" r="18669" b="14985"/>
          <a:stretch/>
        </p:blipFill>
        <p:spPr>
          <a:xfrm>
            <a:off x="2686901" y="3596372"/>
            <a:ext cx="6818197" cy="2501641"/>
          </a:xfrm>
          <a:prstGeom prst="rect">
            <a:avLst/>
          </a:prstGeom>
        </p:spPr>
      </p:pic>
    </p:spTree>
    <p:extLst>
      <p:ext uri="{BB962C8B-B14F-4D97-AF65-F5344CB8AC3E}">
        <p14:creationId xmlns:p14="http://schemas.microsoft.com/office/powerpoint/2010/main" val="182682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2CF45B-6887-E2A9-137A-A9FBC1299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110" y="1088096"/>
            <a:ext cx="2141978" cy="4951456"/>
          </a:xfrm>
          <a:prstGeom prst="rect">
            <a:avLst/>
          </a:prstGeom>
        </p:spPr>
      </p:pic>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Выносливость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18730"/>
            <a:ext cx="8147361" cy="3773836"/>
          </a:xfrm>
        </p:spPr>
        <p:txBody>
          <a:bodyPr vert="horz" lIns="91440" tIns="45720" rIns="91440" bIns="45720" rtlCol="0" anchor="t">
            <a:normAutofit/>
          </a:bodyPr>
          <a:lstStyle/>
          <a:p>
            <a:pPr marL="457200" indent="-457200">
              <a:lnSpc>
                <a:spcPct val="100000"/>
              </a:lnSpc>
              <a:buFont typeface="Ubuntu Light" panose="020B0604020202020204" pitchFamily="34" charset="0"/>
              <a:buChar char="•"/>
            </a:pPr>
            <a:r>
              <a:rPr lang="ru-ru" sz="2600" b="1" dirty="0"/>
              <a:t>Выносливость</a:t>
            </a:r>
            <a:r>
              <a:rPr lang="ru-ru" sz="2600" b="1" dirty="0">
                <a:solidFill>
                  <a:srgbClr val="00695E"/>
                </a:solidFill>
              </a:rPr>
              <a:t> </a:t>
            </a:r>
            <a:r>
              <a:rPr lang="ru-ru" sz="2600" b="1" dirty="0">
                <a:solidFill>
                  <a:srgbClr val="179984"/>
                </a:solidFill>
              </a:rPr>
              <a:t>— это способность нашего тела продолжать двигаться в течение длительных периодов времени </a:t>
            </a:r>
            <a:endParaRPr lang="en-US" sz="2600" dirty="0"/>
          </a:p>
          <a:p>
            <a:pPr marL="1143000" lvl="1" indent="-457200"/>
            <a:r>
              <a:rPr lang="ru-ru" dirty="0"/>
              <a:t>Также может называться: аэробный фитнес, сердечно-сосудистый фитнес, кардио</a:t>
            </a:r>
          </a:p>
          <a:p>
            <a:pPr marL="457200" indent="-457200">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ru-ru" sz="2600" dirty="0"/>
              <a:t>Цель состоит в том, чтобы выполнять упражнения на выносливость не менее 30 минут 5 дней в неделю</a:t>
            </a:r>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289771"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321468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Выносливость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167108"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5" name="Picture 4">
            <a:extLst>
              <a:ext uri="{FF2B5EF4-FFF2-40B4-BE49-F238E27FC236}">
                <a16:creationId xmlns:a16="http://schemas.microsoft.com/office/drawing/2014/main" id="{9F2C2F79-ED39-3327-DB2C-FDE575969B8B}"/>
              </a:ext>
            </a:extLst>
          </p:cNvPr>
          <p:cNvPicPr>
            <a:picLocks noChangeAspect="1"/>
          </p:cNvPicPr>
          <p:nvPr/>
        </p:nvPicPr>
        <p:blipFill rotWithShape="1">
          <a:blip r:embed="rId4"/>
          <a:srcRect l="53050" t="48930" r="18532" b="17408"/>
          <a:stretch/>
        </p:blipFill>
        <p:spPr>
          <a:xfrm>
            <a:off x="2921910" y="1842210"/>
            <a:ext cx="6348180" cy="4229852"/>
          </a:xfrm>
          <a:prstGeom prst="rect">
            <a:avLst/>
          </a:prstGeom>
        </p:spPr>
      </p:pic>
    </p:spTree>
    <p:extLst>
      <p:ext uri="{BB962C8B-B14F-4D97-AF65-F5344CB8AC3E}">
        <p14:creationId xmlns:p14="http://schemas.microsoft.com/office/powerpoint/2010/main" val="135216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9A3AC4-2783-56B4-5326-223572091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256" y="976219"/>
            <a:ext cx="2372752" cy="5016636"/>
          </a:xfrm>
          <a:prstGeom prst="rect">
            <a:avLst/>
          </a:prstGeom>
        </p:spPr>
      </p:pic>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Сила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984011"/>
            <a:ext cx="7078606" cy="2556364"/>
          </a:xfrm>
        </p:spPr>
        <p:txBody>
          <a:bodyPr vert="horz" lIns="91440" tIns="45720" rIns="91440" bIns="45720" rtlCol="0" anchor="t">
            <a:normAutofit fontScale="92500" lnSpcReduction="10000"/>
          </a:bodyPr>
          <a:lstStyle/>
          <a:p>
            <a:pPr marL="457200" indent="-457200">
              <a:buFont typeface="Ubuntu Light" panose="020B0604020202020204" pitchFamily="34" charset="0"/>
              <a:buChar char="•"/>
            </a:pPr>
            <a:r>
              <a:rPr lang="ru-ru" b="1" dirty="0"/>
              <a:t>Сила</a:t>
            </a:r>
            <a:r>
              <a:rPr lang="ru-ru" b="1" dirty="0">
                <a:solidFill>
                  <a:srgbClr val="00695E"/>
                </a:solidFill>
              </a:rPr>
              <a:t> </a:t>
            </a:r>
            <a:r>
              <a:rPr lang="ru-ru" b="1" dirty="0">
                <a:solidFill>
                  <a:srgbClr val="179984"/>
                </a:solidFill>
              </a:rPr>
              <a:t>— это способность вашего тела выполнять работу</a:t>
            </a:r>
          </a:p>
          <a:p>
            <a:pPr marL="457200" indent="-457200">
              <a:buFont typeface="Ubuntu Light" panose="020B0604020202020204" pitchFamily="34" charset="0"/>
              <a:buChar char="•"/>
            </a:pPr>
            <a:endParaRPr lang="en-US" b="1" dirty="0">
              <a:solidFill>
                <a:srgbClr val="179984"/>
              </a:solidFill>
            </a:endParaRPr>
          </a:p>
          <a:p>
            <a:pPr marL="457200" indent="-457200">
              <a:buFont typeface="Ubuntu Light" panose="020B0604020202020204" pitchFamily="34" charset="0"/>
              <a:buChar char="•"/>
            </a:pPr>
            <a:r>
              <a:rPr lang="ru-ru" dirty="0"/>
              <a:t>Старайтесь делать </a:t>
            </a:r>
            <a:r>
              <a:rPr lang="ru-ru" dirty="0">
                <a:cs typeface="Calibri"/>
              </a:rPr>
              <a:t>силовые упражнения 2–3 раза в неделю продолжительностью до 30 минут</a:t>
            </a:r>
            <a:endParaRPr lang="en-US" dirty="0"/>
          </a:p>
          <a:p>
            <a:endParaRPr lang="en-US" dirty="0"/>
          </a:p>
          <a:p>
            <a:pPr marL="457200" indent="-457200">
              <a:buFont typeface="Ubuntu Light" panose="020B0604020202020204" pitchFamily="34" charset="0"/>
              <a:buChar char="•"/>
            </a:pPr>
            <a:endParaRPr lang="en-US" dirty="0"/>
          </a:p>
          <a:p>
            <a:pPr marL="457200" indent="-457200"/>
            <a:endParaRPr lang="en-US" dirty="0">
              <a:solidFill>
                <a:schemeClr val="tx2"/>
              </a:solidFill>
            </a:endParaRPr>
          </a:p>
          <a:p>
            <a:pPr marL="0" indent="0">
              <a:buNone/>
            </a:pPr>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45704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2318417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Сила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80" y="6245152"/>
            <a:ext cx="6568552"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4" name="Text Placeholder 3">
            <a:extLst>
              <a:ext uri="{FF2B5EF4-FFF2-40B4-BE49-F238E27FC236}">
                <a16:creationId xmlns:a16="http://schemas.microsoft.com/office/drawing/2014/main" id="{672651DB-B8D8-B053-AD3E-0BE46DD2C674}"/>
              </a:ext>
            </a:extLst>
          </p:cNvPr>
          <p:cNvSpPr>
            <a:spLocks noGrp="1"/>
          </p:cNvSpPr>
          <p:nvPr>
            <p:ph type="body" sz="quarter" idx="12"/>
          </p:nvPr>
        </p:nvSpPr>
        <p:spPr>
          <a:xfrm>
            <a:off x="579379" y="5937375"/>
            <a:ext cx="9445567" cy="307777"/>
          </a:xfrm>
        </p:spPr>
        <p:txBody>
          <a:bodyPr vert="horz" lIns="91440" tIns="45720" rIns="91440" bIns="45720" rtlCol="0" anchor="t">
            <a:normAutofit/>
          </a:bodyPr>
          <a:lstStyle/>
          <a:p>
            <a:r>
              <a:rPr lang="ru-ru" sz="1200" i="1" dirty="0"/>
              <a:t>*Атлеты должны использовать это оборудование под наблюдением квалифицированного специалиста.</a:t>
            </a:r>
          </a:p>
        </p:txBody>
      </p:sp>
      <p:pic>
        <p:nvPicPr>
          <p:cNvPr id="6" name="Picture 5">
            <a:extLst>
              <a:ext uri="{FF2B5EF4-FFF2-40B4-BE49-F238E27FC236}">
                <a16:creationId xmlns:a16="http://schemas.microsoft.com/office/drawing/2014/main" id="{485EEF51-6C5D-8B97-1ED7-A6981DF26A20}"/>
              </a:ext>
            </a:extLst>
          </p:cNvPr>
          <p:cNvPicPr>
            <a:picLocks noChangeAspect="1"/>
          </p:cNvPicPr>
          <p:nvPr/>
        </p:nvPicPr>
        <p:blipFill rotWithShape="1">
          <a:blip r:embed="rId4"/>
          <a:srcRect l="52913" t="51130" r="18739" b="15867"/>
          <a:stretch/>
        </p:blipFill>
        <p:spPr>
          <a:xfrm>
            <a:off x="3147269" y="1976898"/>
            <a:ext cx="5897461" cy="3861904"/>
          </a:xfrm>
          <a:prstGeom prst="rect">
            <a:avLst/>
          </a:prstGeom>
        </p:spPr>
      </p:pic>
    </p:spTree>
    <p:extLst>
      <p:ext uri="{BB962C8B-B14F-4D97-AF65-F5344CB8AC3E}">
        <p14:creationId xmlns:p14="http://schemas.microsoft.com/office/powerpoint/2010/main" val="2457176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pPr>
            <a:r>
              <a:rPr lang="ru-ru" sz="3600" dirty="0">
                <a:latin typeface="Ubuntu" panose="020B0504030602030204" pitchFamily="34" charset="0"/>
              </a:rPr>
              <a:t>Введение</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pPr>
            <a:r>
              <a:rPr lang="ru-ru" dirty="0">
                <a:latin typeface="Ubuntu" panose="020B0504030602030204" pitchFamily="34" charset="0"/>
              </a:rPr>
              <a:t>Расскажите нам о себе. </a:t>
            </a:r>
          </a:p>
          <a:p>
            <a:pPr lvl="1">
              <a:lnSpc>
                <a:spcPct val="150000"/>
              </a:lnSpc>
              <a:buClr>
                <a:schemeClr val="dk1"/>
              </a:buClr>
              <a:buSzPts val="2400"/>
            </a:pPr>
            <a:r>
              <a:rPr lang="ru-ru" dirty="0">
                <a:latin typeface="Ubuntu" panose="020B0504030602030204" pitchFamily="34" charset="0"/>
              </a:rPr>
              <a:t>Представьтесь</a:t>
            </a:r>
          </a:p>
          <a:p>
            <a:pPr lvl="1">
              <a:lnSpc>
                <a:spcPct val="150000"/>
              </a:lnSpc>
              <a:buClr>
                <a:schemeClr val="dk1"/>
              </a:buClr>
              <a:buSzPts val="2400"/>
            </a:pPr>
            <a:r>
              <a:rPr lang="ru-ru" dirty="0">
                <a:latin typeface="Ubuntu" panose="020B0504030602030204" pitchFamily="34" charset="0"/>
              </a:rPr>
              <a:t>Любимые виды спорта</a:t>
            </a:r>
          </a:p>
          <a:p>
            <a:pPr lvl="1">
              <a:lnSpc>
                <a:spcPct val="150000"/>
              </a:lnSpc>
              <a:buClr>
                <a:schemeClr val="dk1"/>
              </a:buClr>
              <a:buSzPts val="2400"/>
            </a:pPr>
            <a:r>
              <a:rPr lang="ru-ru" dirty="0">
                <a:latin typeface="Ubuntu" panose="020B0504030602030204" pitchFamily="34" charset="0"/>
              </a:rPr>
              <a:t>Почему вы хотите быть капитаном по фитнесу</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644AA8-597B-9A34-AF4F-5D55AC945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2125" y="1562813"/>
            <a:ext cx="3591225" cy="4682339"/>
          </a:xfrm>
          <a:prstGeom prst="rect">
            <a:avLst/>
          </a:prstGeom>
        </p:spPr>
      </p:pic>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Гибкость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39950"/>
            <a:ext cx="6977495" cy="4105202"/>
          </a:xfrm>
        </p:spPr>
        <p:txBody>
          <a:bodyPr vert="horz" lIns="91440" tIns="45720" rIns="91440" bIns="45720" rtlCol="0" anchor="t">
            <a:noAutofit/>
          </a:bodyPr>
          <a:lstStyle/>
          <a:p>
            <a:pPr marL="457200" indent="-457200">
              <a:buFont typeface="Ubuntu Light" panose="020B0604020202020204" pitchFamily="34" charset="0"/>
              <a:buChar char="•"/>
            </a:pPr>
            <a:r>
              <a:rPr lang="ru-ru" b="1" dirty="0"/>
              <a:t>Гибкость </a:t>
            </a:r>
            <a:r>
              <a:rPr lang="ru-ru" b="1" dirty="0">
                <a:solidFill>
                  <a:srgbClr val="179984"/>
                </a:solidFill>
              </a:rPr>
              <a:t>— это наша способность легко перемещать свое тело во всех направлениях</a:t>
            </a:r>
          </a:p>
          <a:p>
            <a:endParaRPr lang="en-US" dirty="0"/>
          </a:p>
          <a:p>
            <a:pPr marL="457200" indent="-457200">
              <a:buFont typeface="Ubuntu Light" panose="020B0604020202020204" pitchFamily="34" charset="0"/>
              <a:buChar char="•"/>
            </a:pPr>
            <a:r>
              <a:rPr lang="ru-ru" dirty="0"/>
              <a:t>Лучше всего развивают гибкость растяжки!</a:t>
            </a:r>
          </a:p>
          <a:p>
            <a:pPr marL="844550" lvl="2" indent="-342900"/>
            <a:r>
              <a:rPr lang="ru-ru" sz="2400" dirty="0"/>
              <a:t>До и после практического занятия, тренировки или соревнования</a:t>
            </a:r>
          </a:p>
          <a:p>
            <a:pPr marL="844550" lvl="2" indent="-342900"/>
            <a:r>
              <a:rPr lang="ru-ru" sz="2400" dirty="0"/>
              <a:t>Каждый день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523947"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39196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Гибкость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546249"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5" name="Picture 4">
            <a:extLst>
              <a:ext uri="{FF2B5EF4-FFF2-40B4-BE49-F238E27FC236}">
                <a16:creationId xmlns:a16="http://schemas.microsoft.com/office/drawing/2014/main" id="{C9CEB1E2-E31A-F779-FB42-5D801B482DF0}"/>
              </a:ext>
            </a:extLst>
          </p:cNvPr>
          <p:cNvPicPr>
            <a:picLocks noChangeAspect="1"/>
          </p:cNvPicPr>
          <p:nvPr/>
        </p:nvPicPr>
        <p:blipFill rotWithShape="1">
          <a:blip r:embed="rId4"/>
          <a:srcRect l="53395" t="55657" r="17912" b="28196"/>
          <a:stretch/>
        </p:blipFill>
        <p:spPr>
          <a:xfrm>
            <a:off x="1709992" y="2695058"/>
            <a:ext cx="8772015" cy="2776756"/>
          </a:xfrm>
          <a:prstGeom prst="rect">
            <a:avLst/>
          </a:prstGeom>
        </p:spPr>
      </p:pic>
    </p:spTree>
    <p:extLst>
      <p:ext uri="{BB962C8B-B14F-4D97-AF65-F5344CB8AC3E}">
        <p14:creationId xmlns:p14="http://schemas.microsoft.com/office/powerpoint/2010/main" val="300938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738E0B-AAC4-3227-F47E-EC410290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950" y="1304465"/>
            <a:ext cx="4130306" cy="4571216"/>
          </a:xfrm>
          <a:prstGeom prst="rect">
            <a:avLst/>
          </a:prstGeom>
        </p:spPr>
      </p:pic>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Равновесие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40811"/>
            <a:ext cx="7054541" cy="3401818"/>
          </a:xfrm>
        </p:spPr>
        <p:txBody>
          <a:bodyPr vert="horz" lIns="91440" tIns="45720" rIns="91440" bIns="45720" rtlCol="0" anchor="t">
            <a:noAutofit/>
          </a:bodyPr>
          <a:lstStyle/>
          <a:p>
            <a:pPr marL="457200" indent="-457200">
              <a:lnSpc>
                <a:spcPct val="100000"/>
              </a:lnSpc>
              <a:buFont typeface="Ubuntu Light" panose="020B0604020202020204" pitchFamily="34" charset="0"/>
              <a:buChar char="•"/>
            </a:pPr>
            <a:r>
              <a:rPr lang="ru-ru" b="1" dirty="0"/>
              <a:t>Равновесие — это</a:t>
            </a:r>
            <a:r>
              <a:rPr lang="ru-ru" dirty="0"/>
              <a:t> </a:t>
            </a:r>
            <a:r>
              <a:rPr lang="ru-ru" b="1" dirty="0">
                <a:solidFill>
                  <a:srgbClr val="009A79"/>
                </a:solidFill>
              </a:rPr>
              <a:t>способность вашего тела оставаться в вертикальном положении или контролировать свои движения</a:t>
            </a:r>
          </a:p>
          <a:p>
            <a:pPr>
              <a:lnSpc>
                <a:spcPct val="100000"/>
              </a:lnSpc>
            </a:pPr>
            <a:endParaRPr lang="en-US" b="1" dirty="0">
              <a:solidFill>
                <a:srgbClr val="009A79"/>
              </a:solidFill>
            </a:endParaRPr>
          </a:p>
          <a:p>
            <a:pPr marL="457200" indent="-457200">
              <a:lnSpc>
                <a:spcPct val="100000"/>
              </a:lnSpc>
              <a:buFont typeface="Ubuntu Light" panose="020B0604020202020204" pitchFamily="34" charset="0"/>
              <a:buChar char="•"/>
            </a:pPr>
            <a:r>
              <a:rPr lang="ru-ru" dirty="0"/>
              <a:t>Старайтесь делать упражнения на равновесие 2–3 раза в неделю продолжительностью до 15 минут</a:t>
            </a:r>
            <a:endParaRPr lang="en-US" dirty="0"/>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468191"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1269450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Равновесие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691215"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5" name="Picture 4">
            <a:extLst>
              <a:ext uri="{FF2B5EF4-FFF2-40B4-BE49-F238E27FC236}">
                <a16:creationId xmlns:a16="http://schemas.microsoft.com/office/drawing/2014/main" id="{A1A118F8-3356-3571-5309-46B65C286897}"/>
              </a:ext>
            </a:extLst>
          </p:cNvPr>
          <p:cNvPicPr>
            <a:picLocks noChangeAspect="1"/>
          </p:cNvPicPr>
          <p:nvPr/>
        </p:nvPicPr>
        <p:blipFill rotWithShape="1">
          <a:blip r:embed="rId4"/>
          <a:srcRect l="52981" t="42569" r="18326" b="40917"/>
          <a:stretch/>
        </p:blipFill>
        <p:spPr>
          <a:xfrm>
            <a:off x="1369601" y="2673034"/>
            <a:ext cx="9452798" cy="3060261"/>
          </a:xfrm>
          <a:prstGeom prst="rect">
            <a:avLst/>
          </a:prstGeom>
        </p:spPr>
      </p:pic>
    </p:spTree>
    <p:extLst>
      <p:ext uri="{BB962C8B-B14F-4D97-AF65-F5344CB8AC3E}">
        <p14:creationId xmlns:p14="http://schemas.microsoft.com/office/powerpoint/2010/main" val="54598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Значок&#10;&#10;Описание создается автоматически">
            <a:extLst>
              <a:ext uri="{FF2B5EF4-FFF2-40B4-BE49-F238E27FC236}">
                <a16:creationId xmlns:a16="http://schemas.microsoft.com/office/drawing/2014/main" id="{7ED5C19C-7CE0-ECF8-48D3-CBA60C6C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375" y="254693"/>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Фитнес-карточки «Fit 5»</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Физическая активность</a:t>
            </a:r>
          </a:p>
        </p:txBody>
      </p:sp>
      <p:sp>
        <p:nvSpPr>
          <p:cNvPr id="14" name="TextBox 13">
            <a:extLst>
              <a:ext uri="{FF2B5EF4-FFF2-40B4-BE49-F238E27FC236}">
                <a16:creationId xmlns:a16="http://schemas.microsoft.com/office/drawing/2014/main" id="{7A86E16D-C546-D369-3B80-DDC3012CE770}"/>
              </a:ext>
            </a:extLst>
          </p:cNvPr>
          <p:cNvSpPr txBox="1"/>
          <p:nvPr/>
        </p:nvSpPr>
        <p:spPr>
          <a:xfrm>
            <a:off x="579379" y="6245152"/>
            <a:ext cx="6412435"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5" name="Picture 4">
            <a:extLst>
              <a:ext uri="{FF2B5EF4-FFF2-40B4-BE49-F238E27FC236}">
                <a16:creationId xmlns:a16="http://schemas.microsoft.com/office/drawing/2014/main" id="{230A2AFF-29FD-06A7-45A6-087721D88A1D}"/>
              </a:ext>
            </a:extLst>
          </p:cNvPr>
          <p:cNvPicPr>
            <a:picLocks noChangeAspect="1"/>
          </p:cNvPicPr>
          <p:nvPr/>
        </p:nvPicPr>
        <p:blipFill rotWithShape="1">
          <a:blip r:embed="rId4"/>
          <a:srcRect l="43830" t="12844" r="29473" b="12172"/>
          <a:stretch/>
        </p:blipFill>
        <p:spPr>
          <a:xfrm>
            <a:off x="3134471" y="1821432"/>
            <a:ext cx="2751854" cy="4347643"/>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BED389E7-8E21-6CCE-9E77-A1C191B1D500}"/>
              </a:ext>
            </a:extLst>
          </p:cNvPr>
          <p:cNvPicPr>
            <a:picLocks noChangeAspect="1"/>
          </p:cNvPicPr>
          <p:nvPr/>
        </p:nvPicPr>
        <p:blipFill rotWithShape="1">
          <a:blip r:embed="rId5"/>
          <a:srcRect l="43555" t="12844" r="29403" b="11927"/>
          <a:stretch/>
        </p:blipFill>
        <p:spPr>
          <a:xfrm>
            <a:off x="6305677" y="1821432"/>
            <a:ext cx="2803010" cy="43476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4816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910CF1-BC27-C8E0-252B-AACF2CAB3D26}"/>
              </a:ext>
            </a:extLst>
          </p:cNvPr>
          <p:cNvPicPr>
            <a:picLocks noChangeAspect="1"/>
          </p:cNvPicPr>
          <p:nvPr/>
        </p:nvPicPr>
        <p:blipFill rotWithShape="1">
          <a:blip r:embed="rId3"/>
          <a:srcRect l="67013" t="50000" r="2110" b="18871"/>
          <a:stretch/>
        </p:blipFill>
        <p:spPr>
          <a:xfrm>
            <a:off x="2584448" y="953363"/>
            <a:ext cx="9607553" cy="4897449"/>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500"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descr="Значок&#10;&#10;Описание создается автоматически">
            <a:extLst>
              <a:ext uri="{FF2B5EF4-FFF2-40B4-BE49-F238E27FC236}">
                <a16:creationId xmlns:a16="http://schemas.microsoft.com/office/drawing/2014/main" id="{CE0667BB-0AE4-0C0F-4D29-63EA863886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 y="1142999"/>
            <a:ext cx="4572001" cy="4597918"/>
          </a:xfrm>
          <a:prstGeom prst="rect">
            <a:avLst/>
          </a:prstGeom>
        </p:spPr>
      </p:pic>
      <p:sp>
        <p:nvSpPr>
          <p:cNvPr id="17" name="TextBox 16">
            <a:extLst>
              <a:ext uri="{FF2B5EF4-FFF2-40B4-BE49-F238E27FC236}">
                <a16:creationId xmlns:a16="http://schemas.microsoft.com/office/drawing/2014/main" id="{E9D3A1C0-5134-46C4-45AB-E3112EEF326D}"/>
              </a:ext>
            </a:extLst>
          </p:cNvPr>
          <p:cNvSpPr txBox="1"/>
          <p:nvPr/>
        </p:nvSpPr>
        <p:spPr>
          <a:xfrm>
            <a:off x="579380" y="6245152"/>
            <a:ext cx="6624308"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3" name="AutoShape 2">
            <a:extLst>
              <a:ext uri="{FF2B5EF4-FFF2-40B4-BE49-F238E27FC236}">
                <a16:creationId xmlns:a16="http://schemas.microsoft.com/office/drawing/2014/main" id="{91D7E070-2D7A-321A-EB52-34A702F372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8852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Что такое здоровое питание?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49" y="2139950"/>
            <a:ext cx="10957467" cy="3400425"/>
          </a:xfrm>
        </p:spPr>
        <p:txBody>
          <a:bodyPr/>
          <a:lstStyle/>
          <a:p>
            <a:pPr marL="0" indent="0" algn="ctr">
              <a:buNone/>
            </a:pPr>
            <a:r>
              <a:rPr lang="ru-ru" dirty="0"/>
              <a:t>Питание — это употребление в пищу разнообразных продуктов, которые являются источником питательных веществ для правильной работы вашего тела</a:t>
            </a:r>
            <a:endParaRPr lang="en-US" dirty="0"/>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334376"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11" name="Picture 10">
            <a:extLst>
              <a:ext uri="{FF2B5EF4-FFF2-40B4-BE49-F238E27FC236}">
                <a16:creationId xmlns:a16="http://schemas.microsoft.com/office/drawing/2014/main" id="{900B187F-FAF5-86A5-B02B-6FF2813B1C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493" b="89914" l="3566" r="94610">
                        <a14:foregroundMark x1="9287" y1="51009" x2="9038" y2="60231"/>
                        <a14:foregroundMark x1="4063" y1="58501" x2="4063" y2="58501"/>
                        <a14:foregroundMark x1="23134" y1="22190" x2="23134" y2="22190"/>
                        <a14:foregroundMark x1="46103" y1="51009" x2="46103" y2="51009"/>
                        <a14:foregroundMark x1="59701" y1="43804" x2="59701" y2="43804"/>
                        <a14:foregroundMark x1="77695" y1="65130" x2="77695" y2="65130"/>
                        <a14:foregroundMark x1="77695" y1="64841" x2="77612" y2="50720"/>
                        <a14:foregroundMark x1="91542" y1="59366" x2="91542" y2="59366"/>
                        <a14:foregroundMark x1="94030" y1="77810" x2="94030" y2="77810"/>
                        <a14:foregroundMark x1="94776" y1="85014" x2="94776" y2="85014"/>
                        <a14:foregroundMark x1="93698" y1="72046" x2="93698" y2="72046"/>
                        <a14:foregroundMark x1="91459" y1="62824" x2="91459" y2="62824"/>
                        <a14:foregroundMark x1="90464" y1="82997" x2="90464" y2="82997"/>
                        <a14:foregroundMark x1="90713" y1="64265" x2="91045" y2="58213"/>
                        <a14:foregroundMark x1="89469" y1="39193" x2="89469" y2="39193"/>
                        <a14:foregroundMark x1="86484" y1="37176" x2="86484" y2="37176"/>
                        <a14:foregroundMark x1="41211" y1="30259" x2="41211" y2="30259"/>
                        <a14:foregroundMark x1="3566" y1="59366" x2="3566" y2="59366"/>
                        <a14:foregroundMark x1="38308" y1="7493" x2="38308" y2="7493"/>
                        <a14:foregroundMark x1="67330" y1="74640" x2="67330" y2="74640"/>
                      </a14:backgroundRemoval>
                    </a14:imgEffect>
                  </a14:imgLayer>
                </a14:imgProps>
              </a:ext>
              <a:ext uri="{28A0092B-C50C-407E-A947-70E740481C1C}">
                <a14:useLocalDpi xmlns:a14="http://schemas.microsoft.com/office/drawing/2010/main" val="0"/>
              </a:ext>
            </a:extLst>
          </a:blip>
          <a:stretch>
            <a:fillRect/>
          </a:stretch>
        </p:blipFill>
        <p:spPr>
          <a:xfrm>
            <a:off x="2478505" y="3582418"/>
            <a:ext cx="7234990" cy="2081709"/>
          </a:xfrm>
          <a:prstGeom prst="rect">
            <a:avLst/>
          </a:prstGeom>
        </p:spPr>
      </p:pic>
    </p:spTree>
    <p:extLst>
      <p:ext uri="{BB962C8B-B14F-4D97-AF65-F5344CB8AC3E}">
        <p14:creationId xmlns:p14="http://schemas.microsoft.com/office/powerpoint/2010/main" val="3632691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Здоровое питание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3749386" y="2349500"/>
            <a:ext cx="7580254" cy="3314627"/>
          </a:xfrm>
        </p:spPr>
        <p:txBody>
          <a:bodyPr>
            <a:noAutofit/>
          </a:bodyPr>
          <a:lstStyle/>
          <a:p>
            <a:pPr marL="457200" indent="-457200">
              <a:lnSpc>
                <a:spcPct val="100000"/>
              </a:lnSpc>
              <a:buFont typeface="Ubuntu Light" panose="020B0604020202020204" pitchFamily="34" charset="0"/>
              <a:buChar char="•"/>
            </a:pPr>
            <a:r>
              <a:rPr lang="ru-ru" dirty="0"/>
              <a:t>Правильное питание очень важно для поддержания </a:t>
            </a:r>
            <a:r>
              <a:rPr lang="ru-ru" b="1" dirty="0">
                <a:solidFill>
                  <a:srgbClr val="179984"/>
                </a:solidFill>
              </a:rPr>
              <a:t>здоровья</a:t>
            </a:r>
            <a:r>
              <a:rPr lang="ru-ru" b="1" dirty="0"/>
              <a:t> </a:t>
            </a:r>
            <a:r>
              <a:rPr lang="ru-ru" dirty="0"/>
              <a:t>и хорошего уровня </a:t>
            </a:r>
            <a:r>
              <a:rPr lang="ru-ru" b="1" dirty="0">
                <a:solidFill>
                  <a:srgbClr val="179984"/>
                </a:solidFill>
              </a:rPr>
              <a:t>спортивной подготовки</a:t>
            </a:r>
            <a:endParaRPr lang="en-US" dirty="0"/>
          </a:p>
          <a:p>
            <a:pPr>
              <a:lnSpc>
                <a:spcPct val="100000"/>
              </a:lnSpc>
            </a:pPr>
            <a:endParaRPr lang="en-US" dirty="0"/>
          </a:p>
          <a:p>
            <a:pPr marL="457200" indent="-457200">
              <a:lnSpc>
                <a:spcPct val="100000"/>
              </a:lnSpc>
              <a:buFont typeface="Ubuntu Light" panose="020B0604020202020204" pitchFamily="34" charset="0"/>
              <a:buChar char="•"/>
            </a:pPr>
            <a:r>
              <a:rPr lang="ru-ru" dirty="0"/>
              <a:t>Сделать правильный выбор легко, потому что есть много вкусных и полезных продуктов!</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390132"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9" name="Picture 8" descr="Изображение человека, еды, помещения, блюда&#10;&#10;Описание, созданное автоматически">
            <a:extLst>
              <a:ext uri="{FF2B5EF4-FFF2-40B4-BE49-F238E27FC236}">
                <a16:creationId xmlns:a16="http://schemas.microsoft.com/office/drawing/2014/main" id="{57160B70-7D76-7B8D-ACF6-5752C11A6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380" y="1965632"/>
            <a:ext cx="2987258" cy="3983010"/>
          </a:xfrm>
          <a:prstGeom prst="rect">
            <a:avLst/>
          </a:prstGeom>
        </p:spPr>
      </p:pic>
    </p:spTree>
    <p:extLst>
      <p:ext uri="{BB962C8B-B14F-4D97-AF65-F5344CB8AC3E}">
        <p14:creationId xmlns:p14="http://schemas.microsoft.com/office/powerpoint/2010/main" val="393994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Рацион здорового питания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434737"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5" name="Picture 4">
            <a:extLst>
              <a:ext uri="{FF2B5EF4-FFF2-40B4-BE49-F238E27FC236}">
                <a16:creationId xmlns:a16="http://schemas.microsoft.com/office/drawing/2014/main" id="{5FD4CB0C-095C-5226-8968-7F581E9C1F41}"/>
              </a:ext>
            </a:extLst>
          </p:cNvPr>
          <p:cNvPicPr>
            <a:picLocks noChangeAspect="1"/>
          </p:cNvPicPr>
          <p:nvPr/>
        </p:nvPicPr>
        <p:blipFill rotWithShape="1">
          <a:blip r:embed="rId4"/>
          <a:srcRect l="33785" t="37554" r="42470" b="17408"/>
          <a:stretch/>
        </p:blipFill>
        <p:spPr>
          <a:xfrm>
            <a:off x="3914862" y="1630155"/>
            <a:ext cx="4362275" cy="4653963"/>
          </a:xfrm>
          <a:prstGeom prst="rect">
            <a:avLst/>
          </a:prstGeom>
        </p:spPr>
      </p:pic>
    </p:spTree>
    <p:extLst>
      <p:ext uri="{BB962C8B-B14F-4D97-AF65-F5344CB8AC3E}">
        <p14:creationId xmlns:p14="http://schemas.microsoft.com/office/powerpoint/2010/main" val="404866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Фрукты и овощи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18941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2" y="2009553"/>
            <a:ext cx="5560275" cy="3900593"/>
          </a:xfrm>
        </p:spPr>
        <p:txBody>
          <a:bodyPr>
            <a:normAutofit/>
          </a:bodyPr>
          <a:lstStyle/>
          <a:p>
            <a:pPr marL="457200" indent="-457200">
              <a:buFont typeface="Ubuntu Light" panose="020B0604020202020204" pitchFamily="34" charset="0"/>
              <a:buChar char="•"/>
            </a:pPr>
            <a:r>
              <a:rPr lang="ru-ru" dirty="0"/>
              <a:t>Фрукты и овощи </a:t>
            </a:r>
            <a:r>
              <a:rPr lang="ru-ru" b="1" dirty="0">
                <a:solidFill>
                  <a:srgbClr val="179984"/>
                </a:solidFill>
              </a:rPr>
              <a:t>снабжают организм важными витаминами, минералами </a:t>
            </a:r>
            <a:br>
              <a:rPr lang="en-US" b="1" dirty="0">
                <a:solidFill>
                  <a:srgbClr val="179984"/>
                </a:solidFill>
              </a:rPr>
            </a:br>
            <a:r>
              <a:rPr lang="ru-ru" b="1" dirty="0">
                <a:solidFill>
                  <a:srgbClr val="179984"/>
                </a:solidFill>
              </a:rPr>
              <a:t>и энергией, </a:t>
            </a:r>
            <a:r>
              <a:rPr lang="ru-ru" dirty="0"/>
              <a:t>которые необходимы для поддержания крепкого здоровья и хорошего уровня спортивной подготовки</a:t>
            </a:r>
            <a:endParaRPr lang="en-US" dirty="0"/>
          </a:p>
        </p:txBody>
      </p:sp>
      <p:pic>
        <p:nvPicPr>
          <p:cNvPr id="17" name="Picture 16" descr="Набор разноцветных овощей&#10;&#10;Описание, автоматически созданное с низкой степенью достоверности">
            <a:extLst>
              <a:ext uri="{FF2B5EF4-FFF2-40B4-BE49-F238E27FC236}">
                <a16:creationId xmlns:a16="http://schemas.microsoft.com/office/drawing/2014/main" id="{DCAB66D2-5AFA-DB1C-BFAA-2263DA8B5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168041"/>
            <a:ext cx="5890889" cy="2935915"/>
          </a:xfrm>
          <a:prstGeom prst="rect">
            <a:avLst/>
          </a:prstGeom>
        </p:spPr>
      </p:pic>
    </p:spTree>
    <p:extLst>
      <p:ext uri="{BB962C8B-B14F-4D97-AF65-F5344CB8AC3E}">
        <p14:creationId xmlns:p14="http://schemas.microsoft.com/office/powerpoint/2010/main" val="380296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098" y="1070208"/>
            <a:ext cx="7028058" cy="1366928"/>
          </a:xfrm>
        </p:spPr>
        <p:txBody>
          <a:bodyPr>
            <a:noAutofit/>
          </a:bodyPr>
          <a:lstStyle/>
          <a:p>
            <a:r>
              <a:rPr lang="ru-ru" sz="4100" b="1" dirty="0"/>
              <a:t>Курс обучения </a:t>
            </a:r>
            <a:br>
              <a:rPr lang="en-US" sz="4100" b="1" dirty="0"/>
            </a:br>
            <a:r>
              <a:rPr lang="ru-ru" sz="4100" b="1" dirty="0"/>
              <a:t>«Капитан по фитнесу»</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67881"/>
            <a:ext cx="8324851" cy="388828"/>
          </a:xfrm>
        </p:spPr>
        <p:txBody>
          <a:bodyPr>
            <a:normAutofit fontScale="92500" lnSpcReduction="20000"/>
          </a:bodyPr>
          <a:lstStyle/>
          <a:p>
            <a:r>
              <a:rPr lang="ru-ru" b="0" dirty="0"/>
              <a:t>Цель курса обучения «Капитан по фитнесу»:</a:t>
            </a:r>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099" y="3231699"/>
            <a:ext cx="8834555" cy="1772102"/>
          </a:xfrm>
        </p:spPr>
        <p:txBody>
          <a:bodyPr vert="horz" lIns="91440" tIns="45720" rIns="91440" bIns="45720" rtlCol="0" anchor="t">
            <a:normAutofit/>
          </a:bodyPr>
          <a:lstStyle/>
          <a:p>
            <a:pPr>
              <a:lnSpc>
                <a:spcPct val="120000"/>
              </a:lnSpc>
            </a:pPr>
            <a:r>
              <a:rPr lang="ru-ru" sz="2800" b="1" dirty="0">
                <a:effectLst/>
                <a:ea typeface="Calibri" panose="020F0502020204030204" pitchFamily="34" charset="0"/>
                <a:cs typeface="Times New Roman"/>
              </a:rPr>
              <a:t>Предоставить атлетам </a:t>
            </a:r>
            <a:r>
              <a:rPr lang="ru-ru" dirty="0">
                <a:ea typeface="Calibri" panose="020F0502020204030204" pitchFamily="34" charset="0"/>
                <a:cs typeface="Times New Roman"/>
              </a:rPr>
              <a:t>знания и навыки, </a:t>
            </a:r>
            <a:br>
              <a:rPr lang="en-US" dirty="0">
                <a:ea typeface="Calibri" panose="020F0502020204030204" pitchFamily="34" charset="0"/>
                <a:cs typeface="Times New Roman"/>
              </a:rPr>
            </a:br>
            <a:r>
              <a:rPr lang="ru-ru" sz="2800" b="1" dirty="0">
                <a:effectLst/>
                <a:ea typeface="Calibri" panose="020F0502020204030204" pitchFamily="34" charset="0"/>
                <a:cs typeface="Times New Roman"/>
              </a:rPr>
              <a:t>которые способствуют развитию физической формы через спорт и соревнования.</a:t>
            </a:r>
            <a:r>
              <a:rPr lang="ru-ru" dirty="0">
                <a:ea typeface="Calibri" panose="020F0502020204030204" pitchFamily="34" charset="0"/>
                <a:cs typeface="Times New Roman"/>
              </a:rPr>
              <a:t> </a:t>
            </a:r>
            <a:endParaRPr lang="en-US" dirty="0"/>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Молочные продукты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334376"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551814"/>
            <a:ext cx="5793414" cy="2577747"/>
          </a:xfrm>
        </p:spPr>
        <p:txBody>
          <a:bodyPr>
            <a:normAutofit/>
          </a:bodyPr>
          <a:lstStyle/>
          <a:p>
            <a:pPr marL="457200" indent="-457200">
              <a:buFont typeface="Ubuntu Light" panose="020B0604020202020204" pitchFamily="34" charset="0"/>
              <a:buChar char="•"/>
            </a:pPr>
            <a:r>
              <a:rPr lang="ru-ru" dirty="0"/>
              <a:t>Молочные продукты помогают </a:t>
            </a:r>
            <a:r>
              <a:rPr lang="ru-ru" b="1" dirty="0">
                <a:solidFill>
                  <a:srgbClr val="179984"/>
                </a:solidFill>
              </a:rPr>
              <a:t>сохранять кости крепкими. </a:t>
            </a:r>
            <a:r>
              <a:rPr lang="ru-ru" dirty="0"/>
              <a:t>Они могут помочь избежать переломов, мышечной боли </a:t>
            </a:r>
            <a:br>
              <a:rPr lang="en-US" dirty="0"/>
            </a:br>
            <a:r>
              <a:rPr lang="ru-ru" dirty="0"/>
              <a:t>и слабости</a:t>
            </a:r>
            <a:endParaRPr lang="en-US" dirty="0"/>
          </a:p>
        </p:txBody>
      </p:sp>
      <p:pic>
        <p:nvPicPr>
          <p:cNvPr id="17" name="Picture 16" descr="Изображение стола, кружки, тарелки, напитка&#10;&#10;Описание создается автоматически">
            <a:extLst>
              <a:ext uri="{FF2B5EF4-FFF2-40B4-BE49-F238E27FC236}">
                <a16:creationId xmlns:a16="http://schemas.microsoft.com/office/drawing/2014/main" id="{0EFEA710-9DBD-564D-12CF-4D33C57E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2065" y="1970789"/>
            <a:ext cx="4820380" cy="3591183"/>
          </a:xfrm>
          <a:prstGeom prst="rect">
            <a:avLst/>
          </a:prstGeom>
        </p:spPr>
      </p:pic>
    </p:spTree>
    <p:extLst>
      <p:ext uri="{BB962C8B-B14F-4D97-AF65-F5344CB8AC3E}">
        <p14:creationId xmlns:p14="http://schemas.microsoft.com/office/powerpoint/2010/main" val="1566505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Зерновые продукты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45704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339944"/>
            <a:ext cx="5141284" cy="4001115"/>
          </a:xfrm>
        </p:spPr>
        <p:txBody>
          <a:bodyPr>
            <a:normAutofit/>
          </a:bodyPr>
          <a:lstStyle/>
          <a:p>
            <a:pPr marL="457200" indent="-457200">
              <a:lnSpc>
                <a:spcPct val="100000"/>
              </a:lnSpc>
              <a:buFont typeface="Ubuntu Light" panose="020B0604020202020204" pitchFamily="34" charset="0"/>
              <a:buChar char="•"/>
            </a:pPr>
            <a:r>
              <a:rPr lang="ru-ru" dirty="0"/>
              <a:t>Зерновые продукты </a:t>
            </a:r>
            <a:br>
              <a:rPr lang="en-US" dirty="0"/>
            </a:br>
            <a:r>
              <a:rPr lang="ru-ru" dirty="0"/>
              <a:t>от природы богаты клетчаткой. Они дают ощущение сытости и удовлетворенности, отчего становится проще </a:t>
            </a:r>
            <a:r>
              <a:rPr lang="ru-ru" b="1" dirty="0">
                <a:solidFill>
                  <a:srgbClr val="009A79"/>
                </a:solidFill>
              </a:rPr>
              <a:t>поддерживать здоровый вес тела!</a:t>
            </a:r>
            <a:endParaRPr lang="en-US" b="1" dirty="0">
              <a:solidFill>
                <a:srgbClr val="009A79"/>
              </a:solidFill>
            </a:endParaRPr>
          </a:p>
        </p:txBody>
      </p:sp>
      <p:pic>
        <p:nvPicPr>
          <p:cNvPr id="5" name="Picture 4" descr="Изображение фрукта, ореха, овоща&#10;&#10;Описание создается автоматически">
            <a:extLst>
              <a:ext uri="{FF2B5EF4-FFF2-40B4-BE49-F238E27FC236}">
                <a16:creationId xmlns:a16="http://schemas.microsoft.com/office/drawing/2014/main" id="{691D2503-9DF9-159A-817E-37F7E6857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9935" y="1931938"/>
            <a:ext cx="5793414" cy="3656836"/>
          </a:xfrm>
          <a:prstGeom prst="rect">
            <a:avLst/>
          </a:prstGeom>
        </p:spPr>
      </p:pic>
    </p:spTree>
    <p:extLst>
      <p:ext uri="{BB962C8B-B14F-4D97-AF65-F5344CB8AC3E}">
        <p14:creationId xmlns:p14="http://schemas.microsoft.com/office/powerpoint/2010/main" val="3429483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Белок</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79" y="6245152"/>
            <a:ext cx="6323225"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28651" y="2286781"/>
            <a:ext cx="5961720" cy="3645671"/>
          </a:xfrm>
        </p:spPr>
        <p:txBody>
          <a:bodyPr>
            <a:noAutofit/>
          </a:bodyPr>
          <a:lstStyle/>
          <a:p>
            <a:pPr marL="457200" indent="-457200">
              <a:lnSpc>
                <a:spcPct val="100000"/>
              </a:lnSpc>
              <a:buFont typeface="Ubuntu Light" panose="020B0604020202020204" pitchFamily="34" charset="0"/>
              <a:buChar char="•"/>
            </a:pPr>
            <a:r>
              <a:rPr lang="ru-ru" dirty="0"/>
              <a:t>Белок помогает </a:t>
            </a:r>
            <a:r>
              <a:rPr lang="ru-ru" b="1" dirty="0">
                <a:solidFill>
                  <a:srgbClr val="179984"/>
                </a:solidFill>
              </a:rPr>
              <a:t>восстанавливать организм, мышечные ткани, кожу, внутренние органы, кровь, волосы и ногти</a:t>
            </a:r>
          </a:p>
          <a:p>
            <a:pPr>
              <a:lnSpc>
                <a:spcPct val="100000"/>
              </a:lnSpc>
            </a:pPr>
            <a:endParaRPr lang="en-US" b="1" dirty="0">
              <a:solidFill>
                <a:srgbClr val="179984"/>
              </a:solidFill>
            </a:endParaRPr>
          </a:p>
          <a:p>
            <a:pPr marL="457200" indent="-457200">
              <a:lnSpc>
                <a:spcPct val="100000"/>
              </a:lnSpc>
              <a:buFont typeface="Ubuntu Light" panose="020B0604020202020204" pitchFamily="34" charset="0"/>
              <a:buChar char="•"/>
            </a:pPr>
            <a:r>
              <a:rPr lang="ru-ru" dirty="0"/>
              <a:t>Белок питает организм </a:t>
            </a:r>
            <a:r>
              <a:rPr lang="ru-ru" b="1" dirty="0">
                <a:solidFill>
                  <a:srgbClr val="009A79"/>
                </a:solidFill>
              </a:rPr>
              <a:t>энергией</a:t>
            </a:r>
            <a:endParaRPr lang="en-US" dirty="0"/>
          </a:p>
        </p:txBody>
      </p:sp>
      <p:pic>
        <p:nvPicPr>
          <p:cNvPr id="10" name="Picture 9" descr="Крупный план еды&#10;&#10;Описание создается автоматически с низкой достоверностью">
            <a:extLst>
              <a:ext uri="{FF2B5EF4-FFF2-40B4-BE49-F238E27FC236}">
                <a16:creationId xmlns:a16="http://schemas.microsoft.com/office/drawing/2014/main" id="{C7A9009C-E2AF-6353-8179-29BD0EF96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3701" y="2073810"/>
            <a:ext cx="4561829" cy="3196448"/>
          </a:xfrm>
          <a:prstGeom prst="rect">
            <a:avLst/>
          </a:prstGeom>
        </p:spPr>
      </p:pic>
    </p:spTree>
    <p:extLst>
      <p:ext uri="{BB962C8B-B14F-4D97-AF65-F5344CB8AC3E}">
        <p14:creationId xmlns:p14="http://schemas.microsoft.com/office/powerpoint/2010/main" val="145052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945AFB02-18B4-B38D-0EAC-1554CE3E5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546"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Контроль за размером порций</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Питание</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628650" y="2479675"/>
            <a:ext cx="9610725" cy="3290229"/>
          </a:xfrm>
        </p:spPr>
        <p:txBody>
          <a:bodyPr>
            <a:normAutofit/>
          </a:bodyPr>
          <a:lstStyle/>
          <a:p>
            <a:pPr marL="457200" indent="-457200">
              <a:buFont typeface="Ubuntu Light" panose="020B0604020202020204" pitchFamily="34" charset="0"/>
              <a:buChar char="•"/>
            </a:pPr>
            <a:r>
              <a:rPr lang="ru-ru" dirty="0"/>
              <a:t>Ешьте то, что нужно вашему телу:</a:t>
            </a:r>
          </a:p>
          <a:p>
            <a:pPr marL="1143000" lvl="1" indent="-457200"/>
            <a:r>
              <a:rPr lang="ru-ru" dirty="0"/>
              <a:t>Пользуйтесь тарелками и мисками меньшего размера</a:t>
            </a:r>
          </a:p>
          <a:p>
            <a:pPr marL="1143000" lvl="1" indent="-457200"/>
            <a:r>
              <a:rPr lang="ru-ru" dirty="0"/>
              <a:t>Ограничьте отвлекающие факторы во время еды</a:t>
            </a:r>
          </a:p>
          <a:p>
            <a:pPr marL="1143000" lvl="1" indent="-457200"/>
            <a:r>
              <a:rPr lang="ru-ru" dirty="0"/>
              <a:t>Не держите лишнюю еду на столе</a:t>
            </a:r>
          </a:p>
          <a:p>
            <a:pPr marL="1143000" lvl="1" indent="-457200"/>
            <a:r>
              <a:rPr lang="ru-ru" dirty="0"/>
              <a:t>Ешьте медленно и пережевывайте пищу</a:t>
            </a:r>
          </a:p>
          <a:p>
            <a:pPr marL="1143000" lvl="1" indent="-457200"/>
            <a:r>
              <a:rPr lang="ru-ru" dirty="0"/>
              <a:t>Если вы наелись и сыты, то не переедайте</a:t>
            </a:r>
          </a:p>
        </p:txBody>
      </p:sp>
      <p:sp>
        <p:nvSpPr>
          <p:cNvPr id="8" name="TextBox 7">
            <a:extLst>
              <a:ext uri="{FF2B5EF4-FFF2-40B4-BE49-F238E27FC236}">
                <a16:creationId xmlns:a16="http://schemas.microsoft.com/office/drawing/2014/main" id="{3447F65B-74C0-E074-5270-16D336FE9962}"/>
              </a:ext>
            </a:extLst>
          </p:cNvPr>
          <p:cNvSpPr txBox="1"/>
          <p:nvPr/>
        </p:nvSpPr>
        <p:spPr>
          <a:xfrm>
            <a:off x="579380" y="6245152"/>
            <a:ext cx="6423586"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309825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55000" lnSpcReduction="20000"/>
          </a:bodyPr>
          <a:lstStyle/>
          <a:p>
            <a:pPr algn="r"/>
            <a:r>
              <a:rPr lang="ru-ru" dirty="0"/>
              <a:t>Мероприятия по развитию лидерских навыков</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rPr lang="ru-ru" dirty="0"/>
              <a:t>Планирование мероприятий</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Значок&#10;&#10;Описание создается автоматически">
            <a:extLst>
              <a:ext uri="{FF2B5EF4-FFF2-40B4-BE49-F238E27FC236}">
                <a16:creationId xmlns:a16="http://schemas.microsoft.com/office/drawing/2014/main" id="{E1976772-B08E-9DBB-77AF-EFE6490CA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718" y="1156741"/>
            <a:ext cx="4588157" cy="4584337"/>
          </a:xfrm>
          <a:prstGeom prst="rect">
            <a:avLst/>
          </a:prstGeom>
        </p:spPr>
      </p:pic>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6535098"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Tree>
    <p:extLst>
      <p:ext uri="{BB962C8B-B14F-4D97-AF65-F5344CB8AC3E}">
        <p14:creationId xmlns:p14="http://schemas.microsoft.com/office/powerpoint/2010/main" val="1454677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33" y="285565"/>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42504" y="487258"/>
            <a:ext cx="9610725" cy="581025"/>
          </a:xfrm>
        </p:spPr>
        <p:txBody>
          <a:bodyPr/>
          <a:lstStyle/>
          <a:p>
            <a:r>
              <a:rPr lang="ru-ru" dirty="0"/>
              <a:t>Питьевая вода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42504" y="1068283"/>
            <a:ext cx="9591675" cy="581025"/>
          </a:xfrm>
        </p:spPr>
        <p:txBody>
          <a:bodyPr>
            <a:normAutofit/>
          </a:bodyPr>
          <a:lstStyle/>
          <a:p>
            <a:r>
              <a:rPr lang="ru-ru" dirty="0"/>
              <a:t>Поддержание водного баланса</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334376"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125432" y="2576945"/>
            <a:ext cx="7487188" cy="3281120"/>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sz="2600" b="1" dirty="0">
                <a:solidFill>
                  <a:srgbClr val="179984"/>
                </a:solidFill>
              </a:rPr>
              <a:t>Поддержание водного баланса — это поддержание необходимого количества жидкости </a:t>
            </a:r>
            <a:r>
              <a:rPr lang="ru-ru" sz="2600" dirty="0"/>
              <a:t>в организме </a:t>
            </a:r>
          </a:p>
          <a:p>
            <a:pPr marL="457200" indent="-457200">
              <a:lnSpc>
                <a:spcPct val="100000"/>
              </a:lnSpc>
              <a:buFont typeface="Ubuntu Light" panose="020B0604020202020204" pitchFamily="34" charset="0"/>
              <a:buChar char="•"/>
            </a:pPr>
            <a:endParaRPr lang="en-US" sz="2600" dirty="0"/>
          </a:p>
          <a:p>
            <a:pPr marL="457200" indent="-457200">
              <a:lnSpc>
                <a:spcPct val="100000"/>
              </a:lnSpc>
              <a:buFont typeface="Ubuntu Light" panose="020B0604020202020204" pitchFamily="34" charset="0"/>
              <a:buChar char="•"/>
            </a:pPr>
            <a:endParaRPr lang="en-US" sz="2600" dirty="0"/>
          </a:p>
          <a:p>
            <a:pPr marL="457200" indent="-457200">
              <a:lnSpc>
                <a:spcPct val="100000"/>
              </a:lnSpc>
              <a:buFont typeface="Ubuntu Light" panose="020B0604020202020204" pitchFamily="34" charset="0"/>
              <a:buChar char="•"/>
            </a:pPr>
            <a:r>
              <a:rPr lang="ru-ru" sz="2600" dirty="0"/>
              <a:t>Употребление правильного объема воды важно для здоровья, особенно во время тренировок</a:t>
            </a:r>
          </a:p>
        </p:txBody>
      </p:sp>
      <p:pic>
        <p:nvPicPr>
          <p:cNvPr id="8" name="Picture 7" descr="Человек держит бутылку&#10;&#10;Описание создается автоматически со средней достоверностью">
            <a:extLst>
              <a:ext uri="{FF2B5EF4-FFF2-40B4-BE49-F238E27FC236}">
                <a16:creationId xmlns:a16="http://schemas.microsoft.com/office/drawing/2014/main" id="{4C4C3C6A-2ECD-08E4-1234-881A7869E809}"/>
              </a:ext>
            </a:extLst>
          </p:cNvPr>
          <p:cNvPicPr>
            <a:picLocks noChangeAspect="1"/>
          </p:cNvPicPr>
          <p:nvPr/>
        </p:nvPicPr>
        <p:blipFill rotWithShape="1">
          <a:blip r:embed="rId4">
            <a:extLst>
              <a:ext uri="{28A0092B-C50C-407E-A947-70E740481C1C}">
                <a14:useLocalDpi xmlns:a14="http://schemas.microsoft.com/office/drawing/2010/main" val="0"/>
              </a:ext>
            </a:extLst>
          </a:blip>
          <a:srcRect b="11163"/>
          <a:stretch/>
        </p:blipFill>
        <p:spPr>
          <a:xfrm>
            <a:off x="579380" y="2036394"/>
            <a:ext cx="3226411" cy="3821671"/>
          </a:xfrm>
          <a:prstGeom prst="rect">
            <a:avLst/>
          </a:prstGeom>
        </p:spPr>
      </p:pic>
    </p:spTree>
    <p:extLst>
      <p:ext uri="{BB962C8B-B14F-4D97-AF65-F5344CB8AC3E}">
        <p14:creationId xmlns:p14="http://schemas.microsoft.com/office/powerpoint/2010/main" val="424552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Преимущества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Поддержание водного баланса</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434737"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11" name="Graphic 10" descr="Термометр со сплошной заливкой">
            <a:extLst>
              <a:ext uri="{FF2B5EF4-FFF2-40B4-BE49-F238E27FC236}">
                <a16:creationId xmlns:a16="http://schemas.microsoft.com/office/drawing/2014/main" id="{F5AEC268-95A5-1AFB-2DD3-0B331322C1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7559" y="2927085"/>
            <a:ext cx="914400" cy="914400"/>
          </a:xfrm>
          <a:prstGeom prst="rect">
            <a:avLst/>
          </a:prstGeom>
        </p:spPr>
      </p:pic>
      <p:sp>
        <p:nvSpPr>
          <p:cNvPr id="13" name="Content Placeholder 2">
            <a:extLst>
              <a:ext uri="{FF2B5EF4-FFF2-40B4-BE49-F238E27FC236}">
                <a16:creationId xmlns:a16="http://schemas.microsoft.com/office/drawing/2014/main" id="{CD283C21-71BF-95D5-03A6-85976C551F7C}"/>
              </a:ext>
            </a:extLst>
          </p:cNvPr>
          <p:cNvSpPr txBox="1">
            <a:spLocks/>
          </p:cNvSpPr>
          <p:nvPr/>
        </p:nvSpPr>
        <p:spPr>
          <a:xfrm>
            <a:off x="270669" y="3942740"/>
            <a:ext cx="2784679" cy="117452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ru-ru" sz="2200" dirty="0"/>
              <a:t>Балансирует температуру тела</a:t>
            </a:r>
            <a:endParaRPr lang="en-US" sz="2200" dirty="0"/>
          </a:p>
        </p:txBody>
      </p:sp>
      <p:pic>
        <p:nvPicPr>
          <p:cNvPr id="15" name="Graphic 14" descr="Миска фруктов со сплошной заливкой">
            <a:extLst>
              <a:ext uri="{FF2B5EF4-FFF2-40B4-BE49-F238E27FC236}">
                <a16:creationId xmlns:a16="http://schemas.microsoft.com/office/drawing/2014/main" id="{95BE929F-27D8-FBE4-91F1-1C6A07A53F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5841" y="2927085"/>
            <a:ext cx="914400" cy="914400"/>
          </a:xfrm>
          <a:prstGeom prst="rect">
            <a:avLst/>
          </a:prstGeom>
        </p:spPr>
      </p:pic>
      <p:sp>
        <p:nvSpPr>
          <p:cNvPr id="18" name="Content Placeholder 2">
            <a:extLst>
              <a:ext uri="{FF2B5EF4-FFF2-40B4-BE49-F238E27FC236}">
                <a16:creationId xmlns:a16="http://schemas.microsoft.com/office/drawing/2014/main" id="{73973155-773C-6DB0-B04E-98D3A074F132}"/>
              </a:ext>
            </a:extLst>
          </p:cNvPr>
          <p:cNvSpPr txBox="1">
            <a:spLocks/>
          </p:cNvSpPr>
          <p:nvPr/>
        </p:nvSpPr>
        <p:spPr>
          <a:xfrm>
            <a:off x="5923914" y="3922859"/>
            <a:ext cx="2784679" cy="117452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ru-ru" sz="2200" dirty="0"/>
              <a:t>Помогает переваривать пищу</a:t>
            </a:r>
          </a:p>
        </p:txBody>
      </p:sp>
      <p:pic>
        <p:nvPicPr>
          <p:cNvPr id="22" name="Picture 21" descr="Форма&#10;&#10;Описание создается автоматически с низкой достоверностью">
            <a:extLst>
              <a:ext uri="{FF2B5EF4-FFF2-40B4-BE49-F238E27FC236}">
                <a16:creationId xmlns:a16="http://schemas.microsoft.com/office/drawing/2014/main" id="{E113588D-94F6-BA8F-1283-9AC3DD80B423}"/>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882562" y="2789025"/>
            <a:ext cx="1057430" cy="1057430"/>
          </a:xfrm>
          <a:prstGeom prst="rect">
            <a:avLst/>
          </a:prstGeom>
        </p:spPr>
      </p:pic>
      <p:sp>
        <p:nvSpPr>
          <p:cNvPr id="23" name="Content Placeholder 2">
            <a:extLst>
              <a:ext uri="{FF2B5EF4-FFF2-40B4-BE49-F238E27FC236}">
                <a16:creationId xmlns:a16="http://schemas.microsoft.com/office/drawing/2014/main" id="{F27F83A8-DCE4-09CC-FCEC-BB8050632F54}"/>
              </a:ext>
            </a:extLst>
          </p:cNvPr>
          <p:cNvSpPr txBox="1">
            <a:spLocks/>
          </p:cNvSpPr>
          <p:nvPr/>
        </p:nvSpPr>
        <p:spPr>
          <a:xfrm>
            <a:off x="2909080" y="3957656"/>
            <a:ext cx="2981384" cy="117452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ru-ru" sz="2200" dirty="0"/>
              <a:t>Усваивает витамины и минералы</a:t>
            </a:r>
          </a:p>
        </p:txBody>
      </p:sp>
      <p:pic>
        <p:nvPicPr>
          <p:cNvPr id="25" name="Graphic 24" descr="Головка с шестернями со сплошной заливкой">
            <a:extLst>
              <a:ext uri="{FF2B5EF4-FFF2-40B4-BE49-F238E27FC236}">
                <a16:creationId xmlns:a16="http://schemas.microsoft.com/office/drawing/2014/main" id="{90DCFABB-0840-3D54-03BF-FD6C5146EC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31354" y="2925019"/>
            <a:ext cx="914400" cy="914400"/>
          </a:xfrm>
          <a:prstGeom prst="rect">
            <a:avLst/>
          </a:prstGeom>
        </p:spPr>
      </p:pic>
      <p:sp>
        <p:nvSpPr>
          <p:cNvPr id="26" name="Content Placeholder 2">
            <a:extLst>
              <a:ext uri="{FF2B5EF4-FFF2-40B4-BE49-F238E27FC236}">
                <a16:creationId xmlns:a16="http://schemas.microsoft.com/office/drawing/2014/main" id="{67BAB4C0-869D-6C91-A32F-F7965072D580}"/>
              </a:ext>
            </a:extLst>
          </p:cNvPr>
          <p:cNvSpPr txBox="1">
            <a:spLocks/>
          </p:cNvSpPr>
          <p:nvPr/>
        </p:nvSpPr>
        <p:spPr>
          <a:xfrm>
            <a:off x="8630539" y="3920793"/>
            <a:ext cx="3304906" cy="1174523"/>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ru-ru" sz="2200" dirty="0"/>
              <a:t>Помогает телу и разуму функционировать правильно</a:t>
            </a:r>
          </a:p>
        </p:txBody>
      </p:sp>
    </p:spTree>
    <p:extLst>
      <p:ext uri="{BB962C8B-B14F-4D97-AF65-F5344CB8AC3E}">
        <p14:creationId xmlns:p14="http://schemas.microsoft.com/office/powerpoint/2010/main" val="32554975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Выбор полезных напитков</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Поддержание водного баланса</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323225"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pic>
        <p:nvPicPr>
          <p:cNvPr id="8" name="Picture 7">
            <a:extLst>
              <a:ext uri="{FF2B5EF4-FFF2-40B4-BE49-F238E27FC236}">
                <a16:creationId xmlns:a16="http://schemas.microsoft.com/office/drawing/2014/main" id="{04AF5A8A-8748-415B-D60E-6C5D8C6A2B7B}"/>
              </a:ext>
            </a:extLst>
          </p:cNvPr>
          <p:cNvPicPr>
            <a:picLocks noChangeAspect="1"/>
          </p:cNvPicPr>
          <p:nvPr/>
        </p:nvPicPr>
        <p:blipFill rotWithShape="1">
          <a:blip r:embed="rId4"/>
          <a:srcRect l="24535" t="41059" r="63605" b="13462"/>
          <a:stretch/>
        </p:blipFill>
        <p:spPr>
          <a:xfrm>
            <a:off x="628650" y="1787284"/>
            <a:ext cx="1897640" cy="4092950"/>
          </a:xfrm>
          <a:prstGeom prst="rect">
            <a:avLst/>
          </a:prstGeom>
        </p:spPr>
      </p:pic>
      <p:pic>
        <p:nvPicPr>
          <p:cNvPr id="9" name="Picture 8">
            <a:extLst>
              <a:ext uri="{FF2B5EF4-FFF2-40B4-BE49-F238E27FC236}">
                <a16:creationId xmlns:a16="http://schemas.microsoft.com/office/drawing/2014/main" id="{D524C2BB-484E-FB34-745D-97644ED63C5B}"/>
              </a:ext>
            </a:extLst>
          </p:cNvPr>
          <p:cNvPicPr>
            <a:picLocks noChangeAspect="1"/>
          </p:cNvPicPr>
          <p:nvPr/>
        </p:nvPicPr>
        <p:blipFill rotWithShape="1">
          <a:blip r:embed="rId4"/>
          <a:srcRect l="59535" t="39819" r="26279" b="13392"/>
          <a:stretch/>
        </p:blipFill>
        <p:spPr>
          <a:xfrm>
            <a:off x="2797690" y="1706522"/>
            <a:ext cx="2269727" cy="4210859"/>
          </a:xfrm>
          <a:prstGeom prst="rect">
            <a:avLst/>
          </a:prstGeom>
        </p:spPr>
      </p:pic>
      <p:sp>
        <p:nvSpPr>
          <p:cNvPr id="11" name="Content Placeholder 2">
            <a:extLst>
              <a:ext uri="{FF2B5EF4-FFF2-40B4-BE49-F238E27FC236}">
                <a16:creationId xmlns:a16="http://schemas.microsoft.com/office/drawing/2014/main" id="{7A879242-F98B-B85D-2F9F-027F97668E3A}"/>
              </a:ext>
            </a:extLst>
          </p:cNvPr>
          <p:cNvSpPr txBox="1">
            <a:spLocks/>
          </p:cNvSpPr>
          <p:nvPr/>
        </p:nvSpPr>
        <p:spPr>
          <a:xfrm>
            <a:off x="5338817" y="2072505"/>
            <a:ext cx="5657851" cy="3807729"/>
          </a:xfrm>
          <a:prstGeom prst="rect">
            <a:avLst/>
          </a:prstGeom>
        </p:spPr>
        <p:txBody>
          <a:bodyPr>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Font typeface="Ubuntu Light" panose="020B0604020202020204" pitchFamily="34" charset="0"/>
              <a:buNone/>
            </a:pPr>
            <a:r>
              <a:rPr lang="ru-ru" sz="2400" dirty="0"/>
              <a:t>Газированные напитки, энергетики </a:t>
            </a:r>
            <a:br>
              <a:rPr lang="en-US" sz="2400" dirty="0"/>
            </a:br>
            <a:r>
              <a:rPr lang="ru-ru" sz="2400" dirty="0"/>
              <a:t>и «спортивные напитки» НЕ относятся к полезным</a:t>
            </a:r>
          </a:p>
          <a:p>
            <a:pPr marL="0" indent="0">
              <a:buFont typeface="Ubuntu Light" panose="020B0604020202020204" pitchFamily="34" charset="0"/>
              <a:buNone/>
            </a:pPr>
            <a:endParaRPr lang="en-US" sz="2400" dirty="0"/>
          </a:p>
          <a:p>
            <a:pPr marL="0" indent="0">
              <a:buFont typeface="Ubuntu Light" panose="020B0604020202020204" pitchFamily="34" charset="0"/>
              <a:buNone/>
            </a:pPr>
            <a:r>
              <a:rPr lang="ru-ru" sz="2400" dirty="0"/>
              <a:t>Нежирное молоко и натуральный сок в умеренных объемах также являются полезными напитками</a:t>
            </a:r>
          </a:p>
          <a:p>
            <a:pPr marL="0" indent="0">
              <a:buFont typeface="Ubuntu Light" panose="020B0604020202020204" pitchFamily="34" charset="0"/>
              <a:buNone/>
            </a:pPr>
            <a:endParaRPr lang="en-US" sz="2400" dirty="0"/>
          </a:p>
          <a:p>
            <a:pPr marL="0" indent="0">
              <a:buFont typeface="Ubuntu Light" panose="020B0604020202020204" pitchFamily="34" charset="0"/>
              <a:buNone/>
            </a:pPr>
            <a:r>
              <a:rPr lang="ru-ru" sz="2400" b="1" dirty="0">
                <a:solidFill>
                  <a:srgbClr val="179984"/>
                </a:solidFill>
              </a:rPr>
              <a:t>Вода — лучший напиток!</a:t>
            </a:r>
            <a:endParaRPr lang="en-US" sz="2000" dirty="0"/>
          </a:p>
        </p:txBody>
      </p:sp>
    </p:spTree>
    <p:extLst>
      <p:ext uri="{BB962C8B-B14F-4D97-AF65-F5344CB8AC3E}">
        <p14:creationId xmlns:p14="http://schemas.microsoft.com/office/powerpoint/2010/main" val="1316934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Признаки обезвоживания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Поддержание водного баланса</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271171"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0" name="Content Placeholder 2">
            <a:extLst>
              <a:ext uri="{FF2B5EF4-FFF2-40B4-BE49-F238E27FC236}">
                <a16:creationId xmlns:a16="http://schemas.microsoft.com/office/drawing/2014/main" id="{066054D5-A6EF-A6A1-5E8E-6B28B90B91DA}"/>
              </a:ext>
            </a:extLst>
          </p:cNvPr>
          <p:cNvSpPr txBox="1">
            <a:spLocks/>
          </p:cNvSpPr>
          <p:nvPr/>
        </p:nvSpPr>
        <p:spPr>
          <a:xfrm>
            <a:off x="4902350" y="2679568"/>
            <a:ext cx="6271172" cy="277337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ru-ru" dirty="0"/>
              <a:t>Если вы теряете слишком </a:t>
            </a:r>
            <a:br>
              <a:rPr lang="en-US" dirty="0"/>
            </a:br>
            <a:r>
              <a:rPr lang="ru-ru" dirty="0"/>
              <a:t>много жидкости и при этом не восполняете воду в достаточной мере, функционирование ваших тела и ума ухудшается. Это называется </a:t>
            </a:r>
            <a:r>
              <a:rPr lang="ru-ru" b="1" dirty="0">
                <a:solidFill>
                  <a:srgbClr val="009A79"/>
                </a:solidFill>
              </a:rPr>
              <a:t>обезвоживанием</a:t>
            </a:r>
            <a:endParaRPr lang="en-US" sz="3200" dirty="0"/>
          </a:p>
        </p:txBody>
      </p:sp>
      <p:pic>
        <p:nvPicPr>
          <p:cNvPr id="5" name="Picture 4">
            <a:extLst>
              <a:ext uri="{FF2B5EF4-FFF2-40B4-BE49-F238E27FC236}">
                <a16:creationId xmlns:a16="http://schemas.microsoft.com/office/drawing/2014/main" id="{50947179-65B5-D144-F760-8BC93D42765B}"/>
              </a:ext>
            </a:extLst>
          </p:cNvPr>
          <p:cNvPicPr>
            <a:picLocks noChangeAspect="1"/>
          </p:cNvPicPr>
          <p:nvPr/>
        </p:nvPicPr>
        <p:blipFill rotWithShape="1">
          <a:blip r:embed="rId4"/>
          <a:srcRect l="33509" t="43547" r="49289" b="19021"/>
          <a:stretch/>
        </p:blipFill>
        <p:spPr>
          <a:xfrm>
            <a:off x="628650" y="1863744"/>
            <a:ext cx="3598876" cy="4405025"/>
          </a:xfrm>
          <a:prstGeom prst="rect">
            <a:avLst/>
          </a:prstGeom>
        </p:spPr>
      </p:pic>
    </p:spTree>
    <p:extLst>
      <p:ext uri="{BB962C8B-B14F-4D97-AF65-F5344CB8AC3E}">
        <p14:creationId xmlns:p14="http://schemas.microsoft.com/office/powerpoint/2010/main" val="118289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Значок&#10;&#10;Описание создается автоматически">
            <a:extLst>
              <a:ext uri="{FF2B5EF4-FFF2-40B4-BE49-F238E27FC236}">
                <a16:creationId xmlns:a16="http://schemas.microsoft.com/office/drawing/2014/main" id="{AA35E608-13E5-E578-3705-8EC33AAF1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4179" y="285566"/>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Определение потребностей в воде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Поддержание водного баланса</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657761"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2253563"/>
            <a:ext cx="10779049" cy="377398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15000"/>
              </a:lnSpc>
              <a:buFont typeface="Ubuntu Light" panose="020B0604020202020204" pitchFamily="34" charset="0"/>
              <a:buChar char="•"/>
            </a:pPr>
            <a:r>
              <a:rPr lang="ru-ru" dirty="0"/>
              <a:t>Некоторым людям может понадобиться </a:t>
            </a:r>
            <a:r>
              <a:rPr lang="ru-ru" b="1" dirty="0">
                <a:solidFill>
                  <a:srgbClr val="179984"/>
                </a:solidFill>
              </a:rPr>
              <a:t>увеличить свое потребление </a:t>
            </a:r>
            <a:r>
              <a:rPr lang="ru-ru" dirty="0"/>
              <a:t>воды.</a:t>
            </a:r>
          </a:p>
          <a:p>
            <a:pPr>
              <a:lnSpc>
                <a:spcPct val="115000"/>
              </a:lnSpc>
            </a:pPr>
            <a:endParaRPr lang="en-US" dirty="0"/>
          </a:p>
          <a:p>
            <a:pPr marL="457200" indent="-457200">
              <a:lnSpc>
                <a:spcPct val="115000"/>
              </a:lnSpc>
              <a:buFont typeface="Ubuntu Light" panose="020B0604020202020204" pitchFamily="34" charset="0"/>
              <a:buChar char="•"/>
            </a:pPr>
            <a:r>
              <a:rPr lang="ru-ru" dirty="0"/>
              <a:t>Вот факторы, </a:t>
            </a:r>
            <a:r>
              <a:rPr lang="ru-ru" b="1" dirty="0">
                <a:solidFill>
                  <a:srgbClr val="009A79"/>
                </a:solidFill>
              </a:rPr>
              <a:t>которые могут повлиять на выбор объема воды, </a:t>
            </a:r>
            <a:r>
              <a:rPr lang="ru-ru" dirty="0"/>
              <a:t>необходимого для избежания обезвоживания:</a:t>
            </a:r>
          </a:p>
          <a:p>
            <a:pPr marL="800100" lvl="1" indent="-342900">
              <a:lnSpc>
                <a:spcPct val="100000"/>
              </a:lnSpc>
            </a:pPr>
            <a:r>
              <a:rPr lang="ru-ru" dirty="0"/>
              <a:t>Частые, энергичные упражнения, которые приводят к чрезмерному потению или недостатку кислорода</a:t>
            </a:r>
          </a:p>
          <a:p>
            <a:pPr marL="800100" lvl="1" indent="-342900">
              <a:lnSpc>
                <a:spcPct val="100000"/>
              </a:lnSpc>
            </a:pPr>
            <a:r>
              <a:rPr lang="ru-ru" dirty="0"/>
              <a:t>Жаркая погода</a:t>
            </a:r>
          </a:p>
          <a:p>
            <a:pPr marL="800100" lvl="1" indent="-342900">
              <a:lnSpc>
                <a:spcPct val="100000"/>
              </a:lnSpc>
            </a:pPr>
            <a:r>
              <a:rPr lang="ru-ru" dirty="0"/>
              <a:t>Большая высота над уровнем моря</a:t>
            </a:r>
          </a:p>
          <a:p>
            <a:pPr marL="800100" lvl="1" indent="-342900">
              <a:lnSpc>
                <a:spcPct val="100000"/>
              </a:lnSpc>
            </a:pPr>
            <a:r>
              <a:rPr lang="ru-ru" dirty="0"/>
              <a:t>Болезнь</a:t>
            </a:r>
          </a:p>
        </p:txBody>
      </p:sp>
    </p:spTree>
    <p:extLst>
      <p:ext uri="{BB962C8B-B14F-4D97-AF65-F5344CB8AC3E}">
        <p14:creationId xmlns:p14="http://schemas.microsoft.com/office/powerpoint/2010/main" val="404165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rPr lang="ru-ru" sz="3600" dirty="0"/>
              <a:t>Кто </a:t>
            </a:r>
            <a:r>
              <a:rPr lang="ru-ru" dirty="0"/>
              <a:t>такой капитан по фитнесу?</a:t>
            </a:r>
            <a:endParaRPr lang="en-US" sz="3600" dirty="0"/>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50" y="2087919"/>
            <a:ext cx="8292326" cy="3931881"/>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har char="•"/>
            </a:pPr>
            <a:r>
              <a:rPr lang="ru-ru" b="1" dirty="0">
                <a:solidFill>
                  <a:srgbClr val="179984"/>
                </a:solidFill>
                <a:effectLst/>
                <a:ea typeface="Ubuntu Light" panose="020B0304030602030204" pitchFamily="34" charset="0"/>
                <a:cs typeface="Times New Roman"/>
              </a:rPr>
              <a:t>Капитаны по фитнесу</a:t>
            </a:r>
            <a:r>
              <a:rPr lang="ru-ru" dirty="0">
                <a:solidFill>
                  <a:srgbClr val="179984"/>
                </a:solidFill>
                <a:effectLst/>
                <a:ea typeface="Ubuntu Light" panose="020B0304030602030204" pitchFamily="34" charset="0"/>
                <a:cs typeface="Times New Roman"/>
              </a:rPr>
              <a:t> </a:t>
            </a:r>
            <a:r>
              <a:rPr lang="ru-ru" dirty="0">
                <a:effectLst/>
                <a:ea typeface="Ubuntu Light" panose="020B0304030602030204" pitchFamily="34" charset="0"/>
                <a:cs typeface="Times New Roman"/>
              </a:rPr>
              <a:t>— это атлеты, входящие в состав спортивных команд, которые возглавляют свою команду </a:t>
            </a:r>
            <a:br>
              <a:rPr lang="en-US" dirty="0">
                <a:effectLst/>
                <a:ea typeface="Ubuntu Light" panose="020B0304030602030204" pitchFamily="34" charset="0"/>
                <a:cs typeface="Times New Roman"/>
              </a:rPr>
            </a:br>
            <a:r>
              <a:rPr lang="ru-ru" dirty="0">
                <a:effectLst/>
                <a:ea typeface="Ubuntu Light" panose="020B0304030602030204" pitchFamily="34" charset="0"/>
                <a:cs typeface="Times New Roman"/>
              </a:rPr>
              <a:t>в мероприятиях, связанных с фитнесом </a:t>
            </a:r>
            <a:br>
              <a:rPr lang="en-US" dirty="0">
                <a:effectLst/>
                <a:ea typeface="Ubuntu Light" panose="020B0304030602030204" pitchFamily="34" charset="0"/>
                <a:cs typeface="Times New Roman"/>
              </a:rPr>
            </a:br>
            <a:r>
              <a:rPr lang="ru-ru" dirty="0">
                <a:effectLst/>
                <a:ea typeface="Ubuntu Light" panose="020B0304030602030204" pitchFamily="34" charset="0"/>
                <a:cs typeface="Times New Roman"/>
              </a:rPr>
              <a:t>и здоровым образом жизни</a:t>
            </a:r>
            <a:endParaRPr lang="en-US" dirty="0">
              <a:cs typeface="Times New Roman"/>
            </a:endParaRPr>
          </a:p>
          <a:p>
            <a:pPr>
              <a:lnSpc>
                <a:spcPct val="100000"/>
              </a:lnSpc>
            </a:pPr>
            <a:endParaRPr lang="en-US" dirty="0">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endParaRPr lang="en-US" dirty="0">
              <a:effectLst/>
              <a:ea typeface="Ubuntu Light" panose="020B0304030602030204" pitchFamily="34" charset="0"/>
              <a:cs typeface="Times New Roman" panose="02020603050405020304" pitchFamily="18" charset="0"/>
            </a:endParaRPr>
          </a:p>
          <a:p>
            <a:pPr marL="342900" indent="-342900">
              <a:lnSpc>
                <a:spcPct val="100000"/>
              </a:lnSpc>
              <a:buFont typeface="Ubuntu Light" panose="020B0604020202020204" pitchFamily="34" charset="0"/>
              <a:buChar char="•"/>
            </a:pPr>
            <a:r>
              <a:rPr lang="ru-ru" dirty="0">
                <a:effectLst/>
                <a:ea typeface="Calibri" panose="020F0502020204030204" pitchFamily="34" charset="0"/>
                <a:cs typeface="Times New Roman"/>
              </a:rPr>
              <a:t>Капитаны по фитнесу </a:t>
            </a:r>
            <a:r>
              <a:rPr lang="ru-ru" b="1" dirty="0">
                <a:solidFill>
                  <a:srgbClr val="179984"/>
                </a:solidFill>
                <a:effectLst/>
                <a:ea typeface="Calibri" panose="020F0502020204030204" pitchFamily="34" charset="0"/>
                <a:cs typeface="Times New Roman"/>
              </a:rPr>
              <a:t>страстно увлечены фитнесом и здоровым образом жизни.</a:t>
            </a:r>
            <a:endParaRPr lang="en-US" b="1" dirty="0">
              <a:effectLst/>
              <a:ea typeface="Ubuntu Light" panose="020B0304030602030204" pitchFamily="34" charset="0"/>
              <a:cs typeface="Times New Roman"/>
            </a:endParaRPr>
          </a:p>
          <a:p>
            <a:pPr>
              <a:lnSpc>
                <a:spcPct val="150000"/>
              </a:lnSpc>
            </a:pPr>
            <a:endParaRPr lang="en-US" sz="1400" dirty="0"/>
          </a:p>
        </p:txBody>
      </p:sp>
      <p:pic>
        <p:nvPicPr>
          <p:cNvPr id="3" name="Picture 2" descr="Человек в зеленой рубашке&#10;&#10;Описание создается автоматически со средней достоверностью">
            <a:extLst>
              <a:ext uri="{FF2B5EF4-FFF2-40B4-BE49-F238E27FC236}">
                <a16:creationId xmlns:a16="http://schemas.microsoft.com/office/drawing/2014/main" id="{A193FE18-F291-F8A7-AC4F-CF40A89E63B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90" b="98047" l="9896" r="89931">
                        <a14:foregroundMark x1="43229" y1="85026" x2="43229" y2="85026"/>
                        <a14:foregroundMark x1="47917" y1="82552" x2="47917" y2="82552"/>
                        <a14:foregroundMark x1="59201" y1="89193" x2="59201" y2="89193"/>
                        <a14:foregroundMark x1="59201" y1="93099" x2="59201" y2="93099"/>
                        <a14:foregroundMark x1="62326" y1="98307" x2="62326" y2="98307"/>
                        <a14:foregroundMark x1="32639" y1="49609" x2="32639" y2="49609"/>
                        <a14:foregroundMark x1="32118" y1="50260" x2="32292" y2="48568"/>
                        <a14:foregroundMark x1="47917" y1="9375" x2="47917" y2="9375"/>
                        <a14:foregroundMark x1="46528" y1="5990" x2="46528" y2="5990"/>
                        <a14:foregroundMark x1="45139" y1="5990" x2="40972" y2="9766"/>
                        <a14:foregroundMark x1="51215" y1="9375" x2="51215" y2="9375"/>
                        <a14:foregroundMark x1="32292" y1="49740" x2="32292" y2="49740"/>
                        <a14:foregroundMark x1="33333" y1="50000" x2="33333" y2="50000"/>
                        <a14:foregroundMark x1="31944" y1="49740" x2="33681" y2="49740"/>
                        <a14:foregroundMark x1="32813" y1="51042" x2="31944" y2="49740"/>
                      </a14:backgroundRemoval>
                    </a14:imgEffect>
                  </a14:imgLayer>
                </a14:imgProps>
              </a:ext>
              <a:ext uri="{28A0092B-C50C-407E-A947-70E740481C1C}">
                <a14:useLocalDpi xmlns:a14="http://schemas.microsoft.com/office/drawing/2010/main" val="0"/>
              </a:ext>
            </a:extLst>
          </a:blip>
          <a:stretch>
            <a:fillRect/>
          </a:stretch>
        </p:blipFill>
        <p:spPr>
          <a:xfrm>
            <a:off x="7979292" y="1088080"/>
            <a:ext cx="3843670" cy="5124893"/>
          </a:xfrm>
          <a:prstGeom prst="rect">
            <a:avLst/>
          </a:prstGeom>
        </p:spPr>
      </p:pic>
    </p:spTree>
    <p:extLst>
      <p:ext uri="{BB962C8B-B14F-4D97-AF65-F5344CB8AC3E}">
        <p14:creationId xmlns:p14="http://schemas.microsoft.com/office/powerpoint/2010/main" val="1906174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55000" lnSpcReduction="20000"/>
          </a:bodyPr>
          <a:lstStyle/>
          <a:p>
            <a:pPr algn="r"/>
            <a:r>
              <a:rPr lang="ru-ru" dirty="0"/>
              <a:t>Мероприятия по развитию лидерских навыков</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rPr lang="ru-ru" dirty="0"/>
              <a:t>Планирование мероприятий</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5454" b="5454"/>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1324B4D5-C5BC-0549-7371-ACEA838A95AD}"/>
              </a:ext>
            </a:extLst>
          </p:cNvPr>
          <p:cNvSpPr txBox="1"/>
          <p:nvPr/>
        </p:nvSpPr>
        <p:spPr>
          <a:xfrm>
            <a:off x="579380" y="6245152"/>
            <a:ext cx="655740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0" descr="иконка «здоровый» — бесплатные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94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Обучение товарищей по команде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79" y="6245152"/>
            <a:ext cx="6234015"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432027"/>
            <a:ext cx="10422210" cy="2340696"/>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t>Как капитан по фитнесу вы </a:t>
            </a:r>
            <a:r>
              <a:rPr lang="ru-ru" b="1" dirty="0">
                <a:solidFill>
                  <a:srgbClr val="179984"/>
                </a:solidFill>
              </a:rPr>
              <a:t>должны делиться советами по санитарному просвещению на каждой тренировке</a:t>
            </a:r>
          </a:p>
          <a:p>
            <a:pPr>
              <a:lnSpc>
                <a:spcPct val="100000"/>
              </a:lnSpc>
            </a:pPr>
            <a:endParaRPr lang="en-US" dirty="0"/>
          </a:p>
          <a:p>
            <a:pPr marL="457200" indent="-457200">
              <a:lnSpc>
                <a:spcPct val="100000"/>
              </a:lnSpc>
              <a:buFont typeface="Ubuntu Light" panose="020B0604020202020204" pitchFamily="34" charset="0"/>
              <a:buChar char="•"/>
            </a:pPr>
            <a:r>
              <a:rPr lang="ru-ru" dirty="0"/>
              <a:t>На всех тренировках и соревнованиях вы будете служить примером для подражания</a:t>
            </a:r>
          </a:p>
        </p:txBody>
      </p:sp>
    </p:spTree>
    <p:extLst>
      <p:ext uri="{BB962C8B-B14F-4D97-AF65-F5344CB8AC3E}">
        <p14:creationId xmlns:p14="http://schemas.microsoft.com/office/powerpoint/2010/main" val="103502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205989"/>
            <a:ext cx="10176882" cy="581025"/>
          </a:xfrm>
        </p:spPr>
        <p:txBody>
          <a:bodyPr/>
          <a:lstStyle/>
          <a:p>
            <a:pPr>
              <a:lnSpc>
                <a:spcPct val="80000"/>
              </a:lnSpc>
            </a:pPr>
            <a:r>
              <a:rPr lang="ru-ru" dirty="0"/>
              <a:t>Что такое совет по здоровому образу </a:t>
            </a:r>
            <a:br>
              <a:rPr lang="en-US" dirty="0"/>
            </a:br>
            <a:r>
              <a:rPr lang="ru-ru" dirty="0"/>
              <a:t>жизни?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512796"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1727188"/>
            <a:ext cx="6943028" cy="450681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90000"/>
              </a:lnSpc>
              <a:buFont typeface="Ubuntu Light" panose="020B0604020202020204" pitchFamily="34" charset="0"/>
              <a:buChar char="•"/>
            </a:pPr>
            <a:r>
              <a:rPr lang="ru-ru" sz="2600" dirty="0"/>
              <a:t>Советы по здоровому образу жизни должны быть краткими, всего 2–5 минут</a:t>
            </a:r>
          </a:p>
          <a:p>
            <a:pPr>
              <a:lnSpc>
                <a:spcPct val="90000"/>
              </a:lnSpc>
            </a:pPr>
            <a:endParaRPr lang="en-US" sz="2600" dirty="0"/>
          </a:p>
          <a:p>
            <a:pPr marL="457200" indent="-457200">
              <a:lnSpc>
                <a:spcPct val="90000"/>
              </a:lnSpc>
              <a:buFont typeface="Ubuntu Light" panose="020B0604020202020204" pitchFamily="34" charset="0"/>
              <a:buChar char="•"/>
            </a:pPr>
            <a:r>
              <a:rPr lang="ru-ru" sz="2600" dirty="0"/>
              <a:t>По возможности представляйте </a:t>
            </a:r>
            <a:br>
              <a:rPr lang="en-US" sz="2600" dirty="0"/>
            </a:br>
            <a:r>
              <a:rPr lang="ru-ru" sz="2600" dirty="0"/>
              <a:t>советы по здоровому образу жизни </a:t>
            </a:r>
            <a:br>
              <a:rPr lang="en-US" sz="2600" dirty="0"/>
            </a:br>
            <a:r>
              <a:rPr lang="ru-ru" sz="2600" dirty="0"/>
              <a:t>в интерактивной форме:</a:t>
            </a:r>
          </a:p>
          <a:p>
            <a:pPr marL="1143000" lvl="1" indent="-457200"/>
            <a:r>
              <a:rPr lang="ru-ru" sz="2200" spc="-20" dirty="0"/>
              <a:t>Задавайте вопросы товарищам по команде</a:t>
            </a:r>
          </a:p>
          <a:p>
            <a:pPr marL="1143000" lvl="1" indent="-457200"/>
            <a:r>
              <a:rPr lang="ru-ru" sz="2200" dirty="0"/>
              <a:t>Давайте возможность отвечать разным участникам</a:t>
            </a:r>
          </a:p>
          <a:p>
            <a:pPr marL="1143000" lvl="1" indent="-457200"/>
            <a:r>
              <a:rPr lang="ru-ru" sz="2200" dirty="0"/>
              <a:t>Приводите примеры</a:t>
            </a:r>
          </a:p>
          <a:p>
            <a:pPr marL="1143000" lvl="1" indent="-457200"/>
            <a:r>
              <a:rPr lang="ru-ru" sz="2200" dirty="0"/>
              <a:t>Ставьте им цели и проверяйте прогресс на следующих тренировках</a:t>
            </a:r>
            <a:endParaRPr lang="en-US" sz="2200" dirty="0"/>
          </a:p>
        </p:txBody>
      </p:sp>
      <p:pic>
        <p:nvPicPr>
          <p:cNvPr id="6" name="Picture 5">
            <a:extLst>
              <a:ext uri="{FF2B5EF4-FFF2-40B4-BE49-F238E27FC236}">
                <a16:creationId xmlns:a16="http://schemas.microsoft.com/office/drawing/2014/main" id="{C464655C-3866-2CD4-F743-8A0D6B83FFA0}"/>
              </a:ext>
            </a:extLst>
          </p:cNvPr>
          <p:cNvPicPr>
            <a:picLocks noChangeAspect="1"/>
          </p:cNvPicPr>
          <p:nvPr/>
        </p:nvPicPr>
        <p:blipFill rotWithShape="1">
          <a:blip r:embed="rId5"/>
          <a:srcRect l="66715" t="46587" r="3207" b="22481"/>
          <a:stretch/>
        </p:blipFill>
        <p:spPr>
          <a:xfrm>
            <a:off x="7491721" y="2660981"/>
            <a:ext cx="4071629" cy="2355418"/>
          </a:xfrm>
          <a:prstGeom prst="rect">
            <a:avLst/>
          </a:prstGeom>
        </p:spPr>
      </p:pic>
    </p:spTree>
    <p:extLst>
      <p:ext uri="{BB962C8B-B14F-4D97-AF65-F5344CB8AC3E}">
        <p14:creationId xmlns:p14="http://schemas.microsoft.com/office/powerpoint/2010/main" val="863792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Пример</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245166"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1" y="1685007"/>
            <a:ext cx="10261642" cy="1000308"/>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dirty="0"/>
              <a:t>Вот пример совета по здоровому образу жизни: </a:t>
            </a:r>
            <a:br>
              <a:rPr lang="en-US" dirty="0"/>
            </a:br>
            <a:r>
              <a:rPr lang="ru-ru" dirty="0"/>
              <a:t>поговорите о употреблении полезной и питательной пищи!</a:t>
            </a:r>
            <a:endParaRPr lang="en-US" dirty="0"/>
          </a:p>
        </p:txBody>
      </p:sp>
      <p:pic>
        <p:nvPicPr>
          <p:cNvPr id="15" name="Picture 14">
            <a:extLst>
              <a:ext uri="{FF2B5EF4-FFF2-40B4-BE49-F238E27FC236}">
                <a16:creationId xmlns:a16="http://schemas.microsoft.com/office/drawing/2014/main" id="{A8287FFB-A65E-F1D0-59EF-85A2C03BDB8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l="25814" t="17984" r="27006" b="21860"/>
          <a:stretch/>
        </p:blipFill>
        <p:spPr>
          <a:xfrm>
            <a:off x="6029326" y="2640710"/>
            <a:ext cx="4860967" cy="3486239"/>
          </a:xfrm>
          <a:prstGeom prst="rect">
            <a:avLst/>
          </a:prstGeom>
        </p:spPr>
      </p:pic>
      <p:sp>
        <p:nvSpPr>
          <p:cNvPr id="18" name="TextBox 17">
            <a:extLst>
              <a:ext uri="{FF2B5EF4-FFF2-40B4-BE49-F238E27FC236}">
                <a16:creationId xmlns:a16="http://schemas.microsoft.com/office/drawing/2014/main" id="{242AD5DC-573E-63D6-944D-3AFF717716A4}"/>
              </a:ext>
            </a:extLst>
          </p:cNvPr>
          <p:cNvSpPr txBox="1"/>
          <p:nvPr/>
        </p:nvSpPr>
        <p:spPr>
          <a:xfrm>
            <a:off x="579379" y="2695900"/>
            <a:ext cx="5449947" cy="3445110"/>
          </a:xfrm>
          <a:prstGeom prst="rect">
            <a:avLst/>
          </a:prstGeom>
          <a:noFill/>
        </p:spPr>
        <p:txBody>
          <a:bodyPr wrap="square">
            <a:spAutoFit/>
          </a:bodyPr>
          <a:lstStyle/>
          <a:p>
            <a:pPr marL="342900" marR="0" lvl="0" indent="-342900">
              <a:lnSpc>
                <a:spcPct val="110000"/>
              </a:lnSpc>
              <a:spcAft>
                <a:spcPts val="0"/>
              </a:spcAft>
              <a:buFont typeface="Symbol" panose="05050102010706020507" pitchFamily="18" charset="2"/>
              <a:buChar char=""/>
            </a:pPr>
            <a:r>
              <a:rPr lang="ru-ru" sz="2000" b="0" dirty="0">
                <a:effectLst/>
                <a:latin typeface="Ubuntu Light" panose="020B0304030602030204" pitchFamily="34" charset="0"/>
                <a:ea typeface="Calibri" panose="020F0502020204030204" pitchFamily="34" charset="0"/>
                <a:cs typeface="Calibri" panose="020F0502020204030204" pitchFamily="34" charset="0"/>
              </a:rPr>
              <a:t>Фрукты и овощи снабжают организм важными витаминами, минералами </a:t>
            </a:r>
            <a:br>
              <a:rPr lang="en-US" sz="2000" b="0" dirty="0">
                <a:effectLst/>
                <a:latin typeface="Ubuntu Light" panose="020B0304030602030204" pitchFamily="34" charset="0"/>
                <a:ea typeface="Calibri" panose="020F0502020204030204" pitchFamily="34" charset="0"/>
                <a:cs typeface="Calibri" panose="020F0502020204030204" pitchFamily="34" charset="0"/>
              </a:rPr>
            </a:br>
            <a:r>
              <a:rPr lang="ru-ru" sz="2000" b="0" dirty="0">
                <a:effectLst/>
                <a:latin typeface="Ubuntu Light" panose="020B0304030602030204" pitchFamily="34" charset="0"/>
                <a:ea typeface="Calibri" panose="020F0502020204030204" pitchFamily="34" charset="0"/>
                <a:cs typeface="Calibri" panose="020F0502020204030204" pitchFamily="34" charset="0"/>
              </a:rPr>
              <a:t>и энергией, которые необходимы </a:t>
            </a:r>
            <a:br>
              <a:rPr lang="en-US" sz="2000" b="0" dirty="0">
                <a:effectLst/>
                <a:latin typeface="Ubuntu Light" panose="020B0304030602030204" pitchFamily="34" charset="0"/>
                <a:ea typeface="Calibri" panose="020F0502020204030204" pitchFamily="34" charset="0"/>
                <a:cs typeface="Calibri" panose="020F0502020204030204" pitchFamily="34" charset="0"/>
              </a:rPr>
            </a:br>
            <a:r>
              <a:rPr lang="ru-ru" sz="2000" b="0" dirty="0">
                <a:effectLst/>
                <a:latin typeface="Ubuntu Light" panose="020B0304030602030204" pitchFamily="34" charset="0"/>
                <a:ea typeface="Calibri" panose="020F0502020204030204" pitchFamily="34" charset="0"/>
                <a:cs typeface="Calibri" panose="020F0502020204030204" pitchFamily="34" charset="0"/>
              </a:rPr>
              <a:t>для поддержания крепкого здоровья. Они дают энергию для тренировок и соревнований. </a:t>
            </a:r>
            <a:r>
              <a:rPr lang="ru-ru" sz="20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Ешьте продукты всех цветов радуги</a:t>
            </a:r>
            <a:r>
              <a:rPr lang="ru-ru" sz="2000" b="0"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 </a:t>
            </a:r>
            <a:r>
              <a:rPr lang="ru-ru" sz="2000" b="0" dirty="0">
                <a:effectLst/>
                <a:latin typeface="Ubuntu Light" panose="020B0304030602030204" pitchFamily="34" charset="0"/>
                <a:ea typeface="Calibri" panose="020F0502020204030204" pitchFamily="34" charset="0"/>
                <a:cs typeface="Calibri" panose="020F0502020204030204" pitchFamily="34" charset="0"/>
              </a:rPr>
              <a:t>— смешивайте красные, зеленые, оранжевые и желтые продукты. </a:t>
            </a:r>
            <a:r>
              <a:rPr lang="ru-ru" sz="20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Можете ли вы назвать пищу каждого цвета?</a:t>
            </a:r>
            <a:endParaRPr lang="en-US" sz="2000" b="1" dirty="0">
              <a:solidFill>
                <a:srgbClr val="179984"/>
              </a:solidFill>
              <a:effectLst/>
              <a:latin typeface="Ubuntu" panose="020B0504030602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583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Пример</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256318"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2" y="1941484"/>
            <a:ext cx="11358910" cy="573827"/>
          </a:xfrm>
          <a:prstGeom prst="rect">
            <a:avLst/>
          </a:prstGeom>
        </p:spPr>
        <p:txBody>
          <a:bodyPr vert="horz" lIns="91440" tIns="45720" rIns="91440" bIns="45720" rtlCol="0">
            <a:normAutofit fontScale="925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20000"/>
              </a:lnSpc>
            </a:pPr>
            <a:r>
              <a:rPr lang="ru-ru" dirty="0"/>
              <a:t>Вот совет по здоровому образу жизни о сне, отдыхе и восстановлении!</a:t>
            </a:r>
            <a:endParaRPr lang="en-US" dirty="0"/>
          </a:p>
        </p:txBody>
      </p:sp>
      <p:sp>
        <p:nvSpPr>
          <p:cNvPr id="18" name="TextBox 17">
            <a:extLst>
              <a:ext uri="{FF2B5EF4-FFF2-40B4-BE49-F238E27FC236}">
                <a16:creationId xmlns:a16="http://schemas.microsoft.com/office/drawing/2014/main" id="{242AD5DC-573E-63D6-944D-3AFF717716A4}"/>
              </a:ext>
            </a:extLst>
          </p:cNvPr>
          <p:cNvSpPr txBox="1"/>
          <p:nvPr/>
        </p:nvSpPr>
        <p:spPr>
          <a:xfrm>
            <a:off x="579380" y="2695900"/>
            <a:ext cx="7395419" cy="3260444"/>
          </a:xfrm>
          <a:prstGeom prst="rect">
            <a:avLst/>
          </a:prstGeom>
          <a:noFill/>
        </p:spPr>
        <p:txBody>
          <a:bodyPr wrap="square">
            <a:spAutoFit/>
          </a:bodyPr>
          <a:lstStyle/>
          <a:p>
            <a:pPr marL="342900" marR="0" lvl="0" indent="-342900">
              <a:lnSpc>
                <a:spcPct val="150000"/>
              </a:lnSpc>
              <a:spcBef>
                <a:spcPts val="0"/>
              </a:spcBef>
              <a:buSzPts val="1400"/>
              <a:buFont typeface="Ubuntu Light" panose="020B0604020202020204" pitchFamily="34" charset="0"/>
              <a:buChar char="•"/>
            </a:pPr>
            <a:r>
              <a:rPr lang="ru-ru" sz="2000" b="0" dirty="0">
                <a:effectLst/>
                <a:latin typeface="Ubuntu Light" panose="020B0304030602030204" pitchFamily="34" charset="0"/>
                <a:ea typeface="Calibri" panose="020F0502020204030204" pitchFamily="34" charset="0"/>
                <a:cs typeface="Calibri" panose="020F0502020204030204" pitchFamily="34" charset="0"/>
              </a:rPr>
              <a:t>30-минутная физическая активность средней и высокой интенсивности 5 дней в неделю является важной частью здорового образа жизни. Также важно каждую неделю давать своему телу отдыхать от физических упражнений и </a:t>
            </a:r>
            <a:r>
              <a:rPr lang="ru-ru" sz="2000" b="1" dirty="0">
                <a:solidFill>
                  <a:srgbClr val="179984"/>
                </a:solidFill>
                <a:effectLst/>
                <a:latin typeface="Ubuntu Light" panose="020B0304030602030204" pitchFamily="34" charset="0"/>
                <a:ea typeface="Calibri" panose="020F0502020204030204" pitchFamily="34" charset="0"/>
                <a:cs typeface="Calibri" panose="020F0502020204030204" pitchFamily="34" charset="0"/>
              </a:rPr>
              <a:t>спать по 7-9 часов. Вы можете использовать советы по здоровому сну, чтобы улучшить качество сна, отдыха и восстановления.</a:t>
            </a:r>
            <a:endParaRPr lang="en-US" sz="2000" b="1" dirty="0">
              <a:solidFill>
                <a:srgbClr val="179984"/>
              </a:solidFill>
              <a:effectLst/>
              <a:latin typeface="Ubuntu" panose="020B0504030602030204" pitchFamily="34" charset="0"/>
              <a:ea typeface="Calibri" panose="020F0502020204030204" pitchFamily="34" charset="0"/>
              <a:cs typeface="Calibri" panose="020F0502020204030204" pitchFamily="34" charset="0"/>
            </a:endParaRPr>
          </a:p>
        </p:txBody>
      </p:sp>
      <p:sp>
        <p:nvSpPr>
          <p:cNvPr id="5" name="AutoShape 2">
            <a:extLst>
              <a:ext uri="{FF2B5EF4-FFF2-40B4-BE49-F238E27FC236}">
                <a16:creationId xmlns:a16="http://schemas.microsoft.com/office/drawing/2014/main" id="{9A5965EE-63C6-6268-3D13-DC91F49551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Изображение, содержащее текст, скриншот, лого, шрифт&#10;&#10;Описание создается автоматически">
            <a:extLst>
              <a:ext uri="{FF2B5EF4-FFF2-40B4-BE49-F238E27FC236}">
                <a16:creationId xmlns:a16="http://schemas.microsoft.com/office/drawing/2014/main" id="{53575FA6-EF2C-3853-C45E-3D5F32DD46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99" y="2697191"/>
            <a:ext cx="3067790" cy="3374569"/>
          </a:xfrm>
          <a:prstGeom prst="rect">
            <a:avLst/>
          </a:prstGeom>
        </p:spPr>
      </p:pic>
    </p:spTree>
    <p:extLst>
      <p:ext uri="{BB962C8B-B14F-4D97-AF65-F5344CB8AC3E}">
        <p14:creationId xmlns:p14="http://schemas.microsoft.com/office/powerpoint/2010/main" val="40753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9" y="1841314"/>
            <a:ext cx="7859760" cy="868431"/>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buNone/>
            </a:pPr>
            <a:r>
              <a:rPr lang="ru-ru" sz="3600" b="1" dirty="0">
                <a:solidFill>
                  <a:schemeClr val="bg1"/>
                </a:solidFill>
              </a:rPr>
              <a:t>Групповые занятия</a:t>
            </a:r>
          </a:p>
          <a:p>
            <a:pPr marL="0" indent="0">
              <a:buNone/>
            </a:pPr>
            <a:endParaRPr lang="en-US" sz="3600" b="1" dirty="0">
              <a:solidFill>
                <a:schemeClr val="bg1"/>
              </a:solidFill>
            </a:endParaRPr>
          </a:p>
          <a:p>
            <a:pPr marL="0" indent="0">
              <a:buNone/>
            </a:pPr>
            <a:r>
              <a:rPr lang="ru-ru" sz="3200" b="1" dirty="0">
                <a:solidFill>
                  <a:schemeClr val="bg1"/>
                </a:solidFill>
              </a:rPr>
              <a:t>Работайте в группе, чтобы придумать советы по здоровому образу жизни. Один человек из каждой группы представит остальным участникам советы по здоровому образу жизни!</a:t>
            </a:r>
          </a:p>
        </p:txBody>
      </p:sp>
    </p:spTree>
    <p:extLst>
      <p:ext uri="{BB962C8B-B14F-4D97-AF65-F5344CB8AC3E}">
        <p14:creationId xmlns:p14="http://schemas.microsoft.com/office/powerpoint/2010/main" val="2489680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Возможности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624308"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49" y="1807672"/>
            <a:ext cx="11172269" cy="3828420"/>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t>Делиться советами по здоровому образу жизни можно разными способами! Вспомните, как вы общаетесь со своими товарищами, атлетами-участниками Специальной Олимпиады </a:t>
            </a:r>
          </a:p>
          <a:p>
            <a:pPr>
              <a:lnSpc>
                <a:spcPct val="100000"/>
              </a:lnSpc>
            </a:pPr>
            <a:endParaRPr lang="en-US" dirty="0"/>
          </a:p>
          <a:p>
            <a:pPr marL="457200" indent="-457200">
              <a:lnSpc>
                <a:spcPct val="100000"/>
              </a:lnSpc>
              <a:buFont typeface="Ubuntu Light" panose="020B0604020202020204" pitchFamily="34" charset="0"/>
              <a:buChar char="•"/>
            </a:pPr>
            <a:r>
              <a:rPr lang="ru-ru" dirty="0"/>
              <a:t>Вам может захотеться поделиться советом по здоровому образу жизни во время:</a:t>
            </a:r>
          </a:p>
          <a:p>
            <a:pPr>
              <a:lnSpc>
                <a:spcPct val="100000"/>
              </a:lnSpc>
            </a:pPr>
            <a:endParaRPr lang="en-US" dirty="0"/>
          </a:p>
        </p:txBody>
      </p:sp>
      <p:pic>
        <p:nvPicPr>
          <p:cNvPr id="6" name="Graphic 5" descr="Бутылка для воды со сплошным наполнением">
            <a:extLst>
              <a:ext uri="{FF2B5EF4-FFF2-40B4-BE49-F238E27FC236}">
                <a16:creationId xmlns:a16="http://schemas.microsoft.com/office/drawing/2014/main" id="{A3DC6B6A-DE82-6110-7A1A-4A0803A0F3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51081" y="4515415"/>
            <a:ext cx="1149928" cy="1149928"/>
          </a:xfrm>
          <a:prstGeom prst="rect">
            <a:avLst/>
          </a:prstGeom>
        </p:spPr>
      </p:pic>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591410B5-A2A4-770B-7ACA-D8E001D3169A}"/>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605286" y="4501085"/>
            <a:ext cx="1149927" cy="1178588"/>
          </a:xfrm>
          <a:prstGeom prst="rect">
            <a:avLst/>
          </a:prstGeom>
        </p:spPr>
      </p:pic>
      <p:sp>
        <p:nvSpPr>
          <p:cNvPr id="9" name="TextBox 8">
            <a:extLst>
              <a:ext uri="{FF2B5EF4-FFF2-40B4-BE49-F238E27FC236}">
                <a16:creationId xmlns:a16="http://schemas.microsoft.com/office/drawing/2014/main" id="{E61835A8-A466-22F0-22C7-D678A6A2E0DD}"/>
              </a:ext>
            </a:extLst>
          </p:cNvPr>
          <p:cNvSpPr txBox="1"/>
          <p:nvPr/>
        </p:nvSpPr>
        <p:spPr>
          <a:xfrm>
            <a:off x="2711878" y="5660399"/>
            <a:ext cx="7056588" cy="461665"/>
          </a:xfrm>
          <a:prstGeom prst="rect">
            <a:avLst/>
          </a:prstGeom>
          <a:noFill/>
        </p:spPr>
        <p:txBody>
          <a:bodyPr wrap="square" rtlCol="0">
            <a:spAutoFit/>
          </a:bodyPr>
          <a:lstStyle/>
          <a:p>
            <a:r>
              <a:rPr lang="ru-ru" sz="2400" dirty="0"/>
              <a:t>Перерывов на воду	Растяжек при заминке</a:t>
            </a:r>
          </a:p>
        </p:txBody>
      </p:sp>
    </p:spTree>
    <p:extLst>
      <p:ext uri="{BB962C8B-B14F-4D97-AF65-F5344CB8AC3E}">
        <p14:creationId xmlns:p14="http://schemas.microsoft.com/office/powerpoint/2010/main" val="185739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Начало</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133654"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5704037" y="1941375"/>
            <a:ext cx="6305826" cy="4258707"/>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dirty="0"/>
              <a:t>Информация из </a:t>
            </a:r>
            <a:r>
              <a:rPr lang="ru-ru" b="1" dirty="0">
                <a:solidFill>
                  <a:srgbClr val="179984"/>
                </a:solidFill>
              </a:rPr>
              <a:t>руководства </a:t>
            </a:r>
            <a:br>
              <a:rPr lang="en-US" b="1" dirty="0">
                <a:solidFill>
                  <a:srgbClr val="179984"/>
                </a:solidFill>
              </a:rPr>
            </a:br>
            <a:r>
              <a:rPr lang="ru-ru" b="1" dirty="0">
                <a:solidFill>
                  <a:srgbClr val="179984"/>
                </a:solidFill>
              </a:rPr>
              <a:t>«Fit 5»</a:t>
            </a:r>
            <a:r>
              <a:rPr lang="ru-ru" dirty="0"/>
              <a:t>помогает давать напутствия на тему:</a:t>
            </a:r>
          </a:p>
          <a:p>
            <a:pPr marL="1143000" lvl="1" indent="-457200">
              <a:lnSpc>
                <a:spcPct val="100000"/>
              </a:lnSpc>
            </a:pPr>
            <a:r>
              <a:rPr lang="ru-ru" dirty="0"/>
              <a:t>Поддержания активности вне спортивных тренировок</a:t>
            </a:r>
          </a:p>
          <a:p>
            <a:pPr marL="1143000" lvl="1" indent="-457200">
              <a:lnSpc>
                <a:spcPct val="100000"/>
              </a:lnSpc>
            </a:pPr>
            <a:r>
              <a:rPr lang="ru-ru" dirty="0"/>
              <a:t>Употребления полезной пищи для правильной работы организма</a:t>
            </a:r>
          </a:p>
          <a:p>
            <a:pPr marL="1143000" lvl="1" indent="-457200">
              <a:lnSpc>
                <a:spcPct val="100000"/>
              </a:lnSpc>
            </a:pPr>
            <a:r>
              <a:rPr lang="ru-ru" dirty="0"/>
              <a:t>Употребления напитков, которые поддерживают водный баланс </a:t>
            </a:r>
            <a:br>
              <a:rPr lang="en-US" dirty="0"/>
            </a:br>
            <a:r>
              <a:rPr lang="ru-ru" dirty="0"/>
              <a:t>в норме</a:t>
            </a:r>
            <a:endParaRPr lang="en-US" dirty="0"/>
          </a:p>
        </p:txBody>
      </p:sp>
      <p:pic>
        <p:nvPicPr>
          <p:cNvPr id="6" name="Picture 5">
            <a:extLst>
              <a:ext uri="{FF2B5EF4-FFF2-40B4-BE49-F238E27FC236}">
                <a16:creationId xmlns:a16="http://schemas.microsoft.com/office/drawing/2014/main" id="{CAE05CA5-CCFC-B175-3730-7ED9756AF0BB}"/>
              </a:ext>
            </a:extLst>
          </p:cNvPr>
          <p:cNvPicPr>
            <a:picLocks noChangeAspect="1"/>
          </p:cNvPicPr>
          <p:nvPr/>
        </p:nvPicPr>
        <p:blipFill rotWithShape="1">
          <a:blip r:embed="rId5"/>
          <a:srcRect l="29518" t="14558" r="15745" b="9593"/>
          <a:stretch/>
        </p:blipFill>
        <p:spPr>
          <a:xfrm>
            <a:off x="659214" y="2099916"/>
            <a:ext cx="4765273" cy="3714441"/>
          </a:xfrm>
          <a:prstGeom prst="rect">
            <a:avLst/>
          </a:prstGeom>
        </p:spPr>
      </p:pic>
    </p:spTree>
    <p:extLst>
      <p:ext uri="{BB962C8B-B14F-4D97-AF65-F5344CB8AC3E}">
        <p14:creationId xmlns:p14="http://schemas.microsoft.com/office/powerpoint/2010/main" val="18198218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Начало</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2786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1172268" cy="337853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dirty="0"/>
              <a:t>В дополнение к </a:t>
            </a:r>
            <a:r>
              <a:rPr lang="ru-ru" dirty="0">
                <a:hlinkClick r:id="rId5"/>
              </a:rPr>
              <a:t>руководству «Fit 5» и фитнес-карточкам</a:t>
            </a:r>
            <a:r>
              <a:rPr lang="ru-ru" dirty="0"/>
              <a:t> информацию для советов по здоровому образу жизни можно также найти на следующих страницах и ресурсах в Интернете:</a:t>
            </a:r>
          </a:p>
          <a:p>
            <a:pPr>
              <a:lnSpc>
                <a:spcPct val="100000"/>
              </a:lnSpc>
            </a:pPr>
            <a:endParaRPr lang="en-US" dirty="0"/>
          </a:p>
          <a:p>
            <a:pPr marL="457200" indent="-457200">
              <a:lnSpc>
                <a:spcPct val="100000"/>
              </a:lnSpc>
              <a:buFont typeface="Ubuntu Light" panose="020B0604020202020204" pitchFamily="34" charset="0"/>
              <a:buChar char="•"/>
            </a:pPr>
            <a:r>
              <a:rPr lang="ru-ru" dirty="0">
                <a:hlinkClick r:id="rId6"/>
              </a:rPr>
              <a:t>Набор инструментов по санитарному просвещению Специальной Олимпиады</a:t>
            </a:r>
            <a:endParaRPr lang="en-US" dirty="0"/>
          </a:p>
          <a:p>
            <a:pPr marL="457200" indent="-457200">
              <a:lnSpc>
                <a:spcPct val="100000"/>
              </a:lnSpc>
              <a:buFont typeface="Ubuntu Light" panose="020B0604020202020204" pitchFamily="34" charset="0"/>
              <a:buChar char="•"/>
            </a:pPr>
            <a:r>
              <a:rPr lang="ru-ru" dirty="0">
                <a:hlinkClick r:id="rId7"/>
              </a:rPr>
              <a:t>«Дай 5» для фитнеса</a:t>
            </a:r>
            <a:endParaRPr lang="en-US" dirty="0"/>
          </a:p>
          <a:p>
            <a:pPr marL="457200" indent="-457200">
              <a:lnSpc>
                <a:spcPct val="100000"/>
              </a:lnSpc>
              <a:buFont typeface="Ubuntu Light" panose="020B0604020202020204" pitchFamily="34" charset="0"/>
              <a:buChar char="•"/>
            </a:pPr>
            <a:r>
              <a:rPr lang="ru-ru" dirty="0">
                <a:hlinkClick r:id="rId8"/>
              </a:rPr>
              <a:t>Профилактика заболеваний — учебные материалы</a:t>
            </a:r>
            <a:endParaRPr lang="en-US" dirty="0"/>
          </a:p>
          <a:p>
            <a:pPr marL="457200" indent="-457200">
              <a:lnSpc>
                <a:spcPct val="100000"/>
              </a:lnSpc>
              <a:buFont typeface="Ubuntu Light" panose="020B0604020202020204" pitchFamily="34" charset="0"/>
              <a:buChar char="•"/>
            </a:pPr>
            <a:r>
              <a:rPr lang="ru-ru" dirty="0"/>
              <a:t>Фитнес-ресурсы и руководства к вашей Программе</a:t>
            </a:r>
          </a:p>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1493893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10253229"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0" descr="иконка «здоровый» — бесплатные PNG &amp; SVG 39490 —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Домашнее задание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Санитарное просвещение</a:t>
            </a:r>
          </a:p>
        </p:txBody>
      </p:sp>
      <p:sp>
        <p:nvSpPr>
          <p:cNvPr id="12" name="TextBox 11">
            <a:extLst>
              <a:ext uri="{FF2B5EF4-FFF2-40B4-BE49-F238E27FC236}">
                <a16:creationId xmlns:a16="http://schemas.microsoft.com/office/drawing/2014/main" id="{BA12CD10-724A-E285-DB07-1124485CB188}"/>
              </a:ext>
            </a:extLst>
          </p:cNvPr>
          <p:cNvSpPr txBox="1"/>
          <p:nvPr/>
        </p:nvSpPr>
        <p:spPr>
          <a:xfrm>
            <a:off x="579380" y="6245152"/>
            <a:ext cx="636783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1: ПРЕДСТАВЛЕНИЕ О ФИТНЕСЕ</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41187" cy="337853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t>Выберите или создайте свой собственный совет по здоровому образу жизни и поделитесь им с другими</a:t>
            </a:r>
          </a:p>
          <a:p>
            <a:pPr>
              <a:lnSpc>
                <a:spcPct val="100000"/>
              </a:lnSpc>
            </a:pPr>
            <a:endParaRPr lang="en-US" dirty="0"/>
          </a:p>
          <a:p>
            <a:pPr marL="457200" indent="-457200">
              <a:lnSpc>
                <a:spcPct val="100000"/>
              </a:lnSpc>
              <a:buFont typeface="Ubuntu Light" panose="020B0604020202020204" pitchFamily="34" charset="0"/>
              <a:buChar char="•"/>
            </a:pPr>
            <a:r>
              <a:rPr lang="ru-ru" dirty="0"/>
              <a:t>В начале следующего урока вас попросят</a:t>
            </a:r>
            <a:r>
              <a:rPr lang="ru-ru" b="1" dirty="0">
                <a:solidFill>
                  <a:srgbClr val="179984"/>
                </a:solidFill>
              </a:rPr>
              <a:t> представить группе свой совет о здоровом образе жизни!</a:t>
            </a:r>
            <a:endParaRPr lang="en-US" dirty="0"/>
          </a:p>
        </p:txBody>
      </p:sp>
    </p:spTree>
    <p:extLst>
      <p:ext uri="{BB962C8B-B14F-4D97-AF65-F5344CB8AC3E}">
        <p14:creationId xmlns:p14="http://schemas.microsoft.com/office/powerpoint/2010/main" val="134117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ru-ru" dirty="0"/>
              <a:t>Роли и обязанности</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ru-ru" dirty="0"/>
              <a:t>Капитаны по фитнесу</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49" y="1698658"/>
            <a:ext cx="10901711" cy="1569660"/>
          </a:xfrm>
          <a:prstGeom prst="rect">
            <a:avLst/>
          </a:prstGeom>
          <a:noFill/>
        </p:spPr>
        <p:txBody>
          <a:bodyPr wrap="square" rtlCol="0">
            <a:spAutoFit/>
          </a:bodyPr>
          <a:lstStyle/>
          <a:p>
            <a:r>
              <a:rPr lang="ru-ru" sz="2400" dirty="0">
                <a:effectLst/>
                <a:latin typeface="Ubuntu Light" panose="020B0304030602030204" pitchFamily="34" charset="0"/>
                <a:ea typeface="Calibri" panose="020F0502020204030204" pitchFamily="34" charset="0"/>
                <a:cs typeface="Times New Roman" panose="02020603050405020304" pitchFamily="18" charset="0"/>
              </a:rPr>
              <a:t>Капитаны по фитнесу тесно сотрудничают со своими тренерами и следят за тем, чтобы здоровый образ жизни и хорошая физическая форма играли ключевую роль в спортивной жизни спортсменов, принимая участие </a:t>
            </a:r>
            <a:br>
              <a:rPr lang="en-US" sz="2400" dirty="0">
                <a:effectLst/>
                <a:latin typeface="Ubuntu Light" panose="020B0304030602030204" pitchFamily="34" charset="0"/>
                <a:ea typeface="Calibri" panose="020F0502020204030204" pitchFamily="34" charset="0"/>
                <a:cs typeface="Times New Roman" panose="02020603050405020304" pitchFamily="18" charset="0"/>
              </a:rPr>
            </a:br>
            <a:r>
              <a:rPr lang="ru-ru" sz="2400" dirty="0">
                <a:effectLst/>
                <a:latin typeface="Ubuntu Light" panose="020B0304030602030204" pitchFamily="34" charset="0"/>
                <a:ea typeface="Calibri" panose="020F0502020204030204" pitchFamily="34" charset="0"/>
                <a:cs typeface="Times New Roman" panose="02020603050405020304" pitchFamily="18" charset="0"/>
              </a:rPr>
              <a:t>в следующих руководящих ролях:</a:t>
            </a:r>
            <a:endParaRPr lang="en-US" dirty="0"/>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6529691" y="5239886"/>
            <a:ext cx="289560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ru-ru" sz="2000" dirty="0">
                <a:effectLst/>
                <a:latin typeface="Ubuntu Light" panose="020B0304030602030204" pitchFamily="34" charset="0"/>
                <a:ea typeface="Ubuntu Light" panose="020B0304030602030204" pitchFamily="34" charset="0"/>
                <a:cs typeface="Times New Roman" panose="02020603050405020304" pitchFamily="18" charset="0"/>
              </a:rPr>
              <a:t>Проведение разминки и заминки</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2276920" y="5120247"/>
            <a:ext cx="338539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ru-ru" sz="2000" dirty="0">
                <a:effectLst/>
                <a:latin typeface="Ubuntu Light" panose="020B0304030602030204" pitchFamily="34" charset="0"/>
                <a:ea typeface="Ubuntu Light" panose="020B0304030602030204" pitchFamily="34" charset="0"/>
                <a:cs typeface="Times New Roman" panose="02020603050405020304" pitchFamily="18" charset="0"/>
              </a:rPr>
              <a:t>Обучение здоровым привычкам </a:t>
            </a:r>
          </a:p>
        </p:txBody>
      </p:sp>
      <p:pic>
        <p:nvPicPr>
          <p:cNvPr id="13" name="Picture 6" descr="Иконки разминки — бесплатные SVG &amp; PNG изображения разминки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909866" y="32152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иконка «здоровый» — бесплатные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27067" y="3293586"/>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14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5617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B0B23-81E0-4DF5-A6C7-7B284BA6416F}"/>
              </a:ext>
            </a:extLst>
          </p:cNvPr>
          <p:cNvSpPr>
            <a:spLocks noGrp="1"/>
          </p:cNvSpPr>
          <p:nvPr>
            <p:ph type="body" sz="quarter" idx="10"/>
          </p:nvPr>
        </p:nvSpPr>
        <p:spPr>
          <a:xfrm>
            <a:off x="819149" y="1635124"/>
            <a:ext cx="10297341" cy="1196976"/>
          </a:xfrm>
        </p:spPr>
        <p:txBody>
          <a:bodyPr>
            <a:normAutofit fontScale="85000" lnSpcReduction="20000"/>
          </a:bodyPr>
          <a:lstStyle/>
          <a:p>
            <a:r>
              <a:rPr lang="ru-ru" sz="4800" b="0" dirty="0"/>
              <a:t>Урок 2</a:t>
            </a:r>
          </a:p>
          <a:p>
            <a:r>
              <a:rPr lang="ru-ru" sz="4800" dirty="0"/>
              <a:t>Проведение разминки и заминки</a:t>
            </a:r>
          </a:p>
          <a:p>
            <a:endParaRPr lang="en-US" dirty="0"/>
          </a:p>
        </p:txBody>
      </p:sp>
      <p:sp>
        <p:nvSpPr>
          <p:cNvPr id="3" name="Text Placeholder 2">
            <a:extLst>
              <a:ext uri="{FF2B5EF4-FFF2-40B4-BE49-F238E27FC236}">
                <a16:creationId xmlns:a16="http://schemas.microsoft.com/office/drawing/2014/main" id="{29EEA90E-FB6A-4868-A951-E2DAB40F51F4}"/>
              </a:ext>
            </a:extLst>
          </p:cNvPr>
          <p:cNvSpPr>
            <a:spLocks noGrp="1"/>
          </p:cNvSpPr>
          <p:nvPr>
            <p:ph type="body" sz="quarter" idx="11"/>
          </p:nvPr>
        </p:nvSpPr>
        <p:spPr>
          <a:xfrm>
            <a:off x="819150" y="3314700"/>
            <a:ext cx="9410700" cy="571500"/>
          </a:xfrm>
        </p:spPr>
        <p:txBody>
          <a:bodyPr/>
          <a:lstStyle/>
          <a:p>
            <a:r>
              <a:rPr lang="ru-ru" dirty="0"/>
              <a:t>План урока</a:t>
            </a:r>
          </a:p>
        </p:txBody>
      </p:sp>
      <p:sp>
        <p:nvSpPr>
          <p:cNvPr id="4" name="Text Placeholder 3">
            <a:extLst>
              <a:ext uri="{FF2B5EF4-FFF2-40B4-BE49-F238E27FC236}">
                <a16:creationId xmlns:a16="http://schemas.microsoft.com/office/drawing/2014/main" id="{878E8F3C-3D13-42A8-8FE2-B56D17A5C83E}"/>
              </a:ext>
            </a:extLst>
          </p:cNvPr>
          <p:cNvSpPr>
            <a:spLocks noGrp="1"/>
          </p:cNvSpPr>
          <p:nvPr>
            <p:ph type="body" sz="quarter" idx="12"/>
          </p:nvPr>
        </p:nvSpPr>
        <p:spPr>
          <a:xfrm>
            <a:off x="800100" y="3886200"/>
            <a:ext cx="8026400" cy="2971800"/>
          </a:xfrm>
        </p:spPr>
        <p:txBody>
          <a:bodyPr/>
          <a:lstStyle/>
          <a:p>
            <a:r>
              <a:rPr lang="ru-ru" sz="2800" b="1" dirty="0"/>
              <a:t>Практические занятия по проведению разминки и заминки с базовыми упражнениями дл</a:t>
            </a:r>
            <a:r>
              <a:rPr lang="ru-ru" dirty="0"/>
              <a:t>я различных видов спорта</a:t>
            </a:r>
          </a:p>
        </p:txBody>
      </p:sp>
    </p:spTree>
    <p:extLst>
      <p:ext uri="{BB962C8B-B14F-4D97-AF65-F5344CB8AC3E}">
        <p14:creationId xmlns:p14="http://schemas.microsoft.com/office/powerpoint/2010/main" val="4053177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ru-ru" dirty="0"/>
              <a:t>Проверка</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ru-ru" dirty="0"/>
              <a:t>Капитаны по фитнесу</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2582753"/>
            <a:ext cx="10313894" cy="1477328"/>
          </a:xfrm>
          <a:prstGeom prst="rect">
            <a:avLst/>
          </a:prstGeom>
          <a:noFill/>
        </p:spPr>
        <p:txBody>
          <a:bodyPr wrap="square" lIns="91440" tIns="45720" rIns="91440" bIns="45720" rtlCol="0" anchor="t">
            <a:spAutoFit/>
          </a:bodyPr>
          <a:lstStyle/>
          <a:p>
            <a:pPr marL="342900" indent="-342900">
              <a:buFont typeface="Ubuntu Light" panose="020B0604020202020204" pitchFamily="34" charset="0"/>
              <a:buChar char="•"/>
            </a:pPr>
            <a:r>
              <a:rPr lang="ru-ru" sz="2400" dirty="0">
                <a:latin typeface="Ubuntu Light"/>
                <a:ea typeface="Calibri" panose="020F0502020204030204" pitchFamily="34" charset="0"/>
                <a:cs typeface="Times New Roman"/>
              </a:rPr>
              <a:t>Размышления и вопросы из урока 1</a:t>
            </a:r>
          </a:p>
          <a:p>
            <a:endParaRPr lang="en-US" sz="2400" dirty="0">
              <a:latin typeface="Ubuntu Light" panose="020B0304030602030204" pitchFamily="34" charset="0"/>
              <a:ea typeface="Calibri" panose="020F0502020204030204" pitchFamily="34" charset="0"/>
              <a:cs typeface="Times New Roman" panose="02020603050405020304" pitchFamily="18" charset="0"/>
            </a:endParaRPr>
          </a:p>
          <a:p>
            <a:pPr marL="342900" indent="-342900">
              <a:buFont typeface="Ubuntu Light" panose="020B0604020202020204" pitchFamily="34" charset="0"/>
              <a:buChar char="•"/>
            </a:pPr>
            <a:r>
              <a:rPr lang="ru-ru" sz="2400" dirty="0">
                <a:latin typeface="Ubuntu Light" panose="020B0304030602030204" pitchFamily="34" charset="0"/>
                <a:ea typeface="Calibri" panose="020F0502020204030204" pitchFamily="34" charset="0"/>
                <a:cs typeface="Times New Roman" panose="02020603050405020304" pitchFamily="18" charset="0"/>
              </a:rPr>
              <a:t>Практика того, как делиться советами по здоровому образу жизни</a:t>
            </a:r>
          </a:p>
          <a:p>
            <a:pPr marL="342900" indent="-342900">
              <a:buFont typeface="Ubuntu Light" panose="020B0604020202020204" pitchFamily="34" charset="0"/>
              <a:buChar char="•"/>
            </a:pPr>
            <a:endParaRPr lang="en-US" dirty="0"/>
          </a:p>
        </p:txBody>
      </p:sp>
      <p:sp>
        <p:nvSpPr>
          <p:cNvPr id="12" name="TextBox 11">
            <a:extLst>
              <a:ext uri="{FF2B5EF4-FFF2-40B4-BE49-F238E27FC236}">
                <a16:creationId xmlns:a16="http://schemas.microsoft.com/office/drawing/2014/main" id="{55D81D16-D7AC-E165-3D33-92887A9A2C74}"/>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Tree>
    <p:extLst>
      <p:ext uri="{BB962C8B-B14F-4D97-AF65-F5344CB8AC3E}">
        <p14:creationId xmlns:p14="http://schemas.microsoft.com/office/powerpoint/2010/main" val="1637166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ru-ru" dirty="0"/>
              <a:t>Роли и обязанности</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ru-ru" dirty="0"/>
              <a:t>Капитаны по фитнесу</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924013" cy="1569660"/>
          </a:xfrm>
          <a:prstGeom prst="rect">
            <a:avLst/>
          </a:prstGeom>
          <a:noFill/>
        </p:spPr>
        <p:txBody>
          <a:bodyPr wrap="square" rtlCol="0">
            <a:spAutoFit/>
          </a:bodyPr>
          <a:lstStyle/>
          <a:p>
            <a:r>
              <a:rPr lang="ru-ru" sz="2400" dirty="0">
                <a:effectLst/>
                <a:latin typeface="Ubuntu Light" panose="020B0304030602030204" pitchFamily="34" charset="0"/>
                <a:ea typeface="Calibri" panose="020F0502020204030204" pitchFamily="34" charset="0"/>
                <a:cs typeface="Times New Roman" panose="02020603050405020304" pitchFamily="18" charset="0"/>
              </a:rPr>
              <a:t>Капитаны по фитнесу тесно сотрудничают со своими тренерами и следят за тем, чтобы здоровый образ жизни и хорошая физическая форма играли ключевую роль в спортивной жизни спортсменов, принимая участие </a:t>
            </a:r>
            <a:br>
              <a:rPr lang="en-US" sz="2400" dirty="0">
                <a:effectLst/>
                <a:latin typeface="Ubuntu Light" panose="020B0304030602030204" pitchFamily="34" charset="0"/>
                <a:ea typeface="Calibri" panose="020F0502020204030204" pitchFamily="34" charset="0"/>
                <a:cs typeface="Times New Roman" panose="02020603050405020304" pitchFamily="18" charset="0"/>
              </a:rPr>
            </a:br>
            <a:r>
              <a:rPr lang="ru-ru" sz="2400" dirty="0">
                <a:effectLst/>
                <a:latin typeface="Ubuntu Light" panose="020B0304030602030204" pitchFamily="34" charset="0"/>
                <a:ea typeface="Calibri" panose="020F0502020204030204" pitchFamily="34" charset="0"/>
                <a:cs typeface="Times New Roman" panose="02020603050405020304" pitchFamily="18" charset="0"/>
              </a:rPr>
              <a:t>в следующих руководящих ролях:</a:t>
            </a:r>
            <a:endParaRPr lang="en-US" dirty="0"/>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sp>
        <p:nvSpPr>
          <p:cNvPr id="9" name="Text Box 2">
            <a:extLst>
              <a:ext uri="{FF2B5EF4-FFF2-40B4-BE49-F238E27FC236}">
                <a16:creationId xmlns:a16="http://schemas.microsoft.com/office/drawing/2014/main" id="{08F6803B-4367-D4F0-1A04-91A6D4182A1E}"/>
              </a:ext>
            </a:extLst>
          </p:cNvPr>
          <p:cNvSpPr txBox="1">
            <a:spLocks noChangeArrowheads="1"/>
          </p:cNvSpPr>
          <p:nvPr/>
        </p:nvSpPr>
        <p:spPr bwMode="auto">
          <a:xfrm>
            <a:off x="6624015" y="5250356"/>
            <a:ext cx="2564448"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ru-ru" sz="2000" dirty="0">
                <a:effectLst/>
                <a:latin typeface="Ubuntu Light" panose="020B0304030602030204" pitchFamily="34" charset="0"/>
                <a:ea typeface="Ubuntu Light" panose="020B0304030602030204" pitchFamily="34" charset="0"/>
                <a:cs typeface="Times New Roman" panose="02020603050405020304" pitchFamily="18" charset="0"/>
              </a:rPr>
              <a:t>Проводит разминки и заминки</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10" name="Text Box 3">
            <a:extLst>
              <a:ext uri="{FF2B5EF4-FFF2-40B4-BE49-F238E27FC236}">
                <a16:creationId xmlns:a16="http://schemas.microsoft.com/office/drawing/2014/main" id="{9B41E3DE-F93B-8A55-C85B-4FE504354EDD}"/>
              </a:ext>
            </a:extLst>
          </p:cNvPr>
          <p:cNvSpPr txBox="1">
            <a:spLocks noChangeArrowheads="1"/>
          </p:cNvSpPr>
          <p:nvPr/>
        </p:nvSpPr>
        <p:spPr bwMode="auto">
          <a:xfrm>
            <a:off x="2533352" y="5218744"/>
            <a:ext cx="2730024"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ru-ru" sz="2000" dirty="0">
                <a:effectLst/>
                <a:latin typeface="Ubuntu Light" panose="020B0304030602030204" pitchFamily="34" charset="0"/>
                <a:ea typeface="Ubuntu Light" panose="020B0304030602030204" pitchFamily="34" charset="0"/>
                <a:cs typeface="Times New Roman" panose="02020603050405020304" pitchFamily="18" charset="0"/>
              </a:rPr>
              <a:t>Прививает здоровые привычки </a:t>
            </a:r>
          </a:p>
        </p:txBody>
      </p:sp>
      <p:pic>
        <p:nvPicPr>
          <p:cNvPr id="2054" name="Picture 6" descr="Иконки разминки — бесплатные SVG &amp; PNG изображения разминки — Noun Project">
            <a:extLst>
              <a:ext uri="{FF2B5EF4-FFF2-40B4-BE49-F238E27FC236}">
                <a16:creationId xmlns:a16="http://schemas.microsoft.com/office/drawing/2014/main" id="{0BF0ECC3-6EA8-4FFA-602D-61A7CFF0487E}"/>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6826738" y="322571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иконка «здоровый» — бесплатные PNG &amp; SVG 39490 — Noun Project">
            <a:extLst>
              <a:ext uri="{FF2B5EF4-FFF2-40B4-BE49-F238E27FC236}">
                <a16:creationId xmlns:a16="http://schemas.microsoft.com/office/drawing/2014/main" id="{CEE5BB12-D6E6-AF36-94A2-EE89AB880944}"/>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55815" y="3533647"/>
            <a:ext cx="1685097" cy="168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306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55000" lnSpcReduction="20000"/>
          </a:bodyPr>
          <a:lstStyle/>
          <a:p>
            <a:pPr algn="r"/>
            <a:r>
              <a:rPr lang="ru-ru" dirty="0"/>
              <a:t>Мероприятия по развитию лидерских навыков</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rPr lang="ru-ru" dirty="0"/>
              <a:t>Планирование мероприятий</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extBox 15">
            <a:extLst>
              <a:ext uri="{FF2B5EF4-FFF2-40B4-BE49-F238E27FC236}">
                <a16:creationId xmlns:a16="http://schemas.microsoft.com/office/drawing/2014/main" id="{1D310E49-CA51-47E1-3F73-63E6B98F0867}"/>
              </a:ext>
            </a:extLst>
          </p:cNvPr>
          <p:cNvSpPr txBox="1"/>
          <p:nvPr/>
        </p:nvSpPr>
        <p:spPr>
          <a:xfrm>
            <a:off x="579379" y="6245152"/>
            <a:ext cx="8207781"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Форма&#10;&#10;Описание создается автоматически с низкой достоверностью">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Tree>
    <p:extLst>
      <p:ext uri="{BB962C8B-B14F-4D97-AF65-F5344CB8AC3E}">
        <p14:creationId xmlns:p14="http://schemas.microsoft.com/office/powerpoint/2010/main" val="44001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Что такое разминка?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391370"/>
            <a:ext cx="10915615"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t>Разминку следует проводить перед каждой тренировкой или соревнованием</a:t>
            </a:r>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endParaRPr lang="en-US" dirty="0"/>
          </a:p>
          <a:p>
            <a:pPr marL="457200" indent="-457200">
              <a:lnSpc>
                <a:spcPct val="100000"/>
              </a:lnSpc>
              <a:buFont typeface="Ubuntu Light" panose="020B0604020202020204" pitchFamily="34" charset="0"/>
              <a:buChar char="•"/>
            </a:pPr>
            <a:r>
              <a:rPr lang="ru-ru" dirty="0"/>
              <a:t>Хорошая разминка помогает атлетам </a:t>
            </a:r>
            <a:r>
              <a:rPr lang="ru-ru" b="1" dirty="0">
                <a:solidFill>
                  <a:srgbClr val="179984"/>
                </a:solidFill>
              </a:rPr>
              <a:t>достичь состояния физической и психологической готовности</a:t>
            </a:r>
            <a:r>
              <a:rPr lang="ru-ru" dirty="0"/>
              <a:t> </a:t>
            </a:r>
            <a:endParaRPr lang="en-US" b="1" dirty="0">
              <a:solidFill>
                <a:srgbClr val="179984"/>
              </a:solidFill>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Tree>
    <p:extLst>
      <p:ext uri="{BB962C8B-B14F-4D97-AF65-F5344CB8AC3E}">
        <p14:creationId xmlns:p14="http://schemas.microsoft.com/office/powerpoint/2010/main" val="1746359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Цель разминки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2317706592"/>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r>
                        <a:rPr lang="ru-ru" sz="2400" dirty="0"/>
                        <a:t>Преимущества для физического и умственного здоровья</a:t>
                      </a:r>
                    </a:p>
                  </a:txBody>
                  <a:tcPr/>
                </a:tc>
                <a:extLst>
                  <a:ext uri="{0D108BD9-81ED-4DB2-BD59-A6C34878D82A}">
                    <a16:rowId xmlns:a16="http://schemas.microsoft.com/office/drawing/2014/main" val="4040956183"/>
                  </a:ext>
                </a:extLst>
              </a:tr>
              <a:tr h="2489686">
                <a:tc>
                  <a:txBody>
                    <a:bodyPr/>
                    <a:lstStyle/>
                    <a:p>
                      <a:pPr marL="285750" indent="-285750">
                        <a:buFont typeface="Ubuntu Light" panose="020B0604020202020204" pitchFamily="34" charset="0"/>
                        <a:buChar char="•"/>
                      </a:pPr>
                      <a:r>
                        <a:rPr lang="ru-ru" sz="2400" dirty="0"/>
                        <a:t>Увеличение частоты сердечных сокращений</a:t>
                      </a:r>
                    </a:p>
                    <a:p>
                      <a:pPr marL="285750" indent="-285750">
                        <a:buFont typeface="Ubuntu Light" panose="020B0604020202020204" pitchFamily="34" charset="0"/>
                        <a:buChar char="•"/>
                      </a:pPr>
                      <a:r>
                        <a:rPr lang="ru-ru" sz="2400" dirty="0"/>
                        <a:t>Повышение частоты дыхания</a:t>
                      </a:r>
                    </a:p>
                    <a:p>
                      <a:pPr marL="285750" indent="-285750">
                        <a:buFont typeface="Ubuntu Light" panose="020B0604020202020204" pitchFamily="34" charset="0"/>
                        <a:buChar char="•"/>
                      </a:pPr>
                      <a:r>
                        <a:rPr lang="ru-ru" sz="2400" dirty="0"/>
                        <a:t>Повышение температуры тела и мышц</a:t>
                      </a:r>
                    </a:p>
                    <a:p>
                      <a:pPr marL="285750" indent="-285750">
                        <a:buFont typeface="Ubuntu Light" panose="020B0604020202020204" pitchFamily="34" charset="0"/>
                        <a:buChar char="•"/>
                      </a:pPr>
                      <a:r>
                        <a:rPr lang="ru-ru" sz="2400" dirty="0"/>
                        <a:t>Увеличение притока крови к активным мышцам</a:t>
                      </a:r>
                    </a:p>
                    <a:p>
                      <a:pPr marL="285750" indent="-285750">
                        <a:buClr>
                          <a:srgbClr val="000000"/>
                        </a:buClr>
                        <a:buFont typeface="Ubuntu Light" panose="020B0604020202020204" pitchFamily="34" charset="0"/>
                        <a:buChar char="•"/>
                      </a:pPr>
                      <a:r>
                        <a:rPr lang="ru-ru" sz="2400" b="0" i="0" u="none" strike="noStrike" noProof="0" dirty="0">
                          <a:latin typeface="Ubuntu Light"/>
                        </a:rPr>
                        <a:t>Переключение внимания с повседневной жизни на спорт</a:t>
                      </a:r>
                    </a:p>
                    <a:p>
                      <a:pPr marL="285750" lvl="0" indent="-285750">
                        <a:buClr>
                          <a:srgbClr val="000000"/>
                        </a:buClr>
                        <a:buFont typeface="Ubuntu Light" panose="020B0604020202020204" pitchFamily="34" charset="0"/>
                        <a:buChar char="•"/>
                      </a:pPr>
                      <a:r>
                        <a:rPr lang="ru-ru" sz="2400" b="0" i="0" u="none" strike="noStrike" noProof="0" dirty="0">
                          <a:latin typeface="Ubuntu Light"/>
                        </a:rPr>
                        <a:t>Слияние ума и тела</a:t>
                      </a:r>
                      <a:endParaRPr lang="en-US"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655133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Как делается разминка?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5482856" cy="337853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spc="-20" dirty="0"/>
              <a:t>Эти два элемента должны быть включены во все разминки:</a:t>
            </a:r>
          </a:p>
          <a:p>
            <a:pPr>
              <a:lnSpc>
                <a:spcPct val="100000"/>
              </a:lnSpc>
            </a:pPr>
            <a:r>
              <a:rPr lang="ru-ru" dirty="0"/>
              <a:t>  </a:t>
            </a:r>
          </a:p>
          <a:p>
            <a:pPr marL="514350" indent="-514350">
              <a:lnSpc>
                <a:spcPct val="100000"/>
              </a:lnSpc>
              <a:buFont typeface="+mj-lt"/>
              <a:buAutoNum type="arabicPeriod"/>
            </a:pPr>
            <a:r>
              <a:rPr lang="ru-ru" b="1" dirty="0">
                <a:solidFill>
                  <a:srgbClr val="FFC000"/>
                </a:solidFill>
              </a:rPr>
              <a:t>Аэробные упражнения </a:t>
            </a:r>
          </a:p>
          <a:p>
            <a:pPr marL="514350" indent="-514350">
              <a:lnSpc>
                <a:spcPct val="100000"/>
              </a:lnSpc>
              <a:buFont typeface="+mj-lt"/>
              <a:buAutoNum type="arabicPeriod"/>
            </a:pPr>
            <a:r>
              <a:rPr lang="ru-ru" b="1" dirty="0">
                <a:solidFill>
                  <a:srgbClr val="00B050"/>
                </a:solidFill>
              </a:rPr>
              <a:t>Динамическая растяжка</a:t>
            </a:r>
            <a:endParaRPr lang="en-US" dirty="0"/>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747180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5" name="Picture 4" descr="Группа людей бежит&#10;&#10;Описание создается автоматически">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Tree>
    <p:extLst>
      <p:ext uri="{BB962C8B-B14F-4D97-AF65-F5344CB8AC3E}">
        <p14:creationId xmlns:p14="http://schemas.microsoft.com/office/powerpoint/2010/main" val="2198546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Аэробные упражнения</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2988115" y="1867315"/>
            <a:ext cx="9110961" cy="4195700"/>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sz="2800" spc="-30" dirty="0">
                <a:effectLst/>
                <a:ea typeface="Calibri" panose="020F0502020204030204" pitchFamily="34" charset="0"/>
                <a:cs typeface="Times New Roman" panose="02020603050405020304" pitchFamily="18" charset="0"/>
              </a:rPr>
              <a:t>Аэробные упражнения — это движения всего тела, повышающие частоту сердечных сокращений.</a:t>
            </a:r>
          </a:p>
          <a:p>
            <a:pPr marL="1143000" lvl="1" indent="-457200">
              <a:lnSpc>
                <a:spcPct val="100000"/>
              </a:lnSpc>
            </a:pPr>
            <a:r>
              <a:rPr lang="ru-ru" dirty="0">
                <a:solidFill>
                  <a:srgbClr val="000000"/>
                </a:solidFill>
                <a:ea typeface="Calibri" panose="020F0502020204030204" pitchFamily="34" charset="0"/>
                <a:cs typeface="Times New Roman"/>
              </a:rPr>
              <a:t>Начинайте</a:t>
            </a:r>
            <a:r>
              <a:rPr lang="ru-ru" dirty="0">
                <a:effectLst/>
                <a:ea typeface="Calibri" panose="020F0502020204030204" pitchFamily="34" charset="0"/>
                <a:cs typeface="Times New Roman"/>
              </a:rPr>
              <a:t> в медленном темпе и постепенно увеличивайте интенсивность/сложность</a:t>
            </a:r>
          </a:p>
          <a:p>
            <a:pPr marL="1143000" lvl="1" indent="-457200">
              <a:lnSpc>
                <a:spcPct val="100000"/>
              </a:lnSpc>
            </a:pPr>
            <a:r>
              <a:rPr lang="ru-ru" dirty="0">
                <a:ea typeface="Calibri" panose="020F0502020204030204" pitchFamily="34" charset="0"/>
                <a:cs typeface="Times New Roman"/>
              </a:rPr>
              <a:t>В</a:t>
            </a:r>
            <a:r>
              <a:rPr lang="ru-ru" dirty="0">
                <a:effectLst/>
                <a:ea typeface="Calibri" panose="020F0502020204030204" pitchFamily="34" charset="0"/>
                <a:cs typeface="Times New Roman"/>
              </a:rPr>
              <a:t>ыполняйте не менее 5 минут</a:t>
            </a:r>
          </a:p>
          <a:p>
            <a:pPr>
              <a:lnSpc>
                <a:spcPct val="100000"/>
              </a:lnSpc>
            </a:pPr>
            <a:endParaRPr lang="en-US" dirty="0">
              <a:ea typeface="Calibri" panose="020F0502020204030204" pitchFamily="34" charset="0"/>
              <a:cs typeface="Times New Roman" panose="02020603050405020304" pitchFamily="18" charset="0"/>
            </a:endParaRPr>
          </a:p>
          <a:p>
            <a:pPr marL="457200" indent="-457200">
              <a:lnSpc>
                <a:spcPct val="100000"/>
              </a:lnSpc>
              <a:buFont typeface="Ubuntu Light" panose="020B0604020202020204" pitchFamily="34" charset="0"/>
              <a:buChar char="•"/>
            </a:pPr>
            <a:r>
              <a:rPr lang="ru-ru" b="1" dirty="0">
                <a:solidFill>
                  <a:srgbClr val="179984"/>
                </a:solidFill>
                <a:ea typeface="Calibri" panose="020F0502020204030204" pitchFamily="34" charset="0"/>
                <a:cs typeface="Times New Roman" panose="02020603050405020304" pitchFamily="18" charset="0"/>
              </a:rPr>
              <a:t>Какие аэробные упражнения вы можете проводить?</a:t>
            </a:r>
          </a:p>
          <a:p>
            <a:pPr marL="1143000" lvl="1" indent="-457200">
              <a:lnSpc>
                <a:spcPct val="100000"/>
              </a:lnSpc>
            </a:pPr>
            <a:r>
              <a:rPr lang="ru-ru" sz="2400" dirty="0">
                <a:effectLst/>
                <a:ea typeface="Calibri" panose="020F0502020204030204" pitchFamily="34" charset="0"/>
                <a:cs typeface="Times New Roman"/>
              </a:rPr>
              <a:t>Вспомните первый урок… </a:t>
            </a:r>
            <a:r>
              <a:rPr lang="ru-ru" b="1" dirty="0">
                <a:solidFill>
                  <a:srgbClr val="179984"/>
                </a:solidFill>
                <a:ea typeface="Calibri" panose="020F0502020204030204" pitchFamily="34" charset="0"/>
                <a:cs typeface="Times New Roman"/>
              </a:rPr>
              <a:t>А</a:t>
            </a:r>
            <a:r>
              <a:rPr lang="ru-ru" sz="2400" b="1" dirty="0">
                <a:solidFill>
                  <a:srgbClr val="179984"/>
                </a:solidFill>
                <a:effectLst/>
                <a:ea typeface="Calibri" panose="020F0502020204030204" pitchFamily="34" charset="0"/>
                <a:cs typeface="Times New Roman"/>
              </a:rPr>
              <a:t>эробика = </a:t>
            </a:r>
            <a:r>
              <a:rPr lang="ru-ru" b="1" dirty="0">
                <a:solidFill>
                  <a:srgbClr val="179984"/>
                </a:solidFill>
                <a:ea typeface="Calibri" panose="020F0502020204030204" pitchFamily="34" charset="0"/>
                <a:cs typeface="Times New Roman"/>
              </a:rPr>
              <a:t>выносливость</a:t>
            </a:r>
            <a:endParaRPr lang="en-US" sz="2800" dirty="0">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5" name="Picture 4" descr="Человек в зеленой рубашке&#10;&#10;Описание создается автоматически со средней достоверностью">
            <a:extLst>
              <a:ext uri="{FF2B5EF4-FFF2-40B4-BE49-F238E27FC236}">
                <a16:creationId xmlns:a16="http://schemas.microsoft.com/office/drawing/2014/main" id="{1E865404-7302-13EF-D881-A590C6C12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1851001"/>
            <a:ext cx="2299961" cy="4030133"/>
          </a:xfrm>
          <a:prstGeom prst="rect">
            <a:avLst/>
          </a:prstGeom>
        </p:spPr>
      </p:pic>
    </p:spTree>
    <p:extLst>
      <p:ext uri="{BB962C8B-B14F-4D97-AF65-F5344CB8AC3E}">
        <p14:creationId xmlns:p14="http://schemas.microsoft.com/office/powerpoint/2010/main" val="1518991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Динамическая растяжка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1911921"/>
            <a:ext cx="11347760" cy="337853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t>Динамическая растяжка состоит из </a:t>
            </a:r>
            <a:r>
              <a:rPr lang="ru-ru" b="1" dirty="0">
                <a:solidFill>
                  <a:srgbClr val="179984"/>
                </a:solidFill>
              </a:rPr>
              <a:t>активных контролируемых действий, при которых различные части тела совершают полный диапазон движений</a:t>
            </a:r>
            <a:endParaRPr lang="en-US" dirty="0"/>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5" name="Picture 4" descr="Изображение катание, катания на льду&#10;&#10;Описание создается автоматически">
            <a:extLst>
              <a:ext uri="{FF2B5EF4-FFF2-40B4-BE49-F238E27FC236}">
                <a16:creationId xmlns:a16="http://schemas.microsoft.com/office/drawing/2014/main" id="{ADD0FA12-8625-D6AC-2507-AC78A776A9F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29794" y="3088154"/>
            <a:ext cx="2571750" cy="3429000"/>
          </a:xfrm>
          <a:prstGeom prst="rect">
            <a:avLst/>
          </a:prstGeom>
        </p:spPr>
      </p:pic>
      <p:pic>
        <p:nvPicPr>
          <p:cNvPr id="7" name="Picture 6">
            <a:extLst>
              <a:ext uri="{FF2B5EF4-FFF2-40B4-BE49-F238E27FC236}">
                <a16:creationId xmlns:a16="http://schemas.microsoft.com/office/drawing/2014/main" id="{2B71BE38-3A6B-CE4D-60EB-78A402B9A12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7422" b="95703" l="9896" r="89931">
                        <a14:foregroundMark x1="34375" y1="7682" x2="34375" y2="7682"/>
                        <a14:foregroundMark x1="47917" y1="92578" x2="47917" y2="92578"/>
                        <a14:foregroundMark x1="66667" y1="95703" x2="66667" y2="95703"/>
                        <a14:foregroundMark x1="66319" y1="89193" x2="66319" y2="89193"/>
                        <a14:foregroundMark x1="65972" y1="88151" x2="65972" y2="88151"/>
                        <a14:backgroundMark x1="26215" y1="38542" x2="26215" y2="38542"/>
                        <a14:backgroundMark x1="60243" y1="20833" x2="60243" y2="20833"/>
                        <a14:backgroundMark x1="84896" y1="51432" x2="84896" y2="51432"/>
                      </a14:backgroundRemoval>
                    </a14:imgEffect>
                  </a14:imgLayer>
                </a14:imgProps>
              </a:ext>
              <a:ext uri="{28A0092B-C50C-407E-A947-70E740481C1C}">
                <a14:useLocalDpi xmlns:a14="http://schemas.microsoft.com/office/drawing/2010/main" val="0"/>
              </a:ext>
            </a:extLst>
          </a:blip>
          <a:stretch>
            <a:fillRect/>
          </a:stretch>
        </p:blipFill>
        <p:spPr>
          <a:xfrm>
            <a:off x="9269654" y="3033077"/>
            <a:ext cx="2293696" cy="3058261"/>
          </a:xfrm>
          <a:prstGeom prst="rect">
            <a:avLst/>
          </a:prstGeom>
        </p:spPr>
      </p:pic>
      <p:pic>
        <p:nvPicPr>
          <p:cNvPr id="12" name="Picture 11" descr="Изображение человека, улицы&#10;&#10;Описание создается автоматически">
            <a:extLst>
              <a:ext uri="{FF2B5EF4-FFF2-40B4-BE49-F238E27FC236}">
                <a16:creationId xmlns:a16="http://schemas.microsoft.com/office/drawing/2014/main" id="{406E9894-9B6E-E4DF-EB5B-5FAD9F27883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901" b="89974" l="9896" r="89931">
                        <a14:foregroundMark x1="34201" y1="81120" x2="34201" y2="81120"/>
                        <a14:foregroundMark x1="34201" y1="9245" x2="34201" y2="9245"/>
                        <a14:foregroundMark x1="46701" y1="40885" x2="46701" y2="40885"/>
                        <a14:foregroundMark x1="48090" y1="41276" x2="48090" y2="41276"/>
                        <a14:foregroundMark x1="48438" y1="39583" x2="48438" y2="39583"/>
                        <a14:foregroundMark x1="34375" y1="6901" x2="34375" y2="6901"/>
                        <a14:foregroundMark x1="29514" y1="8724" x2="29514" y2="8724"/>
                        <a14:foregroundMark x1="29340" y1="8724" x2="29340" y2="8724"/>
                      </a14:backgroundRemoval>
                    </a14:imgEffect>
                  </a14:imgLayer>
                </a14:imgProps>
              </a:ext>
              <a:ext uri="{28A0092B-C50C-407E-A947-70E740481C1C}">
                <a14:useLocalDpi xmlns:a14="http://schemas.microsoft.com/office/drawing/2010/main" val="0"/>
              </a:ext>
            </a:extLst>
          </a:blip>
          <a:stretch>
            <a:fillRect/>
          </a:stretch>
        </p:blipFill>
        <p:spPr>
          <a:xfrm>
            <a:off x="7264400" y="3052379"/>
            <a:ext cx="2598581" cy="3464775"/>
          </a:xfrm>
          <a:prstGeom prst="rect">
            <a:avLst/>
          </a:prstGeom>
        </p:spPr>
      </p:pic>
      <p:pic>
        <p:nvPicPr>
          <p:cNvPr id="16" name="Picture 15" descr="Человек в зеленой рубашке&#10;&#10;Описание создается автоматически со средней достоверностью">
            <a:extLst>
              <a:ext uri="{FF2B5EF4-FFF2-40B4-BE49-F238E27FC236}">
                <a16:creationId xmlns:a16="http://schemas.microsoft.com/office/drawing/2014/main" id="{F5149686-B6C4-6B2A-0CB5-B086E5192BB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464" b="94922" l="9896" r="89931">
                        <a14:foregroundMark x1="65104" y1="8464" x2="65104" y2="8464"/>
                        <a14:foregroundMark x1="63194" y1="31510" x2="63194" y2="31510"/>
                        <a14:foregroundMark x1="58333" y1="29688" x2="58333" y2="29688"/>
                        <a14:foregroundMark x1="53125" y1="27344" x2="53125" y2="27344"/>
                        <a14:foregroundMark x1="75174" y1="94922" x2="74826" y2="94401"/>
                        <a14:foregroundMark x1="75868" y1="92188" x2="75868" y2="92188"/>
                      </a14:backgroundRemoval>
                    </a14:imgEffect>
                  </a14:imgLayer>
                </a14:imgProps>
              </a:ext>
              <a:ext uri="{28A0092B-C50C-407E-A947-70E740481C1C}">
                <a14:useLocalDpi xmlns:a14="http://schemas.microsoft.com/office/drawing/2010/main" val="0"/>
              </a:ext>
            </a:extLst>
          </a:blip>
          <a:stretch>
            <a:fillRect/>
          </a:stretch>
        </p:blipFill>
        <p:spPr>
          <a:xfrm>
            <a:off x="879411" y="3278018"/>
            <a:ext cx="2082951" cy="2777268"/>
          </a:xfrm>
          <a:prstGeom prst="rect">
            <a:avLst/>
          </a:prstGeom>
        </p:spPr>
      </p:pic>
    </p:spTree>
    <p:extLst>
      <p:ext uri="{BB962C8B-B14F-4D97-AF65-F5344CB8AC3E}">
        <p14:creationId xmlns:p14="http://schemas.microsoft.com/office/powerpoint/2010/main" val="173002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1" y="554638"/>
            <a:ext cx="8994852" cy="581025"/>
          </a:xfrm>
        </p:spPr>
        <p:txBody>
          <a:bodyPr/>
          <a:lstStyle/>
          <a:p>
            <a:r>
              <a:rPr lang="ru-ru" dirty="0"/>
              <a:t>Роль капитана по фитнесу и роль вестника здоровья</a:t>
            </a:r>
          </a:p>
        </p:txBody>
      </p:sp>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628649" y="2087919"/>
            <a:ext cx="10634083" cy="3931881"/>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nSpc>
                <a:spcPct val="100000"/>
              </a:lnSpc>
              <a:buChar char="•"/>
            </a:pPr>
            <a:r>
              <a:rPr lang="ru-ru" b="1" dirty="0">
                <a:solidFill>
                  <a:srgbClr val="179984"/>
                </a:solidFill>
                <a:latin typeface="Ubuntu Light"/>
                <a:ea typeface="Ubuntu Light" panose="020B0304030602030204" pitchFamily="34" charset="0"/>
                <a:cs typeface="Times New Roman"/>
              </a:rPr>
              <a:t>Вестники з</a:t>
            </a:r>
            <a:r>
              <a:rPr lang="ru-ru" b="1" dirty="0">
                <a:solidFill>
                  <a:srgbClr val="179984"/>
                </a:solidFill>
                <a:effectLst/>
                <a:latin typeface="Ubuntu Light"/>
                <a:ea typeface="Ubuntu Light" panose="020B0304030602030204" pitchFamily="34" charset="0"/>
                <a:cs typeface="Times New Roman"/>
              </a:rPr>
              <a:t>доровья</a:t>
            </a:r>
            <a:r>
              <a:rPr lang="ru-ru" b="1" dirty="0">
                <a:effectLst/>
                <a:latin typeface="Ubuntu Light"/>
                <a:ea typeface="Ubuntu Light" panose="020B0304030602030204" pitchFamily="34" charset="0"/>
                <a:cs typeface="Times New Roman"/>
              </a:rPr>
              <a:t> </a:t>
            </a:r>
            <a:r>
              <a:rPr lang="ru-ru" dirty="0">
                <a:effectLst/>
                <a:latin typeface="Ubuntu Light"/>
                <a:ea typeface="Ubuntu Light" panose="020B0304030602030204" pitchFamily="34" charset="0"/>
                <a:cs typeface="Times New Roman"/>
              </a:rPr>
              <a:t>— это атлеты-участники Специальной олимпиады, которые прошли подготовку, чтобы стать лидерами по вопросам здоровья, учителями и защитниками интересов</a:t>
            </a:r>
          </a:p>
          <a:p>
            <a:pPr>
              <a:lnSpc>
                <a:spcPct val="100000"/>
              </a:lnSpc>
            </a:pPr>
            <a:endParaRPr lang="en-US" dirty="0">
              <a:effectLst/>
              <a:latin typeface="Ubuntu Light"/>
              <a:ea typeface="Ubuntu Light" panose="020B0304030602030204" pitchFamily="34" charset="0"/>
              <a:cs typeface="Times New Roman"/>
            </a:endParaRPr>
          </a:p>
          <a:p>
            <a:pPr marL="342900" indent="-342900">
              <a:lnSpc>
                <a:spcPct val="100000"/>
              </a:lnSpc>
              <a:buChar char="•"/>
            </a:pPr>
            <a:r>
              <a:rPr lang="ru-ru" dirty="0">
                <a:effectLst/>
                <a:latin typeface="Ubuntu Light"/>
                <a:ea typeface="Ubuntu Light" panose="020B0304030602030204" pitchFamily="34" charset="0"/>
                <a:cs typeface="Times New Roman"/>
              </a:rPr>
              <a:t>Вестники здоровья </a:t>
            </a:r>
            <a:r>
              <a:rPr lang="ru-ru" b="1" dirty="0">
                <a:solidFill>
                  <a:srgbClr val="009A79"/>
                </a:solidFill>
                <a:effectLst/>
                <a:latin typeface="Ubuntu Light"/>
                <a:ea typeface="Ubuntu Light" panose="020B0304030602030204" pitchFamily="34" charset="0"/>
                <a:cs typeface="Times New Roman"/>
              </a:rPr>
              <a:t>не являются капитанами по фитнесу</a:t>
            </a:r>
            <a:r>
              <a:rPr lang="ru-ru" dirty="0">
                <a:effectLst/>
                <a:latin typeface="Ubuntu Light"/>
                <a:ea typeface="Ubuntu Light" panose="020B0304030602030204" pitchFamily="34" charset="0"/>
                <a:cs typeface="Times New Roman"/>
              </a:rPr>
              <a:t>, но им предлагается пройти этот модуль </a:t>
            </a:r>
            <a:endParaRPr lang="en-US" dirty="0">
              <a:latin typeface="Ubuntu Light" panose="020B0304030602030204" pitchFamily="34" charset="0"/>
              <a:ea typeface="Ubuntu Light" panose="020B0304030602030204" pitchFamily="34" charset="0"/>
              <a:cs typeface="Times New Roman" panose="02020603050405020304" pitchFamily="18" charset="0"/>
            </a:endParaRPr>
          </a:p>
          <a:p>
            <a:pPr>
              <a:lnSpc>
                <a:spcPct val="100000"/>
              </a:lnSpc>
            </a:pP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Tree>
    <p:extLst>
      <p:ext uri="{BB962C8B-B14F-4D97-AF65-F5344CB8AC3E}">
        <p14:creationId xmlns:p14="http://schemas.microsoft.com/office/powerpoint/2010/main" val="568420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Руководства по разминке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4013200" y="2752699"/>
            <a:ext cx="7907454" cy="2365712"/>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dirty="0"/>
              <a:t>Эксперты, работающие в программе Специальной Олимпиады, создали </a:t>
            </a:r>
            <a:r>
              <a:rPr lang="ru-ru" dirty="0">
                <a:hlinkClick r:id="rId5"/>
              </a:rPr>
              <a:t>руководства и видеоролики по разминке для конкретных видов спорта,</a:t>
            </a:r>
            <a:r>
              <a:rPr lang="ru-ru" dirty="0"/>
              <a:t> которые помогут вам в проведении разминки на тренировках!</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5" name="Picture 4">
            <a:extLst>
              <a:ext uri="{FF2B5EF4-FFF2-40B4-BE49-F238E27FC236}">
                <a16:creationId xmlns:a16="http://schemas.microsoft.com/office/drawing/2014/main" id="{1895C602-C8DD-016E-C86B-D8C50A3D818D}"/>
              </a:ext>
            </a:extLst>
          </p:cNvPr>
          <p:cNvPicPr>
            <a:picLocks noChangeAspect="1"/>
          </p:cNvPicPr>
          <p:nvPr/>
        </p:nvPicPr>
        <p:blipFill rotWithShape="1">
          <a:blip r:embed="rId6"/>
          <a:srcRect l="47959" t="22630" r="26170" b="18776"/>
          <a:stretch/>
        </p:blipFill>
        <p:spPr>
          <a:xfrm>
            <a:off x="628650" y="1848174"/>
            <a:ext cx="3078434" cy="392173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28738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Как проводить разминку</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5" name="Text Placeholder 3">
            <a:extLst>
              <a:ext uri="{FF2B5EF4-FFF2-40B4-BE49-F238E27FC236}">
                <a16:creationId xmlns:a16="http://schemas.microsoft.com/office/drawing/2014/main" id="{118CC870-5CDC-F0B7-D218-EEDC68539AC7}"/>
              </a:ext>
            </a:extLst>
          </p:cNvPr>
          <p:cNvSpPr txBox="1">
            <a:spLocks/>
          </p:cNvSpPr>
          <p:nvPr/>
        </p:nvSpPr>
        <p:spPr>
          <a:xfrm>
            <a:off x="628651" y="2246450"/>
            <a:ext cx="11172268" cy="352345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sz="2600" dirty="0"/>
              <a:t>Разминку можно выполнять на месте или на спортивной площадке</a:t>
            </a:r>
          </a:p>
          <a:p>
            <a:pPr marL="457200" indent="-457200">
              <a:lnSpc>
                <a:spcPct val="100000"/>
              </a:lnSpc>
              <a:buFont typeface="Ubuntu Light" panose="020B0604020202020204" pitchFamily="34" charset="0"/>
              <a:buChar char="•"/>
            </a:pPr>
            <a:endParaRPr lang="en-US" sz="2600" dirty="0"/>
          </a:p>
          <a:p>
            <a:pPr marL="457200" indent="-457200">
              <a:lnSpc>
                <a:spcPct val="100000"/>
              </a:lnSpc>
              <a:buFont typeface="Ubuntu Light" panose="020B0604020202020204" pitchFamily="34" charset="0"/>
              <a:buChar char="•"/>
            </a:pPr>
            <a:r>
              <a:rPr lang="ru-ru" sz="2600" dirty="0"/>
              <a:t>Начинайте медленно и постепенно увеличивайте скорость/темп</a:t>
            </a:r>
          </a:p>
          <a:p>
            <a:pPr marL="457200" indent="-457200">
              <a:lnSpc>
                <a:spcPct val="100000"/>
              </a:lnSpc>
              <a:buFont typeface="Ubuntu Light" panose="020B0604020202020204" pitchFamily="34" charset="0"/>
              <a:buChar char="•"/>
            </a:pPr>
            <a:endParaRPr lang="en-US" sz="2600" dirty="0"/>
          </a:p>
          <a:p>
            <a:pPr marL="457200" indent="-457200">
              <a:lnSpc>
                <a:spcPct val="100000"/>
              </a:lnSpc>
              <a:buFont typeface="Ubuntu Light" panose="020B0604020202020204" pitchFamily="34" charset="0"/>
              <a:buChar char="•"/>
            </a:pPr>
            <a:r>
              <a:rPr lang="ru-ru" sz="2600" dirty="0"/>
              <a:t>Придерживайтесь последовательности</a:t>
            </a:r>
          </a:p>
          <a:p>
            <a:pPr>
              <a:lnSpc>
                <a:spcPct val="100000"/>
              </a:lnSpc>
            </a:pPr>
            <a:endParaRPr lang="en-US" sz="2600" dirty="0"/>
          </a:p>
          <a:p>
            <a:pPr marL="457200" indent="-457200">
              <a:lnSpc>
                <a:spcPct val="100000"/>
              </a:lnSpc>
              <a:buFont typeface="Ubuntu Light" panose="020B0604020202020204" pitchFamily="34" charset="0"/>
              <a:buChar char="•"/>
            </a:pPr>
            <a:r>
              <a:rPr lang="ru-ru" sz="2600" dirty="0"/>
              <a:t>По возможности вносите </a:t>
            </a:r>
            <a:r>
              <a:rPr lang="ru-ru" sz="2600" b="1" dirty="0">
                <a:solidFill>
                  <a:srgbClr val="179984"/>
                </a:solidFill>
                <a:ea typeface="+mn-lt"/>
                <a:cs typeface="+mn-lt"/>
              </a:rPr>
              <a:t>корректировки</a:t>
            </a:r>
            <a:r>
              <a:rPr lang="ru-ru" sz="2600" dirty="0"/>
              <a:t> для ваших товарищей по команде, если упражнения слишком легкие или сложные</a:t>
            </a:r>
          </a:p>
        </p:txBody>
      </p:sp>
    </p:spTree>
    <p:extLst>
      <p:ext uri="{BB962C8B-B14F-4D97-AF65-F5344CB8AC3E}">
        <p14:creationId xmlns:p14="http://schemas.microsoft.com/office/powerpoint/2010/main" val="15688726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Форма&#10;&#10;Описание создается автоматически с низкой достоверностью">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Примеры корректировок</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Разминка</a:t>
            </a:r>
          </a:p>
        </p:txBody>
      </p:sp>
      <p:sp>
        <p:nvSpPr>
          <p:cNvPr id="9" name="TextBox 8">
            <a:extLst>
              <a:ext uri="{FF2B5EF4-FFF2-40B4-BE49-F238E27FC236}">
                <a16:creationId xmlns:a16="http://schemas.microsoft.com/office/drawing/2014/main" id="{887D4750-C3E9-151B-706E-30AD55DABDE5}"/>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graphicFrame>
        <p:nvGraphicFramePr>
          <p:cNvPr id="4" name="Table 3">
            <a:extLst>
              <a:ext uri="{FF2B5EF4-FFF2-40B4-BE49-F238E27FC236}">
                <a16:creationId xmlns:a16="http://schemas.microsoft.com/office/drawing/2014/main" id="{8EB79D82-A897-B6CB-C606-1CB216F017F3}"/>
              </a:ext>
            </a:extLst>
          </p:cNvPr>
          <p:cNvGraphicFramePr>
            <a:graphicFrameLocks noGrp="1"/>
          </p:cNvGraphicFramePr>
          <p:nvPr>
            <p:extLst>
              <p:ext uri="{D42A27DB-BD31-4B8C-83A1-F6EECF244321}">
                <p14:modId xmlns:p14="http://schemas.microsoft.com/office/powerpoint/2010/main" val="2188366613"/>
              </p:ext>
            </p:extLst>
          </p:nvPr>
        </p:nvGraphicFramePr>
        <p:xfrm>
          <a:off x="628650" y="1941237"/>
          <a:ext cx="10759786" cy="4117530"/>
        </p:xfrm>
        <a:graphic>
          <a:graphicData uri="http://schemas.openxmlformats.org/drawingml/2006/table">
            <a:tbl>
              <a:tblPr firstRow="1" firstCol="1" bandRow="1">
                <a:tableStyleId>{F5AB1C69-6EDB-4FF4-983F-18BD219EF322}</a:tableStyleId>
              </a:tblPr>
              <a:tblGrid>
                <a:gridCol w="2727867">
                  <a:extLst>
                    <a:ext uri="{9D8B030D-6E8A-4147-A177-3AD203B41FA5}">
                      <a16:colId xmlns:a16="http://schemas.microsoft.com/office/drawing/2014/main" val="2012170498"/>
                    </a:ext>
                  </a:extLst>
                </a:gridCol>
                <a:gridCol w="5006898">
                  <a:extLst>
                    <a:ext uri="{9D8B030D-6E8A-4147-A177-3AD203B41FA5}">
                      <a16:colId xmlns:a16="http://schemas.microsoft.com/office/drawing/2014/main" val="239609990"/>
                    </a:ext>
                  </a:extLst>
                </a:gridCol>
                <a:gridCol w="3025021">
                  <a:extLst>
                    <a:ext uri="{9D8B030D-6E8A-4147-A177-3AD203B41FA5}">
                      <a16:colId xmlns:a16="http://schemas.microsoft.com/office/drawing/2014/main" val="1005331046"/>
                    </a:ext>
                  </a:extLst>
                </a:gridCol>
              </a:tblGrid>
              <a:tr h="649235">
                <a:tc>
                  <a:txBody>
                    <a:bodyPr/>
                    <a:lstStyle/>
                    <a:p>
                      <a:pPr marL="0" marR="0" algn="ctr">
                        <a:lnSpc>
                          <a:spcPct val="120000"/>
                        </a:lnSpc>
                        <a:spcBef>
                          <a:spcPts val="0"/>
                        </a:spcBef>
                        <a:spcAft>
                          <a:spcPts val="0"/>
                        </a:spcAft>
                      </a:pPr>
                      <a:r>
                        <a:rPr lang="ru-ru" sz="2400" dirty="0">
                          <a:effectLst/>
                          <a:latin typeface="+mn-lt"/>
                        </a:rPr>
                        <a:t> Упражнение</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ru-ru" sz="2400" dirty="0">
                          <a:effectLst/>
                          <a:latin typeface="+mn-lt"/>
                          <a:ea typeface="Times New Roman" panose="02020603050405020304" pitchFamily="18" charset="0"/>
                          <a:cs typeface="Times New Roman" panose="02020603050405020304" pitchFamily="18" charset="0"/>
                        </a:rPr>
                        <a:t>Упрощение</a:t>
                      </a:r>
                    </a:p>
                  </a:txBody>
                  <a:tcPr marL="68580" marR="68580" marT="0" marB="0" anchor="ctr"/>
                </a:tc>
                <a:tc>
                  <a:txBody>
                    <a:bodyPr/>
                    <a:lstStyle/>
                    <a:p>
                      <a:pPr marL="0" marR="0" lvl="0" indent="0" algn="ctr">
                        <a:lnSpc>
                          <a:spcPct val="120000"/>
                        </a:lnSpc>
                        <a:spcBef>
                          <a:spcPts val="0"/>
                        </a:spcBef>
                        <a:spcAft>
                          <a:spcPts val="0"/>
                        </a:spcAft>
                        <a:buFont typeface="Symbol" panose="05050102010706020507" pitchFamily="18" charset="2"/>
                        <a:buNone/>
                      </a:pPr>
                      <a:r>
                        <a:rPr lang="ru-ru" sz="2400" dirty="0">
                          <a:effectLst/>
                          <a:latin typeface="+mn-lt"/>
                          <a:ea typeface="Times New Roman" panose="02020603050405020304" pitchFamily="18" charset="0"/>
                          <a:cs typeface="Times New Roman" panose="02020603050405020304" pitchFamily="18" charset="0"/>
                        </a:rPr>
                        <a:t>Усложнение</a:t>
                      </a:r>
                    </a:p>
                  </a:txBody>
                  <a:tcPr marL="68580" marR="68580" marT="0" marB="0" anchor="ctr"/>
                </a:tc>
                <a:extLst>
                  <a:ext uri="{0D108BD9-81ED-4DB2-BD59-A6C34878D82A}">
                    <a16:rowId xmlns:a16="http://schemas.microsoft.com/office/drawing/2014/main" val="1598533978"/>
                  </a:ext>
                </a:extLst>
              </a:tr>
              <a:tr h="803500">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ru-ru" sz="2000" dirty="0">
                          <a:effectLst/>
                          <a:latin typeface="+mn-lt"/>
                        </a:rPr>
                        <a:t>Бег на месте с подниманием колен</a:t>
                      </a:r>
                      <a:endParaRPr lang="en-US" sz="2000" dirty="0">
                        <a:effectLst/>
                        <a:latin typeface="+mn-lt"/>
                        <a:ea typeface="Times New Roman" panose="02020603050405020304" pitchFamily="18" charset="0"/>
                        <a:cs typeface="Times New Roman" panose="02020603050405020304" pitchFamily="18" charset="0"/>
                      </a:endParaRPr>
                    </a:p>
                    <a:p>
                      <a:pPr marL="0" marR="0" algn="ctr">
                        <a:lnSpc>
                          <a:spcPct val="120000"/>
                        </a:lnSpc>
                        <a:spcBef>
                          <a:spcPts val="0"/>
                        </a:spcBef>
                        <a:spcAft>
                          <a:spcPts val="0"/>
                        </a:spcAft>
                      </a:pP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rPr>
                        <a:t>Снизить скорость</a:t>
                      </a:r>
                    </a:p>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rPr>
                        <a:t>Ходьба на месте</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ru-ru" sz="2000" dirty="0">
                          <a:effectLst/>
                          <a:latin typeface="+mn-lt"/>
                        </a:rPr>
                        <a:t>Прибавить скорость</a:t>
                      </a:r>
                      <a:endParaRPr lang="en-US" sz="2000" dirty="0">
                        <a:effectLst/>
                        <a:latin typeface="+mn-lt"/>
                        <a:ea typeface="Times New Roman" panose="02020603050405020304" pitchFamily="18" charset="0"/>
                        <a:cs typeface="Times New Roman" panose="02020603050405020304" pitchFamily="18" charset="0"/>
                      </a:endParaRPr>
                    </a:p>
                    <a:p>
                      <a:pPr marL="0" marR="0" lvl="0" indent="0">
                        <a:lnSpc>
                          <a:spcPct val="120000"/>
                        </a:lnSpc>
                        <a:spcBef>
                          <a:spcPts val="0"/>
                        </a:spcBef>
                        <a:spcAft>
                          <a:spcPts val="0"/>
                        </a:spcAft>
                        <a:buFont typeface="Symbol" panose="05050102010706020507" pitchFamily="18" charset="2"/>
                        <a:buNone/>
                      </a:pP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16807508"/>
                  </a:ext>
                </a:extLst>
              </a:tr>
              <a:tr h="1398143">
                <a:tc>
                  <a:txBody>
                    <a:bodyPr/>
                    <a:lstStyle/>
                    <a:p>
                      <a:pPr marL="0" marR="0" algn="ctr">
                        <a:lnSpc>
                          <a:spcPct val="120000"/>
                        </a:lnSpc>
                        <a:spcBef>
                          <a:spcPts val="0"/>
                        </a:spcBef>
                        <a:spcAft>
                          <a:spcPts val="0"/>
                        </a:spcAft>
                      </a:pPr>
                      <a:r>
                        <a:rPr lang="ru-ru" sz="2000" dirty="0">
                          <a:effectLst/>
                          <a:latin typeface="+mn-lt"/>
                          <a:ea typeface="Times New Roman" panose="02020603050405020304" pitchFamily="18" charset="0"/>
                          <a:cs typeface="Times New Roman" panose="02020603050405020304" pitchFamily="18" charset="0"/>
                        </a:rPr>
                        <a:t>Прыжки «ноги вместе, ноги врозь»</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ea typeface="Times New Roman" panose="02020603050405020304" pitchFamily="18" charset="0"/>
                          <a:cs typeface="Times New Roman" panose="02020603050405020304" pitchFamily="18" charset="0"/>
                        </a:rPr>
                        <a:t>Расставлять одну ногу за раз</a:t>
                      </a:r>
                    </a:p>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ea typeface="Times New Roman" panose="02020603050405020304" pitchFamily="18" charset="0"/>
                          <a:cs typeface="Times New Roman" panose="02020603050405020304" pitchFamily="18" charset="0"/>
                        </a:rPr>
                        <a:t>Двигать только ногами и держать руки опущенными</a:t>
                      </a:r>
                    </a:p>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ea typeface="Times New Roman" panose="02020603050405020304" pitchFamily="18" charset="0"/>
                          <a:cs typeface="Times New Roman" panose="02020603050405020304" pitchFamily="18" charset="0"/>
                        </a:rPr>
                        <a:t>Снизить скорость</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ru-ru" sz="2000" dirty="0">
                          <a:effectLst/>
                          <a:latin typeface="+mn-lt"/>
                        </a:rPr>
                        <a:t>Прыжки с согнутыми ногами</a:t>
                      </a:r>
                      <a:endParaRPr lang="en-US" sz="20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3657743"/>
                  </a:ext>
                </a:extLst>
              </a:tr>
              <a:tr h="988111">
                <a:tc>
                  <a:txBody>
                    <a:bodyPr/>
                    <a:lstStyle/>
                    <a:p>
                      <a:pPr marL="0" marR="0" algn="ctr">
                        <a:lnSpc>
                          <a:spcPct val="120000"/>
                        </a:lnSpc>
                        <a:spcBef>
                          <a:spcPts val="0"/>
                        </a:spcBef>
                        <a:spcAft>
                          <a:spcPts val="0"/>
                        </a:spcAft>
                      </a:pPr>
                      <a:r>
                        <a:rPr lang="ru-ru" sz="2000" dirty="0">
                          <a:effectLst/>
                          <a:latin typeface="+mn-lt"/>
                          <a:ea typeface="Times New Roman" panose="02020603050405020304" pitchFamily="18" charset="0"/>
                          <a:cs typeface="Times New Roman" panose="02020603050405020304" pitchFamily="18" charset="0"/>
                        </a:rPr>
                        <a:t>Легкий бег трусцой</a:t>
                      </a:r>
                    </a:p>
                  </a:txBody>
                  <a:tcPr marL="68580" marR="68580" marT="0" marB="0" anchor="ctr"/>
                </a:tc>
                <a:tc>
                  <a:txBody>
                    <a:bodyPr/>
                    <a:lstStyle/>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ea typeface="Times New Roman" panose="02020603050405020304" pitchFamily="18" charset="0"/>
                          <a:cs typeface="Times New Roman" panose="02020603050405020304" pitchFamily="18" charset="0"/>
                        </a:rPr>
                        <a:t>Быстрая ходьба</a:t>
                      </a:r>
                    </a:p>
                    <a:p>
                      <a:pPr marL="342900" marR="0" lvl="0" indent="-342900">
                        <a:lnSpc>
                          <a:spcPct val="120000"/>
                        </a:lnSpc>
                        <a:spcBef>
                          <a:spcPts val="0"/>
                        </a:spcBef>
                        <a:spcAft>
                          <a:spcPts val="0"/>
                        </a:spcAft>
                        <a:buFont typeface="Symbol" panose="05050102010706020507" pitchFamily="18" charset="2"/>
                        <a:buChar char=""/>
                      </a:pPr>
                      <a:r>
                        <a:rPr lang="ru-ru" sz="2000" dirty="0">
                          <a:effectLst/>
                          <a:latin typeface="+mn-lt"/>
                          <a:ea typeface="Times New Roman" panose="02020603050405020304" pitchFamily="18" charset="0"/>
                          <a:cs typeface="Times New Roman" panose="02020603050405020304" pitchFamily="18" charset="0"/>
                        </a:rPr>
                        <a:t>Бег на месте</a:t>
                      </a:r>
                    </a:p>
                  </a:txBody>
                  <a:tcPr marL="68580" marR="68580" marT="0" marB="0"/>
                </a:tc>
                <a:tc>
                  <a:txBody>
                    <a:bodyPr/>
                    <a:lstStyle/>
                    <a:p>
                      <a:pPr marL="342900" marR="0" lvl="0" indent="-342900" algn="l"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ru-ru" sz="2000" dirty="0">
                          <a:effectLst/>
                          <a:latin typeface="+mn-lt"/>
                          <a:ea typeface="Times New Roman" panose="02020603050405020304" pitchFamily="18" charset="0"/>
                          <a:cs typeface="Times New Roman" panose="02020603050405020304" pitchFamily="18" charset="0"/>
                        </a:rPr>
                        <a:t>Ускорить пробежку</a:t>
                      </a:r>
                    </a:p>
                  </a:txBody>
                  <a:tcPr marL="68580" marR="68580" marT="0" marB="0"/>
                </a:tc>
                <a:extLst>
                  <a:ext uri="{0D108BD9-81ED-4DB2-BD59-A6C34878D82A}">
                    <a16:rowId xmlns:a16="http://schemas.microsoft.com/office/drawing/2014/main" val="2435862287"/>
                  </a:ext>
                </a:extLst>
              </a:tr>
            </a:tbl>
          </a:graphicData>
        </a:graphic>
      </p:graphicFrame>
    </p:spTree>
    <p:extLst>
      <p:ext uri="{BB962C8B-B14F-4D97-AF65-F5344CB8AC3E}">
        <p14:creationId xmlns:p14="http://schemas.microsoft.com/office/powerpoint/2010/main" val="327705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Группа людей в спортзале&#10;&#10;Описание создается автоматически со средней достоверностью">
            <a:extLst>
              <a:ext uri="{FF2B5EF4-FFF2-40B4-BE49-F238E27FC236}">
                <a16:creationId xmlns:a16="http://schemas.microsoft.com/office/drawing/2014/main" id="{592A58E0-5211-DA87-E951-D7BBDBA5AFCF}"/>
              </a:ext>
            </a:extLst>
          </p:cNvPr>
          <p:cNvPicPr>
            <a:picLocks noChangeAspect="1"/>
          </p:cNvPicPr>
          <p:nvPr/>
        </p:nvPicPr>
        <p:blipFill rotWithShape="1">
          <a:blip r:embed="rId3">
            <a:extLst>
              <a:ext uri="{28A0092B-C50C-407E-A947-70E740481C1C}">
                <a14:useLocalDpi xmlns:a14="http://schemas.microsoft.com/office/drawing/2010/main" val="0"/>
              </a:ext>
            </a:extLst>
          </a:blip>
          <a:srcRect t="13614" b="8765"/>
          <a:stretch/>
        </p:blipFill>
        <p:spPr>
          <a:xfrm>
            <a:off x="2668635" y="982551"/>
            <a:ext cx="952336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extBox 15">
            <a:extLst>
              <a:ext uri="{FF2B5EF4-FFF2-40B4-BE49-F238E27FC236}">
                <a16:creationId xmlns:a16="http://schemas.microsoft.com/office/drawing/2014/main" id="{1D310E49-CA51-47E1-3F73-63E6B98F0867}"/>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grpSp>
        <p:nvGrpSpPr>
          <p:cNvPr id="6" name="Group 5">
            <a:extLst>
              <a:ext uri="{FF2B5EF4-FFF2-40B4-BE49-F238E27FC236}">
                <a16:creationId xmlns:a16="http://schemas.microsoft.com/office/drawing/2014/main" id="{93FAA0DC-845F-D771-F58B-601F3A04DDFB}"/>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Форма&#10;&#10;Описание создается автоматически с низкой достоверностью">
              <a:extLst>
                <a:ext uri="{FF2B5EF4-FFF2-40B4-BE49-F238E27FC236}">
                  <a16:creationId xmlns:a16="http://schemas.microsoft.com/office/drawing/2014/main" id="{D17DBBFB-1813-9306-B488-1FD25C6C53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Tree>
    <p:extLst>
      <p:ext uri="{BB962C8B-B14F-4D97-AF65-F5344CB8AC3E}">
        <p14:creationId xmlns:p14="http://schemas.microsoft.com/office/powerpoint/2010/main" val="413279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Что такое заминка?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246452"/>
            <a:ext cx="10864533" cy="3173041"/>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ea typeface="+mn-lt"/>
                <a:cs typeface="+mn-lt"/>
              </a:rPr>
              <a:t>После окончания тренировки или соревнований необходимо провести заминку</a:t>
            </a:r>
          </a:p>
          <a:p>
            <a:pPr marL="457200" indent="-457200">
              <a:lnSpc>
                <a:spcPct val="100000"/>
              </a:lnSpc>
              <a:buFont typeface="Ubuntu Light" panose="020B0604020202020204" pitchFamily="34" charset="0"/>
              <a:buChar char="•"/>
            </a:pPr>
            <a:endParaRPr lang="en-US" dirty="0">
              <a:ea typeface="+mn-lt"/>
              <a:cs typeface="+mn-lt"/>
            </a:endParaRPr>
          </a:p>
          <a:p>
            <a:pPr marL="457200" indent="-457200">
              <a:lnSpc>
                <a:spcPct val="100000"/>
              </a:lnSpc>
              <a:buFont typeface="Ubuntu Light" panose="020B0604020202020204" pitchFamily="34" charset="0"/>
              <a:buChar char="•"/>
            </a:pPr>
            <a:r>
              <a:rPr lang="ru-ru" dirty="0">
                <a:ea typeface="+mn-lt"/>
                <a:cs typeface="+mn-lt"/>
              </a:rPr>
              <a:t>Хорошая заминка позволяет организму </a:t>
            </a:r>
            <a:r>
              <a:rPr lang="ru-ru" b="1" dirty="0">
                <a:solidFill>
                  <a:srgbClr val="179984"/>
                </a:solidFill>
                <a:ea typeface="+mn-lt"/>
                <a:cs typeface="+mn-lt"/>
              </a:rPr>
              <a:t>постепенно вернуться в спокойное состояние</a:t>
            </a:r>
            <a:endParaRPr lang="en-US" dirty="0"/>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Tree>
    <p:extLst>
      <p:ext uri="{BB962C8B-B14F-4D97-AF65-F5344CB8AC3E}">
        <p14:creationId xmlns:p14="http://schemas.microsoft.com/office/powerpoint/2010/main" val="26948309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Цели заминки</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2108661665"/>
              </p:ext>
            </p:extLst>
          </p:nvPr>
        </p:nvGraphicFramePr>
        <p:xfrm>
          <a:off x="1161256" y="2077078"/>
          <a:ext cx="9911905" cy="3997068"/>
        </p:xfrm>
        <a:graphic>
          <a:graphicData uri="http://schemas.openxmlformats.org/drawingml/2006/table">
            <a:tbl>
              <a:tblPr firstRow="1" bandRow="1">
                <a:tableStyleId>{F5AB1C69-6EDB-4FF4-983F-18BD219EF322}</a:tableStyleId>
              </a:tblPr>
              <a:tblGrid>
                <a:gridCol w="9911905">
                  <a:extLst>
                    <a:ext uri="{9D8B030D-6E8A-4147-A177-3AD203B41FA5}">
                      <a16:colId xmlns:a16="http://schemas.microsoft.com/office/drawing/2014/main" val="1381919411"/>
                    </a:ext>
                  </a:extLst>
                </a:gridCol>
              </a:tblGrid>
              <a:tr h="455138">
                <a:tc>
                  <a:txBody>
                    <a:bodyPr/>
                    <a:lstStyle/>
                    <a:p>
                      <a:pPr algn="ctr"/>
                      <a:r>
                        <a:rPr lang="ru-ru" sz="2400" dirty="0"/>
                        <a:t>Преимущества для физического и умственного здоровья</a:t>
                      </a:r>
                    </a:p>
                  </a:txBody>
                  <a:tcPr/>
                </a:tc>
                <a:extLst>
                  <a:ext uri="{0D108BD9-81ED-4DB2-BD59-A6C34878D82A}">
                    <a16:rowId xmlns:a16="http://schemas.microsoft.com/office/drawing/2014/main" val="4040956183"/>
                  </a:ext>
                </a:extLst>
              </a:tr>
              <a:tr h="3539868">
                <a:tc>
                  <a:txBody>
                    <a:bodyPr/>
                    <a:lstStyle/>
                    <a:p>
                      <a:pPr marL="285750" indent="-285750">
                        <a:buFont typeface="Ubuntu Light" panose="020B0604020202020204" pitchFamily="34" charset="0"/>
                        <a:buChar char="•"/>
                      </a:pPr>
                      <a:r>
                        <a:rPr lang="ru-ru" sz="2400" dirty="0"/>
                        <a:t>Уменьшение частоты сердечных сокращений</a:t>
                      </a:r>
                    </a:p>
                    <a:p>
                      <a:pPr marL="285750" indent="-285750">
                        <a:buFont typeface="Ubuntu Light" panose="020B0604020202020204" pitchFamily="34" charset="0"/>
                        <a:buChar char="•"/>
                      </a:pPr>
                      <a:r>
                        <a:rPr lang="ru-ru" sz="2400" dirty="0"/>
                        <a:t>Уменьшение частоты дыхания</a:t>
                      </a:r>
                    </a:p>
                    <a:p>
                      <a:pPr marL="285750" indent="-285750">
                        <a:buFont typeface="Ubuntu Light" panose="020B0604020202020204" pitchFamily="34" charset="0"/>
                        <a:buChar char="•"/>
                      </a:pPr>
                      <a:r>
                        <a:rPr lang="ru-ru" sz="2400" dirty="0"/>
                        <a:t>Понижение температуры тела и мышц</a:t>
                      </a:r>
                    </a:p>
                    <a:p>
                      <a:pPr marL="285750" indent="-285750">
                        <a:buFont typeface="Ubuntu Light" panose="020B0604020202020204" pitchFamily="34" charset="0"/>
                        <a:buChar char="•"/>
                      </a:pPr>
                      <a:r>
                        <a:rPr lang="ru-ru" sz="2400" dirty="0"/>
                        <a:t>Возврат скорости кровотока от уровня активных мышц </a:t>
                      </a:r>
                      <a:br>
                        <a:rPr lang="en-US" sz="2400" dirty="0"/>
                      </a:br>
                      <a:r>
                        <a:rPr lang="ru-ru" sz="2400" dirty="0"/>
                        <a:t>к уровню покоя</a:t>
                      </a:r>
                    </a:p>
                    <a:p>
                      <a:pPr marL="285750" indent="-285750">
                        <a:buFont typeface="Ubuntu Light" panose="020B0604020202020204" pitchFamily="34" charset="0"/>
                        <a:buChar char="•"/>
                      </a:pPr>
                      <a:r>
                        <a:rPr lang="ru-ru" sz="2400" dirty="0"/>
                        <a:t>Уменьшение болезненности мышц</a:t>
                      </a:r>
                    </a:p>
                    <a:p>
                      <a:pPr marL="285750" indent="-285750">
                        <a:buFont typeface="Ubuntu Light" panose="020B0604020202020204" pitchFamily="34" charset="0"/>
                        <a:buChar char="•"/>
                      </a:pPr>
                      <a:r>
                        <a:rPr lang="ru-ru" sz="2400" dirty="0"/>
                        <a:t>Повышение гибкости</a:t>
                      </a:r>
                    </a:p>
                    <a:p>
                      <a:pPr marL="285750" indent="-285750">
                        <a:buFont typeface="Ubuntu Light" panose="020B0604020202020204" pitchFamily="34" charset="0"/>
                        <a:buChar char="•"/>
                      </a:pPr>
                      <a:r>
                        <a:rPr lang="ru-ru" sz="2400" dirty="0"/>
                        <a:t>Увеличение скорости восстановления после физических нагрузок</a:t>
                      </a:r>
                    </a:p>
                    <a:p>
                      <a:pPr marL="285750" indent="-285750">
                        <a:buFont typeface="Ubuntu Light" panose="020B0604020202020204" pitchFamily="34" charset="0"/>
                        <a:buChar char="•"/>
                      </a:pPr>
                      <a:r>
                        <a:rPr lang="ru-ru" sz="2400" dirty="0"/>
                        <a:t>Содействие расслаблению</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2656025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Как делается заминка?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dirty="0"/>
              <a:t>Типичные этапы заминки:</a:t>
            </a:r>
          </a:p>
          <a:p>
            <a:pPr marL="514350" indent="-514350">
              <a:lnSpc>
                <a:spcPct val="100000"/>
              </a:lnSpc>
              <a:buFont typeface="+mj-lt"/>
              <a:buAutoNum type="arabicPeriod"/>
            </a:pPr>
            <a:endParaRPr lang="en-US" dirty="0"/>
          </a:p>
          <a:p>
            <a:pPr marL="514350" indent="-514350">
              <a:lnSpc>
                <a:spcPct val="100000"/>
              </a:lnSpc>
              <a:buFont typeface="+mj-lt"/>
              <a:buAutoNum type="arabicPeriod"/>
            </a:pPr>
            <a:r>
              <a:rPr lang="ru-ru" b="1" dirty="0">
                <a:solidFill>
                  <a:srgbClr val="FF9966"/>
                </a:solidFill>
              </a:rPr>
              <a:t>Легкая аэробная активность</a:t>
            </a:r>
          </a:p>
          <a:p>
            <a:pPr marL="514350" indent="-514350">
              <a:lnSpc>
                <a:spcPct val="100000"/>
              </a:lnSpc>
              <a:buFont typeface="+mj-lt"/>
              <a:buAutoNum type="arabicPeriod"/>
            </a:pPr>
            <a:r>
              <a:rPr lang="ru-ru" b="1" dirty="0">
                <a:solidFill>
                  <a:srgbClr val="3399FF"/>
                </a:solidFill>
              </a:rPr>
              <a:t>Статическая растяжка</a:t>
            </a:r>
          </a:p>
          <a:p>
            <a:pPr>
              <a:lnSpc>
                <a:spcPct val="100000"/>
              </a:lnSpc>
            </a:pPr>
            <a:endParaRPr lang="en-US" dirty="0"/>
          </a:p>
          <a:p>
            <a:pPr>
              <a:lnSpc>
                <a:spcPct val="100000"/>
              </a:lnSpc>
            </a:pPr>
            <a:endParaRPr lang="en-US" dirty="0"/>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Tree>
    <p:extLst>
      <p:ext uri="{BB962C8B-B14F-4D97-AF65-F5344CB8AC3E}">
        <p14:creationId xmlns:p14="http://schemas.microsoft.com/office/powerpoint/2010/main" val="27544277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Легкая аэробная активность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5720316" y="2246451"/>
            <a:ext cx="6685020" cy="398463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solidFill>
                  <a:srgbClr val="000000"/>
                </a:solidFill>
                <a:latin typeface="Ubuntu Light" panose="020B0304030602030204" pitchFamily="34" charset="0"/>
              </a:rPr>
              <a:t>Интенсивность/сложность </a:t>
            </a:r>
            <a:r>
              <a:rPr lang="ru-ru" b="0" i="0" dirty="0">
                <a:solidFill>
                  <a:srgbClr val="000000"/>
                </a:solidFill>
                <a:effectLst/>
                <a:latin typeface="Ubuntu Light" panose="020B0304030602030204" pitchFamily="34" charset="0"/>
              </a:rPr>
              <a:t>аэробной части заминки должна постепенно снижаться</a:t>
            </a:r>
          </a:p>
          <a:p>
            <a:pPr marL="1143000" lvl="1" indent="-457200">
              <a:lnSpc>
                <a:spcPct val="100000"/>
              </a:lnSpc>
            </a:pPr>
            <a:r>
              <a:rPr lang="ru-ru" dirty="0">
                <a:solidFill>
                  <a:srgbClr val="000000"/>
                </a:solidFill>
                <a:latin typeface="Ubuntu Light" panose="020B0304030602030204" pitchFamily="34" charset="0"/>
              </a:rPr>
              <a:t>Ваш сердечный ритм должен замедляться, и вы </a:t>
            </a:r>
            <a:r>
              <a:rPr lang="ru-ru" b="0" i="0" dirty="0">
                <a:solidFill>
                  <a:srgbClr val="000000"/>
                </a:solidFill>
                <a:effectLst/>
                <a:latin typeface="Ubuntu Light" panose="020B0304030602030204" pitchFamily="34" charset="0"/>
              </a:rPr>
              <a:t>не должны задыхаться</a:t>
            </a:r>
            <a:endParaRPr lang="en-US" dirty="0">
              <a:solidFill>
                <a:srgbClr val="000000"/>
              </a:solidFill>
              <a:latin typeface="Ubuntu Light" panose="020B0304030602030204" pitchFamily="34" charset="0"/>
            </a:endParaRPr>
          </a:p>
          <a:p>
            <a:pPr>
              <a:lnSpc>
                <a:spcPct val="100000"/>
              </a:lnSpc>
            </a:pPr>
            <a:r>
              <a:rPr lang="ru-ru" sz="1600" b="0" i="0" dirty="0">
                <a:solidFill>
                  <a:srgbClr val="000000"/>
                </a:solidFill>
                <a:effectLst/>
                <a:latin typeface="Ubuntu Light" panose="020B0304030602030204" pitchFamily="34" charset="0"/>
              </a:rPr>
              <a:t>  </a:t>
            </a:r>
          </a:p>
          <a:p>
            <a:pPr marL="457200" indent="-457200">
              <a:lnSpc>
                <a:spcPct val="100000"/>
              </a:lnSpc>
              <a:buFont typeface="Ubuntu Light" panose="020B0604020202020204" pitchFamily="34" charset="0"/>
              <a:buChar char="•"/>
            </a:pPr>
            <a:r>
              <a:rPr lang="ru-ru" b="0" i="0" dirty="0">
                <a:solidFill>
                  <a:srgbClr val="000000"/>
                </a:solidFill>
                <a:effectLst/>
                <a:latin typeface="Ubuntu Light" panose="020B0304030602030204" pitchFamily="34" charset="0"/>
              </a:rPr>
              <a:t>Это может быть короткая пробежка/ходьба</a:t>
            </a:r>
            <a:endParaRPr lang="en-US" dirty="0"/>
          </a:p>
        </p:txBody>
      </p:sp>
      <p:pic>
        <p:nvPicPr>
          <p:cNvPr id="5" name="Picture 4" descr="Изображение человека, спорта, атлетического занятия&#10;&#10;Описание создается автоматически">
            <a:extLst>
              <a:ext uri="{FF2B5EF4-FFF2-40B4-BE49-F238E27FC236}">
                <a16:creationId xmlns:a16="http://schemas.microsoft.com/office/drawing/2014/main" id="{79278F32-47B4-56D3-3EB4-5F9EA21B02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380" y="2246452"/>
            <a:ext cx="4955658" cy="3303772"/>
          </a:xfrm>
          <a:prstGeom prst="rect">
            <a:avLst/>
          </a:prstGeom>
        </p:spPr>
      </p:pic>
    </p:spTree>
    <p:extLst>
      <p:ext uri="{BB962C8B-B14F-4D97-AF65-F5344CB8AC3E}">
        <p14:creationId xmlns:p14="http://schemas.microsoft.com/office/powerpoint/2010/main" val="2252418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Статическая растяжка</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49" y="1878462"/>
            <a:ext cx="6787649" cy="4265860"/>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90000"/>
              </a:lnSpc>
              <a:buFont typeface="Ubuntu Light" panose="020B0604020202020204" pitchFamily="34" charset="0"/>
              <a:buChar char="•"/>
            </a:pPr>
            <a:r>
              <a:rPr lang="ru-ru" sz="2400" dirty="0"/>
              <a:t>Каждый вид спорта оказывает нагрузку на разные мышцы и суставы, поэтому важно </a:t>
            </a:r>
            <a:r>
              <a:rPr lang="ru-ru" sz="2400" b="1" dirty="0">
                <a:solidFill>
                  <a:srgbClr val="179984"/>
                </a:solidFill>
              </a:rPr>
              <a:t>делать растяжку, подходящую именно для вашего вида спорта</a:t>
            </a:r>
          </a:p>
          <a:p>
            <a:pPr>
              <a:lnSpc>
                <a:spcPct val="100000"/>
              </a:lnSpc>
            </a:pPr>
            <a:endParaRPr lang="en-US" dirty="0"/>
          </a:p>
          <a:p>
            <a:pPr marL="457200" indent="-457200">
              <a:lnSpc>
                <a:spcPct val="100000"/>
              </a:lnSpc>
              <a:buFont typeface="Ubuntu Light" panose="020B0604020202020204" pitchFamily="34" charset="0"/>
              <a:buChar char="•"/>
            </a:pPr>
            <a:r>
              <a:rPr lang="ru-ru" sz="2400" dirty="0"/>
              <a:t>Советы по растяжке:</a:t>
            </a:r>
          </a:p>
          <a:p>
            <a:pPr marL="1143000" lvl="1" indent="-457200">
              <a:spcBef>
                <a:spcPts val="0"/>
              </a:spcBef>
            </a:pPr>
            <a:r>
              <a:rPr lang="ru-ru" sz="2000" spc="-20" dirty="0"/>
              <a:t>Во время каждого упражнения на растяжку сохраняйте позу в течение не менее 30 секунд</a:t>
            </a:r>
          </a:p>
          <a:p>
            <a:pPr marL="1143000" lvl="1" indent="-457200">
              <a:spcBef>
                <a:spcPts val="0"/>
              </a:spcBef>
            </a:pPr>
            <a:r>
              <a:rPr lang="ru-ru" sz="2000" spc="-20" dirty="0"/>
              <a:t>Выполняйте растяжку на обе стороны</a:t>
            </a:r>
          </a:p>
          <a:p>
            <a:pPr marL="1143000" lvl="1" indent="-457200">
              <a:spcBef>
                <a:spcPts val="0"/>
              </a:spcBef>
            </a:pPr>
            <a:r>
              <a:rPr lang="ru-ru" sz="2000" spc="-20" dirty="0"/>
              <a:t>Растяжки не должны быть болезненными</a:t>
            </a:r>
          </a:p>
          <a:p>
            <a:pPr marL="1143000" lvl="1" indent="-457200">
              <a:spcBef>
                <a:spcPts val="0"/>
              </a:spcBef>
            </a:pPr>
            <a:r>
              <a:rPr lang="ru-ru" sz="2000" spc="-20" dirty="0"/>
              <a:t>Вы также можете использовать это время, чтобы поделиться советом по здоровому образу жизни!</a:t>
            </a:r>
            <a:endParaRPr lang="en-US" sz="2000" spc="-20" dirty="0"/>
          </a:p>
        </p:txBody>
      </p:sp>
      <p:pic>
        <p:nvPicPr>
          <p:cNvPr id="8" name="Picture 7" descr="Человек в зеленой рубашке&#10;&#10;Описание создается автоматически с низкой достоверностью">
            <a:extLst>
              <a:ext uri="{FF2B5EF4-FFF2-40B4-BE49-F238E27FC236}">
                <a16:creationId xmlns:a16="http://schemas.microsoft.com/office/drawing/2014/main" id="{2F8E3D6B-07A9-5A4D-BD61-486B99BAAB72}"/>
              </a:ext>
            </a:extLst>
          </p:cNvPr>
          <p:cNvPicPr>
            <a:picLocks noChangeAspect="1"/>
          </p:cNvPicPr>
          <p:nvPr/>
        </p:nvPicPr>
        <p:blipFill rotWithShape="1">
          <a:blip r:embed="rId5">
            <a:extLst>
              <a:ext uri="{28A0092B-C50C-407E-A947-70E740481C1C}">
                <a14:useLocalDpi xmlns:a14="http://schemas.microsoft.com/office/drawing/2010/main" val="0"/>
              </a:ext>
            </a:extLst>
          </a:blip>
          <a:srcRect t="6779" r="4971" b="7875"/>
          <a:stretch/>
        </p:blipFill>
        <p:spPr>
          <a:xfrm>
            <a:off x="7416298" y="2546865"/>
            <a:ext cx="4147051" cy="2601378"/>
          </a:xfrm>
          <a:prstGeom prst="rect">
            <a:avLst/>
          </a:prstGeom>
        </p:spPr>
      </p:pic>
    </p:spTree>
    <p:extLst>
      <p:ext uri="{BB962C8B-B14F-4D97-AF65-F5344CB8AC3E}">
        <p14:creationId xmlns:p14="http://schemas.microsoft.com/office/powerpoint/2010/main" val="2986555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Руководства по заминке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2" name="Text Placeholder 3">
            <a:extLst>
              <a:ext uri="{FF2B5EF4-FFF2-40B4-BE49-F238E27FC236}">
                <a16:creationId xmlns:a16="http://schemas.microsoft.com/office/drawing/2014/main" id="{2C5C6FB5-B54E-19A3-0DE6-5DBAD8D55C9F}"/>
              </a:ext>
            </a:extLst>
          </p:cNvPr>
          <p:cNvSpPr txBox="1">
            <a:spLocks/>
          </p:cNvSpPr>
          <p:nvPr/>
        </p:nvSpPr>
        <p:spPr>
          <a:xfrm>
            <a:off x="4013200" y="2596581"/>
            <a:ext cx="7787718" cy="248837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100000"/>
              </a:lnSpc>
            </a:pPr>
            <a:r>
              <a:rPr lang="ru-ru" dirty="0"/>
              <a:t>Эксперты, работающие в программе Специальной Олимпиады, создали </a:t>
            </a:r>
            <a:r>
              <a:rPr lang="ru-ru" dirty="0">
                <a:hlinkClick r:id="rId5"/>
              </a:rPr>
              <a:t>руководства и видеоролики по заминке для конкретных видов спорта,</a:t>
            </a:r>
            <a:r>
              <a:rPr lang="ru-ru" dirty="0"/>
              <a:t> которые помогут вам в проведении заминки на тренировках!</a:t>
            </a:r>
          </a:p>
        </p:txBody>
      </p:sp>
      <p:pic>
        <p:nvPicPr>
          <p:cNvPr id="5" name="Picture 4">
            <a:extLst>
              <a:ext uri="{FF2B5EF4-FFF2-40B4-BE49-F238E27FC236}">
                <a16:creationId xmlns:a16="http://schemas.microsoft.com/office/drawing/2014/main" id="{EE953EDE-A728-D8F2-CC52-3960509F083B}"/>
              </a:ext>
            </a:extLst>
          </p:cNvPr>
          <p:cNvPicPr>
            <a:picLocks noChangeAspect="1"/>
          </p:cNvPicPr>
          <p:nvPr/>
        </p:nvPicPr>
        <p:blipFill rotWithShape="1">
          <a:blip r:embed="rId6"/>
          <a:srcRect l="48165" t="22998" r="26514" b="18776"/>
          <a:stretch/>
        </p:blipFill>
        <p:spPr>
          <a:xfrm>
            <a:off x="598001" y="1776744"/>
            <a:ext cx="3087148" cy="399316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332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628651" y="316571"/>
            <a:ext cx="9117516" cy="1121936"/>
          </a:xfrm>
        </p:spPr>
        <p:txBody>
          <a:bodyPr/>
          <a:lstStyle/>
          <a:p>
            <a:r>
              <a:rPr lang="ru-ru" dirty="0"/>
              <a:t>Роль капитана по фитнесу и роль вестника здоровья</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graphicFrame>
        <p:nvGraphicFramePr>
          <p:cNvPr id="13" name="Table 6">
            <a:extLst>
              <a:ext uri="{FF2B5EF4-FFF2-40B4-BE49-F238E27FC236}">
                <a16:creationId xmlns:a16="http://schemas.microsoft.com/office/drawing/2014/main" id="{9D4C9A5E-7183-820A-7E06-D23BF8F11E20}"/>
              </a:ext>
            </a:extLst>
          </p:cNvPr>
          <p:cNvGraphicFramePr>
            <a:graphicFrameLocks noGrp="1"/>
          </p:cNvGraphicFramePr>
          <p:nvPr>
            <p:extLst>
              <p:ext uri="{D42A27DB-BD31-4B8C-83A1-F6EECF244321}">
                <p14:modId xmlns:p14="http://schemas.microsoft.com/office/powerpoint/2010/main" val="760818220"/>
              </p:ext>
            </p:extLst>
          </p:nvPr>
        </p:nvGraphicFramePr>
        <p:xfrm>
          <a:off x="628649" y="1640973"/>
          <a:ext cx="10678688" cy="4404360"/>
        </p:xfrm>
        <a:graphic>
          <a:graphicData uri="http://schemas.openxmlformats.org/drawingml/2006/table">
            <a:tbl>
              <a:tblPr firstRow="1" bandRow="1">
                <a:tableStyleId>{F5AB1C69-6EDB-4FF4-983F-18BD219EF322}</a:tableStyleId>
              </a:tblPr>
              <a:tblGrid>
                <a:gridCol w="3772811">
                  <a:extLst>
                    <a:ext uri="{9D8B030D-6E8A-4147-A177-3AD203B41FA5}">
                      <a16:colId xmlns:a16="http://schemas.microsoft.com/office/drawing/2014/main" val="1381919411"/>
                    </a:ext>
                  </a:extLst>
                </a:gridCol>
                <a:gridCol w="2279610">
                  <a:extLst>
                    <a:ext uri="{9D8B030D-6E8A-4147-A177-3AD203B41FA5}">
                      <a16:colId xmlns:a16="http://schemas.microsoft.com/office/drawing/2014/main" val="409871946"/>
                    </a:ext>
                  </a:extLst>
                </a:gridCol>
                <a:gridCol w="4626267">
                  <a:extLst>
                    <a:ext uri="{9D8B030D-6E8A-4147-A177-3AD203B41FA5}">
                      <a16:colId xmlns:a16="http://schemas.microsoft.com/office/drawing/2014/main" val="2583732506"/>
                    </a:ext>
                  </a:extLst>
                </a:gridCol>
              </a:tblGrid>
              <a:tr h="379028">
                <a:tc>
                  <a:txBody>
                    <a:bodyPr/>
                    <a:lstStyle/>
                    <a:p>
                      <a:pPr algn="ctr"/>
                      <a:r>
                        <a:rPr lang="ru-ru" sz="2400" dirty="0"/>
                        <a:t>Капитан по фитнесу</a:t>
                      </a:r>
                    </a:p>
                  </a:txBody>
                  <a:tcPr/>
                </a:tc>
                <a:tc>
                  <a:txBody>
                    <a:bodyPr/>
                    <a:lstStyle/>
                    <a:p>
                      <a:pPr algn="ctr"/>
                      <a:r>
                        <a:rPr lang="ru-ru" sz="2400" dirty="0"/>
                        <a:t>Оба</a:t>
                      </a:r>
                    </a:p>
                  </a:txBody>
                  <a:tcPr/>
                </a:tc>
                <a:tc>
                  <a:txBody>
                    <a:bodyPr/>
                    <a:lstStyle/>
                    <a:p>
                      <a:pPr algn="ctr"/>
                      <a:r>
                        <a:rPr lang="ru-ru" sz="2400" dirty="0"/>
                        <a:t>Вестник здоровья</a:t>
                      </a:r>
                    </a:p>
                  </a:txBody>
                  <a:tcPr/>
                </a:tc>
                <a:extLst>
                  <a:ext uri="{0D108BD9-81ED-4DB2-BD59-A6C34878D82A}">
                    <a16:rowId xmlns:a16="http://schemas.microsoft.com/office/drawing/2014/main" val="4040956183"/>
                  </a:ext>
                </a:extLst>
              </a:tr>
              <a:tr h="1942523">
                <a:tc>
                  <a:txBody>
                    <a:bodyPr/>
                    <a:lstStyle/>
                    <a:p>
                      <a:pPr marL="285750" indent="-285750">
                        <a:buFont typeface="Ubuntu Light" panose="020B0604020202020204" pitchFamily="34" charset="0"/>
                        <a:buChar char="•"/>
                      </a:pPr>
                      <a:r>
                        <a:rPr lang="ru-ru" sz="2300" dirty="0"/>
                        <a:t>Спортивный лидер</a:t>
                      </a:r>
                    </a:p>
                    <a:p>
                      <a:pPr marL="285750" indent="-285750">
                        <a:buFont typeface="Ubuntu Light" panose="020B0604020202020204" pitchFamily="34" charset="0"/>
                        <a:buChar char="•"/>
                      </a:pPr>
                      <a:r>
                        <a:rPr lang="ru-ru" sz="2300" dirty="0"/>
                        <a:t>Делится советом </a:t>
                      </a:r>
                      <a:br>
                        <a:rPr lang="en-US" sz="2300" dirty="0"/>
                      </a:br>
                      <a:r>
                        <a:rPr lang="ru-ru" sz="2300" dirty="0"/>
                        <a:t>о здоровом образе жизни на каждой спортивной тренировке</a:t>
                      </a:r>
                    </a:p>
                    <a:p>
                      <a:pPr marL="285750" indent="-285750">
                        <a:buFont typeface="Ubuntu Light" panose="020B0604020202020204" pitchFamily="34" charset="0"/>
                        <a:buChar char="•"/>
                      </a:pPr>
                      <a:r>
                        <a:rPr lang="ru-ru" sz="2300" dirty="0"/>
                        <a:t>Помогает руководить своей командой </a:t>
                      </a:r>
                      <a:br>
                        <a:rPr lang="en-US" sz="2300" dirty="0"/>
                      </a:br>
                      <a:r>
                        <a:rPr lang="ru-ru" sz="2300" dirty="0"/>
                        <a:t>во время разминки </a:t>
                      </a:r>
                      <a:br>
                        <a:rPr lang="en-US" sz="2300" dirty="0"/>
                      </a:br>
                      <a:r>
                        <a:rPr lang="ru-ru" sz="2300" dirty="0"/>
                        <a:t>и заминки</a:t>
                      </a:r>
                    </a:p>
                    <a:p>
                      <a:pPr marL="285750" indent="-285750">
                        <a:buFont typeface="Ubuntu Light" panose="020B0604020202020204" pitchFamily="34" charset="0"/>
                        <a:buChar char="•"/>
                      </a:pPr>
                      <a:r>
                        <a:rPr lang="ru-ru" sz="2300" dirty="0"/>
                        <a:t>Комплексное обучение фитнесу</a:t>
                      </a:r>
                      <a:endParaRPr lang="en-US" sz="23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sz="2300" dirty="0"/>
                        <a:t>Прививает здоровые привычки</a:t>
                      </a:r>
                    </a:p>
                    <a:p>
                      <a:pPr marL="342900" marR="0" lvl="0" indent="-342900" algn="l" defTabSz="914400" rtl="0"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ru-ru" sz="2300" dirty="0"/>
                        <a:t>Образец для подражания</a:t>
                      </a:r>
                    </a:p>
                    <a:p>
                      <a:pPr marL="0" indent="0">
                        <a:buFont typeface="Ubuntu Light" panose="020B0604020202020204" pitchFamily="34" charset="0"/>
                        <a:buNone/>
                      </a:pPr>
                      <a:endParaRPr lang="en-US" sz="2300" dirty="0"/>
                    </a:p>
                  </a:txBody>
                  <a:tcPr/>
                </a:tc>
                <a:tc>
                  <a:txBody>
                    <a:bodyPr/>
                    <a:lstStyle/>
                    <a:p>
                      <a:pPr marL="285750" indent="-285750">
                        <a:buFont typeface="Ubuntu Light" panose="020B0604020202020204" pitchFamily="34" charset="0"/>
                        <a:buChar char="•"/>
                      </a:pPr>
                      <a:r>
                        <a:rPr lang="ru-ru" sz="2300" dirty="0"/>
                        <a:t>Лидер по вопросам здоровья</a:t>
                      </a:r>
                    </a:p>
                    <a:p>
                      <a:pPr marL="285750" indent="-285750">
                        <a:buFont typeface="Ubuntu Light" panose="020B0604020202020204" pitchFamily="34" charset="0"/>
                        <a:buChar char="•"/>
                      </a:pPr>
                      <a:r>
                        <a:rPr lang="ru-ru" sz="2300" dirty="0"/>
                        <a:t>Проходит обучение по всем направлениям программ SO Health</a:t>
                      </a:r>
                    </a:p>
                    <a:p>
                      <a:pPr marL="285750" indent="-285750">
                        <a:buFont typeface="Ubuntu Light" panose="020B0604020202020204" pitchFamily="34" charset="0"/>
                        <a:buChar char="•"/>
                      </a:pPr>
                      <a:r>
                        <a:rPr lang="ru-ru" sz="2300" dirty="0"/>
                        <a:t>Изучает общение, социальные сети, Strong Minds и защиту интересов</a:t>
                      </a:r>
                    </a:p>
                    <a:p>
                      <a:pPr marL="285750" indent="-285750">
                        <a:buFont typeface="Ubuntu Light" panose="020B0604020202020204" pitchFamily="34" charset="0"/>
                        <a:buChar char="•"/>
                      </a:pPr>
                      <a:r>
                        <a:rPr lang="ru-ru" sz="2300" dirty="0"/>
                        <a:t>Может вести масштабное санитарное просвещение, например, презентацию или урок с мероприятиями</a:t>
                      </a:r>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004064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Форма&#10;&#10;Описание создается автоматически с низкой достоверностью">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Как проводить заминку</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Заминка</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0" y="2246452"/>
            <a:ext cx="10667535" cy="366369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90000"/>
              </a:lnSpc>
              <a:buFont typeface="Ubuntu Light" panose="020B0604020202020204" pitchFamily="34" charset="0"/>
              <a:buChar char="•"/>
            </a:pPr>
            <a:r>
              <a:rPr lang="ru-ru" dirty="0"/>
              <a:t>Выполняйте стандартный набор упражнений для заминки</a:t>
            </a:r>
          </a:p>
          <a:p>
            <a:pPr marL="457200" indent="-457200">
              <a:lnSpc>
                <a:spcPct val="90000"/>
              </a:lnSpc>
              <a:buFont typeface="Ubuntu Light" panose="020B0604020202020204" pitchFamily="34" charset="0"/>
              <a:buChar char="•"/>
            </a:pPr>
            <a:endParaRPr lang="en-US" dirty="0"/>
          </a:p>
          <a:p>
            <a:pPr marL="457200" indent="-457200">
              <a:lnSpc>
                <a:spcPct val="90000"/>
              </a:lnSpc>
              <a:buFont typeface="Ubuntu Light" panose="020B0604020202020204" pitchFamily="34" charset="0"/>
              <a:buChar char="•"/>
            </a:pPr>
            <a:r>
              <a:rPr lang="ru-ru" dirty="0"/>
              <a:t>Расставьте свою команду по кругу</a:t>
            </a:r>
          </a:p>
          <a:p>
            <a:pPr marL="457200" indent="-457200">
              <a:lnSpc>
                <a:spcPct val="90000"/>
              </a:lnSpc>
              <a:buFont typeface="Ubuntu Light" panose="020B0604020202020204" pitchFamily="34" charset="0"/>
              <a:buChar char="•"/>
            </a:pPr>
            <a:endParaRPr lang="en-US" dirty="0"/>
          </a:p>
          <a:p>
            <a:pPr marL="457200" indent="-457200">
              <a:lnSpc>
                <a:spcPct val="90000"/>
              </a:lnSpc>
              <a:buFont typeface="Ubuntu Light" panose="020B0604020202020204" pitchFamily="34" charset="0"/>
              <a:buChar char="•"/>
            </a:pPr>
            <a:r>
              <a:rPr lang="ru-ru" dirty="0"/>
              <a:t>Помните, что некоторые растяжки могут быть сложными для равновесия</a:t>
            </a:r>
          </a:p>
          <a:p>
            <a:pPr>
              <a:lnSpc>
                <a:spcPct val="90000"/>
              </a:lnSpc>
            </a:pPr>
            <a:endParaRPr lang="en-US" dirty="0"/>
          </a:p>
          <a:p>
            <a:pPr marL="457200" indent="-457200">
              <a:lnSpc>
                <a:spcPct val="90000"/>
              </a:lnSpc>
              <a:buFont typeface="Ubuntu Light" panose="020B0604020202020204" pitchFamily="34" charset="0"/>
              <a:buChar char="•"/>
            </a:pPr>
            <a:r>
              <a:rPr lang="ru-ru" dirty="0"/>
              <a:t>Ваши товарищи по команде могут слушать ваши советы </a:t>
            </a:r>
            <a:br>
              <a:rPr lang="en-US" dirty="0"/>
            </a:br>
            <a:r>
              <a:rPr lang="ru-ru" dirty="0"/>
              <a:t>во время растяжек!</a:t>
            </a:r>
          </a:p>
        </p:txBody>
      </p:sp>
    </p:spTree>
    <p:extLst>
      <p:ext uri="{BB962C8B-B14F-4D97-AF65-F5344CB8AC3E}">
        <p14:creationId xmlns:p14="http://schemas.microsoft.com/office/powerpoint/2010/main" val="989112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p:txBody>
          <a:bodyPr>
            <a:noAutofit/>
          </a:bodyPr>
          <a:lstStyle/>
          <a:p>
            <a:pPr marL="0" indent="0" algn="r">
              <a:buNone/>
            </a:pPr>
            <a:r>
              <a:rPr lang="ru-ru" sz="4400" b="1" dirty="0">
                <a:solidFill>
                  <a:srgbClr val="00695E"/>
                </a:solidFill>
              </a:rPr>
              <a:t>Разминки </a:t>
            </a:r>
            <a:br>
              <a:rPr lang="en-US" sz="4400" b="1" dirty="0">
                <a:solidFill>
                  <a:srgbClr val="00695E"/>
                </a:solidFill>
              </a:rPr>
            </a:br>
            <a:r>
              <a:rPr lang="ru-ru" sz="4400" b="1" dirty="0">
                <a:solidFill>
                  <a:srgbClr val="00695E"/>
                </a:solidFill>
              </a:rPr>
              <a:t>и заминки</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p:txBody>
          <a:bodyPr/>
          <a:lstStyle/>
          <a:p>
            <a:r>
              <a:rPr lang="ru-ru" dirty="0"/>
              <a:t>Потренируемся!</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6" descr="Иконки разминки — бесплатные SVG &amp; PNG изображения разминки — Noun Project">
            <a:extLst>
              <a:ext uri="{FF2B5EF4-FFF2-40B4-BE49-F238E27FC236}">
                <a16:creationId xmlns:a16="http://schemas.microsoft.com/office/drawing/2014/main" id="{7EBE9743-DCFB-DC44-C1AF-AF9626DD4F8D}"/>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5158" y="2479409"/>
            <a:ext cx="1899182" cy="18991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6" name="TextBox 5">
            <a:extLst>
              <a:ext uri="{FF2B5EF4-FFF2-40B4-BE49-F238E27FC236}">
                <a16:creationId xmlns:a16="http://schemas.microsoft.com/office/drawing/2014/main" id="{EF53FD12-5EFC-A98E-5928-5466043ACDD5}"/>
              </a:ext>
            </a:extLst>
          </p:cNvPr>
          <p:cNvSpPr txBox="1"/>
          <p:nvPr/>
        </p:nvSpPr>
        <p:spPr>
          <a:xfrm>
            <a:off x="8909823" y="148584"/>
            <a:ext cx="3094566" cy="323165"/>
          </a:xfrm>
          <a:prstGeom prst="rect">
            <a:avLst/>
          </a:prstGeom>
          <a:solidFill>
            <a:srgbClr val="EBF8F5"/>
          </a:solidFill>
        </p:spPr>
        <p:txBody>
          <a:bodyPr wrap="square" rtlCol="0">
            <a:spAutoFit/>
          </a:bodyPr>
          <a:lstStyle/>
          <a:p>
            <a:r>
              <a:rPr lang="ru-ru" sz="1500" b="1" spc="100" baseline="0" dirty="0">
                <a:solidFill>
                  <a:srgbClr val="00695E"/>
                </a:solidFill>
                <a:latin typeface="Ubuntu" panose="020B0504030602030204" pitchFamily="34" charset="0"/>
              </a:rPr>
              <a:t>СПОРТИВНОЕ ЛИДЕРСТВО</a:t>
            </a:r>
          </a:p>
        </p:txBody>
      </p:sp>
    </p:spTree>
    <p:extLst>
      <p:ext uri="{BB962C8B-B14F-4D97-AF65-F5344CB8AC3E}">
        <p14:creationId xmlns:p14="http://schemas.microsoft.com/office/powerpoint/2010/main" val="852767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Ваша очередь!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Проведение разминки</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10" name="Picture 6" descr="Иконки разминки — бесплатные SVG &amp; PNG изображения разминки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919737"/>
            <a:ext cx="10411057" cy="3850167"/>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90000"/>
              </a:lnSpc>
            </a:pPr>
            <a:r>
              <a:rPr lang="ru-ru" sz="2400" dirty="0"/>
              <a:t>Потренируемся! Выберите 4 </a:t>
            </a:r>
            <a:r>
              <a:rPr lang="ru-ru" sz="2400" b="1" dirty="0">
                <a:solidFill>
                  <a:srgbClr val="009A79"/>
                </a:solidFill>
              </a:rPr>
              <a:t>динамические растяжки </a:t>
            </a:r>
            <a:r>
              <a:rPr lang="ru-ru" sz="2400" dirty="0"/>
              <a:t>из этого списка:</a:t>
            </a:r>
          </a:p>
          <a:p>
            <a:pPr>
              <a:lnSpc>
                <a:spcPct val="90000"/>
              </a:lnSpc>
            </a:pPr>
            <a:endParaRPr lang="en-US" sz="2400" dirty="0"/>
          </a:p>
          <a:p>
            <a:pPr marL="342900" indent="-342900">
              <a:lnSpc>
                <a:spcPct val="90000"/>
              </a:lnSpc>
              <a:buFont typeface="Ubuntu Light" panose="020B0604020202020204" pitchFamily="34" charset="0"/>
              <a:buChar char="•"/>
            </a:pPr>
            <a:r>
              <a:rPr lang="ru-ru" sz="2400" dirty="0"/>
              <a:t>Бег на месте с подниманием колен</a:t>
            </a:r>
          </a:p>
          <a:p>
            <a:pPr marL="342900" indent="-342900">
              <a:lnSpc>
                <a:spcPct val="90000"/>
              </a:lnSpc>
              <a:buFont typeface="Ubuntu Light" panose="020B0604020202020204" pitchFamily="34" charset="0"/>
              <a:buChar char="•"/>
            </a:pPr>
            <a:r>
              <a:rPr lang="ru-ru" sz="2400" dirty="0"/>
              <a:t>Бег на месте с касанием пятками </a:t>
            </a:r>
            <a:br>
              <a:rPr lang="en-US" sz="2400" dirty="0"/>
            </a:br>
            <a:r>
              <a:rPr lang="ru-ru" sz="2400" dirty="0"/>
              <a:t>ягодиц</a:t>
            </a:r>
          </a:p>
          <a:p>
            <a:pPr marL="342900" indent="-342900">
              <a:lnSpc>
                <a:spcPct val="90000"/>
              </a:lnSpc>
              <a:buFont typeface="Ubuntu Light" panose="020B0604020202020204" pitchFamily="34" charset="0"/>
              <a:buChar char="•"/>
            </a:pPr>
            <a:r>
              <a:rPr lang="ru-ru" sz="2400" dirty="0"/>
              <a:t>Махи руками</a:t>
            </a:r>
          </a:p>
          <a:p>
            <a:pPr marL="342900" indent="-342900">
              <a:lnSpc>
                <a:spcPct val="90000"/>
              </a:lnSpc>
              <a:buFont typeface="Ubuntu Light" panose="020B0604020202020204" pitchFamily="34" charset="0"/>
              <a:buChar char="•"/>
            </a:pPr>
            <a:r>
              <a:rPr lang="ru-ru" sz="2400" dirty="0"/>
              <a:t>Круговые движения руками</a:t>
            </a:r>
          </a:p>
          <a:p>
            <a:pPr marL="342900" indent="-342900">
              <a:lnSpc>
                <a:spcPct val="90000"/>
              </a:lnSpc>
              <a:buFont typeface="Ubuntu Light" panose="020B0604020202020204" pitchFamily="34" charset="0"/>
              <a:buChar char="•"/>
            </a:pPr>
            <a:r>
              <a:rPr lang="ru-ru" sz="2400" dirty="0"/>
              <a:t>Приставные шаги</a:t>
            </a:r>
          </a:p>
          <a:p>
            <a:pPr marL="342900" indent="-342900">
              <a:lnSpc>
                <a:spcPct val="90000"/>
              </a:lnSpc>
              <a:buFont typeface="Ubuntu Light" panose="020B0604020202020204" pitchFamily="34" charset="0"/>
              <a:buChar char="•"/>
            </a:pPr>
            <a:r>
              <a:rPr lang="ru-ru" sz="2400" dirty="0"/>
              <a:t>«Открывание и закрывание ворот»</a:t>
            </a:r>
          </a:p>
          <a:p>
            <a:pPr marL="342900" indent="-342900">
              <a:lnSpc>
                <a:spcPct val="90000"/>
              </a:lnSpc>
              <a:buFont typeface="Ubuntu Light" panose="020B0604020202020204" pitchFamily="34" charset="0"/>
              <a:buChar char="•"/>
            </a:pPr>
            <a:r>
              <a:rPr lang="ru-ru" sz="2400" dirty="0"/>
              <a:t>Выпады вперед</a:t>
            </a:r>
          </a:p>
          <a:p>
            <a:pPr marL="342900" indent="-342900">
              <a:lnSpc>
                <a:spcPct val="90000"/>
              </a:lnSpc>
              <a:buFont typeface="Ubuntu Light" panose="020B0604020202020204" pitchFamily="34" charset="0"/>
              <a:buChar char="•"/>
            </a:pPr>
            <a:r>
              <a:rPr lang="ru-ru" sz="2400" dirty="0"/>
              <a:t>Ходьба на пятках и носках</a:t>
            </a:r>
          </a:p>
          <a:p>
            <a:pPr marL="342900" indent="-342900">
              <a:lnSpc>
                <a:spcPct val="90000"/>
              </a:lnSpc>
              <a:buFont typeface="Ubuntu Light" panose="020B0604020202020204" pitchFamily="34" charset="0"/>
              <a:buChar char="•"/>
            </a:pPr>
            <a:r>
              <a:rPr lang="ru-ru" sz="2400" dirty="0"/>
              <a:t>Высокие удары ногами при ходьбе</a:t>
            </a:r>
            <a:endParaRPr lang="en-US" sz="2400" dirty="0"/>
          </a:p>
        </p:txBody>
      </p:sp>
      <p:pic>
        <p:nvPicPr>
          <p:cNvPr id="7" name="Picture 6" descr="Группа людей в спортзале&#10;&#10;Описание создается автоматически со средней достоверностью">
            <a:extLst>
              <a:ext uri="{FF2B5EF4-FFF2-40B4-BE49-F238E27FC236}">
                <a16:creationId xmlns:a16="http://schemas.microsoft.com/office/drawing/2014/main" id="{D6E2B985-A953-36A2-1455-ACAFC2ED1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9962" y="2500762"/>
            <a:ext cx="5142987" cy="3429000"/>
          </a:xfrm>
          <a:prstGeom prst="rect">
            <a:avLst/>
          </a:prstGeom>
        </p:spPr>
      </p:pic>
    </p:spTree>
    <p:extLst>
      <p:ext uri="{BB962C8B-B14F-4D97-AF65-F5344CB8AC3E}">
        <p14:creationId xmlns:p14="http://schemas.microsoft.com/office/powerpoint/2010/main" val="3340306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Пример разминки: Баскетбол</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Проведение разминки</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10" name="Picture 6" descr="Иконки разминки — бесплатные SVG &amp; PNG изображения разминки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1333384606"/>
              </p:ext>
            </p:extLst>
          </p:nvPr>
        </p:nvGraphicFramePr>
        <p:xfrm>
          <a:off x="722163" y="2798682"/>
          <a:ext cx="10377488" cy="3108960"/>
        </p:xfrm>
        <a:graphic>
          <a:graphicData uri="http://schemas.openxmlformats.org/drawingml/2006/table">
            <a:tbl>
              <a:tblPr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63196">
                <a:tc>
                  <a:txBody>
                    <a:bodyPr/>
                    <a:lstStyle/>
                    <a:p>
                      <a:pPr algn="ctr"/>
                      <a:r>
                        <a:rPr lang="ru-ru" sz="2400" dirty="0"/>
                        <a:t>Аэробные упражнения</a:t>
                      </a:r>
                    </a:p>
                  </a:txBody>
                  <a:tcPr/>
                </a:tc>
                <a:tc>
                  <a:txBody>
                    <a:bodyPr/>
                    <a:lstStyle/>
                    <a:p>
                      <a:pPr algn="ctr"/>
                      <a:r>
                        <a:rPr lang="ru-ru" sz="2400" dirty="0"/>
                        <a:t>Динамическая растяжка</a:t>
                      </a:r>
                    </a:p>
                  </a:txBody>
                  <a:tcPr/>
                </a:tc>
                <a:extLst>
                  <a:ext uri="{0D108BD9-81ED-4DB2-BD59-A6C34878D82A}">
                    <a16:rowId xmlns:a16="http://schemas.microsoft.com/office/drawing/2014/main" val="4040956183"/>
                  </a:ext>
                </a:extLst>
              </a:tr>
              <a:tr h="2507545">
                <a:tc>
                  <a:txBody>
                    <a:bodyPr/>
                    <a:lstStyle/>
                    <a:p>
                      <a:pPr marL="285750" indent="-285750">
                        <a:buFont typeface="Ubuntu Light" panose="020B0604020202020204" pitchFamily="34" charset="0"/>
                        <a:buChar char="•"/>
                      </a:pPr>
                      <a:r>
                        <a:rPr lang="ru-ru" sz="2400" dirty="0"/>
                        <a:t>Бег трусцой или быстрая ходьба</a:t>
                      </a:r>
                    </a:p>
                    <a:p>
                      <a:pPr marL="285750" indent="-285750">
                        <a:buFont typeface="Ubuntu Light" panose="020B0604020202020204" pitchFamily="34" charset="0"/>
                        <a:buChar char="•"/>
                      </a:pPr>
                      <a:r>
                        <a:rPr lang="ru-ru" sz="2400" dirty="0"/>
                        <a:t>Бег на месте с подниманием колен</a:t>
                      </a:r>
                    </a:p>
                    <a:p>
                      <a:pPr marL="285750" indent="-285750">
                        <a:buFont typeface="Ubuntu Light" panose="020B0604020202020204" pitchFamily="34" charset="0"/>
                        <a:buChar char="•"/>
                      </a:pPr>
                      <a:r>
                        <a:rPr lang="ru-ru" sz="2400" dirty="0"/>
                        <a:t>Бег на месте с касанием пятками ягодиц</a:t>
                      </a:r>
                    </a:p>
                    <a:p>
                      <a:pPr marL="285750" indent="-285750">
                        <a:buFont typeface="Ubuntu Light" panose="020B0604020202020204" pitchFamily="34" charset="0"/>
                        <a:buChar char="•"/>
                      </a:pPr>
                      <a:r>
                        <a:rPr lang="ru-ru" sz="2400" dirty="0"/>
                        <a:t>Прыжки «ноги вместе, ноги врозь»</a:t>
                      </a:r>
                      <a:endParaRPr lang="en-US" sz="2400" dirty="0"/>
                    </a:p>
                  </a:txBody>
                  <a:tcPr/>
                </a:tc>
                <a:tc>
                  <a:txBody>
                    <a:bodyPr/>
                    <a:lstStyle/>
                    <a:p>
                      <a:pPr marL="285750" indent="-285750">
                        <a:buFont typeface="Ubuntu Light" panose="020B0604020202020204" pitchFamily="34" charset="0"/>
                        <a:buChar char="•"/>
                      </a:pPr>
                      <a:r>
                        <a:rPr lang="ru-ru" sz="2400" dirty="0"/>
                        <a:t>Выпады вперед — на ходу или на месте</a:t>
                      </a:r>
                    </a:p>
                    <a:p>
                      <a:pPr marL="285750" indent="-285750">
                        <a:buFont typeface="Ubuntu Light" panose="020B0604020202020204" pitchFamily="34" charset="0"/>
                        <a:buChar char="•"/>
                      </a:pPr>
                      <a:r>
                        <a:rPr lang="ru-ru" sz="2400" dirty="0"/>
                        <a:t>Приставные шаги</a:t>
                      </a:r>
                    </a:p>
                    <a:p>
                      <a:pPr marL="285750" indent="-285750">
                        <a:buFont typeface="Ubuntu Light" panose="020B0604020202020204" pitchFamily="34" charset="0"/>
                        <a:buChar char="•"/>
                      </a:pPr>
                      <a:r>
                        <a:rPr lang="ru-ru" sz="2400" dirty="0"/>
                        <a:t>Круговые движения руками</a:t>
                      </a:r>
                    </a:p>
                    <a:p>
                      <a:pPr marL="285750" indent="-285750">
                        <a:buFont typeface="Ubuntu Light" panose="020B0604020202020204" pitchFamily="34" charset="0"/>
                        <a:buChar char="•"/>
                      </a:pPr>
                      <a:r>
                        <a:rPr lang="ru-ru" sz="2400" dirty="0"/>
                        <a:t>Махи руками</a:t>
                      </a:r>
                    </a:p>
                    <a:p>
                      <a:pPr marL="285750" indent="-285750">
                        <a:buFont typeface="Ubuntu Light" panose="020B0604020202020204" pitchFamily="34" charset="0"/>
                        <a:buChar char="•"/>
                      </a:pPr>
                      <a:r>
                        <a:rPr lang="ru-ru" sz="2400" dirty="0"/>
                        <a:t>Прыжки с поворотом</a:t>
                      </a:r>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4249476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Ваша очередь!</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Проведение заминок</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10" name="Picture 6" descr="Иконки разминки — бесплатные SVG &amp; PNG изображения разминки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28650" y="1919737"/>
            <a:ext cx="9496657" cy="4195110"/>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nSpc>
                <a:spcPct val="90000"/>
              </a:lnSpc>
            </a:pPr>
            <a:r>
              <a:rPr lang="ru-ru" sz="2300" dirty="0"/>
              <a:t>Потренируемся! Выберите 4 </a:t>
            </a:r>
            <a:r>
              <a:rPr lang="ru-ru" sz="2300" b="1" dirty="0">
                <a:solidFill>
                  <a:srgbClr val="009A79"/>
                </a:solidFill>
              </a:rPr>
              <a:t>статические растяжки </a:t>
            </a:r>
            <a:r>
              <a:rPr lang="ru-ru" sz="2300" dirty="0"/>
              <a:t>из этого списка:</a:t>
            </a:r>
          </a:p>
          <a:p>
            <a:pPr>
              <a:lnSpc>
                <a:spcPct val="90000"/>
              </a:lnSpc>
            </a:pPr>
            <a:endParaRPr lang="en-US" sz="2300" dirty="0"/>
          </a:p>
          <a:p>
            <a:pPr marL="285750" marR="0" lvl="0" indent="-285750" algn="l" defTabSz="914400" rtl="0" eaLnBrk="1" fontAlgn="auto" latinLnBrk="0" hangingPunct="1">
              <a:lnSpc>
                <a:spcPct val="90000"/>
              </a:lnSpc>
              <a:spcBef>
                <a:spcPts val="0"/>
              </a:spcBef>
              <a:buClrTx/>
              <a:buSzTx/>
              <a:buFont typeface="Ubuntu Light" panose="020B0604020202020204" pitchFamily="34" charset="0"/>
              <a:buChar char="•"/>
              <a:tabLst/>
              <a:defRPr/>
            </a:pPr>
            <a:r>
              <a:rPr lang="ru-ru" sz="2300" dirty="0"/>
              <a:t>Растяжка верхней части спины с ее </a:t>
            </a:r>
            <a:br>
              <a:rPr lang="en-US" sz="2300" dirty="0"/>
            </a:br>
            <a:r>
              <a:rPr lang="ru-ru" sz="2300" dirty="0"/>
              <a:t>округлением</a:t>
            </a:r>
          </a:p>
          <a:p>
            <a:pPr marL="285750" indent="-285750">
              <a:lnSpc>
                <a:spcPct val="90000"/>
              </a:lnSpc>
              <a:buFont typeface="Ubuntu Light" panose="020B0604020202020204" pitchFamily="34" charset="0"/>
              <a:buChar char="•"/>
            </a:pPr>
            <a:r>
              <a:rPr lang="ru-ru" sz="2300" dirty="0"/>
              <a:t>Растяжка четырехглавых мышц стоя</a:t>
            </a:r>
          </a:p>
          <a:p>
            <a:pPr marL="285750" marR="0" lvl="0" indent="-285750" algn="l" defTabSz="914400" rtl="0" eaLnBrk="1" fontAlgn="auto" latinLnBrk="0" hangingPunct="1">
              <a:lnSpc>
                <a:spcPct val="90000"/>
              </a:lnSpc>
              <a:spcBef>
                <a:spcPts val="0"/>
              </a:spcBef>
              <a:buClrTx/>
              <a:buSzTx/>
              <a:buFont typeface="Ubuntu Light" panose="020B0604020202020204" pitchFamily="34" charset="0"/>
              <a:buChar char="•"/>
              <a:tabLst/>
              <a:defRPr/>
            </a:pPr>
            <a:r>
              <a:rPr lang="ru-ru" sz="2300" dirty="0"/>
              <a:t>Растяжка подколенных сухожилий</a:t>
            </a:r>
          </a:p>
          <a:p>
            <a:pPr marL="285750" marR="0" lvl="0" indent="-285750" algn="l" defTabSz="914400" rtl="0" eaLnBrk="1" fontAlgn="auto" latinLnBrk="0" hangingPunct="1">
              <a:lnSpc>
                <a:spcPct val="90000"/>
              </a:lnSpc>
              <a:spcBef>
                <a:spcPts val="0"/>
              </a:spcBef>
              <a:buClrTx/>
              <a:buSzTx/>
              <a:buFont typeface="Ubuntu Light" panose="020B0604020202020204" pitchFamily="34" charset="0"/>
              <a:buChar char="•"/>
              <a:tabLst/>
              <a:defRPr/>
            </a:pPr>
            <a:r>
              <a:rPr lang="ru-ru" sz="2300" dirty="0"/>
              <a:t>Растяжка икр</a:t>
            </a:r>
          </a:p>
          <a:p>
            <a:pPr marL="285750" indent="-285750">
              <a:lnSpc>
                <a:spcPct val="90000"/>
              </a:lnSpc>
              <a:buFont typeface="Ubuntu Light" panose="020B0604020202020204" pitchFamily="34" charset="0"/>
              <a:buChar char="•"/>
            </a:pPr>
            <a:r>
              <a:rPr lang="ru-ru" sz="2300" dirty="0"/>
              <a:t>Растяжка мышц бедра на коленях</a:t>
            </a:r>
          </a:p>
          <a:p>
            <a:pPr marL="285750" indent="-285750">
              <a:lnSpc>
                <a:spcPct val="90000"/>
              </a:lnSpc>
              <a:buFont typeface="Ubuntu Light" panose="020B0604020202020204" pitchFamily="34" charset="0"/>
              <a:buChar char="•"/>
            </a:pPr>
            <a:r>
              <a:rPr lang="ru-ru" sz="2300" dirty="0"/>
              <a:t>Растяжка с вращением </a:t>
            </a:r>
            <a:br>
              <a:rPr lang="en-US" sz="2300" dirty="0"/>
            </a:br>
            <a:r>
              <a:rPr lang="ru-ru" sz="2300" dirty="0"/>
              <a:t>в положении сидя</a:t>
            </a:r>
          </a:p>
          <a:p>
            <a:pPr marL="285750" indent="-285750">
              <a:lnSpc>
                <a:spcPct val="90000"/>
              </a:lnSpc>
              <a:buFont typeface="Ubuntu Light" panose="020B0604020202020204" pitchFamily="34" charset="0"/>
              <a:buChar char="•"/>
            </a:pPr>
            <a:r>
              <a:rPr lang="ru-ru" sz="2300" dirty="0"/>
              <a:t>Растяжка плеча крест-накрест</a:t>
            </a:r>
          </a:p>
          <a:p>
            <a:pPr marL="285750" indent="-285750">
              <a:lnSpc>
                <a:spcPct val="90000"/>
              </a:lnSpc>
              <a:buFont typeface="Ubuntu Light" panose="020B0604020202020204" pitchFamily="34" charset="0"/>
              <a:buChar char="•"/>
            </a:pPr>
            <a:r>
              <a:rPr lang="ru-ru" sz="2300" dirty="0"/>
              <a:t>Сгибание и разгибание запястья</a:t>
            </a:r>
          </a:p>
          <a:p>
            <a:pPr marL="285750" indent="-285750">
              <a:lnSpc>
                <a:spcPct val="90000"/>
              </a:lnSpc>
              <a:buFont typeface="Ubuntu Light" panose="020B0604020202020204" pitchFamily="34" charset="0"/>
              <a:buChar char="•"/>
            </a:pPr>
            <a:r>
              <a:rPr lang="ru-ru" sz="2300" dirty="0"/>
              <a:t>Растяжка трехглавых мышц</a:t>
            </a:r>
            <a:endParaRPr lang="en-US" sz="2300" dirty="0"/>
          </a:p>
        </p:txBody>
      </p:sp>
      <p:pic>
        <p:nvPicPr>
          <p:cNvPr id="5" name="Picture 4" descr="Группа людей в спортзале&#10;&#10;Описание создается автоматически с низкой достоверностью">
            <a:extLst>
              <a:ext uri="{FF2B5EF4-FFF2-40B4-BE49-F238E27FC236}">
                <a16:creationId xmlns:a16="http://schemas.microsoft.com/office/drawing/2014/main" id="{B9FC02C0-029F-568F-1E60-F7FA615A67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2909" y="2682642"/>
            <a:ext cx="5148308" cy="3432205"/>
          </a:xfrm>
          <a:prstGeom prst="rect">
            <a:avLst/>
          </a:prstGeom>
        </p:spPr>
      </p:pic>
    </p:spTree>
    <p:extLst>
      <p:ext uri="{BB962C8B-B14F-4D97-AF65-F5344CB8AC3E}">
        <p14:creationId xmlns:p14="http://schemas.microsoft.com/office/powerpoint/2010/main" val="34603222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Пример заминки: Баскетбол</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Проведение заминок</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10" name="Picture 6" descr="Иконки разминки — бесплатные SVG &amp; PNG изображения разминки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3182186432"/>
              </p:ext>
            </p:extLst>
          </p:nvPr>
        </p:nvGraphicFramePr>
        <p:xfrm>
          <a:off x="1260727" y="2656644"/>
          <a:ext cx="9801283" cy="3108960"/>
        </p:xfrm>
        <a:graphic>
          <a:graphicData uri="http://schemas.openxmlformats.org/drawingml/2006/table">
            <a:tbl>
              <a:tblPr firstRow="1" bandRow="1">
                <a:tableStyleId>{F5AB1C69-6EDB-4FF4-983F-18BD219EF322}</a:tableStyleId>
              </a:tblPr>
              <a:tblGrid>
                <a:gridCol w="4445826">
                  <a:extLst>
                    <a:ext uri="{9D8B030D-6E8A-4147-A177-3AD203B41FA5}">
                      <a16:colId xmlns:a16="http://schemas.microsoft.com/office/drawing/2014/main" val="720203116"/>
                    </a:ext>
                  </a:extLst>
                </a:gridCol>
                <a:gridCol w="5355457">
                  <a:extLst>
                    <a:ext uri="{9D8B030D-6E8A-4147-A177-3AD203B41FA5}">
                      <a16:colId xmlns:a16="http://schemas.microsoft.com/office/drawing/2014/main" val="1381919411"/>
                    </a:ext>
                  </a:extLst>
                </a:gridCol>
              </a:tblGrid>
              <a:tr h="363196">
                <a:tc>
                  <a:txBody>
                    <a:bodyPr/>
                    <a:lstStyle/>
                    <a:p>
                      <a:pPr algn="ctr"/>
                      <a:r>
                        <a:rPr lang="ru-ru" sz="2400" dirty="0"/>
                        <a:t>Легкая аэробная активность</a:t>
                      </a:r>
                    </a:p>
                  </a:txBody>
                  <a:tcPr/>
                </a:tc>
                <a:tc>
                  <a:txBody>
                    <a:bodyPr/>
                    <a:lstStyle/>
                    <a:p>
                      <a:pPr algn="ctr"/>
                      <a:r>
                        <a:rPr lang="ru-ru" sz="2400" dirty="0"/>
                        <a:t>Статическая растяжка</a:t>
                      </a:r>
                    </a:p>
                  </a:txBody>
                  <a:tcPr/>
                </a:tc>
                <a:extLst>
                  <a:ext uri="{0D108BD9-81ED-4DB2-BD59-A6C34878D82A}">
                    <a16:rowId xmlns:a16="http://schemas.microsoft.com/office/drawing/2014/main" val="4040956183"/>
                  </a:ext>
                </a:extLst>
              </a:tr>
              <a:tr h="2507545">
                <a:tc>
                  <a:txBody>
                    <a:bodyPr/>
                    <a:lstStyle/>
                    <a:p>
                      <a:pPr marL="342900" indent="-342900">
                        <a:buFont typeface="Ubuntu Light" panose="020B0604020202020204" pitchFamily="34" charset="0"/>
                        <a:buChar char="•"/>
                      </a:pPr>
                      <a:r>
                        <a:rPr lang="ru-ru" sz="2400" dirty="0"/>
                        <a:t>Медленная пробежка или прогулка по корту</a:t>
                      </a:r>
                    </a:p>
                  </a:txBody>
                  <a:tcPr/>
                </a:tc>
                <a:tc>
                  <a:txBody>
                    <a:bodyPr/>
                    <a:lstStyle/>
                    <a:p>
                      <a:pPr marL="285750" indent="-285750">
                        <a:buFont typeface="Ubuntu Light" panose="020B0604020202020204" pitchFamily="34" charset="0"/>
                        <a:buChar char="•"/>
                      </a:pPr>
                      <a:r>
                        <a:rPr lang="ru-ru" sz="2400" dirty="0"/>
                        <a:t>Растяжка четырехглавых </a:t>
                      </a:r>
                      <a:br>
                        <a:rPr lang="en-US" sz="2400" dirty="0"/>
                      </a:br>
                      <a:r>
                        <a:rPr lang="ru-ru" sz="2400" dirty="0"/>
                        <a:t>мышц стоя</a:t>
                      </a:r>
                    </a:p>
                    <a:p>
                      <a:pPr marL="285750" indent="-285750">
                        <a:buFont typeface="Ubuntu Light" panose="020B0604020202020204" pitchFamily="34" charset="0"/>
                        <a:buChar char="•"/>
                      </a:pPr>
                      <a:r>
                        <a:rPr lang="ru-ru" sz="2400" dirty="0"/>
                        <a:t>Растяжка мышц бедра на коленях</a:t>
                      </a:r>
                    </a:p>
                    <a:p>
                      <a:pPr marL="285750" indent="-285750">
                        <a:buFont typeface="Ubuntu Light" panose="020B0604020202020204" pitchFamily="34" charset="0"/>
                        <a:buChar char="•"/>
                      </a:pPr>
                      <a:r>
                        <a:rPr lang="ru-ru" sz="2400" dirty="0"/>
                        <a:t>Растяжка икр</a:t>
                      </a:r>
                    </a:p>
                    <a:p>
                      <a:pPr marL="285750" indent="-285750">
                        <a:buFont typeface="Ubuntu Light" panose="020B0604020202020204" pitchFamily="34" charset="0"/>
                        <a:buChar char="•"/>
                      </a:pPr>
                      <a:r>
                        <a:rPr lang="ru-ru" sz="2400" dirty="0"/>
                        <a:t>Растяжка типа «бабочка»</a:t>
                      </a:r>
                    </a:p>
                    <a:p>
                      <a:pPr marL="285750" indent="-285750">
                        <a:buFont typeface="Ubuntu Light" panose="020B0604020202020204" pitchFamily="34" charset="0"/>
                        <a:buChar char="•"/>
                      </a:pPr>
                      <a:r>
                        <a:rPr lang="ru-ru" sz="2400" dirty="0"/>
                        <a:t>Растяжка плеча крест-накрест</a:t>
                      </a:r>
                    </a:p>
                    <a:p>
                      <a:pPr marL="0" indent="0">
                        <a:buFont typeface="Ubuntu Light" panose="020B0604020202020204" pitchFamily="34" charset="0"/>
                        <a:buNone/>
                      </a:pPr>
                      <a:endParaRPr lang="en-US" sz="2400" dirty="0"/>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endParaRPr lang="en-US" dirty="0"/>
          </a:p>
        </p:txBody>
      </p:sp>
    </p:spTree>
    <p:extLst>
      <p:ext uri="{BB962C8B-B14F-4D97-AF65-F5344CB8AC3E}">
        <p14:creationId xmlns:p14="http://schemas.microsoft.com/office/powerpoint/2010/main" val="39261425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Советы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Проведение разминки и заминки</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10" name="Picture 6" descr="Иконки разминки — бесплатные SVG &amp; PNG изображения разминки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1989975"/>
            <a:ext cx="11172268" cy="379222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sz="2400" dirty="0"/>
              <a:t>Следуйте стандартному набору упражнений для разминки и заминки</a:t>
            </a:r>
          </a:p>
          <a:p>
            <a:pPr>
              <a:lnSpc>
                <a:spcPct val="100000"/>
              </a:lnSpc>
            </a:pPr>
            <a:endParaRPr lang="en-US" sz="2400" dirty="0"/>
          </a:p>
          <a:p>
            <a:pPr marL="457200" indent="-457200">
              <a:lnSpc>
                <a:spcPct val="100000"/>
              </a:lnSpc>
              <a:buFont typeface="Ubuntu Light" panose="020B0604020202020204" pitchFamily="34" charset="0"/>
              <a:buChar char="•"/>
            </a:pPr>
            <a:r>
              <a:rPr lang="ru-ru" sz="2400" dirty="0"/>
              <a:t>Излучайте уверенность! Говорите громко и ясно</a:t>
            </a:r>
          </a:p>
          <a:p>
            <a:pPr marL="457200" indent="-457200">
              <a:lnSpc>
                <a:spcPct val="100000"/>
              </a:lnSpc>
              <a:buFont typeface="Ubuntu Light" panose="020B0604020202020204" pitchFamily="34" charset="0"/>
              <a:buChar char="•"/>
            </a:pPr>
            <a:endParaRPr lang="en-US" sz="2400" dirty="0"/>
          </a:p>
          <a:p>
            <a:pPr marL="457200" indent="-457200">
              <a:lnSpc>
                <a:spcPct val="100000"/>
              </a:lnSpc>
              <a:buFont typeface="Ubuntu Light" panose="020B0604020202020204" pitchFamily="34" charset="0"/>
              <a:buChar char="•"/>
            </a:pPr>
            <a:r>
              <a:rPr lang="ru-ru" sz="2400" dirty="0"/>
              <a:t>Поощряйте всех своих товарищей по команде присоединяться к участию</a:t>
            </a:r>
          </a:p>
          <a:p>
            <a:pPr marL="457200" indent="-457200">
              <a:lnSpc>
                <a:spcPct val="100000"/>
              </a:lnSpc>
              <a:buFont typeface="Ubuntu Light" panose="020B0604020202020204" pitchFamily="34" charset="0"/>
              <a:buChar char="•"/>
            </a:pPr>
            <a:endParaRPr lang="en-US" sz="2400" dirty="0"/>
          </a:p>
          <a:p>
            <a:pPr marL="457200" indent="-457200">
              <a:lnSpc>
                <a:spcPct val="100000"/>
              </a:lnSpc>
              <a:buFont typeface="Ubuntu Light" panose="020B0604020202020204" pitchFamily="34" charset="0"/>
              <a:buChar char="•"/>
            </a:pPr>
            <a:r>
              <a:rPr lang="ru-ru" sz="2400" dirty="0"/>
              <a:t>Обеспечьте достаточно свободного места для безопасного </a:t>
            </a:r>
            <a:br>
              <a:rPr lang="en-US" sz="2400" dirty="0"/>
            </a:br>
            <a:r>
              <a:rPr lang="ru-ru" sz="2400" dirty="0"/>
              <a:t>и эффективного выполнения упражнений</a:t>
            </a:r>
          </a:p>
          <a:p>
            <a:pPr marL="1143000" lvl="1" indent="-457200">
              <a:lnSpc>
                <a:spcPct val="100000"/>
              </a:lnSpc>
            </a:pPr>
            <a:r>
              <a:rPr lang="ru-ru" sz="2000" dirty="0"/>
              <a:t>Наблюдайте, правильно ли ваши товарищи по команде выполняют упражнения, </a:t>
            </a:r>
            <a:br>
              <a:rPr lang="en-US" sz="2000" dirty="0"/>
            </a:br>
            <a:r>
              <a:rPr lang="ru-ru" sz="2000" dirty="0"/>
              <a:t>и помогайте им, если у них это не получается</a:t>
            </a:r>
          </a:p>
        </p:txBody>
      </p:sp>
    </p:spTree>
    <p:extLst>
      <p:ext uri="{BB962C8B-B14F-4D97-AF65-F5344CB8AC3E}">
        <p14:creationId xmlns:p14="http://schemas.microsoft.com/office/powerpoint/2010/main" val="13479913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p:txBody>
          <a:bodyPr>
            <a:noAutofit/>
          </a:bodyPr>
          <a:lstStyle/>
          <a:p>
            <a:pPr marL="0" indent="0" algn="r">
              <a:buNone/>
            </a:pPr>
            <a:r>
              <a:rPr lang="ru-ru" sz="4400" b="1" dirty="0">
                <a:solidFill>
                  <a:srgbClr val="00695E"/>
                </a:solidFill>
              </a:rPr>
              <a:t>Общение со своим тренером</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p:txBody>
          <a:bodyPr/>
          <a:lstStyle/>
          <a:p>
            <a:r>
              <a:rPr lang="ru-ru" dirty="0"/>
              <a:t>Потренируемся!</a:t>
            </a:r>
          </a:p>
        </p:txBody>
      </p:sp>
      <p:grpSp>
        <p:nvGrpSpPr>
          <p:cNvPr id="3" name="Group 2">
            <a:extLst>
              <a:ext uri="{FF2B5EF4-FFF2-40B4-BE49-F238E27FC236}">
                <a16:creationId xmlns:a16="http://schemas.microsoft.com/office/drawing/2014/main" id="{F30AFD7E-D39D-49A2-8FD5-1BC9F5219A97}"/>
              </a:ext>
            </a:extLst>
          </p:cNvPr>
          <p:cNvGrpSpPr/>
          <p:nvPr/>
        </p:nvGrpSpPr>
        <p:grpSpPr>
          <a:xfrm>
            <a:off x="-25400"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09182EAD-390D-5EE7-66A3-58FBCAC86152}"/>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pic>
        <p:nvPicPr>
          <p:cNvPr id="22" name="Graphic 21" descr="Чат со сплошной заливкой">
            <a:extLst>
              <a:ext uri="{FF2B5EF4-FFF2-40B4-BE49-F238E27FC236}">
                <a16:creationId xmlns:a16="http://schemas.microsoft.com/office/drawing/2014/main" id="{C859F281-9345-3BE6-3C4B-A1321BA8CF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5387" y="2461417"/>
            <a:ext cx="1935166" cy="1935166"/>
          </a:xfrm>
          <a:prstGeom prst="rect">
            <a:avLst/>
          </a:prstGeom>
        </p:spPr>
      </p:pic>
      <p:sp>
        <p:nvSpPr>
          <p:cNvPr id="6" name="TextBox 5">
            <a:extLst>
              <a:ext uri="{FF2B5EF4-FFF2-40B4-BE49-F238E27FC236}">
                <a16:creationId xmlns:a16="http://schemas.microsoft.com/office/drawing/2014/main" id="{062A8B3F-DE59-3E7B-B01A-C0FAD5E618E3}"/>
              </a:ext>
            </a:extLst>
          </p:cNvPr>
          <p:cNvSpPr txBox="1"/>
          <p:nvPr/>
        </p:nvSpPr>
        <p:spPr>
          <a:xfrm>
            <a:off x="8909823" y="148584"/>
            <a:ext cx="3094566" cy="323165"/>
          </a:xfrm>
          <a:prstGeom prst="rect">
            <a:avLst/>
          </a:prstGeom>
          <a:solidFill>
            <a:srgbClr val="EBF8F5"/>
          </a:solidFill>
        </p:spPr>
        <p:txBody>
          <a:bodyPr wrap="square" rtlCol="0">
            <a:spAutoFit/>
          </a:bodyPr>
          <a:lstStyle/>
          <a:p>
            <a:r>
              <a:rPr lang="ru-ru" sz="1500" b="1" spc="100" baseline="0" dirty="0">
                <a:solidFill>
                  <a:srgbClr val="00695E"/>
                </a:solidFill>
                <a:latin typeface="Ubuntu" panose="020B0504030602030204" pitchFamily="34" charset="0"/>
              </a:rPr>
              <a:t>СПОРТИВНОЕ ЛИДЕРСТВО</a:t>
            </a:r>
          </a:p>
        </p:txBody>
      </p:sp>
    </p:spTree>
    <p:extLst>
      <p:ext uri="{BB962C8B-B14F-4D97-AF65-F5344CB8AC3E}">
        <p14:creationId xmlns:p14="http://schemas.microsoft.com/office/powerpoint/2010/main" val="31426049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«Я — капитан по фитнесу»</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Общение со своим тренером</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46451"/>
            <a:ext cx="10983970" cy="263778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Ubuntu Light" panose="020B0604020202020204" pitchFamily="34" charset="0"/>
              <a:buChar char="•"/>
            </a:pPr>
            <a:r>
              <a:rPr lang="ru-ru" dirty="0"/>
              <a:t>«Я в вашей команде, и я — капитан по фитнесу. Я прошел (прошла) курс обучения «Капитан по фитнесу» и могу проводить разминки и заминки, а также делиться советами по здоровому образу жизни. Можно ли выделить немного времени в начале и конце тренировки для таких занятий?»</a:t>
            </a:r>
          </a:p>
        </p:txBody>
      </p:sp>
      <p:pic>
        <p:nvPicPr>
          <p:cNvPr id="8" name="Graphic 7" descr="Чат со сплошной заливкой">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20569150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628650" y="507071"/>
            <a:ext cx="9610725" cy="581025"/>
          </a:xfrm>
        </p:spPr>
        <p:txBody>
          <a:bodyPr/>
          <a:lstStyle/>
          <a:p>
            <a:r>
              <a:rPr lang="ru-ru" dirty="0"/>
              <a:t>Советы</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0" y="1088096"/>
            <a:ext cx="9591675" cy="581025"/>
          </a:xfrm>
        </p:spPr>
        <p:txBody>
          <a:bodyPr>
            <a:normAutofit/>
          </a:bodyPr>
          <a:lstStyle/>
          <a:p>
            <a:r>
              <a:rPr lang="ru-ru" dirty="0"/>
              <a:t>Общение со своим тренером</a:t>
            </a:r>
          </a:p>
        </p:txBody>
      </p:sp>
      <p:sp>
        <p:nvSpPr>
          <p:cNvPr id="9" name="TextBox 8">
            <a:extLst>
              <a:ext uri="{FF2B5EF4-FFF2-40B4-BE49-F238E27FC236}">
                <a16:creationId xmlns:a16="http://schemas.microsoft.com/office/drawing/2014/main" id="{C7DDF55C-7A77-B934-85B7-A0CB5C0D19F9}"/>
              </a:ext>
            </a:extLst>
          </p:cNvPr>
          <p:cNvSpPr txBox="1"/>
          <p:nvPr/>
        </p:nvSpPr>
        <p:spPr>
          <a:xfrm>
            <a:off x="579380" y="6245152"/>
            <a:ext cx="668502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 | УРОК 2: ПРОВЕДЕНИЕ РАЗМИНКИ И ЗАМИНКИ</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023428"/>
            <a:ext cx="10841187" cy="3929891"/>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nSpc>
                <a:spcPct val="90000"/>
              </a:lnSpc>
              <a:buFont typeface="Ubuntu Light" panose="020B0604020202020204" pitchFamily="34" charset="0"/>
              <a:buChar char="•"/>
            </a:pPr>
            <a:r>
              <a:rPr lang="ru-ru" sz="3000" dirty="0"/>
              <a:t>Перед своей первой тренировкой поговорите со своим тренером и опишите ему преимущества разминки </a:t>
            </a:r>
            <a:br>
              <a:rPr lang="en-US" sz="3000" dirty="0"/>
            </a:br>
            <a:r>
              <a:rPr lang="ru-ru" sz="3000" dirty="0"/>
              <a:t>и заминки</a:t>
            </a:r>
          </a:p>
          <a:p>
            <a:pPr marL="457200" indent="-457200">
              <a:lnSpc>
                <a:spcPct val="90000"/>
              </a:lnSpc>
              <a:buFont typeface="Ubuntu Light" panose="020B0604020202020204" pitchFamily="34" charset="0"/>
              <a:buChar char="•"/>
            </a:pPr>
            <a:endParaRPr lang="en-US" sz="3000" dirty="0"/>
          </a:p>
          <a:p>
            <a:pPr marL="457200" indent="-457200">
              <a:lnSpc>
                <a:spcPct val="90000"/>
              </a:lnSpc>
              <a:buFont typeface="Ubuntu Light" panose="020B0604020202020204" pitchFamily="34" charset="0"/>
              <a:buChar char="•"/>
            </a:pPr>
            <a:r>
              <a:rPr lang="ru-ru" sz="3000" dirty="0"/>
              <a:t>Объясните ему, почему атлетам важно быть здоровыми </a:t>
            </a:r>
            <a:br>
              <a:rPr lang="en-US" sz="3000" dirty="0"/>
            </a:br>
            <a:r>
              <a:rPr lang="ru-ru" sz="3000" dirty="0"/>
              <a:t>и находиться в хорошей физической форме</a:t>
            </a:r>
          </a:p>
          <a:p>
            <a:pPr marL="457200" indent="-457200">
              <a:lnSpc>
                <a:spcPct val="90000"/>
              </a:lnSpc>
              <a:buFont typeface="Ubuntu Light" panose="020B0604020202020204" pitchFamily="34" charset="0"/>
              <a:buChar char="•"/>
            </a:pPr>
            <a:endParaRPr lang="en-US" sz="3000" dirty="0"/>
          </a:p>
          <a:p>
            <a:pPr marL="457200" indent="-457200">
              <a:lnSpc>
                <a:spcPct val="90000"/>
              </a:lnSpc>
              <a:buFont typeface="Ubuntu Light" panose="020B0604020202020204" pitchFamily="34" charset="0"/>
              <a:buChar char="•"/>
            </a:pPr>
            <a:r>
              <a:rPr lang="ru-ru" sz="3000" b="1" dirty="0">
                <a:solidFill>
                  <a:srgbClr val="179984"/>
                </a:solidFill>
              </a:rPr>
              <a:t>Расскажите своему тренеру, почему для вас важно </a:t>
            </a:r>
            <a:br>
              <a:rPr lang="en-US" sz="3000" b="1" dirty="0">
                <a:solidFill>
                  <a:srgbClr val="179984"/>
                </a:solidFill>
              </a:rPr>
            </a:br>
            <a:r>
              <a:rPr lang="ru-ru" sz="3000" b="1" dirty="0">
                <a:solidFill>
                  <a:srgbClr val="179984"/>
                </a:solidFill>
              </a:rPr>
              <a:t>быть капитаном по фитнесу!</a:t>
            </a:r>
          </a:p>
        </p:txBody>
      </p:sp>
      <p:pic>
        <p:nvPicPr>
          <p:cNvPr id="8" name="Graphic 7" descr="Чат со сплошной заливкой">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Tree>
    <p:extLst>
      <p:ext uri="{BB962C8B-B14F-4D97-AF65-F5344CB8AC3E}">
        <p14:creationId xmlns:p14="http://schemas.microsoft.com/office/powerpoint/2010/main" val="155168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ru-ru" dirty="0"/>
              <a:t>Роль тренера и роль капитана по фитнесу</a:t>
            </a:r>
          </a:p>
        </p:txBody>
      </p:sp>
      <p:sp>
        <p:nvSpPr>
          <p:cNvPr id="11" name="TextBox 10">
            <a:extLst>
              <a:ext uri="{FF2B5EF4-FFF2-40B4-BE49-F238E27FC236}">
                <a16:creationId xmlns:a16="http://schemas.microsoft.com/office/drawing/2014/main" id="{AB571CBF-E387-437E-8EAD-89FFC7BFB12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graphicFrame>
        <p:nvGraphicFramePr>
          <p:cNvPr id="5" name="Table 6">
            <a:extLst>
              <a:ext uri="{FF2B5EF4-FFF2-40B4-BE49-F238E27FC236}">
                <a16:creationId xmlns:a16="http://schemas.microsoft.com/office/drawing/2014/main" id="{857B4FB9-FBEB-CA87-9616-1D42618E6997}"/>
              </a:ext>
            </a:extLst>
          </p:cNvPr>
          <p:cNvGraphicFramePr>
            <a:graphicFrameLocks noGrp="1"/>
          </p:cNvGraphicFramePr>
          <p:nvPr>
            <p:extLst>
              <p:ext uri="{D42A27DB-BD31-4B8C-83A1-F6EECF244321}">
                <p14:modId xmlns:p14="http://schemas.microsoft.com/office/powerpoint/2010/main" val="3354566985"/>
              </p:ext>
            </p:extLst>
          </p:nvPr>
        </p:nvGraphicFramePr>
        <p:xfrm>
          <a:off x="930702" y="2713930"/>
          <a:ext cx="10700020" cy="3002280"/>
        </p:xfrm>
        <a:graphic>
          <a:graphicData uri="http://schemas.openxmlformats.org/drawingml/2006/table">
            <a:tbl>
              <a:tblPr firstRow="1" bandRow="1">
                <a:tableStyleId>{F5AB1C69-6EDB-4FF4-983F-18BD219EF322}</a:tableStyleId>
              </a:tblPr>
              <a:tblGrid>
                <a:gridCol w="5090957">
                  <a:extLst>
                    <a:ext uri="{9D8B030D-6E8A-4147-A177-3AD203B41FA5}">
                      <a16:colId xmlns:a16="http://schemas.microsoft.com/office/drawing/2014/main" val="1381919411"/>
                    </a:ext>
                  </a:extLst>
                </a:gridCol>
                <a:gridCol w="5609063">
                  <a:extLst>
                    <a:ext uri="{9D8B030D-6E8A-4147-A177-3AD203B41FA5}">
                      <a16:colId xmlns:a16="http://schemas.microsoft.com/office/drawing/2014/main" val="2583732506"/>
                    </a:ext>
                  </a:extLst>
                </a:gridCol>
              </a:tblGrid>
              <a:tr h="379028">
                <a:tc>
                  <a:txBody>
                    <a:bodyPr/>
                    <a:lstStyle/>
                    <a:p>
                      <a:pPr algn="ctr"/>
                      <a:r>
                        <a:rPr lang="ru-ru" sz="2400" dirty="0"/>
                        <a:t>Тренер</a:t>
                      </a:r>
                    </a:p>
                  </a:txBody>
                  <a:tcPr/>
                </a:tc>
                <a:tc>
                  <a:txBody>
                    <a:bodyPr/>
                    <a:lstStyle/>
                    <a:p>
                      <a:pPr algn="ctr"/>
                      <a:r>
                        <a:rPr lang="ru-ru" sz="2400" dirty="0"/>
                        <a:t>Капитан по фитнесу</a:t>
                      </a:r>
                    </a:p>
                  </a:txBody>
                  <a:tcPr/>
                </a:tc>
                <a:extLst>
                  <a:ext uri="{0D108BD9-81ED-4DB2-BD59-A6C34878D82A}">
                    <a16:rowId xmlns:a16="http://schemas.microsoft.com/office/drawing/2014/main" val="4040956183"/>
                  </a:ext>
                </a:extLst>
              </a:tr>
              <a:tr h="1942523">
                <a:tc>
                  <a:txBody>
                    <a:bodyPr/>
                    <a:lstStyle/>
                    <a:p>
                      <a:pPr marL="285750" indent="-285750">
                        <a:buFont typeface="Ubuntu Light" panose="020B0604020202020204" pitchFamily="34" charset="0"/>
                        <a:buChar char="•"/>
                      </a:pPr>
                      <a:r>
                        <a:rPr lang="ru-ru" sz="2300" dirty="0"/>
                        <a:t>Является лидером на каждой тренировке</a:t>
                      </a:r>
                    </a:p>
                    <a:p>
                      <a:pPr marL="285750" indent="-285750">
                        <a:buFont typeface="Ubuntu Light" panose="020B0604020202020204" pitchFamily="34" charset="0"/>
                        <a:buChar char="•"/>
                      </a:pPr>
                      <a:r>
                        <a:rPr lang="ru-ru" sz="2300" dirty="0"/>
                        <a:t>Определяет порядок проведения тренировок</a:t>
                      </a:r>
                    </a:p>
                    <a:p>
                      <a:pPr marL="285750" indent="-285750">
                        <a:buFont typeface="Ubuntu Light" panose="020B0604020202020204" pitchFamily="34" charset="0"/>
                        <a:buChar char="•"/>
                      </a:pPr>
                      <a:r>
                        <a:rPr lang="ru-ru" sz="2300" dirty="0"/>
                        <a:t>Развивает спортивные навыки </a:t>
                      </a:r>
                      <a:br>
                        <a:rPr lang="en-US" sz="2300" dirty="0"/>
                      </a:br>
                      <a:r>
                        <a:rPr lang="ru-ru" sz="2300" dirty="0"/>
                        <a:t>и тренирует</a:t>
                      </a:r>
                    </a:p>
                    <a:p>
                      <a:pPr marL="285750" indent="-285750">
                        <a:buFont typeface="Ubuntu Light" panose="020B0604020202020204" pitchFamily="34" charset="0"/>
                        <a:buChar char="•"/>
                      </a:pPr>
                      <a:r>
                        <a:rPr lang="ru-ru" sz="2300" dirty="0"/>
                        <a:t>Решает проблемы и вызовы</a:t>
                      </a:r>
                      <a:endParaRPr lang="en-US" sz="2300" dirty="0"/>
                    </a:p>
                  </a:txBody>
                  <a:tcPr/>
                </a:tc>
                <a:tc>
                  <a:txBody>
                    <a:bodyPr/>
                    <a:lstStyle/>
                    <a:p>
                      <a:pPr marL="285750" indent="-285750">
                        <a:buFont typeface="Ubuntu Light" panose="020B0604020202020204" pitchFamily="34" charset="0"/>
                        <a:buChar char="•"/>
                      </a:pPr>
                      <a:r>
                        <a:rPr lang="ru-ru" sz="2300" dirty="0"/>
                        <a:t>Помогает проводить разминку </a:t>
                      </a:r>
                      <a:br>
                        <a:rPr lang="en-US" sz="2300" dirty="0"/>
                      </a:br>
                      <a:r>
                        <a:rPr lang="ru-ru" sz="2300" dirty="0"/>
                        <a:t>и заминку</a:t>
                      </a:r>
                    </a:p>
                    <a:p>
                      <a:pPr marL="285750" indent="-285750">
                        <a:buFont typeface="Ubuntu Light" panose="020B0604020202020204" pitchFamily="34" charset="0"/>
                        <a:buChar char="•"/>
                      </a:pPr>
                      <a:r>
                        <a:rPr lang="ru-ru" sz="2300" dirty="0"/>
                        <a:t>Образец для подражания для своих товарищей по команде</a:t>
                      </a:r>
                    </a:p>
                    <a:p>
                      <a:pPr marL="285750" indent="-285750">
                        <a:buFont typeface="Ubuntu Light" panose="020B0604020202020204" pitchFamily="34" charset="0"/>
                        <a:buChar char="•"/>
                      </a:pPr>
                      <a:r>
                        <a:rPr lang="ru-ru" sz="2300" dirty="0"/>
                        <a:t>Делится советом о здоровом образе жизни на каждой тренировке</a:t>
                      </a:r>
                    </a:p>
                    <a:p>
                      <a:pPr marL="285750" indent="-285750">
                        <a:buFont typeface="Ubuntu Light" panose="020B0604020202020204" pitchFamily="34" charset="0"/>
                        <a:buChar char="•"/>
                      </a:pPr>
                      <a:endParaRPr lang="en-US" sz="2300" dirty="0"/>
                    </a:p>
                  </a:txBody>
                  <a:tcPr/>
                </a:tc>
                <a:extLst>
                  <a:ext uri="{0D108BD9-81ED-4DB2-BD59-A6C34878D82A}">
                    <a16:rowId xmlns:a16="http://schemas.microsoft.com/office/drawing/2014/main" val="3800289933"/>
                  </a:ext>
                </a:extLst>
              </a:tr>
            </a:tbl>
          </a:graphicData>
        </a:graphic>
      </p:graphicFrame>
    </p:spTree>
    <p:extLst>
      <p:ext uri="{BB962C8B-B14F-4D97-AF65-F5344CB8AC3E}">
        <p14:creationId xmlns:p14="http://schemas.microsoft.com/office/powerpoint/2010/main" val="1344773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358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690562" y="3303587"/>
            <a:ext cx="9591675" cy="581025"/>
          </a:xfrm>
        </p:spPr>
        <p:txBody>
          <a:bodyPr>
            <a:normAutofit fontScale="92500" lnSpcReduction="20000"/>
          </a:bodyPr>
          <a:lstStyle/>
          <a:p>
            <a:pPr marL="0" indent="0">
              <a:buNone/>
            </a:pPr>
            <a:r>
              <a:rPr lang="ru-ru" sz="4400" b="1" dirty="0">
                <a:solidFill>
                  <a:schemeClr val="bg1"/>
                </a:solidFill>
                <a:latin typeface="+mj-lt"/>
              </a:rPr>
              <a:t>СПАСИБО!</a:t>
            </a:r>
          </a:p>
        </p:txBody>
      </p:sp>
    </p:spTree>
    <p:extLst>
      <p:ext uri="{BB962C8B-B14F-4D97-AF65-F5344CB8AC3E}">
        <p14:creationId xmlns:p14="http://schemas.microsoft.com/office/powerpoint/2010/main" val="20299590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1" y="0"/>
            <a:ext cx="12192000" cy="6858000"/>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Ubuntu"/>
              <a:ea typeface="+mn-ea"/>
              <a:cs typeface="+mn-cs"/>
            </a:endParaRP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rPr lang="ru-ru" sz="3600" dirty="0"/>
              <a:t>Обзор модуля</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1204535881"/>
              </p:ext>
            </p:extLst>
          </p:nvPr>
        </p:nvGraphicFramePr>
        <p:xfrm>
          <a:off x="628650" y="1856160"/>
          <a:ext cx="11430000" cy="400207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pPr>
                      <a:r>
                        <a:rPr lang="ru-ru" sz="2400" b="1" dirty="0">
                          <a:solidFill>
                            <a:srgbClr val="179984"/>
                          </a:solidFill>
                        </a:rPr>
                        <a:t>Урок 1. </a:t>
                      </a:r>
                    </a:p>
                    <a:p>
                      <a:pPr marL="0" marR="0">
                        <a:spcBef>
                          <a:spcPts val="0"/>
                        </a:spcBef>
                        <a:spcAft>
                          <a:spcPts val="0"/>
                        </a:spcAft>
                      </a:pPr>
                      <a:r>
                        <a:rPr lang="ru-ru" sz="2400" b="1" dirty="0"/>
                        <a:t>Представление о фитнесе</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ru-ru" sz="2400" dirty="0"/>
                        <a:t>Определение термина «фитнес»</a:t>
                      </a:r>
                    </a:p>
                    <a:p>
                      <a:pPr marL="342900" marR="0" indent="-342900">
                        <a:spcBef>
                          <a:spcPts val="0"/>
                        </a:spcBef>
                        <a:spcAft>
                          <a:spcPts val="0"/>
                        </a:spcAft>
                        <a:buFont typeface="Ubuntu Light" panose="020B0604020202020204" pitchFamily="34" charset="0"/>
                        <a:buChar char="•"/>
                      </a:pPr>
                      <a:r>
                        <a:rPr lang="ru-ru" sz="2400" dirty="0"/>
                        <a:t>Физическая активность</a:t>
                      </a:r>
                    </a:p>
                    <a:p>
                      <a:pPr marL="342900" marR="0" indent="-342900">
                        <a:spcBef>
                          <a:spcPts val="0"/>
                        </a:spcBef>
                        <a:spcAft>
                          <a:spcPts val="0"/>
                        </a:spcAft>
                        <a:buFont typeface="Ubuntu Light" panose="020B0604020202020204" pitchFamily="34" charset="0"/>
                        <a:buChar char="•"/>
                      </a:pPr>
                      <a:r>
                        <a:rPr lang="ru-ru" sz="2400" dirty="0"/>
                        <a:t>Питание</a:t>
                      </a:r>
                    </a:p>
                    <a:p>
                      <a:pPr marL="342900" marR="0" indent="-342900">
                        <a:spcBef>
                          <a:spcPts val="0"/>
                        </a:spcBef>
                        <a:spcAft>
                          <a:spcPts val="0"/>
                        </a:spcAft>
                        <a:buFont typeface="Ubuntu Light" panose="020B0604020202020204" pitchFamily="34" charset="0"/>
                        <a:buChar char="•"/>
                      </a:pPr>
                      <a:r>
                        <a:rPr lang="ru-ru" sz="2400" dirty="0"/>
                        <a:t>Поддержание водного баланса</a:t>
                      </a:r>
                    </a:p>
                    <a:p>
                      <a:pPr marL="342900" marR="0" indent="-342900">
                        <a:spcBef>
                          <a:spcPts val="0"/>
                        </a:spcBef>
                        <a:spcAft>
                          <a:spcPts val="0"/>
                        </a:spcAft>
                        <a:buFont typeface="Ubuntu Light" panose="020B0604020202020204" pitchFamily="34" charset="0"/>
                        <a:buChar char="•"/>
                      </a:pPr>
                      <a:r>
                        <a:rPr lang="ru-ru" sz="2400" dirty="0"/>
                        <a:t>Советы по здоровому образу на практике</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pPr>
                      <a:r>
                        <a:rPr lang="ru-ru" sz="2400" b="1" dirty="0">
                          <a:solidFill>
                            <a:srgbClr val="179984"/>
                          </a:solidFill>
                        </a:rPr>
                        <a:t>Урок 2. </a:t>
                      </a:r>
                    </a:p>
                    <a:p>
                      <a:pPr marL="0" marR="0">
                        <a:spcBef>
                          <a:spcPts val="0"/>
                        </a:spcBef>
                        <a:spcAft>
                          <a:spcPts val="0"/>
                        </a:spcAft>
                      </a:pPr>
                      <a:r>
                        <a:rPr lang="ru-ru" sz="2400" b="1" dirty="0"/>
                        <a:t>Проведение разминки </a:t>
                      </a:r>
                      <a:br>
                        <a:rPr lang="en-US" sz="2400" b="1" dirty="0"/>
                      </a:br>
                      <a:r>
                        <a:rPr lang="ru-ru" sz="2400" b="1" dirty="0"/>
                        <a:t>и заминки</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Ubuntu Light" panose="020B0604020202020204" pitchFamily="34" charset="0"/>
                        <a:buChar char="•"/>
                      </a:pPr>
                      <a:r>
                        <a:rPr lang="ru-ru" sz="2400" dirty="0"/>
                        <a:t>Разминки</a:t>
                      </a:r>
                    </a:p>
                    <a:p>
                      <a:pPr marL="342900" marR="0" indent="-342900">
                        <a:spcBef>
                          <a:spcPts val="0"/>
                        </a:spcBef>
                        <a:spcAft>
                          <a:spcPts val="0"/>
                        </a:spcAft>
                        <a:buFont typeface="Ubuntu Light" panose="020B0604020202020204" pitchFamily="34" charset="0"/>
                        <a:buChar char="•"/>
                      </a:pPr>
                      <a:r>
                        <a:rPr lang="ru-ru" sz="2400" dirty="0"/>
                        <a:t>Заминки</a:t>
                      </a:r>
                    </a:p>
                    <a:p>
                      <a:pPr marL="342900" marR="0" indent="-342900">
                        <a:spcBef>
                          <a:spcPts val="0"/>
                        </a:spcBef>
                        <a:spcAft>
                          <a:spcPts val="0"/>
                        </a:spcAft>
                        <a:buFont typeface="Ubuntu Light" panose="020B0604020202020204" pitchFamily="34" charset="0"/>
                        <a:buChar char="•"/>
                      </a:pPr>
                      <a:r>
                        <a:rPr lang="ru-ru" sz="2400" dirty="0"/>
                        <a:t>Проведение разминки и заминки на тренировках</a:t>
                      </a:r>
                    </a:p>
                    <a:p>
                      <a:pPr marL="342900" marR="0" indent="-342900">
                        <a:spcBef>
                          <a:spcPts val="0"/>
                        </a:spcBef>
                        <a:spcAft>
                          <a:spcPts val="0"/>
                        </a:spcAft>
                        <a:buFont typeface="Ubuntu Light" panose="020B0604020202020204" pitchFamily="34" charset="0"/>
                        <a:buChar char="•"/>
                      </a:pPr>
                      <a:r>
                        <a:rPr lang="ru-ru" sz="2400" dirty="0"/>
                        <a:t>Общение со своим тренером</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6" name="TextBox 5">
            <a:extLst>
              <a:ext uri="{FF2B5EF4-FFF2-40B4-BE49-F238E27FC236}">
                <a16:creationId xmlns:a16="http://schemas.microsoft.com/office/drawing/2014/main" id="{CE1971B7-CAD2-4C48-8562-A301183D7B4C}"/>
              </a:ext>
            </a:extLst>
          </p:cNvPr>
          <p:cNvSpPr txBox="1"/>
          <p:nvPr/>
        </p:nvSpPr>
        <p:spPr>
          <a:xfrm>
            <a:off x="628650" y="6212973"/>
            <a:ext cx="5657850" cy="307777"/>
          </a:xfrm>
          <a:prstGeom prst="rect">
            <a:avLst/>
          </a:prstGeom>
          <a:noFill/>
        </p:spPr>
        <p:txBody>
          <a:bodyPr wrap="square" rtlCol="0">
            <a:spAutoFit/>
          </a:bodyPr>
          <a:lstStyle/>
          <a:p>
            <a:r>
              <a:rPr lang="ru-ru" sz="1400" spc="30" dirty="0">
                <a:solidFill>
                  <a:schemeClr val="tx1">
                    <a:lumMod val="50000"/>
                    <a:lumOff val="50000"/>
                  </a:schemeClr>
                </a:solidFill>
                <a:latin typeface="+mj-lt"/>
              </a:rPr>
              <a:t>КАПИТАН ПО ФИТНЕСУ</a:t>
            </a:r>
          </a:p>
        </p:txBody>
      </p:sp>
    </p:spTree>
    <p:extLst>
      <p:ext uri="{BB962C8B-B14F-4D97-AF65-F5344CB8AC3E}">
        <p14:creationId xmlns:p14="http://schemas.microsoft.com/office/powerpoint/2010/main" val="2618412211"/>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39194</TotalTime>
  <Words>7986</Words>
  <Application>Microsoft Office PowerPoint</Application>
  <PresentationFormat>Widescreen</PresentationFormat>
  <Paragraphs>1033</Paragraphs>
  <Slides>82</Slides>
  <Notes>82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82</vt:i4>
      </vt:variant>
    </vt:vector>
  </HeadingPairs>
  <TitlesOfParts>
    <vt:vector size="92" baseType="lpstr">
      <vt:lpstr>Ubuntu Light</vt:lpstr>
      <vt:lpstr>Roboto Black</vt:lpstr>
      <vt:lpstr>Calibri Light</vt:lpstr>
      <vt:lpstr>Times New Roman</vt:lpstr>
      <vt:lpstr>Wingdings</vt:lpstr>
      <vt:lpstr>Ubuntu</vt:lpstr>
      <vt:lpstr>Calibri</vt:lpstr>
      <vt:lpstr>Symbol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Ryan Haight</cp:lastModifiedBy>
  <cp:revision>358</cp:revision>
  <dcterms:created xsi:type="dcterms:W3CDTF">2022-02-22T02:12:09Z</dcterms:created>
  <dcterms:modified xsi:type="dcterms:W3CDTF">2025-12-02T19:44:20Z</dcterms:modified>
</cp:coreProperties>
</file>