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79" r:id="rId6"/>
    <p:sldId id="262" r:id="rId7"/>
    <p:sldId id="263" r:id="rId8"/>
    <p:sldId id="264" r:id="rId9"/>
    <p:sldId id="280" r:id="rId10"/>
    <p:sldId id="281" r:id="rId11"/>
    <p:sldId id="265" r:id="rId12"/>
    <p:sldId id="266" r:id="rId13"/>
    <p:sldId id="282" r:id="rId14"/>
    <p:sldId id="267" r:id="rId15"/>
    <p:sldId id="268" r:id="rId16"/>
    <p:sldId id="269" r:id="rId17"/>
    <p:sldId id="283" r:id="rId18"/>
    <p:sldId id="284" r:id="rId19"/>
    <p:sldId id="270" r:id="rId20"/>
    <p:sldId id="285" r:id="rId21"/>
    <p:sldId id="286" r:id="rId22"/>
    <p:sldId id="272" r:id="rId23"/>
    <p:sldId id="294" r:id="rId24"/>
    <p:sldId id="273" r:id="rId25"/>
    <p:sldId id="287" r:id="rId26"/>
    <p:sldId id="274" r:id="rId27"/>
    <p:sldId id="275" r:id="rId28"/>
    <p:sldId id="288" r:id="rId29"/>
    <p:sldId id="289" r:id="rId30"/>
    <p:sldId id="292" r:id="rId31"/>
    <p:sldId id="276" r:id="rId32"/>
    <p:sldId id="293" r:id="rId33"/>
    <p:sldId id="291" r:id="rId34"/>
    <p:sldId id="305"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EA9"/>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horzBarState="maximized">
    <p:restoredLeft sz="15057" autoAdjust="0"/>
    <p:restoredTop sz="91457" autoAdjust="0"/>
  </p:normalViewPr>
  <p:slideViewPr>
    <p:cSldViewPr snapToGrid="0">
      <p:cViewPr varScale="1">
        <p:scale>
          <a:sx n="96" d="100"/>
          <a:sy n="96" d="100"/>
        </p:scale>
        <p:origin x="864"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12/02/2025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12/02/2025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12/02/2025</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D114D-9FE6-46DF-BD4F-757DD379F2E4}" type="datetimeFigureOut">
              <a:rPr lang="es-PA" smtClean="0"/>
              <a:t>12/02/2025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youtube.com/watch?v=YSdMpn_EJOw"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5490927" cy="652871"/>
          </a:xfrm>
          <a:prstGeom prst="rect">
            <a:avLst/>
          </a:prstGeom>
          <a:noFill/>
        </p:spPr>
        <p:txBody>
          <a:bodyPr wrap="none" rtlCol="0">
            <a:spAutoFit/>
          </a:bodyPr>
          <a:lstStyle/>
          <a:p>
            <a:pPr marR="3573780">
              <a:lnSpc>
                <a:spcPct val="107000"/>
              </a:lnSpc>
              <a:spcAft>
                <a:spcPts val="800"/>
              </a:spcAft>
            </a:pPr>
            <a:r>
              <a:rPr lang="ru-ru"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Капитаны</a:t>
            </a:r>
            <a:r>
              <a:rPr lang="ru-ru" sz="3600" dirty="0"/>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6380593" cy="652871"/>
          </a:xfrm>
          <a:prstGeom prst="rect">
            <a:avLst/>
          </a:prstGeom>
          <a:noFill/>
        </p:spPr>
        <p:txBody>
          <a:bodyPr wrap="none" rtlCol="0">
            <a:spAutoFit/>
          </a:bodyPr>
          <a:lstStyle/>
          <a:p>
            <a:pPr marR="3573780">
              <a:lnSpc>
                <a:spcPct val="107000"/>
              </a:lnSpc>
              <a:spcAft>
                <a:spcPts val="800"/>
              </a:spcAft>
            </a:pPr>
            <a:r>
              <a:rPr lang="ru-RU"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по фитнесу</a:t>
            </a:r>
            <a:endParaRPr lang="en-US" sz="3600" dirty="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rtlCol="0">
            <a:spAutoFit/>
          </a:bodyPr>
          <a:lstStyle/>
          <a:p>
            <a:pPr marR="3573780">
              <a:lnSpc>
                <a:spcPct val="107000"/>
              </a:lnSpc>
              <a:spcAft>
                <a:spcPts val="800"/>
              </a:spcAft>
            </a:pPr>
            <a:r>
              <a:rPr lang="ru-ru" sz="3200" dirty="0">
                <a:solidFill>
                  <a:srgbClr val="E4322B"/>
                </a:solidFill>
                <a:effectLst/>
                <a:latin typeface="Ubuntu Light" panose="020B0304030602030204" pitchFamily="34" charset="0"/>
                <a:ea typeface="Ubuntu" panose="020B0504030602030204" pitchFamily="34" charset="0"/>
                <a:cs typeface="Ubuntu" panose="020B0504030602030204" pitchFamily="34" charset="0"/>
              </a:rPr>
              <a:t>Руководство для помощников</a:t>
            </a:r>
            <a:r>
              <a:rPr lang="ru-ru" sz="3200" dirty="0">
                <a:latin typeface="Ubuntu Light" panose="020B0304030602030204" pitchFamily="34" charset="0"/>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5301772" cy="361317"/>
          </a:xfrm>
          <a:prstGeom prst="rect">
            <a:avLst/>
          </a:prstGeom>
          <a:noFill/>
        </p:spPr>
        <p:txBody>
          <a:bodyPr wrap="none" rtlCol="0">
            <a:spAutoFit/>
          </a:bodyPr>
          <a:lstStyle/>
          <a:p>
            <a:pPr marR="3573780">
              <a:lnSpc>
                <a:spcPct val="107000"/>
              </a:lnSpc>
              <a:spcAft>
                <a:spcPts val="800"/>
              </a:spcAft>
            </a:pPr>
            <a:r>
              <a:rPr lang="ru-ru" dirty="0" err="1">
                <a:solidFill>
                  <a:srgbClr val="E4322B"/>
                </a:solidFill>
                <a:effectLst/>
                <a:latin typeface="Ubuntu" panose="020B0504030602030204" pitchFamily="34" charset="0"/>
                <a:ea typeface="Ubuntu" panose="020B0504030602030204" pitchFamily="34" charset="0"/>
                <a:cs typeface="Ubuntu" panose="020B0504030602030204" pitchFamily="34" charset="0"/>
              </a:rPr>
              <a:t>Февраль 2023 г.</a:t>
            </a:r>
            <a:endParaRPr lang="es-PA" dirty="0">
              <a:latin typeface="Ubuntu" panose="020B0504030602030204" pitchFamily="34" charset="0"/>
            </a:endParaRPr>
          </a:p>
        </p:txBody>
      </p:sp>
      <p:sp>
        <p:nvSpPr>
          <p:cNvPr id="4" name="TextBox 3">
            <a:extLst>
              <a:ext uri="{FF2B5EF4-FFF2-40B4-BE49-F238E27FC236}">
                <a16:creationId xmlns:a16="http://schemas.microsoft.com/office/drawing/2014/main" id="{E7B598B6-06D5-18C7-0C43-0A5C89F5A11B}"/>
              </a:ext>
            </a:extLst>
          </p:cNvPr>
          <p:cNvSpPr txBox="1"/>
          <p:nvPr/>
        </p:nvSpPr>
        <p:spPr>
          <a:xfrm>
            <a:off x="8026151" y="5677125"/>
            <a:ext cx="1836987" cy="486287"/>
          </a:xfrm>
          <a:prstGeom prst="rect">
            <a:avLst/>
          </a:prstGeom>
          <a:solidFill>
            <a:schemeClr val="bg1"/>
          </a:solidFill>
        </p:spPr>
        <p:txBody>
          <a:bodyPr wrap="square" rtlCol="0">
            <a:spAutoFit/>
          </a:bodyPr>
          <a:lstStyle/>
          <a:p>
            <a:pPr>
              <a:lnSpc>
                <a:spcPct val="80000"/>
              </a:lnSpc>
            </a:pPr>
            <a:r>
              <a:rPr lang="ru-RU" sz="1600" b="1" dirty="0">
                <a:solidFill>
                  <a:srgbClr val="195EA9"/>
                </a:solidFill>
                <a:latin typeface="Ubuntu" panose="020B0504030602030204" pitchFamily="34" charset="0"/>
                <a:cs typeface="Arial" panose="020B0604020202020204" pitchFamily="34" charset="0"/>
              </a:rPr>
              <a:t>СПОРТИВНОЕ ЛИДЕРСТВО</a:t>
            </a: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249352911"/>
              </p:ext>
            </p:extLst>
          </p:nvPr>
        </p:nvGraphicFramePr>
        <p:xfrm>
          <a:off x="614150" y="545911"/>
          <a:ext cx="8518837" cy="6213166"/>
        </p:xfrm>
        <a:graphic>
          <a:graphicData uri="http://schemas.openxmlformats.org/drawingml/2006/table">
            <a:tbl>
              <a:tblPr firstRow="1" bandRow="1">
                <a:tableStyleId>{5C22544A-7EE6-4342-B048-85BDC9FD1C3A}</a:tableStyleId>
              </a:tblPr>
              <a:tblGrid>
                <a:gridCol w="1820292">
                  <a:extLst>
                    <a:ext uri="{9D8B030D-6E8A-4147-A177-3AD203B41FA5}">
                      <a16:colId xmlns:a16="http://schemas.microsoft.com/office/drawing/2014/main" val="1124436216"/>
                    </a:ext>
                  </a:extLst>
                </a:gridCol>
                <a:gridCol w="4479708">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18347">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954186">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Равновесие</a:t>
                      </a: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Наконец, поговорим о равновесии. Равновесие помогает нам во время занятий спортом сохранять контроль и избегать падений. </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Старайтесь делать упражнения на равновесие продолжительностью до 15 минут 2–3 раза в неделю.</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ВОПРОС.</a:t>
                      </a:r>
                    </a:p>
                    <a:p>
                      <a:r>
                        <a:rPr lang="ru-ru" sz="1000" b="0" i="0" u="none" strike="noStrike" kern="1200" baseline="0" noProof="0" dirty="0">
                          <a:solidFill>
                            <a:schemeClr val="dk1"/>
                          </a:solidFill>
                          <a:latin typeface="Ubuntu" panose="020B0504030602030204" pitchFamily="34" charset="0"/>
                          <a:ea typeface="+mn-ea"/>
                          <a:cs typeface="+mn-cs"/>
                        </a:rPr>
                        <a:t>Какие примеры упражнений на равновесие вы можете привести? Запишите ответы в своей рабочей тетради.</a:t>
                      </a:r>
                    </a:p>
                    <a:p>
                      <a:endParaRPr lang="en-US" sz="1000" b="1" i="1" u="none" strike="noStrike" kern="1200" baseline="0" noProof="0" dirty="0">
                        <a:solidFill>
                          <a:schemeClr val="dk1"/>
                        </a:solidFill>
                        <a:latin typeface="Ubuntu" panose="020B0504030602030204" pitchFamily="34" charset="0"/>
                        <a:ea typeface="+mn-ea"/>
                        <a:cs typeface="+mn-cs"/>
                      </a:endParaRPr>
                    </a:p>
                    <a:p>
                      <a:r>
                        <a:rPr lang="ru-ru" sz="10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1000" b="1" i="1" u="none" strike="noStrike" kern="1200" baseline="0" noProof="0" dirty="0">
                          <a:solidFill>
                            <a:schemeClr val="dk1"/>
                          </a:solidFill>
                          <a:latin typeface="Ubuntu" panose="020B0504030602030204" pitchFamily="34" charset="0"/>
                          <a:ea typeface="+mn-ea"/>
                          <a:cs typeface="+mn-cs"/>
                        </a:rPr>
                      </a:br>
                      <a:r>
                        <a:rPr lang="ru-ru" sz="10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Упражнения на равновесие можно делать где угодно. Помните разницу между динамическими и статическими упражнениями? </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Такие виды спорта, как гимнастика, фигурное катание и зимние виды спорта, требуют динамического равновесия!</a:t>
                      </a:r>
                      <a:endParaRPr lang="en-US" sz="1000" b="0" i="0" u="none" strike="noStrike" kern="1200" baseline="0" noProof="0" dirty="0">
                        <a:solidFill>
                          <a:schemeClr val="dk1"/>
                        </a:solidFill>
                        <a:latin typeface="Ubuntu" panose="020B0504030602030204" pitchFamily="34" charset="0"/>
                        <a:ea typeface="+mn-ea"/>
                        <a:cs typeface="+mn-cs"/>
                      </a:endParaRPr>
                    </a:p>
                    <a:p>
                      <a:endParaRPr lang="en-US" sz="400" b="1" i="1"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76708">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Фитнес-карточки «Fit 5»</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buFont typeface="Arial" panose="020B0604020202020204" pitchFamily="34" charset="0"/>
                        <a:buNone/>
                      </a:pPr>
                      <a:r>
                        <a:rPr lang="ru-ru" sz="1000" b="0" i="0" u="none" strike="noStrike" kern="1200" baseline="0" noProof="0" dirty="0">
                          <a:solidFill>
                            <a:schemeClr val="dk1"/>
                          </a:solidFill>
                          <a:latin typeface="Ubuntu" panose="020B0504030602030204" pitchFamily="34" charset="0"/>
                          <a:ea typeface="+mn-ea"/>
                          <a:cs typeface="+mn-cs"/>
                        </a:rPr>
                        <a:t>Можно использовать фитнес-карточки «Fit 5» и видеоролики для помощи с упражнениями на все четыре типа физической активности.</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83779">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 — питание</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000" b="0" i="0" u="none" strike="noStrike" kern="1200" baseline="0" noProof="0" dirty="0">
                          <a:solidFill>
                            <a:schemeClr val="dk1"/>
                          </a:solidFill>
                          <a:latin typeface="Ubuntu" panose="020B0504030602030204" pitchFamily="34" charset="0"/>
                          <a:ea typeface="+mn-ea"/>
                          <a:cs typeface="+mn-cs"/>
                        </a:rPr>
                        <a:t>Фитнес — это крепкое здоровье и хороший уровень подготовки, которые достигаются за счет правильной физической активности, грамотного питания и поддержания водного баланса. Сейчас мы поговорим о питании!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379250454"/>
                  </a:ext>
                </a:extLst>
              </a:tr>
            </a:tbl>
          </a:graphicData>
        </a:graphic>
      </p:graphicFrame>
      <p:grpSp>
        <p:nvGrpSpPr>
          <p:cNvPr id="10" name="Group 9">
            <a:extLst>
              <a:ext uri="{FF2B5EF4-FFF2-40B4-BE49-F238E27FC236}">
                <a16:creationId xmlns:a16="http://schemas.microsoft.com/office/drawing/2014/main" id="{F3CAB63B-3808-46E3-9106-9FA55975FBEC}"/>
              </a:ext>
            </a:extLst>
          </p:cNvPr>
          <p:cNvGrpSpPr/>
          <p:nvPr/>
        </p:nvGrpSpPr>
        <p:grpSpPr>
          <a:xfrm>
            <a:off x="7024655" y="1158330"/>
            <a:ext cx="2108332" cy="2517666"/>
            <a:chOff x="7024655" y="1158330"/>
            <a:chExt cx="2108332" cy="2517666"/>
          </a:xfrm>
        </p:grpSpPr>
        <p:pic>
          <p:nvPicPr>
            <p:cNvPr id="5" name="Picture 4">
              <a:extLst>
                <a:ext uri="{FF2B5EF4-FFF2-40B4-BE49-F238E27FC236}">
                  <a16:creationId xmlns:a16="http://schemas.microsoft.com/office/drawing/2014/main" id="{F2E84EBA-915F-D4CB-EB9C-6A24111C2E9C}"/>
                </a:ext>
              </a:extLst>
            </p:cNvPr>
            <p:cNvPicPr>
              <a:picLocks noChangeAspect="1"/>
            </p:cNvPicPr>
            <p:nvPr/>
          </p:nvPicPr>
          <p:blipFill rotWithShape="1">
            <a:blip r:embed="rId2"/>
            <a:srcRect l="57020" t="32499" r="1032" b="24502"/>
            <a:stretch/>
          </p:blipFill>
          <p:spPr>
            <a:xfrm>
              <a:off x="7024655" y="1158330"/>
              <a:ext cx="2108332" cy="1215668"/>
            </a:xfrm>
            <a:prstGeom prst="rect">
              <a:avLst/>
            </a:prstGeom>
            <a:ln>
              <a:solidFill>
                <a:schemeClr val="tx1"/>
              </a:solidFill>
            </a:ln>
          </p:spPr>
        </p:pic>
        <p:pic>
          <p:nvPicPr>
            <p:cNvPr id="9" name="Picture 8">
              <a:extLst>
                <a:ext uri="{FF2B5EF4-FFF2-40B4-BE49-F238E27FC236}">
                  <a16:creationId xmlns:a16="http://schemas.microsoft.com/office/drawing/2014/main" id="{E711148A-93DF-5EE1-604D-61342C0A597F}"/>
                </a:ext>
              </a:extLst>
            </p:cNvPr>
            <p:cNvPicPr>
              <a:picLocks noChangeAspect="1"/>
            </p:cNvPicPr>
            <p:nvPr/>
          </p:nvPicPr>
          <p:blipFill rotWithShape="1">
            <a:blip r:embed="rId3"/>
            <a:srcRect l="55969" t="33122" r="1149" b="24917"/>
            <a:stretch/>
          </p:blipFill>
          <p:spPr>
            <a:xfrm>
              <a:off x="7024655" y="2515552"/>
              <a:ext cx="2108332" cy="1160444"/>
            </a:xfrm>
            <a:prstGeom prst="rect">
              <a:avLst/>
            </a:prstGeom>
            <a:ln>
              <a:solidFill>
                <a:schemeClr val="tx1"/>
              </a:solidFill>
            </a:ln>
          </p:spPr>
        </p:pic>
      </p:grpSp>
      <p:pic>
        <p:nvPicPr>
          <p:cNvPr id="12" name="Picture 11">
            <a:extLst>
              <a:ext uri="{FF2B5EF4-FFF2-40B4-BE49-F238E27FC236}">
                <a16:creationId xmlns:a16="http://schemas.microsoft.com/office/drawing/2014/main" id="{0E2B237E-7AAD-BF05-4F33-4417AA7AD752}"/>
              </a:ext>
            </a:extLst>
          </p:cNvPr>
          <p:cNvPicPr>
            <a:picLocks noChangeAspect="1"/>
          </p:cNvPicPr>
          <p:nvPr/>
        </p:nvPicPr>
        <p:blipFill rotWithShape="1">
          <a:blip r:embed="rId4"/>
          <a:srcRect l="56436" t="33607" r="1149" b="25125"/>
          <a:stretch/>
        </p:blipFill>
        <p:spPr>
          <a:xfrm>
            <a:off x="7024656" y="4059138"/>
            <a:ext cx="2108332" cy="1153878"/>
          </a:xfrm>
          <a:prstGeom prst="rect">
            <a:avLst/>
          </a:prstGeom>
          <a:ln>
            <a:solidFill>
              <a:schemeClr val="tx1"/>
            </a:solidFill>
          </a:ln>
        </p:spPr>
      </p:pic>
      <p:pic>
        <p:nvPicPr>
          <p:cNvPr id="14" name="Picture 13">
            <a:extLst>
              <a:ext uri="{FF2B5EF4-FFF2-40B4-BE49-F238E27FC236}">
                <a16:creationId xmlns:a16="http://schemas.microsoft.com/office/drawing/2014/main" id="{99BB3097-A5DB-E7A5-5A6E-EDF5ED047FFC}"/>
              </a:ext>
            </a:extLst>
          </p:cNvPr>
          <p:cNvPicPr>
            <a:picLocks noChangeAspect="1"/>
          </p:cNvPicPr>
          <p:nvPr/>
        </p:nvPicPr>
        <p:blipFill rotWithShape="1">
          <a:blip r:embed="rId5"/>
          <a:srcRect l="55852" t="33607" r="915" b="24502"/>
          <a:stretch/>
        </p:blipFill>
        <p:spPr>
          <a:xfrm>
            <a:off x="7024656" y="5529856"/>
            <a:ext cx="2108332" cy="1149142"/>
          </a:xfrm>
          <a:prstGeom prst="rect">
            <a:avLst/>
          </a:prstGeom>
          <a:ln>
            <a:solidFill>
              <a:schemeClr val="tx1"/>
            </a:solidFill>
          </a:ln>
        </p:spPr>
      </p:pic>
    </p:spTree>
    <p:extLst>
      <p:ext uri="{BB962C8B-B14F-4D97-AF65-F5344CB8AC3E}">
        <p14:creationId xmlns:p14="http://schemas.microsoft.com/office/powerpoint/2010/main" val="41580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106496730"/>
              </p:ext>
            </p:extLst>
          </p:nvPr>
        </p:nvGraphicFramePr>
        <p:xfrm>
          <a:off x="614150" y="545910"/>
          <a:ext cx="8518837" cy="5649993"/>
        </p:xfrm>
        <a:graphic>
          <a:graphicData uri="http://schemas.openxmlformats.org/drawingml/2006/table">
            <a:tbl>
              <a:tblPr firstRow="1" bandRow="1">
                <a:tableStyleId>{5C22544A-7EE6-4342-B048-85BDC9FD1C3A}</a:tableStyleId>
              </a:tblPr>
              <a:tblGrid>
                <a:gridCol w="1772790">
                  <a:extLst>
                    <a:ext uri="{9D8B030D-6E8A-4147-A177-3AD203B41FA5}">
                      <a16:colId xmlns:a16="http://schemas.microsoft.com/office/drawing/2014/main" val="1124436216"/>
                    </a:ext>
                  </a:extLst>
                </a:gridCol>
                <a:gridCol w="452721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 </a:t>
                      </a:r>
                      <a:endParaRPr lang="en-US" sz="900" b="0" i="0" u="none" strike="noStrike" kern="1200" baseline="0" noProof="0" dirty="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Здоровое питание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1"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5 мин</a:t>
                      </a:r>
                    </a:p>
                    <a:p>
                      <a:r>
                        <a:rPr lang="ru-ru" sz="900" b="1" i="0" u="none" strike="noStrike" kern="1200" baseline="0" noProof="0" dirty="0">
                          <a:solidFill>
                            <a:srgbClr val="316355"/>
                          </a:solidFill>
                          <a:latin typeface="Ubuntu" panose="020B0504030602030204" pitchFamily="34" charset="0"/>
                          <a:ea typeface="+mn-ea"/>
                          <a:cs typeface="+mn-cs"/>
                        </a:rPr>
                        <a:t>Ведущий: </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Здоровое питание — это употребление в пищу разнообразных продуктов, которые являются источником питательных веществ для правильной работы вашего тела.</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Правильное питание помогает вам как на спортивной площадке, так и за ее пределами. Оно сохраняет ваши тело и разум здоровыми, а также повышает уровень вашей спортивной подготовки и скорость восстановления.</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Как правильное питание поддерживает здоровье тела и разума?</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Питает тело энергией, необходимой для выполнения физических нагрузок и должного функционирования.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Помогает телу расти и восстанавливаться.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Помогает организму бороться с инфекциями и болезнями.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Как здоровое питание может улучшить уровень спортивной подготовки и скорость восстановления?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Дает организму больше энергии.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Помогает укреплять мышцы и кости.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Повышает концентрацию внимания.</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Какую здоровую пищу вы едите? Запишите ответы в своей рабочей тетради.</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8980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Рацион здорового питания</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a:t>
                      </a:r>
                      <a:r>
                        <a:rPr lang="ru-ru" sz="900" b="0" i="0" u="none" strike="noStrike" kern="1200" baseline="0" noProof="0" dirty="0">
                          <a:solidFill>
                            <a:schemeClr val="tx1"/>
                          </a:solidFill>
                          <a:latin typeface="Ubuntu" panose="020B0504030602030204" pitchFamily="34" charset="0"/>
                          <a:ea typeface="+mn-ea"/>
                          <a:cs typeface="+mn-cs"/>
                        </a:rPr>
                        <a:t> 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Здоровое питание включает в себя продукты из различных пищевых групп. </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Например, если вы будете есть только фрукты и овощи, ваши мышцы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будут слабыми.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Исключение овощей из рациона может привести к частым болезням.</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Приберегите вредную пищу, такую как десерты, чипсы и газированные напитки, для особых случаев. Употребление большого количества сахара сначала дает большой всплеск энергии, но вскоре после него появляется чувство усталости и вялости.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Выбирайте «здоровые» закуски и употребляйте их небольшими порциями.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Старайтесь, чтобы фрукты или овощи занимали половину ежедневного рациона. Заполните другую половину цельнозерновыми, молочными продуктами и белками.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1" name="Group 10">
            <a:extLst>
              <a:ext uri="{FF2B5EF4-FFF2-40B4-BE49-F238E27FC236}">
                <a16:creationId xmlns:a16="http://schemas.microsoft.com/office/drawing/2014/main" id="{8F14D646-7499-2FD7-2A31-C3A530484E4E}"/>
              </a:ext>
            </a:extLst>
          </p:cNvPr>
          <p:cNvGrpSpPr/>
          <p:nvPr/>
        </p:nvGrpSpPr>
        <p:grpSpPr>
          <a:xfrm>
            <a:off x="7002840" y="1412111"/>
            <a:ext cx="2130147" cy="2545020"/>
            <a:chOff x="7002840" y="1412111"/>
            <a:chExt cx="2130147" cy="2545020"/>
          </a:xfrm>
        </p:grpSpPr>
        <p:pic>
          <p:nvPicPr>
            <p:cNvPr id="5" name="Picture 4">
              <a:extLst>
                <a:ext uri="{FF2B5EF4-FFF2-40B4-BE49-F238E27FC236}">
                  <a16:creationId xmlns:a16="http://schemas.microsoft.com/office/drawing/2014/main" id="{EBAEFCAF-D388-87F5-CDA9-09E7E5050F54}"/>
                </a:ext>
              </a:extLst>
            </p:cNvPr>
            <p:cNvPicPr>
              <a:picLocks noChangeAspect="1"/>
            </p:cNvPicPr>
            <p:nvPr/>
          </p:nvPicPr>
          <p:blipFill rotWithShape="1">
            <a:blip r:embed="rId2"/>
            <a:srcRect l="55735" t="32293" r="916" b="24086"/>
            <a:stretch/>
          </p:blipFill>
          <p:spPr>
            <a:xfrm>
              <a:off x="7002840" y="1412111"/>
              <a:ext cx="2130147" cy="1205744"/>
            </a:xfrm>
            <a:prstGeom prst="rect">
              <a:avLst/>
            </a:prstGeom>
            <a:ln>
              <a:solidFill>
                <a:schemeClr val="tx1"/>
              </a:solidFill>
            </a:ln>
          </p:spPr>
        </p:pic>
        <p:pic>
          <p:nvPicPr>
            <p:cNvPr id="10" name="Picture 9">
              <a:extLst>
                <a:ext uri="{FF2B5EF4-FFF2-40B4-BE49-F238E27FC236}">
                  <a16:creationId xmlns:a16="http://schemas.microsoft.com/office/drawing/2014/main" id="{69CB50E7-E479-8200-0C6A-9F9054394353}"/>
                </a:ext>
              </a:extLst>
            </p:cNvPr>
            <p:cNvPicPr>
              <a:picLocks noChangeAspect="1"/>
            </p:cNvPicPr>
            <p:nvPr/>
          </p:nvPicPr>
          <p:blipFill rotWithShape="1">
            <a:blip r:embed="rId3"/>
            <a:srcRect l="56202" t="32915" r="916" b="25125"/>
            <a:stretch/>
          </p:blipFill>
          <p:spPr>
            <a:xfrm>
              <a:off x="7002840" y="2784680"/>
              <a:ext cx="2130147" cy="1172451"/>
            </a:xfrm>
            <a:prstGeom prst="rect">
              <a:avLst/>
            </a:prstGeom>
            <a:ln>
              <a:solidFill>
                <a:schemeClr val="tx1"/>
              </a:solidFill>
            </a:ln>
          </p:spPr>
        </p:pic>
      </p:grpSp>
      <p:pic>
        <p:nvPicPr>
          <p:cNvPr id="13" name="Picture 12">
            <a:extLst>
              <a:ext uri="{FF2B5EF4-FFF2-40B4-BE49-F238E27FC236}">
                <a16:creationId xmlns:a16="http://schemas.microsoft.com/office/drawing/2014/main" id="{7D99C912-4ED2-50FE-0031-1B481BCD989C}"/>
              </a:ext>
            </a:extLst>
          </p:cNvPr>
          <p:cNvPicPr>
            <a:picLocks noChangeAspect="1"/>
          </p:cNvPicPr>
          <p:nvPr/>
        </p:nvPicPr>
        <p:blipFill rotWithShape="1">
          <a:blip r:embed="rId4"/>
          <a:srcRect l="56203" t="33122" r="1032" b="24917"/>
          <a:stretch/>
        </p:blipFill>
        <p:spPr>
          <a:xfrm>
            <a:off x="7002840" y="4730739"/>
            <a:ext cx="2130148" cy="1175655"/>
          </a:xfrm>
          <a:prstGeom prst="rect">
            <a:avLst/>
          </a:prstGeom>
          <a:ln>
            <a:solidFill>
              <a:schemeClr val="tx1"/>
            </a:solidFill>
          </a:ln>
        </p:spPr>
      </p:pic>
    </p:spTree>
    <p:extLst>
      <p:ext uri="{BB962C8B-B14F-4D97-AF65-F5344CB8AC3E}">
        <p14:creationId xmlns:p14="http://schemas.microsoft.com/office/powerpoint/2010/main" val="406699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75861171"/>
              </p:ext>
            </p:extLst>
          </p:nvPr>
        </p:nvGraphicFramePr>
        <p:xfrm>
          <a:off x="614150" y="545910"/>
          <a:ext cx="8518837" cy="6046452"/>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Фрукты и овощи</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Фрукты и овощи снабжают организм важными витаминами, минералами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энергией, которые необходимы для поддержания крепкого здоровья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хорошего уровня спортивной подготовки.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Нужно съедать не менее 5 фруктов и овощей в день.</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фрукты и овощи вы больше всего любите? Запишите в рабочую тетрадь как минимум 3 фрукта и 3 овоща.</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Молочные продукты</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Молочные продукты помогают сохранять кости крепкими. Они могут помочь избежать переломов, мышечной боли и слабости.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Молочные продукты содержат витамин D и кальций.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Нужно употреблять не менее 3 чашек молочных продуктов в день.</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Какие молочные продукты вы больше всего любите? Запишите в рабочую тетрадь по крайней мере 3 примера.</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p>
                      <a:pPr marL="171450" indent="-171450" algn="l" defTabSz="914400" rtl="0" eaLnBrk="1" latinLnBrk="0" hangingPunct="1">
                        <a:buFont typeface="Arial" panose="020B0604020202020204" pitchFamily="34" charset="0"/>
                        <a:buChar char="•"/>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70477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Зерновые продукты</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Зерновые продукты от природы богаты клетчаткой. Они дают ощущение сытости и удовлетворенности, отчего становится проще поддерживать здоровый вес тела!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Старайтесь составлять свое меню так, чтобы половина зерновых продуктов была цельнозерновыми.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Какие цельнозерновые продукты вы больше всего любите? Запишите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 рабочую тетрадь по крайней мере 3 примера.</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5" name="Picture 4">
            <a:extLst>
              <a:ext uri="{FF2B5EF4-FFF2-40B4-BE49-F238E27FC236}">
                <a16:creationId xmlns:a16="http://schemas.microsoft.com/office/drawing/2014/main" id="{D2825C61-CB75-E496-2A72-A5933919D4D3}"/>
              </a:ext>
            </a:extLst>
          </p:cNvPr>
          <p:cNvPicPr>
            <a:picLocks noChangeAspect="1"/>
          </p:cNvPicPr>
          <p:nvPr/>
        </p:nvPicPr>
        <p:blipFill rotWithShape="1">
          <a:blip r:embed="rId2"/>
          <a:srcRect l="57605" t="33122" r="351" b="24917"/>
          <a:stretch/>
        </p:blipFill>
        <p:spPr>
          <a:xfrm>
            <a:off x="7002105" y="1222538"/>
            <a:ext cx="2130881" cy="1196215"/>
          </a:xfrm>
          <a:prstGeom prst="rect">
            <a:avLst/>
          </a:prstGeom>
          <a:ln>
            <a:solidFill>
              <a:schemeClr val="tx1"/>
            </a:solidFill>
          </a:ln>
        </p:spPr>
      </p:pic>
      <p:pic>
        <p:nvPicPr>
          <p:cNvPr id="9" name="Picture 8">
            <a:extLst>
              <a:ext uri="{FF2B5EF4-FFF2-40B4-BE49-F238E27FC236}">
                <a16:creationId xmlns:a16="http://schemas.microsoft.com/office/drawing/2014/main" id="{249C5855-39F8-EC0E-F501-D98EFF18AFF2}"/>
              </a:ext>
            </a:extLst>
          </p:cNvPr>
          <p:cNvPicPr>
            <a:picLocks noChangeAspect="1"/>
          </p:cNvPicPr>
          <p:nvPr/>
        </p:nvPicPr>
        <p:blipFill rotWithShape="1">
          <a:blip r:embed="rId3"/>
          <a:srcRect l="56346" t="33538" r="792" b="24709"/>
          <a:stretch/>
        </p:blipFill>
        <p:spPr>
          <a:xfrm>
            <a:off x="7002105" y="3095381"/>
            <a:ext cx="2130881" cy="1167580"/>
          </a:xfrm>
          <a:prstGeom prst="rect">
            <a:avLst/>
          </a:prstGeom>
          <a:ln>
            <a:solidFill>
              <a:schemeClr val="tx1"/>
            </a:solidFill>
          </a:ln>
        </p:spPr>
      </p:pic>
      <p:pic>
        <p:nvPicPr>
          <p:cNvPr id="11" name="Picture 10">
            <a:extLst>
              <a:ext uri="{FF2B5EF4-FFF2-40B4-BE49-F238E27FC236}">
                <a16:creationId xmlns:a16="http://schemas.microsoft.com/office/drawing/2014/main" id="{B67F2C0B-2EA0-1732-E221-CEFAD7292D42}"/>
              </a:ext>
            </a:extLst>
          </p:cNvPr>
          <p:cNvPicPr>
            <a:picLocks noChangeAspect="1"/>
          </p:cNvPicPr>
          <p:nvPr/>
        </p:nvPicPr>
        <p:blipFill rotWithShape="1">
          <a:blip r:embed="rId4"/>
          <a:srcRect l="56202" t="33330" r="935" b="24709"/>
          <a:stretch/>
        </p:blipFill>
        <p:spPr>
          <a:xfrm>
            <a:off x="7002104" y="5170594"/>
            <a:ext cx="2130881" cy="1173388"/>
          </a:xfrm>
          <a:prstGeom prst="rect">
            <a:avLst/>
          </a:prstGeom>
          <a:ln>
            <a:solidFill>
              <a:schemeClr val="tx1"/>
            </a:solidFill>
          </a:ln>
        </p:spPr>
      </p:pic>
    </p:spTree>
    <p:extLst>
      <p:ext uri="{BB962C8B-B14F-4D97-AF65-F5344CB8AC3E}">
        <p14:creationId xmlns:p14="http://schemas.microsoft.com/office/powerpoint/2010/main" val="21676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61970320"/>
              </p:ext>
            </p:extLst>
          </p:nvPr>
        </p:nvGraphicFramePr>
        <p:xfrm>
          <a:off x="614150" y="545911"/>
          <a:ext cx="8518837" cy="621269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66556">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5248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Белок</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Белок помогает восстанавливать организм, мышечные ткани, кожу, внутренние органы, кровь, волосы и ногти.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Белок питает организм энергией и является ее долгосрочным источником.</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ваши любимые источники белков? Запишите в рабочую тетрадь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по крайней мере 3 примера.</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600314">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питание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Молочные продукты</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Контроль над размером порций означает выбор полезного количества определенной пищи.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Контроль над размером порций помогает получать пользу от питательных веществ пищи без переедания. Ешьте то, что нужно вашему телу.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Вот несколько советов, которые помогут вам подобрать размер порций.</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Пользуйтесь тарелками и мисками меньшего размера.</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Ограничьте отвлекающие факторы во время еды.</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Не держите еду на столе.</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Ешьте медленно.</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Есть ли что-нибудь еще, что вы пытаетесь делать для контроля количества потребляемой пищи? Запишите ответ в своей рабочей тетради.</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93341">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поддержание водного баланса</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&lt;1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b="0" i="0" u="none" strike="noStrike" kern="1200" baseline="0" noProof="0" dirty="0">
                          <a:solidFill>
                            <a:schemeClr val="dk1"/>
                          </a:solidFill>
                          <a:latin typeface="Ubuntu" panose="020B0504030602030204" pitchFamily="34" charset="0"/>
                          <a:ea typeface="+mn-ea"/>
                          <a:cs typeface="+mn-cs"/>
                        </a:rPr>
                        <a:t>И последний, но не менее важный аспект — поддержание водного баланса!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4" name="Picture 3">
            <a:extLst>
              <a:ext uri="{FF2B5EF4-FFF2-40B4-BE49-F238E27FC236}">
                <a16:creationId xmlns:a16="http://schemas.microsoft.com/office/drawing/2014/main" id="{D614E571-BD76-4109-0D5F-2B98804E46C9}"/>
              </a:ext>
            </a:extLst>
          </p:cNvPr>
          <p:cNvPicPr>
            <a:picLocks noChangeAspect="1"/>
          </p:cNvPicPr>
          <p:nvPr/>
        </p:nvPicPr>
        <p:blipFill rotWithShape="1">
          <a:blip r:embed="rId2"/>
          <a:srcRect l="55969" t="33122" r="915" b="24917"/>
          <a:stretch/>
        </p:blipFill>
        <p:spPr>
          <a:xfrm>
            <a:off x="7011638" y="1114784"/>
            <a:ext cx="2119116" cy="1160057"/>
          </a:xfrm>
          <a:prstGeom prst="rect">
            <a:avLst/>
          </a:prstGeom>
          <a:ln>
            <a:solidFill>
              <a:schemeClr val="tx1"/>
            </a:solidFill>
          </a:ln>
        </p:spPr>
      </p:pic>
      <p:pic>
        <p:nvPicPr>
          <p:cNvPr id="7" name="Picture 6">
            <a:extLst>
              <a:ext uri="{FF2B5EF4-FFF2-40B4-BE49-F238E27FC236}">
                <a16:creationId xmlns:a16="http://schemas.microsoft.com/office/drawing/2014/main" id="{C37A96CB-6C89-9725-EA4C-3BC1ED5CCCA4}"/>
              </a:ext>
            </a:extLst>
          </p:cNvPr>
          <p:cNvPicPr>
            <a:picLocks noChangeAspect="1"/>
          </p:cNvPicPr>
          <p:nvPr/>
        </p:nvPicPr>
        <p:blipFill rotWithShape="1">
          <a:blip r:embed="rId3"/>
          <a:srcRect l="56904" t="32707" r="915" b="25332"/>
          <a:stretch/>
        </p:blipFill>
        <p:spPr>
          <a:xfrm>
            <a:off x="7011638" y="3224010"/>
            <a:ext cx="2119115" cy="1185765"/>
          </a:xfrm>
          <a:prstGeom prst="rect">
            <a:avLst/>
          </a:prstGeom>
          <a:ln>
            <a:solidFill>
              <a:schemeClr val="tx1"/>
            </a:solidFill>
          </a:ln>
        </p:spPr>
      </p:pic>
      <p:pic>
        <p:nvPicPr>
          <p:cNvPr id="10" name="Picture 9">
            <a:extLst>
              <a:ext uri="{FF2B5EF4-FFF2-40B4-BE49-F238E27FC236}">
                <a16:creationId xmlns:a16="http://schemas.microsoft.com/office/drawing/2014/main" id="{837EBCAF-3EE9-794A-3257-0CCDBAD811C7}"/>
              </a:ext>
            </a:extLst>
          </p:cNvPr>
          <p:cNvPicPr>
            <a:picLocks noChangeAspect="1"/>
          </p:cNvPicPr>
          <p:nvPr/>
        </p:nvPicPr>
        <p:blipFill rotWithShape="1">
          <a:blip r:embed="rId4"/>
          <a:srcRect l="55617" t="32084" r="916" b="25125"/>
          <a:stretch/>
        </p:blipFill>
        <p:spPr>
          <a:xfrm>
            <a:off x="7011639" y="5358944"/>
            <a:ext cx="2119114" cy="1185765"/>
          </a:xfrm>
          <a:prstGeom prst="rect">
            <a:avLst/>
          </a:prstGeom>
          <a:ln>
            <a:solidFill>
              <a:schemeClr val="tx1"/>
            </a:solidFill>
          </a:ln>
        </p:spPr>
      </p:pic>
    </p:spTree>
    <p:extLst>
      <p:ext uri="{BB962C8B-B14F-4D97-AF65-F5344CB8AC3E}">
        <p14:creationId xmlns:p14="http://schemas.microsoft.com/office/powerpoint/2010/main" val="108146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718630"/>
              </p:ext>
            </p:extLst>
          </p:nvPr>
        </p:nvGraphicFramePr>
        <p:xfrm>
          <a:off x="614150" y="545910"/>
          <a:ext cx="8518837" cy="5930427"/>
        </p:xfrm>
        <a:graphic>
          <a:graphicData uri="http://schemas.openxmlformats.org/drawingml/2006/table">
            <a:tbl>
              <a:tblPr firstRow="1" bandRow="1">
                <a:tableStyleId>{5C22544A-7EE6-4342-B048-85BDC9FD1C3A}</a:tableStyleId>
              </a:tblPr>
              <a:tblGrid>
                <a:gridCol w="1582785">
                  <a:extLst>
                    <a:ext uri="{9D8B030D-6E8A-4147-A177-3AD203B41FA5}">
                      <a16:colId xmlns:a16="http://schemas.microsoft.com/office/drawing/2014/main" val="1124436216"/>
                    </a:ext>
                  </a:extLst>
                </a:gridCol>
                <a:gridCol w="4717215">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47288">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о фитнесе — поддержание водного баланса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Питьевая вода</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Поддержание водного баланса — это поддержание необходимого количества жидкости в организме.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Употребление правильного объема воды важно для здоровья, особенно во время тренировок.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30626">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о фитнесе — поддержание водного баланса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Преимущества</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tx1"/>
                          </a:solidFill>
                          <a:latin typeface="Ubuntu" panose="020B0504030602030204" pitchFamily="34" charset="0"/>
                          <a:ea typeface="+mn-ea"/>
                          <a:cs typeface="+mn-cs"/>
                        </a:rPr>
                        <a:t>Знаете ли вы, что ваше тело на 60 % состоит из воды? Неудивительно, что вода является самой важной жидкостью для организма. Все процессы в нашем организме нуждаются в воде!</a:t>
                      </a:r>
                    </a:p>
                    <a:p>
                      <a:endParaRPr lang="en-US" sz="900" b="0" i="0" u="none" strike="noStrike" kern="1200" baseline="0" noProof="0" dirty="0">
                        <a:solidFill>
                          <a:schemeClr val="tx1"/>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Поддержание водного баланса:</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Помогает организму регулировать внутреннюю температуру тела.</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Помогает переваривать съеденную пищу.</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Помогает организму усваивать витамины и минералы из съеденной пищи.</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Помогает телу и разуму правильно функционировать.</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0">
                <a:tc>
                  <a:txBody>
                    <a:bodyPr/>
                    <a:lstStyle/>
                    <a:p>
                      <a:pPr marL="0" algn="l" defTabSz="914400" rtl="0" eaLnBrk="1" latinLnBrk="0" hangingPunct="1"/>
                      <a:r>
                        <a:rPr lang="ru-ru" sz="900" b="1" i="0" u="none" strike="noStrike" kern="1200" baseline="0" noProof="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a:solidFill>
                            <a:srgbClr val="316355"/>
                          </a:solidFill>
                          <a:latin typeface="Ubuntu" panose="020B0504030602030204" pitchFamily="34" charset="0"/>
                          <a:ea typeface="+mn-ea"/>
                          <a:cs typeface="+mn-cs"/>
                        </a:rPr>
                        <a:t>Урок 1. </a:t>
                      </a:r>
                      <a:r>
                        <a:rPr lang="ru-ru" sz="900" b="0" i="0" u="none" strike="noStrike" kern="1200" baseline="0" noProof="0">
                          <a:solidFill>
                            <a:schemeClr val="tx1"/>
                          </a:solidFill>
                          <a:latin typeface="Ubuntu" panose="020B0504030602030204" pitchFamily="34" charset="0"/>
                          <a:ea typeface="+mn-ea"/>
                          <a:cs typeface="+mn-cs"/>
                        </a:rPr>
                        <a:t>Представление о фитнесе — поддержание водного баланса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a:solidFill>
                            <a:schemeClr val="tx1"/>
                          </a:solidFill>
                          <a:latin typeface="Ubuntu" panose="020B0504030602030204" pitchFamily="34" charset="0"/>
                          <a:ea typeface="+mn-ea"/>
                          <a:cs typeface="+mn-cs"/>
                        </a:rPr>
                        <a:t>Выбор полезных напитков</a:t>
                      </a:r>
                    </a:p>
                    <a:p>
                      <a:pPr marL="0" algn="l" defTabSz="914400" rtl="0" eaLnBrk="1" latinLnBrk="0" hangingPunct="1"/>
                      <a:endParaRPr lang="en-US" sz="900" b="1" i="0" u="none" strike="noStrike" kern="1200" baseline="0" noProof="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a:solidFill>
                            <a:srgbClr val="316355"/>
                          </a:solidFill>
                          <a:latin typeface="Ubuntu" panose="020B0504030602030204" pitchFamily="34" charset="0"/>
                          <a:ea typeface="+mn-ea"/>
                          <a:cs typeface="+mn-cs"/>
                        </a:rPr>
                        <a:t>Время: </a:t>
                      </a:r>
                      <a:r>
                        <a:rPr lang="ru-ru" sz="900" b="0" i="0" u="none" strike="noStrike" kern="1200" baseline="0" noProof="0">
                          <a:solidFill>
                            <a:schemeClr val="tx1"/>
                          </a:solidFill>
                          <a:latin typeface="Ubuntu" panose="020B0504030602030204" pitchFamily="34" charset="0"/>
                          <a:ea typeface="+mn-ea"/>
                          <a:cs typeface="+mn-cs"/>
                        </a:rPr>
                        <a:t>3 мин</a:t>
                      </a:r>
                    </a:p>
                    <a:p>
                      <a:pPr marL="0" algn="l" defTabSz="914400" rtl="0" eaLnBrk="1" latinLnBrk="0" hangingPunct="1"/>
                      <a:r>
                        <a:rPr lang="ru-ru" sz="900" b="1" i="0" u="none" strike="noStrike" kern="1200" baseline="0" noProof="0">
                          <a:solidFill>
                            <a:srgbClr val="316355"/>
                          </a:solidFill>
                          <a:latin typeface="Ubuntu" panose="020B0504030602030204" pitchFamily="34" charset="0"/>
                          <a:ea typeface="+mn-ea"/>
                          <a:cs typeface="+mn-cs"/>
                        </a:rPr>
                        <a:t>Ведущий: </a:t>
                      </a:r>
                    </a:p>
                    <a:p>
                      <a:pPr marL="0" algn="l" defTabSz="914400" rtl="0" eaLnBrk="1" latinLnBrk="0" hangingPunct="1"/>
                      <a:endParaRPr lang="en-US" sz="900" b="1" i="0" u="none" strike="noStrike" kern="1200" baseline="0" noProof="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ru-ru" sz="900" b="0" i="0" u="none" strike="noStrike" kern="1200" baseline="0" noProof="0" dirty="0">
                          <a:solidFill>
                            <a:schemeClr val="tx1"/>
                          </a:solidFill>
                          <a:latin typeface="Ubuntu" panose="020B0504030602030204" pitchFamily="34" charset="0"/>
                          <a:ea typeface="+mn-ea"/>
                          <a:cs typeface="+mn-cs"/>
                        </a:rPr>
                        <a:t>Пить можно самые разные напитки, однако некоторые из них полезнее других.</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tx1"/>
                          </a:solidFill>
                          <a:latin typeface="Ubuntu" panose="020B0504030602030204" pitchFamily="34" charset="0"/>
                          <a:ea typeface="+mn-ea"/>
                          <a:cs typeface="+mn-cs"/>
                        </a:rPr>
                        <a:t>Газированные напитки, энергетики и «спортивные напитки» НЕ относятся к полезным.</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Они содержат чрезмерно много сахара и могут привести к набору веса.</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Энергетики и многие газированные напитки также содержат кофеин. Кофеин мешает поддерживать водный баланс.</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tx1"/>
                          </a:solidFill>
                          <a:latin typeface="Ubuntu" panose="020B0504030602030204" pitchFamily="34" charset="0"/>
                          <a:ea typeface="+mn-ea"/>
                          <a:cs typeface="+mn-cs"/>
                        </a:rPr>
                        <a:t>Нежирное молоко и натуральный сок в умеренных объемах также являются полезными напитками.</a:t>
                      </a:r>
                    </a:p>
                    <a:p>
                      <a:pPr marL="171450" indent="-171450">
                        <a:buFont typeface="Arial" panose="020B0604020202020204" pitchFamily="34" charset="0"/>
                        <a:buChar char="•"/>
                      </a:pPr>
                      <a:r>
                        <a:rPr lang="ru-ru" sz="900" b="0" i="0" u="none" strike="noStrike" kern="1200" baseline="0" noProof="0" dirty="0">
                          <a:solidFill>
                            <a:schemeClr val="tx1"/>
                          </a:solidFill>
                          <a:latin typeface="Ubuntu" panose="020B0504030602030204" pitchFamily="34" charset="0"/>
                          <a:ea typeface="+mn-ea"/>
                          <a:cs typeface="+mn-cs"/>
                        </a:rPr>
                        <a:t>Не более 3 стаканов молока и 1 стакана сока в день. </a:t>
                      </a:r>
                    </a:p>
                    <a:p>
                      <a:pPr marL="0" indent="0">
                        <a:buFont typeface="Arial" panose="020B0604020202020204" pitchFamily="34" charset="0"/>
                        <a:buNone/>
                      </a:pPr>
                      <a:endParaRPr lang="en-US" sz="900" b="0" i="0" u="none" strike="noStrike" kern="1200" baseline="0" noProof="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tx1"/>
                          </a:solidFill>
                          <a:latin typeface="Ubuntu" panose="020B0504030602030204" pitchFamily="34" charset="0"/>
                          <a:ea typeface="+mn-ea"/>
                          <a:cs typeface="+mn-cs"/>
                        </a:rPr>
                        <a:t>Вода — лучший напиток! Пейте воду каждый день! Вода не обязательно должна быть простой. Если вам нравятся напитки со вкусом, попробуйте газированную воду или настой. </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ЗАДАНИЕ:</a:t>
                      </a:r>
                    </a:p>
                    <a:p>
                      <a:r>
                        <a:rPr lang="ru-ru" sz="900" b="0" i="0" u="none" strike="noStrike" kern="1200" baseline="0" noProof="0" dirty="0">
                          <a:solidFill>
                            <a:schemeClr val="dk1"/>
                          </a:solidFill>
                          <a:latin typeface="Ubuntu" panose="020B0504030602030204" pitchFamily="34" charset="0"/>
                          <a:ea typeface="+mn-ea"/>
                          <a:cs typeface="+mn-cs"/>
                        </a:rPr>
                        <a:t>Вы можете выполнить задание в своей рабочей тетради после завершения урока.</a:t>
                      </a:r>
                      <a:endParaRPr lang="en-US" sz="900" b="0" i="0" u="none" strike="noStrike" kern="1200" baseline="0" noProof="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882843626"/>
                  </a:ext>
                </a:extLst>
              </a:tr>
            </a:tbl>
          </a:graphicData>
        </a:graphic>
      </p:graphicFrame>
      <p:pic>
        <p:nvPicPr>
          <p:cNvPr id="5" name="Picture 4">
            <a:extLst>
              <a:ext uri="{FF2B5EF4-FFF2-40B4-BE49-F238E27FC236}">
                <a16:creationId xmlns:a16="http://schemas.microsoft.com/office/drawing/2014/main" id="{551D1727-C77C-16B8-FDD5-F95BAE6CB7A4}"/>
              </a:ext>
            </a:extLst>
          </p:cNvPr>
          <p:cNvPicPr>
            <a:picLocks noChangeAspect="1"/>
          </p:cNvPicPr>
          <p:nvPr/>
        </p:nvPicPr>
        <p:blipFill rotWithShape="1">
          <a:blip r:embed="rId2"/>
          <a:srcRect l="56202" t="33249" r="916" b="23879"/>
          <a:stretch/>
        </p:blipFill>
        <p:spPr>
          <a:xfrm>
            <a:off x="6997146" y="1071115"/>
            <a:ext cx="2135841" cy="1201141"/>
          </a:xfrm>
          <a:prstGeom prst="rect">
            <a:avLst/>
          </a:prstGeom>
          <a:ln>
            <a:solidFill>
              <a:schemeClr val="tx1"/>
            </a:solidFill>
          </a:ln>
        </p:spPr>
      </p:pic>
      <p:pic>
        <p:nvPicPr>
          <p:cNvPr id="9" name="Picture 8">
            <a:extLst>
              <a:ext uri="{FF2B5EF4-FFF2-40B4-BE49-F238E27FC236}">
                <a16:creationId xmlns:a16="http://schemas.microsoft.com/office/drawing/2014/main" id="{F16747D2-DC84-A6E2-E217-9340AAD04B21}"/>
              </a:ext>
            </a:extLst>
          </p:cNvPr>
          <p:cNvPicPr>
            <a:picLocks noChangeAspect="1"/>
          </p:cNvPicPr>
          <p:nvPr/>
        </p:nvPicPr>
        <p:blipFill rotWithShape="1">
          <a:blip r:embed="rId3"/>
          <a:srcRect l="56203" t="32499" r="1032" b="24294"/>
          <a:stretch/>
        </p:blipFill>
        <p:spPr>
          <a:xfrm>
            <a:off x="6997146" y="2521718"/>
            <a:ext cx="2135841" cy="1213811"/>
          </a:xfrm>
          <a:prstGeom prst="rect">
            <a:avLst/>
          </a:prstGeom>
          <a:ln>
            <a:solidFill>
              <a:schemeClr val="tx1"/>
            </a:solidFill>
          </a:ln>
        </p:spPr>
      </p:pic>
      <p:pic>
        <p:nvPicPr>
          <p:cNvPr id="12" name="Picture 11">
            <a:extLst>
              <a:ext uri="{FF2B5EF4-FFF2-40B4-BE49-F238E27FC236}">
                <a16:creationId xmlns:a16="http://schemas.microsoft.com/office/drawing/2014/main" id="{9A9AF20D-89F3-2640-5EF4-8EADF63FFB79}"/>
              </a:ext>
            </a:extLst>
          </p:cNvPr>
          <p:cNvPicPr>
            <a:picLocks noChangeAspect="1"/>
          </p:cNvPicPr>
          <p:nvPr/>
        </p:nvPicPr>
        <p:blipFill rotWithShape="1">
          <a:blip r:embed="rId4"/>
          <a:srcRect l="55969" t="33718" r="915" b="24086"/>
          <a:stretch/>
        </p:blipFill>
        <p:spPr>
          <a:xfrm>
            <a:off x="6997146" y="4611102"/>
            <a:ext cx="2135841" cy="1175783"/>
          </a:xfrm>
          <a:prstGeom prst="rect">
            <a:avLst/>
          </a:prstGeom>
          <a:ln>
            <a:solidFill>
              <a:schemeClr val="tx1"/>
            </a:solidFill>
          </a:ln>
        </p:spPr>
      </p:pic>
    </p:spTree>
    <p:extLst>
      <p:ext uri="{BB962C8B-B14F-4D97-AF65-F5344CB8AC3E}">
        <p14:creationId xmlns:p14="http://schemas.microsoft.com/office/powerpoint/2010/main" val="364029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043740648"/>
              </p:ext>
            </p:extLst>
          </p:nvPr>
        </p:nvGraphicFramePr>
        <p:xfrm>
          <a:off x="614150" y="545910"/>
          <a:ext cx="8518837" cy="59243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832640">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поддержание водного баланса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Признаки обезвоживания</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3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Ваш организм теряет воду, когда вы идете в туалет, потеете, занимаетесь спортом или даже просто дышите.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Знаете ли вы, что при обезвоживании на 1–2 % от веса тела уровень вашей спортивной подготовки может снизиться? Ваш организм теряет жидкость, когда вы идете в туалет, потеете, занимаетесь спортом или просто дышите.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Если вы теряете слишком много жидкости и при этом не восполняете воду в достаточной мере, функционирование вашего организма ухудшается. Это называется обезвоживанием.</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Некоторые признаки обезвоживания: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Жажда. </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Усталость или вялость.</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Головная боль.</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Сухость во рту.</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Моча приобретает темный желто-коричневый оттенок.</a:t>
                      </a:r>
                    </a:p>
                    <a:p>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962354">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поддержание водного баланса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Определение потребностей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в воде</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Нужно выпивать 5 бутылок воды в день, но некоторым людям может потребоваться увеличить ее потребление.</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Вот факторы, которые могут повлиять на выбор объема воды, необходимого для избежания обезвоживания.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Частые, энергичные упражнения, которые приводят к чрезмерному потению или недостатку кислорода</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Жаркая погода</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Большая высота над уровнем моря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Болезнь</a:t>
                      </a:r>
                    </a:p>
                    <a:p>
                      <a:pPr marL="171450" indent="-171450">
                        <a:buFont typeface="Arial" panose="020B0604020202020204" pitchFamily="34" charset="0"/>
                        <a:buChar cha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noProof="0" dirty="0">
                          <a:effectLst/>
                          <a:latin typeface="Ubuntu" panose="020B0504030602030204" pitchFamily="34" charset="0"/>
                          <a:ea typeface="Calibri" panose="020F0502020204030204" pitchFamily="34" charset="0"/>
                          <a:cs typeface="Times New Roman" panose="02020603050405020304" pitchFamily="18" charset="0"/>
                        </a:rPr>
                        <a:t>Не ждите появления жажды — пейте воду до, во время и после физической активности или спортивной тренировки.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noProof="0" dirty="0">
                        <a:effectLst/>
                        <a:latin typeface="Ubuntu" panose="020B0504030602030204" pitchFamily="34" charset="0"/>
                        <a:cs typeface="Times New Roman" panose="02020603050405020304" pitchFamily="18" charset="0"/>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вы можете дать советы, чтобы избежать обезвоживания? Запишите ответы в своей рабочей тетради.</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noProof="0" dirty="0"/>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5" name="Picture 4">
            <a:extLst>
              <a:ext uri="{FF2B5EF4-FFF2-40B4-BE49-F238E27FC236}">
                <a16:creationId xmlns:a16="http://schemas.microsoft.com/office/drawing/2014/main" id="{3D69A9C9-76BC-EA58-C7C0-AF65BB22371C}"/>
              </a:ext>
            </a:extLst>
          </p:cNvPr>
          <p:cNvPicPr>
            <a:picLocks noChangeAspect="1"/>
          </p:cNvPicPr>
          <p:nvPr/>
        </p:nvPicPr>
        <p:blipFill rotWithShape="1">
          <a:blip r:embed="rId2"/>
          <a:srcRect l="56787" t="32707" r="915" b="24086"/>
          <a:stretch/>
        </p:blipFill>
        <p:spPr>
          <a:xfrm>
            <a:off x="7005850" y="1525089"/>
            <a:ext cx="2127137" cy="1222222"/>
          </a:xfrm>
          <a:prstGeom prst="rect">
            <a:avLst/>
          </a:prstGeom>
          <a:ln>
            <a:solidFill>
              <a:schemeClr val="tx1"/>
            </a:solidFill>
          </a:ln>
        </p:spPr>
      </p:pic>
      <p:pic>
        <p:nvPicPr>
          <p:cNvPr id="8" name="Picture 7">
            <a:extLst>
              <a:ext uri="{FF2B5EF4-FFF2-40B4-BE49-F238E27FC236}">
                <a16:creationId xmlns:a16="http://schemas.microsoft.com/office/drawing/2014/main" id="{4E8F92AF-7421-09EB-AAD5-669F2DD175BB}"/>
              </a:ext>
            </a:extLst>
          </p:cNvPr>
          <p:cNvPicPr>
            <a:picLocks noChangeAspect="1"/>
          </p:cNvPicPr>
          <p:nvPr/>
        </p:nvPicPr>
        <p:blipFill rotWithShape="1">
          <a:blip r:embed="rId3"/>
          <a:srcRect l="57371" t="32915" r="1032" b="25541"/>
          <a:stretch/>
        </p:blipFill>
        <p:spPr>
          <a:xfrm>
            <a:off x="7005850" y="4282633"/>
            <a:ext cx="2127137" cy="1195021"/>
          </a:xfrm>
          <a:prstGeom prst="rect">
            <a:avLst/>
          </a:prstGeom>
          <a:ln>
            <a:solidFill>
              <a:schemeClr val="tx1"/>
            </a:solidFill>
          </a:ln>
        </p:spPr>
      </p:pic>
    </p:spTree>
    <p:extLst>
      <p:ext uri="{BB962C8B-B14F-4D97-AF65-F5344CB8AC3E}">
        <p14:creationId xmlns:p14="http://schemas.microsoft.com/office/powerpoint/2010/main" val="268247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527805185"/>
              </p:ext>
            </p:extLst>
          </p:nvPr>
        </p:nvGraphicFramePr>
        <p:xfrm>
          <a:off x="614150" y="545910"/>
          <a:ext cx="8518837" cy="593361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санитарное просвещение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Обучение товарищей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по команде</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В завершение нашего урока давайте поговорим о том, как делиться советами по здоровому образу жизни с товарищами по команде!</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Как капитан по фитнесу вы должны делиться советами по санитарному просвещению на каждой тренировке. Вы должны учить здоровым привычкам, которые улучшают физическую форму и уровень спортивной подготовки.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На всех тренировках и соревнованиях вы будете служить примером для подражания.</a:t>
                      </a: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санитарное просвещение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Что такое совет по здоровому образу жизни?</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ru-ru" sz="900" noProof="0" dirty="0">
                          <a:latin typeface="Ubuntu" panose="020B0504030602030204" pitchFamily="34" charset="0"/>
                        </a:rPr>
                        <a:t>Советы по здоровому образу жизни — это небольшие полезные советы, которые помогают вам и вашим товарищам по команде делать выбор </a:t>
                      </a:r>
                      <a:br>
                        <a:rPr lang="en-US" sz="900" noProof="0" dirty="0">
                          <a:latin typeface="Ubuntu" panose="020B0504030602030204" pitchFamily="34" charset="0"/>
                        </a:rPr>
                      </a:br>
                      <a:r>
                        <a:rPr lang="ru-ru" sz="900" noProof="0" dirty="0">
                          <a:latin typeface="Ubuntu" panose="020B0504030602030204" pitchFamily="34" charset="0"/>
                        </a:rPr>
                        <a:t>в пользу здорового образа жизни. Они должны быть краткими, не более </a:t>
                      </a:r>
                      <a:br>
                        <a:rPr lang="en-US" sz="900" noProof="0" dirty="0">
                          <a:latin typeface="Ubuntu" panose="020B0504030602030204" pitchFamily="34" charset="0"/>
                        </a:rPr>
                      </a:br>
                      <a:r>
                        <a:rPr lang="ru-ru" sz="900" noProof="0" dirty="0">
                          <a:latin typeface="Ubuntu" panose="020B0504030602030204" pitchFamily="34" charset="0"/>
                        </a:rPr>
                        <a:t>2–5 минут.</a:t>
                      </a:r>
                    </a:p>
                    <a:p>
                      <a:endParaRPr lang="en-US" sz="900" noProof="0" dirty="0">
                        <a:latin typeface="Ubuntu" panose="020B0504030602030204" pitchFamily="34" charset="0"/>
                      </a:endParaRPr>
                    </a:p>
                    <a:p>
                      <a:r>
                        <a:rPr lang="ru-ru" sz="900" noProof="0" dirty="0">
                          <a:latin typeface="Ubuntu" panose="020B0504030602030204" pitchFamily="34" charset="0"/>
                        </a:rPr>
                        <a:t>По возможности представляйте советы по здоровому образу жизни </a:t>
                      </a:r>
                      <a:br>
                        <a:rPr lang="en-US" sz="900" noProof="0" dirty="0">
                          <a:latin typeface="Ubuntu" panose="020B0504030602030204" pitchFamily="34" charset="0"/>
                        </a:rPr>
                      </a:br>
                      <a:r>
                        <a:rPr lang="ru-ru" sz="900" noProof="0" dirty="0">
                          <a:latin typeface="Ubuntu" panose="020B0504030602030204" pitchFamily="34" charset="0"/>
                        </a:rPr>
                        <a:t>в интерактивной форме! Можно вовлечь товарищей по команде следующим образом.</a:t>
                      </a:r>
                    </a:p>
                    <a:p>
                      <a:pPr marL="171450" indent="-171450">
                        <a:buFont typeface="Arial" panose="020B0604020202020204" pitchFamily="34" charset="0"/>
                        <a:buChar char="•"/>
                      </a:pPr>
                      <a:r>
                        <a:rPr lang="ru-ru" sz="900" noProof="0" dirty="0">
                          <a:latin typeface="Ubuntu" panose="020B0504030602030204" pitchFamily="34" charset="0"/>
                        </a:rPr>
                        <a:t>Задавайте им вопросы.</a:t>
                      </a:r>
                    </a:p>
                    <a:p>
                      <a:pPr marL="171450" indent="-171450">
                        <a:buFont typeface="Arial" panose="020B0604020202020204" pitchFamily="34" charset="0"/>
                        <a:buChar char="•"/>
                      </a:pPr>
                      <a:r>
                        <a:rPr lang="ru-ru" sz="900" noProof="0" dirty="0">
                          <a:latin typeface="Ubuntu" panose="020B0504030602030204" pitchFamily="34" charset="0"/>
                        </a:rPr>
                        <a:t>Давайте возможность отвечать разным участникам.</a:t>
                      </a:r>
                    </a:p>
                    <a:p>
                      <a:pPr marL="171450" indent="-171450">
                        <a:buFont typeface="Arial" panose="020B0604020202020204" pitchFamily="34" charset="0"/>
                        <a:buChar char="•"/>
                      </a:pPr>
                      <a:r>
                        <a:rPr lang="ru-ru" sz="900" noProof="0" dirty="0">
                          <a:latin typeface="Ubuntu" panose="020B0504030602030204" pitchFamily="34" charset="0"/>
                        </a:rPr>
                        <a:t>Предоставляйте примеры.</a:t>
                      </a:r>
                    </a:p>
                    <a:p>
                      <a:pPr marL="171450" indent="-171450">
                        <a:buFont typeface="Arial" panose="020B0604020202020204" pitchFamily="34" charset="0"/>
                        <a:buChar char="•"/>
                      </a:pPr>
                      <a:r>
                        <a:rPr lang="ru-ru" sz="900" noProof="0" dirty="0">
                          <a:latin typeface="Ubuntu" panose="020B0504030602030204" pitchFamily="34" charset="0"/>
                        </a:rPr>
                        <a:t>Ставьте им цели и проверяйте прогресс на следующих тренировках.</a:t>
                      </a:r>
                    </a:p>
                    <a:p>
                      <a:pPr marL="171450" indent="-171450">
                        <a:buFont typeface="Arial" panose="020B0604020202020204" pitchFamily="34" charset="0"/>
                        <a:buChar char="•"/>
                      </a:pPr>
                      <a:endParaRPr lang="en-US" sz="900" noProof="0" dirty="0">
                        <a:latin typeface="Ubuntu" panose="020B0504030602030204" pitchFamily="34" charset="0"/>
                      </a:endParaRPr>
                    </a:p>
                    <a:p>
                      <a:pPr marL="0" indent="0">
                        <a:buFont typeface="Arial" panose="020B0604020202020204" pitchFamily="34" charset="0"/>
                        <a:buNone/>
                      </a:pPr>
                      <a:r>
                        <a:rPr lang="ru-ru" sz="900" noProof="0" dirty="0">
                          <a:latin typeface="Ubuntu" panose="020B0504030602030204" pitchFamily="34" charset="0"/>
                        </a:rPr>
                        <a:t>Вот пример совета по здоровому образу жизни: поговорите о потреблении полезной и питательной пищи! </a:t>
                      </a:r>
                      <a:r>
                        <a:rPr lang="ru-ru" sz="900" b="1" i="1" noProof="0" dirty="0">
                          <a:latin typeface="Ubuntu" panose="020B0504030602030204" pitchFamily="34" charset="0"/>
                        </a:rPr>
                        <a:t>Прочитайте примеры вслух. </a:t>
                      </a:r>
                    </a:p>
                    <a:p>
                      <a:pPr marL="0" indent="0">
                        <a:buFont typeface="Arial" panose="020B0604020202020204" pitchFamily="34" charset="0"/>
                        <a:buNone/>
                      </a:pPr>
                      <a:endParaRPr lang="en-US" sz="900" b="1" i="1" noProof="0" dirty="0">
                        <a:latin typeface="Ubuntu" panose="020B0504030602030204" pitchFamily="34" charset="0"/>
                      </a:endParaRPr>
                    </a:p>
                    <a:p>
                      <a:pPr marL="0" indent="0">
                        <a:buFont typeface="Arial" panose="020B0604020202020204" pitchFamily="34" charset="0"/>
                        <a:buNone/>
                      </a:pPr>
                      <a:r>
                        <a:rPr lang="ru-ru" sz="900" b="1" i="1" noProof="0" dirty="0">
                          <a:latin typeface="Ubuntu" panose="020B0504030602030204" pitchFamily="34" charset="0"/>
                        </a:rPr>
                        <a:t>[Дополнительно: групповые занятия]</a:t>
                      </a:r>
                      <a:endParaRPr lang="en-US" sz="900" noProof="0" dirty="0">
                        <a:latin typeface="Ubuntu" panose="020B0504030602030204" pitchFamily="34" charset="0"/>
                      </a:endParaRPr>
                    </a:p>
                    <a:p>
                      <a:pPr marL="171450" indent="-171450">
                        <a:buFont typeface="Arial" panose="020B0604020202020204" pitchFamily="34" charset="0"/>
                        <a:buChar char="•"/>
                      </a:pPr>
                      <a:endParaRPr lang="en-US" sz="900" noProof="0" dirty="0">
                        <a:latin typeface="Ubuntu" panose="020B0504030602030204" pitchFamily="34" charset="0"/>
                      </a:endParaRPr>
                    </a:p>
                    <a:p>
                      <a:pPr marL="0" indent="0">
                        <a:buFont typeface="Arial" panose="020B0604020202020204" pitchFamily="34" charset="0"/>
                        <a:buNone/>
                      </a:pPr>
                      <a:endParaRPr lang="en-US" sz="900" noProof="0" dirty="0">
                        <a:latin typeface="Ubuntu" panose="020B0504030602030204" pitchFamily="34" charset="0"/>
                      </a:endParaRPr>
                    </a:p>
                    <a:p>
                      <a:endParaRPr lang="en-US" sz="9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grpSp>
        <p:nvGrpSpPr>
          <p:cNvPr id="12" name="Group 11">
            <a:extLst>
              <a:ext uri="{FF2B5EF4-FFF2-40B4-BE49-F238E27FC236}">
                <a16:creationId xmlns:a16="http://schemas.microsoft.com/office/drawing/2014/main" id="{268A0B68-9507-7F9A-D143-75A9C743A9B5}"/>
              </a:ext>
            </a:extLst>
          </p:cNvPr>
          <p:cNvGrpSpPr/>
          <p:nvPr/>
        </p:nvGrpSpPr>
        <p:grpSpPr>
          <a:xfrm>
            <a:off x="7060586" y="1088020"/>
            <a:ext cx="2072399" cy="2403925"/>
            <a:chOff x="7060586" y="1088020"/>
            <a:chExt cx="2072399" cy="2403925"/>
          </a:xfrm>
        </p:grpSpPr>
        <p:pic>
          <p:nvPicPr>
            <p:cNvPr id="5" name="Picture 4">
              <a:extLst>
                <a:ext uri="{FF2B5EF4-FFF2-40B4-BE49-F238E27FC236}">
                  <a16:creationId xmlns:a16="http://schemas.microsoft.com/office/drawing/2014/main" id="{FA2F90A9-BC96-3CB3-818E-9EAD8D74A686}"/>
                </a:ext>
              </a:extLst>
            </p:cNvPr>
            <p:cNvPicPr>
              <a:picLocks noChangeAspect="1"/>
            </p:cNvPicPr>
            <p:nvPr/>
          </p:nvPicPr>
          <p:blipFill rotWithShape="1">
            <a:blip r:embed="rId2"/>
            <a:srcRect l="55852" t="30629" r="934" b="26162"/>
            <a:stretch/>
          </p:blipFill>
          <p:spPr>
            <a:xfrm>
              <a:off x="7060586" y="1088020"/>
              <a:ext cx="2072399" cy="1165587"/>
            </a:xfrm>
            <a:prstGeom prst="rect">
              <a:avLst/>
            </a:prstGeom>
            <a:ln>
              <a:solidFill>
                <a:schemeClr val="tx1"/>
              </a:solidFill>
            </a:ln>
          </p:spPr>
        </p:pic>
        <p:pic>
          <p:nvPicPr>
            <p:cNvPr id="10" name="Picture 9">
              <a:extLst>
                <a:ext uri="{FF2B5EF4-FFF2-40B4-BE49-F238E27FC236}">
                  <a16:creationId xmlns:a16="http://schemas.microsoft.com/office/drawing/2014/main" id="{06125594-698D-3A10-1E19-876DF6A62397}"/>
                </a:ext>
              </a:extLst>
            </p:cNvPr>
            <p:cNvPicPr>
              <a:picLocks noChangeAspect="1"/>
            </p:cNvPicPr>
            <p:nvPr/>
          </p:nvPicPr>
          <p:blipFill rotWithShape="1">
            <a:blip r:embed="rId3"/>
            <a:srcRect l="55852" t="31044" r="915" b="26163"/>
            <a:stretch/>
          </p:blipFill>
          <p:spPr>
            <a:xfrm>
              <a:off x="7060586" y="2338087"/>
              <a:ext cx="2072399" cy="1153858"/>
            </a:xfrm>
            <a:prstGeom prst="rect">
              <a:avLst/>
            </a:prstGeom>
            <a:ln>
              <a:solidFill>
                <a:schemeClr val="tx1"/>
              </a:solidFill>
            </a:ln>
          </p:spPr>
        </p:pic>
      </p:grpSp>
      <p:grpSp>
        <p:nvGrpSpPr>
          <p:cNvPr id="18" name="Group 17">
            <a:extLst>
              <a:ext uri="{FF2B5EF4-FFF2-40B4-BE49-F238E27FC236}">
                <a16:creationId xmlns:a16="http://schemas.microsoft.com/office/drawing/2014/main" id="{565EDAAD-FA03-1689-3CF2-3D7C85BF076B}"/>
              </a:ext>
            </a:extLst>
          </p:cNvPr>
          <p:cNvGrpSpPr/>
          <p:nvPr/>
        </p:nvGrpSpPr>
        <p:grpSpPr>
          <a:xfrm>
            <a:off x="7060586" y="3779135"/>
            <a:ext cx="2072399" cy="2379876"/>
            <a:chOff x="7060586" y="3779135"/>
            <a:chExt cx="2072399" cy="2379876"/>
          </a:xfrm>
        </p:grpSpPr>
        <p:pic>
          <p:nvPicPr>
            <p:cNvPr id="14" name="Picture 13">
              <a:extLst>
                <a:ext uri="{FF2B5EF4-FFF2-40B4-BE49-F238E27FC236}">
                  <a16:creationId xmlns:a16="http://schemas.microsoft.com/office/drawing/2014/main" id="{D0CA2920-E14B-1635-2FAD-C5DC6BF5A04D}"/>
                </a:ext>
              </a:extLst>
            </p:cNvPr>
            <p:cNvPicPr>
              <a:picLocks noChangeAspect="1"/>
            </p:cNvPicPr>
            <p:nvPr/>
          </p:nvPicPr>
          <p:blipFill rotWithShape="1">
            <a:blip r:embed="rId4"/>
            <a:srcRect l="55852" t="32084" r="1032" b="26371"/>
            <a:stretch/>
          </p:blipFill>
          <p:spPr>
            <a:xfrm>
              <a:off x="7060586" y="3779135"/>
              <a:ext cx="2072399" cy="1123251"/>
            </a:xfrm>
            <a:prstGeom prst="rect">
              <a:avLst/>
            </a:prstGeom>
            <a:ln>
              <a:solidFill>
                <a:schemeClr val="tx1"/>
              </a:solidFill>
            </a:ln>
          </p:spPr>
        </p:pic>
        <p:pic>
          <p:nvPicPr>
            <p:cNvPr id="17" name="Picture 16">
              <a:extLst>
                <a:ext uri="{FF2B5EF4-FFF2-40B4-BE49-F238E27FC236}">
                  <a16:creationId xmlns:a16="http://schemas.microsoft.com/office/drawing/2014/main" id="{26E1788D-8D0F-8A31-B43B-09C5F37D8B7C}"/>
                </a:ext>
              </a:extLst>
            </p:cNvPr>
            <p:cNvPicPr>
              <a:picLocks noChangeAspect="1"/>
            </p:cNvPicPr>
            <p:nvPr/>
          </p:nvPicPr>
          <p:blipFill rotWithShape="1">
            <a:blip r:embed="rId5"/>
            <a:srcRect l="56554" t="32293" r="1032" b="26371"/>
            <a:stretch/>
          </p:blipFill>
          <p:spPr>
            <a:xfrm>
              <a:off x="7060586" y="5022903"/>
              <a:ext cx="2072398" cy="1136108"/>
            </a:xfrm>
            <a:prstGeom prst="rect">
              <a:avLst/>
            </a:prstGeom>
            <a:ln>
              <a:solidFill>
                <a:schemeClr val="tx1"/>
              </a:solidFill>
            </a:ln>
          </p:spPr>
        </p:pic>
      </p:grpSp>
    </p:spTree>
    <p:extLst>
      <p:ext uri="{BB962C8B-B14F-4D97-AF65-F5344CB8AC3E}">
        <p14:creationId xmlns:p14="http://schemas.microsoft.com/office/powerpoint/2010/main" val="6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78587452"/>
              </p:ext>
            </p:extLst>
          </p:nvPr>
        </p:nvGraphicFramePr>
        <p:xfrm>
          <a:off x="614149" y="545910"/>
          <a:ext cx="8518837" cy="6064582"/>
        </p:xfrm>
        <a:graphic>
          <a:graphicData uri="http://schemas.openxmlformats.org/drawingml/2006/table">
            <a:tbl>
              <a:tblPr firstRow="1" bandRow="1">
                <a:tableStyleId>{5C22544A-7EE6-4342-B048-85BDC9FD1C3A}</a:tableStyleId>
              </a:tblPr>
              <a:tblGrid>
                <a:gridCol w="1654037">
                  <a:extLst>
                    <a:ext uri="{9D8B030D-6E8A-4147-A177-3AD203B41FA5}">
                      <a16:colId xmlns:a16="http://schemas.microsoft.com/office/drawing/2014/main" val="1124436216"/>
                    </a:ext>
                  </a:extLst>
                </a:gridCol>
                <a:gridCol w="4645963">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dirty="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dirty="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санитарное просвещение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Возможности</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Делиться советами по здоровому образу жизни можно разными способами! Вспомните, как вы общаетесь со своими товарищами, участниками Специальной Олимпиады.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Вам может захотеться поделиться советом по здоровому образу жизни во время:</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Перерывов на воду</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Растяжек при заминке</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b="0" i="0" u="none" strike="noStrike" kern="1200" baseline="0" noProof="0" dirty="0">
                          <a:solidFill>
                            <a:schemeClr val="dk1"/>
                          </a:solidFill>
                          <a:latin typeface="Ubuntu" panose="020B0504030602030204" pitchFamily="34" charset="0"/>
                          <a:ea typeface="+mn-ea"/>
                          <a:cs typeface="+mn-cs"/>
                        </a:rPr>
                        <a:t>Обязательно уточняйте у своего тренера, в какой момент лучше всего делиться советом по здоровому образу жизни во время тренировки!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санитарное просвещение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tx1"/>
                          </a:solidFill>
                          <a:latin typeface="Ubuntu" panose="020B0504030602030204" pitchFamily="34" charset="0"/>
                          <a:ea typeface="+mn-ea"/>
                          <a:cs typeface="+mn-cs"/>
                        </a:rPr>
                        <a:t>Начало</a:t>
                      </a: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ru-ru" sz="900" noProof="0" dirty="0">
                          <a:latin typeface="Ubuntu" panose="020B0504030602030204" pitchFamily="34" charset="0"/>
                        </a:rPr>
                        <a:t>Советы по здоровому образу жизни можно давать о любом аспекте фитнеса:</a:t>
                      </a:r>
                    </a:p>
                    <a:p>
                      <a:pPr marL="171450" indent="-171450">
                        <a:buFont typeface="Arial" panose="020B0604020202020204" pitchFamily="34" charset="0"/>
                        <a:buChar char="•"/>
                      </a:pPr>
                      <a:r>
                        <a:rPr lang="ru-ru" sz="900" noProof="0" dirty="0">
                          <a:latin typeface="Ubuntu" panose="020B0504030602030204" pitchFamily="34" charset="0"/>
                        </a:rPr>
                        <a:t>Физическая активность</a:t>
                      </a:r>
                    </a:p>
                    <a:p>
                      <a:pPr marL="171450" indent="-171450">
                        <a:buFont typeface="Arial" panose="020B0604020202020204" pitchFamily="34" charset="0"/>
                        <a:buChar char="•"/>
                      </a:pPr>
                      <a:r>
                        <a:rPr lang="ru-ru" sz="900" noProof="0" dirty="0">
                          <a:latin typeface="Ubuntu" panose="020B0504030602030204" pitchFamily="34" charset="0"/>
                        </a:rPr>
                        <a:t>Поддержание водного баланса</a:t>
                      </a:r>
                    </a:p>
                    <a:p>
                      <a:pPr marL="171450" indent="-171450">
                        <a:buFont typeface="Arial" panose="020B0604020202020204" pitchFamily="34" charset="0"/>
                        <a:buChar char="•"/>
                      </a:pPr>
                      <a:r>
                        <a:rPr lang="ru-ru" sz="900" noProof="0" dirty="0">
                          <a:latin typeface="Ubuntu" panose="020B0504030602030204" pitchFamily="34" charset="0"/>
                        </a:rPr>
                        <a:t>Питание</a:t>
                      </a:r>
                      <a:br>
                        <a:rPr sz="900" dirty="0"/>
                      </a:br>
                      <a:endParaRPr lang="en-US" sz="900" noProof="0" dirty="0">
                        <a:latin typeface="Ubuntu" panose="020B0504030602030204" pitchFamily="34" charset="0"/>
                      </a:endParaRPr>
                    </a:p>
                    <a:p>
                      <a:pPr marL="171450" indent="-171450">
                        <a:buFont typeface="Arial" panose="020B0604020202020204" pitchFamily="34" charset="0"/>
                        <a:buChar char="•"/>
                      </a:pPr>
                      <a:endParaRPr lang="en-US" sz="900" noProof="0" dirty="0">
                        <a:latin typeface="Ubuntu" panose="020B0504030602030204" pitchFamily="34" charset="0"/>
                      </a:endParaRPr>
                    </a:p>
                    <a:p>
                      <a:pPr marL="0" indent="0">
                        <a:buFont typeface="Arial" panose="020B0604020202020204" pitchFamily="34" charset="0"/>
                        <a:buNone/>
                      </a:pPr>
                      <a:r>
                        <a:rPr lang="ru-ru" sz="900" b="1" noProof="0" dirty="0">
                          <a:solidFill>
                            <a:srgbClr val="316355"/>
                          </a:solidFill>
                          <a:latin typeface="Ubuntu" panose="020B0504030602030204" pitchFamily="34" charset="0"/>
                        </a:rPr>
                        <a:t>ВОПРОС. </a:t>
                      </a:r>
                    </a:p>
                    <a:p>
                      <a:pPr marL="0" indent="0">
                        <a:buFont typeface="Arial" panose="020B0604020202020204" pitchFamily="34" charset="0"/>
                        <a:buNone/>
                      </a:pPr>
                      <a:r>
                        <a:rPr lang="ru-ru" sz="900" noProof="0" dirty="0">
                          <a:latin typeface="Ubuntu" panose="020B0504030602030204" pitchFamily="34" charset="0"/>
                        </a:rPr>
                        <a:t>Кто из вас раньше уже видел или использовал руководство «Fit 5»? </a:t>
                      </a:r>
                      <a:br>
                        <a:rPr lang="en-US" sz="900" noProof="0" dirty="0">
                          <a:latin typeface="Ubuntu" panose="020B0504030602030204" pitchFamily="34" charset="0"/>
                        </a:rPr>
                      </a:br>
                      <a:r>
                        <a:rPr lang="ru-ru" sz="900" noProof="0" dirty="0">
                          <a:latin typeface="Ubuntu" panose="020B0504030602030204" pitchFamily="34" charset="0"/>
                        </a:rPr>
                        <a:t>Поднимите руку.</a:t>
                      </a:r>
                    </a:p>
                    <a:p>
                      <a:pPr marL="0" indent="0">
                        <a:buFont typeface="Arial" panose="020B0604020202020204" pitchFamily="34" charset="0"/>
                        <a:buNone/>
                      </a:pPr>
                      <a:endParaRPr lang="en-US" sz="900" noProof="0" dirty="0">
                        <a:latin typeface="Ubuntu" panose="020B0504030602030204" pitchFamily="34" charset="0"/>
                      </a:endParaRPr>
                    </a:p>
                    <a:p>
                      <a:pPr marL="0" indent="0">
                        <a:buFont typeface="Arial" panose="020B0604020202020204" pitchFamily="34" charset="0"/>
                        <a:buNone/>
                      </a:pPr>
                      <a:r>
                        <a:rPr lang="ru-ru" sz="900" noProof="0" dirty="0">
                          <a:latin typeface="Ubuntu" panose="020B0504030602030204" pitchFamily="34" charset="0"/>
                        </a:rPr>
                        <a:t>Отлично! «Fit 5» — это руководство по достижению физической формы и личных достижений за счет физической активности, питания и поддержания водного баланса. Информация из руководства «Fit 5» помогает давать напутствия на тему:</a:t>
                      </a:r>
                    </a:p>
                    <a:p>
                      <a:pPr marL="171450" indent="-171450">
                        <a:buFont typeface="Arial" panose="020B0604020202020204" pitchFamily="34" charset="0"/>
                        <a:buChar char="•"/>
                      </a:pPr>
                      <a:r>
                        <a:rPr lang="ru-ru" sz="900" noProof="0" dirty="0">
                          <a:latin typeface="Ubuntu" panose="020B0504030602030204" pitchFamily="34" charset="0"/>
                        </a:rPr>
                        <a:t>Поддержания активности вне спортивных тренировок.</a:t>
                      </a:r>
                    </a:p>
                    <a:p>
                      <a:pPr marL="171450" indent="-171450">
                        <a:buFont typeface="Arial" panose="020B0604020202020204" pitchFamily="34" charset="0"/>
                        <a:buChar char="•"/>
                      </a:pPr>
                      <a:r>
                        <a:rPr lang="ru-ru" sz="900" noProof="0" dirty="0">
                          <a:latin typeface="Ubuntu" panose="020B0504030602030204" pitchFamily="34" charset="0"/>
                        </a:rPr>
                        <a:t>Употребления полезной пищи для правильной работы организма.</a:t>
                      </a:r>
                    </a:p>
                    <a:p>
                      <a:pPr marL="171450" indent="-171450">
                        <a:buFont typeface="Arial" panose="020B0604020202020204" pitchFamily="34" charset="0"/>
                        <a:buChar char="•"/>
                      </a:pPr>
                      <a:r>
                        <a:rPr lang="ru-ru" sz="900" noProof="0" dirty="0">
                          <a:latin typeface="Ubuntu" panose="020B0504030602030204" pitchFamily="34" charset="0"/>
                        </a:rPr>
                        <a:t>Употребления напитков, которые поддерживают водный баланс в норме.</a:t>
                      </a:r>
                    </a:p>
                    <a:p>
                      <a:pPr marL="0" indent="0">
                        <a:buFont typeface="Arial" panose="020B0604020202020204" pitchFamily="34" charset="0"/>
                        <a:buNone/>
                      </a:pPr>
                      <a:endParaRPr lang="en-US" sz="900" noProof="0" dirty="0">
                        <a:latin typeface="Ubuntu" panose="020B0504030602030204" pitchFamily="34" charset="0"/>
                      </a:endParaRPr>
                    </a:p>
                    <a:p>
                      <a:pPr marL="0" indent="0">
                        <a:buFont typeface="Arial" panose="020B0604020202020204" pitchFamily="34" charset="0"/>
                        <a:buNone/>
                      </a:pPr>
                      <a:r>
                        <a:rPr lang="ru-ru" sz="900" noProof="0" dirty="0">
                          <a:latin typeface="Ubuntu" panose="020B0504030602030204" pitchFamily="34" charset="0"/>
                        </a:rPr>
                        <a:t>В дополнение к руководству «Fit 5» и фитнес-карточкам информацию для советов по здоровому образу жизни можно также найти на следующих страницах и ресурсах в Интернете:</a:t>
                      </a:r>
                    </a:p>
                    <a:p>
                      <a:pPr marL="171450" indent="-171450">
                        <a:buFont typeface="Arial" panose="020B0604020202020204" pitchFamily="34" charset="0"/>
                        <a:buChar char="•"/>
                      </a:pPr>
                      <a:r>
                        <a:rPr lang="ru-ru" sz="900" noProof="0" dirty="0">
                          <a:latin typeface="Ubuntu" panose="020B0504030602030204" pitchFamily="34" charset="0"/>
                        </a:rPr>
                        <a:t>Набор инструментов по санитарному просвещению Специальной Олимпиады</a:t>
                      </a:r>
                    </a:p>
                    <a:p>
                      <a:pPr marL="171450" indent="-171450">
                        <a:buFont typeface="Arial" panose="020B0604020202020204" pitchFamily="34" charset="0"/>
                        <a:buChar char="•"/>
                      </a:pPr>
                      <a:r>
                        <a:rPr lang="ru-ru" sz="900" noProof="0" dirty="0">
                          <a:latin typeface="Ubuntu" panose="020B0504030602030204" pitchFamily="34" charset="0"/>
                        </a:rPr>
                        <a:t>«Дай 5» для фитнеса</a:t>
                      </a:r>
                    </a:p>
                    <a:p>
                      <a:pPr marL="171450" indent="-171450">
                        <a:buFont typeface="Arial" panose="020B0604020202020204" pitchFamily="34" charset="0"/>
                        <a:buChar char="•"/>
                      </a:pPr>
                      <a:r>
                        <a:rPr lang="ru-ru" sz="900" noProof="0" dirty="0">
                          <a:latin typeface="Ubuntu" panose="020B0504030602030204" pitchFamily="34" charset="0"/>
                        </a:rPr>
                        <a:t>Профилактика заболеваний — учебные материалы</a:t>
                      </a:r>
                    </a:p>
                    <a:p>
                      <a:pPr marL="171450" indent="-171450">
                        <a:buFont typeface="Arial" panose="020B0604020202020204" pitchFamily="34" charset="0"/>
                        <a:buChar char="•"/>
                      </a:pPr>
                      <a:r>
                        <a:rPr lang="ru-ru" sz="900" noProof="0" dirty="0">
                          <a:latin typeface="Ubuntu" panose="020B0504030602030204" pitchFamily="34" charset="0"/>
                        </a:rPr>
                        <a:t>Фитнес-ресурсы и руководства к вашей Программе</a:t>
                      </a:r>
                    </a:p>
                    <a:p>
                      <a:pPr marL="0" indent="0">
                        <a:buFont typeface="Arial" panose="020B0604020202020204" pitchFamily="34" charset="0"/>
                        <a:buNone/>
                      </a:pPr>
                      <a:endParaRPr lang="en-US" sz="900" noProof="0" dirty="0">
                        <a:latin typeface="Ubuntu" panose="020B0504030602030204" pitchFamily="34" charset="0"/>
                      </a:endParaRPr>
                    </a:p>
                    <a:p>
                      <a:pPr marL="0" indent="0">
                        <a:buFont typeface="Arial" panose="020B0604020202020204" pitchFamily="34" charset="0"/>
                        <a:buNone/>
                      </a:pPr>
                      <a:r>
                        <a:rPr lang="ru-ru" sz="900" noProof="0" dirty="0">
                          <a:latin typeface="Ubuntu" panose="020B0504030602030204" pitchFamily="34" charset="0"/>
                        </a:rPr>
                        <a:t>Можно также использовать рабочую тетрадь для помощи в создании советов по здоровому образу жизни!</a:t>
                      </a:r>
                    </a:p>
                    <a:p>
                      <a:pPr marL="0" indent="0">
                        <a:buFont typeface="Arial" panose="020B0604020202020204" pitchFamily="34" charset="0"/>
                        <a:buNone/>
                      </a:pPr>
                      <a:endParaRPr lang="en-US" sz="900" noProof="0" dirty="0">
                        <a:latin typeface="Ubuntu" panose="020B0504030602030204" pitchFamily="34" charset="0"/>
                      </a:endParaRPr>
                    </a:p>
                    <a:p>
                      <a:endParaRPr lang="en-US" sz="9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8CE7409C-2CD9-8881-5CE3-E192047735BA}"/>
              </a:ext>
            </a:extLst>
          </p:cNvPr>
          <p:cNvPicPr>
            <a:picLocks noChangeAspect="1"/>
          </p:cNvPicPr>
          <p:nvPr/>
        </p:nvPicPr>
        <p:blipFill rotWithShape="1">
          <a:blip r:embed="rId2"/>
          <a:srcRect l="56787" t="31668" r="1032" b="25956"/>
          <a:stretch/>
        </p:blipFill>
        <p:spPr>
          <a:xfrm>
            <a:off x="6997148" y="1157452"/>
            <a:ext cx="2135838" cy="1206956"/>
          </a:xfrm>
          <a:prstGeom prst="rect">
            <a:avLst/>
          </a:prstGeom>
          <a:ln>
            <a:solidFill>
              <a:schemeClr val="tx1"/>
            </a:solidFill>
          </a:ln>
        </p:spPr>
      </p:pic>
      <p:grpSp>
        <p:nvGrpSpPr>
          <p:cNvPr id="11" name="Group 10">
            <a:extLst>
              <a:ext uri="{FF2B5EF4-FFF2-40B4-BE49-F238E27FC236}">
                <a16:creationId xmlns:a16="http://schemas.microsoft.com/office/drawing/2014/main" id="{154B05FF-0A53-D0DE-A487-E219A69E4CD0}"/>
              </a:ext>
            </a:extLst>
          </p:cNvPr>
          <p:cNvGrpSpPr/>
          <p:nvPr/>
        </p:nvGrpSpPr>
        <p:grpSpPr>
          <a:xfrm>
            <a:off x="6997148" y="3190146"/>
            <a:ext cx="2135838" cy="2606893"/>
            <a:chOff x="6997149" y="2795287"/>
            <a:chExt cx="2135838" cy="2606893"/>
          </a:xfrm>
        </p:grpSpPr>
        <p:pic>
          <p:nvPicPr>
            <p:cNvPr id="7" name="Picture 6">
              <a:extLst>
                <a:ext uri="{FF2B5EF4-FFF2-40B4-BE49-F238E27FC236}">
                  <a16:creationId xmlns:a16="http://schemas.microsoft.com/office/drawing/2014/main" id="{4EBBA16A-BD0A-94D3-B344-541FDB947D82}"/>
                </a:ext>
              </a:extLst>
            </p:cNvPr>
            <p:cNvPicPr>
              <a:picLocks noChangeAspect="1"/>
            </p:cNvPicPr>
            <p:nvPr/>
          </p:nvPicPr>
          <p:blipFill rotWithShape="1">
            <a:blip r:embed="rId3"/>
            <a:srcRect l="56202" t="30894" r="916" b="26164"/>
            <a:stretch/>
          </p:blipFill>
          <p:spPr>
            <a:xfrm>
              <a:off x="6997149" y="2795287"/>
              <a:ext cx="2135838" cy="1203087"/>
            </a:xfrm>
            <a:prstGeom prst="rect">
              <a:avLst/>
            </a:prstGeom>
            <a:ln>
              <a:solidFill>
                <a:schemeClr val="tx1"/>
              </a:solidFill>
            </a:ln>
          </p:spPr>
        </p:pic>
        <p:pic>
          <p:nvPicPr>
            <p:cNvPr id="9" name="Picture 8">
              <a:extLst>
                <a:ext uri="{FF2B5EF4-FFF2-40B4-BE49-F238E27FC236}">
                  <a16:creationId xmlns:a16="http://schemas.microsoft.com/office/drawing/2014/main" id="{7520FB96-10AA-494D-2BC6-2119F2CB0F88}"/>
                </a:ext>
              </a:extLst>
            </p:cNvPr>
            <p:cNvPicPr>
              <a:picLocks noChangeAspect="1"/>
            </p:cNvPicPr>
            <p:nvPr/>
          </p:nvPicPr>
          <p:blipFill rotWithShape="1">
            <a:blip r:embed="rId4"/>
            <a:srcRect l="56202" t="30895" r="916" b="25540"/>
            <a:stretch/>
          </p:blipFill>
          <p:spPr>
            <a:xfrm>
              <a:off x="6997149" y="4181634"/>
              <a:ext cx="2135838" cy="1220546"/>
            </a:xfrm>
            <a:prstGeom prst="rect">
              <a:avLst/>
            </a:prstGeom>
            <a:ln>
              <a:solidFill>
                <a:schemeClr val="tx1"/>
              </a:solidFill>
            </a:ln>
          </p:spPr>
        </p:pic>
      </p:grpSp>
    </p:spTree>
    <p:extLst>
      <p:ext uri="{BB962C8B-B14F-4D97-AF65-F5344CB8AC3E}">
        <p14:creationId xmlns:p14="http://schemas.microsoft.com/office/powerpoint/2010/main" val="35880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03086981"/>
              </p:ext>
            </p:extLst>
          </p:nvPr>
        </p:nvGraphicFramePr>
        <p:xfrm>
          <a:off x="614150" y="545910"/>
          <a:ext cx="8518837" cy="367648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 — санитарное просвещение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tx1"/>
                          </a:solidFill>
                          <a:latin typeface="Ubuntu" panose="020B0504030602030204" pitchFamily="34" charset="0"/>
                          <a:ea typeface="+mn-ea"/>
                          <a:cs typeface="+mn-cs"/>
                        </a:rPr>
                        <a:t>Домашнее задание</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Урок 1 курса обучения «Капитан по фитнесу» завершен! Выполните домашнее задание на тему советов по здоровому образу жизни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к следующему уроку:</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Выберите или создайте свой собственный совет по здоровому образу жизни и поделитесь им с другими.</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Отправьте выполненное домашнее задание по электронной почте. Если хотите, включите в него видео о своей тренировке.</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В начале следующего урока вас попросят представить группе свой совет о здоровом образе жизни!</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1" u="none" strike="noStrike" kern="1200" baseline="0" noProof="0" dirty="0">
                          <a:solidFill>
                            <a:schemeClr val="dk1"/>
                          </a:solidFill>
                          <a:latin typeface="Ubuntu" panose="020B0504030602030204" pitchFamily="34" charset="0"/>
                          <a:ea typeface="+mn-ea"/>
                          <a:cs typeface="+mn-cs"/>
                        </a:rPr>
                        <a:t>Напомните о важном. Например, сообщите контактную информацию, дату/время следующего урока и т. д.</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endParaRPr lang="en-US" sz="1000" b="1" i="0" u="none" strike="noStrike" kern="1200" baseline="0" noProof="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noProof="0" dirty="0">
                        <a:solidFill>
                          <a:srgbClr val="316355"/>
                        </a:solidFill>
                        <a:latin typeface="Ubuntu" panose="020B0504030602030204" pitchFamily="34" charset="0"/>
                      </a:endParaRPr>
                    </a:p>
                    <a:p>
                      <a:pPr algn="ctr"/>
                      <a:r>
                        <a:rPr lang="ru-ru" sz="3600" b="1" noProof="0" dirty="0">
                          <a:solidFill>
                            <a:schemeClr val="bg1"/>
                          </a:solidFill>
                          <a:latin typeface="Ubuntu" panose="020B0504030602030204" pitchFamily="34" charset="0"/>
                        </a:rPr>
                        <a:t>Урок 1 завершен</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n-US" sz="1000" noProof="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95EAC81B-E108-3338-9741-4DC280841240}"/>
              </a:ext>
            </a:extLst>
          </p:cNvPr>
          <p:cNvPicPr>
            <a:picLocks noChangeAspect="1"/>
          </p:cNvPicPr>
          <p:nvPr/>
        </p:nvPicPr>
        <p:blipFill rotWithShape="1">
          <a:blip r:embed="rId2"/>
          <a:srcRect l="56436" t="31461" r="915" b="25905"/>
          <a:stretch/>
        </p:blipFill>
        <p:spPr>
          <a:xfrm>
            <a:off x="6986442" y="1261641"/>
            <a:ext cx="2146545" cy="1207034"/>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97542972"/>
              </p:ext>
            </p:extLst>
          </p:nvPr>
        </p:nvGraphicFramePr>
        <p:xfrm>
          <a:off x="614150" y="545911"/>
          <a:ext cx="8518837" cy="6117105"/>
        </p:xfrm>
        <a:graphic>
          <a:graphicData uri="http://schemas.openxmlformats.org/drawingml/2006/table">
            <a:tbl>
              <a:tblPr firstRow="1" bandRow="1">
                <a:tableStyleId>{5C22544A-7EE6-4342-B048-85BDC9FD1C3A}</a:tableStyleId>
              </a:tblPr>
              <a:tblGrid>
                <a:gridCol w="1903419">
                  <a:extLst>
                    <a:ext uri="{9D8B030D-6E8A-4147-A177-3AD203B41FA5}">
                      <a16:colId xmlns:a16="http://schemas.microsoft.com/office/drawing/2014/main" val="1124436216"/>
                    </a:ext>
                  </a:extLst>
                </a:gridCol>
                <a:gridCol w="4396581">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143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32305">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С возвращением на курс обучения «Капитан по фитнесу»! На уроке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2 мы будем практиковаться в проведении разминки и заминки, применяя базовые упражнения для различных видов спорта!</a:t>
                      </a:r>
                    </a:p>
                    <a:p>
                      <a:r>
                        <a:rPr lang="ru-ru" sz="1000" b="0" i="0" u="none" strike="noStrike" kern="1200" baseline="0" noProof="0" dirty="0">
                          <a:solidFill>
                            <a:schemeClr val="dk1"/>
                          </a:solidFill>
                          <a:latin typeface="Ubuntu" panose="020B0504030602030204" pitchFamily="34" charset="0"/>
                          <a:ea typeface="+mn-ea"/>
                          <a:cs typeface="+mn-cs"/>
                        </a:rPr>
                        <a: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879999">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Проверка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6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Прежде чем приступать к уроку 2, давайте поговорим об уроке 1 «Представление о фитнесе».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ВОПРОС.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latin typeface="Ubuntu" panose="020B0504030602030204" pitchFamily="34" charset="0"/>
                          <a:ea typeface="+mn-ea"/>
                          <a:cs typeface="+mn-cs"/>
                        </a:rPr>
                        <a:t>У кого-нибудь остались вопросы по уроку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ВОПРОС.</a:t>
                      </a:r>
                    </a:p>
                    <a:p>
                      <a:r>
                        <a:rPr lang="ru-ru" sz="1000" b="0" i="0" u="none" strike="noStrike" kern="1200" baseline="0" noProof="0" dirty="0">
                          <a:solidFill>
                            <a:schemeClr val="dk1"/>
                          </a:solidFill>
                          <a:latin typeface="Ubuntu" panose="020B0504030602030204" pitchFamily="34" charset="0"/>
                          <a:ea typeface="+mn-ea"/>
                          <a:cs typeface="+mn-cs"/>
                        </a:rPr>
                        <a:t>Вы получили домашнее задание по созданию и практике в представлении советов по здоровому образу жизни. Кто хочет попробовать себя в представлении группе своего совета по здоровому образу жизни?</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1" u="none" strike="noStrike" kern="1200" baseline="0" noProof="0" dirty="0">
                          <a:solidFill>
                            <a:schemeClr val="dk1"/>
                          </a:solidFill>
                          <a:latin typeface="Ubuntu" panose="020B0504030602030204" pitchFamily="34" charset="0"/>
                          <a:ea typeface="+mn-ea"/>
                          <a:cs typeface="+mn-cs"/>
                        </a:rPr>
                        <a:t>Попросите некоторых участников поделиться своими ответами.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220727">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Роли и обязанности</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2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p>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Давайте вернемся к ролям и обязанностям капитана по фитнесу.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Полагаясь на свои лидерские качества, </a:t>
                      </a:r>
                      <a:r>
                        <a:rPr lang="ru-ru" sz="1000" noProof="0" dirty="0">
                          <a:effectLst/>
                          <a:latin typeface="Ubuntu" panose="020B0504030602030204" pitchFamily="34" charset="0"/>
                          <a:ea typeface="Calibri" panose="020F0502020204030204" pitchFamily="34" charset="0"/>
                          <a:cs typeface="Times New Roman" panose="02020603050405020304" pitchFamily="18" charset="0"/>
                        </a:rPr>
                        <a:t>вы будете тесно сотрудничать со своими тренерами и следить за тем, чтобы на здоровье и хорошую физическую форму обращалось особое внимание в контексте спортивной жизни спортсменов</a:t>
                      </a:r>
                      <a:r>
                        <a:rPr lang="ru-ru" sz="1000" b="0" i="0" u="none" strike="noStrike" kern="1200" baseline="0" noProof="0" dirty="0">
                          <a:solidFill>
                            <a:schemeClr val="dk1"/>
                          </a:solidFill>
                          <a:effectLst/>
                          <a:latin typeface="Ubuntu" panose="020B050403060203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effectLst/>
                          <a:latin typeface="Ubuntu" panose="020B0504030602030204" pitchFamily="34" charset="0"/>
                          <a:ea typeface="+mn-ea"/>
                          <a:cs typeface="+mn-cs"/>
                        </a:rPr>
                        <a:t>Обучая своих товарищей по команде здоровым привычкам.</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effectLst/>
                          <a:latin typeface="Ubuntu" panose="020B0504030602030204" pitchFamily="34" charset="0"/>
                          <a:ea typeface="+mn-ea"/>
                          <a:cs typeface="+mn-cs"/>
                        </a:rPr>
                        <a:t>Проводя разминку и заминку до и после тренировки.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effectLst/>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t>На уроке 1 мы узнали, на какие части делится фитнес, и поняли, </a:t>
                      </a:r>
                      <a:br>
                        <a:rPr lang="en-US"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br>
                      <a:r>
                        <a:rPr lang="ru-ru"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t>как давать советы по здоровому образу жизни. Теперь пришло время узнать о разминке и заминке, а также попрактиковаться </a:t>
                      </a:r>
                      <a:br>
                        <a:rPr lang="en-US"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br>
                      <a:r>
                        <a:rPr lang="ru-ru" sz="1000" b="0" i="0" u="none" strike="noStrike" kern="1200" baseline="0" noProof="0" dirty="0">
                          <a:solidFill>
                            <a:schemeClr val="dk1"/>
                          </a:solidFill>
                          <a:effectLst/>
                          <a:latin typeface="Ubuntu" panose="020B0504030602030204" pitchFamily="34" charset="0"/>
                          <a:ea typeface="+mn-ea"/>
                          <a:cs typeface="Times New Roman" panose="02020603050405020304" pitchFamily="18" charset="0"/>
                        </a:rPr>
                        <a:t>в проведении упражнений!</a:t>
                      </a:r>
                      <a:endParaRPr lang="en-US" sz="1000" b="0" i="0" u="none" strike="noStrike" kern="1200" baseline="0" noProof="0" dirty="0">
                        <a:solidFill>
                          <a:schemeClr val="dk1"/>
                        </a:solidFill>
                        <a:effectLs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5" name="Picture 4">
            <a:extLst>
              <a:ext uri="{FF2B5EF4-FFF2-40B4-BE49-F238E27FC236}">
                <a16:creationId xmlns:a16="http://schemas.microsoft.com/office/drawing/2014/main" id="{DF68947F-31C0-2FEF-4C30-786E8177067E}"/>
              </a:ext>
            </a:extLst>
          </p:cNvPr>
          <p:cNvPicPr>
            <a:picLocks noChangeAspect="1"/>
          </p:cNvPicPr>
          <p:nvPr/>
        </p:nvPicPr>
        <p:blipFill rotWithShape="1">
          <a:blip r:embed="rId2"/>
          <a:srcRect l="55852" t="31253" r="1149" b="27122"/>
          <a:stretch/>
        </p:blipFill>
        <p:spPr>
          <a:xfrm>
            <a:off x="6993854" y="1071981"/>
            <a:ext cx="2139134" cy="1164839"/>
          </a:xfrm>
          <a:prstGeom prst="rect">
            <a:avLst/>
          </a:prstGeom>
          <a:ln>
            <a:solidFill>
              <a:schemeClr val="tx1"/>
            </a:solidFill>
          </a:ln>
        </p:spPr>
      </p:pic>
      <p:pic>
        <p:nvPicPr>
          <p:cNvPr id="9" name="Picture 8">
            <a:extLst>
              <a:ext uri="{FF2B5EF4-FFF2-40B4-BE49-F238E27FC236}">
                <a16:creationId xmlns:a16="http://schemas.microsoft.com/office/drawing/2014/main" id="{FCB4B1C4-63AA-A53C-2726-EDA296C957D5}"/>
              </a:ext>
            </a:extLst>
          </p:cNvPr>
          <p:cNvPicPr>
            <a:picLocks noChangeAspect="1"/>
          </p:cNvPicPr>
          <p:nvPr/>
        </p:nvPicPr>
        <p:blipFill rotWithShape="1">
          <a:blip r:embed="rId3"/>
          <a:srcRect l="55735" t="31668" r="916" b="26371"/>
          <a:stretch/>
        </p:blipFill>
        <p:spPr>
          <a:xfrm>
            <a:off x="6993605" y="2762890"/>
            <a:ext cx="2139382" cy="1164839"/>
          </a:xfrm>
          <a:prstGeom prst="rect">
            <a:avLst/>
          </a:prstGeom>
          <a:ln>
            <a:solidFill>
              <a:schemeClr val="tx1"/>
            </a:solidFill>
          </a:ln>
        </p:spPr>
      </p:pic>
      <p:pic>
        <p:nvPicPr>
          <p:cNvPr id="11" name="Picture 10">
            <a:extLst>
              <a:ext uri="{FF2B5EF4-FFF2-40B4-BE49-F238E27FC236}">
                <a16:creationId xmlns:a16="http://schemas.microsoft.com/office/drawing/2014/main" id="{5E068BB7-3EDD-97D6-1619-E57EEE00D99E}"/>
              </a:ext>
            </a:extLst>
          </p:cNvPr>
          <p:cNvPicPr>
            <a:picLocks noChangeAspect="1"/>
          </p:cNvPicPr>
          <p:nvPr/>
        </p:nvPicPr>
        <p:blipFill rotWithShape="1">
          <a:blip r:embed="rId4"/>
          <a:srcRect l="56670" t="31461" r="915" b="25748"/>
          <a:stretch/>
        </p:blipFill>
        <p:spPr>
          <a:xfrm>
            <a:off x="6993605" y="4888402"/>
            <a:ext cx="2139382" cy="1214085"/>
          </a:xfrm>
          <a:prstGeom prst="rect">
            <a:avLst/>
          </a:prstGeom>
          <a:ln>
            <a:solidFill>
              <a:schemeClr val="tx1"/>
            </a:solidFill>
          </a:ln>
        </p:spPr>
      </p:pic>
    </p:spTree>
    <p:extLst>
      <p:ext uri="{BB962C8B-B14F-4D97-AF65-F5344CB8AC3E}">
        <p14:creationId xmlns:p14="http://schemas.microsoft.com/office/powerpoint/2010/main" val="886317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pPr>
            <a:r>
              <a:rPr lang="ru-ru"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Капитан по фитнесу</a:t>
            </a:r>
            <a:endParaRPr lang="es-PA" sz="1400" dirty="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pPr>
            <a:r>
              <a:rPr lang="ru-ru"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rPr>
              <a:t>Руководство для помощников</a:t>
            </a:r>
            <a:endParaRPr lang="es-PA"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59" y="1179507"/>
            <a:ext cx="8926549" cy="5197000"/>
          </a:xfrm>
          <a:prstGeom prst="rect">
            <a:avLst/>
          </a:prstGeom>
          <a:noFill/>
        </p:spPr>
        <p:txBody>
          <a:bodyPr wrap="square" rtlCol="0">
            <a:spAutoFit/>
          </a:bodyPr>
          <a:lstStyle/>
          <a:p>
            <a:pPr indent="-6350">
              <a:lnSpc>
                <a:spcPct val="117000"/>
              </a:lnSpc>
              <a:spcAft>
                <a:spcPts val="1900"/>
              </a:spcAft>
            </a:pPr>
            <a:r>
              <a:rPr lang="ru-ru"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В этом руководстве для помощников описано, как организовать и провести учебный курс </a:t>
            </a:r>
            <a:r>
              <a:rPr lang="ru-ru" sz="1400" dirty="0">
                <a:solidFill>
                  <a:srgbClr val="2E2825"/>
                </a:solidFill>
                <a:latin typeface="Ubuntu" panose="020B0504030602030204" pitchFamily="34" charset="0"/>
                <a:ea typeface="Ubuntu" panose="020B0504030602030204" pitchFamily="34" charset="0"/>
                <a:cs typeface="Ubuntu" panose="020B0504030602030204" pitchFamily="34" charset="0"/>
              </a:rPr>
              <a:t>«Капитан по фитнесу»</a:t>
            </a:r>
            <a:r>
              <a:rPr lang="ru-ru"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 с использованием презентации PowerPoint и рабочей тетради.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20"/>
              </a:spcAft>
            </a:pPr>
            <a:r>
              <a:rPr lang="ru-ru"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Здесь находятся материалы, которые помогут подготовиться к обучению и провести его виртуально.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900"/>
              </a:spcAft>
            </a:pPr>
            <a:r>
              <a:rPr lang="ru-ru"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Рабочие тетради, презентации PowerPoint и этот материал можно также адаптировать для работы на платформах вроде Zoom, WhatsApp или Facebook либо для личных занятий.</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940"/>
              </a:spcAft>
            </a:pPr>
            <a:r>
              <a:rPr lang="ru-ru"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Обязательно выполняйте следующие действия для подготовки к каждому занятию.</a:t>
            </a:r>
            <a:endParaRPr lang="es-PA"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Прочтите это руководство для помощников и прилагаемую к нему презентацию PowerPoint.</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Просмотрите рабочие тетради и выполните каждое задание самостоятельно. Это нужно, чтобы ознакомиться с ними и подготовить примеры, которыми можно поделиться. Подумайте, какую информацию вы бы могли добавить с учетом своей Программы.</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Проведите практическое занятие со всеми помощниками и разберите каждый слайд.</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Оставляйте отзывы друг о друге.</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Проведите второе занятие с презентацией.</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pPr>
            <a:r>
              <a:rPr lang="ru-ru"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Отправьте участникам рабочие тетради и инструкции по занятию за одну или две недели до начала обучения. Предложите атлетам-лидерам просмотреть все материалы, чтобы ознакомиться с содержанием.</a:t>
            </a:r>
            <a:endParaRPr lang="es-PA"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761465014"/>
              </p:ext>
            </p:extLst>
          </p:nvPr>
        </p:nvGraphicFramePr>
        <p:xfrm>
          <a:off x="614150" y="545911"/>
          <a:ext cx="8518837" cy="54962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ru-ru" sz="1000" b="1" i="0" u="none" strike="noStrike" kern="1200" baseline="0" noProof="0">
                          <a:solidFill>
                            <a:srgbClr val="316355"/>
                          </a:solidFill>
                          <a:latin typeface="Ubuntu" panose="020B0504030602030204" pitchFamily="34" charset="0"/>
                          <a:ea typeface="+mn-ea"/>
                          <a:cs typeface="+mn-cs"/>
                        </a:rPr>
                        <a:t>Тема</a:t>
                      </a:r>
                    </a:p>
                    <a:p>
                      <a:r>
                        <a:rPr lang="ru-ru" sz="1000" b="1" i="0" u="none" strike="noStrike" kern="1200" baseline="0" noProof="0">
                          <a:solidFill>
                            <a:srgbClr val="316355"/>
                          </a:solidFill>
                          <a:latin typeface="Ubuntu" panose="020B0504030602030204" pitchFamily="34" charset="0"/>
                          <a:ea typeface="+mn-ea"/>
                          <a:cs typeface="+mn-cs"/>
                        </a:rPr>
                        <a:t>Урок 2. </a:t>
                      </a:r>
                      <a:r>
                        <a:rPr lang="ru-ru" sz="1000" b="0" i="0" u="none" strike="noStrike" kern="1200" baseline="0" noProof="0">
                          <a:solidFill>
                            <a:schemeClr val="tx1"/>
                          </a:solidFill>
                          <a:latin typeface="Ubuntu" panose="020B0504030602030204" pitchFamily="34" charset="0"/>
                          <a:ea typeface="+mn-ea"/>
                          <a:cs typeface="+mn-cs"/>
                        </a:rPr>
                        <a:t>Проведение разминки и заминки — разминка</a:t>
                      </a:r>
                    </a:p>
                    <a:p>
                      <a:endParaRPr lang="en-US" sz="1000" b="1" i="0" u="none" strike="noStrike" kern="1200" baseline="0" noProof="0">
                        <a:solidFill>
                          <a:srgbClr val="316355"/>
                        </a:solidFill>
                        <a:latin typeface="Ubuntu" panose="020B0504030602030204" pitchFamily="34" charset="0"/>
                        <a:ea typeface="+mn-ea"/>
                        <a:cs typeface="+mn-cs"/>
                      </a:endParaRPr>
                    </a:p>
                    <a:p>
                      <a:r>
                        <a:rPr lang="ru-ru" sz="1000" b="0" i="0" u="none" strike="noStrike" kern="1200" baseline="0" noProof="0">
                          <a:solidFill>
                            <a:schemeClr val="tx1"/>
                          </a:solidFill>
                          <a:latin typeface="Ubuntu" panose="020B0504030602030204" pitchFamily="34" charset="0"/>
                          <a:ea typeface="+mn-ea"/>
                          <a:cs typeface="+mn-cs"/>
                        </a:rPr>
                        <a:t>Что такое разминка?</a:t>
                      </a:r>
                    </a:p>
                    <a:p>
                      <a:endParaRPr lang="en-US" sz="1000" b="0" i="0" u="none" strike="noStrike" kern="1200" baseline="0" noProof="0">
                        <a:solidFill>
                          <a:srgbClr val="316355"/>
                        </a:solidFill>
                        <a:latin typeface="Ubuntu" panose="020B0504030602030204" pitchFamily="34" charset="0"/>
                        <a:ea typeface="+mn-ea"/>
                        <a:cs typeface="+mn-cs"/>
                      </a:endParaRPr>
                    </a:p>
                    <a:p>
                      <a:r>
                        <a:rPr lang="ru-ru" sz="1000" b="1" i="0" u="none" strike="noStrike" kern="1200" baseline="0" noProof="0">
                          <a:solidFill>
                            <a:srgbClr val="316355"/>
                          </a:solidFill>
                          <a:latin typeface="Ubuntu" panose="020B0504030602030204" pitchFamily="34" charset="0"/>
                          <a:ea typeface="+mn-ea"/>
                          <a:cs typeface="+mn-cs"/>
                        </a:rPr>
                        <a:t>Время: </a:t>
                      </a:r>
                      <a:r>
                        <a:rPr lang="ru-ru" sz="1000" b="0" i="0" u="none" strike="noStrike" kern="1200" baseline="0" noProof="0">
                          <a:solidFill>
                            <a:schemeClr val="tx1"/>
                          </a:solidFill>
                          <a:latin typeface="Ubuntu" panose="020B0504030602030204" pitchFamily="34" charset="0"/>
                          <a:ea typeface="+mn-ea"/>
                          <a:cs typeface="+mn-cs"/>
                        </a:rPr>
                        <a:t>4 мин</a:t>
                      </a:r>
                    </a:p>
                    <a:p>
                      <a:r>
                        <a:rPr lang="ru-ru" sz="1000" b="1" i="0" u="none" strike="noStrike" kern="1200" baseline="0" noProof="0">
                          <a:solidFill>
                            <a:srgbClr val="316355"/>
                          </a:solidFill>
                          <a:latin typeface="Ubuntu" panose="020B0504030602030204" pitchFamily="34" charset="0"/>
                          <a:ea typeface="+mn-ea"/>
                          <a:cs typeface="+mn-cs"/>
                        </a:rPr>
                        <a:t>Ведущий:</a:t>
                      </a:r>
                      <a:endParaRPr lang="en-US" sz="1000" noProof="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Разминку следует проводить перед каждой тренировкой или соревнованием. Она помогает подготовить </a:t>
                      </a:r>
                      <a:r>
                        <a:rPr lang="ru-RU" sz="1000" b="0" i="0" u="none" strike="noStrike" kern="1200" baseline="0" noProof="0" dirty="0">
                          <a:solidFill>
                            <a:schemeClr val="dk1"/>
                          </a:solidFill>
                          <a:latin typeface="Ubuntu" panose="020B0504030602030204" pitchFamily="34" charset="0"/>
                          <a:ea typeface="+mn-ea"/>
                          <a:cs typeface="+mn-cs"/>
                        </a:rPr>
                        <a:t>ваши</a:t>
                      </a:r>
                      <a:r>
                        <a:rPr lang="ru-ru" sz="1000" b="0" i="0" u="none" strike="noStrike" kern="1200" baseline="0" noProof="0" dirty="0">
                          <a:solidFill>
                            <a:schemeClr val="dk1"/>
                          </a:solidFill>
                          <a:latin typeface="Ubuntu" panose="020B0504030602030204" pitchFamily="34" charset="0"/>
                          <a:ea typeface="+mn-ea"/>
                          <a:cs typeface="+mn-cs"/>
                        </a:rPr>
                        <a:t> тело и разум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к занятию спортом. </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Когда вы готовите и тело, и разум, вероятность получения травмы снижается, а качество вашей тренировки и показатели на соревнованиях повышаются. </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0" u="none" strike="noStrike" kern="1200" baseline="0" noProof="0" dirty="0">
                          <a:solidFill>
                            <a:schemeClr val="dk1"/>
                          </a:solidFill>
                          <a:latin typeface="Ubuntu" panose="020B0504030602030204" pitchFamily="34" charset="0"/>
                          <a:ea typeface="+mn-ea"/>
                          <a:cs typeface="+mn-cs"/>
                        </a:rPr>
                        <a:t>Разминка дает множество преимуществ для физического </a:t>
                      </a:r>
                      <a:br>
                        <a:rPr lang="en-US" sz="1000" b="1" i="0" u="none" strike="noStrike" kern="1200" baseline="0" noProof="0" dirty="0">
                          <a:solidFill>
                            <a:schemeClr val="dk1"/>
                          </a:solidFill>
                          <a:latin typeface="Ubuntu" panose="020B0504030602030204" pitchFamily="34" charset="0"/>
                          <a:ea typeface="+mn-ea"/>
                          <a:cs typeface="+mn-cs"/>
                        </a:rPr>
                      </a:br>
                      <a:r>
                        <a:rPr lang="ru-ru" sz="1000" b="1" i="0" u="none" strike="noStrike" kern="1200" baseline="0" noProof="0" dirty="0">
                          <a:solidFill>
                            <a:schemeClr val="dk1"/>
                          </a:solidFill>
                          <a:latin typeface="Ubuntu" panose="020B0504030602030204" pitchFamily="34" charset="0"/>
                          <a:ea typeface="+mn-ea"/>
                          <a:cs typeface="+mn-cs"/>
                        </a:rPr>
                        <a:t>и психического состояния.</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Разминка готовит ваше тело к занятиям спортом или упражнениям и помогает избегать травм, повышая:</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Частоту сердечных сокращений</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Частоту дыхания</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Приток крови к активным мышцам</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Температуру тела и мышц</a:t>
                      </a:r>
                    </a:p>
                    <a:p>
                      <a:r>
                        <a:rPr lang="ru-ru" sz="1000" b="0" i="0" u="none" strike="noStrike" kern="1200" baseline="0" noProof="0" dirty="0">
                          <a:solidFill>
                            <a:schemeClr val="dk1"/>
                          </a:solidFill>
                          <a:latin typeface="Ubuntu" panose="020B0504030602030204" pitchFamily="34" charset="0"/>
                          <a:ea typeface="+mn-ea"/>
                          <a:cs typeface="+mn-cs"/>
                        </a:rPr>
                        <a:t> </a:t>
                      </a:r>
                    </a:p>
                    <a:p>
                      <a:r>
                        <a:rPr lang="ru-ru" sz="1000" b="0" i="0" u="none" strike="noStrike" kern="1200" baseline="0" noProof="0" dirty="0">
                          <a:solidFill>
                            <a:schemeClr val="dk1"/>
                          </a:solidFill>
                          <a:latin typeface="Ubuntu" panose="020B0504030602030204" pitchFamily="34" charset="0"/>
                          <a:ea typeface="+mn-ea"/>
                          <a:cs typeface="+mn-cs"/>
                        </a:rPr>
                        <a:t>Разминка сосредотачивает ваш разум на спорте или упражнениях:</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Помогая переключиться с повседневной жизни на спорт</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Объединяя ваш разум с телом (например: связывая координацию рук и глаз)</a:t>
                      </a: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1" name="Group 10">
            <a:extLst>
              <a:ext uri="{FF2B5EF4-FFF2-40B4-BE49-F238E27FC236}">
                <a16:creationId xmlns:a16="http://schemas.microsoft.com/office/drawing/2014/main" id="{46DD8D4C-455E-466F-BDB1-C063DD73FE47}"/>
              </a:ext>
            </a:extLst>
          </p:cNvPr>
          <p:cNvGrpSpPr/>
          <p:nvPr/>
        </p:nvGrpSpPr>
        <p:grpSpPr>
          <a:xfrm>
            <a:off x="7002682" y="1632030"/>
            <a:ext cx="2130305" cy="3880715"/>
            <a:chOff x="7002682" y="1632030"/>
            <a:chExt cx="2130305" cy="3880715"/>
          </a:xfrm>
        </p:grpSpPr>
        <p:pic>
          <p:nvPicPr>
            <p:cNvPr id="4" name="Picture 3">
              <a:extLst>
                <a:ext uri="{FF2B5EF4-FFF2-40B4-BE49-F238E27FC236}">
                  <a16:creationId xmlns:a16="http://schemas.microsoft.com/office/drawing/2014/main" id="{C92C3AAA-9243-0A94-A222-5AD440C02F45}"/>
                </a:ext>
              </a:extLst>
            </p:cNvPr>
            <p:cNvPicPr>
              <a:picLocks noChangeAspect="1"/>
            </p:cNvPicPr>
            <p:nvPr/>
          </p:nvPicPr>
          <p:blipFill rotWithShape="1">
            <a:blip r:embed="rId2"/>
            <a:srcRect l="55969" t="32291" r="915" b="25748"/>
            <a:stretch/>
          </p:blipFill>
          <p:spPr>
            <a:xfrm>
              <a:off x="7002682" y="1632030"/>
              <a:ext cx="2130305" cy="1166183"/>
            </a:xfrm>
            <a:prstGeom prst="rect">
              <a:avLst/>
            </a:prstGeom>
            <a:ln>
              <a:solidFill>
                <a:schemeClr val="tx1"/>
              </a:solidFill>
            </a:ln>
          </p:spPr>
        </p:pic>
        <p:pic>
          <p:nvPicPr>
            <p:cNvPr id="8" name="Picture 7">
              <a:extLst>
                <a:ext uri="{FF2B5EF4-FFF2-40B4-BE49-F238E27FC236}">
                  <a16:creationId xmlns:a16="http://schemas.microsoft.com/office/drawing/2014/main" id="{E7B4D1A2-47EC-289C-4DAE-21FFE71FB057}"/>
                </a:ext>
              </a:extLst>
            </p:cNvPr>
            <p:cNvPicPr>
              <a:picLocks noChangeAspect="1"/>
            </p:cNvPicPr>
            <p:nvPr/>
          </p:nvPicPr>
          <p:blipFill rotWithShape="1">
            <a:blip r:embed="rId3"/>
            <a:srcRect l="56437" t="31668" r="1031" b="25749"/>
            <a:stretch/>
          </p:blipFill>
          <p:spPr>
            <a:xfrm>
              <a:off x="7002682" y="2958075"/>
              <a:ext cx="2130305" cy="1199759"/>
            </a:xfrm>
            <a:prstGeom prst="rect">
              <a:avLst/>
            </a:prstGeom>
            <a:ln>
              <a:solidFill>
                <a:schemeClr val="tx1"/>
              </a:solidFill>
            </a:ln>
          </p:spPr>
        </p:pic>
        <p:pic>
          <p:nvPicPr>
            <p:cNvPr id="10" name="Picture 9">
              <a:extLst>
                <a:ext uri="{FF2B5EF4-FFF2-40B4-BE49-F238E27FC236}">
                  <a16:creationId xmlns:a16="http://schemas.microsoft.com/office/drawing/2014/main" id="{7DFBAC48-ECD5-BCA1-3B82-35CD9B45138C}"/>
                </a:ext>
              </a:extLst>
            </p:cNvPr>
            <p:cNvPicPr>
              <a:picLocks noChangeAspect="1"/>
            </p:cNvPicPr>
            <p:nvPr/>
          </p:nvPicPr>
          <p:blipFill rotWithShape="1">
            <a:blip r:embed="rId4"/>
            <a:srcRect l="55852" t="31253" r="1033" b="25748"/>
            <a:stretch/>
          </p:blipFill>
          <p:spPr>
            <a:xfrm>
              <a:off x="7002682" y="4317696"/>
              <a:ext cx="2130305" cy="1195049"/>
            </a:xfrm>
            <a:prstGeom prst="rect">
              <a:avLst/>
            </a:prstGeom>
            <a:ln>
              <a:solidFill>
                <a:schemeClr val="tx1"/>
              </a:solidFill>
            </a:ln>
          </p:spPr>
        </p:pic>
      </p:grpSp>
    </p:spTree>
    <p:extLst>
      <p:ext uri="{BB962C8B-B14F-4D97-AF65-F5344CB8AC3E}">
        <p14:creationId xmlns:p14="http://schemas.microsoft.com/office/powerpoint/2010/main" val="2870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714261663"/>
              </p:ext>
            </p:extLst>
          </p:nvPr>
        </p:nvGraphicFramePr>
        <p:xfrm>
          <a:off x="614150" y="545910"/>
          <a:ext cx="8518837" cy="556268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9745">
                <a:tc>
                  <a:txBody>
                    <a:bodyPr/>
                    <a:lstStyle/>
                    <a:p>
                      <a:r>
                        <a:rPr lang="ru-ru" sz="1400" dirty="0" err="1">
                          <a:solidFill>
                            <a:srgbClr val="316355"/>
                          </a:solidFill>
                          <a:latin typeface="Ubuntu" panose="020B0504030602030204" pitchFamily="34" charset="0"/>
                        </a:rPr>
                        <a:t>Подготовка</a:t>
                      </a:r>
                      <a:endParaRPr lang="es-PA" sz="14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dirty="0" err="1">
                          <a:solidFill>
                            <a:srgbClr val="316355"/>
                          </a:solidFill>
                          <a:latin typeface="Ubuntu" panose="020B0504030602030204" pitchFamily="34" charset="0"/>
                        </a:rPr>
                        <a:t>Описание</a:t>
                      </a:r>
                      <a:endParaRPr lang="es-PA"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dirty="0" err="1">
                          <a:solidFill>
                            <a:srgbClr val="316355"/>
                          </a:solidFill>
                          <a:latin typeface="Ubuntu" panose="020B0504030602030204" pitchFamily="34" charset="0"/>
                        </a:rPr>
                        <a:t>Слайд</a:t>
                      </a:r>
                      <a:endParaRPr lang="es-PA"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06815">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разминка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Как делается разминка?</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Каждый вид спорта требует развития определенных навыков и движений. Разминка должна быть адаптирована к виду спорта и уровню способностей спортсменов. Разминка должна начинаться в медленном темпе и постепенно становиться быстрее и сложнее.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Однако независимо от вида спорта во все разминки должны быть включены следующие три действия: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Аэробные упражнения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Динамическая растяжка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Упражнения с учетом специфики вида спорта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s-PA"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324616">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разминка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Аэробные упражнения</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Вспомните урок 1! Аэробика — это упражнения на выносливость.</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Аэробные упражнения — это движения всего тела, повышающие частоту сердечных сокращений. Сначала упражнения должны проходить в медленном темпе и постепенно становиться более интенсивными и сложными. Упражнения должны длиться более 5 минут. Температура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тела должна повыситься, а дыхание участиться. В конце вы должны почувствовать, как ваше тело наливается энергией. Это захватывающая часть тренировки!</a:t>
                      </a:r>
                    </a:p>
                    <a:p>
                      <a:r>
                        <a:rPr lang="ru-ru" sz="900" b="0" i="0" u="none" strike="noStrike" kern="1200" baseline="0" noProof="0" dirty="0">
                          <a:solidFill>
                            <a:schemeClr val="dk1"/>
                          </a:solidFill>
                          <a:latin typeface="Ubuntu" panose="020B0504030602030204" pitchFamily="34" charset="0"/>
                          <a:ea typeface="+mn-ea"/>
                          <a:cs typeface="+mn-cs"/>
                        </a:rPr>
                        <a:t> </a:t>
                      </a: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аэробные упражнения вы можете проводить? Запишите ответы в своей рабочей тетради.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некоторых участников поделиться своими ответами.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Отличные ответы! Вот еще несколько идей.</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Прогуляйтесь или пробегите вокруг поля или корта в течение 5 минут.</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Измените направление или тип ходьбы/бега. Например, боком, задом, прыжками, галопом и т. д.</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Выберите и проведите несколько упражнений на выносливость «Fit 5».</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Придумайте командный танец или позвольте команде танцевать самостоятельно.</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s-PA"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4" name="Picture 3">
            <a:extLst>
              <a:ext uri="{FF2B5EF4-FFF2-40B4-BE49-F238E27FC236}">
                <a16:creationId xmlns:a16="http://schemas.microsoft.com/office/drawing/2014/main" id="{00855240-63DE-1037-6226-DD2C7D154BC4}"/>
              </a:ext>
            </a:extLst>
          </p:cNvPr>
          <p:cNvPicPr>
            <a:picLocks noChangeAspect="1"/>
          </p:cNvPicPr>
          <p:nvPr/>
        </p:nvPicPr>
        <p:blipFill rotWithShape="1">
          <a:blip r:embed="rId2"/>
          <a:srcRect l="57020" t="30837" r="915" b="26164"/>
          <a:stretch/>
        </p:blipFill>
        <p:spPr>
          <a:xfrm>
            <a:off x="7005850" y="1319516"/>
            <a:ext cx="2127137" cy="1223104"/>
          </a:xfrm>
          <a:prstGeom prst="rect">
            <a:avLst/>
          </a:prstGeom>
          <a:ln>
            <a:solidFill>
              <a:schemeClr val="tx1"/>
            </a:solidFill>
          </a:ln>
        </p:spPr>
      </p:pic>
      <p:pic>
        <p:nvPicPr>
          <p:cNvPr id="6" name="Picture 5">
            <a:extLst>
              <a:ext uri="{FF2B5EF4-FFF2-40B4-BE49-F238E27FC236}">
                <a16:creationId xmlns:a16="http://schemas.microsoft.com/office/drawing/2014/main" id="{1C157B41-406C-5933-16D5-8D19D6269394}"/>
              </a:ext>
            </a:extLst>
          </p:cNvPr>
          <p:cNvPicPr>
            <a:picLocks noChangeAspect="1"/>
          </p:cNvPicPr>
          <p:nvPr/>
        </p:nvPicPr>
        <p:blipFill rotWithShape="1">
          <a:blip r:embed="rId3"/>
          <a:srcRect l="55969" t="31876" r="1149" b="25956"/>
          <a:stretch/>
        </p:blipFill>
        <p:spPr>
          <a:xfrm>
            <a:off x="7005850" y="3862133"/>
            <a:ext cx="2127137" cy="1176590"/>
          </a:xfrm>
          <a:prstGeom prst="rect">
            <a:avLst/>
          </a:prstGeom>
          <a:ln>
            <a:solidFill>
              <a:schemeClr val="tx1"/>
            </a:solidFill>
          </a:ln>
        </p:spPr>
      </p:pic>
    </p:spTree>
    <p:extLst>
      <p:ext uri="{BB962C8B-B14F-4D97-AF65-F5344CB8AC3E}">
        <p14:creationId xmlns:p14="http://schemas.microsoft.com/office/powerpoint/2010/main" val="227122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52206110"/>
              </p:ext>
            </p:extLst>
          </p:nvPr>
        </p:nvGraphicFramePr>
        <p:xfrm>
          <a:off x="614150" y="545911"/>
          <a:ext cx="8518837" cy="593616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разминка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Динамическая растяжка</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Как только ваше тело разогреется после аэробных упражнений, самое время сосредоточиться на растяжке мышц, которые будут задействованы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 ходе занятий спортом.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Кто-нибудь может вспомнить, чем отличается динамическая растяжка от статической?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kern="1200" baseline="0" noProof="0" dirty="0">
                          <a:solidFill>
                            <a:schemeClr val="dk1"/>
                          </a:solidFill>
                          <a:latin typeface="Ubuntu" panose="020B0504030602030204" pitchFamily="34" charset="0"/>
                          <a:ea typeface="+mn-ea"/>
                          <a:cs typeface="+mn-cs"/>
                        </a:rPr>
                        <a:t>Выберите кого-нибудь для ответа.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Динамическая растяжка состоит из активных контролируемых действий, при которых различные части тела совершают полный диапазон движений. Некоторые примеры — круговые движения руками и махи ногами. Статическая растяжка выполняется на месте и предполагает удержание одного положения в течение более длительного периода времени.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Динамическая растяжка лучше статической в разминке, потому что температура тела и частота сердечных сокращений повышаются. Кроме того, было доказано, что динамическая растяжка снижает травматизм лучше традиционной растяжки.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динамические растяжки вы можете проводить? Посмотрите на фотографии — они могут вам помочь. Запишите ответы в своей рабочей тетради.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некоторых участников поделиться своими ответами.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разминка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Руководства по разминке</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Эксперты, работающие в программе Специальной Олимпиады, создали руководства и видеоролики по разминке для конкретных видов спорта, которые помогут вам в проведении разминки на тренировках!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Это отличный ресурс, который поможет вам научиться проводить упражнения для разминки.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4C030B95-F8D5-1ED8-4FB5-2C3AB370D643}"/>
              </a:ext>
            </a:extLst>
          </p:cNvPr>
          <p:cNvPicPr>
            <a:picLocks noChangeAspect="1"/>
          </p:cNvPicPr>
          <p:nvPr/>
        </p:nvPicPr>
        <p:blipFill rotWithShape="1">
          <a:blip r:embed="rId2"/>
          <a:srcRect l="56670" t="31253" r="1032" b="25956"/>
          <a:stretch/>
        </p:blipFill>
        <p:spPr>
          <a:xfrm>
            <a:off x="7002684" y="2216728"/>
            <a:ext cx="2130303" cy="1212272"/>
          </a:xfrm>
          <a:prstGeom prst="rect">
            <a:avLst/>
          </a:prstGeom>
          <a:ln>
            <a:solidFill>
              <a:schemeClr val="tx1"/>
            </a:solidFill>
          </a:ln>
        </p:spPr>
      </p:pic>
      <p:pic>
        <p:nvPicPr>
          <p:cNvPr id="8" name="Picture 7">
            <a:extLst>
              <a:ext uri="{FF2B5EF4-FFF2-40B4-BE49-F238E27FC236}">
                <a16:creationId xmlns:a16="http://schemas.microsoft.com/office/drawing/2014/main" id="{A2C337D2-B724-0397-ED80-18AC07C35409}"/>
              </a:ext>
            </a:extLst>
          </p:cNvPr>
          <p:cNvPicPr>
            <a:picLocks noChangeAspect="1"/>
          </p:cNvPicPr>
          <p:nvPr/>
        </p:nvPicPr>
        <p:blipFill rotWithShape="1">
          <a:blip r:embed="rId3"/>
          <a:srcRect l="56319" t="31253" r="916" b="25333"/>
          <a:stretch/>
        </p:blipFill>
        <p:spPr>
          <a:xfrm>
            <a:off x="7002684" y="5029200"/>
            <a:ext cx="2130303" cy="1216484"/>
          </a:xfrm>
          <a:prstGeom prst="rect">
            <a:avLst/>
          </a:prstGeom>
          <a:ln>
            <a:solidFill>
              <a:schemeClr val="tx1"/>
            </a:solidFill>
          </a:ln>
        </p:spPr>
      </p:pic>
    </p:spTree>
    <p:extLst>
      <p:ext uri="{BB962C8B-B14F-4D97-AF65-F5344CB8AC3E}">
        <p14:creationId xmlns:p14="http://schemas.microsoft.com/office/powerpoint/2010/main" val="239048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654334992"/>
              </p:ext>
            </p:extLst>
          </p:nvPr>
        </p:nvGraphicFramePr>
        <p:xfrm>
          <a:off x="614150" y="545911"/>
          <a:ext cx="8518837" cy="4701695"/>
        </p:xfrm>
        <a:graphic>
          <a:graphicData uri="http://schemas.openxmlformats.org/drawingml/2006/table">
            <a:tbl>
              <a:tblPr firstRow="1" bandRow="1">
                <a:tableStyleId>{5C22544A-7EE6-4342-B048-85BDC9FD1C3A}</a:tableStyleId>
              </a:tblPr>
              <a:tblGrid>
                <a:gridCol w="1903419">
                  <a:extLst>
                    <a:ext uri="{9D8B030D-6E8A-4147-A177-3AD203B41FA5}">
                      <a16:colId xmlns:a16="http://schemas.microsoft.com/office/drawing/2014/main" val="1124436216"/>
                    </a:ext>
                  </a:extLst>
                </a:gridCol>
                <a:gridCol w="4396581">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разминка</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Как проводить разминку</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3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Вот несколько советов по проведению разминки.</a:t>
                      </a:r>
                    </a:p>
                    <a:p>
                      <a:pPr marL="171450" indent="-171450">
                        <a:lnSpc>
                          <a:spcPct val="100000"/>
                        </a:lnSpc>
                        <a:buFont typeface="Arial" panose="020B0604020202020204" pitchFamily="34" charset="0"/>
                        <a:buChar char="•"/>
                      </a:pPr>
                      <a:r>
                        <a:rPr lang="ru-ru" sz="1000" noProof="0" dirty="0">
                          <a:latin typeface="Ubuntu" panose="020B0504030602030204" pitchFamily="34" charset="0"/>
                        </a:rPr>
                        <a:t>В зависимости от размера помещения разминка может проводиться внутри него или на игровой площадке. Если вы хотите двигаться, но ваше пространство ограничено, вы можете выполнять упражнения, стоя на одном месте. Например, можно бежать на месте или вокруг игровой площадки.</a:t>
                      </a:r>
                    </a:p>
                    <a:p>
                      <a:pPr marL="0" indent="0">
                        <a:lnSpc>
                          <a:spcPct val="100000"/>
                        </a:lnSpc>
                        <a:buFont typeface="Arial" panose="020B0604020202020204" pitchFamily="34" charset="0"/>
                        <a:buNone/>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ru-ru" sz="1000" noProof="0" dirty="0">
                          <a:latin typeface="Ubuntu" panose="020B0504030602030204" pitchFamily="34" charset="0"/>
                        </a:rPr>
                        <a:t>Начинайте медленно и постепенно увеличивайте скорость/темп.</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ru-ru" sz="1000" noProof="0" dirty="0">
                          <a:latin typeface="Ubuntu" panose="020B0504030602030204" pitchFamily="34" charset="0"/>
                        </a:rPr>
                        <a:t>Придерживайтесь последовательности. Последовательность важна. Она позволяет вашим товарищам по команде практиковать движения и знать, чего ожидать дальше.</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ndParaRPr>
                    </a:p>
                    <a:p>
                      <a:pPr marL="171450" indent="-171450">
                        <a:lnSpc>
                          <a:spcPct val="100000"/>
                        </a:lnSpc>
                        <a:buFont typeface="Arial" panose="020B0604020202020204" pitchFamily="34" charset="0"/>
                        <a:buChar char="•"/>
                      </a:pPr>
                      <a:r>
                        <a:rPr lang="ru-ru" sz="1000" noProof="0" dirty="0">
                          <a:latin typeface="Ubuntu" panose="020B0504030602030204" pitchFamily="34" charset="0"/>
                        </a:rPr>
                        <a:t>По возможности вносите </a:t>
                      </a:r>
                      <a:r>
                        <a:rPr lang="ru-ru" sz="1000" b="1" noProof="0" dirty="0">
                          <a:solidFill>
                            <a:srgbClr val="179984"/>
                          </a:solidFill>
                          <a:latin typeface="Ubuntu" panose="020B0504030602030204" pitchFamily="34" charset="0"/>
                          <a:ea typeface="+mn-lt"/>
                          <a:cs typeface="+mn-lt"/>
                        </a:rPr>
                        <a:t>корректировки</a:t>
                      </a:r>
                      <a:r>
                        <a:rPr lang="ru-ru" sz="1000" noProof="0" dirty="0">
                          <a:latin typeface="Ubuntu" panose="020B0504030602030204" pitchFamily="34" charset="0"/>
                        </a:rPr>
                        <a:t> для ваших товарищей по команде, если упражнения слишком легкие или сложные.</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Корректировка — это изменение упражнения, направленное на его упрощение или усложнение. Например, если вашему товарищу по команде сложно бегать на месте с подниманием колен, можно предложить ему замедлиться и вместо этого маршировать на месте. </a:t>
                      </a:r>
                    </a:p>
                    <a:p>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dirty="0">
                          <a:latin typeface="Ubuntu" panose="020B0504030602030204" pitchFamily="34" charset="0"/>
                        </a:rPr>
                        <a:t>Выбирайте упражнения, которые </a:t>
                      </a:r>
                      <a:r>
                        <a:rPr lang="ru-ru" sz="1000" b="1" dirty="0">
                          <a:solidFill>
                            <a:srgbClr val="179984"/>
                          </a:solidFill>
                          <a:latin typeface="Ubuntu" panose="020B0504030602030204" pitchFamily="34" charset="0"/>
                        </a:rPr>
                        <a:t>подходят для вашего вида спорта. </a:t>
                      </a:r>
                      <a:r>
                        <a:rPr lang="ru-ru" sz="1000" dirty="0">
                          <a:latin typeface="Ubuntu" panose="020B0504030602030204" pitchFamily="34" charset="0"/>
                        </a:rPr>
                        <a:t>В них должны использоваться те части тела, которые вы задействуете в своем виде спорта.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1" dirty="0">
                        <a:solidFill>
                          <a:srgbClr val="179984"/>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000" b="1" i="1" dirty="0">
                          <a:solidFill>
                            <a:schemeClr val="tx1"/>
                          </a:solidFill>
                          <a:latin typeface="Ubuntu" panose="020B0504030602030204" pitchFamily="34" charset="0"/>
                        </a:rPr>
                        <a:t>Объясните особенность упражнений для отдельных видов спорта, сравнив способы разминки двух разных видов спорта.</a:t>
                      </a:r>
                      <a:endParaRPr lang="en-US" sz="1000" b="1" i="1" dirty="0">
                        <a:solidFill>
                          <a:schemeClr val="tx1"/>
                        </a:solidFill>
                        <a:latin typeface="Ubuntu" panose="020B0504030602030204" pitchFamily="34" charset="0"/>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5" name="Picture 4">
            <a:extLst>
              <a:ext uri="{FF2B5EF4-FFF2-40B4-BE49-F238E27FC236}">
                <a16:creationId xmlns:a16="http://schemas.microsoft.com/office/drawing/2014/main" id="{5AF2F0D6-8885-133D-5E6A-ED73CDBBB733}"/>
              </a:ext>
            </a:extLst>
          </p:cNvPr>
          <p:cNvPicPr>
            <a:picLocks noChangeAspect="1"/>
          </p:cNvPicPr>
          <p:nvPr/>
        </p:nvPicPr>
        <p:blipFill rotWithShape="1">
          <a:blip r:embed="rId2"/>
          <a:srcRect l="56319" t="31045" r="916" b="25540"/>
          <a:stretch/>
        </p:blipFill>
        <p:spPr>
          <a:xfrm>
            <a:off x="6967960" y="2268638"/>
            <a:ext cx="2165028" cy="1236313"/>
          </a:xfrm>
          <a:prstGeom prst="rect">
            <a:avLst/>
          </a:prstGeom>
          <a:ln>
            <a:solidFill>
              <a:schemeClr val="tx1"/>
            </a:solidFill>
          </a:ln>
        </p:spPr>
      </p:pic>
    </p:spTree>
    <p:extLst>
      <p:ext uri="{BB962C8B-B14F-4D97-AF65-F5344CB8AC3E}">
        <p14:creationId xmlns:p14="http://schemas.microsoft.com/office/powerpoint/2010/main" val="377409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78939164"/>
              </p:ext>
            </p:extLst>
          </p:nvPr>
        </p:nvGraphicFramePr>
        <p:xfrm>
          <a:off x="614150" y="545911"/>
          <a:ext cx="8518837" cy="6195215"/>
        </p:xfrm>
        <a:graphic>
          <a:graphicData uri="http://schemas.openxmlformats.org/drawingml/2006/table">
            <a:tbl>
              <a:tblPr firstRow="1" bandRow="1">
                <a:tableStyleId>{5C22544A-7EE6-4342-B048-85BDC9FD1C3A}</a:tableStyleId>
              </a:tblPr>
              <a:tblGrid>
                <a:gridCol w="1523408">
                  <a:extLst>
                    <a:ext uri="{9D8B030D-6E8A-4147-A177-3AD203B41FA5}">
                      <a16:colId xmlns:a16="http://schemas.microsoft.com/office/drawing/2014/main" val="1124436216"/>
                    </a:ext>
                  </a:extLst>
                </a:gridCol>
                <a:gridCol w="4776592">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и заминки — разминка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Корректировки</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8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Вот несколько примеров корректировок. Мы уже говорили о беге на месте с поднятием колен. Теперь давайте поговорим о прыжках «ноги вместе, ноги врозь». </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Облегчить прыжки «ноги вместе, ноги врозь» для ваших товарищей по команде можно, например, шагая каждой ногой вместо прыжков </a:t>
                      </a:r>
                      <a:r>
                        <a:rPr lang="ru-ru" sz="900" b="0" i="1" u="none" strike="noStrike" kern="1200" baseline="0" noProof="0" dirty="0">
                          <a:solidFill>
                            <a:srgbClr val="316355"/>
                          </a:solidFill>
                          <a:latin typeface="Ubuntu" panose="020B0504030602030204" pitchFamily="34" charset="0"/>
                          <a:ea typeface="+mn-ea"/>
                          <a:cs typeface="+mn-cs"/>
                        </a:rPr>
                        <a:t>(продемонстрируйте)</a:t>
                      </a:r>
                      <a:r>
                        <a:rPr lang="ru-ru" sz="900" b="0" i="0" u="none" strike="noStrike" kern="1200" baseline="0" noProof="0" dirty="0">
                          <a:solidFill>
                            <a:schemeClr val="dk1"/>
                          </a:solidFill>
                          <a:latin typeface="Ubuntu" panose="020B0504030602030204" pitchFamily="34" charset="0"/>
                          <a:ea typeface="+mn-ea"/>
                          <a:cs typeface="+mn-cs"/>
                        </a:rPr>
                        <a:t>, двигая только ногами </a:t>
                      </a:r>
                      <a:r>
                        <a:rPr lang="ru-ru" sz="900" b="0" i="1" u="none" strike="noStrike" kern="1200" baseline="0" noProof="0" dirty="0">
                          <a:solidFill>
                            <a:srgbClr val="316355"/>
                          </a:solidFill>
                          <a:latin typeface="Ubuntu" panose="020B0504030602030204" pitchFamily="34" charset="0"/>
                          <a:ea typeface="+mn-ea"/>
                          <a:cs typeface="+mn-cs"/>
                        </a:rPr>
                        <a:t>(продемонстрируйте)</a:t>
                      </a:r>
                      <a:r>
                        <a:rPr lang="ru-ru" sz="900" b="0" i="0" u="none" strike="noStrike" kern="1200" baseline="0" noProof="0" dirty="0">
                          <a:solidFill>
                            <a:schemeClr val="dk1"/>
                          </a:solidFill>
                          <a:latin typeface="Ubuntu" panose="020B0504030602030204" pitchFamily="34" charset="0"/>
                          <a:ea typeface="+mn-ea"/>
                          <a:cs typeface="+mn-cs"/>
                        </a:rPr>
                        <a:t> или сбавив скорость </a:t>
                      </a:r>
                      <a:r>
                        <a:rPr lang="ru-ru" sz="900" b="0" i="1" u="none" strike="noStrike" kern="1200" baseline="0" noProof="0" dirty="0">
                          <a:solidFill>
                            <a:srgbClr val="316355"/>
                          </a:solidFill>
                          <a:latin typeface="Ubuntu" panose="020B0504030602030204" pitchFamily="34" charset="0"/>
                          <a:ea typeface="+mn-ea"/>
                          <a:cs typeface="+mn-cs"/>
                        </a:rPr>
                        <a:t>(продемонстрируйте)</a:t>
                      </a:r>
                      <a:r>
                        <a:rPr lang="ru-ru" sz="900" b="0" i="0" u="none" strike="noStrike" kern="1200" baseline="0" noProof="0" dirty="0">
                          <a:solidFill>
                            <a:schemeClr val="dk1"/>
                          </a:solidFill>
                          <a:latin typeface="Ubuntu" panose="020B0504030602030204" pitchFamily="34" charset="0"/>
                          <a:ea typeface="+mn-ea"/>
                          <a:cs typeface="+mn-cs"/>
                        </a:rPr>
                        <a:t>.</a:t>
                      </a:r>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1"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Можно усложнить прыжки «ноги вместе, ноги врозь», выполняя вместо них прыжки с согнутыми ногами </a:t>
                      </a:r>
                      <a:r>
                        <a:rPr lang="ru-ru" sz="900" b="0" i="1" u="none" strike="noStrike" kern="1200" baseline="0" noProof="0" dirty="0">
                          <a:solidFill>
                            <a:srgbClr val="316355"/>
                          </a:solidFill>
                          <a:latin typeface="Ubuntu" panose="020B0504030602030204" pitchFamily="34" charset="0"/>
                          <a:ea typeface="+mn-ea"/>
                          <a:cs typeface="+mn-cs"/>
                        </a:rPr>
                        <a:t>(продемонстрируйте)</a:t>
                      </a:r>
                      <a:r>
                        <a:rPr lang="ru-ru" sz="900" b="0" i="0" u="none" strike="noStrike" kern="1200" baseline="0" noProof="0" dirty="0">
                          <a:solidFill>
                            <a:schemeClr val="dk1"/>
                          </a:solidFill>
                          <a:latin typeface="Ubuntu" panose="020B0504030602030204" pitchFamily="34" charset="0"/>
                          <a:ea typeface="+mn-ea"/>
                          <a:cs typeface="+mn-cs"/>
                        </a:rPr>
                        <a:t>.</a:t>
                      </a:r>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1"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ЗАДАНИЕ.</a:t>
                      </a:r>
                    </a:p>
                    <a:p>
                      <a:r>
                        <a:rPr lang="ru-ru" sz="900" b="0" i="0" u="none" strike="noStrike" kern="1200" baseline="0" noProof="0" dirty="0">
                          <a:solidFill>
                            <a:schemeClr val="dk1"/>
                          </a:solidFill>
                          <a:latin typeface="Ubuntu" panose="020B0504030602030204" pitchFamily="34" charset="0"/>
                          <a:ea typeface="+mn-ea"/>
                          <a:cs typeface="+mn-cs"/>
                        </a:rPr>
                        <a:t>Давайте выполним задание в вашей рабочей тетради! Перечислите некоторые корректировки, направленные на упрощение или усложнение динамической растяжки.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Дайте участникам несколько минут на размышление, а затем обсудите ответы:</a:t>
                      </a: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endParaRPr lang="en-US" sz="900" b="1" i="1"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graphicFrame>
        <p:nvGraphicFramePr>
          <p:cNvPr id="6" name="Table 6">
            <a:extLst>
              <a:ext uri="{FF2B5EF4-FFF2-40B4-BE49-F238E27FC236}">
                <a16:creationId xmlns:a16="http://schemas.microsoft.com/office/drawing/2014/main" id="{5F6F633B-2539-1E6E-F1CB-227F9BBB68D3}"/>
              </a:ext>
            </a:extLst>
          </p:cNvPr>
          <p:cNvGraphicFramePr>
            <a:graphicFrameLocks noGrp="1"/>
          </p:cNvGraphicFramePr>
          <p:nvPr>
            <p:extLst>
              <p:ext uri="{D42A27DB-BD31-4B8C-83A1-F6EECF244321}">
                <p14:modId xmlns:p14="http://schemas.microsoft.com/office/powerpoint/2010/main" val="2923657021"/>
              </p:ext>
            </p:extLst>
          </p:nvPr>
        </p:nvGraphicFramePr>
        <p:xfrm>
          <a:off x="2280062" y="3464627"/>
          <a:ext cx="4458668" cy="3154680"/>
        </p:xfrm>
        <a:graphic>
          <a:graphicData uri="http://schemas.openxmlformats.org/drawingml/2006/table">
            <a:tbl>
              <a:tblPr firstRow="1" bandRow="1">
                <a:tableStyleId>{5C22544A-7EE6-4342-B048-85BDC9FD1C3A}</a:tableStyleId>
              </a:tblPr>
              <a:tblGrid>
                <a:gridCol w="1116281">
                  <a:extLst>
                    <a:ext uri="{9D8B030D-6E8A-4147-A177-3AD203B41FA5}">
                      <a16:colId xmlns:a16="http://schemas.microsoft.com/office/drawing/2014/main" val="2543651398"/>
                    </a:ext>
                  </a:extLst>
                </a:gridCol>
                <a:gridCol w="1321865">
                  <a:extLst>
                    <a:ext uri="{9D8B030D-6E8A-4147-A177-3AD203B41FA5}">
                      <a16:colId xmlns:a16="http://schemas.microsoft.com/office/drawing/2014/main" val="1089778458"/>
                    </a:ext>
                  </a:extLst>
                </a:gridCol>
                <a:gridCol w="2020522">
                  <a:extLst>
                    <a:ext uri="{9D8B030D-6E8A-4147-A177-3AD203B41FA5}">
                      <a16:colId xmlns:a16="http://schemas.microsoft.com/office/drawing/2014/main" val="3830870279"/>
                    </a:ext>
                  </a:extLst>
                </a:gridCol>
              </a:tblGrid>
              <a:tr h="198783">
                <a:tc>
                  <a:txBody>
                    <a:bodyPr/>
                    <a:lstStyle/>
                    <a:p>
                      <a:pPr algn="ctr"/>
                      <a:r>
                        <a:rPr lang="ru-ru" sz="1200" dirty="0">
                          <a:latin typeface="Ubuntu Light" panose="020B0304030602030204" pitchFamily="34" charset="0"/>
                        </a:rPr>
                        <a:t>Упражнение</a:t>
                      </a:r>
                    </a:p>
                  </a:txBody>
                  <a:tcPr/>
                </a:tc>
                <a:tc>
                  <a:txBody>
                    <a:bodyPr/>
                    <a:lstStyle/>
                    <a:p>
                      <a:pPr algn="ctr"/>
                      <a:r>
                        <a:rPr lang="ru-ru" sz="1200" dirty="0">
                          <a:latin typeface="Ubuntu Light" panose="020B0304030602030204" pitchFamily="34" charset="0"/>
                        </a:rPr>
                        <a:t>Упрощение</a:t>
                      </a:r>
                    </a:p>
                  </a:txBody>
                  <a:tcPr/>
                </a:tc>
                <a:tc>
                  <a:txBody>
                    <a:bodyPr/>
                    <a:lstStyle/>
                    <a:p>
                      <a:pPr algn="ctr"/>
                      <a:r>
                        <a:rPr lang="ru-ru" sz="1200" dirty="0">
                          <a:latin typeface="Ubuntu Light" panose="020B0304030602030204" pitchFamily="34" charset="0"/>
                        </a:rPr>
                        <a:t>Усложнение</a:t>
                      </a:r>
                    </a:p>
                  </a:txBody>
                  <a:tcPr/>
                </a:tc>
                <a:extLst>
                  <a:ext uri="{0D108BD9-81ED-4DB2-BD59-A6C34878D82A}">
                    <a16:rowId xmlns:a16="http://schemas.microsoft.com/office/drawing/2014/main" val="2364497867"/>
                  </a:ext>
                </a:extLst>
              </a:tr>
              <a:tr h="388823">
                <a:tc>
                  <a:txBody>
                    <a:bodyPr/>
                    <a:lstStyle/>
                    <a:p>
                      <a:pPr marL="0" marR="0" algn="ctr">
                        <a:lnSpc>
                          <a:spcPct val="120000"/>
                        </a:lnSpc>
                        <a:spcBef>
                          <a:spcPts val="0"/>
                        </a:spcBef>
                        <a:spcAft>
                          <a:spcPts val="0"/>
                        </a:spcAft>
                      </a:pPr>
                      <a:r>
                        <a:rPr lang="ru-ru" sz="950" b="1" dirty="0">
                          <a:effectLst/>
                          <a:latin typeface="Ubuntu Light" panose="020B0304030602030204" pitchFamily="34" charset="0"/>
                          <a:ea typeface="Times New Roman" panose="02020603050405020304" pitchFamily="18" charset="0"/>
                          <a:cs typeface="Times New Roman" panose="02020603050405020304" pitchFamily="18" charset="0"/>
                        </a:rPr>
                        <a:t> </a:t>
                      </a:r>
                      <a:r>
                        <a:rPr lang="ru-ru" sz="95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Бег на месте </a:t>
                      </a:r>
                      <a:br>
                        <a:rPr lang="en-US" sz="95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br>
                      <a:r>
                        <a:rPr lang="ru-ru" sz="95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с касанием пятками ягодиц</a:t>
                      </a:r>
                      <a:endParaRPr lang="en-US" sz="950" b="1" dirty="0">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ru-ru" sz="950" dirty="0">
                          <a:latin typeface="Ubuntu Light" panose="020B0304030602030204" pitchFamily="34" charset="0"/>
                        </a:rPr>
                        <a:t>Снизить скорость и идти, сгибая колени позади себя</a:t>
                      </a:r>
                    </a:p>
                  </a:txBody>
                  <a:tcPr/>
                </a:tc>
                <a:tc>
                  <a:txBody>
                    <a:bodyPr/>
                    <a:lstStyle/>
                    <a:p>
                      <a:pPr marL="171450" indent="-171450" algn="l">
                        <a:buFont typeface="Arial" panose="020B0604020202020204" pitchFamily="34" charset="0"/>
                        <a:buChar char="•"/>
                      </a:pPr>
                      <a:r>
                        <a:rPr lang="ru-ru" sz="950" dirty="0">
                          <a:latin typeface="Ubuntu Light" panose="020B0304030602030204" pitchFamily="34" charset="0"/>
                        </a:rPr>
                        <a:t>Бег с касанием пятками ягодиц: касание пятками ягодиц, но не стоя на месте, </a:t>
                      </a:r>
                      <a:br>
                        <a:rPr lang="en-US" sz="950" dirty="0">
                          <a:latin typeface="Ubuntu Light" panose="020B0304030602030204" pitchFamily="34" charset="0"/>
                        </a:rPr>
                      </a:br>
                      <a:r>
                        <a:rPr lang="ru-ru" sz="950" dirty="0">
                          <a:latin typeface="Ubuntu Light" panose="020B0304030602030204" pitchFamily="34" charset="0"/>
                        </a:rPr>
                        <a:t>а бегая по тренировочной площадке</a:t>
                      </a:r>
                    </a:p>
                  </a:txBody>
                  <a:tcPr/>
                </a:tc>
                <a:extLst>
                  <a:ext uri="{0D108BD9-81ED-4DB2-BD59-A6C34878D82A}">
                    <a16:rowId xmlns:a16="http://schemas.microsoft.com/office/drawing/2014/main" val="2189344680"/>
                  </a:ext>
                </a:extLst>
              </a:tr>
              <a:tr h="0">
                <a:tc>
                  <a:txBody>
                    <a:bodyPr/>
                    <a:lstStyle/>
                    <a:p>
                      <a:pPr marL="0" marR="0" algn="ctr">
                        <a:lnSpc>
                          <a:spcPct val="120000"/>
                        </a:lnSpc>
                        <a:spcBef>
                          <a:spcPts val="0"/>
                        </a:spcBef>
                        <a:spcAft>
                          <a:spcPts val="0"/>
                        </a:spcAft>
                      </a:pPr>
                      <a:r>
                        <a:rPr lang="ru-ru" sz="950" b="1" dirty="0">
                          <a:effectLst/>
                          <a:latin typeface="Ubuntu Light" panose="020B0304030602030204" pitchFamily="34" charset="0"/>
                          <a:ea typeface="Times New Roman" panose="02020603050405020304" pitchFamily="18" charset="0"/>
                          <a:cs typeface="Times New Roman" panose="02020603050405020304" pitchFamily="18" charset="0"/>
                        </a:rPr>
                        <a:t>Вращения бедрами</a:t>
                      </a:r>
                    </a:p>
                  </a:txBody>
                  <a:tcPr marL="68580" marR="68580" marT="0" marB="0" anchor="ctr"/>
                </a:tc>
                <a:tc>
                  <a:txBody>
                    <a:bodyPr/>
                    <a:lstStyle/>
                    <a:p>
                      <a:pPr marL="171450" indent="-171450" algn="l">
                        <a:buFont typeface="Arial" panose="020B0604020202020204" pitchFamily="34" charset="0"/>
                        <a:buChar char="•"/>
                      </a:pPr>
                      <a:r>
                        <a:rPr lang="ru-ru" sz="950" dirty="0">
                          <a:latin typeface="Ubuntu Light" panose="020B0304030602030204" pitchFamily="34" charset="0"/>
                        </a:rPr>
                        <a:t>Держаться за устойчивую поверхность для равновесия</a:t>
                      </a:r>
                    </a:p>
                    <a:p>
                      <a:pPr marL="171450" indent="-171450" algn="l">
                        <a:buFont typeface="Arial" panose="020B0604020202020204" pitchFamily="34" charset="0"/>
                        <a:buChar char="•"/>
                      </a:pPr>
                      <a:endParaRPr lang="en-US" sz="950" dirty="0">
                        <a:latin typeface="Ubuntu Light" panose="020B0304030602030204" pitchFamily="34" charset="0"/>
                      </a:endParaRPr>
                    </a:p>
                    <a:p>
                      <a:pPr marL="0" indent="0" algn="l">
                        <a:buFont typeface="Arial" panose="020B0604020202020204" pitchFamily="34" charset="0"/>
                        <a:buNone/>
                      </a:pPr>
                      <a:endParaRPr lang="en-US" sz="950" dirty="0">
                        <a:latin typeface="Ubuntu Light" panose="020B0304030602030204" pitchFamily="34" charset="0"/>
                      </a:endParaRPr>
                    </a:p>
                    <a:p>
                      <a:pPr marL="171450" indent="-171450" algn="l">
                        <a:buFont typeface="Arial" panose="020B0604020202020204" pitchFamily="34" charset="0"/>
                        <a:buChar char="•"/>
                      </a:pPr>
                      <a:endParaRPr lang="en-US" sz="950" dirty="0">
                        <a:latin typeface="Ubuntu Light" panose="020B0304030602030204" pitchFamily="34" charset="0"/>
                      </a:endParaRPr>
                    </a:p>
                  </a:txBody>
                  <a:tcPr/>
                </a:tc>
                <a:tc>
                  <a:txBody>
                    <a:bodyPr/>
                    <a:lstStyle/>
                    <a:p>
                      <a:pPr marL="171450" indent="-171450" algn="l">
                        <a:buFont typeface="Arial" panose="020B0604020202020204" pitchFamily="34" charset="0"/>
                        <a:buChar char="•"/>
                      </a:pPr>
                      <a:r>
                        <a:rPr lang="ru-ru" sz="950" dirty="0">
                          <a:latin typeface="Ubuntu Light" panose="020B0304030602030204" pitchFamily="34" charset="0"/>
                        </a:rPr>
                        <a:t>Убрать руки с бедер </a:t>
                      </a:r>
                      <a:br>
                        <a:rPr lang="en-US" sz="950" dirty="0">
                          <a:latin typeface="Ubuntu Light" panose="020B0304030602030204" pitchFamily="34" charset="0"/>
                        </a:rPr>
                      </a:br>
                      <a:r>
                        <a:rPr lang="ru-ru" sz="950" dirty="0">
                          <a:latin typeface="Ubuntu Light" panose="020B0304030602030204" pitchFamily="34" charset="0"/>
                        </a:rPr>
                        <a:t>и отвести их в сторону</a:t>
                      </a:r>
                    </a:p>
                    <a:p>
                      <a:pPr marL="171450" indent="-171450" algn="l">
                        <a:buFont typeface="Arial" panose="020B0604020202020204" pitchFamily="34" charset="0"/>
                        <a:buChar char="•"/>
                      </a:pPr>
                      <a:r>
                        <a:rPr lang="ru-ru" sz="950" dirty="0">
                          <a:latin typeface="Ubuntu Light" panose="020B0304030602030204" pitchFamily="34" charset="0"/>
                          <a:hlinkClick r:id="rId2"/>
                        </a:rPr>
                        <a:t>Вращения бедрами в движении</a:t>
                      </a:r>
                      <a:r>
                        <a:rPr lang="ru-ru" sz="950" dirty="0">
                          <a:latin typeface="Ubuntu Light" panose="020B0304030602030204" pitchFamily="34" charset="0"/>
                        </a:rPr>
                        <a:t>: делать шаг вперед после «открывания» и «закрывания» бедра каждой ногой</a:t>
                      </a:r>
                    </a:p>
                  </a:txBody>
                  <a:tcPr/>
                </a:tc>
                <a:extLst>
                  <a:ext uri="{0D108BD9-81ED-4DB2-BD59-A6C34878D82A}">
                    <a16:rowId xmlns:a16="http://schemas.microsoft.com/office/drawing/2014/main" val="1734608857"/>
                  </a:ext>
                </a:extLst>
              </a:tr>
              <a:tr h="388823">
                <a:tc>
                  <a:txBody>
                    <a:bodyPr/>
                    <a:lstStyle/>
                    <a:p>
                      <a:pPr marL="0" marR="0" algn="ctr">
                        <a:lnSpc>
                          <a:spcPct val="120000"/>
                        </a:lnSpc>
                        <a:spcBef>
                          <a:spcPts val="0"/>
                        </a:spcBef>
                        <a:spcAft>
                          <a:spcPts val="0"/>
                        </a:spcAft>
                      </a:pPr>
                      <a:r>
                        <a:rPr lang="ru-ru" sz="950" b="1" dirty="0">
                          <a:effectLst/>
                          <a:latin typeface="Ubuntu Light" panose="020B0304030602030204" pitchFamily="34" charset="0"/>
                          <a:ea typeface="Times New Roman" panose="02020603050405020304" pitchFamily="18" charset="0"/>
                          <a:cs typeface="Times New Roman" panose="02020603050405020304" pitchFamily="18" charset="0"/>
                        </a:rPr>
                        <a:t>  </a:t>
                      </a:r>
                    </a:p>
                    <a:p>
                      <a:pPr marL="0" marR="0" algn="ctr">
                        <a:lnSpc>
                          <a:spcPct val="120000"/>
                        </a:lnSpc>
                        <a:spcBef>
                          <a:spcPts val="0"/>
                        </a:spcBef>
                        <a:spcAft>
                          <a:spcPts val="0"/>
                        </a:spcAft>
                      </a:pPr>
                      <a:r>
                        <a:rPr lang="ru-ru" sz="950" b="1" dirty="0">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Круговые движения руками</a:t>
                      </a:r>
                      <a:endParaRPr lang="en-US" sz="950" b="1" dirty="0">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ru-ru" sz="950" dirty="0">
                          <a:latin typeface="Ubuntu Light" panose="020B0304030602030204" pitchFamily="34" charset="0"/>
                        </a:rPr>
                        <a:t>Двигать одной рукой за раз</a:t>
                      </a:r>
                    </a:p>
                    <a:p>
                      <a:pPr marL="171450" indent="-171450" algn="l">
                        <a:buFont typeface="Arial" panose="020B0604020202020204" pitchFamily="34" charset="0"/>
                        <a:buChar char="•"/>
                      </a:pPr>
                      <a:r>
                        <a:rPr lang="ru-ru" sz="950" dirty="0">
                          <a:latin typeface="Ubuntu Light" panose="020B0304030602030204" pitchFamily="34" charset="0"/>
                        </a:rPr>
                        <a:t>Уменьшить круги, постепенно увеличивая их</a:t>
                      </a:r>
                    </a:p>
                  </a:txBody>
                  <a:tcPr/>
                </a:tc>
                <a:tc>
                  <a:txBody>
                    <a:bodyPr/>
                    <a:lstStyle/>
                    <a:p>
                      <a:pPr marL="171450" indent="-171450" algn="l">
                        <a:buFont typeface="Arial" panose="020B0604020202020204" pitchFamily="34" charset="0"/>
                        <a:buChar char="•"/>
                      </a:pPr>
                      <a:r>
                        <a:rPr lang="ru-ru" sz="950" dirty="0">
                          <a:latin typeface="Ubuntu Light" panose="020B0304030602030204" pitchFamily="34" charset="0"/>
                        </a:rPr>
                        <a:t>Круговые движения руками </a:t>
                      </a:r>
                      <a:br>
                        <a:rPr lang="en-US" sz="950" dirty="0">
                          <a:latin typeface="Ubuntu Light" panose="020B0304030602030204" pitchFamily="34" charset="0"/>
                        </a:rPr>
                      </a:br>
                      <a:r>
                        <a:rPr lang="ru-ru" sz="950" dirty="0">
                          <a:latin typeface="Ubuntu Light" panose="020B0304030602030204" pitchFamily="34" charset="0"/>
                        </a:rPr>
                        <a:t>в движении: </a:t>
                      </a:r>
                      <a:r>
                        <a:rPr lang="ru-RU" sz="950" dirty="0">
                          <a:latin typeface="Ubuntu Light" panose="020B0304030602030204" pitchFamily="34" charset="0"/>
                        </a:rPr>
                        <a:t>делать</a:t>
                      </a:r>
                      <a:r>
                        <a:rPr lang="ru-ru" sz="950" dirty="0">
                          <a:latin typeface="Ubuntu Light" panose="020B0304030602030204" pitchFamily="34" charset="0"/>
                        </a:rPr>
                        <a:t> круговые движения руками и при этом </a:t>
                      </a:r>
                      <a:r>
                        <a:rPr lang="ru-RU" sz="950" dirty="0">
                          <a:latin typeface="Ubuntu Light" panose="020B0304030602030204" pitchFamily="34" charset="0"/>
                        </a:rPr>
                        <a:t>ходить</a:t>
                      </a:r>
                      <a:r>
                        <a:rPr lang="ru-ru" sz="950" dirty="0">
                          <a:latin typeface="Ubuntu Light" panose="020B0304030602030204" pitchFamily="34" charset="0"/>
                        </a:rPr>
                        <a:t> на месте или по тренировочной площадке</a:t>
                      </a:r>
                    </a:p>
                  </a:txBody>
                  <a:tcPr/>
                </a:tc>
                <a:extLst>
                  <a:ext uri="{0D108BD9-81ED-4DB2-BD59-A6C34878D82A}">
                    <a16:rowId xmlns:a16="http://schemas.microsoft.com/office/drawing/2014/main" val="3619748096"/>
                  </a:ext>
                </a:extLst>
              </a:tr>
            </a:tbl>
          </a:graphicData>
        </a:graphic>
      </p:graphicFrame>
      <p:pic>
        <p:nvPicPr>
          <p:cNvPr id="4" name="Picture 3">
            <a:extLst>
              <a:ext uri="{FF2B5EF4-FFF2-40B4-BE49-F238E27FC236}">
                <a16:creationId xmlns:a16="http://schemas.microsoft.com/office/drawing/2014/main" id="{61515764-477C-A899-E68A-2D0AC3519D00}"/>
              </a:ext>
            </a:extLst>
          </p:cNvPr>
          <p:cNvPicPr>
            <a:picLocks noChangeAspect="1"/>
          </p:cNvPicPr>
          <p:nvPr/>
        </p:nvPicPr>
        <p:blipFill rotWithShape="1">
          <a:blip r:embed="rId3"/>
          <a:srcRect l="56904" t="31668" r="1033" b="25956"/>
          <a:stretch/>
        </p:blipFill>
        <p:spPr>
          <a:xfrm>
            <a:off x="7044616" y="3055716"/>
            <a:ext cx="2088371" cy="1183410"/>
          </a:xfrm>
          <a:prstGeom prst="rect">
            <a:avLst/>
          </a:prstGeom>
          <a:ln>
            <a:solidFill>
              <a:schemeClr val="tx1"/>
            </a:solidFill>
          </a:ln>
        </p:spPr>
      </p:pic>
    </p:spTree>
    <p:extLst>
      <p:ext uri="{BB962C8B-B14F-4D97-AF65-F5344CB8AC3E}">
        <p14:creationId xmlns:p14="http://schemas.microsoft.com/office/powerpoint/2010/main" val="1054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877618019"/>
              </p:ext>
            </p:extLst>
          </p:nvPr>
        </p:nvGraphicFramePr>
        <p:xfrm>
          <a:off x="614150" y="545911"/>
          <a:ext cx="8518837" cy="56486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ru-ru" sz="1000" b="1" i="0" u="none" strike="noStrike" kern="1200" baseline="0" noProof="0">
                          <a:solidFill>
                            <a:srgbClr val="316355"/>
                          </a:solidFill>
                          <a:latin typeface="Ubuntu" panose="020B0504030602030204" pitchFamily="34" charset="0"/>
                          <a:ea typeface="+mn-ea"/>
                          <a:cs typeface="+mn-cs"/>
                        </a:rPr>
                        <a:t>Тема</a:t>
                      </a:r>
                    </a:p>
                    <a:p>
                      <a:r>
                        <a:rPr lang="ru-ru" sz="1000" b="1" i="0" u="none" strike="noStrike" kern="1200" baseline="0" noProof="0">
                          <a:solidFill>
                            <a:srgbClr val="316355"/>
                          </a:solidFill>
                          <a:latin typeface="Ubuntu" panose="020B0504030602030204" pitchFamily="34" charset="0"/>
                          <a:ea typeface="+mn-ea"/>
                          <a:cs typeface="+mn-cs"/>
                        </a:rPr>
                        <a:t>Урок 2. </a:t>
                      </a:r>
                      <a:r>
                        <a:rPr lang="ru-ru" sz="1000" b="0" i="0" u="none" strike="noStrike" kern="1200" baseline="0" noProof="0">
                          <a:solidFill>
                            <a:schemeClr val="tx1"/>
                          </a:solidFill>
                          <a:latin typeface="Ubuntu" panose="020B0504030602030204" pitchFamily="34" charset="0"/>
                          <a:ea typeface="+mn-ea"/>
                          <a:cs typeface="+mn-cs"/>
                        </a:rPr>
                        <a:t>Проведение разминки и заминки — заминка</a:t>
                      </a:r>
                    </a:p>
                    <a:p>
                      <a:endParaRPr lang="en-US" sz="1000" b="1" i="0" u="none" strike="noStrike" kern="1200" baseline="0" noProof="0">
                        <a:solidFill>
                          <a:srgbClr val="316355"/>
                        </a:solidFill>
                        <a:latin typeface="Ubuntu" panose="020B0504030602030204" pitchFamily="34" charset="0"/>
                        <a:ea typeface="+mn-ea"/>
                        <a:cs typeface="+mn-cs"/>
                      </a:endParaRPr>
                    </a:p>
                    <a:p>
                      <a:r>
                        <a:rPr lang="ru-ru" sz="1000" b="0" i="0" u="none" strike="noStrike" kern="1200" baseline="0" noProof="0">
                          <a:solidFill>
                            <a:schemeClr val="tx1"/>
                          </a:solidFill>
                          <a:latin typeface="Ubuntu" panose="020B0504030602030204" pitchFamily="34" charset="0"/>
                          <a:ea typeface="+mn-ea"/>
                          <a:cs typeface="+mn-cs"/>
                        </a:rPr>
                        <a:t>Что такое заминка</a:t>
                      </a:r>
                    </a:p>
                    <a:p>
                      <a:endParaRPr lang="en-US" sz="1000" b="0" i="0" u="none" strike="noStrike" kern="1200" baseline="0" noProof="0">
                        <a:solidFill>
                          <a:srgbClr val="316355"/>
                        </a:solidFill>
                        <a:latin typeface="Ubuntu" panose="020B0504030602030204" pitchFamily="34" charset="0"/>
                        <a:ea typeface="+mn-ea"/>
                        <a:cs typeface="+mn-cs"/>
                      </a:endParaRPr>
                    </a:p>
                    <a:p>
                      <a:r>
                        <a:rPr lang="ru-ru" sz="1000" b="1" i="0" u="none" strike="noStrike" kern="1200" baseline="0" noProof="0">
                          <a:solidFill>
                            <a:srgbClr val="316355"/>
                          </a:solidFill>
                          <a:latin typeface="Ubuntu" panose="020B0504030602030204" pitchFamily="34" charset="0"/>
                          <a:ea typeface="+mn-ea"/>
                          <a:cs typeface="+mn-cs"/>
                        </a:rPr>
                        <a:t>Время: </a:t>
                      </a:r>
                      <a:r>
                        <a:rPr lang="ru-ru" sz="1000" b="0" i="0" u="none" strike="noStrike" kern="1200" baseline="0" noProof="0">
                          <a:solidFill>
                            <a:schemeClr val="tx1"/>
                          </a:solidFill>
                          <a:latin typeface="Ubuntu" panose="020B0504030602030204" pitchFamily="34" charset="0"/>
                          <a:ea typeface="+mn-ea"/>
                          <a:cs typeface="+mn-cs"/>
                        </a:rPr>
                        <a:t>5 мин</a:t>
                      </a:r>
                    </a:p>
                    <a:p>
                      <a:r>
                        <a:rPr lang="ru-ru" sz="1000" b="1" i="0" u="none" strike="noStrike" kern="1200" baseline="0" noProof="0">
                          <a:solidFill>
                            <a:srgbClr val="316355"/>
                          </a:solidFill>
                          <a:latin typeface="Ubuntu" panose="020B0504030602030204" pitchFamily="34" charset="0"/>
                          <a:ea typeface="+mn-ea"/>
                          <a:cs typeface="+mn-cs"/>
                        </a:rPr>
                        <a:t>Ведущий:</a:t>
                      </a:r>
                      <a:endParaRPr lang="en-US" sz="1000" noProof="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Теперь давайте поговорим о заминке!</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После окончания тренировки или соревнований необходимо провести заминку. Хорошая заминка позволяет организму постепенно вернуться в спокойное состояние.  </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Хорошая заминка так же важна, как и хорошая разминка. Как и разминка, заминка дает множество преимуществ для физического и психического состояния, таких как:</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Снижение частоты сердечных сокращений, частоты дыхания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и температуры тела</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Уменьшение болезненности мышц для увеличения скорости восстановления</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Повышение гибкости</a:t>
                      </a:r>
                    </a:p>
                    <a:p>
                      <a:pPr marL="171450" indent="-171450">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Содействие расслаблению</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1000" b="1" i="0" u="none" strike="noStrike" kern="1200" baseline="0" noProof="0" dirty="0">
                          <a:solidFill>
                            <a:srgbClr val="316355"/>
                          </a:solidFill>
                          <a:latin typeface="Ubuntu" panose="020B0504030602030204" pitchFamily="34" charset="0"/>
                          <a:ea typeface="+mn-ea"/>
                          <a:cs typeface="+mn-cs"/>
                        </a:rPr>
                        <a:t>ВОПРОС.</a:t>
                      </a:r>
                    </a:p>
                    <a:p>
                      <a:pPr marL="0" indent="0">
                        <a:buFont typeface="Arial" panose="020B0604020202020204" pitchFamily="34" charset="0"/>
                        <a:buNone/>
                      </a:pPr>
                      <a:r>
                        <a:rPr lang="ru-ru" sz="1000" b="0" i="0" u="none" strike="noStrike" kern="1200" baseline="0" noProof="0" dirty="0">
                          <a:solidFill>
                            <a:schemeClr val="dk1"/>
                          </a:solidFill>
                          <a:latin typeface="Ubuntu" panose="020B0504030602030204" pitchFamily="34" charset="0"/>
                          <a:ea typeface="+mn-ea"/>
                          <a:cs typeface="+mn-cs"/>
                        </a:rPr>
                        <a:t>Заметили разницу? Скажите, чем заминка отличается от разминки? Запишите ответ в своей рабочей тетради.</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kern="1200" baseline="0" noProof="0" dirty="0">
                          <a:solidFill>
                            <a:schemeClr val="dk1"/>
                          </a:solidFill>
                          <a:latin typeface="Ubuntu" panose="020B0504030602030204" pitchFamily="34" charset="0"/>
                          <a:ea typeface="+mn-ea"/>
                          <a:cs typeface="+mn-cs"/>
                        </a:rPr>
                        <a:t>Выберите кого-нибудь для ответа.</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Возможно, вы заметили, что преимущества заминки противоположны разминке. Например, разминка повышает частоту сердечных сокращений, а заминка снижает.</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C0629AB5-189A-850A-25D0-8C038C4C497E}"/>
              </a:ext>
            </a:extLst>
          </p:cNvPr>
          <p:cNvGrpSpPr/>
          <p:nvPr/>
        </p:nvGrpSpPr>
        <p:grpSpPr>
          <a:xfrm>
            <a:off x="6976912" y="1562583"/>
            <a:ext cx="2156075" cy="3901898"/>
            <a:chOff x="6976912" y="1736203"/>
            <a:chExt cx="2156075" cy="3901898"/>
          </a:xfrm>
        </p:grpSpPr>
        <p:pic>
          <p:nvPicPr>
            <p:cNvPr id="5" name="Picture 4">
              <a:extLst>
                <a:ext uri="{FF2B5EF4-FFF2-40B4-BE49-F238E27FC236}">
                  <a16:creationId xmlns:a16="http://schemas.microsoft.com/office/drawing/2014/main" id="{0E2B4C0F-0877-1BED-15DB-C750CDA60D74}"/>
                </a:ext>
              </a:extLst>
            </p:cNvPr>
            <p:cNvPicPr>
              <a:picLocks noChangeAspect="1"/>
            </p:cNvPicPr>
            <p:nvPr/>
          </p:nvPicPr>
          <p:blipFill rotWithShape="1">
            <a:blip r:embed="rId2"/>
            <a:srcRect l="55969" t="30837" r="915" b="25748"/>
            <a:stretch/>
          </p:blipFill>
          <p:spPr>
            <a:xfrm>
              <a:off x="6976912" y="1736203"/>
              <a:ext cx="2156075" cy="1221191"/>
            </a:xfrm>
            <a:prstGeom prst="rect">
              <a:avLst/>
            </a:prstGeom>
            <a:ln>
              <a:solidFill>
                <a:schemeClr val="tx1"/>
              </a:solidFill>
            </a:ln>
          </p:spPr>
        </p:pic>
        <p:pic>
          <p:nvPicPr>
            <p:cNvPr id="7" name="Picture 6">
              <a:extLst>
                <a:ext uri="{FF2B5EF4-FFF2-40B4-BE49-F238E27FC236}">
                  <a16:creationId xmlns:a16="http://schemas.microsoft.com/office/drawing/2014/main" id="{7675E155-32D0-6454-EC2C-27E8D0D905F9}"/>
                </a:ext>
              </a:extLst>
            </p:cNvPr>
            <p:cNvPicPr>
              <a:picLocks noChangeAspect="1"/>
            </p:cNvPicPr>
            <p:nvPr/>
          </p:nvPicPr>
          <p:blipFill rotWithShape="1">
            <a:blip r:embed="rId3"/>
            <a:srcRect l="55852" t="31667" r="915" b="26164"/>
            <a:stretch/>
          </p:blipFill>
          <p:spPr>
            <a:xfrm>
              <a:off x="6976912" y="3090379"/>
              <a:ext cx="2156075" cy="1182927"/>
            </a:xfrm>
            <a:prstGeom prst="rect">
              <a:avLst/>
            </a:prstGeom>
            <a:ln>
              <a:solidFill>
                <a:schemeClr val="tx1"/>
              </a:solidFill>
            </a:ln>
          </p:spPr>
        </p:pic>
        <p:pic>
          <p:nvPicPr>
            <p:cNvPr id="12" name="Picture 11">
              <a:extLst>
                <a:ext uri="{FF2B5EF4-FFF2-40B4-BE49-F238E27FC236}">
                  <a16:creationId xmlns:a16="http://schemas.microsoft.com/office/drawing/2014/main" id="{012068D0-DF67-3C37-42D2-4BAB54092CB0}"/>
                </a:ext>
              </a:extLst>
            </p:cNvPr>
            <p:cNvPicPr>
              <a:picLocks noChangeAspect="1"/>
            </p:cNvPicPr>
            <p:nvPr/>
          </p:nvPicPr>
          <p:blipFill rotWithShape="1">
            <a:blip r:embed="rId4"/>
            <a:srcRect l="57254" t="31253" r="1032" b="26164"/>
            <a:stretch/>
          </p:blipFill>
          <p:spPr>
            <a:xfrm>
              <a:off x="6976912" y="4400019"/>
              <a:ext cx="2156075" cy="1238082"/>
            </a:xfrm>
            <a:prstGeom prst="rect">
              <a:avLst/>
            </a:prstGeom>
            <a:ln>
              <a:solidFill>
                <a:schemeClr val="tx1"/>
              </a:solidFill>
            </a:ln>
          </p:spPr>
        </p:pic>
      </p:grpSp>
    </p:spTree>
    <p:extLst>
      <p:ext uri="{BB962C8B-B14F-4D97-AF65-F5344CB8AC3E}">
        <p14:creationId xmlns:p14="http://schemas.microsoft.com/office/powerpoint/2010/main" val="230048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43032917"/>
              </p:ext>
            </p:extLst>
          </p:nvPr>
        </p:nvGraphicFramePr>
        <p:xfrm>
          <a:off x="614150" y="545909"/>
          <a:ext cx="8518837" cy="601443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заминка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Как делается заминка?</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7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Как и разминка, типичная заминка включает в себя два ключевых компонента:</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Легкая аэробная часть </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Статическая растяжка</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В отличие от разминки, аэробная часть заминки должна постепенно снижаться по интенсивности/сложности. Это может быть легкая пробежка, переходящая сначала в быструю ходьбу, а затем в медленную. Также можно включить некоторые силовые и общеукрепляющие упражнения, такие как приседания или прыжки.</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Ваш сердечный ритм должен замедляться, и вы не должны задыхаться.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Это может быть короткая пробежка/ходьба.</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После легкой аэробной части нужно сделать растяжку. Упражнения на растяжку повышают гибкость и очень эффективны при заминке.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Статическая растяжка помогает улучшать гибкость и должна выполняться как минимум 30 секунд. Каждый вид спорта оказывает нагрузку на разные мышцы и суставы, поэтому важно делать растяжку, подходящую именно для вашего вида спорта.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Вот несколько советов по выполнению растяжки.</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Во время каждого упражнения на растяжку сохраняйте позу в течение не менее 30 секунд.</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Делайте растяжку с обеих сторон тела, например растяните мышцу правого плеча, а затем мышцу левого!</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Упражнения на растяжку следует выполнять до ощущения легкого дискомфорта, но они не должны быть болезненными. </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Вы также можете использовать это время, чтобы поделиться советом по здоровому образу жизни!</a:t>
                      </a: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 </a:t>
                      </a:r>
                    </a:p>
                    <a:p>
                      <a:pPr marL="0" indent="0">
                        <a:buFont typeface="Arial" panose="020B0604020202020204" pitchFamily="34" charset="0"/>
                        <a:buNone/>
                      </a:pPr>
                      <a:r>
                        <a:rPr lang="ru-ru" sz="900" b="1" i="0" u="none" strike="noStrike" kern="1200" baseline="0" noProof="0" dirty="0">
                          <a:solidFill>
                            <a:srgbClr val="316355"/>
                          </a:solidFill>
                          <a:latin typeface="Ubuntu" panose="020B0504030602030204" pitchFamily="34" charset="0"/>
                          <a:ea typeface="+mn-ea"/>
                          <a:cs typeface="+mn-cs"/>
                        </a:rPr>
                        <a:t>ВОПРОС.</a:t>
                      </a: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Какие статические растяжки важны для вашего вида спорта? Подумайте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о различных частях тела, которые вы задействуете. Запишите ответы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 своей рабочей тетради.</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b="1" i="1" u="none" strike="noStrike" kern="1200" baseline="0" noProof="0" dirty="0">
                          <a:solidFill>
                            <a:schemeClr val="dk1"/>
                          </a:solidFill>
                          <a:latin typeface="Ubuntu" panose="020B0504030602030204" pitchFamily="34" charset="0"/>
                          <a:ea typeface="+mn-ea"/>
                          <a:cs typeface="+mn-cs"/>
                        </a:rPr>
                        <a:t>Дайте участникам пару минут на размышления, а затем попросите нескольких участников поделиться своими ответами.</a:t>
                      </a:r>
                      <a:endParaRPr lang="en-US" sz="900" b="0" i="0" u="none" strike="noStrike" kern="1200" baseline="0" noProof="0" dirty="0">
                        <a:solidFill>
                          <a:schemeClr val="dk1"/>
                        </a:solidFill>
                        <a:latin typeface="Ubuntu" panose="020B0504030602030204" pitchFamily="34" charset="0"/>
                        <a:ea typeface="+mn-ea"/>
                        <a:cs typeface="+mn-cs"/>
                      </a:endParaRPr>
                    </a:p>
                    <a:p>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F30D640B-84BA-D15B-7840-68386D00E3E0}"/>
              </a:ext>
            </a:extLst>
          </p:cNvPr>
          <p:cNvGrpSpPr/>
          <p:nvPr/>
        </p:nvGrpSpPr>
        <p:grpSpPr>
          <a:xfrm>
            <a:off x="6974335" y="1747778"/>
            <a:ext cx="2158653" cy="3980297"/>
            <a:chOff x="6974335" y="1747778"/>
            <a:chExt cx="2158653" cy="3980297"/>
          </a:xfrm>
        </p:grpSpPr>
        <p:pic>
          <p:nvPicPr>
            <p:cNvPr id="5" name="Picture 4">
              <a:extLst>
                <a:ext uri="{FF2B5EF4-FFF2-40B4-BE49-F238E27FC236}">
                  <a16:creationId xmlns:a16="http://schemas.microsoft.com/office/drawing/2014/main" id="{AF8E35C1-427D-D388-816F-515B7688699F}"/>
                </a:ext>
              </a:extLst>
            </p:cNvPr>
            <p:cNvPicPr>
              <a:picLocks noChangeAspect="1"/>
            </p:cNvPicPr>
            <p:nvPr/>
          </p:nvPicPr>
          <p:blipFill rotWithShape="1">
            <a:blip r:embed="rId2"/>
            <a:srcRect l="56087" t="31045" r="564" b="25956"/>
            <a:stretch/>
          </p:blipFill>
          <p:spPr>
            <a:xfrm>
              <a:off x="6974335" y="1747778"/>
              <a:ext cx="2158652" cy="1204423"/>
            </a:xfrm>
            <a:prstGeom prst="rect">
              <a:avLst/>
            </a:prstGeom>
            <a:ln>
              <a:solidFill>
                <a:schemeClr val="tx1"/>
              </a:solidFill>
            </a:ln>
          </p:spPr>
        </p:pic>
        <p:pic>
          <p:nvPicPr>
            <p:cNvPr id="9" name="Picture 8">
              <a:extLst>
                <a:ext uri="{FF2B5EF4-FFF2-40B4-BE49-F238E27FC236}">
                  <a16:creationId xmlns:a16="http://schemas.microsoft.com/office/drawing/2014/main" id="{C7E17F90-3CB5-BAEB-463A-2917991E19EB}"/>
                </a:ext>
              </a:extLst>
            </p:cNvPr>
            <p:cNvPicPr>
              <a:picLocks noChangeAspect="1"/>
            </p:cNvPicPr>
            <p:nvPr/>
          </p:nvPicPr>
          <p:blipFill rotWithShape="1">
            <a:blip r:embed="rId3"/>
            <a:srcRect l="55851" t="30837" r="1267" b="26164"/>
            <a:stretch/>
          </p:blipFill>
          <p:spPr>
            <a:xfrm>
              <a:off x="6974335" y="3125166"/>
              <a:ext cx="2158652" cy="1217550"/>
            </a:xfrm>
            <a:prstGeom prst="rect">
              <a:avLst/>
            </a:prstGeom>
            <a:ln>
              <a:solidFill>
                <a:schemeClr val="tx1"/>
              </a:solidFill>
            </a:ln>
          </p:spPr>
        </p:pic>
        <p:pic>
          <p:nvPicPr>
            <p:cNvPr id="12" name="Picture 11">
              <a:extLst>
                <a:ext uri="{FF2B5EF4-FFF2-40B4-BE49-F238E27FC236}">
                  <a16:creationId xmlns:a16="http://schemas.microsoft.com/office/drawing/2014/main" id="{AEB0D2C5-2F3E-BCE9-E06E-22F18D83A844}"/>
                </a:ext>
              </a:extLst>
            </p:cNvPr>
            <p:cNvPicPr>
              <a:picLocks noChangeAspect="1"/>
            </p:cNvPicPr>
            <p:nvPr/>
          </p:nvPicPr>
          <p:blipFill rotWithShape="1">
            <a:blip r:embed="rId4"/>
            <a:srcRect l="56436" t="31253" r="915" b="26164"/>
            <a:stretch/>
          </p:blipFill>
          <p:spPr>
            <a:xfrm>
              <a:off x="6974336" y="4515681"/>
              <a:ext cx="2158652" cy="1212394"/>
            </a:xfrm>
            <a:prstGeom prst="rect">
              <a:avLst/>
            </a:prstGeom>
            <a:ln>
              <a:solidFill>
                <a:schemeClr val="tx1"/>
              </a:solidFill>
            </a:ln>
          </p:spPr>
        </p:pic>
      </p:grpSp>
    </p:spTree>
    <p:extLst>
      <p:ext uri="{BB962C8B-B14F-4D97-AF65-F5344CB8AC3E}">
        <p14:creationId xmlns:p14="http://schemas.microsoft.com/office/powerpoint/2010/main" val="206438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026727096"/>
              </p:ext>
            </p:extLst>
          </p:nvPr>
        </p:nvGraphicFramePr>
        <p:xfrm>
          <a:off x="614150" y="545912"/>
          <a:ext cx="8518837" cy="603096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296047">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00602">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заминка</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Руководства по заминке</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Как и в случае разминки, эксперты, работающие в программе Специальной Олимпиады, создали руководства и видеоролики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по заминке для конкретных видов спорта, которые помогут вам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в проведении разминки на тренировках!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Это отличный ресурс, который поможет вам научиться проводить упражнения для заминки.</a:t>
                      </a: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2753241">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заминка</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Как проводить заминку</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2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Важно следовать стандартному набору упражнений для заминки. Это не только даст вам возможность проанализировать завершившуюся тренировку или внести предложения по проведению следующей, но и определить стандартную последовательность действий, которую можно попросить выполнять дома ваших товарищей по команде.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Во время растяжки расставьте свою команду по кругу. Вы можете стать в центре, чтобы все могли видеть вас и следить за вашими растяжками.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Помните, что некоторые растяжки могут быть сложными для равновесия. Просите своих товарищей по команде держаться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за устойчивую поверхность или плечи друг друга.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Вы также можете выделить время в конце тренировки, чтобы поделиться советом по здоровому образу жизни. Ваши товарищи по команде могут слушать ваши советы во время растяжек!</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90927">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потренируемся!</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Настало время тренировки! Прошу всех найти свободное место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и направить камеру так, чтобы мы могли видеть вас.</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132341075"/>
                  </a:ext>
                </a:extLst>
              </a:tr>
            </a:tbl>
          </a:graphicData>
        </a:graphic>
      </p:graphicFrame>
      <p:pic>
        <p:nvPicPr>
          <p:cNvPr id="4" name="Picture 3">
            <a:extLst>
              <a:ext uri="{FF2B5EF4-FFF2-40B4-BE49-F238E27FC236}">
                <a16:creationId xmlns:a16="http://schemas.microsoft.com/office/drawing/2014/main" id="{C2EFC5A4-0858-9BE0-B715-B8A6322EE6C7}"/>
              </a:ext>
            </a:extLst>
          </p:cNvPr>
          <p:cNvPicPr>
            <a:picLocks noChangeAspect="1"/>
          </p:cNvPicPr>
          <p:nvPr/>
        </p:nvPicPr>
        <p:blipFill rotWithShape="1">
          <a:blip r:embed="rId2"/>
          <a:srcRect l="56087" t="31461" r="1032" b="26371"/>
          <a:stretch/>
        </p:blipFill>
        <p:spPr>
          <a:xfrm>
            <a:off x="7032278" y="1021941"/>
            <a:ext cx="2100709" cy="1161973"/>
          </a:xfrm>
          <a:prstGeom prst="rect">
            <a:avLst/>
          </a:prstGeom>
          <a:ln>
            <a:solidFill>
              <a:schemeClr val="tx1"/>
            </a:solidFill>
          </a:ln>
        </p:spPr>
      </p:pic>
      <p:pic>
        <p:nvPicPr>
          <p:cNvPr id="7" name="Picture 6">
            <a:extLst>
              <a:ext uri="{FF2B5EF4-FFF2-40B4-BE49-F238E27FC236}">
                <a16:creationId xmlns:a16="http://schemas.microsoft.com/office/drawing/2014/main" id="{E69FDB40-8DC5-98BA-950C-54DC27807593}"/>
              </a:ext>
            </a:extLst>
          </p:cNvPr>
          <p:cNvPicPr>
            <a:picLocks noChangeAspect="1"/>
          </p:cNvPicPr>
          <p:nvPr/>
        </p:nvPicPr>
        <p:blipFill rotWithShape="1">
          <a:blip r:embed="rId3"/>
          <a:srcRect l="56436" t="31253" r="915" b="26164"/>
          <a:stretch/>
        </p:blipFill>
        <p:spPr>
          <a:xfrm>
            <a:off x="7032278" y="3183041"/>
            <a:ext cx="2100709" cy="1179850"/>
          </a:xfrm>
          <a:prstGeom prst="rect">
            <a:avLst/>
          </a:prstGeom>
          <a:ln>
            <a:solidFill>
              <a:schemeClr val="tx1"/>
            </a:solidFill>
          </a:ln>
        </p:spPr>
      </p:pic>
      <p:pic>
        <p:nvPicPr>
          <p:cNvPr id="10" name="Picture 9">
            <a:extLst>
              <a:ext uri="{FF2B5EF4-FFF2-40B4-BE49-F238E27FC236}">
                <a16:creationId xmlns:a16="http://schemas.microsoft.com/office/drawing/2014/main" id="{9494DDBD-1F5B-F35A-7721-6CD22DFB04B7}"/>
              </a:ext>
            </a:extLst>
          </p:cNvPr>
          <p:cNvPicPr>
            <a:picLocks noChangeAspect="1"/>
          </p:cNvPicPr>
          <p:nvPr/>
        </p:nvPicPr>
        <p:blipFill rotWithShape="1">
          <a:blip r:embed="rId4"/>
          <a:srcRect l="56904" t="30630" r="1033" b="27655"/>
          <a:stretch/>
        </p:blipFill>
        <p:spPr>
          <a:xfrm>
            <a:off x="7032278" y="5362019"/>
            <a:ext cx="2100709" cy="1171844"/>
          </a:xfrm>
          <a:prstGeom prst="rect">
            <a:avLst/>
          </a:prstGeom>
          <a:ln>
            <a:solidFill>
              <a:schemeClr val="tx1"/>
            </a:solidFill>
          </a:ln>
        </p:spPr>
      </p:pic>
    </p:spTree>
    <p:extLst>
      <p:ext uri="{BB962C8B-B14F-4D97-AF65-F5344CB8AC3E}">
        <p14:creationId xmlns:p14="http://schemas.microsoft.com/office/powerpoint/2010/main" val="255223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743866518"/>
              </p:ext>
            </p:extLst>
          </p:nvPr>
        </p:nvGraphicFramePr>
        <p:xfrm>
          <a:off x="614150" y="545911"/>
          <a:ext cx="8518837" cy="494553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потренируемся!</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Ваша очередь вести разминку</a:t>
                      </a:r>
                    </a:p>
                    <a:p>
                      <a:endParaRPr lang="en-US" sz="1000" b="0" i="0" u="none" strike="noStrike" kern="1200" baseline="0" noProof="0" dirty="0">
                        <a:solidFill>
                          <a:schemeClr val="tx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15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Начнем с разминки. В группе выберите 4 динамические растяжки из этого списка.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kern="1200" baseline="0" noProof="0" dirty="0">
                          <a:solidFill>
                            <a:schemeClr val="dk1"/>
                          </a:solidFill>
                          <a:latin typeface="Ubuntu" panose="020B0504030602030204" pitchFamily="34" charset="0"/>
                          <a:ea typeface="+mn-ea"/>
                          <a:cs typeface="+mn-cs"/>
                        </a:rPr>
                        <a:t>Попросите 4 добровольцев назвать одну растяжку, которую они хотели бы попробовать. Предложите им выбрать упражнение, которое они, возможно, еще не знают. </a:t>
                      </a:r>
                      <a:r>
                        <a:rPr lang="ru-ru" sz="1000" b="0" i="0" u="none" strike="noStrike" kern="1200" baseline="0" noProof="0" dirty="0">
                          <a:solidFill>
                            <a:schemeClr val="dk1"/>
                          </a:solidFill>
                          <a:latin typeface="Ubuntu" panose="020B0504030602030204" pitchFamily="34" charset="0"/>
                          <a:ea typeface="+mn-ea"/>
                          <a:cs typeface="+mn-cs"/>
                        </a:rPr>
                        <a:t>Например: многие люди знают, как делать упражнение «бег на месте с подниманием колен», но упражнение «приставные шаги» может оказаться для них в новинку.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kern="1200" baseline="0" noProof="0" dirty="0">
                          <a:solidFill>
                            <a:schemeClr val="dk1"/>
                          </a:solidFill>
                          <a:latin typeface="Ubuntu" panose="020B0504030602030204" pitchFamily="34" charset="0"/>
                          <a:ea typeface="+mn-ea"/>
                          <a:cs typeface="+mn-cs"/>
                        </a:rPr>
                        <a:t>Научите участников выполнять это упражнение и попрактикуйтесь. Через пару минут попросите кого-нибудь провести растяжку. Повторите это для 4 растяжек. Выполняйте каждую растяжку по 30 секунд.</a:t>
                      </a: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заминка</a:t>
                      </a:r>
                    </a:p>
                    <a:p>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Пример разминки</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4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Вы отлично справились с динамическими растяжками! Помните, что спорт бывает разных типов! Поэтому всегда при проведении разминки пользуйтесь руководствами по разминке.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noProof="0" dirty="0">
                          <a:solidFill>
                            <a:schemeClr val="dk1"/>
                          </a:solidFill>
                          <a:latin typeface="Ubuntu" panose="020B0504030602030204" pitchFamily="34" charset="0"/>
                          <a:ea typeface="+mn-ea"/>
                          <a:cs typeface="+mn-cs"/>
                        </a:rPr>
                        <a:t>Рассмотрим пример из баскетбола. Аэробные упражнения должны выполняться по 30 секунд каждое. Динамические растяжки — по 10 раз в каждую сторону/направление.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1" u="none" strike="noStrike" kern="1200" baseline="0" noProof="0" dirty="0">
                          <a:solidFill>
                            <a:schemeClr val="dk1"/>
                          </a:solidFill>
                          <a:highlight>
                            <a:srgbClr val="00FFFF"/>
                          </a:highlight>
                          <a:latin typeface="Ubuntu" panose="020B0504030602030204" pitchFamily="34" charset="0"/>
                          <a:ea typeface="+mn-ea"/>
                          <a:cs typeface="+mn-cs"/>
                        </a:rPr>
                        <a:t>[Вы можете изменить этот слайд на другой вид спорта. Подберите слайд, который подходит к виду спорта капитанов по фитнесу. </a:t>
                      </a:r>
                      <a:r>
                        <a:rPr lang="ru-ru" sz="1000" b="0" i="0" u="none" strike="noStrike" kern="1200" baseline="0" noProof="0" dirty="0">
                          <a:solidFill>
                            <a:schemeClr val="dk1"/>
                          </a:solidFill>
                          <a:highlight>
                            <a:srgbClr val="00FFFF"/>
                          </a:highlight>
                          <a:latin typeface="Ubuntu" panose="020B0504030602030204" pitchFamily="34" charset="0"/>
                          <a:ea typeface="+mn-ea"/>
                          <a:cs typeface="+mn-cs"/>
                        </a:rPr>
                        <a:t>Вы можете обсудить и попрактиковаться делать различные разминки для этого конкретного вида спорта.]</a:t>
                      </a:r>
                      <a:endParaRPr lang="en-US" sz="1000" b="1" i="1" u="none" strike="noStrike" kern="1200" baseline="0" noProof="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E861918-D4D2-2774-BDBA-6604F5A4B231}"/>
              </a:ext>
            </a:extLst>
          </p:cNvPr>
          <p:cNvPicPr>
            <a:picLocks noChangeAspect="1"/>
          </p:cNvPicPr>
          <p:nvPr/>
        </p:nvPicPr>
        <p:blipFill rotWithShape="1">
          <a:blip r:embed="rId2"/>
          <a:srcRect l="57020" t="31045" r="915" b="26164"/>
          <a:stretch/>
        </p:blipFill>
        <p:spPr>
          <a:xfrm>
            <a:off x="7005851" y="1555181"/>
            <a:ext cx="2127136" cy="1217194"/>
          </a:xfrm>
          <a:prstGeom prst="rect">
            <a:avLst/>
          </a:prstGeom>
          <a:ln>
            <a:solidFill>
              <a:schemeClr val="tx1"/>
            </a:solidFill>
          </a:ln>
        </p:spPr>
      </p:pic>
      <p:pic>
        <p:nvPicPr>
          <p:cNvPr id="8" name="Picture 7">
            <a:extLst>
              <a:ext uri="{FF2B5EF4-FFF2-40B4-BE49-F238E27FC236}">
                <a16:creationId xmlns:a16="http://schemas.microsoft.com/office/drawing/2014/main" id="{EA3B9D65-CF6C-6C91-0A2C-E7ABB634BE25}"/>
              </a:ext>
            </a:extLst>
          </p:cNvPr>
          <p:cNvPicPr>
            <a:picLocks noChangeAspect="1"/>
          </p:cNvPicPr>
          <p:nvPr/>
        </p:nvPicPr>
        <p:blipFill rotWithShape="1">
          <a:blip r:embed="rId3"/>
          <a:srcRect l="55969" t="31876" r="915" b="26163"/>
          <a:stretch/>
        </p:blipFill>
        <p:spPr>
          <a:xfrm>
            <a:off x="7005852" y="3953193"/>
            <a:ext cx="2127136" cy="1164448"/>
          </a:xfrm>
          <a:prstGeom prst="rect">
            <a:avLst/>
          </a:prstGeom>
          <a:ln>
            <a:solidFill>
              <a:schemeClr val="tx1"/>
            </a:solidFill>
          </a:ln>
        </p:spPr>
      </p:pic>
    </p:spTree>
    <p:extLst>
      <p:ext uri="{BB962C8B-B14F-4D97-AF65-F5344CB8AC3E}">
        <p14:creationId xmlns:p14="http://schemas.microsoft.com/office/powerpoint/2010/main" val="144296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52640587"/>
              </p:ext>
            </p:extLst>
          </p:nvPr>
        </p:nvGraphicFramePr>
        <p:xfrm>
          <a:off x="614150" y="545911"/>
          <a:ext cx="8518837" cy="596661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потренируемся!</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Ваша очередь вести заминку</a:t>
                      </a:r>
                    </a:p>
                    <a:p>
                      <a:endParaRPr lang="en-US" sz="900" b="0" i="0" u="none" strike="noStrike" kern="1200" baseline="0" noProof="0" dirty="0">
                        <a:solidFill>
                          <a:schemeClr val="tx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10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Теперь потренируемся в заминках. В группе выберите 4 статические растяжки из этого списка.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kern="1200" baseline="0" noProof="0" dirty="0">
                          <a:solidFill>
                            <a:schemeClr val="dk1"/>
                          </a:solidFill>
                          <a:latin typeface="Ubuntu" panose="020B0504030602030204" pitchFamily="34" charset="0"/>
                          <a:ea typeface="+mn-ea"/>
                          <a:cs typeface="+mn-cs"/>
                        </a:rPr>
                        <a:t>Попросите 4 добровольцев назвать одну растяжку, которую они хотели бы попробовать. Предложите им выбрать растяжку, которую они еще не знают, или выбрать растяжку для нескольких разных частей тела.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i="1"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kern="1200" baseline="0" noProof="0" dirty="0">
                          <a:solidFill>
                            <a:schemeClr val="dk1"/>
                          </a:solidFill>
                          <a:latin typeface="Ubuntu" panose="020B0504030602030204" pitchFamily="34" charset="0"/>
                          <a:ea typeface="+mn-ea"/>
                          <a:cs typeface="+mn-cs"/>
                        </a:rPr>
                        <a:t>Научите участников выполнять эту растяжку и попрактикуйтесь. Через пару минут попросите кого-нибудь провести растяжку. Повторите это для 4 растяжек. Удерживайте каждую растяжку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в течение 30 секунд.</a:t>
                      </a:r>
                    </a:p>
                    <a:p>
                      <a:pPr marL="27940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заминка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Пример заминки</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Вы отлично справились со статическими растяжками! Помните, что спорт бывает разных типов! Поэтому всегда при проведении растяжек пользуйтесь руководствами по заминке.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Рассмотрим пример из баскетбола. Аэробные упражнения следует выполнять в течение нескольких минут и удерживать каждую растяжку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по 30 секунд. Обязательно делайте растяжку для обеих сторон!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1" u="none" strike="noStrike" kern="1200" baseline="0" noProof="0" dirty="0">
                          <a:solidFill>
                            <a:schemeClr val="dk1"/>
                          </a:solidFill>
                          <a:highlight>
                            <a:srgbClr val="00FFFF"/>
                          </a:highlight>
                          <a:latin typeface="Ubuntu" panose="020B0504030602030204" pitchFamily="34" charset="0"/>
                          <a:ea typeface="+mn-ea"/>
                          <a:cs typeface="+mn-cs"/>
                        </a:rPr>
                        <a:t>[Вы можете изменить этот слайд на другой вид спорта. Подберите слайд, который подходит к виду спорта капитанов по фитнесу. </a:t>
                      </a:r>
                      <a:r>
                        <a:rPr lang="ru-ru" sz="900" b="0" i="0" u="none" strike="noStrike" kern="1200" baseline="0" noProof="0" dirty="0">
                          <a:solidFill>
                            <a:schemeClr val="dk1"/>
                          </a:solidFill>
                          <a:highlight>
                            <a:srgbClr val="00FFFF"/>
                          </a:highlight>
                          <a:latin typeface="Ubuntu" panose="020B0504030602030204" pitchFamily="34" charset="0"/>
                          <a:ea typeface="+mn-ea"/>
                          <a:cs typeface="+mn-cs"/>
                        </a:rPr>
                        <a:t>Вы можете обсудить и попрактиковаться делать различные заминки для этого конкретного вида спорта.]</a:t>
                      </a:r>
                      <a:endParaRPr lang="en-US" sz="900" b="1" i="1" u="none" strike="noStrike" kern="1200" baseline="0" noProof="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заминка</a:t>
                      </a:r>
                    </a:p>
                    <a:p>
                      <a:endParaRPr lang="en-US" sz="900" b="1"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Советы</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p>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Вот еще несколько советов по проведению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Следуйте стандартному набору упражнений для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Излучайте уверенность! Говорите громко и ясно.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Поощряйте всех своих товарищей по команде присоединяться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к участию.</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Обеспечьте достаточно свободного места для безопасного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эффективного выполнения упражнений.</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Наблюдайте, правильно ли ваши товарищи по команде выполняют упражнения, и помогайте им, если у них это не получается.</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4113514889"/>
                  </a:ext>
                </a:extLst>
              </a:tr>
            </a:tbl>
          </a:graphicData>
        </a:graphic>
      </p:graphicFrame>
      <p:pic>
        <p:nvPicPr>
          <p:cNvPr id="4" name="Picture 3">
            <a:extLst>
              <a:ext uri="{FF2B5EF4-FFF2-40B4-BE49-F238E27FC236}">
                <a16:creationId xmlns:a16="http://schemas.microsoft.com/office/drawing/2014/main" id="{9C86414D-3CAF-550D-F733-DE6AD1AFF8DC}"/>
              </a:ext>
            </a:extLst>
          </p:cNvPr>
          <p:cNvPicPr>
            <a:picLocks noChangeAspect="1"/>
          </p:cNvPicPr>
          <p:nvPr/>
        </p:nvPicPr>
        <p:blipFill rotWithShape="1">
          <a:blip r:embed="rId2"/>
          <a:srcRect l="55969" t="31253" r="1032" b="25541"/>
          <a:stretch/>
        </p:blipFill>
        <p:spPr>
          <a:xfrm>
            <a:off x="7005849" y="1186721"/>
            <a:ext cx="2127137" cy="1202294"/>
          </a:xfrm>
          <a:prstGeom prst="rect">
            <a:avLst/>
          </a:prstGeom>
          <a:ln>
            <a:solidFill>
              <a:schemeClr val="tx1"/>
            </a:solidFill>
          </a:ln>
        </p:spPr>
      </p:pic>
      <p:pic>
        <p:nvPicPr>
          <p:cNvPr id="7" name="Picture 6">
            <a:extLst>
              <a:ext uri="{FF2B5EF4-FFF2-40B4-BE49-F238E27FC236}">
                <a16:creationId xmlns:a16="http://schemas.microsoft.com/office/drawing/2014/main" id="{DFDDF1EC-4838-C56F-AB4B-84D3DAB97870}"/>
              </a:ext>
            </a:extLst>
          </p:cNvPr>
          <p:cNvPicPr>
            <a:picLocks noChangeAspect="1"/>
          </p:cNvPicPr>
          <p:nvPr/>
        </p:nvPicPr>
        <p:blipFill rotWithShape="1">
          <a:blip r:embed="rId3"/>
          <a:srcRect l="56436" t="31336" r="915" b="25748"/>
          <a:stretch/>
        </p:blipFill>
        <p:spPr>
          <a:xfrm>
            <a:off x="7005849" y="3029825"/>
            <a:ext cx="2127137" cy="1204018"/>
          </a:xfrm>
          <a:prstGeom prst="rect">
            <a:avLst/>
          </a:prstGeom>
          <a:ln>
            <a:solidFill>
              <a:schemeClr val="tx1"/>
            </a:solidFill>
          </a:ln>
        </p:spPr>
      </p:pic>
      <p:pic>
        <p:nvPicPr>
          <p:cNvPr id="11" name="Picture 10">
            <a:extLst>
              <a:ext uri="{FF2B5EF4-FFF2-40B4-BE49-F238E27FC236}">
                <a16:creationId xmlns:a16="http://schemas.microsoft.com/office/drawing/2014/main" id="{C20212E3-FF07-64FE-1C7F-31BB88FB2252}"/>
              </a:ext>
            </a:extLst>
          </p:cNvPr>
          <p:cNvPicPr>
            <a:picLocks noChangeAspect="1"/>
          </p:cNvPicPr>
          <p:nvPr/>
        </p:nvPicPr>
        <p:blipFill rotWithShape="1">
          <a:blip r:embed="rId4"/>
          <a:srcRect l="55852" t="31336" r="915" b="25541"/>
          <a:stretch/>
        </p:blipFill>
        <p:spPr>
          <a:xfrm>
            <a:off x="7005849" y="4874654"/>
            <a:ext cx="2127137" cy="1193496"/>
          </a:xfrm>
          <a:prstGeom prst="rect">
            <a:avLst/>
          </a:prstGeom>
          <a:ln>
            <a:solidFill>
              <a:schemeClr val="tx1"/>
            </a:solidFill>
          </a:ln>
        </p:spPr>
      </p:pic>
    </p:spTree>
    <p:extLst>
      <p:ext uri="{BB962C8B-B14F-4D97-AF65-F5344CB8AC3E}">
        <p14:creationId xmlns:p14="http://schemas.microsoft.com/office/powerpoint/2010/main" val="8473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pPr>
            <a:r>
              <a:rPr lang="ru-ru" sz="18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Программа обучения</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lang="es-PA"/>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lang="es-PA"/>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2050543217"/>
              </p:ext>
            </p:extLst>
          </p:nvPr>
        </p:nvGraphicFramePr>
        <p:xfrm>
          <a:off x="652345" y="948224"/>
          <a:ext cx="8621485" cy="5449353"/>
        </p:xfrm>
        <a:graphic>
          <a:graphicData uri="http://schemas.openxmlformats.org/drawingml/2006/table">
            <a:tbl>
              <a:tblPr firstRow="1" firstCol="1" bandRow="1">
                <a:tableStyleId>{8799B23B-EC83-4686-B30A-512413B5E67A}</a:tableStyleId>
              </a:tblPr>
              <a:tblGrid>
                <a:gridCol w="4952808">
                  <a:extLst>
                    <a:ext uri="{9D8B030D-6E8A-4147-A177-3AD203B41FA5}">
                      <a16:colId xmlns:a16="http://schemas.microsoft.com/office/drawing/2014/main" val="3459485581"/>
                    </a:ext>
                  </a:extLst>
                </a:gridCol>
                <a:gridCol w="2303813">
                  <a:extLst>
                    <a:ext uri="{9D8B030D-6E8A-4147-A177-3AD203B41FA5}">
                      <a16:colId xmlns:a16="http://schemas.microsoft.com/office/drawing/2014/main" val="215483581"/>
                    </a:ext>
                  </a:extLst>
                </a:gridCol>
                <a:gridCol w="1364864">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pPr>
                      <a:r>
                        <a:rPr lang="ru-ru" sz="1800" b="1" noProof="0" dirty="0">
                          <a:solidFill>
                            <a:srgbClr val="8C8D8F"/>
                          </a:solidFill>
                          <a:effectLst/>
                          <a:latin typeface="Ubuntu" panose="020B0504030602030204" pitchFamily="34" charset="0"/>
                        </a:rPr>
                        <a:t>Тема</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ru-ru" sz="1800" b="1" kern="1200" noProof="0">
                          <a:solidFill>
                            <a:srgbClr val="8C8D8F"/>
                          </a:solidFill>
                          <a:effectLst/>
                          <a:latin typeface="Ubuntu" panose="020B0504030602030204" pitchFamily="34" charset="0"/>
                        </a:rPr>
                        <a:t>Описание</a:t>
                      </a:r>
                      <a:endParaRPr lang="en-US" sz="1800" b="1" kern="1200" noProof="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ru-ru" sz="1800" b="1" kern="1200" noProof="0" dirty="0">
                          <a:solidFill>
                            <a:srgbClr val="8C8D8F"/>
                          </a:solidFill>
                          <a:effectLst/>
                          <a:latin typeface="Ubuntu" panose="020B0504030602030204" pitchFamily="34" charset="0"/>
                        </a:rPr>
                        <a:t>Расчетное время</a:t>
                      </a:r>
                      <a:endParaRPr lang="en-US" sz="1800" b="1" kern="1200" noProof="0" dirty="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60000"/>
                        </a:lnSpc>
                        <a:spcAft>
                          <a:spcPts val="800"/>
                        </a:spcAft>
                      </a:pPr>
                      <a:r>
                        <a:rPr lang="ru-ru" sz="1800" b="1" noProof="0" dirty="0">
                          <a:solidFill>
                            <a:srgbClr val="2F6153"/>
                          </a:solidFill>
                          <a:effectLst/>
                          <a:latin typeface="Ubuntu" panose="020B0504030602030204" pitchFamily="34" charset="0"/>
                        </a:rPr>
                        <a:t>Урок 1.</a:t>
                      </a:r>
                      <a:endParaRPr lang="en-US" sz="1800" noProof="0" dirty="0">
                        <a:solidFill>
                          <a:srgbClr val="000000"/>
                        </a:solidFill>
                        <a:effectLst/>
                        <a:latin typeface="Ubuntu" panose="020B0504030602030204" pitchFamily="34" charset="0"/>
                      </a:endParaRPr>
                    </a:p>
                    <a:p>
                      <a:pPr marL="2540">
                        <a:lnSpc>
                          <a:spcPct val="60000"/>
                        </a:lnSpc>
                        <a:spcAft>
                          <a:spcPts val="800"/>
                        </a:spcAft>
                      </a:pPr>
                      <a:r>
                        <a:rPr lang="ru-ru" sz="1800" b="1" u="none" strike="noStrike" noProof="0" dirty="0">
                          <a:solidFill>
                            <a:srgbClr val="2F6153"/>
                          </a:solidFill>
                          <a:effectLst/>
                          <a:uFillTx/>
                          <a:latin typeface="Ubuntu" panose="020B0504030602030204" pitchFamily="34" charset="0"/>
                        </a:rPr>
                        <a:t>Представление о фитнесе</a:t>
                      </a:r>
                      <a:endParaRPr lang="en-US" sz="1800" b="1" u="none" strike="noStrike" noProof="0" dirty="0">
                        <a:solidFill>
                          <a:srgbClr val="000000"/>
                        </a:solidFill>
                        <a:effectLst/>
                        <a:uFillTx/>
                        <a:latin typeface="Ubuntu" panose="020B0504030602030204" pitchFamily="34" charset="0"/>
                      </a:endParaRPr>
                    </a:p>
                    <a:p>
                      <a:pPr marL="180975" lvl="0" indent="-85725">
                        <a:lnSpc>
                          <a:spcPct val="60000"/>
                        </a:lnSpc>
                        <a:spcAft>
                          <a:spcPts val="800"/>
                        </a:spcAft>
                        <a:buFont typeface="Arial" panose="020B0604020202020204" pitchFamily="34" charset="0"/>
                        <a:buChar char="•"/>
                      </a:pPr>
                      <a:r>
                        <a:rPr lang="ru-ru" sz="1800" b="0" u="none" strike="noStrike" noProof="0" dirty="0">
                          <a:solidFill>
                            <a:srgbClr val="2F6153"/>
                          </a:solidFill>
                          <a:effectLst/>
                          <a:uFill>
                            <a:solidFill>
                              <a:srgbClr val="000000"/>
                            </a:solidFill>
                          </a:uFill>
                          <a:latin typeface="Ubuntu" panose="020B0504030602030204" pitchFamily="34" charset="0"/>
                        </a:rPr>
                        <a:t>Определение термина «фитнес»</a:t>
                      </a:r>
                    </a:p>
                    <a:p>
                      <a:pPr marL="180975" lvl="0" indent="-85725">
                        <a:lnSpc>
                          <a:spcPct val="60000"/>
                        </a:lnSpc>
                        <a:spcAft>
                          <a:spcPts val="800"/>
                        </a:spcAft>
                        <a:buFont typeface="Arial" panose="020B0604020202020204" pitchFamily="34" charset="0"/>
                        <a:buChar char="•"/>
                      </a:pPr>
                      <a:r>
                        <a:rPr lang="ru-ru" sz="1800" b="0" u="none" strike="noStrike" noProof="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Физическая активность</a:t>
                      </a:r>
                    </a:p>
                    <a:p>
                      <a:pPr marL="180975" lvl="0" indent="-85725">
                        <a:lnSpc>
                          <a:spcPct val="60000"/>
                        </a:lnSpc>
                        <a:spcAft>
                          <a:spcPts val="800"/>
                        </a:spcAft>
                        <a:buFont typeface="Arial" panose="020B0604020202020204" pitchFamily="34" charset="0"/>
                        <a:buChar char="•"/>
                      </a:pPr>
                      <a:r>
                        <a:rPr lang="ru-ru" sz="1800" b="0" u="none" strike="noStrike" noProof="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Питание</a:t>
                      </a:r>
                    </a:p>
                    <a:p>
                      <a:pPr marL="180975" lvl="0" indent="-85725">
                        <a:lnSpc>
                          <a:spcPct val="60000"/>
                        </a:lnSpc>
                        <a:spcAft>
                          <a:spcPts val="800"/>
                        </a:spcAft>
                        <a:buFont typeface="Arial" panose="020B0604020202020204" pitchFamily="34" charset="0"/>
                        <a:buChar char="•"/>
                      </a:pPr>
                      <a:r>
                        <a:rPr lang="ru-ru" sz="1800" b="0" u="none" strike="noStrike" noProof="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Поддержание водного баланса</a:t>
                      </a:r>
                    </a:p>
                    <a:p>
                      <a:pPr marL="180975" lvl="0" indent="-85725">
                        <a:lnSpc>
                          <a:spcPct val="60000"/>
                        </a:lnSpc>
                        <a:spcAft>
                          <a:spcPts val="800"/>
                        </a:spcAft>
                        <a:buFont typeface="Arial" panose="020B0604020202020204" pitchFamily="34" charset="0"/>
                        <a:buChar char="•"/>
                      </a:pPr>
                      <a:r>
                        <a:rPr lang="ru-ru" sz="1800" b="0" u="none" strike="noStrike" noProof="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Советы по здоровому образу на практике</a:t>
                      </a:r>
                      <a:endParaRPr lang="en-US" sz="1800" b="0" u="none" strike="noStrike" noProof="0"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9525">
                        <a:lnSpc>
                          <a:spcPct val="107000"/>
                        </a:lnSpc>
                        <a:spcAft>
                          <a:spcPts val="800"/>
                        </a:spcAft>
                      </a:pPr>
                      <a:r>
                        <a:rPr lang="ru-ru" sz="1800" noProof="0">
                          <a:solidFill>
                            <a:srgbClr val="2F6153"/>
                          </a:solidFill>
                          <a:effectLst/>
                          <a:latin typeface="Ubuntu" panose="020B0504030602030204" pitchFamily="34" charset="0"/>
                        </a:rPr>
                        <a:t>Узнайте об основах физической активности, питания, водного баланса и о том, как поддерживать своих товарищей по команде.</a:t>
                      </a:r>
                    </a:p>
                  </a:txBody>
                  <a:tcPr marL="109692" marR="50661" marT="37886" marB="30397" anchor="ctr">
                    <a:noFill/>
                  </a:tcPr>
                </a:tc>
                <a:tc>
                  <a:txBody>
                    <a:bodyPr/>
                    <a:lstStyle/>
                    <a:p>
                      <a:pPr marL="73025">
                        <a:lnSpc>
                          <a:spcPct val="107000"/>
                        </a:lnSpc>
                        <a:spcAft>
                          <a:spcPts val="800"/>
                        </a:spcAft>
                      </a:pPr>
                      <a:r>
                        <a:rPr lang="ru-ru" sz="1800" noProof="0" dirty="0">
                          <a:solidFill>
                            <a:srgbClr val="2F6153"/>
                          </a:solidFill>
                          <a:effectLst/>
                          <a:latin typeface="Ubuntu" panose="020B0504030602030204" pitchFamily="34" charset="0"/>
                        </a:rPr>
                        <a:t>1,5 часа</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60000"/>
                        </a:lnSpc>
                        <a:spcAft>
                          <a:spcPts val="800"/>
                        </a:spcAft>
                      </a:pPr>
                      <a:r>
                        <a:rPr lang="ru-ru" sz="1800" b="1" noProof="0" dirty="0">
                          <a:solidFill>
                            <a:srgbClr val="3A3865"/>
                          </a:solidFill>
                          <a:effectLst/>
                          <a:latin typeface="Ubuntu" panose="020B0504030602030204" pitchFamily="34" charset="0"/>
                        </a:rPr>
                        <a:t>Урок 2.</a:t>
                      </a:r>
                      <a:endParaRPr lang="en-US" sz="1800" noProof="0" dirty="0">
                        <a:solidFill>
                          <a:srgbClr val="000000"/>
                        </a:solidFill>
                        <a:effectLst/>
                        <a:latin typeface="Ubuntu" panose="020B0504030602030204" pitchFamily="34" charset="0"/>
                      </a:endParaRPr>
                    </a:p>
                    <a:p>
                      <a:pPr>
                        <a:lnSpc>
                          <a:spcPct val="60000"/>
                        </a:lnSpc>
                        <a:spcAft>
                          <a:spcPts val="800"/>
                        </a:spcAft>
                      </a:pPr>
                      <a:r>
                        <a:rPr lang="ru-ru" sz="1800" b="1" noProof="0" dirty="0">
                          <a:solidFill>
                            <a:srgbClr val="3A3865"/>
                          </a:solidFill>
                          <a:effectLst/>
                          <a:latin typeface="Ubuntu" panose="020B0504030602030204" pitchFamily="34" charset="0"/>
                        </a:rPr>
                        <a:t>Проведение разминки и заминки</a:t>
                      </a:r>
                      <a:endParaRPr lang="en-US" sz="1800" noProof="0" dirty="0">
                        <a:solidFill>
                          <a:srgbClr val="000000"/>
                        </a:solidFill>
                        <a:effectLst/>
                        <a:latin typeface="Ubuntu" panose="020B0504030602030204" pitchFamily="34" charset="0"/>
                      </a:endParaRPr>
                    </a:p>
                    <a:p>
                      <a:pPr marL="180975" lvl="0" indent="-95250" fontAlgn="base">
                        <a:lnSpc>
                          <a:spcPct val="60000"/>
                        </a:lnSpc>
                        <a:spcAft>
                          <a:spcPts val="800"/>
                        </a:spcAft>
                        <a:buClr>
                          <a:srgbClr val="3A3865"/>
                        </a:buClr>
                        <a:buSzPts val="1200"/>
                        <a:buFont typeface="Arial" panose="020B0604020202020204" pitchFamily="34" charset="0"/>
                        <a:buChar char="•"/>
                      </a:pPr>
                      <a:r>
                        <a:rPr lang="ru-ru" sz="1800" b="0" u="none" strike="noStrike" noProof="0" dirty="0">
                          <a:solidFill>
                            <a:srgbClr val="3A3865"/>
                          </a:solidFill>
                          <a:effectLst/>
                          <a:uFill>
                            <a:solidFill>
                              <a:srgbClr val="000000"/>
                            </a:solidFill>
                          </a:uFill>
                          <a:latin typeface="Ubuntu" panose="020B0504030602030204" pitchFamily="34" charset="0"/>
                        </a:rPr>
                        <a:t>Разминки</a:t>
                      </a:r>
                    </a:p>
                    <a:p>
                      <a:pPr marL="180975" lvl="0" indent="-95250" fontAlgn="base">
                        <a:lnSpc>
                          <a:spcPct val="60000"/>
                        </a:lnSpc>
                        <a:spcAft>
                          <a:spcPts val="800"/>
                        </a:spcAft>
                        <a:buClr>
                          <a:srgbClr val="3A3865"/>
                        </a:buClr>
                        <a:buSzPts val="1200"/>
                        <a:buFont typeface="Arial" panose="020B0604020202020204" pitchFamily="34" charset="0"/>
                        <a:buChar char="•"/>
                      </a:pPr>
                      <a:r>
                        <a:rPr lang="ru-ru" sz="1800" b="0" u="none" strike="noStrike" noProof="0"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Заминки</a:t>
                      </a:r>
                    </a:p>
                    <a:p>
                      <a:pPr marL="180975" lvl="0" indent="-95250" fontAlgn="base">
                        <a:lnSpc>
                          <a:spcPct val="80000"/>
                        </a:lnSpc>
                        <a:spcAft>
                          <a:spcPts val="800"/>
                        </a:spcAft>
                        <a:buClr>
                          <a:srgbClr val="3A3865"/>
                        </a:buClr>
                        <a:buSzPts val="1200"/>
                        <a:buFont typeface="Arial" panose="020B0604020202020204" pitchFamily="34" charset="0"/>
                        <a:buChar char="•"/>
                      </a:pPr>
                      <a:r>
                        <a:rPr lang="ru-ru" sz="1800" b="0" u="none" strike="noStrike" noProof="0"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Проведение разминки и заминки </a:t>
                      </a:r>
                      <a:br>
                        <a:rPr lang="en-US" sz="1800" b="0" u="none" strike="noStrike" noProof="0"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ru-ru" sz="1800" b="0" u="none" strike="noStrike" noProof="0"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на тренировках</a:t>
                      </a:r>
                    </a:p>
                    <a:p>
                      <a:pPr marL="180975" lvl="0" indent="-95250" fontAlgn="base">
                        <a:lnSpc>
                          <a:spcPct val="60000"/>
                        </a:lnSpc>
                        <a:spcAft>
                          <a:spcPts val="800"/>
                        </a:spcAft>
                        <a:buClr>
                          <a:srgbClr val="3A3865"/>
                        </a:buClr>
                        <a:buSzPts val="1200"/>
                        <a:buFont typeface="Arial" panose="020B0604020202020204" pitchFamily="34" charset="0"/>
                        <a:buChar char="•"/>
                      </a:pPr>
                      <a:r>
                        <a:rPr lang="ru-ru" sz="1800" b="0" u="none" strike="noStrike" noProof="0"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Общение со своим тренером</a:t>
                      </a:r>
                    </a:p>
                  </a:txBody>
                  <a:tcPr marL="109692" marR="50661" marT="37886" marB="30397" anchor="ctr">
                    <a:noFill/>
                  </a:tcPr>
                </a:tc>
                <a:tc>
                  <a:txBody>
                    <a:bodyPr/>
                    <a:lstStyle/>
                    <a:p>
                      <a:pPr marL="9525" marR="270510">
                        <a:lnSpc>
                          <a:spcPct val="107000"/>
                        </a:lnSpc>
                        <a:spcAft>
                          <a:spcPts val="800"/>
                        </a:spcAft>
                      </a:pPr>
                      <a:r>
                        <a:rPr lang="ru-ru" sz="1800" noProof="0" dirty="0">
                          <a:solidFill>
                            <a:srgbClr val="3A3865"/>
                          </a:solidFill>
                          <a:effectLst/>
                          <a:latin typeface="Ubuntu" panose="020B0504030602030204" pitchFamily="34" charset="0"/>
                        </a:rPr>
                        <a:t>Практикуйтесь </a:t>
                      </a:r>
                      <a:br>
                        <a:rPr lang="en-US" sz="1800" noProof="0" dirty="0">
                          <a:solidFill>
                            <a:srgbClr val="3A3865"/>
                          </a:solidFill>
                          <a:effectLst/>
                          <a:latin typeface="Ubuntu" panose="020B0504030602030204" pitchFamily="34" charset="0"/>
                        </a:rPr>
                      </a:br>
                      <a:r>
                        <a:rPr lang="ru-ru" sz="1800" noProof="0" dirty="0">
                          <a:solidFill>
                            <a:srgbClr val="3A3865"/>
                          </a:solidFill>
                          <a:effectLst/>
                          <a:latin typeface="Ubuntu" panose="020B0504030602030204" pitchFamily="34" charset="0"/>
                        </a:rPr>
                        <a:t>в проведении разминки </a:t>
                      </a:r>
                      <a:br>
                        <a:rPr lang="en-US" sz="1800" noProof="0" dirty="0">
                          <a:solidFill>
                            <a:srgbClr val="3A3865"/>
                          </a:solidFill>
                          <a:effectLst/>
                          <a:latin typeface="Ubuntu" panose="020B0504030602030204" pitchFamily="34" charset="0"/>
                        </a:rPr>
                      </a:br>
                      <a:r>
                        <a:rPr lang="ru-ru" sz="1800" noProof="0" dirty="0">
                          <a:solidFill>
                            <a:srgbClr val="3A3865"/>
                          </a:solidFill>
                          <a:effectLst/>
                          <a:latin typeface="Ubuntu" panose="020B0504030602030204" pitchFamily="34" charset="0"/>
                        </a:rPr>
                        <a:t>и заминки </a:t>
                      </a:r>
                      <a:br>
                        <a:rPr lang="en-US" sz="1800" noProof="0" dirty="0">
                          <a:solidFill>
                            <a:srgbClr val="3A3865"/>
                          </a:solidFill>
                          <a:effectLst/>
                          <a:latin typeface="Ubuntu" panose="020B0504030602030204" pitchFamily="34" charset="0"/>
                        </a:rPr>
                      </a:br>
                      <a:r>
                        <a:rPr lang="ru-ru" sz="1800" noProof="0" dirty="0">
                          <a:solidFill>
                            <a:srgbClr val="3A3865"/>
                          </a:solidFill>
                          <a:effectLst/>
                          <a:latin typeface="Ubuntu" panose="020B0504030602030204" pitchFamily="34" charset="0"/>
                        </a:rPr>
                        <a:t>с базовыми упражнениями для различных видов спорта.</a:t>
                      </a:r>
                    </a:p>
                  </a:txBody>
                  <a:tcPr marL="109692" marR="50661" marT="37886" marB="30397" anchor="ctr">
                    <a:noFill/>
                  </a:tcPr>
                </a:tc>
                <a:tc>
                  <a:txBody>
                    <a:bodyPr/>
                    <a:lstStyle/>
                    <a:p>
                      <a:pPr marL="73025">
                        <a:lnSpc>
                          <a:spcPct val="107000"/>
                        </a:lnSpc>
                        <a:spcAft>
                          <a:spcPts val="800"/>
                        </a:spcAft>
                      </a:pPr>
                      <a:r>
                        <a:rPr lang="ru-ru" sz="1800" noProof="0" dirty="0">
                          <a:solidFill>
                            <a:srgbClr val="3A3865"/>
                          </a:solidFill>
                          <a:effectLst/>
                          <a:latin typeface="Ubuntu" panose="020B0504030602030204" pitchFamily="34" charset="0"/>
                        </a:rPr>
                        <a:t>2 часа</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22219796"/>
              </p:ext>
            </p:extLst>
          </p:nvPr>
        </p:nvGraphicFramePr>
        <p:xfrm>
          <a:off x="614150" y="545911"/>
          <a:ext cx="8518837" cy="598551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14774">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670743">
                <a:tc>
                  <a:txBody>
                    <a:bodyPr/>
                    <a:lstStyle/>
                    <a:p>
                      <a:r>
                        <a:rPr lang="ru-ru" sz="900" b="1" i="0" u="none" strike="noStrike" kern="1200" baseline="0" noProof="0" dirty="0">
                          <a:solidFill>
                            <a:srgbClr val="316355"/>
                          </a:solidFill>
                          <a:latin typeface="Ubuntu" panose="020B0504030602030204" pitchFamily="34" charset="0"/>
                          <a:ea typeface="+mn-ea"/>
                          <a:cs typeface="+mn-cs"/>
                        </a:rPr>
                        <a:t>Тема</a:t>
                      </a:r>
                    </a:p>
                    <a:p>
                      <a:r>
                        <a:rPr lang="ru-ru" sz="900" b="1" i="0" u="none" strike="noStrike" kern="1200" baseline="0" noProof="0" dirty="0">
                          <a:solidFill>
                            <a:srgbClr val="316355"/>
                          </a:solidFill>
                          <a:latin typeface="Ubuntu" panose="020B0504030602030204" pitchFamily="34" charset="0"/>
                          <a:ea typeface="+mn-ea"/>
                          <a:cs typeface="+mn-cs"/>
                        </a:rPr>
                        <a:t>Урок 2. </a:t>
                      </a:r>
                      <a:r>
                        <a:rPr lang="ru-ru" sz="900" b="0" i="0" u="none" strike="noStrike" kern="1200" baseline="0" noProof="0" dirty="0">
                          <a:solidFill>
                            <a:schemeClr val="tx1"/>
                          </a:solidFill>
                          <a:latin typeface="Ubuntu" panose="020B0504030602030204" pitchFamily="34" charset="0"/>
                          <a:ea typeface="+mn-ea"/>
                          <a:cs typeface="+mn-cs"/>
                        </a:rPr>
                        <a:t>Проведение разминки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заминки — потренируемся!</a:t>
                      </a:r>
                    </a:p>
                    <a:p>
                      <a:endParaRPr lang="en-US" sz="900" b="0" i="0" u="none" strike="noStrike" kern="1200" baseline="0" noProof="0" dirty="0">
                        <a:solidFill>
                          <a:srgbClr val="316355"/>
                        </a:solidFill>
                        <a:latin typeface="Ubuntu" panose="020B0504030602030204" pitchFamily="34" charset="0"/>
                        <a:ea typeface="+mn-ea"/>
                        <a:cs typeface="+mn-cs"/>
                      </a:endParaRPr>
                    </a:p>
                    <a:p>
                      <a:r>
                        <a:rPr lang="ru-ru" sz="900" b="0" i="0" u="none" strike="noStrike" kern="1200" baseline="0" noProof="0" dirty="0">
                          <a:solidFill>
                            <a:schemeClr val="tx1"/>
                          </a:solidFill>
                          <a:latin typeface="Ubuntu" panose="020B0504030602030204" pitchFamily="34" charset="0"/>
                          <a:ea typeface="+mn-ea"/>
                          <a:cs typeface="+mn-cs"/>
                        </a:rPr>
                        <a:t>Сценарии</a:t>
                      </a:r>
                    </a:p>
                    <a:p>
                      <a:endParaRPr lang="en-US" sz="900" b="0" i="0" u="none" strike="noStrike" kern="1200" baseline="0" noProof="0" dirty="0">
                        <a:solidFill>
                          <a:schemeClr val="tx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10 мин</a:t>
                      </a:r>
                    </a:p>
                    <a:p>
                      <a:r>
                        <a:rPr lang="ru-ru" sz="900" b="1" i="0" u="none" strike="noStrike" kern="1200" baseline="0" noProof="0" dirty="0">
                          <a:solidFill>
                            <a:srgbClr val="316355"/>
                          </a:solidFill>
                          <a:latin typeface="Ubuntu" panose="020B0504030602030204" pitchFamily="34" charset="0"/>
                          <a:ea typeface="+mn-ea"/>
                          <a:cs typeface="+mn-cs"/>
                        </a:rPr>
                        <a:t>Ведущий:</a:t>
                      </a:r>
                      <a:endParaRPr lang="en-US" sz="900" noProof="0" dirty="0">
                        <a:solidFill>
                          <a:srgbClr val="316355"/>
                        </a:solidFill>
                        <a:latin typeface="Ubuntu" panose="020B0504030602030204" pitchFamily="34" charset="0"/>
                      </a:endParaRPr>
                    </a:p>
                    <a:p>
                      <a:pPr marL="0" algn="l" defTabSz="914400" rtl="0" eaLnBrk="1" latinLnBrk="0" hangingPunct="1"/>
                      <a:endParaRPr lang="en-US" sz="9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ЗАДАНИЕ.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Давайте обсудим несколько различных сценариев и сформулируем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новые идеи, которые помогут решить возникающие проблемы. По мере прохождения каждого сценария делайте заметки в своей рабочей тетради: </a:t>
                      </a:r>
                      <a:endParaRPr lang="en-US" sz="900" b="1" i="1"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Что делать, если товарищ по команде постоянно опаздывает на разминку?</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ОТВЕТ. </a:t>
                      </a:r>
                      <a:r>
                        <a:rPr lang="ru-ru" sz="900" b="0" i="0" u="none" strike="noStrike" kern="1200" baseline="0" noProof="0" dirty="0">
                          <a:solidFill>
                            <a:schemeClr val="dk1"/>
                          </a:solidFill>
                          <a:latin typeface="Ubuntu" panose="020B0504030602030204" pitchFamily="34" charset="0"/>
                          <a:ea typeface="+mn-ea"/>
                          <a:cs typeface="+mn-cs"/>
                        </a:rPr>
                        <a:t>Начинайте разминку согласно расписанию, а когда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ваш товарищ по команде придет, попросите его начать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с аэробной части.</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Поговорите со своим тренером.</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Попросите его приходить вовремя.</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Партнеры в рамках программы «Объединенный спорт» не участвуют?</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ОТВЕТ. </a:t>
                      </a:r>
                      <a:r>
                        <a:rPr lang="ru-ru" sz="900" b="0" i="0" u="none" strike="noStrike" kern="1200" baseline="0" noProof="0" dirty="0">
                          <a:solidFill>
                            <a:schemeClr val="dk1"/>
                          </a:solidFill>
                          <a:latin typeface="Ubuntu" panose="020B0504030602030204" pitchFamily="34" charset="0"/>
                          <a:ea typeface="+mn-ea"/>
                          <a:cs typeface="+mn-cs"/>
                        </a:rPr>
                        <a:t>Скажите партнерам в рамках программы «Объединенный спорт», что разминка нужна всем. Если они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все равно не участвуют, поговорите с ними после тренировки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попросите присоединиться в следующий раз.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Поговорите со своим тренером или партнером в рамках программы «Объединенный спорт» и узнайте, может ли кто-нибудь из них помочь вам.</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Ваш тренер прерывает вашу разминку, чтобы начать тренировку?</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1" i="0" u="none" strike="noStrike" kern="1200" baseline="0" noProof="0" dirty="0">
                          <a:solidFill>
                            <a:schemeClr val="dk1"/>
                          </a:solidFill>
                          <a:latin typeface="Ubuntu" panose="020B0504030602030204" pitchFamily="34" charset="0"/>
                          <a:ea typeface="+mn-ea"/>
                          <a:cs typeface="+mn-cs"/>
                        </a:rPr>
                        <a:t>ОТВЕТ. </a:t>
                      </a:r>
                      <a:r>
                        <a:rPr lang="ru-ru" sz="900" b="0" i="0" u="none" strike="noStrike" kern="1200" baseline="0" noProof="0" dirty="0">
                          <a:solidFill>
                            <a:schemeClr val="dk1"/>
                          </a:solidFill>
                          <a:latin typeface="Ubuntu" panose="020B0504030602030204" pitchFamily="34" charset="0"/>
                          <a:ea typeface="+mn-ea"/>
                          <a:cs typeface="+mn-cs"/>
                        </a:rPr>
                        <a:t>Перед началом сезона поговорите со своим тренером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о важности разминки перед каждой тренировкой.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Выясните, сколько точно у вас есть времени на все разминочные упражнения, и не превышайте это время.</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Поговорите со своим тренером после тренировки о том,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почему он вас прервал.</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Если ситуация не изменится, поговорите с персоналом Программы и поищите решение с ними.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4" name="Picture 3">
            <a:extLst>
              <a:ext uri="{FF2B5EF4-FFF2-40B4-BE49-F238E27FC236}">
                <a16:creationId xmlns:a16="http://schemas.microsoft.com/office/drawing/2014/main" id="{4D4A064B-88CA-AF16-5C32-6D791B419905}"/>
              </a:ext>
            </a:extLst>
          </p:cNvPr>
          <p:cNvPicPr>
            <a:picLocks noChangeAspect="1"/>
          </p:cNvPicPr>
          <p:nvPr/>
        </p:nvPicPr>
        <p:blipFill rotWithShape="1">
          <a:blip r:embed="rId2"/>
          <a:srcRect l="55852" t="31336" r="915" b="25541"/>
          <a:stretch/>
        </p:blipFill>
        <p:spPr>
          <a:xfrm>
            <a:off x="7005850" y="2941921"/>
            <a:ext cx="2127137" cy="1193496"/>
          </a:xfrm>
          <a:prstGeom prst="rect">
            <a:avLst/>
          </a:prstGeom>
          <a:ln>
            <a:solidFill>
              <a:schemeClr val="tx1"/>
            </a:solidFill>
          </a:ln>
        </p:spPr>
      </p:pic>
    </p:spTree>
    <p:extLst>
      <p:ext uri="{BB962C8B-B14F-4D97-AF65-F5344CB8AC3E}">
        <p14:creationId xmlns:p14="http://schemas.microsoft.com/office/powerpoint/2010/main" val="3199516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65020786"/>
              </p:ext>
            </p:extLst>
          </p:nvPr>
        </p:nvGraphicFramePr>
        <p:xfrm>
          <a:off x="614150" y="545909"/>
          <a:ext cx="8518837" cy="59548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ru-ru" sz="140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Описание</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Слайд</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ru-ru" sz="1000" b="1" i="0" u="none" strike="noStrike" kern="1200" baseline="0" noProof="0" dirty="0">
                          <a:solidFill>
                            <a:srgbClr val="316355"/>
                          </a:solidFill>
                          <a:latin typeface="Ubuntu" panose="020B0504030602030204" pitchFamily="34" charset="0"/>
                          <a:ea typeface="+mn-ea"/>
                          <a:cs typeface="+mn-cs"/>
                        </a:rPr>
                        <a:t>Тема</a:t>
                      </a:r>
                    </a:p>
                    <a:p>
                      <a:r>
                        <a:rPr lang="ru-ru" sz="1000" b="1" i="0" u="none" strike="noStrike" kern="1200" baseline="0" noProof="0" dirty="0">
                          <a:solidFill>
                            <a:srgbClr val="316355"/>
                          </a:solidFill>
                          <a:latin typeface="Ubuntu" panose="020B0504030602030204" pitchFamily="34" charset="0"/>
                          <a:ea typeface="+mn-ea"/>
                          <a:cs typeface="+mn-cs"/>
                        </a:rPr>
                        <a:t>Урок 2. </a:t>
                      </a:r>
                      <a:r>
                        <a:rPr lang="ru-ru" sz="1000" b="0" i="0" u="none" strike="noStrike" kern="1200" baseline="0" noProof="0" dirty="0">
                          <a:solidFill>
                            <a:schemeClr val="tx1"/>
                          </a:solidFill>
                          <a:latin typeface="Ubuntu" panose="020B0504030602030204" pitchFamily="34" charset="0"/>
                          <a:ea typeface="+mn-ea"/>
                          <a:cs typeface="+mn-cs"/>
                        </a:rPr>
                        <a:t>Проведение разминки и заминки — потренируемся!</a:t>
                      </a:r>
                    </a:p>
                    <a:p>
                      <a:endParaRPr lang="en-US" sz="1000" b="0" i="0" u="none" strike="noStrike" kern="1200" baseline="0" noProof="0" dirty="0">
                        <a:solidFill>
                          <a:srgbClr val="316355"/>
                        </a:solidFill>
                        <a:latin typeface="Ubuntu" panose="020B0504030602030204" pitchFamily="34" charset="0"/>
                        <a:ea typeface="+mn-ea"/>
                        <a:cs typeface="+mn-cs"/>
                      </a:endParaRPr>
                    </a:p>
                    <a:p>
                      <a:r>
                        <a:rPr lang="ru-ru" sz="1000" b="0" i="0" u="none" strike="noStrike" kern="1200" baseline="0" noProof="0" dirty="0">
                          <a:solidFill>
                            <a:schemeClr val="tx1"/>
                          </a:solidFill>
                          <a:latin typeface="Ubuntu" panose="020B0504030602030204" pitchFamily="34" charset="0"/>
                          <a:ea typeface="+mn-ea"/>
                          <a:cs typeface="+mn-cs"/>
                        </a:rPr>
                        <a:t>Сценарии</a:t>
                      </a:r>
                    </a:p>
                    <a:p>
                      <a:endParaRPr lang="en-US" sz="1000" b="0" i="0" u="none" strike="noStrike" kern="1200" baseline="0" noProof="0" dirty="0">
                        <a:solidFill>
                          <a:schemeClr val="tx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10 мин</a:t>
                      </a:r>
                    </a:p>
                    <a:p>
                      <a:r>
                        <a:rPr lang="ru-ru" sz="1000" b="1" i="0" u="none" strike="noStrike" kern="1200" baseline="0" noProof="0" dirty="0">
                          <a:solidFill>
                            <a:srgbClr val="316355"/>
                          </a:solidFill>
                          <a:latin typeface="Ubuntu" panose="020B0504030602030204" pitchFamily="34" charset="0"/>
                          <a:ea typeface="+mn-ea"/>
                          <a:cs typeface="+mn-cs"/>
                        </a:rPr>
                        <a:t>Ведущий:</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i="0" u="none" strike="noStrike" kern="1200" baseline="0" noProof="0" dirty="0">
                          <a:solidFill>
                            <a:srgbClr val="316355"/>
                          </a:solidFill>
                          <a:latin typeface="Ubuntu" panose="020B0504030602030204" pitchFamily="34" charset="0"/>
                          <a:ea typeface="+mn-ea"/>
                          <a:cs typeface="+mn-cs"/>
                        </a:rPr>
                        <a:t>ЗАДАНИЕ (ПРОДОЛЖЕНИЕ).</a:t>
                      </a:r>
                      <a:endParaRPr lang="en-US" sz="100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1" i="0" u="none" strike="noStrike" kern="1200" baseline="0" noProof="0" dirty="0">
                          <a:solidFill>
                            <a:schemeClr val="dk1"/>
                          </a:solidFill>
                          <a:latin typeface="Ubuntu" panose="020B0504030602030204" pitchFamily="34" charset="0"/>
                          <a:ea typeface="+mn-ea"/>
                          <a:cs typeface="+mn-cs"/>
                        </a:rPr>
                        <a:t>Товарищ по команде неправильно делает упражнение?</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1" i="0" u="none" strike="noStrike" kern="1200" baseline="0" noProof="0" dirty="0">
                          <a:solidFill>
                            <a:schemeClr val="dk1"/>
                          </a:solidFill>
                          <a:latin typeface="Ubuntu" panose="020B0504030602030204" pitchFamily="34" charset="0"/>
                          <a:ea typeface="+mn-ea"/>
                          <a:cs typeface="+mn-cs"/>
                        </a:rPr>
                        <a:t>ОТВЕТ. </a:t>
                      </a:r>
                      <a:r>
                        <a:rPr lang="ru-ru" sz="1000" b="0" i="0" u="none" strike="noStrike" kern="1200" baseline="0" noProof="0" dirty="0">
                          <a:solidFill>
                            <a:schemeClr val="dk1"/>
                          </a:solidFill>
                          <a:latin typeface="Ubuntu" panose="020B0504030602030204" pitchFamily="34" charset="0"/>
                          <a:ea typeface="+mn-ea"/>
                          <a:cs typeface="+mn-cs"/>
                        </a:rPr>
                        <a:t>Подойдите к нему и скажите: «Я могу помочь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с этим упражнением! Важно правильно делать это упражнение, чтобы поддерживать максимальную эффективность разминки и исключить травмы».</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latin typeface="Ubuntu" panose="020B0504030602030204" pitchFamily="34" charset="0"/>
                          <a:ea typeface="+mn-ea"/>
                          <a:cs typeface="+mn-cs"/>
                        </a:rPr>
                        <a:t>Исправьте его движения, но если он отказывается от помощи, не настаивайте.</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latin typeface="Ubuntu" panose="020B0504030602030204" pitchFamily="34" charset="0"/>
                          <a:ea typeface="+mn-ea"/>
                          <a:cs typeface="+mn-cs"/>
                        </a:rPr>
                        <a:t>Поговорите об этом со своим тренером после тренировки.</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latin typeface="Ubuntu" panose="020B0504030602030204" pitchFamily="34" charset="0"/>
                          <a:ea typeface="+mn-ea"/>
                          <a:cs typeface="+mn-cs"/>
                        </a:rPr>
                        <a:t>Вы также можете вносить изменения во время инструктажа, чтобы помочь своим товарищам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по команде.</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1" i="0" u="none" strike="noStrike" kern="1200" baseline="0" noProof="0" dirty="0">
                          <a:solidFill>
                            <a:schemeClr val="dk1"/>
                          </a:solidFill>
                          <a:latin typeface="Ubuntu" panose="020B0504030602030204" pitchFamily="34" charset="0"/>
                          <a:ea typeface="+mn-ea"/>
                          <a:cs typeface="+mn-cs"/>
                        </a:rPr>
                        <a:t>Товарищ по команде не хочет участвовать?</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1" i="0" u="none" strike="noStrike" kern="1200" baseline="0" noProof="0" dirty="0">
                          <a:solidFill>
                            <a:schemeClr val="dk1"/>
                          </a:solidFill>
                          <a:latin typeface="Ubuntu" panose="020B0504030602030204" pitchFamily="34" charset="0"/>
                          <a:ea typeface="+mn-ea"/>
                          <a:cs typeface="+mn-cs"/>
                        </a:rPr>
                        <a:t>ОТВЕТ. </a:t>
                      </a:r>
                      <a:r>
                        <a:rPr lang="ru-ru" sz="1000" b="0" i="0" u="none" strike="noStrike" kern="1200" baseline="0" noProof="0" dirty="0">
                          <a:solidFill>
                            <a:schemeClr val="dk1"/>
                          </a:solidFill>
                          <a:latin typeface="Ubuntu" panose="020B0504030602030204" pitchFamily="34" charset="0"/>
                          <a:ea typeface="+mn-ea"/>
                          <a:cs typeface="+mn-cs"/>
                        </a:rPr>
                        <a:t>Попросите его присоединиться, но после нескольких попыток, оставьте его в покое.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000" b="0" i="0" u="none" strike="noStrike" kern="1200" baseline="0" noProof="0" dirty="0">
                          <a:solidFill>
                            <a:schemeClr val="dk1"/>
                          </a:solidFill>
                          <a:latin typeface="Ubuntu" panose="020B0504030602030204" pitchFamily="34" charset="0"/>
                          <a:ea typeface="+mn-ea"/>
                          <a:cs typeface="+mn-cs"/>
                        </a:rPr>
                        <a:t>Поговорите с ним наедине после тренировки или попросите тренера помочь с этим.</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ru-ru" sz="1000" b="1" i="0" u="none" strike="noStrike" kern="1200" baseline="0" dirty="0">
                          <a:solidFill>
                            <a:srgbClr val="316355"/>
                          </a:solidFill>
                          <a:latin typeface="Ubuntu" panose="020B0504030602030204" pitchFamily="34" charset="0"/>
                          <a:ea typeface="+mn-ea"/>
                          <a:cs typeface="+mn-cs"/>
                        </a:rPr>
                        <a:t>Тема</a:t>
                      </a:r>
                    </a:p>
                    <a:p>
                      <a:r>
                        <a:rPr lang="ru-ru" sz="1000" b="1" i="0" u="none" strike="noStrike" kern="1200" baseline="0" dirty="0">
                          <a:solidFill>
                            <a:srgbClr val="316355"/>
                          </a:solidFill>
                          <a:latin typeface="Ubuntu" panose="020B0504030602030204" pitchFamily="34" charset="0"/>
                          <a:ea typeface="+mn-ea"/>
                          <a:cs typeface="+mn-cs"/>
                        </a:rPr>
                        <a:t>Урок 2. </a:t>
                      </a:r>
                      <a:r>
                        <a:rPr lang="ru-ru" sz="1000" b="0" i="0" u="none" strike="noStrike" kern="1200" baseline="0" dirty="0">
                          <a:solidFill>
                            <a:schemeClr val="tx1"/>
                          </a:solidFill>
                          <a:latin typeface="Ubuntu" panose="020B0504030602030204" pitchFamily="34" charset="0"/>
                          <a:ea typeface="+mn-ea"/>
                          <a:cs typeface="+mn-cs"/>
                        </a:rPr>
                        <a:t>Проведение разминки и заминки — потренируемся!</a:t>
                      </a:r>
                    </a:p>
                    <a:p>
                      <a:endParaRPr lang="en-US" sz="1000" b="0" i="0" u="none" strike="noStrike" kern="1200" baseline="0" dirty="0">
                        <a:solidFill>
                          <a:srgbClr val="316355"/>
                        </a:solidFill>
                        <a:latin typeface="Ubuntu" panose="020B0504030602030204" pitchFamily="34" charset="0"/>
                        <a:ea typeface="+mn-ea"/>
                        <a:cs typeface="+mn-cs"/>
                      </a:endParaRPr>
                    </a:p>
                    <a:p>
                      <a:r>
                        <a:rPr lang="ru-ru" sz="1000" b="0" i="0" u="none" strike="noStrike" kern="1200" baseline="0" dirty="0">
                          <a:solidFill>
                            <a:schemeClr val="tx1"/>
                          </a:solidFill>
                          <a:latin typeface="Ubuntu" panose="020B0504030602030204" pitchFamily="34" charset="0"/>
                          <a:ea typeface="+mn-ea"/>
                          <a:cs typeface="+mn-cs"/>
                        </a:rPr>
                        <a:t>Общение со своим тренером</a:t>
                      </a:r>
                    </a:p>
                    <a:p>
                      <a:endParaRPr lang="en-US" sz="1000" b="0" i="0" u="none" strike="noStrike" kern="1200" baseline="0" dirty="0">
                        <a:solidFill>
                          <a:schemeClr val="tx1"/>
                        </a:solidFill>
                        <a:latin typeface="Ubuntu" panose="020B0504030602030204" pitchFamily="34" charset="0"/>
                        <a:ea typeface="+mn-ea"/>
                        <a:cs typeface="+mn-cs"/>
                      </a:endParaRPr>
                    </a:p>
                    <a:p>
                      <a:r>
                        <a:rPr lang="ru-ru" sz="1000" b="1" i="0" u="none" strike="noStrike" kern="1200" baseline="0" dirty="0">
                          <a:solidFill>
                            <a:srgbClr val="316355"/>
                          </a:solidFill>
                          <a:latin typeface="Ubuntu" panose="020B0504030602030204" pitchFamily="34" charset="0"/>
                          <a:ea typeface="+mn-ea"/>
                          <a:cs typeface="+mn-cs"/>
                        </a:rPr>
                        <a:t>Время: </a:t>
                      </a:r>
                      <a:r>
                        <a:rPr lang="ru-ru" sz="1000" b="0" i="0" u="none" strike="noStrike" kern="1200" baseline="0" dirty="0">
                          <a:solidFill>
                            <a:schemeClr val="tx1"/>
                          </a:solidFill>
                          <a:latin typeface="Ubuntu" panose="020B0504030602030204" pitchFamily="34" charset="0"/>
                          <a:ea typeface="+mn-ea"/>
                          <a:cs typeface="+mn-cs"/>
                        </a:rPr>
                        <a:t>1 мин</a:t>
                      </a:r>
                    </a:p>
                    <a:p>
                      <a:r>
                        <a:rPr lang="ru-ru" sz="1000" b="1" i="0" u="none" strike="noStrike" kern="1200" baseline="0" dirty="0">
                          <a:solidFill>
                            <a:srgbClr val="316355"/>
                          </a:solidFill>
                          <a:latin typeface="Ubuntu" panose="020B0504030602030204" pitchFamily="34" charset="0"/>
                          <a:ea typeface="+mn-ea"/>
                          <a:cs typeface="+mn-cs"/>
                        </a:rPr>
                        <a:t>Ведущий:</a:t>
                      </a:r>
                      <a:endParaRPr lang="en-US"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a:solidFill>
                            <a:schemeClr val="dk1"/>
                          </a:solidFill>
                          <a:latin typeface="Ubuntu" panose="020B0504030602030204" pitchFamily="34" charset="0"/>
                          <a:ea typeface="+mn-ea"/>
                          <a:cs typeface="+mn-cs"/>
                        </a:rPr>
                        <a:t>Как упоминалось при обсуждении </a:t>
                      </a:r>
                      <a:r>
                        <a:rPr lang="ru-ru" sz="1000" b="0" i="0" u="none" strike="noStrike" kern="1200" baseline="0" noProof="0" dirty="0">
                          <a:solidFill>
                            <a:schemeClr val="dk1"/>
                          </a:solidFill>
                          <a:latin typeface="Ubuntu" panose="020B0504030602030204" pitchFamily="34" charset="0"/>
                          <a:ea typeface="+mn-ea"/>
                          <a:cs typeface="+mn-cs"/>
                        </a:rPr>
                        <a:t>сценариев</a:t>
                      </a:r>
                      <a:r>
                        <a:rPr lang="ru-ru" sz="1000" b="0" i="0" u="none" strike="noStrike" kern="1200" baseline="0" dirty="0">
                          <a:solidFill>
                            <a:schemeClr val="dk1"/>
                          </a:solidFill>
                          <a:latin typeface="Ubuntu" panose="020B0504030602030204" pitchFamily="34" charset="0"/>
                          <a:ea typeface="+mn-ea"/>
                          <a:cs typeface="+mn-cs"/>
                        </a:rPr>
                        <a:t>, </a:t>
                      </a:r>
                      <a:r>
                        <a:rPr lang="ru-ru" sz="1000" b="0" i="0" u="none" strike="noStrike" kern="1200" baseline="0" noProof="0" dirty="0">
                          <a:solidFill>
                            <a:schemeClr val="dk1"/>
                          </a:solidFill>
                          <a:latin typeface="Ubuntu" panose="020B0504030602030204" pitchFamily="34" charset="0"/>
                          <a:ea typeface="+mn-ea"/>
                          <a:cs typeface="+mn-cs"/>
                        </a:rPr>
                        <a:t>важно обсуждать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со своим тренером вопросы из сферы ответственности капитана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по фитнесу. Это нужно делать в начале сезона, и вы можете заниматься до/после тренировок, если хотите. Помните, что ваш тренер и персонал Программы всегда готовы помочь вам!</a:t>
                      </a:r>
                    </a:p>
                    <a:p>
                      <a:endParaRPr lang="en-US" sz="1000" b="0" i="0" u="none" strike="noStrike" kern="1200" baseline="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5021EDE0-3634-B76D-FE4E-F36A1A783933}"/>
              </a:ext>
            </a:extLst>
          </p:cNvPr>
          <p:cNvPicPr>
            <a:picLocks noChangeAspect="1"/>
          </p:cNvPicPr>
          <p:nvPr/>
        </p:nvPicPr>
        <p:blipFill rotWithShape="1">
          <a:blip r:embed="rId2"/>
          <a:srcRect l="55852" t="31336" r="915" b="25541"/>
          <a:stretch/>
        </p:blipFill>
        <p:spPr>
          <a:xfrm>
            <a:off x="7005850" y="2014232"/>
            <a:ext cx="2127137" cy="1193496"/>
          </a:xfrm>
          <a:prstGeom prst="rect">
            <a:avLst/>
          </a:prstGeom>
          <a:ln>
            <a:solidFill>
              <a:schemeClr val="tx1"/>
            </a:solidFill>
          </a:ln>
        </p:spPr>
      </p:pic>
      <p:pic>
        <p:nvPicPr>
          <p:cNvPr id="7" name="Picture 6">
            <a:extLst>
              <a:ext uri="{FF2B5EF4-FFF2-40B4-BE49-F238E27FC236}">
                <a16:creationId xmlns:a16="http://schemas.microsoft.com/office/drawing/2014/main" id="{19C5A89E-432A-1AE8-7DC2-8EABEA526959}"/>
              </a:ext>
            </a:extLst>
          </p:cNvPr>
          <p:cNvPicPr>
            <a:picLocks noChangeAspect="1"/>
          </p:cNvPicPr>
          <p:nvPr/>
        </p:nvPicPr>
        <p:blipFill rotWithShape="1">
          <a:blip r:embed="rId3"/>
          <a:srcRect l="56202" t="30630" r="916" b="25333"/>
          <a:stretch/>
        </p:blipFill>
        <p:spPr>
          <a:xfrm>
            <a:off x="7005850" y="4913095"/>
            <a:ext cx="2127137" cy="1228754"/>
          </a:xfrm>
          <a:prstGeom prst="rect">
            <a:avLst/>
          </a:prstGeom>
          <a:ln>
            <a:solidFill>
              <a:schemeClr val="tx1"/>
            </a:solidFill>
          </a:ln>
        </p:spPr>
      </p:pic>
    </p:spTree>
    <p:extLst>
      <p:ext uri="{BB962C8B-B14F-4D97-AF65-F5344CB8AC3E}">
        <p14:creationId xmlns:p14="http://schemas.microsoft.com/office/powerpoint/2010/main" val="1906777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81156931"/>
              </p:ext>
            </p:extLst>
          </p:nvPr>
        </p:nvGraphicFramePr>
        <p:xfrm>
          <a:off x="614150" y="545909"/>
          <a:ext cx="8518837" cy="5694399"/>
        </p:xfrm>
        <a:graphic>
          <a:graphicData uri="http://schemas.openxmlformats.org/drawingml/2006/table">
            <a:tbl>
              <a:tblPr firstRow="1" bandRow="1">
                <a:tableStyleId>{5C22544A-7EE6-4342-B048-85BDC9FD1C3A}</a:tableStyleId>
              </a:tblPr>
              <a:tblGrid>
                <a:gridCol w="1832167">
                  <a:extLst>
                    <a:ext uri="{9D8B030D-6E8A-4147-A177-3AD203B41FA5}">
                      <a16:colId xmlns:a16="http://schemas.microsoft.com/office/drawing/2014/main" val="1124436216"/>
                    </a:ext>
                  </a:extLst>
                </a:gridCol>
                <a:gridCol w="4467833">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ru-ru" sz="140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Описание</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Слайд</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ru-ru" sz="900" b="1" i="0" u="none" strike="noStrike" kern="1200" baseline="0" dirty="0">
                          <a:solidFill>
                            <a:srgbClr val="316355"/>
                          </a:solidFill>
                          <a:latin typeface="Ubuntu" panose="020B0504030602030204" pitchFamily="34" charset="0"/>
                          <a:ea typeface="+mn-ea"/>
                          <a:cs typeface="+mn-cs"/>
                        </a:rPr>
                        <a:t>Тема</a:t>
                      </a:r>
                    </a:p>
                    <a:p>
                      <a:r>
                        <a:rPr lang="ru-ru" sz="900" b="1" i="0" u="none" strike="noStrike" kern="1200" baseline="0" dirty="0">
                          <a:solidFill>
                            <a:srgbClr val="316355"/>
                          </a:solidFill>
                          <a:latin typeface="Ubuntu" panose="020B0504030602030204" pitchFamily="34" charset="0"/>
                          <a:ea typeface="+mn-ea"/>
                          <a:cs typeface="+mn-cs"/>
                        </a:rPr>
                        <a:t>Урок 2. </a:t>
                      </a:r>
                      <a:r>
                        <a:rPr lang="ru-ru" sz="900" b="0" i="0" u="none" strike="noStrike" kern="1200" baseline="0" dirty="0">
                          <a:solidFill>
                            <a:schemeClr val="tx1"/>
                          </a:solidFill>
                          <a:latin typeface="Ubuntu" panose="020B0504030602030204" pitchFamily="34" charset="0"/>
                          <a:ea typeface="+mn-ea"/>
                          <a:cs typeface="+mn-cs"/>
                        </a:rPr>
                        <a:t>Проведение разминки и заминки — общение с тренером</a:t>
                      </a:r>
                    </a:p>
                    <a:p>
                      <a:endParaRPr lang="en-US" sz="900" b="0" i="0" u="none" strike="noStrike" kern="1200" baseline="0" dirty="0">
                        <a:solidFill>
                          <a:srgbClr val="316355"/>
                        </a:solidFill>
                        <a:latin typeface="Ubuntu" panose="020B0504030602030204" pitchFamily="34" charset="0"/>
                        <a:ea typeface="+mn-ea"/>
                        <a:cs typeface="+mn-cs"/>
                      </a:endParaRPr>
                    </a:p>
                    <a:p>
                      <a:r>
                        <a:rPr lang="ru-ru" sz="900" b="0" i="0" u="none" strike="noStrike" kern="1200" baseline="0" dirty="0">
                          <a:solidFill>
                            <a:schemeClr val="tx1"/>
                          </a:solidFill>
                          <a:latin typeface="Ubuntu" panose="020B0504030602030204" pitchFamily="34" charset="0"/>
                          <a:ea typeface="+mn-ea"/>
                          <a:cs typeface="+mn-cs"/>
                        </a:rPr>
                        <a:t>«Я — капитан по фитнесу»</a:t>
                      </a:r>
                    </a:p>
                    <a:p>
                      <a:endParaRPr lang="en-US" sz="900" b="0" i="0" u="none" strike="noStrike" kern="1200" baseline="0" dirty="0">
                        <a:solidFill>
                          <a:schemeClr val="tx1"/>
                        </a:solidFill>
                        <a:latin typeface="Ubuntu" panose="020B0504030602030204" pitchFamily="34" charset="0"/>
                        <a:ea typeface="+mn-ea"/>
                        <a:cs typeface="+mn-cs"/>
                      </a:endParaRPr>
                    </a:p>
                    <a:p>
                      <a:r>
                        <a:rPr lang="ru-ru" sz="900" b="1" i="0" u="none" strike="noStrike" kern="1200" baseline="0" dirty="0">
                          <a:solidFill>
                            <a:srgbClr val="316355"/>
                          </a:solidFill>
                          <a:latin typeface="Ubuntu" panose="020B0504030602030204" pitchFamily="34" charset="0"/>
                          <a:ea typeface="+mn-ea"/>
                          <a:cs typeface="+mn-cs"/>
                        </a:rPr>
                        <a:t>Время: </a:t>
                      </a:r>
                      <a:r>
                        <a:rPr lang="ru-ru" sz="900" b="0" i="0" u="none" strike="noStrike" kern="1200" baseline="0" dirty="0">
                          <a:solidFill>
                            <a:schemeClr val="tx1"/>
                          </a:solidFill>
                          <a:latin typeface="Ubuntu" panose="020B0504030602030204" pitchFamily="34" charset="0"/>
                          <a:ea typeface="+mn-ea"/>
                          <a:cs typeface="+mn-cs"/>
                        </a:rPr>
                        <a:t>3 мин</a:t>
                      </a:r>
                    </a:p>
                    <a:p>
                      <a:r>
                        <a:rPr lang="ru-ru" sz="900" b="1" i="0" u="none" strike="noStrike" kern="1200" baseline="0" dirty="0">
                          <a:solidFill>
                            <a:srgbClr val="316355"/>
                          </a:solidFill>
                          <a:latin typeface="Ubuntu" panose="020B0504030602030204" pitchFamily="34" charset="0"/>
                          <a:ea typeface="+mn-ea"/>
                          <a:cs typeface="+mn-cs"/>
                        </a:rPr>
                        <a:t>Ведущий:</a:t>
                      </a:r>
                      <a:endParaRPr lang="en-US"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dirty="0">
                          <a:solidFill>
                            <a:schemeClr val="tx1"/>
                          </a:solidFill>
                          <a:latin typeface="Ubuntu" panose="020B0504030602030204" pitchFamily="34" charset="0"/>
                          <a:ea typeface="+mn-ea"/>
                          <a:cs typeface="+mn-cs"/>
                        </a:rPr>
                        <a:t>Перед началом сезона важно обсудить со своим тренером вопросы из сферы ответственности капитана по фитнесу. Лучше всего позвонить ему или встретиться лично, но можно и написать на электронную почту. </a:t>
                      </a:r>
                    </a:p>
                    <a:p>
                      <a:endParaRPr lang="en-US" sz="900" b="0" i="0" u="none" strike="noStrike" kern="1200" baseline="0" dirty="0">
                        <a:solidFill>
                          <a:schemeClr val="tx1"/>
                        </a:solidFill>
                        <a:latin typeface="Ubuntu" panose="020B0504030602030204" pitchFamily="34" charset="0"/>
                        <a:ea typeface="+mn-ea"/>
                        <a:cs typeface="+mn-cs"/>
                      </a:endParaRPr>
                    </a:p>
                    <a:p>
                      <a:r>
                        <a:rPr lang="ru-ru" sz="900" b="0" i="0" u="none" strike="noStrike" kern="1200" baseline="0" dirty="0">
                          <a:solidFill>
                            <a:schemeClr val="tx1"/>
                          </a:solidFill>
                          <a:latin typeface="Ubuntu" panose="020B0504030602030204" pitchFamily="34" charset="0"/>
                          <a:ea typeface="+mn-ea"/>
                          <a:cs typeface="+mn-cs"/>
                        </a:rPr>
                        <a:t>При обращении скажите:</a:t>
                      </a:r>
                    </a:p>
                    <a:p>
                      <a:r>
                        <a:rPr lang="ru-ru" sz="900" b="0" i="1" u="none" strike="noStrike" kern="1200" baseline="0" dirty="0">
                          <a:solidFill>
                            <a:schemeClr val="tx1"/>
                          </a:solidFill>
                          <a:latin typeface="Ubuntu" panose="020B0504030602030204" pitchFamily="34" charset="0"/>
                          <a:ea typeface="+mn-ea"/>
                          <a:cs typeface="+mn-cs"/>
                        </a:rPr>
                        <a:t>«Я в вашей команде, и я — капитан по фитнесу. Я прошел (прошла) курс обучения «Капитан по фитнесу» и могу проводить разминки и заминки, а также делиться советами по здоровому образу жизни. Можно ли выделить немного времени в начале и конце тренировки для таких занятий?» </a:t>
                      </a:r>
                    </a:p>
                    <a:p>
                      <a:pPr algn="l" rtl="0" fontAlgn="base">
                        <a:buFont typeface="+mj-lt"/>
                        <a:buNone/>
                      </a:pPr>
                      <a:endParaRPr lang="en-US" sz="900" b="0" i="1" u="none" strike="noStrike" kern="1200"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ru-ru" sz="900" b="0" i="0" dirty="0">
                          <a:solidFill>
                            <a:srgbClr val="000000"/>
                          </a:solidFill>
                          <a:effectLst/>
                          <a:latin typeface="Ubuntu" panose="020B0504030602030204" pitchFamily="34" charset="0"/>
                        </a:rPr>
                        <a:t>Таким образом вы дадите тренеру понять, что ваша роль не является для </a:t>
                      </a:r>
                      <a:br>
                        <a:rPr lang="en-US" sz="900" b="0" i="0" dirty="0">
                          <a:solidFill>
                            <a:srgbClr val="000000"/>
                          </a:solidFill>
                          <a:effectLst/>
                          <a:latin typeface="Ubuntu" panose="020B0504030602030204" pitchFamily="34" charset="0"/>
                        </a:rPr>
                      </a:br>
                      <a:r>
                        <a:rPr lang="ru-ru" sz="900" b="0" i="0" dirty="0">
                          <a:solidFill>
                            <a:srgbClr val="000000"/>
                          </a:solidFill>
                          <a:effectLst/>
                          <a:latin typeface="Ubuntu" panose="020B0504030602030204" pitchFamily="34" charset="0"/>
                        </a:rPr>
                        <a:t>него дополнительной работой, а призвана помочь ему. </a:t>
                      </a:r>
                      <a:r>
                        <a:rPr lang="ru-ru" sz="900" b="0" i="0" dirty="0">
                          <a:solidFill>
                            <a:schemeClr val="dk1"/>
                          </a:solidFill>
                          <a:effectLst/>
                          <a:latin typeface="Ubuntu" panose="020B0504030602030204" pitchFamily="34" charset="0"/>
                          <a:cs typeface="Times New Roman" panose="02020603050405020304" pitchFamily="18" charset="0"/>
                        </a:rPr>
                        <a:t>Это позволит </a:t>
                      </a:r>
                      <a:r>
                        <a:rPr lang="ru-ru" sz="900" b="0" i="0" dirty="0">
                          <a:solidFill>
                            <a:srgbClr val="000000"/>
                          </a:solidFill>
                          <a:effectLst/>
                          <a:latin typeface="Ubuntu" panose="020B0504030602030204" pitchFamily="34" charset="0"/>
                        </a:rPr>
                        <a:t>вашему тренеру узнать еще до первой тренировки, что вы являетесь капитаном по фитнесу. У него будет время, чтобы понять вашу роль и подстроиться под время, необходимое для разминки и заминки. </a:t>
                      </a:r>
                    </a:p>
                    <a:p>
                      <a:pPr algn="l" rtl="0" fontAlgn="base">
                        <a:buFont typeface="+mj-lt"/>
                        <a:buNone/>
                      </a:pPr>
                      <a:endParaRPr lang="en-US" sz="900" b="0" i="0" dirty="0">
                        <a:solidFill>
                          <a:srgbClr val="000000"/>
                        </a:solidFill>
                        <a:effectLst/>
                        <a:latin typeface="Ubuntu" panose="020B0504030602030204" pitchFamily="34" charset="0"/>
                      </a:endParaRPr>
                    </a:p>
                    <a:p>
                      <a:pPr algn="l" rtl="0" fontAlgn="base">
                        <a:buFont typeface="+mj-lt"/>
                        <a:buNone/>
                      </a:pPr>
                      <a:r>
                        <a:rPr lang="ru-ru" sz="900" b="0" i="0" dirty="0">
                          <a:solidFill>
                            <a:srgbClr val="000000"/>
                          </a:solidFill>
                          <a:effectLst/>
                          <a:latin typeface="Ubuntu" panose="020B0504030602030204" pitchFamily="34" charset="0"/>
                        </a:rPr>
                        <a:t>Если вы отправляете электронное письмо, вы можете вложить в него руководство по разминке и заминке для вашего вида спорта, чтобы ваш тренер мог ознакомиться с ним. </a:t>
                      </a:r>
                    </a:p>
                    <a:p>
                      <a:pPr algn="l" rtl="0" fontAlgn="base">
                        <a:buFont typeface="+mj-lt"/>
                        <a:buNone/>
                      </a:pPr>
                      <a:endParaRPr lang="en-US" sz="900" b="0" i="0" dirty="0">
                        <a:solidFill>
                          <a:srgbClr val="000000"/>
                        </a:solidFill>
                        <a:effectLst/>
                        <a:latin typeface="Ubuntu" panose="020B0504030602030204" pitchFamily="34" charset="0"/>
                      </a:endParaRPr>
                    </a:p>
                    <a:p>
                      <a:pPr algn="l" rtl="0" fontAlgn="base">
                        <a:buFont typeface="+mj-lt"/>
                        <a:buNone/>
                      </a:pPr>
                      <a:r>
                        <a:rPr lang="ru-ru" sz="900" b="0" i="0" dirty="0">
                          <a:solidFill>
                            <a:srgbClr val="000000"/>
                          </a:solidFill>
                          <a:effectLst/>
                          <a:latin typeface="Ubuntu" panose="020B0504030602030204" pitchFamily="34" charset="0"/>
                        </a:rPr>
                        <a:t>Вы также можете сообщить своему тренеру, что придете на тренировку </a:t>
                      </a:r>
                      <a:br>
                        <a:rPr lang="en-US" sz="900" b="0" i="0" dirty="0">
                          <a:solidFill>
                            <a:srgbClr val="000000"/>
                          </a:solidFill>
                          <a:effectLst/>
                          <a:latin typeface="Ubuntu" panose="020B0504030602030204" pitchFamily="34" charset="0"/>
                        </a:rPr>
                      </a:br>
                      <a:r>
                        <a:rPr lang="ru-ru" sz="900" b="0" i="0" dirty="0">
                          <a:solidFill>
                            <a:srgbClr val="000000"/>
                          </a:solidFill>
                          <a:effectLst/>
                          <a:latin typeface="Ubuntu" panose="020B0504030602030204" pitchFamily="34" charset="0"/>
                        </a:rPr>
                        <a:t>с распечатанными копиями этого руководства.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Помните, что ваш тренер и персонал Программы всегда готовы помочь вам!</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ru-ru" sz="900" b="1" i="0" u="none" strike="noStrike" kern="1200" baseline="0" dirty="0">
                          <a:solidFill>
                            <a:srgbClr val="316355"/>
                          </a:solidFill>
                          <a:latin typeface="Ubuntu" panose="020B0504030602030204" pitchFamily="34" charset="0"/>
                          <a:ea typeface="+mn-ea"/>
                          <a:cs typeface="+mn-cs"/>
                        </a:rPr>
                        <a:t>Тема</a:t>
                      </a:r>
                    </a:p>
                    <a:p>
                      <a:r>
                        <a:rPr lang="ru-ru" sz="900" b="1" i="0" u="none" strike="noStrike" kern="1200" baseline="0" dirty="0">
                          <a:solidFill>
                            <a:srgbClr val="316355"/>
                          </a:solidFill>
                          <a:latin typeface="Ubuntu" panose="020B0504030602030204" pitchFamily="34" charset="0"/>
                          <a:ea typeface="+mn-ea"/>
                          <a:cs typeface="+mn-cs"/>
                        </a:rPr>
                        <a:t>Урок 2. </a:t>
                      </a:r>
                      <a:r>
                        <a:rPr lang="ru-ru" sz="900" b="0" i="0" u="none" strike="noStrike" kern="1200" baseline="0" dirty="0">
                          <a:solidFill>
                            <a:schemeClr val="tx1"/>
                          </a:solidFill>
                          <a:latin typeface="Ubuntu" panose="020B0504030602030204" pitchFamily="34" charset="0"/>
                          <a:ea typeface="+mn-ea"/>
                          <a:cs typeface="+mn-cs"/>
                        </a:rPr>
                        <a:t>Проведение разминки и заминки — общение с тренером</a:t>
                      </a:r>
                    </a:p>
                    <a:p>
                      <a:endParaRPr lang="en-US" sz="900" b="0" i="0" u="none" strike="noStrike" kern="1200" baseline="0" dirty="0">
                        <a:solidFill>
                          <a:srgbClr val="316355"/>
                        </a:solidFill>
                        <a:latin typeface="Ubuntu" panose="020B0504030602030204" pitchFamily="34" charset="0"/>
                        <a:ea typeface="+mn-ea"/>
                        <a:cs typeface="+mn-cs"/>
                      </a:endParaRPr>
                    </a:p>
                    <a:p>
                      <a:r>
                        <a:rPr lang="ru-ru" sz="900" b="0" i="0" u="none" strike="noStrike" kern="1200" baseline="0" dirty="0">
                          <a:solidFill>
                            <a:schemeClr val="tx1"/>
                          </a:solidFill>
                          <a:latin typeface="Ubuntu" panose="020B0504030602030204" pitchFamily="34" charset="0"/>
                          <a:ea typeface="+mn-ea"/>
                          <a:cs typeface="+mn-cs"/>
                        </a:rPr>
                        <a:t>Советы</a:t>
                      </a:r>
                    </a:p>
                    <a:p>
                      <a:endParaRPr lang="en-US" sz="900" b="0" i="0" u="none" strike="noStrike" kern="1200" baseline="0" dirty="0">
                        <a:solidFill>
                          <a:schemeClr val="tx1"/>
                        </a:solidFill>
                        <a:latin typeface="Ubuntu" panose="020B0504030602030204" pitchFamily="34" charset="0"/>
                        <a:ea typeface="+mn-ea"/>
                        <a:cs typeface="+mn-cs"/>
                      </a:endParaRPr>
                    </a:p>
                    <a:p>
                      <a:r>
                        <a:rPr lang="ru-ru" sz="900" b="1" i="0" u="none" strike="noStrike" kern="1200" baseline="0" dirty="0">
                          <a:solidFill>
                            <a:srgbClr val="316355"/>
                          </a:solidFill>
                          <a:latin typeface="Ubuntu" panose="020B0504030602030204" pitchFamily="34" charset="0"/>
                          <a:ea typeface="+mn-ea"/>
                          <a:cs typeface="+mn-cs"/>
                        </a:rPr>
                        <a:t>Время: </a:t>
                      </a:r>
                      <a:r>
                        <a:rPr lang="ru-ru" sz="900" b="0" i="0" u="none" strike="noStrike" kern="1200" baseline="0" dirty="0">
                          <a:solidFill>
                            <a:schemeClr val="tx1"/>
                          </a:solidFill>
                          <a:latin typeface="Ubuntu" panose="020B0504030602030204" pitchFamily="34" charset="0"/>
                          <a:ea typeface="+mn-ea"/>
                          <a:cs typeface="+mn-cs"/>
                        </a:rPr>
                        <a:t>2 мин</a:t>
                      </a:r>
                    </a:p>
                    <a:p>
                      <a:r>
                        <a:rPr lang="ru-ru" sz="900" b="1" i="0" u="none" strike="noStrike" kern="1200" baseline="0" dirty="0">
                          <a:solidFill>
                            <a:srgbClr val="316355"/>
                          </a:solidFill>
                          <a:latin typeface="Ubuntu" panose="020B0504030602030204" pitchFamily="34" charset="0"/>
                          <a:ea typeface="+mn-ea"/>
                          <a:cs typeface="+mn-cs"/>
                        </a:rPr>
                        <a:t>Ведущий:</a:t>
                      </a:r>
                      <a:endParaRPr lang="en-US"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При общении со своим тренером обязательно расскажите ему об этих дополнительных аспектах:</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Перед своей первой тренировкой поговорите со своим тренером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опишите ему преимущества разминки и заминки.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Объясните ему, почему спортсменам важно быть здоровыми и находиться в хорошей физической форме.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900" b="0" i="0" u="none" strike="noStrike" kern="1200" baseline="0" noProof="0" dirty="0">
                          <a:solidFill>
                            <a:schemeClr val="dk1"/>
                          </a:solidFill>
                          <a:latin typeface="Ubuntu" panose="020B0504030602030204" pitchFamily="34" charset="0"/>
                          <a:ea typeface="+mn-ea"/>
                          <a:cs typeface="+mn-cs"/>
                        </a:rPr>
                        <a:t>Расскажите своему тренеру, почему для вас важно быть капитаном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по фитнесу!</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b="0" i="0" u="none" strike="noStrike" kern="1200" baseline="0" noProof="0" dirty="0">
                          <a:solidFill>
                            <a:schemeClr val="dk1"/>
                          </a:solidFill>
                          <a:latin typeface="Ubuntu" panose="020B0504030602030204" pitchFamily="34" charset="0"/>
                          <a:ea typeface="+mn-ea"/>
                          <a:cs typeface="+mn-cs"/>
                        </a:rPr>
                        <a:t>У вас есть все знания и навыки, чтобы стать великим капитаном по фитнесу — покажите это своему тренеру!</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F1DB0C56-D673-6E3D-DA53-CA0F7B8DD3A7}"/>
              </a:ext>
            </a:extLst>
          </p:cNvPr>
          <p:cNvPicPr>
            <a:picLocks noChangeAspect="1"/>
          </p:cNvPicPr>
          <p:nvPr/>
        </p:nvPicPr>
        <p:blipFill rotWithShape="1">
          <a:blip r:embed="rId2"/>
          <a:srcRect l="56787" t="30630" r="1032" b="26858"/>
          <a:stretch/>
        </p:blipFill>
        <p:spPr>
          <a:xfrm>
            <a:off x="7037599" y="1921398"/>
            <a:ext cx="2095388" cy="1187915"/>
          </a:xfrm>
          <a:prstGeom prst="rect">
            <a:avLst/>
          </a:prstGeom>
          <a:ln>
            <a:solidFill>
              <a:schemeClr val="tx1"/>
            </a:solidFill>
          </a:ln>
        </p:spPr>
      </p:pic>
      <p:pic>
        <p:nvPicPr>
          <p:cNvPr id="8" name="Picture 7">
            <a:extLst>
              <a:ext uri="{FF2B5EF4-FFF2-40B4-BE49-F238E27FC236}">
                <a16:creationId xmlns:a16="http://schemas.microsoft.com/office/drawing/2014/main" id="{E007C765-1737-4203-8FE4-7A04FC9C28ED}"/>
              </a:ext>
            </a:extLst>
          </p:cNvPr>
          <p:cNvPicPr>
            <a:picLocks noChangeAspect="1"/>
          </p:cNvPicPr>
          <p:nvPr/>
        </p:nvPicPr>
        <p:blipFill rotWithShape="1">
          <a:blip r:embed="rId3"/>
          <a:srcRect l="56087" t="31253" r="1032" b="26164"/>
          <a:stretch/>
        </p:blipFill>
        <p:spPr>
          <a:xfrm>
            <a:off x="7037599" y="4704345"/>
            <a:ext cx="2095388" cy="1170448"/>
          </a:xfrm>
          <a:prstGeom prst="rect">
            <a:avLst/>
          </a:prstGeom>
          <a:ln>
            <a:solidFill>
              <a:schemeClr val="tx1"/>
            </a:solidFill>
          </a:ln>
        </p:spPr>
      </p:pic>
    </p:spTree>
    <p:extLst>
      <p:ext uri="{BB962C8B-B14F-4D97-AF65-F5344CB8AC3E}">
        <p14:creationId xmlns:p14="http://schemas.microsoft.com/office/powerpoint/2010/main" val="480202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993268341"/>
              </p:ext>
            </p:extLst>
          </p:nvPr>
        </p:nvGraphicFramePr>
        <p:xfrm>
          <a:off x="614150" y="545909"/>
          <a:ext cx="8518837" cy="40959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r>
                        <a:rPr lang="ru-ru" sz="140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Описание</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a:solidFill>
                            <a:srgbClr val="316355"/>
                          </a:solidFill>
                          <a:latin typeface="Ubuntu" panose="020B0504030602030204" pitchFamily="34" charset="0"/>
                        </a:rPr>
                        <a:t>Слайд</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r>
                        <a:rPr lang="ru-ru" sz="1000" b="1" i="0" u="none" strike="noStrike" kern="1200" baseline="0" dirty="0">
                          <a:solidFill>
                            <a:srgbClr val="316355"/>
                          </a:solidFill>
                          <a:latin typeface="Ubuntu" panose="020B0504030602030204" pitchFamily="34" charset="0"/>
                          <a:ea typeface="+mn-ea"/>
                          <a:cs typeface="+mn-cs"/>
                        </a:rPr>
                        <a:t>Тема</a:t>
                      </a:r>
                    </a:p>
                    <a:p>
                      <a:r>
                        <a:rPr lang="ru-ru" sz="1000" b="1" i="0" u="none" strike="noStrike" kern="1200" baseline="0" dirty="0">
                          <a:solidFill>
                            <a:srgbClr val="316355"/>
                          </a:solidFill>
                          <a:latin typeface="Ubuntu" panose="020B0504030602030204" pitchFamily="34" charset="0"/>
                          <a:ea typeface="+mn-ea"/>
                          <a:cs typeface="+mn-cs"/>
                        </a:rPr>
                        <a:t>Урок 2. </a:t>
                      </a:r>
                      <a:r>
                        <a:rPr lang="ru-ru" sz="1000" b="0" i="0" u="none" strike="noStrike" kern="1200" baseline="0" dirty="0">
                          <a:solidFill>
                            <a:schemeClr val="tx1"/>
                          </a:solidFill>
                          <a:latin typeface="Ubuntu" panose="020B0504030602030204" pitchFamily="34" charset="0"/>
                          <a:ea typeface="+mn-ea"/>
                          <a:cs typeface="+mn-cs"/>
                        </a:rPr>
                        <a:t>Проведение разминки и заминки —</a:t>
                      </a:r>
                    </a:p>
                    <a:p>
                      <a:endParaRPr lang="en-US" sz="1000" b="0" i="0" u="none" strike="noStrike" kern="1200" baseline="0" dirty="0">
                        <a:solidFill>
                          <a:schemeClr val="tx1"/>
                        </a:solidFill>
                        <a:latin typeface="Ubuntu" panose="020B0504030602030204" pitchFamily="34" charset="0"/>
                        <a:ea typeface="+mn-ea"/>
                        <a:cs typeface="+mn-cs"/>
                      </a:endParaRPr>
                    </a:p>
                    <a:p>
                      <a:r>
                        <a:rPr lang="ru-RU" sz="1000" b="0" i="0" u="none" strike="noStrike" kern="1200" baseline="0" dirty="0">
                          <a:solidFill>
                            <a:schemeClr val="tx1"/>
                          </a:solidFill>
                          <a:latin typeface="Ubuntu" panose="020B0504030602030204" pitchFamily="34" charset="0"/>
                          <a:ea typeface="+mn-ea"/>
                          <a:cs typeface="+mn-cs"/>
                        </a:rPr>
                        <a:t>Вопросы</a:t>
                      </a:r>
                      <a:r>
                        <a:rPr lang="ru-ru" sz="1000" b="0" i="0" u="none" strike="noStrike" kern="1200" baseline="0" dirty="0">
                          <a:solidFill>
                            <a:schemeClr val="tx1"/>
                          </a:solidFill>
                          <a:latin typeface="Ubuntu" panose="020B0504030602030204" pitchFamily="34" charset="0"/>
                          <a:ea typeface="+mn-ea"/>
                          <a:cs typeface="+mn-cs"/>
                        </a:rPr>
                        <a:t> и завершение</a:t>
                      </a:r>
                    </a:p>
                    <a:p>
                      <a:endParaRPr lang="en-US" sz="1000" b="0" i="0" u="none" strike="noStrike" kern="1200" baseline="0" dirty="0">
                        <a:solidFill>
                          <a:schemeClr val="tx1"/>
                        </a:solidFill>
                        <a:latin typeface="Ubuntu" panose="020B0504030602030204" pitchFamily="34" charset="0"/>
                        <a:ea typeface="+mn-ea"/>
                        <a:cs typeface="+mn-cs"/>
                      </a:endParaRPr>
                    </a:p>
                    <a:p>
                      <a:r>
                        <a:rPr lang="ru-ru" sz="1000" b="1" i="0" u="none" strike="noStrike" kern="1200" baseline="0" dirty="0">
                          <a:solidFill>
                            <a:srgbClr val="316355"/>
                          </a:solidFill>
                          <a:latin typeface="Ubuntu" panose="020B0504030602030204" pitchFamily="34" charset="0"/>
                          <a:ea typeface="+mn-ea"/>
                          <a:cs typeface="+mn-cs"/>
                        </a:rPr>
                        <a:t>Время: </a:t>
                      </a:r>
                      <a:r>
                        <a:rPr lang="ru-ru" sz="1000" b="0" i="0" u="none" strike="noStrike" kern="1200" baseline="0" dirty="0">
                          <a:solidFill>
                            <a:schemeClr val="tx1"/>
                          </a:solidFill>
                          <a:latin typeface="Ubuntu" panose="020B0504030602030204" pitchFamily="34" charset="0"/>
                          <a:ea typeface="+mn-ea"/>
                          <a:cs typeface="+mn-cs"/>
                        </a:rPr>
                        <a:t>5 мин</a:t>
                      </a:r>
                    </a:p>
                    <a:p>
                      <a:r>
                        <a:rPr lang="ru-ru" sz="1000" b="1" i="0" u="none" strike="noStrike" kern="1200" baseline="0" dirty="0">
                          <a:solidFill>
                            <a:srgbClr val="316355"/>
                          </a:solidFill>
                          <a:latin typeface="Ubuntu" panose="020B0504030602030204" pitchFamily="34" charset="0"/>
                          <a:ea typeface="+mn-ea"/>
                          <a:cs typeface="+mn-cs"/>
                        </a:rPr>
                        <a:t>Ведущий:</a:t>
                      </a:r>
                      <a:endParaRPr lang="en-US"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1" i="0" u="none" strike="noStrike" kern="1200" baseline="0" dirty="0">
                          <a:solidFill>
                            <a:srgbClr val="316355"/>
                          </a:solidFill>
                          <a:latin typeface="Ubuntu" panose="020B0504030602030204" pitchFamily="34" charset="0"/>
                          <a:ea typeface="+mn-ea"/>
                          <a:cs typeface="+mn-cs"/>
                        </a:rPr>
                        <a:t>ВОПРОС.</a:t>
                      </a:r>
                    </a:p>
                    <a:p>
                      <a:r>
                        <a:rPr lang="ru-ru" sz="1000" b="0" i="0" u="none" strike="noStrike" kern="1200" baseline="0" dirty="0">
                          <a:solidFill>
                            <a:schemeClr val="tx1"/>
                          </a:solidFill>
                          <a:effectLst/>
                          <a:latin typeface="Ubuntu" panose="020B0504030602030204" pitchFamily="34" charset="0"/>
                          <a:ea typeface="+mn-ea"/>
                          <a:cs typeface="+mn-cs"/>
                        </a:rPr>
                        <a:t>У кого-то есть вопросы по поводу того, что мы узнали сегодня или на уроке 1?</a:t>
                      </a:r>
                    </a:p>
                    <a:p>
                      <a:endParaRPr lang="en-US" sz="1000" b="0" i="0" u="none" strike="noStrike" kern="1200" baseline="0" dirty="0">
                        <a:solidFill>
                          <a:schemeClr val="tx1"/>
                        </a:solidFill>
                        <a:effectLst/>
                        <a:latin typeface="Ubuntu" panose="020B0504030602030204" pitchFamily="34" charset="0"/>
                        <a:ea typeface="+mn-ea"/>
                        <a:cs typeface="+mn-cs"/>
                      </a:endParaRPr>
                    </a:p>
                    <a:p>
                      <a:r>
                        <a:rPr lang="ru-ru" sz="1000" b="1" i="1" dirty="0">
                          <a:solidFill>
                            <a:srgbClr val="000000"/>
                          </a:solidFill>
                          <a:effectLst/>
                          <a:latin typeface="Ubuntu" panose="020B0504030602030204" pitchFamily="34" charset="0"/>
                        </a:rPr>
                        <a:t>Поздравляем! Спасибо за участие! Вот вы и прошли курс обучения «Капитан по фитнесу».</a:t>
                      </a:r>
                    </a:p>
                    <a:p>
                      <a:r>
                        <a:rPr lang="ru-ru" sz="1000" b="1" i="1" dirty="0">
                          <a:solidFill>
                            <a:srgbClr val="000000"/>
                          </a:solidFill>
                          <a:effectLst/>
                          <a:latin typeface="Ubuntu" panose="020B0504030602030204" pitchFamily="34" charset="0"/>
                        </a:rPr>
                        <a:t> </a:t>
                      </a:r>
                    </a:p>
                    <a:p>
                      <a:r>
                        <a:rPr lang="ru-ru" sz="1000" b="1" i="1" dirty="0">
                          <a:solidFill>
                            <a:srgbClr val="000000"/>
                          </a:solidFill>
                          <a:effectLst/>
                          <a:latin typeface="Ubuntu" panose="020B0504030602030204" pitchFamily="34" charset="0"/>
                        </a:rPr>
                        <a:t>Помните: чтобы стать великим спортсменом, нужно быть здоровым спортсменом. Ваш тренер и персонал Программы всегда готовы помочь вам!</a:t>
                      </a: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lang="es-PA" sz="1000" b="1" i="0" u="none" strike="noStrike" kern="1200"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dirty="0">
                        <a:solidFill>
                          <a:srgbClr val="316355"/>
                        </a:solidFill>
                        <a:latin typeface="Ubuntu" panose="020B0504030602030204" pitchFamily="34" charset="0"/>
                      </a:endParaRPr>
                    </a:p>
                    <a:p>
                      <a:pPr algn="ctr"/>
                      <a:r>
                        <a:rPr lang="ru-ru" sz="3600" b="1" dirty="0">
                          <a:solidFill>
                            <a:schemeClr val="bg1"/>
                          </a:solidFill>
                          <a:latin typeface="Ubuntu" panose="020B0504030602030204" pitchFamily="34" charset="0"/>
                        </a:rPr>
                        <a:t>Урок 2 завершен</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s-PA"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7" name="Group 6">
            <a:extLst>
              <a:ext uri="{FF2B5EF4-FFF2-40B4-BE49-F238E27FC236}">
                <a16:creationId xmlns:a16="http://schemas.microsoft.com/office/drawing/2014/main" id="{072A2913-B20F-ED99-133B-9D85A7E1F067}"/>
              </a:ext>
            </a:extLst>
          </p:cNvPr>
          <p:cNvGrpSpPr/>
          <p:nvPr/>
        </p:nvGrpSpPr>
        <p:grpSpPr>
          <a:xfrm>
            <a:off x="6990262" y="995421"/>
            <a:ext cx="2142725" cy="2466855"/>
            <a:chOff x="6990262" y="995421"/>
            <a:chExt cx="2142725" cy="2466855"/>
          </a:xfrm>
        </p:grpSpPr>
        <p:pic>
          <p:nvPicPr>
            <p:cNvPr id="4" name="Picture 3">
              <a:extLst>
                <a:ext uri="{FF2B5EF4-FFF2-40B4-BE49-F238E27FC236}">
                  <a16:creationId xmlns:a16="http://schemas.microsoft.com/office/drawing/2014/main" id="{0786FFD2-8BD7-E2B6-72D2-82B99C553BCA}"/>
                </a:ext>
              </a:extLst>
            </p:cNvPr>
            <p:cNvPicPr>
              <a:picLocks noChangeAspect="1"/>
            </p:cNvPicPr>
            <p:nvPr/>
          </p:nvPicPr>
          <p:blipFill rotWithShape="1">
            <a:blip r:embed="rId2"/>
            <a:srcRect l="56086" t="31252" r="1382" b="26163"/>
            <a:stretch/>
          </p:blipFill>
          <p:spPr>
            <a:xfrm>
              <a:off x="6990262" y="995421"/>
              <a:ext cx="2142725" cy="1206755"/>
            </a:xfrm>
            <a:prstGeom prst="rect">
              <a:avLst/>
            </a:prstGeom>
            <a:ln>
              <a:solidFill>
                <a:schemeClr val="tx1"/>
              </a:solidFill>
            </a:ln>
          </p:spPr>
        </p:pic>
        <p:pic>
          <p:nvPicPr>
            <p:cNvPr id="6" name="Picture 5">
              <a:extLst>
                <a:ext uri="{FF2B5EF4-FFF2-40B4-BE49-F238E27FC236}">
                  <a16:creationId xmlns:a16="http://schemas.microsoft.com/office/drawing/2014/main" id="{AFEE391F-D1E7-B0B3-776A-59F22C84EFDB}"/>
                </a:ext>
              </a:extLst>
            </p:cNvPr>
            <p:cNvPicPr>
              <a:picLocks noChangeAspect="1"/>
            </p:cNvPicPr>
            <p:nvPr/>
          </p:nvPicPr>
          <p:blipFill rotWithShape="1">
            <a:blip r:embed="rId3"/>
            <a:srcRect l="56086" t="31253" r="915" b="26164"/>
            <a:stretch/>
          </p:blipFill>
          <p:spPr>
            <a:xfrm>
              <a:off x="6990262" y="2268639"/>
              <a:ext cx="2142725" cy="1193637"/>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569025492"/>
              </p:ext>
            </p:extLst>
          </p:nvPr>
        </p:nvGraphicFramePr>
        <p:xfrm>
          <a:off x="614150" y="545910"/>
          <a:ext cx="8518837" cy="6098928"/>
        </p:xfrm>
        <a:graphic>
          <a:graphicData uri="http://schemas.openxmlformats.org/drawingml/2006/table">
            <a:tbl>
              <a:tblPr firstRow="1" bandRow="1">
                <a:tableStyleId>{5C22544A-7EE6-4342-B048-85BDC9FD1C3A}</a:tableStyleId>
              </a:tblPr>
              <a:tblGrid>
                <a:gridCol w="1713414">
                  <a:extLst>
                    <a:ext uri="{9D8B030D-6E8A-4147-A177-3AD203B41FA5}">
                      <a16:colId xmlns:a16="http://schemas.microsoft.com/office/drawing/2014/main" val="1124436216"/>
                    </a:ext>
                  </a:extLst>
                </a:gridCol>
                <a:gridCol w="4586586">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dirty="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48837">
                <a:tc>
                  <a:txBody>
                    <a:bodyPr/>
                    <a:lstStyle/>
                    <a:p>
                      <a:pPr>
                        <a:lnSpc>
                          <a:spcPct val="100000"/>
                        </a:lnSpc>
                      </a:pPr>
                      <a:r>
                        <a:rPr lang="ru-ru" sz="900" b="1" i="0" u="none" strike="noStrike" kern="1200" baseline="0" noProof="0" dirty="0">
                          <a:solidFill>
                            <a:srgbClr val="316355"/>
                          </a:solidFill>
                          <a:latin typeface="Ubuntu" panose="020B0504030602030204" pitchFamily="34" charset="0"/>
                          <a:ea typeface="+mn-ea"/>
                          <a:cs typeface="+mn-cs"/>
                        </a:rPr>
                        <a:t>Тема </a:t>
                      </a:r>
                      <a:endParaRPr lang="en-US" sz="900" b="0" i="0" u="none" strike="noStrike" kern="1200" baseline="0" noProof="0" dirty="0">
                        <a:solidFill>
                          <a:srgbClr val="316355"/>
                        </a:solidFill>
                        <a:latin typeface="Ubuntu" panose="020B0504030602030204" pitchFamily="34" charset="0"/>
                        <a:ea typeface="+mn-ea"/>
                        <a:cs typeface="+mn-cs"/>
                      </a:endParaRPr>
                    </a:p>
                    <a:p>
                      <a:pPr>
                        <a:lnSpc>
                          <a:spcPct val="100000"/>
                        </a:lnSpc>
                      </a:pPr>
                      <a:r>
                        <a:rPr lang="ru-ru" sz="900" b="0" i="0" u="none" strike="noStrike" kern="1200" baseline="0" noProof="0" dirty="0">
                          <a:solidFill>
                            <a:schemeClr val="tx1"/>
                          </a:solidFill>
                          <a:latin typeface="Ubuntu" panose="020B0504030602030204" pitchFamily="34" charset="0"/>
                          <a:ea typeface="+mn-ea"/>
                          <a:cs typeface="+mn-cs"/>
                        </a:rPr>
                        <a:t>Приветствие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и знакомство </a:t>
                      </a:r>
                    </a:p>
                    <a:p>
                      <a:pPr>
                        <a:lnSpc>
                          <a:spcPct val="100000"/>
                        </a:lnSpc>
                      </a:pPr>
                      <a:endParaRPr lang="en-US" sz="900" b="0" i="0" u="none" strike="noStrike" kern="1200" baseline="0" noProof="0" dirty="0">
                        <a:solidFill>
                          <a:srgbClr val="316355"/>
                        </a:solidFill>
                        <a:latin typeface="Ubuntu" panose="020B0504030602030204" pitchFamily="34" charset="0"/>
                        <a:ea typeface="+mn-ea"/>
                        <a:cs typeface="+mn-cs"/>
                      </a:endParaRPr>
                    </a:p>
                    <a:p>
                      <a:pPr>
                        <a:lnSpc>
                          <a:spcPct val="100000"/>
                        </a:lnSpc>
                      </a:pPr>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5 мин</a:t>
                      </a:r>
                    </a:p>
                    <a:p>
                      <a:pPr>
                        <a:lnSpc>
                          <a:spcPct val="100000"/>
                        </a:lnSpc>
                      </a:pPr>
                      <a:r>
                        <a:rPr lang="ru-ru" sz="900" b="1" i="0" u="none" strike="noStrike" kern="1200" baseline="0" noProof="0" dirty="0">
                          <a:solidFill>
                            <a:srgbClr val="316355"/>
                          </a:solidFill>
                          <a:latin typeface="Ubuntu" panose="020B0504030602030204" pitchFamily="34" charset="0"/>
                          <a:ea typeface="+mn-ea"/>
                          <a:cs typeface="+mn-cs"/>
                        </a:rPr>
                        <a:t>Ведущий: </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lnSpc>
                          <a:spcPct val="100000"/>
                        </a:lnSpc>
                        <a:buFont typeface="Arial" panose="020B0604020202020204" pitchFamily="34" charset="0"/>
                        <a:buChar char="•"/>
                      </a:pPr>
                      <a:r>
                        <a:rPr lang="ru-ru" sz="900" i="0" noProof="0" dirty="0">
                          <a:solidFill>
                            <a:schemeClr val="tx1"/>
                          </a:solidFill>
                          <a:latin typeface="Ubuntu" panose="020B0504030602030204" pitchFamily="34" charset="0"/>
                        </a:rPr>
                        <a:t>Поприветствуйте участников</a:t>
                      </a:r>
                    </a:p>
                    <a:p>
                      <a:pPr marL="171450" indent="-171450">
                        <a:lnSpc>
                          <a:spcPct val="100000"/>
                        </a:lnSpc>
                        <a:buFont typeface="Arial" panose="020B0604020202020204" pitchFamily="34" charset="0"/>
                        <a:buChar char="•"/>
                      </a:pPr>
                      <a:r>
                        <a:rPr lang="ru-ru" sz="900" i="0" noProof="0" dirty="0">
                          <a:solidFill>
                            <a:schemeClr val="tx1"/>
                          </a:solidFill>
                          <a:latin typeface="Ubuntu" panose="020B0504030602030204" pitchFamily="34" charset="0"/>
                        </a:rPr>
                        <a:t>Представьте помощников</a:t>
                      </a:r>
                    </a:p>
                    <a:p>
                      <a:pPr marL="171450" indent="-171450">
                        <a:lnSpc>
                          <a:spcPct val="100000"/>
                        </a:lnSpc>
                        <a:buFont typeface="Arial" panose="020B0604020202020204" pitchFamily="34" charset="0"/>
                        <a:buChar char="•"/>
                      </a:pPr>
                      <a:endParaRPr lang="en-US" sz="900" i="0" noProof="0" dirty="0">
                        <a:solidFill>
                          <a:schemeClr val="tx1"/>
                        </a:solidFill>
                        <a:latin typeface="Ubuntu" panose="020B0504030602030204" pitchFamily="34" charset="0"/>
                      </a:endParaRPr>
                    </a:p>
                    <a:p>
                      <a:pPr>
                        <a:lnSpc>
                          <a:spcPct val="100000"/>
                        </a:lnSpc>
                      </a:pPr>
                      <a:r>
                        <a:rPr lang="ru-ru" sz="900" i="0" noProof="0" dirty="0">
                          <a:solidFill>
                            <a:schemeClr val="tx1"/>
                          </a:solidFill>
                          <a:latin typeface="Ubuntu" panose="020B0504030602030204" pitchFamily="34" charset="0"/>
                        </a:rPr>
                        <a:t>Всем привет! </a:t>
                      </a:r>
                      <a:r>
                        <a:rPr lang="ru-ru" sz="900" b="1" i="1" noProof="0" dirty="0">
                          <a:solidFill>
                            <a:schemeClr val="tx1"/>
                          </a:solidFill>
                          <a:latin typeface="Ubuntu" panose="020B0504030602030204" pitchFamily="34" charset="0"/>
                        </a:rPr>
                        <a:t>Ведущий представляется.</a:t>
                      </a:r>
                      <a:endParaRPr lang="en-US" sz="900" i="0" noProof="0" dirty="0">
                        <a:solidFill>
                          <a:schemeClr val="tx1"/>
                        </a:solidFill>
                        <a:latin typeface="Ubuntu" panose="020B0504030602030204" pitchFamily="34" charset="0"/>
                      </a:endParaRPr>
                    </a:p>
                    <a:p>
                      <a:pPr>
                        <a:lnSpc>
                          <a:spcPct val="100000"/>
                        </a:lnSpc>
                      </a:pPr>
                      <a:endParaRPr lang="en-US" sz="900" i="0" noProof="0" dirty="0">
                        <a:solidFill>
                          <a:schemeClr val="tx1"/>
                        </a:solidFill>
                        <a:latin typeface="Ubuntu" panose="020B0504030602030204" pitchFamily="34" charset="0"/>
                      </a:endParaRPr>
                    </a:p>
                    <a:p>
                      <a:pPr>
                        <a:lnSpc>
                          <a:spcPct val="100000"/>
                        </a:lnSpc>
                      </a:pPr>
                      <a:r>
                        <a:rPr lang="ru-ru" sz="900" i="0" noProof="0" dirty="0">
                          <a:solidFill>
                            <a:schemeClr val="tx1"/>
                          </a:solidFill>
                          <a:latin typeface="Ubuntu" panose="020B0504030602030204" pitchFamily="34" charset="0"/>
                        </a:rPr>
                        <a:t>Сейчас прошу каждого включить микрофон и представиться. Расскажите, как вас зовут, какой ваш любимый вид спорта и почему вы хотите стать капитаном по фитнесу. </a:t>
                      </a:r>
                      <a:r>
                        <a:rPr lang="ru-ru" sz="900" b="1" i="1" noProof="0" dirty="0">
                          <a:solidFill>
                            <a:schemeClr val="tx1"/>
                          </a:solidFill>
                          <a:latin typeface="Ubuntu" panose="020B0504030602030204" pitchFamily="34" charset="0"/>
                        </a:rPr>
                        <a:t>Каждый человек представляется</a:t>
                      </a:r>
                      <a:r>
                        <a:rPr lang="ru-ru" sz="900" i="0" noProof="0" dirty="0">
                          <a:solidFill>
                            <a:schemeClr val="tx1"/>
                          </a:solidFill>
                          <a:latin typeface="Ubuntu" panose="020B0504030602030204" pitchFamily="34" charset="0"/>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77538">
                <a:tc>
                  <a:txBody>
                    <a:bodyPr/>
                    <a:lstStyle/>
                    <a:p>
                      <a:pPr marL="0" algn="l" defTabSz="914400" rtl="0" eaLnBrk="1" latinLnBrk="0" hangingPunct="1">
                        <a:lnSpc>
                          <a:spcPct val="100000"/>
                        </a:lnSpc>
                      </a:pPr>
                      <a:r>
                        <a:rPr lang="ru-ru" sz="9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lnSpc>
                          <a:spcPct val="100000"/>
                        </a:lnSpc>
                      </a:pPr>
                      <a:r>
                        <a:rPr lang="ru-ru" sz="900" b="0" i="0" u="none" strike="noStrike" kern="1200" baseline="0" noProof="0" dirty="0">
                          <a:solidFill>
                            <a:schemeClr val="tx1"/>
                          </a:solidFill>
                          <a:latin typeface="Ubuntu" panose="020B0504030602030204" pitchFamily="34" charset="0"/>
                          <a:ea typeface="+mn-ea"/>
                          <a:cs typeface="+mn-cs"/>
                        </a:rPr>
                        <a:t>Цель курса обучения «Капитан по фитнесу»</a:t>
                      </a:r>
                    </a:p>
                    <a:p>
                      <a:pPr marL="0" algn="l" defTabSz="914400" rtl="0" eaLnBrk="1" latinLnBrk="0" hangingPunct="1">
                        <a:lnSpc>
                          <a:spcPct val="100000"/>
                        </a:lnSpc>
                      </a:pPr>
                      <a:endParaRPr lang="en-US" sz="900" b="0" i="0" u="none" strike="noStrike" kern="1200" baseline="0" noProof="0" dirty="0">
                        <a:solidFill>
                          <a:schemeClr val="tx1"/>
                        </a:solidFill>
                        <a:latin typeface="Ubuntu" panose="020B0504030602030204" pitchFamily="34" charset="0"/>
                        <a:ea typeface="+mn-ea"/>
                        <a:cs typeface="+mn-cs"/>
                      </a:endParaRPr>
                    </a:p>
                    <a:p>
                      <a:pPr>
                        <a:lnSpc>
                          <a:spcPct val="100000"/>
                        </a:lnSpc>
                      </a:pPr>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1 мин</a:t>
                      </a:r>
                    </a:p>
                    <a:p>
                      <a:pPr marL="0" algn="l" defTabSz="914400" rtl="0" eaLnBrk="1" latinLnBrk="0" hangingPunct="1">
                        <a:lnSpc>
                          <a:spcPct val="100000"/>
                        </a:lnSpc>
                      </a:pPr>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ru-ru" sz="900" b="0" i="0" u="none" strike="noStrike" kern="1200" baseline="0" noProof="0" dirty="0">
                          <a:solidFill>
                            <a:schemeClr val="dk1"/>
                          </a:solidFill>
                          <a:latin typeface="Ubuntu" panose="020B0504030602030204" pitchFamily="34" charset="0"/>
                          <a:ea typeface="+mn-ea"/>
                          <a:cs typeface="+mn-cs"/>
                        </a:rPr>
                        <a:t>Чтобы стать великим спортсменом, нужно быть здоровым спортсменом. Здоровый образ жизни требует знаний, навыков, поддержки и приверженности здоровому отношению к окружающей действительности из года в год и на протяжении всей жизни. </a:t>
                      </a:r>
                    </a:p>
                    <a:p>
                      <a:pPr>
                        <a:lnSpc>
                          <a:spcPct val="100000"/>
                        </a:lnSpc>
                      </a:pPr>
                      <a:endParaRPr lang="en-US" sz="900" b="0" i="0" u="none" strike="noStrike" kern="1200" baseline="0" noProof="0" dirty="0">
                        <a:solidFill>
                          <a:schemeClr val="dk1"/>
                        </a:solidFill>
                        <a:latin typeface="Ubuntu" panose="020B0504030602030204" pitchFamily="34" charset="0"/>
                        <a:ea typeface="+mn-ea"/>
                        <a:cs typeface="+mn-cs"/>
                      </a:endParaRPr>
                    </a:p>
                    <a:p>
                      <a:pPr>
                        <a:lnSpc>
                          <a:spcPct val="100000"/>
                        </a:lnSpc>
                      </a:pPr>
                      <a:r>
                        <a:rPr lang="ru-ru" sz="900" b="0" i="0" u="none" strike="noStrike" kern="1200" baseline="0" noProof="0" dirty="0">
                          <a:solidFill>
                            <a:schemeClr val="dk1"/>
                          </a:solidFill>
                          <a:latin typeface="Ubuntu" panose="020B0504030602030204" pitchFamily="34" charset="0"/>
                          <a:ea typeface="+mn-ea"/>
                          <a:cs typeface="+mn-cs"/>
                        </a:rPr>
                        <a:t>Курс обучения «Капитан по фитнесу» направлен на предоставление необходимых знаний и навыков для продвижения фитнеса через спорт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соревнования. </a:t>
                      </a:r>
                      <a:endParaRPr lang="en-US" sz="900" i="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lnSpc>
                          <a:spcPct val="100000"/>
                        </a:lnSpc>
                      </a:pPr>
                      <a:r>
                        <a:rPr lang="ru-ru" sz="9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lnSpc>
                          <a:spcPct val="100000"/>
                        </a:lnSpc>
                      </a:pPr>
                      <a:r>
                        <a:rPr lang="ru-ru" sz="900" b="0" i="0" u="none" strike="noStrike" kern="1200" baseline="0" noProof="0" dirty="0">
                          <a:solidFill>
                            <a:schemeClr val="tx1"/>
                          </a:solidFill>
                          <a:latin typeface="Ubuntu" panose="020B0504030602030204" pitchFamily="34" charset="0"/>
                          <a:ea typeface="+mn-ea"/>
                          <a:cs typeface="+mn-cs"/>
                        </a:rPr>
                        <a:t>Кто такой капитан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по фитнесу?</a:t>
                      </a:r>
                    </a:p>
                    <a:p>
                      <a:pPr marL="0" algn="l" defTabSz="914400" rtl="0" eaLnBrk="1" latinLnBrk="0" hangingPunct="1">
                        <a:lnSpc>
                          <a:spcPct val="100000"/>
                        </a:lnSpc>
                      </a:pPr>
                      <a:endParaRPr lang="en-US" sz="900" b="1" i="0" u="none" strike="noStrike" kern="1200" baseline="0" noProof="0" dirty="0">
                        <a:solidFill>
                          <a:srgbClr val="316355"/>
                        </a:solidFill>
                        <a:latin typeface="Ubuntu" panose="020B0504030602030204" pitchFamily="34" charset="0"/>
                        <a:ea typeface="+mn-ea"/>
                        <a:cs typeface="+mn-cs"/>
                      </a:endParaRPr>
                    </a:p>
                    <a:p>
                      <a:pPr>
                        <a:lnSpc>
                          <a:spcPct val="100000"/>
                        </a:lnSpc>
                      </a:pPr>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3 мин</a:t>
                      </a:r>
                    </a:p>
                    <a:p>
                      <a:pPr marL="0" algn="l" defTabSz="914400" rtl="0" eaLnBrk="1" latinLnBrk="0" hangingPunct="1">
                        <a:lnSpc>
                          <a:spcPct val="100000"/>
                        </a:lnSpc>
                      </a:pPr>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ru-ru" sz="900" b="0" i="0" kern="1200" noProof="0" dirty="0">
                          <a:solidFill>
                            <a:schemeClr val="tx1"/>
                          </a:solidFill>
                          <a:latin typeface="Ubuntu" panose="020B0504030602030204" pitchFamily="34" charset="0"/>
                          <a:ea typeface="+mn-ea"/>
                          <a:cs typeface="+mn-cs"/>
                        </a:rPr>
                        <a:t>Капитаны по фитнесу — это спортсмены, входящие в состав спортивных команд, которые возглавляют свою команду в мероприятиях, связанных с фитнесом и здоровым образом жизни.</a:t>
                      </a:r>
                    </a:p>
                    <a:p>
                      <a:pPr>
                        <a:lnSpc>
                          <a:spcPct val="100000"/>
                        </a:lnSpc>
                      </a:pPr>
                      <a:endParaRPr lang="en-US" sz="900" b="0" i="0" kern="1200" noProof="0" dirty="0">
                        <a:solidFill>
                          <a:schemeClr val="tx1"/>
                        </a:solidFill>
                        <a:latin typeface="Ubuntu" panose="020B0504030602030204" pitchFamily="34" charset="0"/>
                        <a:ea typeface="+mn-ea"/>
                        <a:cs typeface="+mn-cs"/>
                      </a:endParaRPr>
                    </a:p>
                    <a:p>
                      <a:pPr>
                        <a:lnSpc>
                          <a:spcPct val="100000"/>
                        </a:lnSpc>
                      </a:pPr>
                      <a:r>
                        <a:rPr lang="ru-ru" sz="900" b="0" i="0" kern="1200" noProof="0" dirty="0">
                          <a:solidFill>
                            <a:schemeClr val="tx1"/>
                          </a:solidFill>
                          <a:latin typeface="Ubuntu" panose="020B0504030602030204" pitchFamily="34" charset="0"/>
                          <a:ea typeface="+mn-ea"/>
                          <a:cs typeface="+mn-cs"/>
                        </a:rPr>
                        <a:t>Капитаны по фитнесу страстно увлечены фитнесом и здоровым образом жизни.</a:t>
                      </a:r>
                    </a:p>
                    <a:p>
                      <a:pPr>
                        <a:lnSpc>
                          <a:spcPct val="100000"/>
                        </a:lnSpc>
                      </a:pPr>
                      <a:endParaRPr lang="en-US" sz="900" b="0" i="0" kern="1200" noProof="0" dirty="0">
                        <a:solidFill>
                          <a:schemeClr val="tx1"/>
                        </a:solidFill>
                        <a:latin typeface="Ubuntu" panose="020B0504030602030204" pitchFamily="34" charset="0"/>
                        <a:ea typeface="+mn-ea"/>
                        <a:cs typeface="+mn-cs"/>
                      </a:endParaRPr>
                    </a:p>
                    <a:p>
                      <a:pPr>
                        <a:lnSpc>
                          <a:spcPct val="100000"/>
                        </a:lnSpc>
                      </a:pPr>
                      <a:r>
                        <a:rPr lang="ru-ru" sz="900" b="0" i="0" kern="1200" noProof="0" dirty="0">
                          <a:solidFill>
                            <a:schemeClr val="tx1"/>
                          </a:solidFill>
                          <a:latin typeface="Ubuntu" panose="020B0504030602030204" pitchFamily="34" charset="0"/>
                          <a:ea typeface="+mn-ea"/>
                          <a:cs typeface="+mn-cs"/>
                        </a:rPr>
                        <a:t>Как капитан по фитнесу вы можете использовать свои лидерские </a:t>
                      </a:r>
                      <a:br>
                        <a:rPr lang="en-US" sz="900" b="0" i="0" kern="1200" noProof="0" dirty="0">
                          <a:solidFill>
                            <a:schemeClr val="tx1"/>
                          </a:solidFill>
                          <a:latin typeface="Ubuntu" panose="020B0504030602030204" pitchFamily="34" charset="0"/>
                          <a:ea typeface="+mn-ea"/>
                          <a:cs typeface="+mn-cs"/>
                        </a:rPr>
                      </a:br>
                      <a:r>
                        <a:rPr lang="ru-ru" sz="900" b="0" i="0" kern="1200" noProof="0" dirty="0">
                          <a:solidFill>
                            <a:schemeClr val="tx1"/>
                          </a:solidFill>
                          <a:latin typeface="Ubuntu" panose="020B0504030602030204" pitchFamily="34" charset="0"/>
                          <a:ea typeface="+mn-ea"/>
                          <a:cs typeface="+mn-cs"/>
                        </a:rPr>
                        <a:t>и коммуникативные навыки, чтобы мотивировать других спортсменов вести здоровый и спортивный образ жизни и помогать им в этом на уровне всех команд Специальной Олимпиады.</a:t>
                      </a:r>
                    </a:p>
                    <a:p>
                      <a:pPr>
                        <a:lnSpc>
                          <a:spcPct val="100000"/>
                        </a:lnSpc>
                      </a:pPr>
                      <a:endParaRPr lang="en-US" sz="600" b="0" i="0" kern="1200" noProof="0" dirty="0">
                        <a:solidFill>
                          <a:schemeClr val="tx1"/>
                        </a:solidFill>
                        <a:latin typeface="Ubuntu" panose="020B0504030602030204" pitchFamily="34" charset="0"/>
                        <a:ea typeface="+mn-ea"/>
                        <a:cs typeface="+mn-cs"/>
                      </a:endParaRPr>
                    </a:p>
                    <a:p>
                      <a:pPr>
                        <a:lnSpc>
                          <a:spcPct val="100000"/>
                        </a:lnSpc>
                      </a:pPr>
                      <a:endParaRPr lang="en-US" sz="600" b="0" i="0" kern="1200" noProof="0" dirty="0">
                        <a:solidFill>
                          <a:schemeClr val="tx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ru-ru" sz="900" b="0" i="0" kern="1200" noProof="0" dirty="0">
                          <a:solidFill>
                            <a:schemeClr val="tx1"/>
                          </a:solidFill>
                          <a:latin typeface="Ubuntu" panose="020B0504030602030204" pitchFamily="34" charset="0"/>
                          <a:ea typeface="+mn-ea"/>
                          <a:cs typeface="+mn-cs"/>
                        </a:rPr>
                        <a:t>Требования к капитанам по фитнесу:</a:t>
                      </a:r>
                    </a:p>
                    <a:p>
                      <a:pPr marL="171450" indent="-171450">
                        <a:lnSpc>
                          <a:spcPct val="100000"/>
                        </a:lnSpc>
                        <a:buFont typeface="Arial" panose="020B0604020202020204" pitchFamily="34" charset="0"/>
                        <a:buChar char="•"/>
                      </a:pPr>
                      <a:r>
                        <a:rPr lang="ru-ru" sz="900" b="0" i="0" kern="1200" noProof="0" dirty="0">
                          <a:solidFill>
                            <a:schemeClr val="tx1"/>
                          </a:solidFill>
                          <a:latin typeface="Ubuntu" panose="020B0504030602030204" pitchFamily="34" charset="0"/>
                          <a:ea typeface="+mn-ea"/>
                          <a:cs typeface="+mn-cs"/>
                        </a:rPr>
                        <a:t>Они должны оказывать положительное влияние на своих </a:t>
                      </a:r>
                      <a:br>
                        <a:rPr lang="en-US" sz="900" b="0" i="0" kern="1200" noProof="0" dirty="0">
                          <a:solidFill>
                            <a:schemeClr val="tx1"/>
                          </a:solidFill>
                          <a:latin typeface="Ubuntu" panose="020B0504030602030204" pitchFamily="34" charset="0"/>
                          <a:ea typeface="+mn-ea"/>
                          <a:cs typeface="+mn-cs"/>
                        </a:rPr>
                      </a:br>
                      <a:r>
                        <a:rPr lang="ru-ru" sz="900" b="0" i="0" kern="1200" noProof="0" dirty="0">
                          <a:solidFill>
                            <a:schemeClr val="tx1"/>
                          </a:solidFill>
                          <a:latin typeface="Ubuntu" panose="020B0504030602030204" pitchFamily="34" charset="0"/>
                          <a:ea typeface="+mn-ea"/>
                          <a:cs typeface="+mn-cs"/>
                        </a:rPr>
                        <a:t>товарищей по команде.</a:t>
                      </a:r>
                    </a:p>
                    <a:p>
                      <a:pPr marL="171450" indent="-171450">
                        <a:lnSpc>
                          <a:spcPct val="100000"/>
                        </a:lnSpc>
                        <a:buFont typeface="Arial" panose="020B0604020202020204" pitchFamily="34" charset="0"/>
                        <a:buChar char="•"/>
                      </a:pPr>
                      <a:r>
                        <a:rPr lang="ru-ru" sz="900" b="0" i="0" kern="1200" noProof="0" dirty="0">
                          <a:solidFill>
                            <a:schemeClr val="tx1"/>
                          </a:solidFill>
                          <a:latin typeface="Ubuntu" panose="020B0504030602030204" pitchFamily="34" charset="0"/>
                          <a:ea typeface="+mn-ea"/>
                          <a:cs typeface="+mn-cs"/>
                        </a:rPr>
                        <a:t>Они должны быть надежными, верными и уважительными независимо </a:t>
                      </a:r>
                      <a:br>
                        <a:rPr lang="en-US" sz="900" b="0" i="0" kern="1200" noProof="0" dirty="0">
                          <a:solidFill>
                            <a:schemeClr val="tx1"/>
                          </a:solidFill>
                          <a:latin typeface="Ubuntu" panose="020B0504030602030204" pitchFamily="34" charset="0"/>
                          <a:ea typeface="+mn-ea"/>
                          <a:cs typeface="+mn-cs"/>
                        </a:rPr>
                      </a:br>
                      <a:r>
                        <a:rPr lang="ru-ru" sz="900" b="0" i="0" kern="1200" noProof="0" dirty="0">
                          <a:solidFill>
                            <a:schemeClr val="tx1"/>
                          </a:solidFill>
                          <a:latin typeface="Ubuntu" panose="020B0504030602030204" pitchFamily="34" charset="0"/>
                          <a:ea typeface="+mn-ea"/>
                          <a:cs typeface="+mn-cs"/>
                        </a:rPr>
                        <a:t>от обстоятельств.</a:t>
                      </a:r>
                    </a:p>
                    <a:p>
                      <a:pPr marL="171450" indent="-171450">
                        <a:lnSpc>
                          <a:spcPct val="100000"/>
                        </a:lnSpc>
                        <a:buFont typeface="Arial" panose="020B0604020202020204" pitchFamily="34" charset="0"/>
                        <a:buChar char="•"/>
                      </a:pPr>
                      <a:r>
                        <a:rPr lang="ru-ru" sz="900" b="0" i="0" kern="1200" noProof="0" dirty="0">
                          <a:solidFill>
                            <a:schemeClr val="tx1"/>
                          </a:solidFill>
                          <a:latin typeface="Ubuntu" panose="020B0504030602030204" pitchFamily="34" charset="0"/>
                          <a:ea typeface="+mn-ea"/>
                          <a:cs typeface="+mn-cs"/>
                        </a:rPr>
                        <a:t>Они должны всегда проявлять первоклассное спортивное мастерство </a:t>
                      </a:r>
                      <a:br>
                        <a:rPr lang="en-US" sz="900" b="0" i="0" kern="1200" noProof="0" dirty="0">
                          <a:solidFill>
                            <a:schemeClr val="tx1"/>
                          </a:solidFill>
                          <a:latin typeface="Ubuntu" panose="020B0504030602030204" pitchFamily="34" charset="0"/>
                          <a:ea typeface="+mn-ea"/>
                          <a:cs typeface="+mn-cs"/>
                        </a:rPr>
                      </a:br>
                      <a:r>
                        <a:rPr lang="ru-ru" sz="900" b="0" i="0" kern="1200" noProof="0" dirty="0">
                          <a:solidFill>
                            <a:schemeClr val="tx1"/>
                          </a:solidFill>
                          <a:latin typeface="Ubuntu" panose="020B0504030602030204" pitchFamily="34" charset="0"/>
                          <a:ea typeface="+mn-ea"/>
                          <a:cs typeface="+mn-cs"/>
                        </a:rPr>
                        <a:t>и вести себя на высшем уровне.</a:t>
                      </a:r>
                    </a:p>
                    <a:p>
                      <a:pPr marL="171450" indent="-171450">
                        <a:lnSpc>
                          <a:spcPct val="100000"/>
                        </a:lnSpc>
                        <a:buFont typeface="Arial" panose="020B0604020202020204" pitchFamily="34" charset="0"/>
                        <a:buChar char="•"/>
                      </a:pPr>
                      <a:r>
                        <a:rPr lang="ru-ru" sz="900" b="0" i="0" kern="1200" noProof="0" dirty="0">
                          <a:solidFill>
                            <a:schemeClr val="tx1"/>
                          </a:solidFill>
                          <a:latin typeface="Ubuntu" panose="020B0504030602030204" pitchFamily="34" charset="0"/>
                          <a:ea typeface="+mn-ea"/>
                          <a:cs typeface="+mn-cs"/>
                        </a:rPr>
                        <a:t>Они должны быть надежными членами команды и искренне заботиться </a:t>
                      </a:r>
                      <a:br>
                        <a:rPr lang="en-US" sz="900" b="0" i="0" kern="1200" noProof="0" dirty="0">
                          <a:solidFill>
                            <a:schemeClr val="tx1"/>
                          </a:solidFill>
                          <a:latin typeface="Ubuntu" panose="020B0504030602030204" pitchFamily="34" charset="0"/>
                          <a:ea typeface="+mn-ea"/>
                          <a:cs typeface="+mn-cs"/>
                        </a:rPr>
                      </a:br>
                      <a:r>
                        <a:rPr lang="ru-ru" sz="900" b="0" i="0" kern="1200" noProof="0" dirty="0">
                          <a:solidFill>
                            <a:schemeClr val="tx1"/>
                          </a:solidFill>
                          <a:latin typeface="Ubuntu" panose="020B0504030602030204" pitchFamily="34" charset="0"/>
                          <a:ea typeface="+mn-ea"/>
                          <a:cs typeface="+mn-cs"/>
                        </a:rPr>
                        <a:t>об окружающих.</a:t>
                      </a:r>
                      <a:endParaRPr lang="en-US" sz="900" i="0" kern="1200" noProof="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A648B510-2895-481C-E4CB-D255826F6405}"/>
              </a:ext>
            </a:extLst>
          </p:cNvPr>
          <p:cNvPicPr>
            <a:picLocks noChangeAspect="1"/>
          </p:cNvPicPr>
          <p:nvPr/>
        </p:nvPicPr>
        <p:blipFill rotWithShape="1">
          <a:blip r:embed="rId2"/>
          <a:srcRect l="56554" t="33143" r="967" b="25333"/>
          <a:stretch/>
        </p:blipFill>
        <p:spPr>
          <a:xfrm>
            <a:off x="7023506" y="1068163"/>
            <a:ext cx="2109481" cy="1172340"/>
          </a:xfrm>
          <a:prstGeom prst="rect">
            <a:avLst/>
          </a:prstGeom>
          <a:ln>
            <a:solidFill>
              <a:schemeClr val="tx1"/>
            </a:solidFill>
          </a:ln>
        </p:spPr>
      </p:pic>
      <p:pic>
        <p:nvPicPr>
          <p:cNvPr id="8" name="Picture 7">
            <a:extLst>
              <a:ext uri="{FF2B5EF4-FFF2-40B4-BE49-F238E27FC236}">
                <a16:creationId xmlns:a16="http://schemas.microsoft.com/office/drawing/2014/main" id="{A1675A9B-ABDF-61E7-67E0-AA42B98B14AA}"/>
              </a:ext>
            </a:extLst>
          </p:cNvPr>
          <p:cNvPicPr>
            <a:picLocks noChangeAspect="1"/>
          </p:cNvPicPr>
          <p:nvPr/>
        </p:nvPicPr>
        <p:blipFill rotWithShape="1">
          <a:blip r:embed="rId3"/>
          <a:srcRect l="56787" t="32707" r="1149" b="28015"/>
          <a:stretch/>
        </p:blipFill>
        <p:spPr>
          <a:xfrm>
            <a:off x="7023506" y="2549313"/>
            <a:ext cx="2109480" cy="1107991"/>
          </a:xfrm>
          <a:prstGeom prst="rect">
            <a:avLst/>
          </a:prstGeom>
          <a:ln>
            <a:solidFill>
              <a:schemeClr val="tx1"/>
            </a:solidFill>
          </a:ln>
        </p:spPr>
      </p:pic>
      <p:pic>
        <p:nvPicPr>
          <p:cNvPr id="10" name="Picture 9">
            <a:extLst>
              <a:ext uri="{FF2B5EF4-FFF2-40B4-BE49-F238E27FC236}">
                <a16:creationId xmlns:a16="http://schemas.microsoft.com/office/drawing/2014/main" id="{1E2CFF65-8049-ED50-873E-B023433886F3}"/>
              </a:ext>
            </a:extLst>
          </p:cNvPr>
          <p:cNvPicPr>
            <a:picLocks noChangeAspect="1"/>
          </p:cNvPicPr>
          <p:nvPr/>
        </p:nvPicPr>
        <p:blipFill rotWithShape="1">
          <a:blip r:embed="rId4"/>
          <a:srcRect l="56904" t="34213" r="915" b="24709"/>
          <a:stretch/>
        </p:blipFill>
        <p:spPr>
          <a:xfrm>
            <a:off x="7023506" y="4617498"/>
            <a:ext cx="2109480" cy="1155545"/>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674290472"/>
              </p:ext>
            </p:extLst>
          </p:nvPr>
        </p:nvGraphicFramePr>
        <p:xfrm>
          <a:off x="614150" y="545910"/>
          <a:ext cx="8518837" cy="5917455"/>
        </p:xfrm>
        <a:graphic>
          <a:graphicData uri="http://schemas.openxmlformats.org/drawingml/2006/table">
            <a:tbl>
              <a:tblPr firstRow="1" bandRow="1">
                <a:tableStyleId>{5C22544A-7EE6-4342-B048-85BDC9FD1C3A}</a:tableStyleId>
              </a:tblPr>
              <a:tblGrid>
                <a:gridCol w="1452156">
                  <a:extLst>
                    <a:ext uri="{9D8B030D-6E8A-4147-A177-3AD203B41FA5}">
                      <a16:colId xmlns:a16="http://schemas.microsoft.com/office/drawing/2014/main" val="1124436216"/>
                    </a:ext>
                  </a:extLst>
                </a:gridCol>
                <a:gridCol w="4847844">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lnSpc>
                          <a:spcPct val="95000"/>
                        </a:lnSpc>
                      </a:pPr>
                      <a:r>
                        <a:rPr lang="ru-ru" sz="900" b="1" i="0" u="none" strike="noStrike" kern="1200" baseline="0" noProof="0" dirty="0">
                          <a:solidFill>
                            <a:srgbClr val="316355"/>
                          </a:solidFill>
                          <a:latin typeface="Ubuntu" panose="020B0504030602030204" pitchFamily="34" charset="0"/>
                          <a:ea typeface="+mn-ea"/>
                          <a:cs typeface="+mn-cs"/>
                        </a:rPr>
                        <a:t>Тема </a:t>
                      </a:r>
                      <a:endParaRPr lang="en-US" sz="900" b="0" i="0" u="none" strike="noStrike" kern="1200" baseline="0" noProof="0" dirty="0">
                        <a:solidFill>
                          <a:srgbClr val="316355"/>
                        </a:solidFill>
                        <a:latin typeface="Ubuntu" panose="020B0504030602030204" pitchFamily="34" charset="0"/>
                        <a:ea typeface="+mn-ea"/>
                        <a:cs typeface="+mn-cs"/>
                      </a:endParaRPr>
                    </a:p>
                    <a:p>
                      <a:pPr>
                        <a:lnSpc>
                          <a:spcPct val="95000"/>
                        </a:lnSpc>
                      </a:pPr>
                      <a:r>
                        <a:rPr lang="ru-ru" sz="900" b="0" i="0" u="none" strike="noStrike" kern="1200" baseline="0" noProof="0" dirty="0">
                          <a:solidFill>
                            <a:schemeClr val="tx1"/>
                          </a:solidFill>
                          <a:latin typeface="Ubuntu" panose="020B0504030602030204" pitchFamily="34" charset="0"/>
                          <a:ea typeface="+mn-ea"/>
                          <a:cs typeface="+mn-cs"/>
                        </a:rPr>
                        <a:t>Роли и обязанности капитана по фитнесу</a:t>
                      </a:r>
                    </a:p>
                    <a:p>
                      <a:pPr>
                        <a:lnSpc>
                          <a:spcPct val="95000"/>
                        </a:lnSpc>
                      </a:pPr>
                      <a:endParaRPr lang="en-US" sz="900" b="0" i="0" u="none" strike="noStrike" kern="1200" baseline="0" noProof="0" dirty="0">
                        <a:solidFill>
                          <a:srgbClr val="316355"/>
                        </a:solidFill>
                        <a:latin typeface="Ubuntu" panose="020B0504030602030204" pitchFamily="34" charset="0"/>
                        <a:ea typeface="+mn-ea"/>
                        <a:cs typeface="+mn-cs"/>
                      </a:endParaRPr>
                    </a:p>
                    <a:p>
                      <a:pPr>
                        <a:lnSpc>
                          <a:spcPct val="95000"/>
                        </a:lnSpc>
                      </a:pPr>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a:lnSpc>
                          <a:spcPct val="95000"/>
                        </a:lnSpc>
                      </a:pPr>
                      <a:r>
                        <a:rPr lang="ru-ru" sz="900" b="1" i="0" u="none" strike="noStrike" kern="1200" baseline="0" noProof="0" dirty="0">
                          <a:solidFill>
                            <a:srgbClr val="316355"/>
                          </a:solidFill>
                          <a:latin typeface="Ubuntu" panose="020B0504030602030204" pitchFamily="34" charset="0"/>
                          <a:ea typeface="+mn-ea"/>
                          <a:cs typeface="+mn-cs"/>
                        </a:rPr>
                        <a:t>Ведущий: </a:t>
                      </a:r>
                      <a:endParaRPr lang="en-US" sz="9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95000"/>
                        </a:lnSpc>
                      </a:pPr>
                      <a:r>
                        <a:rPr lang="ru-ru" sz="900" b="0" i="0" u="none" strike="noStrike" kern="1200" baseline="0" noProof="0" dirty="0">
                          <a:solidFill>
                            <a:schemeClr val="dk1"/>
                          </a:solidFill>
                          <a:latin typeface="Ubuntu" panose="020B0504030602030204" pitchFamily="34" charset="0"/>
                          <a:ea typeface="+mn-ea"/>
                          <a:cs typeface="+mn-cs"/>
                        </a:rPr>
                        <a:t>Как капитан по фитнесу вы будете тесно сотрудничать со своими тренерами и следить за тем, чтобы здоровый образ жизни и хорошая физическая форма играли ключевую роль в спортивной жизни спортсменов, принимая участие в следующих руководящих ролях:</a:t>
                      </a:r>
                    </a:p>
                    <a:p>
                      <a:pPr marL="171450" indent="-171450">
                        <a:lnSpc>
                          <a:spcPct val="95000"/>
                        </a:lnSpc>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Обучение здоровым привычкам</a:t>
                      </a:r>
                    </a:p>
                    <a:p>
                      <a:pPr marL="171450" indent="-171450">
                        <a:lnSpc>
                          <a:spcPct val="95000"/>
                        </a:lnSpc>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Проведение разминки и заминки</a:t>
                      </a:r>
                    </a:p>
                    <a:p>
                      <a:pPr>
                        <a:lnSpc>
                          <a:spcPct val="95000"/>
                        </a:lnSpc>
                      </a:pPr>
                      <a:endParaRPr lang="en-US" sz="900" b="0" i="0" u="none" strike="noStrike" kern="1200" baseline="0" noProof="0" dirty="0">
                        <a:solidFill>
                          <a:schemeClr val="dk1"/>
                        </a:solidFill>
                        <a:latin typeface="Ubuntu" panose="020B0504030602030204" pitchFamily="34" charset="0"/>
                        <a:ea typeface="+mn-ea"/>
                        <a:cs typeface="+mn-cs"/>
                      </a:endParaRPr>
                    </a:p>
                    <a:p>
                      <a:pPr>
                        <a:lnSpc>
                          <a:spcPct val="95000"/>
                        </a:lnSpc>
                      </a:pPr>
                      <a:r>
                        <a:rPr lang="ru-ru" sz="900" b="0" i="0" u="none" strike="noStrike" kern="1200" baseline="0" noProof="0" dirty="0">
                          <a:solidFill>
                            <a:schemeClr val="dk1"/>
                          </a:solidFill>
                          <a:latin typeface="Ubuntu" panose="020B0504030602030204" pitchFamily="34" charset="0"/>
                          <a:ea typeface="+mn-ea"/>
                          <a:cs typeface="+mn-cs"/>
                        </a:rPr>
                        <a:t>Команда, у которой есть капитан по фитнесу:</a:t>
                      </a:r>
                    </a:p>
                    <a:p>
                      <a:pPr marL="171450" indent="-171450">
                        <a:lnSpc>
                          <a:spcPct val="95000"/>
                        </a:lnSpc>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Выполняет процедуры разминки и заминки безопасным и эффективным образом.</a:t>
                      </a:r>
                    </a:p>
                    <a:p>
                      <a:pPr marL="171450" indent="-171450">
                        <a:lnSpc>
                          <a:spcPct val="95000"/>
                        </a:lnSpc>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Получает советы и проходит санитарное просвещение.</a:t>
                      </a:r>
                    </a:p>
                    <a:p>
                      <a:pPr marL="171450" indent="-171450">
                        <a:lnSpc>
                          <a:spcPct val="95000"/>
                        </a:lnSpc>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Получает поддержку в инициативе по ведению здорового образа жизни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мотивацию для участия в других медицинских и фитнес-программах.</a:t>
                      </a:r>
                    </a:p>
                    <a:p>
                      <a:pPr>
                        <a:lnSpc>
                          <a:spcPct val="95000"/>
                        </a:lnSpc>
                      </a:pPr>
                      <a:endParaRPr lang="en-US" sz="900" b="0" i="0" u="none" strike="noStrike" kern="1200" baseline="0" noProof="0" dirty="0">
                        <a:solidFill>
                          <a:schemeClr val="dk1"/>
                        </a:solidFill>
                        <a:latin typeface="Ubuntu" panose="020B0504030602030204" pitchFamily="34" charset="0"/>
                        <a:ea typeface="+mn-ea"/>
                        <a:cs typeface="+mn-cs"/>
                      </a:endParaRPr>
                    </a:p>
                    <a:p>
                      <a:pPr>
                        <a:lnSpc>
                          <a:spcPct val="95000"/>
                        </a:lnSpc>
                      </a:pPr>
                      <a:r>
                        <a:rPr lang="ru-ru" sz="900" b="0" i="0" u="none" strike="noStrike" kern="1200" baseline="0" noProof="0" dirty="0">
                          <a:solidFill>
                            <a:schemeClr val="dk1"/>
                          </a:solidFill>
                          <a:latin typeface="Ubuntu" panose="020B0504030602030204" pitchFamily="34" charset="0"/>
                          <a:ea typeface="+mn-ea"/>
                          <a:cs typeface="+mn-cs"/>
                        </a:rPr>
                        <a:t>Вы должны заботиться о своих товарищах по команде в позитивном ключе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помогать им добиваться успеха, подчеркивая их достоинства и мотивируя их.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lnSpc>
                          <a:spcPct val="95000"/>
                        </a:lnSpc>
                      </a:pPr>
                      <a:r>
                        <a:rPr lang="ru-ru" sz="9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lnSpc>
                          <a:spcPct val="95000"/>
                        </a:lnSpc>
                      </a:pPr>
                      <a:r>
                        <a:rPr lang="ru-ru" sz="900" b="0" i="0" u="none" strike="noStrike" kern="1200" baseline="0" noProof="0" dirty="0">
                          <a:solidFill>
                            <a:schemeClr val="tx1"/>
                          </a:solidFill>
                          <a:latin typeface="Ubuntu" panose="020B0504030602030204" pitchFamily="34" charset="0"/>
                          <a:ea typeface="+mn-ea"/>
                          <a:cs typeface="+mn-cs"/>
                        </a:rPr>
                        <a:t>Роль капитана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по фитнесу и роль вестника здоровья</a:t>
                      </a:r>
                    </a:p>
                    <a:p>
                      <a:pPr marL="0" algn="l" defTabSz="914400" rtl="0" eaLnBrk="1" latinLnBrk="0" hangingPunct="1">
                        <a:lnSpc>
                          <a:spcPct val="95000"/>
                        </a:lnSpc>
                      </a:pPr>
                      <a:endParaRPr lang="en-US" sz="900" b="0" i="0" u="none" strike="noStrike" kern="1200" baseline="0" noProof="0" dirty="0">
                        <a:solidFill>
                          <a:schemeClr val="tx1"/>
                        </a:solidFill>
                        <a:latin typeface="Ubuntu" panose="020B0504030602030204" pitchFamily="34" charset="0"/>
                        <a:ea typeface="+mn-ea"/>
                        <a:cs typeface="+mn-cs"/>
                      </a:endParaRPr>
                    </a:p>
                    <a:p>
                      <a:pPr>
                        <a:lnSpc>
                          <a:spcPct val="95000"/>
                        </a:lnSpc>
                      </a:pPr>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5 мин</a:t>
                      </a:r>
                    </a:p>
                    <a:p>
                      <a:pPr marL="0" algn="l" defTabSz="914400" rtl="0" eaLnBrk="1" latinLnBrk="0" hangingPunct="1">
                        <a:lnSpc>
                          <a:spcPct val="95000"/>
                        </a:lnSpc>
                      </a:pPr>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95000"/>
                        </a:lnSpc>
                      </a:pPr>
                      <a:r>
                        <a:rPr lang="ru-ru" sz="900" b="0" i="0" u="none" strike="noStrike" kern="1200" baseline="0" noProof="0" dirty="0">
                          <a:solidFill>
                            <a:schemeClr val="dk1"/>
                          </a:solidFill>
                          <a:latin typeface="Ubuntu" panose="020B0504030602030204" pitchFamily="34" charset="0"/>
                          <a:ea typeface="+mn-ea"/>
                          <a:cs typeface="+mn-cs"/>
                        </a:rPr>
                        <a:t>Вестники здоровья — это атлеты-участники Специальной Олимпиады, которые прошли подготовку, чтобы стать лидерами по вопросам здоровья, учителями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защитниками интересов.</a:t>
                      </a:r>
                    </a:p>
                    <a:p>
                      <a:pPr>
                        <a:lnSpc>
                          <a:spcPct val="95000"/>
                        </a:lnSpc>
                      </a:pPr>
                      <a:endParaRPr lang="en-US" sz="900" b="0" i="0" u="none" strike="noStrike" kern="1200" baseline="0" noProof="0" dirty="0">
                        <a:solidFill>
                          <a:schemeClr val="dk1"/>
                        </a:solidFill>
                        <a:latin typeface="Ubuntu" panose="020B0504030602030204" pitchFamily="34" charset="0"/>
                        <a:ea typeface="+mn-ea"/>
                        <a:cs typeface="+mn-cs"/>
                      </a:endParaRPr>
                    </a:p>
                    <a:p>
                      <a:pPr>
                        <a:lnSpc>
                          <a:spcPct val="95000"/>
                        </a:lnSpc>
                      </a:pPr>
                      <a:r>
                        <a:rPr lang="ru-ru" sz="900" b="0" i="0" u="none" strike="noStrike" kern="1200" baseline="0" noProof="0" dirty="0">
                          <a:solidFill>
                            <a:schemeClr val="dk1"/>
                          </a:solidFill>
                          <a:latin typeface="Ubuntu" panose="020B0504030602030204" pitchFamily="34" charset="0"/>
                          <a:ea typeface="+mn-ea"/>
                          <a:cs typeface="+mn-cs"/>
                        </a:rPr>
                        <a:t>Вестники здоровья не являются капитанами по фитнесу, но им предлагается пройти этот модуль. </a:t>
                      </a:r>
                    </a:p>
                    <a:p>
                      <a:pPr>
                        <a:lnSpc>
                          <a:spcPct val="95000"/>
                        </a:lnSpc>
                      </a:pPr>
                      <a:endParaRPr lang="en-US" sz="900" b="0" i="0" noProof="0" dirty="0">
                        <a:latin typeface="Ubuntu" panose="020B0504030602030204" pitchFamily="34" charset="0"/>
                      </a:endParaRPr>
                    </a:p>
                    <a:p>
                      <a:pPr marL="0" marR="0" lvl="0" indent="0" algn="l" defTabSz="914400" rtl="0" eaLnBrk="1" fontAlgn="auto" latinLnBrk="0" hangingPunct="1">
                        <a:lnSpc>
                          <a:spcPct val="95000"/>
                        </a:lnSpc>
                        <a:spcBef>
                          <a:spcPts val="0"/>
                        </a:spcBef>
                        <a:spcAft>
                          <a:spcPts val="0"/>
                        </a:spcAft>
                        <a:buClrTx/>
                        <a:buSzTx/>
                        <a:buFontTx/>
                        <a:buNone/>
                        <a:tabLst/>
                        <a:defRPr/>
                      </a:pPr>
                      <a:r>
                        <a:rPr lang="ru-ru" sz="900" b="0" noProof="0" dirty="0">
                          <a:effectLst/>
                          <a:latin typeface="Ubuntu" panose="020B0504030602030204" pitchFamily="34" charset="0"/>
                          <a:ea typeface="Calibri" panose="020F0502020204030204" pitchFamily="34" charset="0"/>
                          <a:cs typeface="Times New Roman"/>
                        </a:rPr>
                        <a:t>Программа «Капитан по фитнесу» может быть шагом к тому, чтобы стать вестником здоровья или занять другую роль в спортивном лидерстве. Капитаны по фитнесу могут вдохновиться и почувствовать готовность взять на себя другие роли.</a:t>
                      </a:r>
                    </a:p>
                    <a:p>
                      <a:pPr marL="0" marR="0" lvl="0" indent="0" algn="l" defTabSz="914400" rtl="0" eaLnBrk="1" fontAlgn="auto" latinLnBrk="0" hangingPunct="1">
                        <a:lnSpc>
                          <a:spcPct val="95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95000"/>
                        </a:lnSpc>
                        <a:spcBef>
                          <a:spcPts val="0"/>
                        </a:spcBef>
                        <a:spcAft>
                          <a:spcPts val="0"/>
                        </a:spcAft>
                        <a:buClrTx/>
                        <a:buSzTx/>
                        <a:buFontTx/>
                        <a:buNone/>
                        <a:tabLst/>
                        <a:defRPr/>
                      </a:pPr>
                      <a:r>
                        <a:rPr lang="ru-ru" sz="900" b="0" i="0" noProof="0" dirty="0">
                          <a:effectLst/>
                          <a:latin typeface="Ubuntu" panose="020B0504030602030204" pitchFamily="34" charset="0"/>
                          <a:cs typeface="Times New Roman"/>
                        </a:rPr>
                        <a:t>Далее представлен график, в котором сравниваются роли капитана по фитнесу </a:t>
                      </a:r>
                      <a:br>
                        <a:rPr lang="en-US" sz="900" b="0" i="0" noProof="0" dirty="0">
                          <a:effectLst/>
                          <a:latin typeface="Ubuntu" panose="020B0504030602030204" pitchFamily="34" charset="0"/>
                          <a:cs typeface="Times New Roman"/>
                        </a:rPr>
                      </a:br>
                      <a:r>
                        <a:rPr lang="ru-ru" sz="900" b="0" i="0" noProof="0" dirty="0">
                          <a:effectLst/>
                          <a:latin typeface="Ubuntu" panose="020B0504030602030204" pitchFamily="34" charset="0"/>
                          <a:cs typeface="Times New Roman"/>
                        </a:rPr>
                        <a:t>и вестника здоровья. </a:t>
                      </a:r>
                    </a:p>
                    <a:p>
                      <a:pPr marL="0" marR="0" lvl="0" indent="0" algn="l" defTabSz="914400" rtl="0" eaLnBrk="1" fontAlgn="auto" latinLnBrk="0" hangingPunct="1">
                        <a:lnSpc>
                          <a:spcPct val="95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95000"/>
                        </a:lnSpc>
                        <a:spcBef>
                          <a:spcPts val="0"/>
                        </a:spcBef>
                        <a:spcAft>
                          <a:spcPts val="0"/>
                        </a:spcAft>
                        <a:buClrTx/>
                        <a:buSzTx/>
                        <a:buFontTx/>
                        <a:buNone/>
                        <a:tabLst/>
                        <a:defRPr/>
                      </a:pPr>
                      <a:r>
                        <a:rPr lang="ru-ru" sz="900" b="0" i="0" noProof="0" dirty="0">
                          <a:effectLst/>
                          <a:latin typeface="Ubuntu" panose="020B0504030602030204" pitchFamily="34" charset="0"/>
                          <a:cs typeface="Times New Roman"/>
                        </a:rPr>
                        <a:t>В среднем столбце видно, что и капитан по фитнесу, и вестник здоровья учат вести здоровый образ жизни и являются образцами для подражания.</a:t>
                      </a:r>
                    </a:p>
                    <a:p>
                      <a:pPr marL="0" marR="0" lvl="0" indent="0" algn="l" defTabSz="914400" rtl="0" eaLnBrk="1" fontAlgn="auto" latinLnBrk="0" hangingPunct="1">
                        <a:lnSpc>
                          <a:spcPct val="95000"/>
                        </a:lnSpc>
                        <a:spcBef>
                          <a:spcPts val="0"/>
                        </a:spcBef>
                        <a:spcAft>
                          <a:spcPts val="0"/>
                        </a:spcAft>
                        <a:buClrTx/>
                        <a:buSzTx/>
                        <a:buFontTx/>
                        <a:buNone/>
                        <a:tabLst/>
                        <a:defRPr/>
                      </a:pPr>
                      <a:endParaRPr lang="en-US" sz="900" b="0" i="0" noProof="0" dirty="0">
                        <a:effectLst/>
                        <a:latin typeface="Ubuntu" panose="020B0504030602030204" pitchFamily="34" charset="0"/>
                        <a:cs typeface="Times New Roman"/>
                      </a:endParaRPr>
                    </a:p>
                    <a:p>
                      <a:pPr marL="0" marR="0" lvl="0" indent="0" algn="l" defTabSz="914400" rtl="0" eaLnBrk="1" fontAlgn="auto" latinLnBrk="0" hangingPunct="1">
                        <a:lnSpc>
                          <a:spcPct val="95000"/>
                        </a:lnSpc>
                        <a:spcBef>
                          <a:spcPts val="0"/>
                        </a:spcBef>
                        <a:spcAft>
                          <a:spcPts val="0"/>
                        </a:spcAft>
                        <a:buClrTx/>
                        <a:buSzTx/>
                        <a:buFontTx/>
                        <a:buNone/>
                        <a:tabLst/>
                        <a:defRPr/>
                      </a:pPr>
                      <a:r>
                        <a:rPr lang="ru-ru" sz="900" b="0" i="0" noProof="0" dirty="0">
                          <a:effectLst/>
                          <a:latin typeface="Ubuntu" panose="020B0504030602030204" pitchFamily="34" charset="0"/>
                          <a:cs typeface="Times New Roman"/>
                        </a:rPr>
                        <a:t>Между этими двумя ролями есть свои различия.</a:t>
                      </a:r>
                    </a:p>
                    <a:p>
                      <a:pPr marL="171450" marR="0" lvl="0" indent="-17145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lang="ru-ru" sz="900" b="0" i="0" noProof="0" dirty="0">
                          <a:effectLst/>
                          <a:latin typeface="Ubuntu" panose="020B0504030602030204" pitchFamily="34" charset="0"/>
                          <a:cs typeface="Times New Roman"/>
                        </a:rPr>
                        <a:t>Капитаны по фитнесу — это спортивные лидеры, а вестники здоровья — лидеры по вопросам здоровья.</a:t>
                      </a:r>
                    </a:p>
                    <a:p>
                      <a:pPr marL="171450" marR="0" lvl="0" indent="-17145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lang="ru-ru" sz="900" b="0" i="0" noProof="0" dirty="0">
                          <a:effectLst/>
                          <a:latin typeface="Ubuntu" panose="020B0504030602030204" pitchFamily="34" charset="0"/>
                          <a:cs typeface="Times New Roman"/>
                        </a:rPr>
                        <a:t>Капитаны по фитнесу делятся советами по вопросам здоровья на тренировках </a:t>
                      </a:r>
                      <a:br>
                        <a:rPr lang="en-US" sz="900" b="0" i="0" noProof="0" dirty="0">
                          <a:effectLst/>
                          <a:latin typeface="Ubuntu" panose="020B0504030602030204" pitchFamily="34" charset="0"/>
                          <a:cs typeface="Times New Roman"/>
                        </a:rPr>
                      </a:br>
                      <a:r>
                        <a:rPr lang="ru-ru" sz="900" b="0" i="0" noProof="0" dirty="0">
                          <a:effectLst/>
                          <a:latin typeface="Ubuntu" panose="020B0504030602030204" pitchFamily="34" charset="0"/>
                          <a:cs typeface="Times New Roman"/>
                        </a:rPr>
                        <a:t>и помогают своим товарищам по команде в разминках и заминках.</a:t>
                      </a:r>
                    </a:p>
                    <a:p>
                      <a:pPr marL="171450" marR="0" lvl="0" indent="-17145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lang="ru-ru" sz="900" b="0" i="0" noProof="0" dirty="0">
                          <a:effectLst/>
                          <a:latin typeface="Ubuntu" panose="020B0504030602030204" pitchFamily="34" charset="0"/>
                          <a:cs typeface="Times New Roman"/>
                        </a:rPr>
                        <a:t>Вестники здоровья проходят обучение по всем направлениям медицинских программ Специальной Олимпиады и могут проводить масштабные санитарные просветительские мероприятия в форме презентаций или практических уроков.</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2E0053C-D03C-1918-BD74-EC0706F9F4C8}"/>
              </a:ext>
            </a:extLst>
          </p:cNvPr>
          <p:cNvPicPr>
            <a:picLocks noChangeAspect="1"/>
          </p:cNvPicPr>
          <p:nvPr/>
        </p:nvPicPr>
        <p:blipFill rotWithShape="1">
          <a:blip r:embed="rId2"/>
          <a:srcRect l="55735" t="32499" r="916" b="23934"/>
          <a:stretch/>
        </p:blipFill>
        <p:spPr>
          <a:xfrm>
            <a:off x="7014804" y="1400362"/>
            <a:ext cx="2113589" cy="1194853"/>
          </a:xfrm>
          <a:prstGeom prst="rect">
            <a:avLst/>
          </a:prstGeom>
          <a:ln>
            <a:solidFill>
              <a:schemeClr val="tx1"/>
            </a:solidFill>
          </a:ln>
        </p:spPr>
      </p:pic>
      <p:grpSp>
        <p:nvGrpSpPr>
          <p:cNvPr id="13" name="Group 12">
            <a:extLst>
              <a:ext uri="{FF2B5EF4-FFF2-40B4-BE49-F238E27FC236}">
                <a16:creationId xmlns:a16="http://schemas.microsoft.com/office/drawing/2014/main" id="{76B22909-CD35-B1AF-060E-3E9CA1103B74}"/>
              </a:ext>
            </a:extLst>
          </p:cNvPr>
          <p:cNvGrpSpPr/>
          <p:nvPr/>
        </p:nvGrpSpPr>
        <p:grpSpPr>
          <a:xfrm>
            <a:off x="7014804" y="3504637"/>
            <a:ext cx="2113589" cy="2503390"/>
            <a:chOff x="7014804" y="3504637"/>
            <a:chExt cx="2113589" cy="2503390"/>
          </a:xfrm>
        </p:grpSpPr>
        <p:pic>
          <p:nvPicPr>
            <p:cNvPr id="8" name="Picture 7">
              <a:extLst>
                <a:ext uri="{FF2B5EF4-FFF2-40B4-BE49-F238E27FC236}">
                  <a16:creationId xmlns:a16="http://schemas.microsoft.com/office/drawing/2014/main" id="{0FCA2257-0B57-C023-3AE8-AF706379FC75}"/>
                </a:ext>
              </a:extLst>
            </p:cNvPr>
            <p:cNvPicPr>
              <a:picLocks noChangeAspect="1"/>
            </p:cNvPicPr>
            <p:nvPr/>
          </p:nvPicPr>
          <p:blipFill rotWithShape="1">
            <a:blip r:embed="rId3"/>
            <a:srcRect l="57254" t="33122" r="1032" b="24917"/>
            <a:stretch/>
          </p:blipFill>
          <p:spPr>
            <a:xfrm>
              <a:off x="7014804" y="3504637"/>
              <a:ext cx="2113588" cy="1195923"/>
            </a:xfrm>
            <a:prstGeom prst="rect">
              <a:avLst/>
            </a:prstGeom>
            <a:ln>
              <a:solidFill>
                <a:schemeClr val="tx1"/>
              </a:solidFill>
            </a:ln>
          </p:spPr>
        </p:pic>
        <p:pic>
          <p:nvPicPr>
            <p:cNvPr id="12" name="Picture 11">
              <a:extLst>
                <a:ext uri="{FF2B5EF4-FFF2-40B4-BE49-F238E27FC236}">
                  <a16:creationId xmlns:a16="http://schemas.microsoft.com/office/drawing/2014/main" id="{7FBF8B1D-6A28-E919-6814-06B9447407E0}"/>
                </a:ext>
              </a:extLst>
            </p:cNvPr>
            <p:cNvPicPr>
              <a:picLocks noChangeAspect="1"/>
            </p:cNvPicPr>
            <p:nvPr/>
          </p:nvPicPr>
          <p:blipFill rotWithShape="1">
            <a:blip r:embed="rId4"/>
            <a:srcRect l="56202" t="32915" r="916" b="25541"/>
            <a:stretch/>
          </p:blipFill>
          <p:spPr>
            <a:xfrm>
              <a:off x="7014805" y="4856208"/>
              <a:ext cx="2113588" cy="1151819"/>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38518569"/>
              </p:ext>
            </p:extLst>
          </p:nvPr>
        </p:nvGraphicFramePr>
        <p:xfrm>
          <a:off x="614150" y="545910"/>
          <a:ext cx="8518837" cy="5857398"/>
        </p:xfrm>
        <a:graphic>
          <a:graphicData uri="http://schemas.openxmlformats.org/drawingml/2006/table">
            <a:tbl>
              <a:tblPr firstRow="1" bandRow="1">
                <a:tableStyleId>{5C22544A-7EE6-4342-B048-85BDC9FD1C3A}</a:tableStyleId>
              </a:tblPr>
              <a:tblGrid>
                <a:gridCol w="1677788">
                  <a:extLst>
                    <a:ext uri="{9D8B030D-6E8A-4147-A177-3AD203B41FA5}">
                      <a16:colId xmlns:a16="http://schemas.microsoft.com/office/drawing/2014/main" val="1124436216"/>
                    </a:ext>
                  </a:extLst>
                </a:gridCol>
                <a:gridCol w="4622212">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876657">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Роль тренера и роль капитана по фитнесу</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 </a:t>
                      </a: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Между тренером и капитаном по фитнесу также есть различия. </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i="0" noProof="0" dirty="0">
                          <a:solidFill>
                            <a:schemeClr val="tx1"/>
                          </a:solidFill>
                          <a:latin typeface="Ubuntu" panose="020B0504030602030204" pitchFamily="34" charset="0"/>
                        </a:rPr>
                        <a:t>Тренер:</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Является лидером на каждой тренировке.</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Определяет порядок проведения тренировок.</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Развивает спортивные навыки и тренирует.</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Определяет время начала и конца тренировки.</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Мотивирует спортсменов.</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Общается с отдельными спортсменами, когда того требует ситуация.</a:t>
                      </a:r>
                    </a:p>
                    <a:p>
                      <a:endParaRPr lang="en-US" sz="1000" i="0" noProof="0" dirty="0">
                        <a:solidFill>
                          <a:schemeClr val="tx1"/>
                        </a:solidFill>
                        <a:latin typeface="Ubuntu" panose="020B0504030602030204" pitchFamily="34" charset="0"/>
                      </a:endParaRPr>
                    </a:p>
                    <a:p>
                      <a:r>
                        <a:rPr lang="ru-ru" sz="1000" i="0" noProof="0" dirty="0">
                          <a:solidFill>
                            <a:schemeClr val="tx1"/>
                          </a:solidFill>
                          <a:latin typeface="Ubuntu" panose="020B0504030602030204" pitchFamily="34" charset="0"/>
                        </a:rPr>
                        <a:t>Капитан по фитнесу:</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Помогает проводить разминку перед началом тренировки.</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Служит положительным примером для своих товарищей по команде.</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Делится советами или проводит санитарное просвещение на каждой тренировке.</a:t>
                      </a:r>
                    </a:p>
                    <a:p>
                      <a:pPr marL="171450" indent="-171450">
                        <a:buFont typeface="Arial" panose="020B0604020202020204" pitchFamily="34" charset="0"/>
                        <a:buChar char="•"/>
                      </a:pPr>
                      <a:r>
                        <a:rPr lang="ru-ru" sz="1000" i="0" noProof="0" dirty="0">
                          <a:solidFill>
                            <a:schemeClr val="tx1"/>
                          </a:solidFill>
                          <a:latin typeface="Ubuntu" panose="020B0504030602030204" pitchFamily="34" charset="0"/>
                        </a:rPr>
                        <a:t>Помогает с растяжками при заминке после тренировок.</a:t>
                      </a:r>
                      <a:endParaRPr lang="en-US" sz="1000" i="0" noProof="0" dirty="0">
                        <a:solidFill>
                          <a:schemeClr val="tx1"/>
                        </a:solidFill>
                        <a:latin typeface="Ubuntu" panose="020B0504030602030204" pitchFamily="34" charset="0"/>
                      </a:endParaRPr>
                    </a:p>
                    <a:p>
                      <a:pPr marL="171450" indent="-171450">
                        <a:buFont typeface="Arial" panose="020B0604020202020204" pitchFamily="34" charset="0"/>
                        <a:buChar char="•"/>
                      </a:pPr>
                      <a:endParaRPr lang="en-US" sz="1000" i="1" noProof="0" dirty="0">
                        <a:solidFill>
                          <a:schemeClr val="tx1"/>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Обзор модуля</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Курс обучения «Капитан по фитнесу» состоит из двух уроков:</a:t>
                      </a:r>
                    </a:p>
                    <a:p>
                      <a:r>
                        <a:rPr lang="ru-ru" sz="1000" b="0" i="0" u="none" strike="noStrike" kern="1200" baseline="0" noProof="0" dirty="0">
                          <a:solidFill>
                            <a:schemeClr val="dk1"/>
                          </a:solidFill>
                          <a:latin typeface="Ubuntu" panose="020B0504030602030204" pitchFamily="34" charset="0"/>
                          <a:ea typeface="+mn-ea"/>
                          <a:cs typeface="+mn-cs"/>
                        </a:rPr>
                        <a:t> </a:t>
                      </a:r>
                    </a:p>
                    <a:p>
                      <a:pPr marL="228600" indent="-228600">
                        <a:buFont typeface="+mj-lt"/>
                        <a:buAutoNum type="arabicPeriod"/>
                      </a:pPr>
                      <a:r>
                        <a:rPr lang="ru-ru" sz="1000" b="0" i="0" u="none" strike="noStrike" kern="1200" baseline="0" noProof="0" dirty="0">
                          <a:solidFill>
                            <a:schemeClr val="dk1"/>
                          </a:solidFill>
                          <a:latin typeface="Ubuntu" panose="020B0504030602030204" pitchFamily="34" charset="0"/>
                          <a:ea typeface="+mn-ea"/>
                          <a:cs typeface="+mn-cs"/>
                        </a:rPr>
                        <a:t>Представление о фитнесе</a:t>
                      </a:r>
                    </a:p>
                    <a:p>
                      <a:pPr marL="228600" indent="-228600">
                        <a:buFont typeface="+mj-lt"/>
                        <a:buAutoNum type="arabicPeriod"/>
                      </a:pPr>
                      <a:r>
                        <a:rPr lang="ru-ru" sz="1000" b="0" i="0" u="none" strike="noStrike" kern="1200" baseline="0" noProof="0" dirty="0">
                          <a:solidFill>
                            <a:schemeClr val="dk1"/>
                          </a:solidFill>
                          <a:latin typeface="Ubuntu" panose="020B0504030602030204" pitchFamily="34" charset="0"/>
                          <a:ea typeface="+mn-ea"/>
                          <a:cs typeface="+mn-cs"/>
                        </a:rPr>
                        <a:t>Проведение разминки и заминки </a:t>
                      </a: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mn-cs"/>
                      </a:endParaRP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mn-cs"/>
                      </a:endParaRP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mj-lt"/>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mj-lt"/>
                        <a:buNone/>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Урок 1. 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&lt;1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ru-ru" sz="1000" b="0" i="0" u="none" strike="noStrike" kern="1200" baseline="0" noProof="0" dirty="0">
                          <a:solidFill>
                            <a:schemeClr val="dk1"/>
                          </a:solidFill>
                          <a:latin typeface="Ubuntu" panose="020B0504030602030204" pitchFamily="34" charset="0"/>
                          <a:ea typeface="+mn-ea"/>
                          <a:cs typeface="+mn-cs"/>
                        </a:rPr>
                        <a:t>Приступим к уроку 1. Представление о фитнесе.</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ru-ru" sz="1000" b="0" i="0" u="none" strike="noStrike" kern="1200" baseline="0" noProof="0" dirty="0">
                          <a:solidFill>
                            <a:schemeClr val="dk1"/>
                          </a:solidFill>
                          <a:latin typeface="Ubuntu" panose="020B0504030602030204" pitchFamily="34" charset="0"/>
                          <a:ea typeface="+mn-ea"/>
                          <a:cs typeface="+mn-cs"/>
                        </a:rPr>
                        <a:t>На этом уроке вы узнаете об основах физической активности, питания, водного баланса и о том, как поддерживать своих товарищей по команде.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CC7600BA-376F-9BF6-50DB-4DA635BBDAC4}"/>
              </a:ext>
            </a:extLst>
          </p:cNvPr>
          <p:cNvPicPr>
            <a:picLocks noChangeAspect="1"/>
          </p:cNvPicPr>
          <p:nvPr/>
        </p:nvPicPr>
        <p:blipFill rotWithShape="1">
          <a:blip r:embed="rId2"/>
          <a:srcRect l="56553" t="32706" r="1149" b="24918"/>
          <a:stretch/>
        </p:blipFill>
        <p:spPr>
          <a:xfrm>
            <a:off x="7005850" y="1635502"/>
            <a:ext cx="2122044" cy="1195848"/>
          </a:xfrm>
          <a:prstGeom prst="rect">
            <a:avLst/>
          </a:prstGeom>
          <a:ln>
            <a:solidFill>
              <a:schemeClr val="tx1"/>
            </a:solidFill>
          </a:ln>
        </p:spPr>
      </p:pic>
      <p:pic>
        <p:nvPicPr>
          <p:cNvPr id="9" name="Picture 8">
            <a:extLst>
              <a:ext uri="{FF2B5EF4-FFF2-40B4-BE49-F238E27FC236}">
                <a16:creationId xmlns:a16="http://schemas.microsoft.com/office/drawing/2014/main" id="{E79C7324-87E8-1F1A-A602-E436059CBFFA}"/>
              </a:ext>
            </a:extLst>
          </p:cNvPr>
          <p:cNvPicPr>
            <a:picLocks noChangeAspect="1"/>
          </p:cNvPicPr>
          <p:nvPr/>
        </p:nvPicPr>
        <p:blipFill rotWithShape="1">
          <a:blip r:embed="rId3"/>
          <a:srcRect l="56670" t="32708" r="915" b="24501"/>
          <a:stretch/>
        </p:blipFill>
        <p:spPr>
          <a:xfrm>
            <a:off x="7005851" y="3750198"/>
            <a:ext cx="2122044" cy="1204245"/>
          </a:xfrm>
          <a:prstGeom prst="rect">
            <a:avLst/>
          </a:prstGeom>
          <a:ln>
            <a:solidFill>
              <a:schemeClr val="tx1"/>
            </a:solidFill>
          </a:ln>
        </p:spPr>
      </p:pic>
      <p:pic>
        <p:nvPicPr>
          <p:cNvPr id="11" name="Picture 10">
            <a:extLst>
              <a:ext uri="{FF2B5EF4-FFF2-40B4-BE49-F238E27FC236}">
                <a16:creationId xmlns:a16="http://schemas.microsoft.com/office/drawing/2014/main" id="{FBC976C9-1CA2-72EC-9097-50B3039BE7F4}"/>
              </a:ext>
            </a:extLst>
          </p:cNvPr>
          <p:cNvPicPr>
            <a:picLocks noChangeAspect="1"/>
          </p:cNvPicPr>
          <p:nvPr/>
        </p:nvPicPr>
        <p:blipFill rotWithShape="1">
          <a:blip r:embed="rId4"/>
          <a:srcRect l="56085" t="32707" r="1150" b="24709"/>
          <a:stretch/>
        </p:blipFill>
        <p:spPr>
          <a:xfrm>
            <a:off x="7005850" y="5222498"/>
            <a:ext cx="2122044" cy="1188576"/>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52788166"/>
              </p:ext>
            </p:extLst>
          </p:nvPr>
        </p:nvGraphicFramePr>
        <p:xfrm>
          <a:off x="614150" y="545910"/>
          <a:ext cx="8518837" cy="5944097"/>
        </p:xfrm>
        <a:graphic>
          <a:graphicData uri="http://schemas.openxmlformats.org/drawingml/2006/table">
            <a:tbl>
              <a:tblPr firstRow="1" bandRow="1">
                <a:tableStyleId>{5C22544A-7EE6-4342-B048-85BDC9FD1C3A}</a:tableStyleId>
              </a:tblPr>
              <a:tblGrid>
                <a:gridCol w="1737164">
                  <a:extLst>
                    <a:ext uri="{9D8B030D-6E8A-4147-A177-3AD203B41FA5}">
                      <a16:colId xmlns:a16="http://schemas.microsoft.com/office/drawing/2014/main" val="1124436216"/>
                    </a:ext>
                  </a:extLst>
                </a:gridCol>
                <a:gridCol w="4562836">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55033">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Что такое «фитнес»?</a:t>
                      </a: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5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1000" b="0" i="0" u="none" strike="noStrike" kern="1200" baseline="0" noProof="0" dirty="0">
                          <a:solidFill>
                            <a:schemeClr val="dk1"/>
                          </a:solidFill>
                          <a:latin typeface="Ubuntu" panose="020B0504030602030204" pitchFamily="34" charset="0"/>
                          <a:ea typeface="+mn-ea"/>
                          <a:cs typeface="+mn-cs"/>
                        </a:rPr>
                        <a:t>Фитнес — это крепкое здоровье и хороший уровень подготовки, которые достигаются за счет правильной физической активности, грамотного питания и поддержания водного баланса.</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0" u="none" strike="noStrike" kern="1200" baseline="0" noProof="0" dirty="0">
                          <a:solidFill>
                            <a:srgbClr val="316355"/>
                          </a:solidFill>
                          <a:latin typeface="Ubuntu" panose="020B0504030602030204" pitchFamily="34" charset="0"/>
                          <a:ea typeface="+mn-ea"/>
                          <a:cs typeface="+mn-cs"/>
                        </a:rPr>
                        <a:t>ВОПРОС.</a:t>
                      </a:r>
                    </a:p>
                    <a:p>
                      <a:r>
                        <a:rPr lang="ru-ru" sz="1000" b="0" i="0" u="none" strike="noStrike" kern="1200" baseline="0" noProof="0" dirty="0">
                          <a:solidFill>
                            <a:schemeClr val="dk1"/>
                          </a:solidFill>
                          <a:latin typeface="Ubuntu" panose="020B0504030602030204" pitchFamily="34" charset="0"/>
                          <a:ea typeface="+mn-ea"/>
                          <a:cs typeface="+mn-cs"/>
                        </a:rPr>
                        <a:t>Подумайте о человеке, которого вы считаете физически подготовленным. Какие вещи этот человек делает (или вы думаете, </a:t>
                      </a:r>
                      <a:br>
                        <a:rPr lang="en-US" sz="1000" b="0" i="0" u="none" strike="noStrike" kern="1200" baseline="0" noProof="0" dirty="0">
                          <a:solidFill>
                            <a:schemeClr val="dk1"/>
                          </a:solidFill>
                          <a:latin typeface="Ubuntu" panose="020B0504030602030204" pitchFamily="34" charset="0"/>
                          <a:ea typeface="+mn-ea"/>
                          <a:cs typeface="+mn-cs"/>
                        </a:rPr>
                      </a:br>
                      <a:r>
                        <a:rPr lang="ru-ru" sz="1000" b="0" i="0" u="none" strike="noStrike" kern="1200" baseline="0" noProof="0" dirty="0">
                          <a:solidFill>
                            <a:schemeClr val="dk1"/>
                          </a:solidFill>
                          <a:latin typeface="Ubuntu" panose="020B0504030602030204" pitchFamily="34" charset="0"/>
                          <a:ea typeface="+mn-ea"/>
                          <a:cs typeface="+mn-cs"/>
                        </a:rPr>
                        <a:t>что делает), чтобы поддерживать свою форму? Запишите ответ в своей рабочей тетради.</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a:t>
                      </a:r>
                    </a:p>
                    <a:p>
                      <a:endParaRPr lang="en-US" sz="1000" b="0" i="1"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Отличные ответы! Поддержание хорошей физической формы — это ежедневный здоровый выбор в трех областях из определения фитнеса: физической активности, питания и водного баланса. У физически подготовленного человека крепкое здоровье и хорошее самочувствие.</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Здоровый выбор, который вы делаете в этих трех областях каждый день, может помочь вам стать здоровее и добиться лучших результатов в спорте, работе, хобби и других аспектах вашей жизни.</a:t>
                      </a:r>
                    </a:p>
                    <a:p>
                      <a:endParaRPr lang="en-US" sz="1000" b="0" i="0" u="none" strike="noStrike" kern="1200" baseline="0" noProof="0" dirty="0">
                        <a:solidFill>
                          <a:schemeClr val="dk1"/>
                        </a:solidFill>
                        <a:latin typeface="Ubuntu" panose="020B0504030602030204" pitchFamily="34" charset="0"/>
                        <a:ea typeface="+mn-ea"/>
                        <a:cs typeface="+mn-cs"/>
                      </a:endParaRPr>
                    </a:p>
                    <a:p>
                      <a:r>
                        <a:rPr lang="ru-ru" sz="1000" b="0" i="0" u="none" strike="noStrike" kern="1200" baseline="0" noProof="0" dirty="0">
                          <a:solidFill>
                            <a:schemeClr val="dk1"/>
                          </a:solidFill>
                          <a:latin typeface="Ubuntu" panose="020B0504030602030204" pitchFamily="34" charset="0"/>
                          <a:ea typeface="+mn-ea"/>
                          <a:cs typeface="+mn-cs"/>
                        </a:rPr>
                        <a:t>Когда вы в хорошей форме, вы чувствуете себя хорошо и у вас много энергии, потому что ваше тело сильное и здоровое.</a:t>
                      </a: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Тема </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Урок 1. </a:t>
                      </a:r>
                      <a:r>
                        <a:rPr lang="ru-ru" sz="1000" b="0" i="0" u="none" strike="noStrike" kern="1200" baseline="0" noProof="0" dirty="0">
                          <a:solidFill>
                            <a:schemeClr val="tx1"/>
                          </a:solidFill>
                          <a:latin typeface="Ubuntu" panose="020B0504030602030204" pitchFamily="34" charset="0"/>
                          <a:ea typeface="+mn-ea"/>
                          <a:cs typeface="+mn-cs"/>
                        </a:rPr>
                        <a:t>Представление </a:t>
                      </a:r>
                      <a:br>
                        <a:rPr lang="en-US" sz="1000" b="0" i="0" u="none" strike="noStrike" kern="1200" baseline="0" noProof="0" dirty="0">
                          <a:solidFill>
                            <a:schemeClr val="tx1"/>
                          </a:solidFill>
                          <a:latin typeface="Ubuntu" panose="020B0504030602030204" pitchFamily="34" charset="0"/>
                          <a:ea typeface="+mn-ea"/>
                          <a:cs typeface="+mn-cs"/>
                        </a:rPr>
                      </a:br>
                      <a:r>
                        <a:rPr lang="ru-ru" sz="1000" b="0" i="0" u="none" strike="noStrike" kern="1200" baseline="0" noProof="0" dirty="0">
                          <a:solidFill>
                            <a:schemeClr val="tx1"/>
                          </a:solidFill>
                          <a:latin typeface="Ubuntu" panose="020B0504030602030204" pitchFamily="34" charset="0"/>
                          <a:ea typeface="+mn-ea"/>
                          <a:cs typeface="+mn-cs"/>
                        </a:rPr>
                        <a:t>о фитнесе</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ru-ru" sz="1000" b="0" i="0" u="none" strike="noStrike" kern="1200" baseline="0" noProof="0" dirty="0">
                          <a:solidFill>
                            <a:schemeClr val="tx1"/>
                          </a:solidFill>
                          <a:latin typeface="Ubuntu" panose="020B0504030602030204" pitchFamily="34" charset="0"/>
                          <a:ea typeface="+mn-ea"/>
                          <a:cs typeface="+mn-cs"/>
                        </a:rPr>
                        <a:t>В чем важность фитнеса?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Время: </a:t>
                      </a:r>
                      <a:r>
                        <a:rPr lang="ru-ru" sz="10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10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ru-ru" sz="1000" b="0" i="0" u="none" strike="noStrike" kern="1200" baseline="0" noProof="0" dirty="0">
                          <a:solidFill>
                            <a:schemeClr val="dk1"/>
                          </a:solidFill>
                          <a:latin typeface="Ubuntu" panose="020B0504030602030204" pitchFamily="34" charset="0"/>
                          <a:ea typeface="+mn-ea"/>
                          <a:cs typeface="+mn-cs"/>
                        </a:rPr>
                        <a:t>Фитнес важен по множеству причин! Фитнес может вам помочь:</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Улучшить выступление в вашем виде спорта.</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Повысить уровень своей энергии.</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Почувствовать себя счастливее.</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Улучшить качество сна.</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Достичь здорового веса.</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Улучшить здоровье и продлить жизнь.</a:t>
                      </a:r>
                    </a:p>
                    <a:p>
                      <a:pPr marL="171450" indent="-171450" algn="l" defTabSz="914400" rtl="0" eaLnBrk="1" latinLnBrk="0" hangingPunct="1">
                        <a:buFont typeface="Arial" panose="020B0604020202020204" pitchFamily="34" charset="0"/>
                        <a:buChar char="•"/>
                      </a:pPr>
                      <a:r>
                        <a:rPr lang="ru-ru" sz="1000" b="0" i="0" u="none" strike="noStrike" kern="1200" baseline="0" noProof="0" dirty="0">
                          <a:solidFill>
                            <a:schemeClr val="dk1"/>
                          </a:solidFill>
                          <a:latin typeface="Ubuntu" panose="020B0504030602030204" pitchFamily="34" charset="0"/>
                          <a:ea typeface="+mn-ea"/>
                          <a:cs typeface="+mn-cs"/>
                        </a:rPr>
                        <a:t>Снизить уровень стресса.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4EB1E3C-42DF-A14D-2FA8-77D12E3AC216}"/>
              </a:ext>
            </a:extLst>
          </p:cNvPr>
          <p:cNvPicPr>
            <a:picLocks noChangeAspect="1"/>
          </p:cNvPicPr>
          <p:nvPr/>
        </p:nvPicPr>
        <p:blipFill rotWithShape="1">
          <a:blip r:embed="rId2"/>
          <a:srcRect l="56553" t="33537" r="915" b="24918"/>
          <a:stretch/>
        </p:blipFill>
        <p:spPr>
          <a:xfrm>
            <a:off x="7005849" y="2210997"/>
            <a:ext cx="2107259" cy="1157835"/>
          </a:xfrm>
          <a:prstGeom prst="rect">
            <a:avLst/>
          </a:prstGeom>
          <a:ln>
            <a:solidFill>
              <a:schemeClr val="tx1"/>
            </a:solidFill>
          </a:ln>
        </p:spPr>
      </p:pic>
      <p:pic>
        <p:nvPicPr>
          <p:cNvPr id="8" name="Picture 7">
            <a:extLst>
              <a:ext uri="{FF2B5EF4-FFF2-40B4-BE49-F238E27FC236}">
                <a16:creationId xmlns:a16="http://schemas.microsoft.com/office/drawing/2014/main" id="{1EB9A728-26CD-DCCA-A41B-8A08A649041E}"/>
              </a:ext>
            </a:extLst>
          </p:cNvPr>
          <p:cNvPicPr>
            <a:picLocks noChangeAspect="1"/>
          </p:cNvPicPr>
          <p:nvPr/>
        </p:nvPicPr>
        <p:blipFill rotWithShape="1">
          <a:blip r:embed="rId3"/>
          <a:srcRect l="56319" t="33330" r="916" b="25333"/>
          <a:stretch/>
        </p:blipFill>
        <p:spPr>
          <a:xfrm>
            <a:off x="7005849" y="5033920"/>
            <a:ext cx="2107259" cy="1145750"/>
          </a:xfrm>
          <a:prstGeom prst="rect">
            <a:avLst/>
          </a:prstGeom>
          <a:ln>
            <a:solidFill>
              <a:schemeClr val="tx1"/>
            </a:solidFill>
          </a:ln>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025336497"/>
              </p:ext>
            </p:extLst>
          </p:nvPr>
        </p:nvGraphicFramePr>
        <p:xfrm>
          <a:off x="555382" y="205105"/>
          <a:ext cx="8518837" cy="6579633"/>
        </p:xfrm>
        <a:graphic>
          <a:graphicData uri="http://schemas.openxmlformats.org/drawingml/2006/table">
            <a:tbl>
              <a:tblPr firstRow="1" bandRow="1">
                <a:tableStyleId>{5C22544A-7EE6-4342-B048-85BDC9FD1C3A}</a:tableStyleId>
              </a:tblPr>
              <a:tblGrid>
                <a:gridCol w="1570301">
                  <a:extLst>
                    <a:ext uri="{9D8B030D-6E8A-4147-A177-3AD203B41FA5}">
                      <a16:colId xmlns:a16="http://schemas.microsoft.com/office/drawing/2014/main" val="1124436216"/>
                    </a:ext>
                  </a:extLst>
                </a:gridCol>
                <a:gridCol w="4729699">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65915">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Четыре типа упражнений</a:t>
                      </a:r>
                    </a:p>
                    <a:p>
                      <a:pPr marL="0" algn="l" defTabSz="914400" rtl="0" eaLnBrk="1" latinLnBrk="0" hangingPunct="1"/>
                      <a:endParaRPr lang="ru-ru"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2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lgn="l">
                        <a:lnSpc>
                          <a:spcPct val="100000"/>
                        </a:lnSpc>
                        <a:buNone/>
                      </a:pPr>
                      <a:r>
                        <a:rPr lang="ru-ru" sz="900" b="0" i="0" u="none" strike="noStrike" kern="1200" baseline="0" noProof="0" dirty="0">
                          <a:solidFill>
                            <a:schemeClr val="dk1"/>
                          </a:solidFill>
                          <a:latin typeface="Ubuntu" panose="020B0504030602030204" pitchFamily="34" charset="0"/>
                          <a:ea typeface="+mn-ea"/>
                          <a:cs typeface="+mn-cs"/>
                        </a:rPr>
                        <a:t>Поговорим подробнее о физической активности и упражнениях!</a:t>
                      </a:r>
                      <a:br>
                        <a:rPr sz="900" dirty="0"/>
                      </a:br>
                      <a:br>
                        <a:rPr sz="900" dirty="0"/>
                      </a:br>
                      <a:r>
                        <a:rPr lang="ru-ru" sz="900" b="1" dirty="0">
                          <a:latin typeface="Ubuntu" panose="020B0504030602030204" pitchFamily="34" charset="0"/>
                          <a:ea typeface="+mn-lt"/>
                          <a:cs typeface="+mn-lt"/>
                        </a:rPr>
                        <a:t>Физическая активность </a:t>
                      </a:r>
                      <a:r>
                        <a:rPr lang="ru-ru" sz="900" dirty="0">
                          <a:latin typeface="Ubuntu" panose="020B0504030602030204" pitchFamily="34" charset="0"/>
                          <a:ea typeface="+mn-lt"/>
                          <a:cs typeface="+mn-lt"/>
                        </a:rPr>
                        <a:t>— это любые движения нашего тела. Эти движения производятся мышцами, которые потребляют для этого нашу энергию.</a:t>
                      </a:r>
                    </a:p>
                    <a:p>
                      <a:pPr marL="0" indent="0" algn="l">
                        <a:lnSpc>
                          <a:spcPct val="100000"/>
                        </a:lnSpc>
                        <a:buNone/>
                      </a:pPr>
                      <a:endParaRPr lang="en-US" sz="900" dirty="0">
                        <a:latin typeface="Ubuntu" panose="020B0504030602030204" pitchFamily="34" charset="0"/>
                        <a:ea typeface="+mn-lt"/>
                        <a:cs typeface="+mn-lt"/>
                      </a:endParaRPr>
                    </a:p>
                    <a:p>
                      <a:pPr marL="0" indent="0" algn="l">
                        <a:lnSpc>
                          <a:spcPct val="100000"/>
                        </a:lnSpc>
                        <a:buNone/>
                      </a:pPr>
                      <a:r>
                        <a:rPr lang="ru-ru" sz="900" dirty="0">
                          <a:latin typeface="Ubuntu" panose="020B0504030602030204" pitchFamily="34" charset="0"/>
                          <a:ea typeface="+mn-lt"/>
                          <a:cs typeface="+mn-lt"/>
                        </a:rPr>
                        <a:t>Физическая активность может включать движения нашего тела в течение всего дня: поход в магазин за продуктами, ходьба на работу, ухаживание за садом и т. д.</a:t>
                      </a:r>
                      <a:endParaRPr lang="en-US" sz="900" dirty="0">
                        <a:latin typeface="Ubuntu" panose="020B0504030602030204" pitchFamily="34" charset="0"/>
                        <a:cs typeface="Calibri"/>
                      </a:endParaRPr>
                    </a:p>
                    <a:p>
                      <a:endParaRPr lang="en-US" sz="900" b="0" i="0" u="none" strike="noStrike" kern="1200" baseline="0" noProof="0" dirty="0">
                        <a:solidFill>
                          <a:schemeClr val="dk1"/>
                        </a:solidFill>
                        <a:latin typeface="Ubuntu" panose="020B0504030602030204" pitchFamily="34" charset="0"/>
                        <a:ea typeface="+mn-ea"/>
                        <a:cs typeface="+mn-cs"/>
                      </a:endParaRPr>
                    </a:p>
                    <a:p>
                      <a:pPr marL="0" indent="0" algn="l">
                        <a:lnSpc>
                          <a:spcPct val="100000"/>
                        </a:lnSpc>
                        <a:buNone/>
                      </a:pPr>
                      <a:r>
                        <a:rPr lang="ru-ru" sz="900" b="1" dirty="0">
                          <a:latin typeface="Ubuntu" panose="020B0504030602030204" pitchFamily="34" charset="0"/>
                          <a:ea typeface="+mn-lt"/>
                          <a:cs typeface="+mn-lt"/>
                        </a:rPr>
                        <a:t>Упражнения </a:t>
                      </a:r>
                      <a:r>
                        <a:rPr lang="ru-ru" sz="900" b="0" dirty="0">
                          <a:latin typeface="Ubuntu" panose="020B0504030602030204" pitchFamily="34" charset="0"/>
                          <a:ea typeface="+mn-lt"/>
                          <a:cs typeface="+mn-lt"/>
                        </a:rPr>
                        <a:t>—</a:t>
                      </a:r>
                      <a:r>
                        <a:rPr lang="ru-ru" sz="900" dirty="0">
                          <a:latin typeface="Ubuntu" panose="020B0504030602030204" pitchFamily="34" charset="0"/>
                          <a:ea typeface="+mn-lt"/>
                          <a:cs typeface="+mn-lt"/>
                        </a:rPr>
                        <a:t> это плановые, структурированные и повторяющиеся движения тела, направленные на поддержание или улучшение одного или нескольких компонентов физической подготовки.</a:t>
                      </a:r>
                      <a:endParaRPr lang="en-US" sz="900" dirty="0">
                        <a:latin typeface="Ubuntu" panose="020B0504030602030204" pitchFamily="34" charset="0"/>
                        <a:cs typeface="Calibri"/>
                      </a:endParaRPr>
                    </a:p>
                    <a:p>
                      <a:r>
                        <a:rPr lang="ru-ru" sz="900" dirty="0">
                          <a:latin typeface="Ubuntu" panose="020B0504030602030204" pitchFamily="34" charset="0"/>
                        </a:rPr>
                        <a:t>Вы можете стать лучшим спортсменом, практикуя физическую активность, не связанную с занятиями спортом. Есть много способов достижения физической активности. Определенные упражнения могут помочь вам улучшить навыки, необходимые для вашего вида спорта.</a:t>
                      </a:r>
                    </a:p>
                    <a:p>
                      <a:endParaRPr lang="en-US" sz="900" dirty="0">
                        <a:latin typeface="Ubuntu" panose="020B0504030602030204" pitchFamily="34" charset="0"/>
                      </a:endParaRPr>
                    </a:p>
                    <a:p>
                      <a:r>
                        <a:rPr lang="ru-ru" sz="900" b="1" dirty="0">
                          <a:latin typeface="Ubuntu" panose="020B0504030602030204" pitchFamily="34" charset="0"/>
                        </a:rPr>
                        <a:t>Упражнения состоят из четырех различных аспектов, которые действуют на ваше тело по-разному.</a:t>
                      </a:r>
                    </a:p>
                    <a:p>
                      <a:r>
                        <a:rPr lang="ru-ru" sz="900" dirty="0">
                          <a:latin typeface="Ubuntu" panose="020B0504030602030204" pitchFamily="34" charset="0"/>
                        </a:rPr>
                        <a:t>Выносливость</a:t>
                      </a:r>
                    </a:p>
                    <a:p>
                      <a:r>
                        <a:rPr lang="ru-ru" sz="900" dirty="0">
                          <a:latin typeface="Ubuntu" panose="020B0504030602030204" pitchFamily="34" charset="0"/>
                        </a:rPr>
                        <a:t>Сила</a:t>
                      </a:r>
                    </a:p>
                    <a:p>
                      <a:r>
                        <a:rPr lang="ru-ru" sz="900" dirty="0">
                          <a:latin typeface="Ubuntu" panose="020B0504030602030204" pitchFamily="34" charset="0"/>
                        </a:rPr>
                        <a:t>Гибкость</a:t>
                      </a:r>
                    </a:p>
                    <a:p>
                      <a:r>
                        <a:rPr lang="ru-ru" sz="900" dirty="0">
                          <a:latin typeface="Ubuntu" panose="020B0504030602030204" pitchFamily="34" charset="0"/>
                        </a:rPr>
                        <a:t>Равновесие</a:t>
                      </a:r>
                    </a:p>
                    <a:p>
                      <a:pPr marL="0" indent="0"/>
                      <a:endParaRPr lang="en-US" sz="900" dirty="0">
                        <a:latin typeface="Ubuntu" panose="020B0504030602030204" pitchFamily="34" charset="0"/>
                      </a:endParaRPr>
                    </a:p>
                    <a:p>
                      <a:r>
                        <a:rPr lang="ru-ru" sz="900" baseline="0" dirty="0">
                          <a:latin typeface="Ubuntu" panose="020B0504030602030204" pitchFamily="34" charset="0"/>
                        </a:rPr>
                        <a:t>Чтобы поддерживать здоровый образ жизни, необходимо выполнять различные виды упражнений. </a:t>
                      </a:r>
                      <a:endParaRPr lang="en-US" sz="900" baseline="0" dirty="0">
                        <a:latin typeface="Ubuntu" panose="020B0504030602030204" pitchFamily="34" charset="0"/>
                      </a:endParaRPr>
                    </a:p>
                    <a:p>
                      <a:endParaRPr lang="en-US" sz="7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Выносливость</a:t>
                      </a: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Выносливость — это способность нашего тела продолжать двигаться в течение длительных периодов времени. Выносливость может помочь вам пробежать большее расстояние без остановки и тренироваться дольше с более редкими перерывами.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Цель состоит в том, чтобы выполнять упражнения на выносливость не менее 150 минут в неделю. Это около 30 минут каждый день, 5 дней в неделю.</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примеры упражнений на выносливость вы можете привести? Запишите ответы в своей рабочей тетради.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а затем перейдите к следующему слайду.</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Некоторые примеры упражнений на выносливость:</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Упражнения на выносливость — это постоянные ритмичные движения, такие как езда на велосипеде, бег, плавание.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6" name="Group 15">
            <a:extLst>
              <a:ext uri="{FF2B5EF4-FFF2-40B4-BE49-F238E27FC236}">
                <a16:creationId xmlns:a16="http://schemas.microsoft.com/office/drawing/2014/main" id="{66D15011-B51A-5EDA-CFFC-2EE0C8F68B02}"/>
              </a:ext>
            </a:extLst>
          </p:cNvPr>
          <p:cNvGrpSpPr/>
          <p:nvPr/>
        </p:nvGrpSpPr>
        <p:grpSpPr>
          <a:xfrm>
            <a:off x="7012626" y="688512"/>
            <a:ext cx="2031946" cy="3468705"/>
            <a:chOff x="7012626" y="619062"/>
            <a:chExt cx="2031946" cy="3468705"/>
          </a:xfrm>
        </p:grpSpPr>
        <p:pic>
          <p:nvPicPr>
            <p:cNvPr id="6" name="Picture 5">
              <a:extLst>
                <a:ext uri="{FF2B5EF4-FFF2-40B4-BE49-F238E27FC236}">
                  <a16:creationId xmlns:a16="http://schemas.microsoft.com/office/drawing/2014/main" id="{3BD456F5-0CDC-7916-9D5A-2535AA0A1932}"/>
                </a:ext>
              </a:extLst>
            </p:cNvPr>
            <p:cNvPicPr>
              <a:picLocks noChangeAspect="1"/>
            </p:cNvPicPr>
            <p:nvPr/>
          </p:nvPicPr>
          <p:blipFill rotWithShape="1">
            <a:blip r:embed="rId2"/>
            <a:srcRect l="56087" t="33330" r="1032" b="24086"/>
            <a:stretch/>
          </p:blipFill>
          <p:spPr>
            <a:xfrm>
              <a:off x="7012626" y="619062"/>
              <a:ext cx="2031945" cy="1135010"/>
            </a:xfrm>
            <a:prstGeom prst="rect">
              <a:avLst/>
            </a:prstGeom>
            <a:ln>
              <a:solidFill>
                <a:schemeClr val="tx1"/>
              </a:solidFill>
            </a:ln>
          </p:spPr>
        </p:pic>
        <p:pic>
          <p:nvPicPr>
            <p:cNvPr id="8" name="Picture 7">
              <a:extLst>
                <a:ext uri="{FF2B5EF4-FFF2-40B4-BE49-F238E27FC236}">
                  <a16:creationId xmlns:a16="http://schemas.microsoft.com/office/drawing/2014/main" id="{9C730662-FBF4-2FBE-F3ED-36EF8DC2B677}"/>
                </a:ext>
              </a:extLst>
            </p:cNvPr>
            <p:cNvPicPr>
              <a:picLocks noChangeAspect="1"/>
            </p:cNvPicPr>
            <p:nvPr/>
          </p:nvPicPr>
          <p:blipFill rotWithShape="1">
            <a:blip r:embed="rId3"/>
            <a:srcRect l="56670" t="33121" r="915" b="24406"/>
            <a:stretch/>
          </p:blipFill>
          <p:spPr>
            <a:xfrm>
              <a:off x="7012628" y="1806641"/>
              <a:ext cx="2031944" cy="1144517"/>
            </a:xfrm>
            <a:prstGeom prst="rect">
              <a:avLst/>
            </a:prstGeom>
            <a:ln>
              <a:solidFill>
                <a:schemeClr val="tx1"/>
              </a:solidFill>
            </a:ln>
          </p:spPr>
        </p:pic>
        <p:pic>
          <p:nvPicPr>
            <p:cNvPr id="15" name="Picture 14">
              <a:extLst>
                <a:ext uri="{FF2B5EF4-FFF2-40B4-BE49-F238E27FC236}">
                  <a16:creationId xmlns:a16="http://schemas.microsoft.com/office/drawing/2014/main" id="{50D99647-8B49-D42A-BDA7-BC291601C01E}"/>
                </a:ext>
              </a:extLst>
            </p:cNvPr>
            <p:cNvPicPr>
              <a:picLocks noChangeAspect="1"/>
            </p:cNvPicPr>
            <p:nvPr/>
          </p:nvPicPr>
          <p:blipFill rotWithShape="1">
            <a:blip r:embed="rId4"/>
            <a:srcRect l="55969" t="33745" r="1032" b="25125"/>
            <a:stretch/>
          </p:blipFill>
          <p:spPr>
            <a:xfrm>
              <a:off x="7012627" y="2994494"/>
              <a:ext cx="2031944" cy="1093273"/>
            </a:xfrm>
            <a:prstGeom prst="rect">
              <a:avLst/>
            </a:prstGeom>
            <a:ln>
              <a:solidFill>
                <a:schemeClr val="tx1"/>
              </a:solidFill>
            </a:ln>
          </p:spPr>
        </p:pic>
      </p:grpSp>
      <p:grpSp>
        <p:nvGrpSpPr>
          <p:cNvPr id="21" name="Group 20">
            <a:extLst>
              <a:ext uri="{FF2B5EF4-FFF2-40B4-BE49-F238E27FC236}">
                <a16:creationId xmlns:a16="http://schemas.microsoft.com/office/drawing/2014/main" id="{1E7284A8-046E-8438-DAB7-0EAAEB82E994}"/>
              </a:ext>
            </a:extLst>
          </p:cNvPr>
          <p:cNvGrpSpPr/>
          <p:nvPr/>
        </p:nvGrpSpPr>
        <p:grpSpPr>
          <a:xfrm>
            <a:off x="7012626" y="4359841"/>
            <a:ext cx="2031945" cy="2356712"/>
            <a:chOff x="7012626" y="4359841"/>
            <a:chExt cx="2031945" cy="2356712"/>
          </a:xfrm>
        </p:grpSpPr>
        <p:pic>
          <p:nvPicPr>
            <p:cNvPr id="18" name="Picture 17">
              <a:extLst>
                <a:ext uri="{FF2B5EF4-FFF2-40B4-BE49-F238E27FC236}">
                  <a16:creationId xmlns:a16="http://schemas.microsoft.com/office/drawing/2014/main" id="{EF9E5E54-DE2A-0922-E521-229BC79C0AEB}"/>
                </a:ext>
              </a:extLst>
            </p:cNvPr>
            <p:cNvPicPr>
              <a:picLocks noChangeAspect="1"/>
            </p:cNvPicPr>
            <p:nvPr/>
          </p:nvPicPr>
          <p:blipFill rotWithShape="1">
            <a:blip r:embed="rId5"/>
            <a:srcRect l="56437" t="33122" r="1031" b="24502"/>
            <a:stretch/>
          </p:blipFill>
          <p:spPr>
            <a:xfrm>
              <a:off x="7012626" y="4359841"/>
              <a:ext cx="2031944" cy="1138782"/>
            </a:xfrm>
            <a:prstGeom prst="rect">
              <a:avLst/>
            </a:prstGeom>
            <a:ln>
              <a:solidFill>
                <a:schemeClr val="tx1"/>
              </a:solidFill>
            </a:ln>
          </p:spPr>
        </p:pic>
        <p:pic>
          <p:nvPicPr>
            <p:cNvPr id="20" name="Picture 19">
              <a:extLst>
                <a:ext uri="{FF2B5EF4-FFF2-40B4-BE49-F238E27FC236}">
                  <a16:creationId xmlns:a16="http://schemas.microsoft.com/office/drawing/2014/main" id="{BBC8C7C6-D0F0-90E4-B721-C11D735844A2}"/>
                </a:ext>
              </a:extLst>
            </p:cNvPr>
            <p:cNvPicPr>
              <a:picLocks noChangeAspect="1"/>
            </p:cNvPicPr>
            <p:nvPr/>
          </p:nvPicPr>
          <p:blipFill rotWithShape="1">
            <a:blip r:embed="rId6"/>
            <a:srcRect l="56787" t="33122" r="1032" b="24710"/>
            <a:stretch/>
          </p:blipFill>
          <p:spPr>
            <a:xfrm>
              <a:off x="7012627" y="5573937"/>
              <a:ext cx="2031944" cy="1142616"/>
            </a:xfrm>
            <a:prstGeom prst="rect">
              <a:avLst/>
            </a:prstGeom>
            <a:ln>
              <a:solidFill>
                <a:schemeClr val="tx1"/>
              </a:solidFill>
            </a:ln>
          </p:spPr>
        </p:pic>
      </p:grpSp>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04857041"/>
              </p:ext>
            </p:extLst>
          </p:nvPr>
        </p:nvGraphicFramePr>
        <p:xfrm>
          <a:off x="614150" y="545910"/>
          <a:ext cx="8518837" cy="61986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ru-ru" sz="1400" noProof="0" dirty="0">
                          <a:solidFill>
                            <a:srgbClr val="316355"/>
                          </a:solidFill>
                          <a:latin typeface="Ubuntu" panose="020B0504030602030204" pitchFamily="34" charset="0"/>
                        </a:rPr>
                        <a:t>Подготовка</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Описание</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ru-ru" sz="1400" noProof="0">
                          <a:solidFill>
                            <a:srgbClr val="316355"/>
                          </a:solidFill>
                          <a:latin typeface="Ubuntu" panose="020B0504030602030204" pitchFamily="34" charset="0"/>
                        </a:rPr>
                        <a:t>Слайд</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Сила</a:t>
                      </a: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ru-ru" sz="900" b="0" i="0" u="none" strike="noStrike" kern="1200" baseline="0" noProof="0" dirty="0">
                          <a:solidFill>
                            <a:schemeClr val="dk1"/>
                          </a:solidFill>
                          <a:latin typeface="Ubuntu" panose="020B0504030602030204" pitchFamily="34" charset="0"/>
                          <a:ea typeface="+mn-ea"/>
                          <a:cs typeface="+mn-cs"/>
                        </a:rPr>
                        <a:t>Сила — это способность вашего тела выполнять работу. Старайтесь делать силовые упражнения продолжительностью до 30 минут 2–3 раза в неделю.</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r>
                        <a:rPr lang="ru-ru" sz="900" b="0" i="0" u="none" strike="noStrike" kern="1200" baseline="0" noProof="0" dirty="0">
                          <a:solidFill>
                            <a:schemeClr val="dk1"/>
                          </a:solidFill>
                          <a:latin typeface="Ubuntu" panose="020B0504030602030204" pitchFamily="34" charset="0"/>
                          <a:ea typeface="+mn-ea"/>
                          <a:cs typeface="+mn-cs"/>
                        </a:rPr>
                        <a:t>Какие примеры силовых упражнений вы можете привести? Запишите ответы в своей рабочей тетради.</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p>
                    <a:p>
                      <a:endParaRPr lang="en-US" sz="900" b="1" i="1"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Силовые упражнения увеличивают силу не только мышц, но и костей.</a:t>
                      </a:r>
                    </a:p>
                    <a:p>
                      <a:pPr marL="171450" indent="-171450">
                        <a:buFont typeface="Arial" panose="020B0604020202020204" pitchFamily="34" charset="0"/>
                        <a:buChar char="•"/>
                      </a:pPr>
                      <a:r>
                        <a:rPr lang="ru-ru" sz="900" b="0" i="0" u="none" strike="noStrike" kern="1200" baseline="0" noProof="0" dirty="0">
                          <a:solidFill>
                            <a:schemeClr val="dk1"/>
                          </a:solidFill>
                          <a:latin typeface="Ubuntu" panose="020B0504030602030204" pitchFamily="34" charset="0"/>
                          <a:ea typeface="+mn-ea"/>
                          <a:cs typeface="+mn-cs"/>
                        </a:rPr>
                        <a:t>Силовые упражнения можно выполнять где угодно.</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Помните! Работайте с гирями, гантелями или другим снаряжением только под наблюдением квалифицированного специалиста.</a:t>
                      </a:r>
                    </a:p>
                    <a:p>
                      <a:pPr marL="171450" indent="-171450">
                        <a:buFont typeface="Arial" panose="020B0604020202020204" pitchFamily="34" charset="0"/>
                        <a:buChar char="•"/>
                      </a:pPr>
                      <a:endParaRPr lang="en-US" sz="900" b="0" i="0" u="none" strike="noStrike" kern="1200" baseline="0" noProof="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lang="en-US" sz="9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Тема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1" i="0" u="none" strike="noStrike" kern="1200" baseline="0" noProof="0" dirty="0">
                          <a:solidFill>
                            <a:srgbClr val="316355"/>
                          </a:solidFill>
                          <a:latin typeface="Ubuntu" panose="020B0504030602030204" pitchFamily="34" charset="0"/>
                          <a:ea typeface="+mn-ea"/>
                          <a:cs typeface="+mn-cs"/>
                        </a:rPr>
                        <a:t>Урок 1. </a:t>
                      </a:r>
                      <a:r>
                        <a:rPr lang="ru-ru" sz="900" b="0" i="0" u="none" strike="noStrike" kern="1200" baseline="0" noProof="0" dirty="0">
                          <a:solidFill>
                            <a:schemeClr val="tx1"/>
                          </a:solidFill>
                          <a:latin typeface="Ubuntu" panose="020B0504030602030204" pitchFamily="34" charset="0"/>
                          <a:ea typeface="+mn-ea"/>
                          <a:cs typeface="+mn-cs"/>
                        </a:rPr>
                        <a:t>Представление </a:t>
                      </a:r>
                      <a:br>
                        <a:rPr lang="en-US" sz="900" b="0" i="0" u="none" strike="noStrike" kern="1200" baseline="0" noProof="0" dirty="0">
                          <a:solidFill>
                            <a:schemeClr val="tx1"/>
                          </a:solidFill>
                          <a:latin typeface="Ubuntu" panose="020B0504030602030204" pitchFamily="34" charset="0"/>
                          <a:ea typeface="+mn-ea"/>
                          <a:cs typeface="+mn-cs"/>
                        </a:rPr>
                      </a:br>
                      <a:r>
                        <a:rPr lang="ru-ru" sz="900" b="0" i="0" u="none" strike="noStrike" kern="1200" baseline="0" noProof="0" dirty="0">
                          <a:solidFill>
                            <a:schemeClr val="tx1"/>
                          </a:solidFill>
                          <a:latin typeface="Ubuntu" panose="020B0504030602030204" pitchFamily="34" charset="0"/>
                          <a:ea typeface="+mn-ea"/>
                          <a:cs typeface="+mn-cs"/>
                        </a:rPr>
                        <a:t>о фитнесе — физическая активность</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0" i="0" u="none" strike="noStrike" kern="1200" baseline="0" noProof="0" dirty="0">
                          <a:solidFill>
                            <a:schemeClr val="tx1"/>
                          </a:solidFill>
                          <a:latin typeface="Ubuntu" panose="020B0504030602030204" pitchFamily="34" charset="0"/>
                          <a:ea typeface="+mn-ea"/>
                          <a:cs typeface="+mn-cs"/>
                        </a:rPr>
                        <a:t>Гибкость </a:t>
                      </a:r>
                    </a:p>
                    <a:p>
                      <a:pPr marL="0" algn="l" defTabSz="914400" rtl="0" eaLnBrk="1" latinLnBrk="0" hangingPunct="1"/>
                      <a:endParaRPr lang="en-US" sz="9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Время: </a:t>
                      </a:r>
                      <a:r>
                        <a:rPr lang="ru-ru" sz="900" b="0" i="0" u="none" strike="noStrike" kern="1200" baseline="0" noProof="0" dirty="0">
                          <a:solidFill>
                            <a:schemeClr val="tx1"/>
                          </a:solidFill>
                          <a:latin typeface="Ubuntu" panose="020B0504030602030204" pitchFamily="34" charset="0"/>
                          <a:ea typeface="+mn-ea"/>
                          <a:cs typeface="+mn-cs"/>
                        </a:rPr>
                        <a:t>4 мин</a:t>
                      </a:r>
                    </a:p>
                    <a:p>
                      <a:pPr marL="0" algn="l" defTabSz="914400" rtl="0" eaLnBrk="1" latinLnBrk="0" hangingPunct="1"/>
                      <a:r>
                        <a:rPr lang="ru-ru" sz="900" b="1" i="0" u="none" strike="noStrike" kern="1200" baseline="0" noProof="0" dirty="0">
                          <a:solidFill>
                            <a:srgbClr val="316355"/>
                          </a:solidFill>
                          <a:latin typeface="Ubuntu" panose="020B0504030602030204" pitchFamily="34" charset="0"/>
                          <a:ea typeface="+mn-ea"/>
                          <a:cs typeface="+mn-cs"/>
                        </a:rPr>
                        <a:t>Ведущий: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Гибкость — это наша способность легко перемещать свое тело во всех направлениях.</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Лучше всего развивают гибкость растяжки! </a:t>
                      </a:r>
                    </a:p>
                    <a:p>
                      <a:pPr marL="0" indent="0">
                        <a:buFont typeface="Arial" panose="020B0604020202020204" pitchFamily="34" charset="0"/>
                        <a:buNone/>
                      </a:pPr>
                      <a:endParaRPr lang="en-US" sz="9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ru-ru" sz="900" b="0" i="0" u="none" strike="noStrike" kern="1200" baseline="0" noProof="0" dirty="0">
                          <a:solidFill>
                            <a:schemeClr val="dk1"/>
                          </a:solidFill>
                          <a:latin typeface="Ubuntu" panose="020B0504030602030204" pitchFamily="34" charset="0"/>
                          <a:ea typeface="+mn-ea"/>
                          <a:cs typeface="+mn-cs"/>
                        </a:rPr>
                        <a:t>Гибкость упрощает занятия спортом и помогает предотвращать травмы мышц и суставов!</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0" u="none" strike="noStrike" kern="1200" baseline="0" noProof="0" dirty="0">
                          <a:solidFill>
                            <a:srgbClr val="316355"/>
                          </a:solidFill>
                          <a:latin typeface="Ubuntu" panose="020B0504030602030204" pitchFamily="34" charset="0"/>
                          <a:ea typeface="+mn-ea"/>
                          <a:cs typeface="+mn-cs"/>
                        </a:rPr>
                        <a:t>ВОПРОС.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900" b="0" i="0" u="none" strike="noStrike" kern="1200" baseline="0" noProof="0" dirty="0">
                          <a:solidFill>
                            <a:schemeClr val="dk1"/>
                          </a:solidFill>
                          <a:latin typeface="Ubuntu" panose="020B0504030602030204" pitchFamily="34" charset="0"/>
                          <a:ea typeface="+mn-ea"/>
                          <a:cs typeface="+mn-cs"/>
                        </a:rPr>
                        <a:t>Какие примеры упражнений на гибкость вы можете привести? Подумайте, какие части вашего тела активно задействованы в вашем виде спорта. Запишите ответы в своей рабочей тетради.</a:t>
                      </a:r>
                    </a:p>
                    <a:p>
                      <a:endParaRPr lang="en-US" sz="900" b="0" i="0" u="none" strike="noStrike" kern="1200" baseline="0" noProof="0" dirty="0">
                        <a:solidFill>
                          <a:schemeClr val="dk1"/>
                        </a:solidFill>
                        <a:latin typeface="Ubuntu" panose="020B0504030602030204" pitchFamily="34" charset="0"/>
                        <a:ea typeface="+mn-ea"/>
                        <a:cs typeface="+mn-cs"/>
                      </a:endParaRPr>
                    </a:p>
                    <a:p>
                      <a:r>
                        <a:rPr lang="ru-ru" sz="900" b="1" i="1" u="none" strike="noStrike" kern="1200" baseline="0" noProof="0" dirty="0">
                          <a:solidFill>
                            <a:schemeClr val="dk1"/>
                          </a:solidFill>
                          <a:latin typeface="Ubuntu" panose="020B0504030602030204" pitchFamily="34" charset="0"/>
                          <a:ea typeface="+mn-ea"/>
                          <a:cs typeface="+mn-cs"/>
                        </a:rPr>
                        <a:t>Попросите нескольких участников поделиться своими ответами, </a:t>
                      </a:r>
                      <a:br>
                        <a:rPr lang="en-US" sz="900" b="1" i="1" u="none" strike="noStrike" kern="1200" baseline="0" noProof="0" dirty="0">
                          <a:solidFill>
                            <a:schemeClr val="dk1"/>
                          </a:solidFill>
                          <a:latin typeface="Ubuntu" panose="020B0504030602030204" pitchFamily="34" charset="0"/>
                          <a:ea typeface="+mn-ea"/>
                          <a:cs typeface="+mn-cs"/>
                        </a:rPr>
                      </a:br>
                      <a:r>
                        <a:rPr lang="ru-ru" sz="900" b="1" i="1" u="none" strike="noStrike" kern="1200" baseline="0" noProof="0" dirty="0">
                          <a:solidFill>
                            <a:schemeClr val="dk1"/>
                          </a:solidFill>
                          <a:latin typeface="Ubuntu" panose="020B0504030602030204" pitchFamily="34" charset="0"/>
                          <a:ea typeface="+mn-ea"/>
                          <a:cs typeface="+mn-cs"/>
                        </a:rPr>
                        <a:t>а затем перейдите к следующему слайду.</a:t>
                      </a:r>
                    </a:p>
                    <a:p>
                      <a:endParaRPr lang="en-US" sz="900" b="1" i="1" u="none" strike="noStrike" kern="1200" baseline="0" noProof="0" dirty="0">
                        <a:solidFill>
                          <a:schemeClr val="dk1"/>
                        </a:solidFill>
                        <a:latin typeface="Ubuntu" panose="020B0504030602030204" pitchFamily="34" charset="0"/>
                        <a:ea typeface="+mn-ea"/>
                        <a:cs typeface="+mn-cs"/>
                      </a:endParaRPr>
                    </a:p>
                    <a:p>
                      <a:r>
                        <a:rPr lang="ru-ru" sz="900" b="0" i="0" u="none" strike="noStrike" kern="1200" baseline="0" noProof="0" dirty="0">
                          <a:solidFill>
                            <a:schemeClr val="dk1"/>
                          </a:solidFill>
                          <a:latin typeface="Ubuntu" panose="020B0504030602030204" pitchFamily="34" charset="0"/>
                          <a:ea typeface="+mn-ea"/>
                          <a:cs typeface="+mn-cs"/>
                        </a:rPr>
                        <a:t>Стоит делать динамическую растяжку перед тренировками/занятиями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и статическую растяжку после них. </a:t>
                      </a:r>
                      <a:r>
                        <a:rPr lang="ru-ru" sz="900" b="1" i="1" u="none" strike="noStrike" kern="1200" baseline="0" noProof="0" dirty="0">
                          <a:solidFill>
                            <a:schemeClr val="dk1"/>
                          </a:solidFill>
                          <a:latin typeface="Ubuntu" panose="020B0504030602030204" pitchFamily="34" charset="0"/>
                          <a:ea typeface="+mn-ea"/>
                          <a:cs typeface="+mn-cs"/>
                        </a:rPr>
                        <a:t>Попросите участников сделать заметки в своих рабочих тетрадях:</a:t>
                      </a:r>
                    </a:p>
                    <a:p>
                      <a:pPr marL="171450" indent="-171450">
                        <a:buFont typeface="Arial" panose="020B0604020202020204" pitchFamily="34" charset="0"/>
                        <a:buChar char="•"/>
                      </a:pPr>
                      <a:r>
                        <a:rPr lang="ru-ru" sz="900" b="0" i="0" u="sng" strike="noStrike" kern="1200" baseline="0" noProof="0" dirty="0">
                          <a:solidFill>
                            <a:schemeClr val="dk1"/>
                          </a:solidFill>
                          <a:latin typeface="Ubuntu" panose="020B0504030602030204" pitchFamily="34" charset="0"/>
                          <a:ea typeface="+mn-ea"/>
                          <a:cs typeface="+mn-cs"/>
                        </a:rPr>
                        <a:t>Динамическая растяжка</a:t>
                      </a:r>
                      <a:r>
                        <a:rPr lang="ru-ru" sz="900" b="0" i="0" u="none" strike="noStrike" kern="1200" baseline="0" noProof="0" dirty="0">
                          <a:solidFill>
                            <a:schemeClr val="dk1"/>
                          </a:solidFill>
                          <a:latin typeface="Ubuntu" panose="020B0504030602030204" pitchFamily="34" charset="0"/>
                          <a:ea typeface="+mn-ea"/>
                          <a:cs typeface="+mn-cs"/>
                        </a:rPr>
                        <a:t> — это активные контролируемые действия, при которых различные части тела совершают полный диапазон движений.</a:t>
                      </a:r>
                    </a:p>
                    <a:p>
                      <a:pPr marL="171450" indent="-171450">
                        <a:buFont typeface="Arial" panose="020B0604020202020204" pitchFamily="34" charset="0"/>
                        <a:buChar char="•"/>
                      </a:pPr>
                      <a:r>
                        <a:rPr lang="ru-ru" sz="900" b="0" i="0" u="sng" strike="noStrike" kern="1200" baseline="0" noProof="0" dirty="0">
                          <a:solidFill>
                            <a:schemeClr val="dk1"/>
                          </a:solidFill>
                          <a:latin typeface="Ubuntu" panose="020B0504030602030204" pitchFamily="34" charset="0"/>
                          <a:ea typeface="+mn-ea"/>
                          <a:cs typeface="+mn-cs"/>
                        </a:rPr>
                        <a:t>Статические растяжки</a:t>
                      </a:r>
                      <a:r>
                        <a:rPr lang="ru-ru" sz="900" b="0" i="0" u="none" strike="noStrike" kern="1200" baseline="0" noProof="0" dirty="0">
                          <a:solidFill>
                            <a:schemeClr val="dk1"/>
                          </a:solidFill>
                          <a:latin typeface="Ubuntu" panose="020B0504030602030204" pitchFamily="34" charset="0"/>
                          <a:ea typeface="+mn-ea"/>
                          <a:cs typeface="+mn-cs"/>
                        </a:rPr>
                        <a:t> — это стоячее, сидячее или лежачее неподвижное положение тела, удерживающего определенную позу </a:t>
                      </a:r>
                      <a:br>
                        <a:rPr lang="en-US" sz="900" b="0" i="0" u="none" strike="noStrike" kern="1200" baseline="0" noProof="0" dirty="0">
                          <a:solidFill>
                            <a:schemeClr val="dk1"/>
                          </a:solidFill>
                          <a:latin typeface="Ubuntu" panose="020B0504030602030204" pitchFamily="34" charset="0"/>
                          <a:ea typeface="+mn-ea"/>
                          <a:cs typeface="+mn-cs"/>
                        </a:rPr>
                      </a:br>
                      <a:r>
                        <a:rPr lang="ru-ru" sz="900" b="0" i="0" u="none" strike="noStrike" kern="1200" baseline="0" noProof="0" dirty="0">
                          <a:solidFill>
                            <a:schemeClr val="dk1"/>
                          </a:solidFill>
                          <a:latin typeface="Ubuntu" panose="020B0504030602030204" pitchFamily="34" charset="0"/>
                          <a:ea typeface="+mn-ea"/>
                          <a:cs typeface="+mn-cs"/>
                        </a:rPr>
                        <a:t>в течение определенного периода времени.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8" name="Group 7">
            <a:extLst>
              <a:ext uri="{FF2B5EF4-FFF2-40B4-BE49-F238E27FC236}">
                <a16:creationId xmlns:a16="http://schemas.microsoft.com/office/drawing/2014/main" id="{FC45C334-D4DF-44AC-1326-5BF93CEDF729}"/>
              </a:ext>
            </a:extLst>
          </p:cNvPr>
          <p:cNvGrpSpPr/>
          <p:nvPr/>
        </p:nvGrpSpPr>
        <p:grpSpPr>
          <a:xfrm>
            <a:off x="7135433" y="1001497"/>
            <a:ext cx="1997554" cy="2303976"/>
            <a:chOff x="7135433" y="1094093"/>
            <a:chExt cx="1997554" cy="2303976"/>
          </a:xfrm>
        </p:grpSpPr>
        <p:pic>
          <p:nvPicPr>
            <p:cNvPr id="4" name="Picture 3">
              <a:extLst>
                <a:ext uri="{FF2B5EF4-FFF2-40B4-BE49-F238E27FC236}">
                  <a16:creationId xmlns:a16="http://schemas.microsoft.com/office/drawing/2014/main" id="{CA84CBF7-DBD7-038C-771D-1D721428436F}"/>
                </a:ext>
              </a:extLst>
            </p:cNvPr>
            <p:cNvPicPr>
              <a:picLocks noChangeAspect="1"/>
            </p:cNvPicPr>
            <p:nvPr/>
          </p:nvPicPr>
          <p:blipFill rotWithShape="1">
            <a:blip r:embed="rId2"/>
            <a:srcRect l="56086" t="32915" r="798" b="24328"/>
            <a:stretch/>
          </p:blipFill>
          <p:spPr>
            <a:xfrm>
              <a:off x="7135433" y="1094093"/>
              <a:ext cx="1997554" cy="1114281"/>
            </a:xfrm>
            <a:prstGeom prst="rect">
              <a:avLst/>
            </a:prstGeom>
            <a:ln>
              <a:solidFill>
                <a:schemeClr val="tx1"/>
              </a:solidFill>
            </a:ln>
          </p:spPr>
        </p:pic>
        <p:pic>
          <p:nvPicPr>
            <p:cNvPr id="7" name="Picture 6">
              <a:extLst>
                <a:ext uri="{FF2B5EF4-FFF2-40B4-BE49-F238E27FC236}">
                  <a16:creationId xmlns:a16="http://schemas.microsoft.com/office/drawing/2014/main" id="{30EB9531-5F33-BD75-081F-AAE83F5D867E}"/>
                </a:ext>
              </a:extLst>
            </p:cNvPr>
            <p:cNvPicPr>
              <a:picLocks noChangeAspect="1"/>
            </p:cNvPicPr>
            <p:nvPr/>
          </p:nvPicPr>
          <p:blipFill rotWithShape="1">
            <a:blip r:embed="rId3"/>
            <a:srcRect l="57254" t="32915" r="1149" b="24328"/>
            <a:stretch/>
          </p:blipFill>
          <p:spPr>
            <a:xfrm>
              <a:off x="7135433" y="2243099"/>
              <a:ext cx="1997554" cy="1154970"/>
            </a:xfrm>
            <a:prstGeom prst="rect">
              <a:avLst/>
            </a:prstGeom>
            <a:ln>
              <a:solidFill>
                <a:schemeClr val="tx1"/>
              </a:solidFill>
            </a:ln>
          </p:spPr>
        </p:pic>
      </p:grpSp>
      <p:grpSp>
        <p:nvGrpSpPr>
          <p:cNvPr id="15" name="Group 14">
            <a:extLst>
              <a:ext uri="{FF2B5EF4-FFF2-40B4-BE49-F238E27FC236}">
                <a16:creationId xmlns:a16="http://schemas.microsoft.com/office/drawing/2014/main" id="{2C93DEAF-6530-1AC8-7D10-9A1A0ADE3D18}"/>
              </a:ext>
            </a:extLst>
          </p:cNvPr>
          <p:cNvGrpSpPr/>
          <p:nvPr/>
        </p:nvGrpSpPr>
        <p:grpSpPr>
          <a:xfrm>
            <a:off x="7135433" y="3786916"/>
            <a:ext cx="1997554" cy="2403608"/>
            <a:chOff x="7135433" y="3543848"/>
            <a:chExt cx="1997554" cy="2403608"/>
          </a:xfrm>
        </p:grpSpPr>
        <p:pic>
          <p:nvPicPr>
            <p:cNvPr id="11" name="Picture 10">
              <a:extLst>
                <a:ext uri="{FF2B5EF4-FFF2-40B4-BE49-F238E27FC236}">
                  <a16:creationId xmlns:a16="http://schemas.microsoft.com/office/drawing/2014/main" id="{A0D4DBBD-3506-5C91-C492-A9D75EAD145A}"/>
                </a:ext>
              </a:extLst>
            </p:cNvPr>
            <p:cNvPicPr>
              <a:picLocks noChangeAspect="1"/>
            </p:cNvPicPr>
            <p:nvPr/>
          </p:nvPicPr>
          <p:blipFill rotWithShape="1">
            <a:blip r:embed="rId4"/>
            <a:srcRect l="55735" t="32707" r="916" b="24709"/>
            <a:stretch/>
          </p:blipFill>
          <p:spPr>
            <a:xfrm>
              <a:off x="7135433" y="3543848"/>
              <a:ext cx="1997554" cy="1103770"/>
            </a:xfrm>
            <a:prstGeom prst="rect">
              <a:avLst/>
            </a:prstGeom>
            <a:ln>
              <a:solidFill>
                <a:schemeClr val="tx1"/>
              </a:solidFill>
            </a:ln>
          </p:spPr>
        </p:pic>
        <p:pic>
          <p:nvPicPr>
            <p:cNvPr id="14" name="Picture 13">
              <a:extLst>
                <a:ext uri="{FF2B5EF4-FFF2-40B4-BE49-F238E27FC236}">
                  <a16:creationId xmlns:a16="http://schemas.microsoft.com/office/drawing/2014/main" id="{01ECC01B-57A1-732F-1042-668471724A19}"/>
                </a:ext>
              </a:extLst>
            </p:cNvPr>
            <p:cNvPicPr>
              <a:picLocks noChangeAspect="1"/>
            </p:cNvPicPr>
            <p:nvPr/>
          </p:nvPicPr>
          <p:blipFill rotWithShape="1">
            <a:blip r:embed="rId5"/>
            <a:srcRect l="56319" t="32707" r="1032" b="24086"/>
            <a:stretch/>
          </p:blipFill>
          <p:spPr>
            <a:xfrm>
              <a:off x="7135433" y="4809125"/>
              <a:ext cx="1997554" cy="1138331"/>
            </a:xfrm>
            <a:prstGeom prst="rect">
              <a:avLst/>
            </a:prstGeom>
            <a:ln>
              <a:solidFill>
                <a:schemeClr val="tx1"/>
              </a:solidFill>
            </a:ln>
          </p:spPr>
        </p:pic>
      </p:grpSp>
    </p:spTree>
    <p:extLst>
      <p:ext uri="{BB962C8B-B14F-4D97-AF65-F5344CB8AC3E}">
        <p14:creationId xmlns:p14="http://schemas.microsoft.com/office/powerpoint/2010/main" val="37394086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3942</TotalTime>
  <Words>7635</Words>
  <Application>Microsoft Office PowerPoint</Application>
  <PresentationFormat>A4 Paper (210x297 mm)</PresentationFormat>
  <Paragraphs>1170</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Ubuntu</vt:lpstr>
      <vt:lpstr>Ubuntu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Ryan Haight</cp:lastModifiedBy>
  <cp:revision>96</cp:revision>
  <dcterms:created xsi:type="dcterms:W3CDTF">2021-10-30T18:12:00Z</dcterms:created>
  <dcterms:modified xsi:type="dcterms:W3CDTF">2025-12-02T19:58:45Z</dcterms:modified>
</cp:coreProperties>
</file>