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60" r:id="rId5"/>
    <p:sldId id="279" r:id="rId6"/>
    <p:sldId id="262" r:id="rId7"/>
    <p:sldId id="263" r:id="rId8"/>
    <p:sldId id="264" r:id="rId9"/>
    <p:sldId id="280" r:id="rId10"/>
    <p:sldId id="281" r:id="rId11"/>
    <p:sldId id="265" r:id="rId12"/>
    <p:sldId id="266" r:id="rId13"/>
    <p:sldId id="282" r:id="rId14"/>
    <p:sldId id="267" r:id="rId15"/>
    <p:sldId id="268" r:id="rId16"/>
    <p:sldId id="269" r:id="rId17"/>
    <p:sldId id="283" r:id="rId18"/>
    <p:sldId id="284" r:id="rId19"/>
    <p:sldId id="270" r:id="rId20"/>
    <p:sldId id="285" r:id="rId21"/>
    <p:sldId id="286" r:id="rId22"/>
    <p:sldId id="272" r:id="rId23"/>
    <p:sldId id="294" r:id="rId24"/>
    <p:sldId id="273" r:id="rId25"/>
    <p:sldId id="287" r:id="rId26"/>
    <p:sldId id="274" r:id="rId27"/>
    <p:sldId id="275" r:id="rId28"/>
    <p:sldId id="288" r:id="rId29"/>
    <p:sldId id="289" r:id="rId30"/>
    <p:sldId id="292" r:id="rId31"/>
    <p:sldId id="276" r:id="rId32"/>
    <p:sldId id="293" r:id="rId33"/>
    <p:sldId id="291" r:id="rId3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355"/>
    <a:srgbClr val="7FC7EB"/>
    <a:srgbClr val="7A9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627" autoAdjust="0"/>
    <p:restoredTop sz="96357" autoAdjust="0"/>
  </p:normalViewPr>
  <p:slideViewPr>
    <p:cSldViewPr snapToGrid="0">
      <p:cViewPr varScale="1">
        <p:scale>
          <a:sx n="83" d="100"/>
          <a:sy n="83" d="100"/>
        </p:scale>
        <p:origin x="108" y="75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906974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359101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11108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377338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326516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47687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2329" y="2505075"/>
            <a:ext cx="4190702"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14913" y="2505075"/>
            <a:ext cx="4211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FBD114D-9FE6-46DF-BD4F-757DD379F2E4}" type="datetimeFigureOut">
              <a:rPr lang="es-PA" smtClean="0"/>
              <a:t>08/08/2023</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403876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FBD114D-9FE6-46DF-BD4F-757DD379F2E4}" type="datetimeFigureOut">
              <a:rPr lang="es-PA" smtClean="0"/>
              <a:t>08/08/2023</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4564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D114D-9FE6-46DF-BD4F-757DD379F2E4}" type="datetimeFigureOut">
              <a:rPr lang="es-PA" smtClean="0"/>
              <a:t>08/08/2023</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57063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63800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350456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114D-9FE6-46DF-BD4F-757DD379F2E4}" type="datetimeFigureOut">
              <a:rPr lang="es-PA" smtClean="0"/>
              <a:t>08/08/2023</a:t>
            </a:fld>
            <a:endParaRPr lang="es-PA"/>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509E5-1856-4C5C-B5F8-40AE4D00797F}" type="slidenum">
              <a:rPr lang="es-PA" smtClean="0"/>
              <a:t>‹#›</a:t>
            </a:fld>
            <a:endParaRPr lang="es-PA"/>
          </a:p>
        </p:txBody>
      </p:sp>
    </p:spTree>
    <p:extLst>
      <p:ext uri="{BB962C8B-B14F-4D97-AF65-F5344CB8AC3E}">
        <p14:creationId xmlns:p14="http://schemas.microsoft.com/office/powerpoint/2010/main" val="3047749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youtube.com/watch?v=YSdMpn_EJOw"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1ECC6E-EC11-402C-8BC2-64D37F84B630}"/>
              </a:ext>
            </a:extLst>
          </p:cNvPr>
          <p:cNvSpPr txBox="1"/>
          <p:nvPr/>
        </p:nvSpPr>
        <p:spPr>
          <a:xfrm>
            <a:off x="1280622" y="3319079"/>
            <a:ext cx="4031608" cy="1575138"/>
          </a:xfrm>
          <a:prstGeom prst="rect">
            <a:avLst/>
          </a:prstGeom>
          <a:noFill/>
        </p:spPr>
        <p:txBody>
          <a:bodyPr wrap="none" rtlCol="0">
            <a:noAutofit/>
          </a:bodyPr>
          <a:lstStyle/>
          <a:p>
            <a:pPr marR="3573780">
              <a:lnSpc>
                <a:spcPct val="107000"/>
              </a:lnSpc>
              <a:spcAft>
                <a:spcPts val="800"/>
              </a:spcAft>
            </a:pPr>
            <a:r>
              <a:rPr lang="fr-fr" sz="3600" b="1" dirty="0">
                <a:solidFill>
                  <a:srgbClr val="E4322B"/>
                </a:solidFill>
                <a:effectLst/>
                <a:latin typeface="Ubuntu" panose="020B0504030602030204" pitchFamily="34" charset="0"/>
                <a:ea typeface="Ubuntu" panose="020B0504030602030204" pitchFamily="34" charset="0"/>
                <a:cs typeface="Ubuntu" panose="020B0504030602030204" pitchFamily="34" charset="0"/>
              </a:rPr>
              <a:t>Capitaines</a:t>
            </a:r>
            <a:r>
              <a:rPr lang="fr-fr" sz="3600" dirty="0"/>
              <a:t> </a:t>
            </a:r>
          </a:p>
        </p:txBody>
      </p:sp>
      <p:sp>
        <p:nvSpPr>
          <p:cNvPr id="39" name="CuadroTexto 38">
            <a:extLst>
              <a:ext uri="{FF2B5EF4-FFF2-40B4-BE49-F238E27FC236}">
                <a16:creationId xmlns:a16="http://schemas.microsoft.com/office/drawing/2014/main" id="{6867EC94-766D-4B23-961C-906D0EE54101}"/>
              </a:ext>
            </a:extLst>
          </p:cNvPr>
          <p:cNvSpPr txBox="1"/>
          <p:nvPr/>
        </p:nvSpPr>
        <p:spPr>
          <a:xfrm>
            <a:off x="1237759" y="3781218"/>
            <a:ext cx="5716950" cy="652871"/>
          </a:xfrm>
          <a:prstGeom prst="rect">
            <a:avLst/>
          </a:prstGeom>
          <a:noFill/>
        </p:spPr>
        <p:txBody>
          <a:bodyPr wrap="none" rtlCol="0">
            <a:noAutofit/>
          </a:bodyPr>
          <a:lstStyle/>
          <a:p>
            <a:pPr marR="3573780">
              <a:lnSpc>
                <a:spcPct val="107000"/>
              </a:lnSpc>
              <a:spcAft>
                <a:spcPts val="800"/>
              </a:spcAft>
            </a:pPr>
            <a:r>
              <a:rPr lang="fr-fr" sz="3600" b="1" dirty="0">
                <a:solidFill>
                  <a:srgbClr val="E4322B"/>
                </a:solidFill>
                <a:effectLst/>
                <a:latin typeface="Ubuntu" panose="020B0504030602030204" pitchFamily="34" charset="0"/>
                <a:ea typeface="Ubuntu" panose="020B0504030602030204" pitchFamily="34" charset="0"/>
                <a:cs typeface="Ubuntu" panose="020B0504030602030204" pitchFamily="34" charset="0"/>
              </a:rPr>
              <a:t>de fitness</a:t>
            </a:r>
            <a:endParaRPr lang="en-US" sz="3600" dirty="0"/>
          </a:p>
        </p:txBody>
      </p:sp>
      <p:sp>
        <p:nvSpPr>
          <p:cNvPr id="40" name="CuadroTexto 39">
            <a:extLst>
              <a:ext uri="{FF2B5EF4-FFF2-40B4-BE49-F238E27FC236}">
                <a16:creationId xmlns:a16="http://schemas.microsoft.com/office/drawing/2014/main" id="{18A8F2F0-3822-4A48-9DC9-A32363476A41}"/>
              </a:ext>
            </a:extLst>
          </p:cNvPr>
          <p:cNvSpPr txBox="1"/>
          <p:nvPr/>
        </p:nvSpPr>
        <p:spPr>
          <a:xfrm>
            <a:off x="1237759" y="4362245"/>
            <a:ext cx="6827831" cy="570605"/>
          </a:xfrm>
          <a:prstGeom prst="rect">
            <a:avLst/>
          </a:prstGeom>
          <a:noFill/>
        </p:spPr>
        <p:txBody>
          <a:bodyPr wrap="none" rtlCol="0">
            <a:noAutofit/>
          </a:bodyPr>
          <a:lstStyle/>
          <a:p>
            <a:pPr marR="3573780">
              <a:lnSpc>
                <a:spcPct val="107000"/>
              </a:lnSpc>
              <a:spcAft>
                <a:spcPts val="800"/>
              </a:spcAft>
            </a:pPr>
            <a:r>
              <a:rPr lang="fr-fr" sz="3200" dirty="0">
                <a:solidFill>
                  <a:srgbClr val="E4322B"/>
                </a:solidFill>
                <a:effectLst/>
                <a:latin typeface="Ubuntu Light" panose="020B0304030602030204" pitchFamily="34" charset="0"/>
                <a:ea typeface="Ubuntu" panose="020B0504030602030204" pitchFamily="34" charset="0"/>
                <a:cs typeface="Ubuntu" panose="020B0504030602030204" pitchFamily="34" charset="0"/>
              </a:rPr>
              <a:t>Guide de l'animateur</a:t>
            </a:r>
            <a:r>
              <a:rPr lang="fr-fr" sz="3200" dirty="0">
                <a:latin typeface="Ubuntu Light" panose="020B0304030602030204" pitchFamily="34" charset="0"/>
              </a:rPr>
              <a:t> </a:t>
            </a:r>
          </a:p>
        </p:txBody>
      </p:sp>
      <p:pic>
        <p:nvPicPr>
          <p:cNvPr id="41" name="Picture 56">
            <a:extLst>
              <a:ext uri="{FF2B5EF4-FFF2-40B4-BE49-F238E27FC236}">
                <a16:creationId xmlns:a16="http://schemas.microsoft.com/office/drawing/2014/main" id="{186B64F1-E3E3-4CBA-B61A-4C6001F5209B}"/>
              </a:ext>
            </a:extLst>
          </p:cNvPr>
          <p:cNvPicPr/>
          <p:nvPr/>
        </p:nvPicPr>
        <p:blipFill>
          <a:blip r:embed="rId3"/>
          <a:stretch>
            <a:fillRect/>
          </a:stretch>
        </p:blipFill>
        <p:spPr>
          <a:xfrm>
            <a:off x="7088822" y="5323145"/>
            <a:ext cx="2230756" cy="999490"/>
          </a:xfrm>
          <a:prstGeom prst="rect">
            <a:avLst/>
          </a:prstGeom>
        </p:spPr>
      </p:pic>
      <p:sp>
        <p:nvSpPr>
          <p:cNvPr id="44" name="CuadroTexto 43">
            <a:extLst>
              <a:ext uri="{FF2B5EF4-FFF2-40B4-BE49-F238E27FC236}">
                <a16:creationId xmlns:a16="http://schemas.microsoft.com/office/drawing/2014/main" id="{7ACE4487-AC65-43EB-A8BA-26719E0D18F7}"/>
              </a:ext>
            </a:extLst>
          </p:cNvPr>
          <p:cNvSpPr txBox="1"/>
          <p:nvPr/>
        </p:nvSpPr>
        <p:spPr>
          <a:xfrm>
            <a:off x="545624" y="6037780"/>
            <a:ext cx="2049530" cy="361317"/>
          </a:xfrm>
          <a:prstGeom prst="rect">
            <a:avLst/>
          </a:prstGeom>
          <a:noFill/>
        </p:spPr>
        <p:txBody>
          <a:bodyPr wrap="none" rtlCol="0">
            <a:noAutofit/>
          </a:bodyPr>
          <a:lstStyle/>
          <a:p>
            <a:pPr marR="3573780">
              <a:lnSpc>
                <a:spcPct val="107000"/>
              </a:lnSpc>
              <a:spcAft>
                <a:spcPts val="800"/>
              </a:spcAft>
            </a:pPr>
            <a:r>
              <a:rPr lang="fr-fr" dirty="0" err="1">
                <a:solidFill>
                  <a:srgbClr val="E4322B"/>
                </a:solidFill>
                <a:effectLst/>
                <a:latin typeface="Ubuntu" panose="020B0504030602030204" pitchFamily="34" charset="0"/>
                <a:ea typeface="Ubuntu" panose="020B0504030602030204" pitchFamily="34" charset="0"/>
                <a:cs typeface="Ubuntu" panose="020B0504030602030204" pitchFamily="34" charset="0"/>
              </a:rPr>
              <a:t>Février 2023</a:t>
            </a:r>
            <a:endParaRPr lang="es-PA" dirty="0">
              <a:latin typeface="Ubuntu" panose="020B0504030602030204" pitchFamily="34" charset="0"/>
            </a:endParaRPr>
          </a:p>
        </p:txBody>
      </p:sp>
    </p:spTree>
    <p:extLst>
      <p:ext uri="{BB962C8B-B14F-4D97-AF65-F5344CB8AC3E}">
        <p14:creationId xmlns:p14="http://schemas.microsoft.com/office/powerpoint/2010/main" val="47141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228642525"/>
              </p:ext>
            </p:extLst>
          </p:nvPr>
        </p:nvGraphicFramePr>
        <p:xfrm>
          <a:off x="614150" y="545911"/>
          <a:ext cx="8518837" cy="631208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0987">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195654">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none" strike="noStrike" kern="1200" baseline="0" noProof="0" dirty="0">
                          <a:solidFill>
                            <a:srgbClr val="316355"/>
                          </a:solidFill>
                          <a:latin typeface="Ubuntu" panose="020B0504030602030204" pitchFamily="34" charset="0"/>
                          <a:ea typeface="+mn-ea"/>
                          <a:cs typeface="+mn-cs"/>
                        </a:rPr>
                        <a:t>Leçon 1 : </a:t>
                      </a:r>
                      <a:r>
                        <a:rPr lang="fr-fr" sz="1000" b="0" i="0" u="none" strike="noStrike" kern="1200" baseline="0" noProof="0" dirty="0">
                          <a:solidFill>
                            <a:schemeClr val="tx1"/>
                          </a:solidFill>
                          <a:latin typeface="Ubuntu" panose="020B0504030602030204" pitchFamily="34" charset="0"/>
                          <a:ea typeface="+mn-ea"/>
                          <a:cs typeface="+mn-cs"/>
                        </a:rPr>
                        <a:t>Présentation du fitness : activité physique</a:t>
                      </a:r>
                    </a:p>
                    <a:p>
                      <a:pPr marL="0" algn="l" defTabSz="914400" rtl="0" eaLnBrk="1" latinLnBrk="0" hangingPunct="1"/>
                      <a:endParaRPr lang="en-US" sz="9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1000" b="0" i="0" u="none" strike="noStrike" kern="1200" baseline="0" noProof="0" dirty="0">
                          <a:solidFill>
                            <a:schemeClr val="tx1"/>
                          </a:solidFill>
                          <a:latin typeface="Ubuntu" panose="020B0504030602030204" pitchFamily="34" charset="0"/>
                          <a:ea typeface="+mn-ea"/>
                          <a:cs typeface="+mn-cs"/>
                        </a:rPr>
                        <a:t>Équilibre</a:t>
                      </a:r>
                    </a:p>
                    <a:p>
                      <a:pPr marL="0" algn="l" defTabSz="914400" rtl="0" eaLnBrk="1" latinLnBrk="0" hangingPunct="1"/>
                      <a:r>
                        <a:rPr lang="fr-fr" sz="1000" b="0" i="0" u="none" strike="noStrike" kern="1200" baseline="0" noProof="0" dirty="0">
                          <a:solidFill>
                            <a:schemeClr val="tx1"/>
                          </a:solidFill>
                          <a:latin typeface="Ubuntu" panose="020B0504030602030204" pitchFamily="34" charset="0"/>
                          <a:ea typeface="+mn-ea"/>
                          <a:cs typeface="+mn-cs"/>
                        </a:rPr>
                        <a:t>  </a:t>
                      </a:r>
                      <a:endParaRPr lang="fr-fr" sz="9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4 minutes</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dirty="0">
                          <a:solidFill>
                            <a:schemeClr val="dk1"/>
                          </a:solidFill>
                          <a:latin typeface="Ubuntu" panose="020B0504030602030204" pitchFamily="34" charset="0"/>
                          <a:ea typeface="+mn-ea"/>
                          <a:cs typeface="+mn-cs"/>
                        </a:rPr>
                        <a:t>Enfin, parlons équilibre. L’équilibre vous aide à </a:t>
                      </a:r>
                      <a:r>
                        <a:rPr lang="fr-fr" sz="1000" b="0" i="0" u="none" strike="noStrike" kern="1200" baseline="0" noProof="0">
                          <a:solidFill>
                            <a:schemeClr val="dk1"/>
                          </a:solidFill>
                          <a:latin typeface="Ubuntu" panose="020B0504030602030204" pitchFamily="34" charset="0"/>
                          <a:ea typeface="+mn-ea"/>
                          <a:cs typeface="+mn-cs"/>
                        </a:rPr>
                        <a:t>garder le contrôle</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lorsque </a:t>
                      </a:r>
                      <a:r>
                        <a:rPr lang="fr-fr" sz="1000" b="0" i="0" u="none" strike="noStrike" kern="1200" baseline="0" noProof="0" dirty="0">
                          <a:solidFill>
                            <a:schemeClr val="dk1"/>
                          </a:solidFill>
                          <a:latin typeface="Ubuntu" panose="020B0504030602030204" pitchFamily="34" charset="0"/>
                          <a:ea typeface="+mn-ea"/>
                          <a:cs typeface="+mn-cs"/>
                        </a:rPr>
                        <a:t>vous faites du sport et vous aide à éviter les chutes. </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Essayez de faire des exercices d'équilibre 2 à 3 jours par semaine, pendant 15 minutes maximum.</a:t>
                      </a:r>
                    </a:p>
                    <a:p>
                      <a:endParaRPr lang="en-US" sz="900" b="0" i="0" u="none" strike="noStrike" kern="1200" baseline="0" noProof="0" dirty="0">
                        <a:solidFill>
                          <a:schemeClr val="dk1"/>
                        </a:solidFill>
                        <a:latin typeface="Ubuntu" panose="020B0504030602030204" pitchFamily="34" charset="0"/>
                        <a:ea typeface="+mn-ea"/>
                        <a:cs typeface="+mn-cs"/>
                      </a:endParaRP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QUESTION :</a:t>
                      </a:r>
                    </a:p>
                    <a:p>
                      <a:r>
                        <a:rPr lang="fr-fr" sz="1000" b="0" i="0" u="none" strike="noStrike" kern="1200" baseline="0" noProof="0" dirty="0">
                          <a:solidFill>
                            <a:schemeClr val="dk1"/>
                          </a:solidFill>
                          <a:latin typeface="Ubuntu" panose="020B0504030602030204" pitchFamily="34" charset="0"/>
                          <a:ea typeface="+mn-ea"/>
                          <a:cs typeface="+mn-cs"/>
                        </a:rPr>
                        <a:t>Quels sont les exemples d’exercices d’équilibre ? Notez vos réponses dans votre cahier d'exercices.</a:t>
                      </a:r>
                    </a:p>
                    <a:p>
                      <a:endParaRPr lang="en-US" sz="900" b="1" i="1" u="none" strike="noStrike" kern="1200" baseline="0" noProof="0" dirty="0">
                        <a:solidFill>
                          <a:schemeClr val="dk1"/>
                        </a:solidFill>
                        <a:latin typeface="Ubuntu" panose="020B0504030602030204" pitchFamily="34" charset="0"/>
                        <a:ea typeface="+mn-ea"/>
                        <a:cs typeface="+mn-cs"/>
                      </a:endParaRPr>
                    </a:p>
                    <a:p>
                      <a:r>
                        <a:rPr lang="fr-fr" sz="1000" b="1" i="1" u="none" strike="noStrike" kern="1200" baseline="0" noProof="0" dirty="0">
                          <a:solidFill>
                            <a:schemeClr val="dk1"/>
                          </a:solidFill>
                          <a:latin typeface="Ubuntu" panose="020B0504030602030204" pitchFamily="34" charset="0"/>
                          <a:ea typeface="+mn-ea"/>
                          <a:cs typeface="+mn-cs"/>
                        </a:rPr>
                        <a:t>Demandez à quelques participants de partager leurs </a:t>
                      </a:r>
                      <a:r>
                        <a:rPr lang="fr-fr" sz="1000" b="1" i="1" u="none" strike="noStrike" kern="1200" baseline="0" noProof="0">
                          <a:solidFill>
                            <a:schemeClr val="dk1"/>
                          </a:solidFill>
                          <a:latin typeface="Ubuntu" panose="020B0504030602030204" pitchFamily="34" charset="0"/>
                          <a:ea typeface="+mn-ea"/>
                          <a:cs typeface="+mn-cs"/>
                        </a:rPr>
                        <a:t>réponses </a:t>
                      </a:r>
                      <a:br>
                        <a:rPr lang="fr-fr" sz="1000" b="1" i="1" u="none" strike="noStrike" kern="1200" baseline="0" noProof="0">
                          <a:solidFill>
                            <a:schemeClr val="dk1"/>
                          </a:solidFill>
                          <a:latin typeface="Ubuntu" panose="020B0504030602030204" pitchFamily="34" charset="0"/>
                          <a:ea typeface="+mn-ea"/>
                          <a:cs typeface="+mn-cs"/>
                        </a:rPr>
                      </a:br>
                      <a:r>
                        <a:rPr lang="fr-fr" sz="1000" b="1" i="1" u="none" strike="noStrike" kern="1200" baseline="0" noProof="0">
                          <a:solidFill>
                            <a:schemeClr val="dk1"/>
                          </a:solidFill>
                          <a:latin typeface="Ubuntu" panose="020B0504030602030204" pitchFamily="34" charset="0"/>
                          <a:ea typeface="+mn-ea"/>
                          <a:cs typeface="+mn-cs"/>
                        </a:rPr>
                        <a:t>et </a:t>
                      </a:r>
                      <a:r>
                        <a:rPr lang="fr-fr" sz="1000" b="1" i="1" u="none" strike="noStrike" kern="1200" baseline="0" noProof="0" dirty="0">
                          <a:solidFill>
                            <a:schemeClr val="dk1"/>
                          </a:solidFill>
                          <a:latin typeface="Ubuntu" panose="020B0504030602030204" pitchFamily="34" charset="0"/>
                          <a:ea typeface="+mn-ea"/>
                          <a:cs typeface="+mn-cs"/>
                        </a:rPr>
                        <a:t>passez à la diapositive suivante.</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Les exercices d'équilibre peuvent être effectués n'importe où</a:t>
                      </a:r>
                      <a:r>
                        <a:rPr lang="fr-fr" sz="1000" b="0" i="0" u="none" strike="noStrike" kern="1200" baseline="0" noProof="0">
                          <a:solidFill>
                            <a:schemeClr val="dk1"/>
                          </a:solidFill>
                          <a:latin typeface="Ubuntu" panose="020B0504030602030204" pitchFamily="34" charset="0"/>
                          <a:ea typeface="+mn-ea"/>
                          <a:cs typeface="+mn-cs"/>
                        </a:rPr>
                        <a:t>. Vous </a:t>
                      </a:r>
                      <a:r>
                        <a:rPr lang="fr-fr" sz="1000" b="0" i="0" u="none" strike="noStrike" kern="1200" baseline="0" noProof="0" dirty="0">
                          <a:solidFill>
                            <a:schemeClr val="dk1"/>
                          </a:solidFill>
                          <a:latin typeface="Ubuntu" panose="020B0504030602030204" pitchFamily="34" charset="0"/>
                          <a:ea typeface="+mn-ea"/>
                          <a:cs typeface="+mn-cs"/>
                        </a:rPr>
                        <a:t>souvenez-vous de la différence entre les étirements dynamiques et statiques ? </a:t>
                      </a:r>
                    </a:p>
                    <a:p>
                      <a:endParaRPr lang="en-US" sz="900" b="0" i="0" u="none" strike="noStrike" kern="1200" baseline="0" noProof="0" dirty="0">
                        <a:solidFill>
                          <a:schemeClr val="dk1"/>
                        </a:solidFill>
                        <a:latin typeface="Ubuntu" panose="020B0504030602030204" pitchFamily="34" charset="0"/>
                        <a:ea typeface="+mn-ea"/>
                        <a:cs typeface="+mn-cs"/>
                      </a:endParaRPr>
                    </a:p>
                    <a:p>
                      <a:pPr>
                        <a:lnSpc>
                          <a:spcPct val="102000"/>
                        </a:lnSpc>
                      </a:pPr>
                      <a:r>
                        <a:rPr lang="fr-fr" sz="1000" b="0" i="0" u="none" strike="noStrike" kern="1200" baseline="0" noProof="0" dirty="0">
                          <a:solidFill>
                            <a:schemeClr val="dk1"/>
                          </a:solidFill>
                          <a:latin typeface="Ubuntu" panose="020B0504030602030204" pitchFamily="34" charset="0"/>
                          <a:ea typeface="+mn-ea"/>
                          <a:cs typeface="+mn-cs"/>
                        </a:rPr>
                        <a:t>Les sports comme la gymnastique, le patinage artistique et les sports de glisse demandent beaucoup d'équilibre dynamique !</a:t>
                      </a:r>
                    </a:p>
                    <a:p>
                      <a:endParaRPr lang="en-US" sz="700" b="1" i="1"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293254">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none" strike="noStrike" kern="1200" baseline="0" noProof="0" dirty="0">
                          <a:solidFill>
                            <a:srgbClr val="316355"/>
                          </a:solidFill>
                          <a:latin typeface="Ubuntu" panose="020B0504030602030204" pitchFamily="34" charset="0"/>
                          <a:ea typeface="+mn-ea"/>
                          <a:cs typeface="+mn-cs"/>
                        </a:rPr>
                        <a:t>Leçon 1 : </a:t>
                      </a:r>
                      <a:r>
                        <a:rPr lang="fr-fr" sz="1000" b="0" i="0" u="none" strike="noStrike" kern="1200" baseline="0" noProof="0" dirty="0">
                          <a:solidFill>
                            <a:schemeClr val="tx1"/>
                          </a:solidFill>
                          <a:latin typeface="Ubuntu" panose="020B0504030602030204" pitchFamily="34" charset="0"/>
                          <a:ea typeface="+mn-ea"/>
                          <a:cs typeface="+mn-cs"/>
                        </a:rPr>
                        <a:t>Présentation du fitness : activité physique</a:t>
                      </a:r>
                    </a:p>
                    <a:p>
                      <a:pPr marL="0" algn="l" defTabSz="914400" rtl="0" eaLnBrk="1" latinLnBrk="0" hangingPunct="1"/>
                      <a:endParaRPr lang="en-US" sz="9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1000" b="0" i="0" u="none" strike="noStrike" kern="1200" baseline="0" noProof="0" dirty="0">
                          <a:solidFill>
                            <a:schemeClr val="tx1"/>
                          </a:solidFill>
                          <a:latin typeface="Ubuntu" panose="020B0504030602030204" pitchFamily="34" charset="0"/>
                          <a:ea typeface="+mn-ea"/>
                          <a:cs typeface="+mn-cs"/>
                        </a:rPr>
                        <a:t>Cartes de fitness Fit 5</a:t>
                      </a:r>
                    </a:p>
                    <a:p>
                      <a:pPr marL="0" algn="l" defTabSz="914400" rtl="0" eaLnBrk="1" latinLnBrk="0" hangingPunct="1"/>
                      <a:endParaRPr lang="en-US" sz="9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&lt; 1 minute</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indent="0">
                        <a:buFont typeface="Arial" panose="020B0604020202020204" pitchFamily="34" charset="0"/>
                        <a:buNone/>
                      </a:pPr>
                      <a:r>
                        <a:rPr lang="fr-fr" sz="1000" b="0" i="0" u="none" strike="noStrike" kern="1200" baseline="0" noProof="0">
                          <a:solidFill>
                            <a:schemeClr val="dk1"/>
                          </a:solidFill>
                          <a:latin typeface="Ubuntu" panose="020B0504030602030204" pitchFamily="34" charset="0"/>
                          <a:ea typeface="+mn-ea"/>
                          <a:cs typeface="+mn-cs"/>
                        </a:rPr>
                        <a:t>Vous pouvez vous servir des cartes de fitness et des vidéos Fit 5 pour pratiquer les quatre types d'exercices physiques.</a:t>
                      </a:r>
                    </a:p>
                    <a:p>
                      <a:pPr marL="0" indent="0">
                        <a:buFont typeface="Arial" panose="020B0604020202020204" pitchFamily="34" charset="0"/>
                        <a:buNone/>
                      </a:pP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482193">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none" strike="noStrike" kern="1200" baseline="0" noProof="0" dirty="0">
                          <a:solidFill>
                            <a:srgbClr val="316355"/>
                          </a:solidFill>
                          <a:latin typeface="Ubuntu" panose="020B0504030602030204" pitchFamily="34" charset="0"/>
                          <a:ea typeface="+mn-ea"/>
                          <a:cs typeface="+mn-cs"/>
                        </a:rPr>
                        <a:t>Leçon 1 : </a:t>
                      </a:r>
                      <a:r>
                        <a:rPr lang="fr-fr" sz="1000" b="0" i="0" u="none" strike="noStrike" kern="1200" baseline="0" noProof="0" dirty="0">
                          <a:solidFill>
                            <a:schemeClr val="tx1"/>
                          </a:solidFill>
                          <a:latin typeface="Ubuntu" panose="020B0504030602030204" pitchFamily="34" charset="0"/>
                          <a:ea typeface="+mn-ea"/>
                          <a:cs typeface="+mn-cs"/>
                        </a:rPr>
                        <a:t>Présentation </a:t>
                      </a:r>
                      <a:br>
                        <a:rPr lang="fr-fr" sz="1000" b="0" i="0" u="none" strike="noStrike" kern="1200" baseline="0" noProof="0" dirty="0">
                          <a:solidFill>
                            <a:schemeClr val="tx1"/>
                          </a:solidFill>
                          <a:latin typeface="Ubuntu" panose="020B0504030602030204" pitchFamily="34" charset="0"/>
                          <a:ea typeface="+mn-ea"/>
                          <a:cs typeface="+mn-cs"/>
                        </a:rPr>
                      </a:br>
                      <a:r>
                        <a:rPr lang="fr-fr" sz="1000" b="0" i="0" u="none" strike="noStrike" kern="1200" baseline="0" noProof="0" dirty="0">
                          <a:solidFill>
                            <a:schemeClr val="tx1"/>
                          </a:solidFill>
                          <a:latin typeface="Ubuntu" panose="020B0504030602030204" pitchFamily="34" charset="0"/>
                          <a:ea typeface="+mn-ea"/>
                          <a:cs typeface="+mn-cs"/>
                        </a:rPr>
                        <a:t>du fitness : nutrition</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&lt; 1 minute</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0" i="0" u="none" strike="noStrike" kern="1200" baseline="0" noProof="0" dirty="0">
                          <a:solidFill>
                            <a:schemeClr val="dk1"/>
                          </a:solidFill>
                          <a:latin typeface="Ubuntu" panose="020B0504030602030204" pitchFamily="34" charset="0"/>
                          <a:ea typeface="+mn-ea"/>
                          <a:cs typeface="+mn-cs"/>
                        </a:rPr>
                        <a:t>Le fitness, ou « forme physique », désigne la santé et les performances optimales obtenues grâce à une activité physique, une alimentation et une hydratation adéquates. Il est temps de parler nutrition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379250454"/>
                  </a:ext>
                </a:extLst>
              </a:tr>
            </a:tbl>
          </a:graphicData>
        </a:graphic>
      </p:graphicFrame>
      <p:grpSp>
        <p:nvGrpSpPr>
          <p:cNvPr id="10" name="Group 9">
            <a:extLst>
              <a:ext uri="{FF2B5EF4-FFF2-40B4-BE49-F238E27FC236}">
                <a16:creationId xmlns:a16="http://schemas.microsoft.com/office/drawing/2014/main" id="{4B56478F-0661-A16C-FA23-F0C347BB0949}"/>
              </a:ext>
            </a:extLst>
          </p:cNvPr>
          <p:cNvGrpSpPr/>
          <p:nvPr/>
        </p:nvGrpSpPr>
        <p:grpSpPr>
          <a:xfrm>
            <a:off x="7002634" y="1280615"/>
            <a:ext cx="2130353" cy="2476104"/>
            <a:chOff x="7002634" y="1280615"/>
            <a:chExt cx="2130353" cy="2476104"/>
          </a:xfrm>
        </p:grpSpPr>
        <p:pic>
          <p:nvPicPr>
            <p:cNvPr id="5" name="Picture 4">
              <a:extLst>
                <a:ext uri="{FF2B5EF4-FFF2-40B4-BE49-F238E27FC236}">
                  <a16:creationId xmlns:a16="http://schemas.microsoft.com/office/drawing/2014/main" id="{9D1A6853-A0BD-D8F8-1948-EFD2DA531CB0}"/>
                </a:ext>
              </a:extLst>
            </p:cNvPr>
            <p:cNvPicPr>
              <a:picLocks noChangeAspect="1"/>
            </p:cNvPicPr>
            <p:nvPr/>
          </p:nvPicPr>
          <p:blipFill rotWithShape="1">
            <a:blip r:embed="rId2"/>
            <a:srcRect l="56437" t="34161" r="2551" b="25540"/>
            <a:stretch/>
          </p:blipFill>
          <p:spPr>
            <a:xfrm>
              <a:off x="7002634" y="1280615"/>
              <a:ext cx="2130353" cy="1177460"/>
            </a:xfrm>
            <a:prstGeom prst="rect">
              <a:avLst/>
            </a:prstGeom>
            <a:ln>
              <a:solidFill>
                <a:schemeClr val="tx1"/>
              </a:solidFill>
            </a:ln>
          </p:spPr>
        </p:pic>
        <p:pic>
          <p:nvPicPr>
            <p:cNvPr id="9" name="Picture 8">
              <a:extLst>
                <a:ext uri="{FF2B5EF4-FFF2-40B4-BE49-F238E27FC236}">
                  <a16:creationId xmlns:a16="http://schemas.microsoft.com/office/drawing/2014/main" id="{E4C3A196-B003-F753-5D74-D11FB3D02981}"/>
                </a:ext>
              </a:extLst>
            </p:cNvPr>
            <p:cNvPicPr>
              <a:picLocks noChangeAspect="1"/>
            </p:cNvPicPr>
            <p:nvPr/>
          </p:nvPicPr>
          <p:blipFill rotWithShape="1">
            <a:blip r:embed="rId3"/>
            <a:srcRect l="57371" t="34161" r="2317" b="25125"/>
            <a:stretch/>
          </p:blipFill>
          <p:spPr>
            <a:xfrm>
              <a:off x="7002634" y="2546431"/>
              <a:ext cx="2130353" cy="1210288"/>
            </a:xfrm>
            <a:prstGeom prst="rect">
              <a:avLst/>
            </a:prstGeom>
            <a:ln>
              <a:solidFill>
                <a:schemeClr val="tx1"/>
              </a:solidFill>
            </a:ln>
          </p:spPr>
        </p:pic>
      </p:grpSp>
      <p:pic>
        <p:nvPicPr>
          <p:cNvPr id="12" name="Picture 11">
            <a:extLst>
              <a:ext uri="{FF2B5EF4-FFF2-40B4-BE49-F238E27FC236}">
                <a16:creationId xmlns:a16="http://schemas.microsoft.com/office/drawing/2014/main" id="{56062AE8-A11D-36A4-AF28-509479672000}"/>
              </a:ext>
            </a:extLst>
          </p:cNvPr>
          <p:cNvPicPr>
            <a:picLocks noChangeAspect="1"/>
          </p:cNvPicPr>
          <p:nvPr/>
        </p:nvPicPr>
        <p:blipFill rotWithShape="1">
          <a:blip r:embed="rId4"/>
          <a:srcRect l="56086" t="34161" r="2318" b="24917"/>
          <a:stretch/>
        </p:blipFill>
        <p:spPr>
          <a:xfrm>
            <a:off x="7002634" y="4143736"/>
            <a:ext cx="2130353" cy="1178875"/>
          </a:xfrm>
          <a:prstGeom prst="rect">
            <a:avLst/>
          </a:prstGeom>
          <a:ln>
            <a:solidFill>
              <a:schemeClr val="tx1"/>
            </a:solidFill>
          </a:ln>
        </p:spPr>
      </p:pic>
      <p:pic>
        <p:nvPicPr>
          <p:cNvPr id="14" name="Picture 13">
            <a:extLst>
              <a:ext uri="{FF2B5EF4-FFF2-40B4-BE49-F238E27FC236}">
                <a16:creationId xmlns:a16="http://schemas.microsoft.com/office/drawing/2014/main" id="{13F435D5-C021-09ED-A26E-CDF1225AE40D}"/>
              </a:ext>
            </a:extLst>
          </p:cNvPr>
          <p:cNvPicPr>
            <a:picLocks noChangeAspect="1"/>
          </p:cNvPicPr>
          <p:nvPr/>
        </p:nvPicPr>
        <p:blipFill rotWithShape="1">
          <a:blip r:embed="rId5"/>
          <a:srcRect l="56087" t="34162" r="2551" b="25332"/>
          <a:stretch/>
        </p:blipFill>
        <p:spPr>
          <a:xfrm>
            <a:off x="7002634" y="5552403"/>
            <a:ext cx="2130353" cy="1173500"/>
          </a:xfrm>
          <a:prstGeom prst="rect">
            <a:avLst/>
          </a:prstGeom>
          <a:ln>
            <a:solidFill>
              <a:schemeClr val="tx1"/>
            </a:solidFill>
          </a:ln>
        </p:spPr>
      </p:pic>
    </p:spTree>
    <p:extLst>
      <p:ext uri="{BB962C8B-B14F-4D97-AF65-F5344CB8AC3E}">
        <p14:creationId xmlns:p14="http://schemas.microsoft.com/office/powerpoint/2010/main" val="415800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461171178"/>
              </p:ext>
            </p:extLst>
          </p:nvPr>
        </p:nvGraphicFramePr>
        <p:xfrm>
          <a:off x="614150" y="545910"/>
          <a:ext cx="8518837" cy="606147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r>
                        <a:rPr lang="fr-fr" sz="900" b="1" i="0" u="none" strike="noStrike" kern="1200" baseline="0" noProof="0" dirty="0">
                          <a:solidFill>
                            <a:srgbClr val="316355"/>
                          </a:solidFill>
                          <a:latin typeface="Ubuntu" panose="020B0504030602030204" pitchFamily="34" charset="0"/>
                          <a:ea typeface="+mn-ea"/>
                          <a:cs typeface="+mn-cs"/>
                        </a:rPr>
                        <a:t>Thème </a:t>
                      </a:r>
                      <a:endParaRPr lang="en-US" sz="900" b="0" i="0" u="none" strike="noStrike" kern="1200" baseline="0" noProof="0" dirty="0">
                        <a:solidFill>
                          <a:srgbClr val="316355"/>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i="0" u="none" strike="noStrike" kern="1200" baseline="0" noProof="0" dirty="0">
                          <a:solidFill>
                            <a:srgbClr val="316355"/>
                          </a:solidFill>
                          <a:latin typeface="Ubuntu" panose="020B0504030602030204" pitchFamily="34" charset="0"/>
                          <a:ea typeface="+mn-ea"/>
                          <a:cs typeface="+mn-cs"/>
                        </a:rPr>
                        <a:t>Leçon 1 : </a:t>
                      </a:r>
                      <a:r>
                        <a:rPr lang="fr-fr" sz="900" b="0" i="0" u="none" strike="noStrike" kern="1200" baseline="0" noProof="0" dirty="0">
                          <a:solidFill>
                            <a:schemeClr val="tx1"/>
                          </a:solidFill>
                          <a:latin typeface="Ubuntu" panose="020B0504030602030204" pitchFamily="34" charset="0"/>
                          <a:ea typeface="+mn-ea"/>
                          <a:cs typeface="+mn-cs"/>
                        </a:rPr>
                        <a:t>Présentation du fitness :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noProof="0" dirty="0">
                          <a:solidFill>
                            <a:schemeClr val="tx1"/>
                          </a:solidFill>
                          <a:latin typeface="Ubuntu" panose="020B0504030602030204" pitchFamily="34" charset="0"/>
                          <a:ea typeface="+mn-ea"/>
                          <a:cs typeface="+mn-cs"/>
                        </a:rPr>
                        <a:t>Alimentation saine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1" u="none" strike="noStrike" kern="1200" baseline="0" noProof="0" dirty="0">
                        <a:solidFill>
                          <a:srgbClr val="316355"/>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5 minutes</a:t>
                      </a:r>
                    </a:p>
                    <a:p>
                      <a:r>
                        <a:rPr lang="fr-fr" sz="900" b="1" i="0" u="none" strike="noStrike" kern="1200" baseline="0" noProof="0" dirty="0">
                          <a:solidFill>
                            <a:srgbClr val="316355"/>
                          </a:solidFill>
                          <a:latin typeface="Ubuntu" panose="020B0504030602030204" pitchFamily="34" charset="0"/>
                          <a:ea typeface="+mn-ea"/>
                          <a:cs typeface="+mn-cs"/>
                        </a:rPr>
                        <a:t>Responsable : </a:t>
                      </a:r>
                      <a:endParaRPr lang="en-US" sz="9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00" b="0" i="0" u="none" strike="noStrike" kern="1200" baseline="0" noProof="0" dirty="0">
                          <a:solidFill>
                            <a:schemeClr val="dk1"/>
                          </a:solidFill>
                          <a:latin typeface="Ubuntu" panose="020B0504030602030204" pitchFamily="34" charset="0"/>
                          <a:ea typeface="+mn-ea"/>
                          <a:cs typeface="+mn-cs"/>
                        </a:rPr>
                        <a:t>Adopter une alimentation saine, c'est manger une variété d'aliments qui vous apportent les nutriments dont vous avez besoin pour nourrir correctement votre organisme.</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0" i="0" u="none" strike="noStrike" kern="1200" baseline="0" noProof="0" dirty="0">
                          <a:solidFill>
                            <a:schemeClr val="dk1"/>
                          </a:solidFill>
                          <a:latin typeface="Ubuntu" panose="020B0504030602030204" pitchFamily="34" charset="0"/>
                          <a:ea typeface="+mn-ea"/>
                          <a:cs typeface="+mn-cs"/>
                        </a:rPr>
                        <a:t>Bien manger vous aide à la fois sur et en dehors du terrain. Cela vous permet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de maintenir votre corps et votre esprit en bonne santé, d'améliorer vos performances sportives ainsi que vos capacités de récupération.</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0" i="0" u="none" strike="noStrike" kern="1200" baseline="0" noProof="0" dirty="0">
                          <a:solidFill>
                            <a:schemeClr val="dk1"/>
                          </a:solidFill>
                          <a:latin typeface="Ubuntu" panose="020B0504030602030204" pitchFamily="34" charset="0"/>
                          <a:ea typeface="+mn-ea"/>
                          <a:cs typeface="+mn-cs"/>
                        </a:rPr>
                        <a:t>Maintenir votre corps et votre esprit en bonne santé signifie :</a:t>
                      </a:r>
                    </a:p>
                    <a:p>
                      <a:pPr marL="171450" indent="-171450">
                        <a:buFont typeface="Arial" panose="020B0604020202020204" pitchFamily="34" charset="0"/>
                        <a:buChar char="•"/>
                        <a:tabLst>
                          <a:tab pos="3770313" algn="l"/>
                          <a:tab pos="3944938" algn="l"/>
                        </a:tabLst>
                      </a:pPr>
                      <a:r>
                        <a:rPr lang="fr-fr" sz="900" b="0" i="0" u="none" strike="noStrike" kern="1200" baseline="0" noProof="0" dirty="0">
                          <a:solidFill>
                            <a:schemeClr val="dk1"/>
                          </a:solidFill>
                          <a:latin typeface="Ubuntu" panose="020B0504030602030204" pitchFamily="34" charset="0"/>
                          <a:ea typeface="+mn-ea"/>
                          <a:cs typeface="+mn-cs"/>
                        </a:rPr>
                        <a:t>Donner à votre corps l’énergie nécessaire pour être actif </a:t>
                      </a:r>
                      <a:r>
                        <a:rPr lang="fr-fr" sz="900" b="0" i="0" u="none" strike="noStrike" kern="1200" baseline="0" noProof="0">
                          <a:solidFill>
                            <a:schemeClr val="dk1"/>
                          </a:solidFill>
                          <a:latin typeface="Ubuntu" panose="020B0504030602030204" pitchFamily="34" charset="0"/>
                          <a:ea typeface="+mn-ea"/>
                          <a:cs typeface="+mn-cs"/>
                        </a:rPr>
                        <a:t>et bien fonctionner </a:t>
                      </a:r>
                      <a:r>
                        <a:rPr lang="fr-fr" sz="900" b="0" i="0" u="none" strike="noStrike" kern="1200" baseline="0" noProof="0" dirty="0">
                          <a:solidFill>
                            <a:schemeClr val="dk1"/>
                          </a:solidFill>
                          <a:latin typeface="Ubuntu" panose="020B0504030602030204" pitchFamily="34" charset="0"/>
                          <a:ea typeface="+mn-ea"/>
                          <a:cs typeface="+mn-cs"/>
                        </a:rPr>
                        <a:t>;</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Aider votre corps à se développer et à récupérer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Aider votre corps à combattre les infections et les maladies. </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Une alimentation saine peut améliorer vos performances sportives et vos capacités de récupération de différentes manières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Elle vous donne plus d’énergie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Elle renforce vos muscles et vos os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Elle améliore votre concentration.</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QUESTION :</a:t>
                      </a:r>
                    </a:p>
                    <a:p>
                      <a:r>
                        <a:rPr lang="fr-fr" sz="900" b="0" i="0" u="none" strike="noStrike" kern="1200" baseline="0" noProof="0" dirty="0">
                          <a:solidFill>
                            <a:schemeClr val="dk1"/>
                          </a:solidFill>
                          <a:latin typeface="Ubuntu" panose="020B0504030602030204" pitchFamily="34" charset="0"/>
                          <a:ea typeface="+mn-ea"/>
                          <a:cs typeface="+mn-cs"/>
                        </a:rPr>
                        <a:t>Quels genres d’aliments sains mangez-vous ? Notez vos réponses dans votre cahier d'exercices.</a:t>
                      </a:r>
                    </a:p>
                    <a:p>
                      <a:endParaRPr lang="en-US" sz="900" b="1" i="1" u="none" strike="noStrike" kern="1200" baseline="0" noProof="0" dirty="0">
                        <a:solidFill>
                          <a:schemeClr val="dk1"/>
                        </a:solidFill>
                        <a:latin typeface="Ubuntu" panose="020B0504030602030204" pitchFamily="34" charset="0"/>
                        <a:ea typeface="+mn-ea"/>
                        <a:cs typeface="+mn-cs"/>
                      </a:endParaRPr>
                    </a:p>
                    <a:p>
                      <a:r>
                        <a:rPr lang="fr-fr" sz="900" b="1" i="1" u="none" strike="noStrike" kern="1200" baseline="0" noProof="0" dirty="0">
                          <a:solidFill>
                            <a:schemeClr val="dk1"/>
                          </a:solidFill>
                          <a:latin typeface="Ubuntu" panose="020B0504030602030204" pitchFamily="34" charset="0"/>
                          <a:ea typeface="+mn-ea"/>
                          <a:cs typeface="+mn-cs"/>
                        </a:rPr>
                        <a:t>Demandez à quelques participants de partager leurs réponses et </a:t>
                      </a:r>
                      <a:r>
                        <a:rPr lang="fr-fr" sz="900" b="1" i="1" u="none" strike="noStrike" kern="1200" baseline="0" noProof="0">
                          <a:solidFill>
                            <a:schemeClr val="dk1"/>
                          </a:solidFill>
                          <a:latin typeface="Ubuntu" panose="020B0504030602030204" pitchFamily="34" charset="0"/>
                          <a:ea typeface="+mn-ea"/>
                          <a:cs typeface="+mn-cs"/>
                        </a:rPr>
                        <a:t>passez </a:t>
                      </a:r>
                      <a:br>
                        <a:rPr lang="fr-fr" sz="900" b="1" i="1" u="none" strike="noStrike" kern="1200" baseline="0" noProof="0">
                          <a:solidFill>
                            <a:schemeClr val="dk1"/>
                          </a:solidFill>
                          <a:latin typeface="Ubuntu" panose="020B0504030602030204" pitchFamily="34" charset="0"/>
                          <a:ea typeface="+mn-ea"/>
                          <a:cs typeface="+mn-cs"/>
                        </a:rPr>
                      </a:br>
                      <a:r>
                        <a:rPr lang="fr-fr" sz="900" b="1" i="1" u="none" strike="noStrike" kern="1200" baseline="0" noProof="0">
                          <a:solidFill>
                            <a:schemeClr val="dk1"/>
                          </a:solidFill>
                          <a:latin typeface="Ubuntu" panose="020B0504030602030204" pitchFamily="34" charset="0"/>
                          <a:ea typeface="+mn-ea"/>
                          <a:cs typeface="+mn-cs"/>
                        </a:rPr>
                        <a:t>à </a:t>
                      </a:r>
                      <a:r>
                        <a:rPr lang="fr-fr" sz="900" b="1" i="1" u="none" strike="noStrike" kern="1200" baseline="0" noProof="0" dirty="0">
                          <a:solidFill>
                            <a:schemeClr val="dk1"/>
                          </a:solidFill>
                          <a:latin typeface="Ubuntu" panose="020B0504030602030204" pitchFamily="34" charset="0"/>
                          <a:ea typeface="+mn-ea"/>
                          <a:cs typeface="+mn-cs"/>
                        </a:rPr>
                        <a:t>la diapositive suivante.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89807">
                <a:tc>
                  <a:txBody>
                    <a:bodyPr/>
                    <a:lstStyle/>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i="0" u="none" strike="noStrike" kern="1200" baseline="0" noProof="0" dirty="0">
                          <a:solidFill>
                            <a:srgbClr val="316355"/>
                          </a:solidFill>
                          <a:latin typeface="Ubuntu" panose="020B0504030602030204" pitchFamily="34" charset="0"/>
                          <a:ea typeface="+mn-ea"/>
                          <a:cs typeface="+mn-cs"/>
                        </a:rPr>
                        <a:t>Leçon 1 : </a:t>
                      </a:r>
                      <a:r>
                        <a:rPr lang="fr-fr" sz="900" b="0" i="0" u="none" strike="noStrike" kern="1200" baseline="0" noProof="0" dirty="0">
                          <a:solidFill>
                            <a:schemeClr val="tx1"/>
                          </a:solidFill>
                          <a:latin typeface="Ubuntu" panose="020B0504030602030204" pitchFamily="34" charset="0"/>
                          <a:ea typeface="+mn-ea"/>
                          <a:cs typeface="+mn-cs"/>
                        </a:rPr>
                        <a:t>Présentation du fitness :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noProof="0" dirty="0">
                          <a:solidFill>
                            <a:schemeClr val="tx1"/>
                          </a:solidFill>
                          <a:latin typeface="Ubuntu" panose="020B0504030602030204" pitchFamily="34" charset="0"/>
                          <a:ea typeface="+mn-ea"/>
                          <a:cs typeface="+mn-cs"/>
                        </a:rPr>
                        <a:t>Aliments sains</a:t>
                      </a:r>
                    </a:p>
                    <a:p>
                      <a:pPr marL="0" algn="l" defTabSz="914400" rtl="0" eaLnBrk="1" latinLnBrk="0" hangingPunct="1"/>
                      <a:endParaRPr lang="en-US" sz="9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Durée :</a:t>
                      </a:r>
                      <a:r>
                        <a:rPr lang="fr-fr" sz="900" b="0" i="0" u="none" strike="noStrike" kern="1200" baseline="0" noProof="0" dirty="0">
                          <a:solidFill>
                            <a:schemeClr val="tx1"/>
                          </a:solidFill>
                          <a:latin typeface="Ubuntu" panose="020B0504030602030204" pitchFamily="34" charset="0"/>
                          <a:ea typeface="+mn-ea"/>
                          <a:cs typeface="+mn-cs"/>
                        </a:rPr>
                        <a:t> 2 minutes</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00" b="0" i="0" u="none" strike="noStrike" kern="1200" baseline="0" noProof="0" dirty="0">
                          <a:solidFill>
                            <a:schemeClr val="dk1"/>
                          </a:solidFill>
                          <a:latin typeface="Ubuntu" panose="020B0504030602030204" pitchFamily="34" charset="0"/>
                          <a:ea typeface="+mn-ea"/>
                          <a:cs typeface="+mn-cs"/>
                        </a:rPr>
                        <a:t>Un régime alimentaire sain comprend des aliments provenant de tous les groupes alimentaires.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Si, par exemple, vous ne mangez que des fruits et des légumes, vos muscles seront faibles.</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Si vous ne mangez jamais de légumes, vous risquez de tomber souvent malade.</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Réservez la nourriture tels les desserts, les frites et les sodas pour les occasions spéciales. Manger des aliments trop sucrés peut vous donner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un regain d'énergie dans un premier temps, mais peu de temps après</a:t>
                      </a:r>
                      <a:r>
                        <a:rPr lang="fr-fr" sz="900" b="0" i="0" u="none" strike="noStrike" kern="1200" baseline="0" noProof="0">
                          <a:solidFill>
                            <a:schemeClr val="dk1"/>
                          </a:solidFill>
                          <a:latin typeface="Ubuntu" panose="020B0504030602030204" pitchFamily="34" charset="0"/>
                          <a:ea typeface="+mn-ea"/>
                          <a:cs typeface="+mn-cs"/>
                        </a:rPr>
                        <a:t>, </a:t>
                      </a:r>
                      <a:br>
                        <a:rPr lang="fr-fr" sz="900" b="0" i="0" u="none" strike="noStrike" kern="1200" baseline="0" noProof="0">
                          <a:solidFill>
                            <a:schemeClr val="dk1"/>
                          </a:solidFill>
                          <a:latin typeface="Ubuntu" panose="020B0504030602030204" pitchFamily="34" charset="0"/>
                          <a:ea typeface="+mn-ea"/>
                          <a:cs typeface="+mn-cs"/>
                        </a:rPr>
                      </a:br>
                      <a:r>
                        <a:rPr lang="fr-fr" sz="900" b="0" i="0" u="none" strike="noStrike" kern="1200" baseline="0" noProof="0">
                          <a:solidFill>
                            <a:schemeClr val="dk1"/>
                          </a:solidFill>
                          <a:latin typeface="Ubuntu" panose="020B0504030602030204" pitchFamily="34" charset="0"/>
                          <a:ea typeface="+mn-ea"/>
                          <a:cs typeface="+mn-cs"/>
                        </a:rPr>
                        <a:t>vous vous </a:t>
                      </a:r>
                      <a:r>
                        <a:rPr lang="fr-fr" sz="900" b="0" i="0" u="none" strike="noStrike" kern="1200" baseline="0" noProof="0" dirty="0">
                          <a:solidFill>
                            <a:schemeClr val="dk1"/>
                          </a:solidFill>
                          <a:latin typeface="Ubuntu" panose="020B0504030602030204" pitchFamily="34" charset="0"/>
                          <a:ea typeface="+mn-ea"/>
                          <a:cs typeface="+mn-cs"/>
                        </a:rPr>
                        <a:t>sentirez fatigué et léthargique.</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Consommez des collations saines en petites quantités.</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Faites en sorte que la moitié de votre assiette soit composée de fruits ou de légumes. Remplissez l'autre moitié avec des aliments tels que des céréales complètes, des produits laitiers et des protéines.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1" name="Group 10">
            <a:extLst>
              <a:ext uri="{FF2B5EF4-FFF2-40B4-BE49-F238E27FC236}">
                <a16:creationId xmlns:a16="http://schemas.microsoft.com/office/drawing/2014/main" id="{44C5BAEA-C6F8-C80B-F0AE-2A4CD08C6043}"/>
              </a:ext>
            </a:extLst>
          </p:cNvPr>
          <p:cNvGrpSpPr/>
          <p:nvPr/>
        </p:nvGrpSpPr>
        <p:grpSpPr>
          <a:xfrm>
            <a:off x="7002840" y="1481480"/>
            <a:ext cx="2130147" cy="2531139"/>
            <a:chOff x="7002840" y="1364312"/>
            <a:chExt cx="2130147" cy="2531139"/>
          </a:xfrm>
        </p:grpSpPr>
        <p:pic>
          <p:nvPicPr>
            <p:cNvPr id="5" name="Picture 4">
              <a:extLst>
                <a:ext uri="{FF2B5EF4-FFF2-40B4-BE49-F238E27FC236}">
                  <a16:creationId xmlns:a16="http://schemas.microsoft.com/office/drawing/2014/main" id="{B94597CC-38C4-D69A-CF0A-E34CB6355469}"/>
                </a:ext>
              </a:extLst>
            </p:cNvPr>
            <p:cNvPicPr>
              <a:picLocks noChangeAspect="1"/>
            </p:cNvPicPr>
            <p:nvPr/>
          </p:nvPicPr>
          <p:blipFill rotWithShape="1">
            <a:blip r:embed="rId2"/>
            <a:srcRect l="56203" t="33953" r="2551" b="25125"/>
            <a:stretch/>
          </p:blipFill>
          <p:spPr>
            <a:xfrm>
              <a:off x="7002840" y="1364312"/>
              <a:ext cx="2130147" cy="1188779"/>
            </a:xfrm>
            <a:prstGeom prst="rect">
              <a:avLst/>
            </a:prstGeom>
            <a:ln>
              <a:solidFill>
                <a:schemeClr val="tx1"/>
              </a:solidFill>
            </a:ln>
          </p:spPr>
        </p:pic>
        <p:pic>
          <p:nvPicPr>
            <p:cNvPr id="10" name="Picture 9">
              <a:extLst>
                <a:ext uri="{FF2B5EF4-FFF2-40B4-BE49-F238E27FC236}">
                  <a16:creationId xmlns:a16="http://schemas.microsoft.com/office/drawing/2014/main" id="{1CA1E54B-2BF6-B0CE-27A2-734FFEB06ACB}"/>
                </a:ext>
              </a:extLst>
            </p:cNvPr>
            <p:cNvPicPr>
              <a:picLocks noChangeAspect="1"/>
            </p:cNvPicPr>
            <p:nvPr/>
          </p:nvPicPr>
          <p:blipFill rotWithShape="1">
            <a:blip r:embed="rId3"/>
            <a:srcRect l="56904" t="34281" r="2435" b="25124"/>
            <a:stretch/>
          </p:blipFill>
          <p:spPr>
            <a:xfrm>
              <a:off x="7002840" y="2699236"/>
              <a:ext cx="2130147" cy="1196215"/>
            </a:xfrm>
            <a:prstGeom prst="rect">
              <a:avLst/>
            </a:prstGeom>
            <a:ln>
              <a:solidFill>
                <a:schemeClr val="tx1"/>
              </a:solidFill>
            </a:ln>
          </p:spPr>
        </p:pic>
      </p:grpSp>
      <p:pic>
        <p:nvPicPr>
          <p:cNvPr id="13" name="Picture 12">
            <a:extLst>
              <a:ext uri="{FF2B5EF4-FFF2-40B4-BE49-F238E27FC236}">
                <a16:creationId xmlns:a16="http://schemas.microsoft.com/office/drawing/2014/main" id="{4DC747EC-5649-54DD-4D69-2B4AADA77BB3}"/>
              </a:ext>
            </a:extLst>
          </p:cNvPr>
          <p:cNvPicPr>
            <a:picLocks noChangeAspect="1"/>
          </p:cNvPicPr>
          <p:nvPr/>
        </p:nvPicPr>
        <p:blipFill rotWithShape="1">
          <a:blip r:embed="rId4"/>
          <a:srcRect l="56437" t="33746" r="2317" b="24917"/>
          <a:stretch/>
        </p:blipFill>
        <p:spPr>
          <a:xfrm>
            <a:off x="7002840" y="5111242"/>
            <a:ext cx="2130147" cy="1200848"/>
          </a:xfrm>
          <a:prstGeom prst="rect">
            <a:avLst/>
          </a:prstGeom>
          <a:ln>
            <a:solidFill>
              <a:schemeClr val="tx1"/>
            </a:solidFill>
          </a:ln>
        </p:spPr>
      </p:pic>
    </p:spTree>
    <p:extLst>
      <p:ext uri="{BB962C8B-B14F-4D97-AF65-F5344CB8AC3E}">
        <p14:creationId xmlns:p14="http://schemas.microsoft.com/office/powerpoint/2010/main" val="406699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508186235"/>
              </p:ext>
            </p:extLst>
          </p:nvPr>
        </p:nvGraphicFramePr>
        <p:xfrm>
          <a:off x="614150" y="545909"/>
          <a:ext cx="8518837" cy="6223952"/>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4617">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803362">
                <a:tc>
                  <a:txBody>
                    <a:bodyPr/>
                    <a:lstStyle/>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0" u="none" strike="noStrike" kern="1200" baseline="0" noProof="0" dirty="0">
                          <a:solidFill>
                            <a:srgbClr val="316355"/>
                          </a:solidFill>
                          <a:latin typeface="Ubuntu" panose="020B0504030602030204" pitchFamily="34" charset="0"/>
                          <a:ea typeface="+mn-ea"/>
                          <a:cs typeface="+mn-cs"/>
                        </a:rPr>
                        <a:t>Leçon 1 : </a:t>
                      </a:r>
                      <a:r>
                        <a:rPr lang="fr-fr" sz="950" b="0" i="0" u="none" strike="noStrike" kern="1200" baseline="0" noProof="0" dirty="0">
                          <a:solidFill>
                            <a:schemeClr val="tx1"/>
                          </a:solidFill>
                          <a:latin typeface="Ubuntu" panose="020B0504030602030204" pitchFamily="34" charset="0"/>
                          <a:ea typeface="+mn-ea"/>
                          <a:cs typeface="+mn-cs"/>
                        </a:rPr>
                        <a:t>Présentation </a:t>
                      </a:r>
                      <a:br>
                        <a:rPr lang="fr-fr" sz="950" b="0" i="0" u="none" strike="noStrike" kern="1200" baseline="0" noProof="0" dirty="0">
                          <a:solidFill>
                            <a:schemeClr val="tx1"/>
                          </a:solidFill>
                          <a:latin typeface="Ubuntu" panose="020B0504030602030204" pitchFamily="34" charset="0"/>
                          <a:ea typeface="+mn-ea"/>
                          <a:cs typeface="+mn-cs"/>
                        </a:rPr>
                      </a:br>
                      <a:r>
                        <a:rPr lang="fr-fr" sz="950" b="0" i="0" u="none" strike="noStrike" kern="1200" baseline="0" noProof="0" dirty="0">
                          <a:solidFill>
                            <a:schemeClr val="tx1"/>
                          </a:solidFill>
                          <a:latin typeface="Ubuntu" panose="020B0504030602030204" pitchFamily="34" charset="0"/>
                          <a:ea typeface="+mn-ea"/>
                          <a:cs typeface="+mn-cs"/>
                        </a:rPr>
                        <a:t>du fitness :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tx1"/>
                          </a:solidFill>
                          <a:latin typeface="Ubuntu" panose="020B0504030602030204" pitchFamily="34" charset="0"/>
                          <a:ea typeface="+mn-ea"/>
                          <a:cs typeface="+mn-cs"/>
                        </a:rPr>
                        <a:t>Fruits et légumes</a:t>
                      </a:r>
                    </a:p>
                    <a:p>
                      <a:pPr marL="0" algn="l" defTabSz="914400" rtl="0" eaLnBrk="1" latinLnBrk="0" hangingPunct="1"/>
                      <a:endParaRPr lang="en-US" sz="95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2 minutes</a:t>
                      </a: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50" b="0" i="0" u="none" strike="noStrike" kern="1200" baseline="0" noProof="0" dirty="0">
                          <a:solidFill>
                            <a:schemeClr val="dk1"/>
                          </a:solidFill>
                          <a:latin typeface="Ubuntu" panose="020B0504030602030204" pitchFamily="34" charset="0"/>
                          <a:ea typeface="+mn-ea"/>
                          <a:cs typeface="+mn-cs"/>
                        </a:rPr>
                        <a:t>Les fruits et les légumes apportent à l'organisme les vitamines, les minéraux et l'énergie essentiels à la santé et aux performances sportives.</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0" i="0" u="none" strike="noStrike" kern="1200" baseline="0" noProof="0" dirty="0">
                          <a:solidFill>
                            <a:schemeClr val="dk1"/>
                          </a:solidFill>
                          <a:latin typeface="Ubuntu" panose="020B0504030602030204" pitchFamily="34" charset="0"/>
                          <a:ea typeface="+mn-ea"/>
                          <a:cs typeface="+mn-cs"/>
                        </a:rPr>
                        <a:t>Votre objectif est de manger au moins 5 fruits et légumes par jour.</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1" i="0" u="none" strike="noStrike" kern="1200" baseline="0" noProof="0" dirty="0">
                          <a:solidFill>
                            <a:srgbClr val="316355"/>
                          </a:solidFill>
                          <a:latin typeface="Ubuntu" panose="020B0504030602030204" pitchFamily="34" charset="0"/>
                          <a:ea typeface="+mn-ea"/>
                          <a:cs typeface="+mn-cs"/>
                        </a:rPr>
                        <a:t>QUESTION :</a:t>
                      </a:r>
                    </a:p>
                    <a:p>
                      <a:r>
                        <a:rPr lang="fr-fr" sz="950" b="0" i="0" u="none" strike="noStrike" kern="1200" baseline="0" noProof="0" dirty="0">
                          <a:solidFill>
                            <a:schemeClr val="dk1"/>
                          </a:solidFill>
                          <a:latin typeface="Ubuntu" panose="020B0504030602030204" pitchFamily="34" charset="0"/>
                          <a:ea typeface="+mn-ea"/>
                          <a:cs typeface="+mn-cs"/>
                        </a:rPr>
                        <a:t>Quels sont vos fruits et légumes préférés ? Indiquez au moins 3 fruits </a:t>
                      </a:r>
                      <a:br>
                        <a:rPr lang="fr-fr" sz="950" b="0" i="0" u="none" strike="noStrike" kern="1200" baseline="0" noProof="0" dirty="0">
                          <a:solidFill>
                            <a:schemeClr val="dk1"/>
                          </a:solidFill>
                          <a:latin typeface="Ubuntu" panose="020B0504030602030204" pitchFamily="34" charset="0"/>
                          <a:ea typeface="+mn-ea"/>
                          <a:cs typeface="+mn-cs"/>
                        </a:rPr>
                      </a:br>
                      <a:r>
                        <a:rPr lang="fr-fr" sz="950" b="0" i="0" u="none" strike="noStrike" kern="1200" baseline="0" noProof="0" dirty="0">
                          <a:solidFill>
                            <a:schemeClr val="dk1"/>
                          </a:solidFill>
                          <a:latin typeface="Ubuntu" panose="020B0504030602030204" pitchFamily="34" charset="0"/>
                          <a:ea typeface="+mn-ea"/>
                          <a:cs typeface="+mn-cs"/>
                        </a:rPr>
                        <a:t>et 3 légumes dans votre cahier d'exercices.</a:t>
                      </a:r>
                    </a:p>
                    <a:p>
                      <a:endParaRPr lang="en-US" sz="950" b="1" i="1" u="none" strike="noStrike" kern="1200" baseline="0" noProof="0" dirty="0">
                        <a:solidFill>
                          <a:schemeClr val="dk1"/>
                        </a:solidFill>
                        <a:latin typeface="Ubuntu" panose="020B0504030602030204" pitchFamily="34" charset="0"/>
                        <a:ea typeface="+mn-ea"/>
                        <a:cs typeface="+mn-cs"/>
                      </a:endParaRPr>
                    </a:p>
                    <a:p>
                      <a:r>
                        <a:rPr lang="fr-fr" sz="950" b="1" i="1" u="none" strike="noStrike" kern="1200" baseline="0" noProof="0" dirty="0">
                          <a:solidFill>
                            <a:schemeClr val="dk1"/>
                          </a:solidFill>
                          <a:latin typeface="Ubuntu" panose="020B0504030602030204" pitchFamily="34" charset="0"/>
                          <a:ea typeface="+mn-ea"/>
                          <a:cs typeface="+mn-cs"/>
                        </a:rPr>
                        <a:t>Demandez à quelques participants de partager leurs </a:t>
                      </a:r>
                      <a:r>
                        <a:rPr lang="fr-fr" sz="950" b="1" i="1" u="none" strike="noStrike" kern="1200" baseline="0" noProof="0">
                          <a:solidFill>
                            <a:schemeClr val="dk1"/>
                          </a:solidFill>
                          <a:latin typeface="Ubuntu" panose="020B0504030602030204" pitchFamily="34" charset="0"/>
                          <a:ea typeface="+mn-ea"/>
                          <a:cs typeface="+mn-cs"/>
                        </a:rPr>
                        <a:t>réponses </a:t>
                      </a:r>
                      <a:br>
                        <a:rPr lang="fr-fr" sz="950" b="1" i="1" u="none" strike="noStrike" kern="1200" baseline="0" noProof="0">
                          <a:solidFill>
                            <a:schemeClr val="dk1"/>
                          </a:solidFill>
                          <a:latin typeface="Ubuntu" panose="020B0504030602030204" pitchFamily="34" charset="0"/>
                          <a:ea typeface="+mn-ea"/>
                          <a:cs typeface="+mn-cs"/>
                        </a:rPr>
                      </a:br>
                      <a:r>
                        <a:rPr lang="fr-fr" sz="950" b="1" i="1" u="none" strike="noStrike" kern="1200" baseline="0" noProof="0">
                          <a:solidFill>
                            <a:schemeClr val="dk1"/>
                          </a:solidFill>
                          <a:latin typeface="Ubuntu" panose="020B0504030602030204" pitchFamily="34" charset="0"/>
                          <a:ea typeface="+mn-ea"/>
                          <a:cs typeface="+mn-cs"/>
                        </a:rPr>
                        <a:t>et </a:t>
                      </a:r>
                      <a:r>
                        <a:rPr lang="fr-fr" sz="950" b="1" i="1" u="none" strike="noStrike" kern="1200" baseline="0" noProof="0" dirty="0">
                          <a:solidFill>
                            <a:schemeClr val="dk1"/>
                          </a:solidFill>
                          <a:latin typeface="Ubuntu" panose="020B0504030602030204" pitchFamily="34" charset="0"/>
                          <a:ea typeface="+mn-ea"/>
                          <a:cs typeface="+mn-cs"/>
                        </a:rPr>
                        <a:t>passez à la diapositive suivante.</a:t>
                      </a:r>
                      <a:endParaRPr lang="en-US" sz="95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160657">
                <a:tc>
                  <a:txBody>
                    <a:bodyPr/>
                    <a:lstStyle/>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0" u="none" strike="noStrike" kern="1200" baseline="0" noProof="0" dirty="0">
                          <a:solidFill>
                            <a:srgbClr val="316355"/>
                          </a:solidFill>
                          <a:latin typeface="Ubuntu" panose="020B0504030602030204" pitchFamily="34" charset="0"/>
                          <a:ea typeface="+mn-ea"/>
                          <a:cs typeface="+mn-cs"/>
                        </a:rPr>
                        <a:t>Leçon 1 : </a:t>
                      </a:r>
                      <a:r>
                        <a:rPr lang="fr-fr" sz="950" b="0" i="0" u="none" strike="noStrike" kern="1200" baseline="0" noProof="0" dirty="0">
                          <a:solidFill>
                            <a:schemeClr val="tx1"/>
                          </a:solidFill>
                          <a:latin typeface="Ubuntu" panose="020B0504030602030204" pitchFamily="34" charset="0"/>
                          <a:ea typeface="+mn-ea"/>
                          <a:cs typeface="+mn-cs"/>
                        </a:rPr>
                        <a:t>Présentation </a:t>
                      </a:r>
                      <a:br>
                        <a:rPr lang="fr-fr" sz="950" b="0" i="0" u="none" strike="noStrike" kern="1200" baseline="0" noProof="0" dirty="0">
                          <a:solidFill>
                            <a:schemeClr val="tx1"/>
                          </a:solidFill>
                          <a:latin typeface="Ubuntu" panose="020B0504030602030204" pitchFamily="34" charset="0"/>
                          <a:ea typeface="+mn-ea"/>
                          <a:cs typeface="+mn-cs"/>
                        </a:rPr>
                      </a:br>
                      <a:r>
                        <a:rPr lang="fr-fr" sz="950" b="0" i="0" u="none" strike="noStrike" kern="1200" baseline="0" noProof="0" dirty="0">
                          <a:solidFill>
                            <a:schemeClr val="tx1"/>
                          </a:solidFill>
                          <a:latin typeface="Ubuntu" panose="020B0504030602030204" pitchFamily="34" charset="0"/>
                          <a:ea typeface="+mn-ea"/>
                          <a:cs typeface="+mn-cs"/>
                        </a:rPr>
                        <a:t>du fitness :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tx1"/>
                          </a:solidFill>
                          <a:latin typeface="Ubuntu" panose="020B0504030602030204" pitchFamily="34" charset="0"/>
                          <a:ea typeface="+mn-ea"/>
                          <a:cs typeface="+mn-cs"/>
                        </a:rPr>
                        <a:t>Produits laitiers</a:t>
                      </a:r>
                    </a:p>
                    <a:p>
                      <a:pPr marL="0" algn="l" defTabSz="914400" rtl="0" eaLnBrk="1" latinLnBrk="0" hangingPunct="1"/>
                      <a:endParaRPr lang="en-US" sz="95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2 minutes</a:t>
                      </a: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50" b="0" i="0" u="none" strike="noStrike" kern="1200" baseline="0" noProof="0" dirty="0">
                          <a:solidFill>
                            <a:schemeClr val="dk1"/>
                          </a:solidFill>
                          <a:latin typeface="Ubuntu" panose="020B0504030602030204" pitchFamily="34" charset="0"/>
                          <a:ea typeface="+mn-ea"/>
                          <a:cs typeface="+mn-cs"/>
                        </a:rPr>
                        <a:t>Les produits laitiers renforcent vos os. Ces aliments peuvent </a:t>
                      </a:r>
                      <a:r>
                        <a:rPr lang="fr-fr" sz="950" b="0" i="0" u="none" strike="noStrike" kern="1200" baseline="0" noProof="0">
                          <a:solidFill>
                            <a:schemeClr val="dk1"/>
                          </a:solidFill>
                          <a:latin typeface="Ubuntu" panose="020B0504030602030204" pitchFamily="34" charset="0"/>
                          <a:ea typeface="+mn-ea"/>
                          <a:cs typeface="+mn-cs"/>
                        </a:rPr>
                        <a:t>prévenir </a:t>
                      </a:r>
                      <a:br>
                        <a:rPr lang="fr-fr" sz="950" b="0" i="0" u="none" strike="noStrike" kern="1200" baseline="0" noProof="0">
                          <a:solidFill>
                            <a:schemeClr val="dk1"/>
                          </a:solidFill>
                          <a:latin typeface="Ubuntu" panose="020B0504030602030204" pitchFamily="34" charset="0"/>
                          <a:ea typeface="+mn-ea"/>
                          <a:cs typeface="+mn-cs"/>
                        </a:rPr>
                      </a:br>
                      <a:r>
                        <a:rPr lang="fr-fr" sz="950" b="0" i="0" u="none" strike="noStrike" kern="1200" baseline="0" noProof="0">
                          <a:solidFill>
                            <a:schemeClr val="dk1"/>
                          </a:solidFill>
                          <a:latin typeface="Ubuntu" panose="020B0504030602030204" pitchFamily="34" charset="0"/>
                          <a:ea typeface="+mn-ea"/>
                          <a:cs typeface="+mn-cs"/>
                        </a:rPr>
                        <a:t>les </a:t>
                      </a:r>
                      <a:r>
                        <a:rPr lang="fr-fr" sz="950" b="0" i="0" u="none" strike="noStrike" kern="1200" baseline="0" noProof="0" dirty="0">
                          <a:solidFill>
                            <a:schemeClr val="dk1"/>
                          </a:solidFill>
                          <a:latin typeface="Ubuntu" panose="020B0504030602030204" pitchFamily="34" charset="0"/>
                          <a:ea typeface="+mn-ea"/>
                          <a:cs typeface="+mn-cs"/>
                        </a:rPr>
                        <a:t>fractures, les douleurs musculaires et la faiblesse.</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0" i="0" u="none" strike="noStrike" kern="1200" baseline="0" noProof="0" dirty="0">
                          <a:solidFill>
                            <a:schemeClr val="dk1"/>
                          </a:solidFill>
                          <a:latin typeface="Ubuntu" panose="020B0504030602030204" pitchFamily="34" charset="0"/>
                          <a:ea typeface="+mn-ea"/>
                          <a:cs typeface="+mn-cs"/>
                        </a:rPr>
                        <a:t>Les produits laitiers contiennent de la vitamine D et du calcium. </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0" i="0" u="none" strike="noStrike" kern="1200" spc="-20" baseline="0" noProof="0" dirty="0">
                          <a:solidFill>
                            <a:schemeClr val="dk1"/>
                          </a:solidFill>
                          <a:latin typeface="Ubuntu" panose="020B0504030602030204" pitchFamily="34" charset="0"/>
                          <a:ea typeface="+mn-ea"/>
                          <a:cs typeface="+mn-cs"/>
                        </a:rPr>
                        <a:t>Votre objectif est de consommer au moins 3 tasses de produits laitiers par jour.</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1" i="0" u="none" strike="noStrike" kern="1200" baseline="0" noProof="0" dirty="0">
                          <a:solidFill>
                            <a:srgbClr val="316355"/>
                          </a:solidFill>
                          <a:latin typeface="Ubuntu" panose="020B0504030602030204" pitchFamily="34" charset="0"/>
                          <a:ea typeface="+mn-ea"/>
                          <a:cs typeface="+mn-cs"/>
                        </a:rPr>
                        <a:t>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dk1"/>
                          </a:solidFill>
                          <a:latin typeface="Ubuntu" panose="020B0504030602030204" pitchFamily="34" charset="0"/>
                          <a:ea typeface="+mn-ea"/>
                          <a:cs typeface="+mn-cs"/>
                        </a:rPr>
                        <a:t>Quels sont vos produits laitiers préférés ? Notez au moins 3 exemples dans votre cahier d'exercices.</a:t>
                      </a:r>
                    </a:p>
                    <a:p>
                      <a:endParaRPr lang="en-US" sz="950" b="1" i="1" u="none" strike="noStrike" kern="1200" baseline="0" noProof="0" dirty="0">
                        <a:solidFill>
                          <a:schemeClr val="dk1"/>
                        </a:solidFill>
                        <a:latin typeface="Ubuntu" panose="020B0504030602030204" pitchFamily="34" charset="0"/>
                        <a:ea typeface="+mn-ea"/>
                        <a:cs typeface="+mn-cs"/>
                      </a:endParaRPr>
                    </a:p>
                    <a:p>
                      <a:r>
                        <a:rPr lang="fr-fr" sz="950" b="1" i="1" u="none" strike="noStrike" kern="1200" baseline="0" noProof="0" dirty="0">
                          <a:solidFill>
                            <a:schemeClr val="dk1"/>
                          </a:solidFill>
                          <a:latin typeface="Ubuntu" panose="020B0504030602030204" pitchFamily="34" charset="0"/>
                          <a:ea typeface="+mn-ea"/>
                          <a:cs typeface="+mn-cs"/>
                        </a:rPr>
                        <a:t>Demandez à quelques participants de partager leurs </a:t>
                      </a:r>
                      <a:r>
                        <a:rPr lang="fr-fr" sz="950" b="1" i="1" u="none" strike="noStrike" kern="1200" baseline="0" noProof="0">
                          <a:solidFill>
                            <a:schemeClr val="dk1"/>
                          </a:solidFill>
                          <a:latin typeface="Ubuntu" panose="020B0504030602030204" pitchFamily="34" charset="0"/>
                          <a:ea typeface="+mn-ea"/>
                          <a:cs typeface="+mn-cs"/>
                        </a:rPr>
                        <a:t>réponses </a:t>
                      </a:r>
                      <a:br>
                        <a:rPr lang="fr-fr" sz="950" b="1" i="1" u="none" strike="noStrike" kern="1200" baseline="0" noProof="0">
                          <a:solidFill>
                            <a:schemeClr val="dk1"/>
                          </a:solidFill>
                          <a:latin typeface="Ubuntu" panose="020B0504030602030204" pitchFamily="34" charset="0"/>
                          <a:ea typeface="+mn-ea"/>
                          <a:cs typeface="+mn-cs"/>
                        </a:rPr>
                      </a:br>
                      <a:r>
                        <a:rPr lang="fr-fr" sz="950" b="1" i="1" u="none" strike="noStrike" kern="1200" baseline="0" noProof="0">
                          <a:solidFill>
                            <a:schemeClr val="dk1"/>
                          </a:solidFill>
                          <a:latin typeface="Ubuntu" panose="020B0504030602030204" pitchFamily="34" charset="0"/>
                          <a:ea typeface="+mn-ea"/>
                          <a:cs typeface="+mn-cs"/>
                        </a:rPr>
                        <a:t>et </a:t>
                      </a:r>
                      <a:r>
                        <a:rPr lang="fr-fr" sz="950" b="1" i="1" u="none" strike="noStrike" kern="1200" baseline="0" noProof="0" dirty="0">
                          <a:solidFill>
                            <a:schemeClr val="dk1"/>
                          </a:solidFill>
                          <a:latin typeface="Ubuntu" panose="020B0504030602030204" pitchFamily="34" charset="0"/>
                          <a:ea typeface="+mn-ea"/>
                          <a:cs typeface="+mn-cs"/>
                        </a:rPr>
                        <a:t>passez à la diapositive suivante.</a:t>
                      </a:r>
                      <a:endParaRPr lang="en-US" sz="950" b="0" i="0" u="none" strike="noStrike" kern="1200" baseline="0" noProof="0" dirty="0">
                        <a:solidFill>
                          <a:schemeClr val="dk1"/>
                        </a:solidFill>
                        <a:latin typeface="Ubuntu" panose="020B0504030602030204" pitchFamily="34" charset="0"/>
                        <a:ea typeface="+mn-ea"/>
                        <a:cs typeface="+mn-cs"/>
                      </a:endParaRPr>
                    </a:p>
                    <a:p>
                      <a:pPr marL="171450" indent="-171450" algn="l" defTabSz="914400" rtl="0" eaLnBrk="1" latinLnBrk="0" hangingPunct="1">
                        <a:buFont typeface="Arial" panose="020B0604020202020204" pitchFamily="34" charset="0"/>
                        <a:buChar char="•"/>
                      </a:pPr>
                      <a:endParaRPr lang="en-US" sz="95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865316">
                <a:tc>
                  <a:txBody>
                    <a:bodyPr/>
                    <a:lstStyle/>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0" u="none" strike="noStrike" kern="1200" baseline="0" noProof="0" dirty="0">
                          <a:solidFill>
                            <a:srgbClr val="316355"/>
                          </a:solidFill>
                          <a:latin typeface="Ubuntu" panose="020B0504030602030204" pitchFamily="34" charset="0"/>
                          <a:ea typeface="+mn-ea"/>
                          <a:cs typeface="+mn-cs"/>
                        </a:rPr>
                        <a:t>Leçon 1 : </a:t>
                      </a:r>
                      <a:r>
                        <a:rPr lang="fr-fr" sz="950" b="0" i="0" u="none" strike="noStrike" kern="1200" baseline="0" noProof="0" dirty="0">
                          <a:solidFill>
                            <a:schemeClr val="tx1"/>
                          </a:solidFill>
                          <a:latin typeface="Ubuntu" panose="020B0504030602030204" pitchFamily="34" charset="0"/>
                          <a:ea typeface="+mn-ea"/>
                          <a:cs typeface="+mn-cs"/>
                        </a:rPr>
                        <a:t>Présentation </a:t>
                      </a:r>
                      <a:br>
                        <a:rPr lang="fr-fr" sz="950" b="0" i="0" u="none" strike="noStrike" kern="1200" baseline="0" noProof="0" dirty="0">
                          <a:solidFill>
                            <a:schemeClr val="tx1"/>
                          </a:solidFill>
                          <a:latin typeface="Ubuntu" panose="020B0504030602030204" pitchFamily="34" charset="0"/>
                          <a:ea typeface="+mn-ea"/>
                          <a:cs typeface="+mn-cs"/>
                        </a:rPr>
                      </a:br>
                      <a:r>
                        <a:rPr lang="fr-fr" sz="950" b="0" i="0" u="none" strike="noStrike" kern="1200" baseline="0" noProof="0" dirty="0">
                          <a:solidFill>
                            <a:schemeClr val="tx1"/>
                          </a:solidFill>
                          <a:latin typeface="Ubuntu" panose="020B0504030602030204" pitchFamily="34" charset="0"/>
                          <a:ea typeface="+mn-ea"/>
                          <a:cs typeface="+mn-cs"/>
                        </a:rPr>
                        <a:t>du fitness :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tx1"/>
                          </a:solidFill>
                          <a:latin typeface="Ubuntu" panose="020B0504030602030204" pitchFamily="34" charset="0"/>
                          <a:ea typeface="+mn-ea"/>
                          <a:cs typeface="+mn-cs"/>
                        </a:rPr>
                        <a:t>Céréales</a:t>
                      </a:r>
                    </a:p>
                    <a:p>
                      <a:pPr marL="0" algn="l" defTabSz="914400" rtl="0" eaLnBrk="1" latinLnBrk="0" hangingPunct="1"/>
                      <a:endParaRPr lang="en-US" sz="95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2 minutes</a:t>
                      </a: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Responsable : </a:t>
                      </a:r>
                    </a:p>
                    <a:p>
                      <a:pPr marL="0" algn="l" defTabSz="914400" rtl="0" eaLnBrk="1" latinLnBrk="0" hangingPunct="1"/>
                      <a:endParaRPr lang="en-US" sz="95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fr-fr" sz="950" b="0" i="0" u="none" strike="noStrike" kern="1200" baseline="0" noProof="0" dirty="0">
                          <a:solidFill>
                            <a:schemeClr val="dk1"/>
                          </a:solidFill>
                          <a:latin typeface="Ubuntu" panose="020B0504030602030204" pitchFamily="34" charset="0"/>
                          <a:ea typeface="+mn-ea"/>
                          <a:cs typeface="+mn-cs"/>
                        </a:rPr>
                        <a:t>Les céréales sont naturellement riches en fibres, ce qui vous aide à vous sentir rassasié, et facilite le maintien du poids de forme ! </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0" i="0" u="none" strike="noStrike" kern="1200" baseline="0" noProof="0" dirty="0">
                          <a:solidFill>
                            <a:schemeClr val="dk1"/>
                          </a:solidFill>
                          <a:latin typeface="Ubuntu" panose="020B0504030602030204" pitchFamily="34" charset="0"/>
                          <a:ea typeface="+mn-ea"/>
                          <a:cs typeface="+mn-cs"/>
                        </a:rPr>
                        <a:t>Faites en sorte que la moitié de vos céréales soient composées de grains entiers.</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1" i="0" u="none" strike="noStrike" kern="1200" baseline="0" noProof="0" dirty="0">
                          <a:solidFill>
                            <a:srgbClr val="316355"/>
                          </a:solidFill>
                          <a:latin typeface="Ubuntu" panose="020B0504030602030204" pitchFamily="34" charset="0"/>
                          <a:ea typeface="+mn-ea"/>
                          <a:cs typeface="+mn-cs"/>
                        </a:rPr>
                        <a:t>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dk1"/>
                          </a:solidFill>
                          <a:latin typeface="Ubuntu" panose="020B0504030602030204" pitchFamily="34" charset="0"/>
                          <a:ea typeface="+mn-ea"/>
                          <a:cs typeface="+mn-cs"/>
                        </a:rPr>
                        <a:t>Quelles sont vos céréales préférées ? Notez au moins 3 exemples dans votre cahier d'exercices.</a:t>
                      </a:r>
                    </a:p>
                    <a:p>
                      <a:endParaRPr lang="en-US" sz="950" b="1" i="1" u="none" strike="noStrike" kern="1200" baseline="0" noProof="0" dirty="0">
                        <a:solidFill>
                          <a:schemeClr val="dk1"/>
                        </a:solidFill>
                        <a:latin typeface="Ubuntu" panose="020B0504030602030204" pitchFamily="34" charset="0"/>
                        <a:ea typeface="+mn-ea"/>
                        <a:cs typeface="+mn-cs"/>
                      </a:endParaRPr>
                    </a:p>
                    <a:p>
                      <a:r>
                        <a:rPr lang="fr-fr" sz="950" b="1" i="1" u="none" strike="noStrike" kern="1200" baseline="0" noProof="0" dirty="0">
                          <a:solidFill>
                            <a:schemeClr val="dk1"/>
                          </a:solidFill>
                          <a:latin typeface="Ubuntu" panose="020B0504030602030204" pitchFamily="34" charset="0"/>
                          <a:ea typeface="+mn-ea"/>
                          <a:cs typeface="+mn-cs"/>
                        </a:rPr>
                        <a:t>Demandez à quelques participants de partager leurs </a:t>
                      </a:r>
                      <a:r>
                        <a:rPr lang="fr-fr" sz="950" b="1" i="1" u="none" strike="noStrike" kern="1200" baseline="0" noProof="0">
                          <a:solidFill>
                            <a:schemeClr val="dk1"/>
                          </a:solidFill>
                          <a:latin typeface="Ubuntu" panose="020B0504030602030204" pitchFamily="34" charset="0"/>
                          <a:ea typeface="+mn-ea"/>
                          <a:cs typeface="+mn-cs"/>
                        </a:rPr>
                        <a:t>réponses </a:t>
                      </a:r>
                      <a:br>
                        <a:rPr lang="fr-fr" sz="950" b="1" i="1" u="none" strike="noStrike" kern="1200" baseline="0" noProof="0">
                          <a:solidFill>
                            <a:schemeClr val="dk1"/>
                          </a:solidFill>
                          <a:latin typeface="Ubuntu" panose="020B0504030602030204" pitchFamily="34" charset="0"/>
                          <a:ea typeface="+mn-ea"/>
                          <a:cs typeface="+mn-cs"/>
                        </a:rPr>
                      </a:br>
                      <a:r>
                        <a:rPr lang="fr-fr" sz="950" b="1" i="1" u="none" strike="noStrike" kern="1200" baseline="0" noProof="0">
                          <a:solidFill>
                            <a:schemeClr val="dk1"/>
                          </a:solidFill>
                          <a:latin typeface="Ubuntu" panose="020B0504030602030204" pitchFamily="34" charset="0"/>
                          <a:ea typeface="+mn-ea"/>
                          <a:cs typeface="+mn-cs"/>
                        </a:rPr>
                        <a:t>et </a:t>
                      </a:r>
                      <a:r>
                        <a:rPr lang="fr-fr" sz="950" b="1" i="1" u="none" strike="noStrike" kern="1200" baseline="0" noProof="0" dirty="0">
                          <a:solidFill>
                            <a:schemeClr val="dk1"/>
                          </a:solidFill>
                          <a:latin typeface="Ubuntu" panose="020B0504030602030204" pitchFamily="34" charset="0"/>
                          <a:ea typeface="+mn-ea"/>
                          <a:cs typeface="+mn-cs"/>
                        </a:rPr>
                        <a:t>passez à la diapositive suivante.</a:t>
                      </a:r>
                      <a:endParaRPr lang="en-US" sz="95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635570182"/>
                  </a:ext>
                </a:extLst>
              </a:tr>
            </a:tbl>
          </a:graphicData>
        </a:graphic>
      </p:graphicFrame>
      <p:pic>
        <p:nvPicPr>
          <p:cNvPr id="5" name="Picture 4">
            <a:extLst>
              <a:ext uri="{FF2B5EF4-FFF2-40B4-BE49-F238E27FC236}">
                <a16:creationId xmlns:a16="http://schemas.microsoft.com/office/drawing/2014/main" id="{0B69F452-6656-0B3C-1CC9-707CF2048C57}"/>
              </a:ext>
            </a:extLst>
          </p:cNvPr>
          <p:cNvPicPr>
            <a:picLocks noChangeAspect="1"/>
          </p:cNvPicPr>
          <p:nvPr/>
        </p:nvPicPr>
        <p:blipFill rotWithShape="1">
          <a:blip r:embed="rId2"/>
          <a:srcRect l="57020" t="34161" r="2317" b="25540"/>
          <a:stretch/>
        </p:blipFill>
        <p:spPr>
          <a:xfrm>
            <a:off x="7007087" y="1241826"/>
            <a:ext cx="2125900" cy="1185129"/>
          </a:xfrm>
          <a:prstGeom prst="rect">
            <a:avLst/>
          </a:prstGeom>
          <a:ln>
            <a:solidFill>
              <a:schemeClr val="tx1"/>
            </a:solidFill>
          </a:ln>
        </p:spPr>
      </p:pic>
      <p:pic>
        <p:nvPicPr>
          <p:cNvPr id="9" name="Picture 8">
            <a:extLst>
              <a:ext uri="{FF2B5EF4-FFF2-40B4-BE49-F238E27FC236}">
                <a16:creationId xmlns:a16="http://schemas.microsoft.com/office/drawing/2014/main" id="{7F659E2A-7405-216E-8AAE-8E21ACAC0F55}"/>
              </a:ext>
            </a:extLst>
          </p:cNvPr>
          <p:cNvPicPr>
            <a:picLocks noChangeAspect="1"/>
          </p:cNvPicPr>
          <p:nvPr/>
        </p:nvPicPr>
        <p:blipFill rotWithShape="1">
          <a:blip r:embed="rId3"/>
          <a:srcRect l="56319" t="34161" r="2901" b="25125"/>
          <a:stretch/>
        </p:blipFill>
        <p:spPr>
          <a:xfrm>
            <a:off x="7007088" y="3122872"/>
            <a:ext cx="2125900" cy="1193915"/>
          </a:xfrm>
          <a:prstGeom prst="rect">
            <a:avLst/>
          </a:prstGeom>
          <a:ln>
            <a:solidFill>
              <a:schemeClr val="tx1"/>
            </a:solidFill>
          </a:ln>
        </p:spPr>
      </p:pic>
      <p:pic>
        <p:nvPicPr>
          <p:cNvPr id="11" name="Picture 10">
            <a:extLst>
              <a:ext uri="{FF2B5EF4-FFF2-40B4-BE49-F238E27FC236}">
                <a16:creationId xmlns:a16="http://schemas.microsoft.com/office/drawing/2014/main" id="{332D3A99-87FB-33D7-2DA2-0D503D65F273}"/>
              </a:ext>
            </a:extLst>
          </p:cNvPr>
          <p:cNvPicPr>
            <a:picLocks noChangeAspect="1"/>
          </p:cNvPicPr>
          <p:nvPr/>
        </p:nvPicPr>
        <p:blipFill rotWithShape="1">
          <a:blip r:embed="rId4"/>
          <a:srcRect l="56319" t="34369" r="2317" b="25956"/>
          <a:stretch/>
        </p:blipFill>
        <p:spPr>
          <a:xfrm>
            <a:off x="7007087" y="5274906"/>
            <a:ext cx="2125900" cy="1147025"/>
          </a:xfrm>
          <a:prstGeom prst="rect">
            <a:avLst/>
          </a:prstGeom>
          <a:ln>
            <a:solidFill>
              <a:schemeClr val="tx1"/>
            </a:solidFill>
          </a:ln>
        </p:spPr>
      </p:pic>
    </p:spTree>
    <p:extLst>
      <p:ext uri="{BB962C8B-B14F-4D97-AF65-F5344CB8AC3E}">
        <p14:creationId xmlns:p14="http://schemas.microsoft.com/office/powerpoint/2010/main" val="216766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730499823"/>
              </p:ext>
            </p:extLst>
          </p:nvPr>
        </p:nvGraphicFramePr>
        <p:xfrm>
          <a:off x="614150" y="545911"/>
          <a:ext cx="8518837" cy="6196846"/>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51072">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812597">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none" strike="noStrike" kern="1200" baseline="0" noProof="0" dirty="0">
                          <a:solidFill>
                            <a:srgbClr val="316355"/>
                          </a:solidFill>
                          <a:latin typeface="Ubuntu" panose="020B0504030602030204" pitchFamily="34" charset="0"/>
                          <a:ea typeface="+mn-ea"/>
                          <a:cs typeface="+mn-cs"/>
                        </a:rPr>
                        <a:t>Leçon 1 : </a:t>
                      </a:r>
                      <a:r>
                        <a:rPr lang="fr-fr" sz="1000" b="0" i="0" u="none" strike="noStrike" kern="1200" baseline="0" noProof="0" dirty="0">
                          <a:solidFill>
                            <a:schemeClr val="tx1"/>
                          </a:solidFill>
                          <a:latin typeface="Ubuntu" panose="020B0504030602030204" pitchFamily="34" charset="0"/>
                          <a:ea typeface="+mn-ea"/>
                          <a:cs typeface="+mn-cs"/>
                        </a:rPr>
                        <a:t>Présentation </a:t>
                      </a:r>
                      <a:br>
                        <a:rPr lang="fr-fr" sz="1000" b="0" i="0" u="none" strike="noStrike" kern="1200" baseline="0" noProof="0" dirty="0">
                          <a:solidFill>
                            <a:schemeClr val="tx1"/>
                          </a:solidFill>
                          <a:latin typeface="Ubuntu" panose="020B0504030602030204" pitchFamily="34" charset="0"/>
                          <a:ea typeface="+mn-ea"/>
                          <a:cs typeface="+mn-cs"/>
                        </a:rPr>
                      </a:br>
                      <a:r>
                        <a:rPr lang="fr-fr" sz="1000" b="0" i="0" u="none" strike="noStrike" kern="1200" baseline="0" noProof="0" dirty="0">
                          <a:solidFill>
                            <a:schemeClr val="tx1"/>
                          </a:solidFill>
                          <a:latin typeface="Ubuntu" panose="020B0504030602030204" pitchFamily="34" charset="0"/>
                          <a:ea typeface="+mn-ea"/>
                          <a:cs typeface="+mn-cs"/>
                        </a:rPr>
                        <a:t>du fitness :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tx1"/>
                          </a:solidFill>
                          <a:latin typeface="Ubuntu" panose="020B0504030602030204" pitchFamily="34" charset="0"/>
                          <a:ea typeface="+mn-ea"/>
                          <a:cs typeface="+mn-cs"/>
                        </a:rPr>
                        <a:t>Protéines</a:t>
                      </a:r>
                    </a:p>
                    <a:p>
                      <a:pPr marL="0" algn="l" defTabSz="914400" rtl="0" eaLnBrk="1" latinLnBrk="0" hangingPunct="1"/>
                      <a:endParaRPr lang="en-US" sz="8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2 minutes</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spc="-20" baseline="0" noProof="0" dirty="0">
                          <a:solidFill>
                            <a:schemeClr val="dk1"/>
                          </a:solidFill>
                          <a:latin typeface="Ubuntu" panose="020B0504030602030204" pitchFamily="34" charset="0"/>
                          <a:ea typeface="+mn-ea"/>
                          <a:cs typeface="+mn-cs"/>
                        </a:rPr>
                        <a:t>Les protéines aident à la récupération et à la régénération des tissus </a:t>
                      </a:r>
                      <a:br>
                        <a:rPr lang="fr-fr" sz="1000" b="0" i="0" u="none" strike="noStrike" kern="1200" spc="-20" baseline="0" noProof="0" dirty="0">
                          <a:solidFill>
                            <a:schemeClr val="dk1"/>
                          </a:solidFill>
                          <a:latin typeface="Ubuntu" panose="020B0504030602030204" pitchFamily="34" charset="0"/>
                          <a:ea typeface="+mn-ea"/>
                          <a:cs typeface="+mn-cs"/>
                        </a:rPr>
                      </a:br>
                      <a:r>
                        <a:rPr lang="fr-fr" sz="1000" b="0" i="0" u="none" strike="noStrike" kern="1200" spc="-20" baseline="0" noProof="0" dirty="0">
                          <a:solidFill>
                            <a:schemeClr val="dk1"/>
                          </a:solidFill>
                          <a:latin typeface="Ubuntu" panose="020B0504030602030204" pitchFamily="34" charset="0"/>
                          <a:ea typeface="+mn-ea"/>
                          <a:cs typeface="+mn-cs"/>
                        </a:rPr>
                        <a:t>des muscles, de la peau, des organes, du sang, des cheveux et des ongles.</a:t>
                      </a:r>
                    </a:p>
                    <a:p>
                      <a:endParaRPr lang="en-US" sz="8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Les protéines vous donnent des forces et constituent une source d'énergie à long terme.</a:t>
                      </a:r>
                    </a:p>
                    <a:p>
                      <a:endParaRPr lang="en-US" sz="800" b="0" i="0" u="none" strike="noStrike" kern="1200" baseline="0" noProof="0" dirty="0">
                        <a:solidFill>
                          <a:schemeClr val="dk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QUESTION :</a:t>
                      </a:r>
                    </a:p>
                    <a:p>
                      <a:r>
                        <a:rPr lang="fr-fr" sz="1000" b="0" i="0" u="none" strike="noStrike" kern="1200" baseline="0" noProof="0" dirty="0">
                          <a:solidFill>
                            <a:schemeClr val="dk1"/>
                          </a:solidFill>
                          <a:latin typeface="Ubuntu" panose="020B0504030602030204" pitchFamily="34" charset="0"/>
                          <a:ea typeface="+mn-ea"/>
                          <a:cs typeface="+mn-cs"/>
                        </a:rPr>
                        <a:t>Quelles sont vos sources de protéines préférées ? Notez au moins 3 exemples dans votre cahier d'exercices.</a:t>
                      </a:r>
                    </a:p>
                    <a:p>
                      <a:endParaRPr lang="en-US" sz="800" b="1" i="1" u="none" strike="noStrike" kern="1200" baseline="0" noProof="0" dirty="0">
                        <a:solidFill>
                          <a:schemeClr val="dk1"/>
                        </a:solidFill>
                        <a:latin typeface="Ubuntu" panose="020B0504030602030204" pitchFamily="34" charset="0"/>
                        <a:ea typeface="+mn-ea"/>
                        <a:cs typeface="+mn-cs"/>
                      </a:endParaRPr>
                    </a:p>
                    <a:p>
                      <a:r>
                        <a:rPr lang="fr-fr" sz="1000" b="1" i="1" u="none" strike="noStrike" kern="1200" baseline="0" noProof="0" dirty="0">
                          <a:solidFill>
                            <a:schemeClr val="dk1"/>
                          </a:solidFill>
                          <a:latin typeface="Ubuntu" panose="020B0504030602030204" pitchFamily="34" charset="0"/>
                          <a:ea typeface="+mn-ea"/>
                          <a:cs typeface="+mn-cs"/>
                        </a:rPr>
                        <a:t>Demandez à quelques participants de partager leurs réponses </a:t>
                      </a:r>
                    </a:p>
                    <a:p>
                      <a:r>
                        <a:rPr lang="fr-fr" sz="1000" b="1" i="1" u="none" strike="noStrike" kern="1200" baseline="0" noProof="0" dirty="0">
                          <a:solidFill>
                            <a:schemeClr val="dk1"/>
                          </a:solidFill>
                          <a:latin typeface="Ubuntu" panose="020B0504030602030204" pitchFamily="34" charset="0"/>
                          <a:ea typeface="+mn-ea"/>
                          <a:cs typeface="+mn-cs"/>
                        </a:rPr>
                        <a:t>et passez à la diapositive suivante.</a:t>
                      </a: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744414">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none" strike="noStrike" kern="1200" baseline="0" noProof="0" dirty="0">
                          <a:solidFill>
                            <a:srgbClr val="316355"/>
                          </a:solidFill>
                          <a:latin typeface="Ubuntu" panose="020B0504030602030204" pitchFamily="34" charset="0"/>
                          <a:ea typeface="+mn-ea"/>
                          <a:cs typeface="+mn-cs"/>
                        </a:rPr>
                        <a:t>Leçon 1 : </a:t>
                      </a:r>
                      <a:r>
                        <a:rPr lang="fr-fr" sz="1000" b="0" i="0" u="none" strike="noStrike" kern="1200" baseline="0" noProof="0" dirty="0">
                          <a:solidFill>
                            <a:schemeClr val="tx1"/>
                          </a:solidFill>
                          <a:latin typeface="Ubuntu" panose="020B0504030602030204" pitchFamily="34" charset="0"/>
                          <a:ea typeface="+mn-ea"/>
                          <a:cs typeface="+mn-cs"/>
                        </a:rPr>
                        <a:t>Présentation </a:t>
                      </a:r>
                      <a:br>
                        <a:rPr lang="fr-fr" sz="1000" b="0" i="0" u="none" strike="noStrike" kern="1200" baseline="0" noProof="0" dirty="0">
                          <a:solidFill>
                            <a:schemeClr val="tx1"/>
                          </a:solidFill>
                          <a:latin typeface="Ubuntu" panose="020B0504030602030204" pitchFamily="34" charset="0"/>
                          <a:ea typeface="+mn-ea"/>
                          <a:cs typeface="+mn-cs"/>
                        </a:rPr>
                      </a:br>
                      <a:r>
                        <a:rPr lang="fr-fr" sz="1000" b="0" i="0" u="none" strike="noStrike" kern="1200" baseline="0" noProof="0" dirty="0">
                          <a:solidFill>
                            <a:schemeClr val="tx1"/>
                          </a:solidFill>
                          <a:latin typeface="Ubuntu" panose="020B0504030602030204" pitchFamily="34" charset="0"/>
                          <a:ea typeface="+mn-ea"/>
                          <a:cs typeface="+mn-cs"/>
                        </a:rPr>
                        <a:t>du fitness :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tx1"/>
                          </a:solidFill>
                          <a:latin typeface="Ubuntu" panose="020B0504030602030204" pitchFamily="34" charset="0"/>
                          <a:ea typeface="+mn-ea"/>
                          <a:cs typeface="+mn-cs"/>
                        </a:rPr>
                        <a:t>Produits laitiers</a:t>
                      </a:r>
                    </a:p>
                    <a:p>
                      <a:pPr marL="0" algn="l" defTabSz="914400" rtl="0" eaLnBrk="1" latinLnBrk="0" hangingPunct="1"/>
                      <a:endParaRPr lang="en-US" sz="8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2 minutes</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dirty="0">
                          <a:solidFill>
                            <a:schemeClr val="dk1"/>
                          </a:solidFill>
                          <a:latin typeface="Ubuntu" panose="020B0504030602030204" pitchFamily="34" charset="0"/>
                          <a:ea typeface="+mn-ea"/>
                          <a:cs typeface="+mn-cs"/>
                        </a:rPr>
                        <a:t>Le contrôle des portions consiste à choisir une quantité saine d’un certain aliment. </a:t>
                      </a:r>
                    </a:p>
                    <a:p>
                      <a:endParaRPr lang="en-US" sz="8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Il vous aide à profiter des avantages des nutriments contenus dans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les aliments sans trop manger. Mangez ce dont votre corps a besoin. </a:t>
                      </a:r>
                    </a:p>
                    <a:p>
                      <a:endParaRPr lang="en-US" sz="8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Voici quelques conseils pour vous aider à contrôler les portions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Utilisez des assiettes et des bols plus petits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Limitez les distractions pendant les repas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Évitez d’avoir de la nourriture sur la table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Mangez lentement.</a:t>
                      </a:r>
                    </a:p>
                    <a:p>
                      <a:endParaRPr lang="en-US" sz="800" b="0" i="0" u="none" strike="noStrike" kern="1200" baseline="0" noProof="0" dirty="0">
                        <a:solidFill>
                          <a:schemeClr val="dk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QUESTION :</a:t>
                      </a:r>
                    </a:p>
                    <a:p>
                      <a:r>
                        <a:rPr lang="fr-fr" sz="1000" b="0" i="0" u="none" strike="noStrike" kern="1200" baseline="0" noProof="0" dirty="0">
                          <a:solidFill>
                            <a:schemeClr val="dk1"/>
                          </a:solidFill>
                          <a:latin typeface="Ubuntu" panose="020B0504030602030204" pitchFamily="34" charset="0"/>
                          <a:ea typeface="+mn-ea"/>
                          <a:cs typeface="+mn-cs"/>
                        </a:rPr>
                        <a:t>Y a-t-il d’autres choses que vous essayez de faire pour contrôler ce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que vous mangez ? Notez votre réponse dans votre cahier d'exercices.</a:t>
                      </a:r>
                    </a:p>
                    <a:p>
                      <a:endParaRPr lang="en-US" sz="800" b="1" i="1" u="none" strike="noStrike" kern="1200" baseline="0" noProof="0" dirty="0">
                        <a:solidFill>
                          <a:schemeClr val="dk1"/>
                        </a:solidFill>
                        <a:latin typeface="Ubuntu" panose="020B0504030602030204" pitchFamily="34" charset="0"/>
                        <a:ea typeface="+mn-ea"/>
                        <a:cs typeface="+mn-cs"/>
                      </a:endParaRPr>
                    </a:p>
                    <a:p>
                      <a:r>
                        <a:rPr lang="fr-fr" sz="1000" b="1" i="1" u="none" strike="noStrike" kern="1200" baseline="0" noProof="0" dirty="0">
                          <a:solidFill>
                            <a:schemeClr val="dk1"/>
                          </a:solidFill>
                          <a:latin typeface="Ubuntu" panose="020B0504030602030204" pitchFamily="34" charset="0"/>
                          <a:ea typeface="+mn-ea"/>
                          <a:cs typeface="+mn-cs"/>
                        </a:rPr>
                        <a:t>Demandez à quelques participants de partager leurs réponses et passez à la diapositive suivante.</a:t>
                      </a: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272560">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none" strike="noStrike" kern="1200" baseline="0" noProof="0" dirty="0">
                          <a:solidFill>
                            <a:srgbClr val="316355"/>
                          </a:solidFill>
                          <a:latin typeface="Ubuntu" panose="020B0504030602030204" pitchFamily="34" charset="0"/>
                          <a:ea typeface="+mn-ea"/>
                          <a:cs typeface="+mn-cs"/>
                        </a:rPr>
                        <a:t>Leçon 1 : </a:t>
                      </a:r>
                      <a:r>
                        <a:rPr lang="fr-fr" sz="1000" b="0" i="0" u="none" strike="noStrike" kern="1200" baseline="0" noProof="0" dirty="0">
                          <a:solidFill>
                            <a:schemeClr val="tx1"/>
                          </a:solidFill>
                          <a:latin typeface="Ubuntu" panose="020B0504030602030204" pitchFamily="34" charset="0"/>
                          <a:ea typeface="+mn-ea"/>
                          <a:cs typeface="+mn-cs"/>
                        </a:rPr>
                        <a:t>Présentation </a:t>
                      </a:r>
                      <a:br>
                        <a:rPr lang="fr-fr" sz="1000" b="0" i="0" u="none" strike="noStrike" kern="1200" baseline="0" noProof="0" dirty="0">
                          <a:solidFill>
                            <a:schemeClr val="tx1"/>
                          </a:solidFill>
                          <a:latin typeface="Ubuntu" panose="020B0504030602030204" pitchFamily="34" charset="0"/>
                          <a:ea typeface="+mn-ea"/>
                          <a:cs typeface="+mn-cs"/>
                        </a:rPr>
                      </a:br>
                      <a:r>
                        <a:rPr lang="fr-fr" sz="1000" b="0" i="0" u="none" strike="noStrike" kern="1200" baseline="0" noProof="0" dirty="0">
                          <a:solidFill>
                            <a:schemeClr val="tx1"/>
                          </a:solidFill>
                          <a:latin typeface="Ubuntu" panose="020B0504030602030204" pitchFamily="34" charset="0"/>
                          <a:ea typeface="+mn-ea"/>
                          <a:cs typeface="+mn-cs"/>
                        </a:rPr>
                        <a:t>du fitness : hydratation</a:t>
                      </a:r>
                    </a:p>
                    <a:p>
                      <a:pPr marL="0" algn="l" defTabSz="914400" rtl="0" eaLnBrk="1" latinLnBrk="0" hangingPunct="1"/>
                      <a:endParaRPr lang="en-US" sz="8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&lt; 1 minute</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0" i="0" u="none" strike="noStrike" kern="1200" baseline="0" noProof="0" dirty="0">
                          <a:solidFill>
                            <a:schemeClr val="dk1"/>
                          </a:solidFill>
                          <a:latin typeface="Ubuntu" panose="020B0504030602030204" pitchFamily="34" charset="0"/>
                          <a:ea typeface="+mn-ea"/>
                          <a:cs typeface="+mn-cs"/>
                        </a:rPr>
                        <a:t>Pour finir, parlons de l'hydratation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635570182"/>
                  </a:ext>
                </a:extLst>
              </a:tr>
            </a:tbl>
          </a:graphicData>
        </a:graphic>
      </p:graphicFrame>
      <p:pic>
        <p:nvPicPr>
          <p:cNvPr id="4" name="Picture 3">
            <a:extLst>
              <a:ext uri="{FF2B5EF4-FFF2-40B4-BE49-F238E27FC236}">
                <a16:creationId xmlns:a16="http://schemas.microsoft.com/office/drawing/2014/main" id="{0637577F-FA86-E9A4-E702-C37334CE13A3}"/>
              </a:ext>
            </a:extLst>
          </p:cNvPr>
          <p:cNvPicPr>
            <a:picLocks noChangeAspect="1"/>
          </p:cNvPicPr>
          <p:nvPr/>
        </p:nvPicPr>
        <p:blipFill rotWithShape="1">
          <a:blip r:embed="rId2"/>
          <a:srcRect l="56553" t="33953" r="2551" b="25125"/>
          <a:stretch/>
        </p:blipFill>
        <p:spPr>
          <a:xfrm>
            <a:off x="7003616" y="1230756"/>
            <a:ext cx="2127137" cy="1197274"/>
          </a:xfrm>
          <a:prstGeom prst="rect">
            <a:avLst/>
          </a:prstGeom>
          <a:ln>
            <a:solidFill>
              <a:schemeClr val="tx1"/>
            </a:solidFill>
          </a:ln>
        </p:spPr>
      </p:pic>
      <p:pic>
        <p:nvPicPr>
          <p:cNvPr id="7" name="Picture 6">
            <a:extLst>
              <a:ext uri="{FF2B5EF4-FFF2-40B4-BE49-F238E27FC236}">
                <a16:creationId xmlns:a16="http://schemas.microsoft.com/office/drawing/2014/main" id="{230D1106-E753-2AA6-29F1-E2BA987EB40E}"/>
              </a:ext>
            </a:extLst>
          </p:cNvPr>
          <p:cNvPicPr>
            <a:picLocks noChangeAspect="1"/>
          </p:cNvPicPr>
          <p:nvPr/>
        </p:nvPicPr>
        <p:blipFill rotWithShape="1">
          <a:blip r:embed="rId3"/>
          <a:srcRect l="56786" t="34161" r="2318" b="25748"/>
          <a:stretch/>
        </p:blipFill>
        <p:spPr>
          <a:xfrm>
            <a:off x="7003615" y="3510024"/>
            <a:ext cx="2127137" cy="1172964"/>
          </a:xfrm>
          <a:prstGeom prst="rect">
            <a:avLst/>
          </a:prstGeom>
          <a:ln>
            <a:solidFill>
              <a:schemeClr val="tx1"/>
            </a:solidFill>
          </a:ln>
        </p:spPr>
      </p:pic>
      <p:pic>
        <p:nvPicPr>
          <p:cNvPr id="10" name="Picture 9">
            <a:extLst>
              <a:ext uri="{FF2B5EF4-FFF2-40B4-BE49-F238E27FC236}">
                <a16:creationId xmlns:a16="http://schemas.microsoft.com/office/drawing/2014/main" id="{1A739875-8C14-946B-5E50-51A7F52BFD82}"/>
              </a:ext>
            </a:extLst>
          </p:cNvPr>
          <p:cNvPicPr>
            <a:picLocks noChangeAspect="1"/>
          </p:cNvPicPr>
          <p:nvPr/>
        </p:nvPicPr>
        <p:blipFill rotWithShape="1">
          <a:blip r:embed="rId4"/>
          <a:srcRect l="56102" t="34369" r="2550" b="25124"/>
          <a:stretch/>
        </p:blipFill>
        <p:spPr>
          <a:xfrm>
            <a:off x="7003615" y="5570573"/>
            <a:ext cx="2127137" cy="1172184"/>
          </a:xfrm>
          <a:prstGeom prst="rect">
            <a:avLst/>
          </a:prstGeom>
          <a:ln>
            <a:solidFill>
              <a:schemeClr val="tx1"/>
            </a:solidFill>
          </a:ln>
        </p:spPr>
      </p:pic>
    </p:spTree>
    <p:extLst>
      <p:ext uri="{BB962C8B-B14F-4D97-AF65-F5344CB8AC3E}">
        <p14:creationId xmlns:p14="http://schemas.microsoft.com/office/powerpoint/2010/main" val="1081462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154665037"/>
              </p:ext>
            </p:extLst>
          </p:nvPr>
        </p:nvGraphicFramePr>
        <p:xfrm>
          <a:off x="614150" y="545911"/>
          <a:ext cx="8518837" cy="6497146"/>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4615">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393371">
                <a:tc>
                  <a:txBody>
                    <a:bodyPr/>
                    <a:lstStyle/>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i="0" u="none" strike="noStrike" kern="1200" baseline="0" noProof="0" dirty="0">
                          <a:solidFill>
                            <a:srgbClr val="316355"/>
                          </a:solidFill>
                          <a:latin typeface="Ubuntu" panose="020B0504030602030204" pitchFamily="34" charset="0"/>
                          <a:ea typeface="+mn-ea"/>
                          <a:cs typeface="+mn-cs"/>
                        </a:rPr>
                        <a:t>Leçon 1 : </a:t>
                      </a:r>
                      <a:r>
                        <a:rPr lang="fr-fr" sz="900" b="0" i="0" u="none" strike="noStrike" kern="1200" baseline="0" noProof="0" dirty="0">
                          <a:solidFill>
                            <a:schemeClr val="tx1"/>
                          </a:solidFill>
                          <a:latin typeface="Ubuntu" panose="020B0504030602030204" pitchFamily="34" charset="0"/>
                          <a:ea typeface="+mn-ea"/>
                          <a:cs typeface="+mn-cs"/>
                        </a:rPr>
                        <a:t>Présentation </a:t>
                      </a:r>
                      <a:br>
                        <a:rPr lang="fr-fr" sz="900" b="0" i="0" u="none" strike="noStrike" kern="1200" baseline="0" noProof="0" dirty="0">
                          <a:solidFill>
                            <a:schemeClr val="tx1"/>
                          </a:solidFill>
                          <a:latin typeface="Ubuntu" panose="020B0504030602030204" pitchFamily="34" charset="0"/>
                          <a:ea typeface="+mn-ea"/>
                          <a:cs typeface="+mn-cs"/>
                        </a:rPr>
                      </a:br>
                      <a:r>
                        <a:rPr lang="fr-fr" sz="900" b="0" i="0" u="none" strike="noStrike" kern="1200" baseline="0" noProof="0" dirty="0">
                          <a:solidFill>
                            <a:schemeClr val="tx1"/>
                          </a:solidFill>
                          <a:latin typeface="Ubuntu" panose="020B0504030602030204" pitchFamily="34" charset="0"/>
                          <a:ea typeface="+mn-ea"/>
                          <a:cs typeface="+mn-cs"/>
                        </a:rPr>
                        <a:t>du fitness : hydratation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noProof="0" dirty="0">
                          <a:solidFill>
                            <a:schemeClr val="tx1"/>
                          </a:solidFill>
                          <a:latin typeface="Ubuntu" panose="020B0504030602030204" pitchFamily="34" charset="0"/>
                          <a:ea typeface="+mn-ea"/>
                          <a:cs typeface="+mn-cs"/>
                        </a:rPr>
                        <a:t>Boire de l'eau</a:t>
                      </a:r>
                    </a:p>
                    <a:p>
                      <a:pPr marL="0" algn="l" defTabSz="914400" rtl="0" eaLnBrk="1" latinLnBrk="0" hangingPunct="1"/>
                      <a:endParaRPr lang="en-US" sz="9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1 minute</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00" b="0" i="0" u="none" strike="noStrike" kern="1200" baseline="0" noProof="0" dirty="0">
                          <a:solidFill>
                            <a:schemeClr val="dk1"/>
                          </a:solidFill>
                          <a:latin typeface="Ubuntu" panose="020B0504030602030204" pitchFamily="34" charset="0"/>
                          <a:ea typeface="+mn-ea"/>
                          <a:cs typeface="+mn-cs"/>
                        </a:rPr>
                        <a:t>L’hydratation consiste à maintenir la quantité de liquide dont vous avez besoin dans votre corps. </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0" i="0" u="none" strike="noStrike" kern="1200" baseline="0" noProof="0" dirty="0">
                          <a:solidFill>
                            <a:schemeClr val="dk1"/>
                          </a:solidFill>
                          <a:latin typeface="Ubuntu" panose="020B0504030602030204" pitchFamily="34" charset="0"/>
                          <a:ea typeface="+mn-ea"/>
                          <a:cs typeface="+mn-cs"/>
                        </a:rPr>
                        <a:t>Boire la bonne quantité d'eau est important pour votre santé, surtout lorsque vous faites de l'exercice.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591037">
                <a:tc>
                  <a:txBody>
                    <a:bodyPr/>
                    <a:lstStyle/>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i="0" u="none" strike="noStrike" kern="1200" baseline="0" noProof="0" dirty="0">
                          <a:solidFill>
                            <a:srgbClr val="316355"/>
                          </a:solidFill>
                          <a:latin typeface="Ubuntu" panose="020B0504030602030204" pitchFamily="34" charset="0"/>
                          <a:ea typeface="+mn-ea"/>
                          <a:cs typeface="+mn-cs"/>
                        </a:rPr>
                        <a:t>Leçon 1 : </a:t>
                      </a:r>
                      <a:r>
                        <a:rPr lang="fr-fr" sz="900" b="0" i="0" u="none" strike="noStrike" kern="1200" baseline="0" noProof="0" dirty="0">
                          <a:solidFill>
                            <a:schemeClr val="tx1"/>
                          </a:solidFill>
                          <a:latin typeface="Ubuntu" panose="020B0504030602030204" pitchFamily="34" charset="0"/>
                          <a:ea typeface="+mn-ea"/>
                          <a:cs typeface="+mn-cs"/>
                        </a:rPr>
                        <a:t>Présentation </a:t>
                      </a:r>
                      <a:br>
                        <a:rPr lang="fr-fr" sz="900" b="0" i="0" u="none" strike="noStrike" kern="1200" baseline="0" noProof="0" dirty="0">
                          <a:solidFill>
                            <a:schemeClr val="tx1"/>
                          </a:solidFill>
                          <a:latin typeface="Ubuntu" panose="020B0504030602030204" pitchFamily="34" charset="0"/>
                          <a:ea typeface="+mn-ea"/>
                          <a:cs typeface="+mn-cs"/>
                        </a:rPr>
                      </a:br>
                      <a:r>
                        <a:rPr lang="fr-fr" sz="900" b="0" i="0" u="none" strike="noStrike" kern="1200" baseline="0" noProof="0" dirty="0">
                          <a:solidFill>
                            <a:schemeClr val="tx1"/>
                          </a:solidFill>
                          <a:latin typeface="Ubuntu" panose="020B0504030602030204" pitchFamily="34" charset="0"/>
                          <a:ea typeface="+mn-ea"/>
                          <a:cs typeface="+mn-cs"/>
                        </a:rPr>
                        <a:t>du fitness : hydratation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noProof="0" dirty="0">
                          <a:solidFill>
                            <a:schemeClr val="tx1"/>
                          </a:solidFill>
                          <a:latin typeface="Ubuntu" panose="020B0504030602030204" pitchFamily="34" charset="0"/>
                          <a:ea typeface="+mn-ea"/>
                          <a:cs typeface="+mn-cs"/>
                        </a:rPr>
                        <a:t>Avantages</a:t>
                      </a:r>
                    </a:p>
                    <a:p>
                      <a:pPr marL="0" algn="l" defTabSz="914400" rtl="0" eaLnBrk="1" latinLnBrk="0" hangingPunct="1"/>
                      <a:endParaRPr lang="en-US" sz="9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1 minute</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00" b="0" i="0" u="none" strike="noStrike" kern="1200" baseline="0" noProof="0" dirty="0">
                          <a:solidFill>
                            <a:schemeClr val="tx1"/>
                          </a:solidFill>
                          <a:latin typeface="Ubuntu" panose="020B0504030602030204" pitchFamily="34" charset="0"/>
                          <a:ea typeface="+mn-ea"/>
                          <a:cs typeface="+mn-cs"/>
                        </a:rPr>
                        <a:t>Saviez-vous que votre corps est composé à 60 % d’eau ? Il n’est pas surprenant que l’eau soit la boisson la plus importante pour votre corps. Elle est nécessaire à toutes les fonctions de notre organisme !</a:t>
                      </a:r>
                    </a:p>
                    <a:p>
                      <a:endParaRPr lang="en-US" sz="900" b="0" i="0" u="none" strike="noStrike" kern="1200" baseline="0" noProof="0" dirty="0">
                        <a:solidFill>
                          <a:schemeClr val="tx1"/>
                        </a:solidFill>
                        <a:latin typeface="Ubuntu" panose="020B0504030602030204" pitchFamily="34" charset="0"/>
                        <a:ea typeface="+mn-ea"/>
                        <a:cs typeface="+mn-cs"/>
                      </a:endParaRPr>
                    </a:p>
                    <a:p>
                      <a:r>
                        <a:rPr lang="fr-fr" sz="900" b="0" i="0" u="none" strike="noStrike" kern="1200" baseline="0" noProof="0" dirty="0">
                          <a:solidFill>
                            <a:schemeClr val="tx1"/>
                          </a:solidFill>
                          <a:latin typeface="Ubuntu" panose="020B0504030602030204" pitchFamily="34" charset="0"/>
                          <a:ea typeface="+mn-ea"/>
                          <a:cs typeface="+mn-cs"/>
                        </a:rPr>
                        <a:t>L'hydratation :</a:t>
                      </a:r>
                    </a:p>
                    <a:p>
                      <a:pPr marL="171450" indent="-171450">
                        <a:buFont typeface="Arial" panose="020B0604020202020204" pitchFamily="34" charset="0"/>
                        <a:buChar char="•"/>
                      </a:pPr>
                      <a:r>
                        <a:rPr lang="fr-fr" sz="900" b="0" i="0" u="none" strike="noStrike" kern="1200" baseline="0" noProof="0" dirty="0">
                          <a:solidFill>
                            <a:schemeClr val="tx1"/>
                          </a:solidFill>
                          <a:latin typeface="Ubuntu" panose="020B0504030602030204" pitchFamily="34" charset="0"/>
                          <a:ea typeface="+mn-ea"/>
                          <a:cs typeface="+mn-cs"/>
                        </a:rPr>
                        <a:t>Aide votre corps à équilibrer la température à l'intérieur de votre organisme ;</a:t>
                      </a:r>
                    </a:p>
                    <a:p>
                      <a:pPr marL="171450" indent="-171450">
                        <a:buFont typeface="Arial" panose="020B0604020202020204" pitchFamily="34" charset="0"/>
                        <a:buChar char="•"/>
                      </a:pPr>
                      <a:r>
                        <a:rPr lang="fr-fr" sz="900" b="0" i="0" u="none" strike="noStrike" kern="1200" baseline="0" noProof="0" dirty="0">
                          <a:solidFill>
                            <a:schemeClr val="tx1"/>
                          </a:solidFill>
                          <a:latin typeface="Ubuntu" panose="020B0504030602030204" pitchFamily="34" charset="0"/>
                          <a:ea typeface="+mn-ea"/>
                          <a:cs typeface="+mn-cs"/>
                        </a:rPr>
                        <a:t>Aide à la décomposition des aliments que vous mangez ;</a:t>
                      </a:r>
                    </a:p>
                    <a:p>
                      <a:pPr marL="171450" indent="-171450">
                        <a:buFont typeface="Arial" panose="020B0604020202020204" pitchFamily="34" charset="0"/>
                        <a:buChar char="•"/>
                      </a:pPr>
                      <a:r>
                        <a:rPr lang="fr-fr" sz="900" b="0" i="0" u="none" strike="noStrike" kern="1200" baseline="0" noProof="0" dirty="0">
                          <a:solidFill>
                            <a:schemeClr val="tx1"/>
                          </a:solidFill>
                          <a:latin typeface="Ubuntu" panose="020B0504030602030204" pitchFamily="34" charset="0"/>
                          <a:ea typeface="+mn-ea"/>
                          <a:cs typeface="+mn-cs"/>
                        </a:rPr>
                        <a:t>Aide votre organisme à absorber les vitamines et les minéraux </a:t>
                      </a:r>
                      <a:r>
                        <a:rPr lang="fr-fr" sz="900" b="0" i="0" u="none" strike="noStrike" kern="1200" baseline="0" noProof="0">
                          <a:solidFill>
                            <a:schemeClr val="tx1"/>
                          </a:solidFill>
                          <a:latin typeface="Ubuntu" panose="020B0504030602030204" pitchFamily="34" charset="0"/>
                          <a:ea typeface="+mn-ea"/>
                          <a:cs typeface="+mn-cs"/>
                        </a:rPr>
                        <a:t>des </a:t>
                      </a:r>
                      <a:br>
                        <a:rPr lang="fr-fr" sz="900" b="0" i="0" u="none" strike="noStrike" kern="1200" baseline="0" noProof="0">
                          <a:solidFill>
                            <a:schemeClr val="tx1"/>
                          </a:solidFill>
                          <a:latin typeface="Ubuntu" panose="020B0504030602030204" pitchFamily="34" charset="0"/>
                          <a:ea typeface="+mn-ea"/>
                          <a:cs typeface="+mn-cs"/>
                        </a:rPr>
                      </a:br>
                      <a:r>
                        <a:rPr lang="fr-fr" sz="900" b="0" i="0" u="none" strike="noStrike" kern="1200" baseline="0" noProof="0">
                          <a:solidFill>
                            <a:schemeClr val="tx1"/>
                          </a:solidFill>
                          <a:latin typeface="Ubuntu" panose="020B0504030602030204" pitchFamily="34" charset="0"/>
                          <a:ea typeface="+mn-ea"/>
                          <a:cs typeface="+mn-cs"/>
                        </a:rPr>
                        <a:t>aliments </a:t>
                      </a:r>
                      <a:r>
                        <a:rPr lang="fr-fr" sz="900" b="0" i="0" u="none" strike="noStrike" kern="1200" baseline="0" noProof="0" dirty="0">
                          <a:solidFill>
                            <a:schemeClr val="tx1"/>
                          </a:solidFill>
                          <a:latin typeface="Ubuntu" panose="020B0504030602030204" pitchFamily="34" charset="0"/>
                          <a:ea typeface="+mn-ea"/>
                          <a:cs typeface="+mn-cs"/>
                        </a:rPr>
                        <a:t>consommés ;</a:t>
                      </a:r>
                    </a:p>
                    <a:p>
                      <a:pPr marL="171450" indent="-171450">
                        <a:buFont typeface="Arial" panose="020B0604020202020204" pitchFamily="34" charset="0"/>
                        <a:buChar char="•"/>
                      </a:pPr>
                      <a:r>
                        <a:rPr lang="fr-fr" sz="900" b="0" i="0" u="none" strike="noStrike" kern="1200" baseline="0" noProof="0" dirty="0">
                          <a:solidFill>
                            <a:schemeClr val="tx1"/>
                          </a:solidFill>
                          <a:latin typeface="Ubuntu" panose="020B0504030602030204" pitchFamily="34" charset="0"/>
                          <a:ea typeface="+mn-ea"/>
                          <a:cs typeface="+mn-cs"/>
                        </a:rPr>
                        <a:t>Aide au bon fonctionnement de votre corps et de votre esprit.</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3091158">
                <a:tc>
                  <a:txBody>
                    <a:bodyPr/>
                    <a:lstStyle/>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i="0" u="none" strike="noStrike" kern="1200" baseline="0" noProof="0" dirty="0">
                          <a:solidFill>
                            <a:srgbClr val="316355"/>
                          </a:solidFill>
                          <a:latin typeface="Ubuntu" panose="020B0504030602030204" pitchFamily="34" charset="0"/>
                          <a:ea typeface="+mn-ea"/>
                          <a:cs typeface="+mn-cs"/>
                        </a:rPr>
                        <a:t>Leçon 1 : </a:t>
                      </a:r>
                      <a:r>
                        <a:rPr lang="fr-fr" sz="900" b="0" i="0" u="none" strike="noStrike" kern="1200" baseline="0" noProof="0" dirty="0">
                          <a:solidFill>
                            <a:schemeClr val="tx1"/>
                          </a:solidFill>
                          <a:latin typeface="Ubuntu" panose="020B0504030602030204" pitchFamily="34" charset="0"/>
                          <a:ea typeface="+mn-ea"/>
                          <a:cs typeface="+mn-cs"/>
                        </a:rPr>
                        <a:t>Présentation </a:t>
                      </a:r>
                      <a:br>
                        <a:rPr lang="fr-fr" sz="900" b="0" i="0" u="none" strike="noStrike" kern="1200" baseline="0" noProof="0" dirty="0">
                          <a:solidFill>
                            <a:schemeClr val="tx1"/>
                          </a:solidFill>
                          <a:latin typeface="Ubuntu" panose="020B0504030602030204" pitchFamily="34" charset="0"/>
                          <a:ea typeface="+mn-ea"/>
                          <a:cs typeface="+mn-cs"/>
                        </a:rPr>
                      </a:br>
                      <a:r>
                        <a:rPr lang="fr-fr" sz="900" b="0" i="0" u="none" strike="noStrike" kern="1200" baseline="0" noProof="0" dirty="0">
                          <a:solidFill>
                            <a:schemeClr val="tx1"/>
                          </a:solidFill>
                          <a:latin typeface="Ubuntu" panose="020B0504030602030204" pitchFamily="34" charset="0"/>
                          <a:ea typeface="+mn-ea"/>
                          <a:cs typeface="+mn-cs"/>
                        </a:rPr>
                        <a:t>du fitness : hydratation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noProof="0" dirty="0">
                          <a:solidFill>
                            <a:schemeClr val="tx1"/>
                          </a:solidFill>
                          <a:latin typeface="Ubuntu" panose="020B0504030602030204" pitchFamily="34" charset="0"/>
                          <a:ea typeface="+mn-ea"/>
                          <a:cs typeface="+mn-cs"/>
                        </a:rPr>
                        <a:t>Choix de boissons saines</a:t>
                      </a:r>
                    </a:p>
                    <a:p>
                      <a:pPr marL="0" algn="l" defTabSz="914400" rtl="0" eaLnBrk="1" latinLnBrk="0" hangingPunct="1"/>
                      <a:endParaRPr lang="en-US" sz="9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3 minutes</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Responsable : </a:t>
                      </a:r>
                    </a:p>
                    <a:p>
                      <a:pPr marL="0" algn="l" defTabSz="914400" rtl="0" eaLnBrk="1" latinLnBrk="0" hangingPunct="1"/>
                      <a:endParaRPr lang="en-US" sz="9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fr-fr" sz="900" b="0" i="0" u="none" strike="noStrike" kern="1200" baseline="0" noProof="0" dirty="0">
                          <a:solidFill>
                            <a:schemeClr val="tx1"/>
                          </a:solidFill>
                          <a:latin typeface="Ubuntu" panose="020B0504030602030204" pitchFamily="34" charset="0"/>
                          <a:ea typeface="+mn-ea"/>
                          <a:cs typeface="+mn-cs"/>
                        </a:rPr>
                        <a:t>Il existe de nombreuses boissons disponibles, mais certaines sont plus saines que d’autres.</a:t>
                      </a:r>
                    </a:p>
                    <a:p>
                      <a:pPr marL="0" indent="0">
                        <a:buFont typeface="Arial" panose="020B0604020202020204" pitchFamily="34" charset="0"/>
                        <a:buNone/>
                      </a:pPr>
                      <a:endParaRPr lang="en-US" sz="900" b="0" i="0" u="none" strike="noStrike" kern="1200" baseline="0" noProof="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baseline="0" noProof="0" dirty="0">
                          <a:solidFill>
                            <a:schemeClr val="tx1"/>
                          </a:solidFill>
                          <a:latin typeface="Ubuntu" panose="020B0504030602030204" pitchFamily="34" charset="0"/>
                          <a:ea typeface="+mn-ea"/>
                          <a:cs typeface="+mn-cs"/>
                        </a:rPr>
                        <a:t>Les sodas, les boissons énergisantes et les boissons pour sportifs ne </a:t>
                      </a:r>
                      <a:r>
                        <a:rPr lang="fr-fr" sz="900" b="0" i="0" u="none" strike="noStrike" kern="1200" baseline="0" noProof="0">
                          <a:solidFill>
                            <a:schemeClr val="tx1"/>
                          </a:solidFill>
                          <a:latin typeface="Ubuntu" panose="020B0504030602030204" pitchFamily="34" charset="0"/>
                          <a:ea typeface="+mn-ea"/>
                          <a:cs typeface="+mn-cs"/>
                        </a:rPr>
                        <a:t>sont </a:t>
                      </a:r>
                      <a:br>
                        <a:rPr lang="fr-fr" sz="900" b="0" i="0" u="none" strike="noStrike" kern="1200" baseline="0" noProof="0">
                          <a:solidFill>
                            <a:schemeClr val="tx1"/>
                          </a:solidFill>
                          <a:latin typeface="Ubuntu" panose="020B0504030602030204" pitchFamily="34" charset="0"/>
                          <a:ea typeface="+mn-ea"/>
                          <a:cs typeface="+mn-cs"/>
                        </a:rPr>
                      </a:br>
                      <a:r>
                        <a:rPr lang="fr-fr" sz="900" b="0" i="0" u="none" strike="noStrike" kern="1200" baseline="0" noProof="0">
                          <a:solidFill>
                            <a:schemeClr val="tx1"/>
                          </a:solidFill>
                          <a:latin typeface="Ubuntu" panose="020B0504030602030204" pitchFamily="34" charset="0"/>
                          <a:ea typeface="+mn-ea"/>
                          <a:cs typeface="+mn-cs"/>
                        </a:rPr>
                        <a:t>PAS </a:t>
                      </a:r>
                      <a:r>
                        <a:rPr lang="fr-fr" sz="900" b="0" i="0" u="none" strike="noStrike" kern="1200" baseline="0" noProof="0" dirty="0">
                          <a:solidFill>
                            <a:schemeClr val="tx1"/>
                          </a:solidFill>
                          <a:latin typeface="Ubuntu" panose="020B0504030602030204" pitchFamily="34" charset="0"/>
                          <a:ea typeface="+mn-ea"/>
                          <a:cs typeface="+mn-cs"/>
                        </a:rPr>
                        <a:t>des choix sains.</a:t>
                      </a:r>
                    </a:p>
                    <a:p>
                      <a:pPr marL="171450" indent="-171450">
                        <a:buFont typeface="Arial" panose="020B0604020202020204" pitchFamily="34" charset="0"/>
                        <a:buChar char="•"/>
                      </a:pPr>
                      <a:r>
                        <a:rPr lang="fr-fr" sz="900" b="0" i="0" u="none" strike="noStrike" kern="1200" baseline="0" noProof="0" dirty="0">
                          <a:solidFill>
                            <a:schemeClr val="tx1"/>
                          </a:solidFill>
                          <a:latin typeface="Ubuntu" panose="020B0504030602030204" pitchFamily="34" charset="0"/>
                          <a:ea typeface="+mn-ea"/>
                          <a:cs typeface="+mn-cs"/>
                        </a:rPr>
                        <a:t>Ces boissons contiennent du sucre ajouté et peuvent vous faire prendre </a:t>
                      </a:r>
                      <a:br>
                        <a:rPr lang="fr-fr" sz="900" b="0" i="0" u="none" strike="noStrike" kern="1200" baseline="0" noProof="0" dirty="0">
                          <a:solidFill>
                            <a:schemeClr val="tx1"/>
                          </a:solidFill>
                          <a:latin typeface="Ubuntu" panose="020B0504030602030204" pitchFamily="34" charset="0"/>
                          <a:ea typeface="+mn-ea"/>
                          <a:cs typeface="+mn-cs"/>
                        </a:rPr>
                      </a:br>
                      <a:r>
                        <a:rPr lang="fr-fr" sz="900" b="0" i="0" u="none" strike="noStrike" kern="1200" baseline="0" noProof="0" dirty="0">
                          <a:solidFill>
                            <a:schemeClr val="tx1"/>
                          </a:solidFill>
                          <a:latin typeface="Ubuntu" panose="020B0504030602030204" pitchFamily="34" charset="0"/>
                          <a:ea typeface="+mn-ea"/>
                          <a:cs typeface="+mn-cs"/>
                        </a:rPr>
                        <a:t>du poids.</a:t>
                      </a:r>
                    </a:p>
                    <a:p>
                      <a:pPr marL="171450" indent="-171450">
                        <a:buFont typeface="Arial" panose="020B0604020202020204" pitchFamily="34" charset="0"/>
                        <a:buChar char="•"/>
                      </a:pPr>
                      <a:r>
                        <a:rPr lang="fr-fr" sz="900" b="0" i="0" u="none" strike="noStrike" kern="1200" spc="-20" baseline="0" noProof="0" dirty="0">
                          <a:solidFill>
                            <a:schemeClr val="tx1"/>
                          </a:solidFill>
                          <a:latin typeface="Ubuntu" panose="020B0504030602030204" pitchFamily="34" charset="0"/>
                          <a:ea typeface="+mn-ea"/>
                          <a:cs typeface="+mn-cs"/>
                        </a:rPr>
                        <a:t>Les boissons énergisantes et de nombreux sodas contiennent également de </a:t>
                      </a:r>
                      <a:br>
                        <a:rPr lang="fr-fr" sz="900" b="0" i="0" u="none" strike="noStrike" kern="1200" spc="-20" baseline="0" noProof="0" dirty="0">
                          <a:solidFill>
                            <a:schemeClr val="tx1"/>
                          </a:solidFill>
                          <a:latin typeface="Ubuntu" panose="020B0504030602030204" pitchFamily="34" charset="0"/>
                          <a:ea typeface="+mn-ea"/>
                          <a:cs typeface="+mn-cs"/>
                        </a:rPr>
                      </a:br>
                      <a:r>
                        <a:rPr lang="fr-fr" sz="900" b="0" i="0" u="none" strike="noStrike" kern="1200" spc="-20" baseline="0" noProof="0" dirty="0">
                          <a:solidFill>
                            <a:schemeClr val="tx1"/>
                          </a:solidFill>
                          <a:latin typeface="Ubuntu" panose="020B0504030602030204" pitchFamily="34" charset="0"/>
                          <a:ea typeface="+mn-ea"/>
                          <a:cs typeface="+mn-cs"/>
                        </a:rPr>
                        <a:t>la caféine. La caféine ne vous aide pas à rester hydraté.</a:t>
                      </a:r>
                    </a:p>
                    <a:p>
                      <a:pPr marL="0" indent="0">
                        <a:buFont typeface="Arial" panose="020B0604020202020204" pitchFamily="34" charset="0"/>
                        <a:buNone/>
                      </a:pPr>
                      <a:endParaRPr lang="en-US" sz="900" b="0" i="0" u="none" strike="noStrike" kern="1200" baseline="0" noProof="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baseline="0" noProof="0" dirty="0">
                          <a:solidFill>
                            <a:schemeClr val="tx1"/>
                          </a:solidFill>
                          <a:latin typeface="Ubuntu" panose="020B0504030602030204" pitchFamily="34" charset="0"/>
                          <a:ea typeface="+mn-ea"/>
                          <a:cs typeface="+mn-cs"/>
                        </a:rPr>
                        <a:t>Le lait écrémé en quantité modérée et les jus de fruits à 100 % représentent </a:t>
                      </a:r>
                      <a:br>
                        <a:rPr lang="fr-fr" sz="900" b="0" i="0" u="none" strike="noStrike" kern="1200" baseline="0" noProof="0" dirty="0">
                          <a:solidFill>
                            <a:schemeClr val="tx1"/>
                          </a:solidFill>
                          <a:latin typeface="Ubuntu" panose="020B0504030602030204" pitchFamily="34" charset="0"/>
                          <a:ea typeface="+mn-ea"/>
                          <a:cs typeface="+mn-cs"/>
                        </a:rPr>
                      </a:br>
                      <a:r>
                        <a:rPr lang="fr-fr" sz="900" b="0" i="0" u="none" strike="noStrike" kern="1200" baseline="0" noProof="0" dirty="0">
                          <a:solidFill>
                            <a:schemeClr val="tx1"/>
                          </a:solidFill>
                          <a:latin typeface="Ubuntu" panose="020B0504030602030204" pitchFamily="34" charset="0"/>
                          <a:ea typeface="+mn-ea"/>
                          <a:cs typeface="+mn-cs"/>
                        </a:rPr>
                        <a:t>de bons choix lorsqu'ils sont consommés en petites quantités.</a:t>
                      </a:r>
                    </a:p>
                    <a:p>
                      <a:pPr marL="171450" indent="-171450">
                        <a:buFont typeface="Arial" panose="020B0604020202020204" pitchFamily="34" charset="0"/>
                        <a:buChar char="•"/>
                      </a:pPr>
                      <a:r>
                        <a:rPr lang="fr-fr" sz="900" b="0" i="0" u="none" strike="noStrike" kern="1200" spc="-10" baseline="0" noProof="0" dirty="0">
                          <a:solidFill>
                            <a:schemeClr val="tx1"/>
                          </a:solidFill>
                          <a:latin typeface="Ubuntu" panose="020B0504030602030204" pitchFamily="34" charset="0"/>
                          <a:ea typeface="+mn-ea"/>
                          <a:cs typeface="+mn-cs"/>
                        </a:rPr>
                        <a:t>Ne buvez pas plus de 3 tasses de lait et 1 tasse de jus de fruit par jour. </a:t>
                      </a:r>
                    </a:p>
                    <a:p>
                      <a:pPr marL="0" indent="0">
                        <a:buFont typeface="Arial" panose="020B0604020202020204" pitchFamily="34" charset="0"/>
                        <a:buNone/>
                      </a:pPr>
                      <a:endParaRPr lang="en-US" sz="900" b="0" i="0" u="none" strike="noStrike" kern="1200" baseline="0" noProof="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baseline="0" noProof="0" dirty="0">
                          <a:solidFill>
                            <a:schemeClr val="tx1"/>
                          </a:solidFill>
                          <a:latin typeface="Ubuntu" panose="020B0504030602030204" pitchFamily="34" charset="0"/>
                          <a:ea typeface="+mn-ea"/>
                          <a:cs typeface="+mn-cs"/>
                        </a:rPr>
                        <a:t>L’eau est le meilleur choix ! Buvez de l’eau chaque jour ! Et non, l'eau ne </a:t>
                      </a:r>
                      <a:r>
                        <a:rPr lang="fr-fr" sz="900" b="0" i="0" u="none" strike="noStrike" kern="1200" baseline="0" noProof="0">
                          <a:solidFill>
                            <a:schemeClr val="tx1"/>
                          </a:solidFill>
                          <a:latin typeface="Ubuntu" panose="020B0504030602030204" pitchFamily="34" charset="0"/>
                          <a:ea typeface="+mn-ea"/>
                          <a:cs typeface="+mn-cs"/>
                        </a:rPr>
                        <a:t>doit </a:t>
                      </a:r>
                      <a:br>
                        <a:rPr lang="fr-fr" sz="900" b="0" i="0" u="none" strike="noStrike" kern="1200" baseline="0" noProof="0">
                          <a:solidFill>
                            <a:schemeClr val="tx1"/>
                          </a:solidFill>
                          <a:latin typeface="Ubuntu" panose="020B0504030602030204" pitchFamily="34" charset="0"/>
                          <a:ea typeface="+mn-ea"/>
                          <a:cs typeface="+mn-cs"/>
                        </a:rPr>
                      </a:br>
                      <a:r>
                        <a:rPr lang="fr-fr" sz="900" b="0" i="0" u="none" strike="noStrike" kern="1200" baseline="0" noProof="0">
                          <a:solidFill>
                            <a:schemeClr val="tx1"/>
                          </a:solidFill>
                          <a:latin typeface="Ubuntu" panose="020B0504030602030204" pitchFamily="34" charset="0"/>
                          <a:ea typeface="+mn-ea"/>
                          <a:cs typeface="+mn-cs"/>
                        </a:rPr>
                        <a:t>pas </a:t>
                      </a:r>
                      <a:r>
                        <a:rPr lang="fr-fr" sz="900" b="0" i="0" u="none" strike="noStrike" kern="1200" baseline="0" noProof="0" dirty="0">
                          <a:solidFill>
                            <a:schemeClr val="tx1"/>
                          </a:solidFill>
                          <a:latin typeface="Ubuntu" panose="020B0504030602030204" pitchFamily="34" charset="0"/>
                          <a:ea typeface="+mn-ea"/>
                          <a:cs typeface="+mn-cs"/>
                        </a:rPr>
                        <a:t>nécessairement être insipide. Si vous aimez les boissons aromatisées, essayez l’eau pétillante ou les infusions. </a:t>
                      </a:r>
                    </a:p>
                    <a:p>
                      <a:endParaRPr lang="en-US" sz="900" b="1" i="0" u="none" strike="noStrike" kern="1200" baseline="0" noProof="0" dirty="0">
                        <a:solidFill>
                          <a:srgbClr val="316355"/>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ACTIVITÉ :</a:t>
                      </a:r>
                    </a:p>
                    <a:p>
                      <a:r>
                        <a:rPr lang="fr-fr" sz="900" b="0" i="0" u="none" strike="noStrike" kern="1200" baseline="0" noProof="0" dirty="0">
                          <a:solidFill>
                            <a:schemeClr val="dk1"/>
                          </a:solidFill>
                          <a:latin typeface="Ubuntu" panose="020B0504030602030204" pitchFamily="34" charset="0"/>
                          <a:ea typeface="+mn-ea"/>
                          <a:cs typeface="+mn-cs"/>
                        </a:rPr>
                        <a:t>Vous pouvez faire l'activité dans votre cahier lorsque la leçon est terminée.</a:t>
                      </a:r>
                    </a:p>
                    <a:p>
                      <a:pPr marL="0" indent="0">
                        <a:buFont typeface="Arial" panose="020B0604020202020204" pitchFamily="34" charset="0"/>
                        <a:buNone/>
                      </a:pPr>
                      <a:endParaRPr lang="en-US" sz="900" b="0" i="0" u="none" strike="noStrike" kern="1200" baseline="0" noProof="0" dirty="0">
                        <a:solidFill>
                          <a:schemeClr val="tx1"/>
                        </a:solidFill>
                        <a:latin typeface="Ubuntu" panose="020B0504030602030204" pitchFamily="34" charset="0"/>
                        <a:ea typeface="+mn-ea"/>
                        <a:cs typeface="+mn-cs"/>
                      </a:endParaRPr>
                    </a:p>
                    <a:p>
                      <a:pPr marL="0" indent="0">
                        <a:buFont typeface="Arial" panose="020B0604020202020204" pitchFamily="34" charset="0"/>
                        <a:buNone/>
                      </a:pPr>
                      <a:endParaRPr lang="en-US" sz="900" b="0" i="0" u="none" strike="noStrike" kern="1200" baseline="0" noProof="0" dirty="0">
                        <a:solidFill>
                          <a:schemeClr val="tx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882843626"/>
                  </a:ext>
                </a:extLst>
              </a:tr>
            </a:tbl>
          </a:graphicData>
        </a:graphic>
      </p:graphicFrame>
      <p:pic>
        <p:nvPicPr>
          <p:cNvPr id="5" name="Picture 4">
            <a:extLst>
              <a:ext uri="{FF2B5EF4-FFF2-40B4-BE49-F238E27FC236}">
                <a16:creationId xmlns:a16="http://schemas.microsoft.com/office/drawing/2014/main" id="{9D8A91E7-1ED7-B9FA-2E96-481A94D521C6}"/>
              </a:ext>
            </a:extLst>
          </p:cNvPr>
          <p:cNvPicPr>
            <a:picLocks noChangeAspect="1"/>
          </p:cNvPicPr>
          <p:nvPr/>
        </p:nvPicPr>
        <p:blipFill rotWithShape="1">
          <a:blip r:embed="rId2"/>
          <a:srcRect l="56787" t="33249" r="2317" b="24709"/>
          <a:stretch/>
        </p:blipFill>
        <p:spPr>
          <a:xfrm>
            <a:off x="6997146" y="1035043"/>
            <a:ext cx="2135841" cy="1235074"/>
          </a:xfrm>
          <a:prstGeom prst="rect">
            <a:avLst/>
          </a:prstGeom>
          <a:ln>
            <a:solidFill>
              <a:schemeClr val="tx1"/>
            </a:solidFill>
          </a:ln>
        </p:spPr>
      </p:pic>
      <p:pic>
        <p:nvPicPr>
          <p:cNvPr id="9" name="Picture 8">
            <a:extLst>
              <a:ext uri="{FF2B5EF4-FFF2-40B4-BE49-F238E27FC236}">
                <a16:creationId xmlns:a16="http://schemas.microsoft.com/office/drawing/2014/main" id="{A6B9F464-AFAC-5197-7E33-50095EDAA9B7}"/>
              </a:ext>
            </a:extLst>
          </p:cNvPr>
          <p:cNvPicPr>
            <a:picLocks noChangeAspect="1"/>
          </p:cNvPicPr>
          <p:nvPr/>
        </p:nvPicPr>
        <p:blipFill rotWithShape="1">
          <a:blip r:embed="rId3"/>
          <a:srcRect l="56319" t="33953" r="2434" b="25540"/>
          <a:stretch/>
        </p:blipFill>
        <p:spPr>
          <a:xfrm>
            <a:off x="6997146" y="2534855"/>
            <a:ext cx="2135841" cy="1179855"/>
          </a:xfrm>
          <a:prstGeom prst="rect">
            <a:avLst/>
          </a:prstGeom>
          <a:ln>
            <a:solidFill>
              <a:schemeClr val="tx1"/>
            </a:solidFill>
          </a:ln>
        </p:spPr>
      </p:pic>
      <p:pic>
        <p:nvPicPr>
          <p:cNvPr id="11" name="Picture 10">
            <a:extLst>
              <a:ext uri="{FF2B5EF4-FFF2-40B4-BE49-F238E27FC236}">
                <a16:creationId xmlns:a16="http://schemas.microsoft.com/office/drawing/2014/main" id="{9912FD72-78AF-B3F1-33F6-D17AF50168F7}"/>
              </a:ext>
            </a:extLst>
          </p:cNvPr>
          <p:cNvPicPr>
            <a:picLocks noChangeAspect="1"/>
          </p:cNvPicPr>
          <p:nvPr/>
        </p:nvPicPr>
        <p:blipFill rotWithShape="1">
          <a:blip r:embed="rId4"/>
          <a:srcRect l="56904" t="33953" r="2318" b="25540"/>
          <a:stretch/>
        </p:blipFill>
        <p:spPr>
          <a:xfrm>
            <a:off x="6997146" y="4629579"/>
            <a:ext cx="2135841" cy="1193378"/>
          </a:xfrm>
          <a:prstGeom prst="rect">
            <a:avLst/>
          </a:prstGeom>
          <a:ln>
            <a:solidFill>
              <a:schemeClr val="tx1"/>
            </a:solidFill>
          </a:ln>
        </p:spPr>
      </p:pic>
    </p:spTree>
    <p:extLst>
      <p:ext uri="{BB962C8B-B14F-4D97-AF65-F5344CB8AC3E}">
        <p14:creationId xmlns:p14="http://schemas.microsoft.com/office/powerpoint/2010/main" val="364029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089913919"/>
              </p:ext>
            </p:extLst>
          </p:nvPr>
        </p:nvGraphicFramePr>
        <p:xfrm>
          <a:off x="614150" y="545910"/>
          <a:ext cx="8518837" cy="625959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832640">
                <a:tc>
                  <a:txBody>
                    <a:bodyPr/>
                    <a:lstStyle/>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0" u="none" strike="noStrike" kern="1200" baseline="0" noProof="0" dirty="0">
                          <a:solidFill>
                            <a:srgbClr val="316355"/>
                          </a:solidFill>
                          <a:latin typeface="Ubuntu" panose="020B0504030602030204" pitchFamily="34" charset="0"/>
                          <a:ea typeface="+mn-ea"/>
                          <a:cs typeface="+mn-cs"/>
                        </a:rPr>
                        <a:t>Leçon 1 : </a:t>
                      </a:r>
                      <a:r>
                        <a:rPr lang="fr-fr" sz="950" b="0" i="0" u="none" strike="noStrike" kern="1200" baseline="0" noProof="0" dirty="0">
                          <a:solidFill>
                            <a:schemeClr val="tx1"/>
                          </a:solidFill>
                          <a:latin typeface="Ubuntu" panose="020B0504030602030204" pitchFamily="34" charset="0"/>
                          <a:ea typeface="+mn-ea"/>
                          <a:cs typeface="+mn-cs"/>
                        </a:rPr>
                        <a:t>Présentation </a:t>
                      </a:r>
                      <a:br>
                        <a:rPr lang="fr-fr" sz="950" b="0" i="0" u="none" strike="noStrike" kern="1200" baseline="0" noProof="0" dirty="0">
                          <a:solidFill>
                            <a:schemeClr val="tx1"/>
                          </a:solidFill>
                          <a:latin typeface="Ubuntu" panose="020B0504030602030204" pitchFamily="34" charset="0"/>
                          <a:ea typeface="+mn-ea"/>
                          <a:cs typeface="+mn-cs"/>
                        </a:rPr>
                      </a:br>
                      <a:r>
                        <a:rPr lang="fr-fr" sz="950" b="0" i="0" u="none" strike="noStrike" kern="1200" baseline="0" noProof="0" dirty="0">
                          <a:solidFill>
                            <a:schemeClr val="tx1"/>
                          </a:solidFill>
                          <a:latin typeface="Ubuntu" panose="020B0504030602030204" pitchFamily="34" charset="0"/>
                          <a:ea typeface="+mn-ea"/>
                          <a:cs typeface="+mn-cs"/>
                        </a:rPr>
                        <a:t>du fitness : hydratation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tx1"/>
                          </a:solidFill>
                          <a:latin typeface="Ubuntu" panose="020B0504030602030204" pitchFamily="34" charset="0"/>
                          <a:ea typeface="+mn-ea"/>
                          <a:cs typeface="+mn-cs"/>
                        </a:rPr>
                        <a:t>Signes de déshydratation</a:t>
                      </a:r>
                    </a:p>
                    <a:p>
                      <a:pPr marL="0" algn="l" defTabSz="914400" rtl="0" eaLnBrk="1" latinLnBrk="0" hangingPunct="1"/>
                      <a:endParaRPr lang="en-US" sz="95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3 minutes</a:t>
                      </a: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Responsable : </a:t>
                      </a:r>
                    </a:p>
                    <a:p>
                      <a:pPr marL="0" algn="l" defTabSz="914400" rtl="0" eaLnBrk="1" latinLnBrk="0" hangingPunct="1"/>
                      <a:endParaRPr lang="en-US" sz="95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r>
                        <a:rPr lang="fr-fr" sz="950" b="0" i="0" u="none" strike="noStrike" kern="1200" baseline="0" noProof="0" dirty="0">
                          <a:solidFill>
                            <a:schemeClr val="dk1"/>
                          </a:solidFill>
                          <a:latin typeface="Ubuntu" panose="020B0504030602030204" pitchFamily="34" charset="0"/>
                          <a:ea typeface="+mn-ea"/>
                          <a:cs typeface="+mn-cs"/>
                        </a:rPr>
                        <a:t>Vous perdez de l’eau lorsque vous allez aux toilettes, lorsque vous transpirez, faites de l’exercice et lorsque vous respirez. </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0" i="0" u="none" strike="noStrike" kern="1200" baseline="0" noProof="0" dirty="0">
                          <a:solidFill>
                            <a:schemeClr val="dk1"/>
                          </a:solidFill>
                          <a:latin typeface="Ubuntu" panose="020B0504030602030204" pitchFamily="34" charset="0"/>
                          <a:ea typeface="+mn-ea"/>
                          <a:cs typeface="+mn-cs"/>
                        </a:rPr>
                        <a:t>Saviez-vous qu’une déshydratation de 1 à 2 % de votre poids peut diminuer vos performances sportives ? Vous perdez de l’eau tous les jours lorsque vous allez aux toilettes, lorsque vous transpirez, faites de l’exercice et lorsque vous respirez. </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0" i="0" u="none" strike="noStrike" kern="1200" baseline="0" noProof="0" dirty="0">
                          <a:solidFill>
                            <a:schemeClr val="dk1"/>
                          </a:solidFill>
                          <a:latin typeface="Ubuntu" panose="020B0504030602030204" pitchFamily="34" charset="0"/>
                          <a:ea typeface="+mn-ea"/>
                          <a:cs typeface="+mn-cs"/>
                        </a:rPr>
                        <a:t>Si vous perdez trop d’eau et ne buvez pas assez, votre corps ne fonctionnera pas aussi bien. C’est ce qu’on appelle la déshydratation.</a:t>
                      </a:r>
                    </a:p>
                    <a:p>
                      <a:endParaRPr lang="en-US" sz="950" b="0" i="0" u="none" strike="noStrike" kern="1200" baseline="0" noProof="0" dirty="0">
                        <a:solidFill>
                          <a:schemeClr val="dk1"/>
                        </a:solidFill>
                        <a:latin typeface="Ubuntu" panose="020B0504030602030204" pitchFamily="34" charset="0"/>
                        <a:ea typeface="+mn-ea"/>
                        <a:cs typeface="+mn-cs"/>
                      </a:endParaRPr>
                    </a:p>
                    <a:p>
                      <a:pPr>
                        <a:spcAft>
                          <a:spcPts val="300"/>
                        </a:spcAft>
                      </a:pPr>
                      <a:r>
                        <a:rPr lang="fr-fr" sz="950" b="0" i="0" u="none" strike="noStrike" kern="1200" baseline="0" noProof="0" dirty="0">
                          <a:solidFill>
                            <a:schemeClr val="dk1"/>
                          </a:solidFill>
                          <a:latin typeface="Ubuntu" panose="020B0504030602030204" pitchFamily="34" charset="0"/>
                          <a:ea typeface="+mn-ea"/>
                          <a:cs typeface="+mn-cs"/>
                        </a:rPr>
                        <a:t>Voici quelques signes de déshydratation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Vous avez soif ;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Vous êtes fatigué ou léthargique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Vous avez mal à la tête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Vous avez la bouche sèche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Votre urine est foncée ou brune.</a:t>
                      </a:r>
                    </a:p>
                    <a:p>
                      <a:endParaRPr lang="en-US" sz="95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962354">
                <a:tc>
                  <a:txBody>
                    <a:bodyPr/>
                    <a:lstStyle/>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0" u="none" strike="noStrike" kern="1200" baseline="0" noProof="0" dirty="0">
                          <a:solidFill>
                            <a:srgbClr val="316355"/>
                          </a:solidFill>
                          <a:latin typeface="Ubuntu" panose="020B0504030602030204" pitchFamily="34" charset="0"/>
                          <a:ea typeface="+mn-ea"/>
                          <a:cs typeface="+mn-cs"/>
                        </a:rPr>
                        <a:t>Leçon 1 : </a:t>
                      </a:r>
                      <a:r>
                        <a:rPr lang="fr-fr" sz="950" b="0" i="0" u="none" strike="noStrike" kern="1200" baseline="0" noProof="0" dirty="0">
                          <a:solidFill>
                            <a:schemeClr val="tx1"/>
                          </a:solidFill>
                          <a:latin typeface="Ubuntu" panose="020B0504030602030204" pitchFamily="34" charset="0"/>
                          <a:ea typeface="+mn-ea"/>
                          <a:cs typeface="+mn-cs"/>
                        </a:rPr>
                        <a:t>Présentation </a:t>
                      </a:r>
                      <a:br>
                        <a:rPr lang="fr-fr" sz="950" b="0" i="0" u="none" strike="noStrike" kern="1200" baseline="0" noProof="0" dirty="0">
                          <a:solidFill>
                            <a:schemeClr val="tx1"/>
                          </a:solidFill>
                          <a:latin typeface="Ubuntu" panose="020B0504030602030204" pitchFamily="34" charset="0"/>
                          <a:ea typeface="+mn-ea"/>
                          <a:cs typeface="+mn-cs"/>
                        </a:rPr>
                      </a:br>
                      <a:r>
                        <a:rPr lang="fr-fr" sz="950" b="0" i="0" u="none" strike="noStrike" kern="1200" baseline="0" noProof="0" dirty="0">
                          <a:solidFill>
                            <a:schemeClr val="tx1"/>
                          </a:solidFill>
                          <a:latin typeface="Ubuntu" panose="020B0504030602030204" pitchFamily="34" charset="0"/>
                          <a:ea typeface="+mn-ea"/>
                          <a:cs typeface="+mn-cs"/>
                        </a:rPr>
                        <a:t>du fitness : hydratation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tx1"/>
                          </a:solidFill>
                          <a:latin typeface="Ubuntu" panose="020B0504030602030204" pitchFamily="34" charset="0"/>
                          <a:ea typeface="+mn-ea"/>
                          <a:cs typeface="+mn-cs"/>
                        </a:rPr>
                        <a:t>Adapter vos besoins en eau</a:t>
                      </a:r>
                    </a:p>
                    <a:p>
                      <a:pPr marL="0" algn="l" defTabSz="914400" rtl="0" eaLnBrk="1" latinLnBrk="0" hangingPunct="1"/>
                      <a:endParaRPr lang="en-US" sz="95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4 minutes</a:t>
                      </a: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50" b="0" i="0" u="none" strike="noStrike" kern="1200" baseline="0" noProof="0" dirty="0">
                          <a:solidFill>
                            <a:schemeClr val="dk1"/>
                          </a:solidFill>
                          <a:latin typeface="Ubuntu" panose="020B0504030602030204" pitchFamily="34" charset="0"/>
                          <a:ea typeface="+mn-ea"/>
                          <a:cs typeface="+mn-cs"/>
                        </a:rPr>
                        <a:t>Votre objectif est de boire 5 bouteilles d'eau par jour, mais certaines personnes devront peut-être augmenter leur consommation d'eau.</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0" i="0" u="none" strike="noStrike" kern="1200" baseline="0" noProof="0" dirty="0">
                          <a:solidFill>
                            <a:schemeClr val="dk1"/>
                          </a:solidFill>
                          <a:latin typeface="Ubuntu" panose="020B0504030602030204" pitchFamily="34" charset="0"/>
                          <a:ea typeface="+mn-ea"/>
                          <a:cs typeface="+mn-cs"/>
                        </a:rPr>
                        <a:t>Voici les facteurs qui peuvent influer sur la quantité d'eau que </a:t>
                      </a:r>
                      <a:r>
                        <a:rPr lang="fr-fr" sz="950" b="0" i="0" u="none" strike="noStrike" kern="1200" baseline="0" noProof="0">
                          <a:solidFill>
                            <a:schemeClr val="dk1"/>
                          </a:solidFill>
                          <a:latin typeface="Ubuntu" panose="020B0504030602030204" pitchFamily="34" charset="0"/>
                          <a:ea typeface="+mn-ea"/>
                          <a:cs typeface="+mn-cs"/>
                        </a:rPr>
                        <a:t>vous </a:t>
                      </a:r>
                      <a:br>
                        <a:rPr lang="fr-fr" sz="950" b="0" i="0" u="none" strike="noStrike" kern="1200" baseline="0" noProof="0">
                          <a:solidFill>
                            <a:schemeClr val="dk1"/>
                          </a:solidFill>
                          <a:latin typeface="Ubuntu" panose="020B0504030602030204" pitchFamily="34" charset="0"/>
                          <a:ea typeface="+mn-ea"/>
                          <a:cs typeface="+mn-cs"/>
                        </a:rPr>
                      </a:br>
                      <a:r>
                        <a:rPr lang="fr-fr" sz="950" b="0" i="0" u="none" strike="noStrike" kern="1200" baseline="0" noProof="0">
                          <a:solidFill>
                            <a:schemeClr val="dk1"/>
                          </a:solidFill>
                          <a:latin typeface="Ubuntu" panose="020B0504030602030204" pitchFamily="34" charset="0"/>
                          <a:ea typeface="+mn-ea"/>
                          <a:cs typeface="+mn-cs"/>
                        </a:rPr>
                        <a:t>devez </a:t>
                      </a:r>
                      <a:r>
                        <a:rPr lang="fr-fr" sz="950" b="0" i="0" u="none" strike="noStrike" kern="1200" baseline="0" noProof="0" dirty="0">
                          <a:solidFill>
                            <a:schemeClr val="dk1"/>
                          </a:solidFill>
                          <a:latin typeface="Ubuntu" panose="020B0504030602030204" pitchFamily="34" charset="0"/>
                          <a:ea typeface="+mn-ea"/>
                          <a:cs typeface="+mn-cs"/>
                        </a:rPr>
                        <a:t>boire pour rester correctement hydraté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Exercice fréquent et vigoureux avec forte transpiration et essoufflement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Temps chaud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Hautes altitudes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Maladie.</a:t>
                      </a:r>
                    </a:p>
                    <a:p>
                      <a:pPr marL="171450" indent="-171450">
                        <a:buFont typeface="Arial" panose="020B0604020202020204" pitchFamily="34" charset="0"/>
                        <a:buChar char="•"/>
                      </a:pPr>
                      <a:endParaRPr lang="en-US" sz="95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noProof="0" dirty="0">
                          <a:effectLst/>
                          <a:latin typeface="Ubuntu" panose="020B0504030602030204" pitchFamily="34" charset="0"/>
                          <a:ea typeface="Calibri" panose="020F0502020204030204" pitchFamily="34" charset="0"/>
                          <a:cs typeface="Times New Roman" panose="02020603050405020304" pitchFamily="18" charset="0"/>
                        </a:rPr>
                        <a:t>N’attendez pas d’avoir soif pour boire : buvez de l’eau avant, pendant </a:t>
                      </a:r>
                      <a:br>
                        <a:rPr lang="fr-fr" sz="950" noProof="0" dirty="0">
                          <a:effectLst/>
                          <a:latin typeface="Ubuntu" panose="020B0504030602030204" pitchFamily="34" charset="0"/>
                          <a:ea typeface="Calibri" panose="020F0502020204030204" pitchFamily="34" charset="0"/>
                          <a:cs typeface="Times New Roman" panose="02020603050405020304" pitchFamily="18" charset="0"/>
                        </a:rPr>
                      </a:br>
                      <a:r>
                        <a:rPr lang="fr-fr" sz="950" noProof="0" dirty="0">
                          <a:effectLst/>
                          <a:latin typeface="Ubuntu" panose="020B0504030602030204" pitchFamily="34" charset="0"/>
                          <a:ea typeface="Calibri" panose="020F0502020204030204" pitchFamily="34" charset="0"/>
                          <a:cs typeface="Times New Roman" panose="02020603050405020304" pitchFamily="18" charset="0"/>
                        </a:rPr>
                        <a:t>et après votre entraînement ou votre pratique sportive.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noProof="0" dirty="0">
                        <a:effectLst/>
                        <a:latin typeface="Ubuntu" panose="020B0504030602030204" pitchFamily="34" charset="0"/>
                        <a:cs typeface="Times New Roman" panose="02020603050405020304" pitchFamily="18" charset="0"/>
                      </a:endParaRPr>
                    </a:p>
                    <a:p>
                      <a:r>
                        <a:rPr lang="fr-fr" sz="950" b="1" i="0" u="none" strike="noStrike" kern="1200" baseline="0" noProof="0" dirty="0">
                          <a:solidFill>
                            <a:srgbClr val="316355"/>
                          </a:solidFill>
                          <a:latin typeface="Ubuntu" panose="020B0504030602030204" pitchFamily="34" charset="0"/>
                          <a:ea typeface="+mn-ea"/>
                          <a:cs typeface="+mn-cs"/>
                        </a:rPr>
                        <a:t>QUESTION :</a:t>
                      </a:r>
                    </a:p>
                    <a:p>
                      <a:r>
                        <a:rPr lang="fr-fr" sz="950" b="0" i="0" u="none" strike="noStrike" kern="1200" baseline="0" noProof="0" dirty="0">
                          <a:solidFill>
                            <a:schemeClr val="dk1"/>
                          </a:solidFill>
                          <a:latin typeface="Ubuntu" panose="020B0504030602030204" pitchFamily="34" charset="0"/>
                          <a:ea typeface="+mn-ea"/>
                          <a:cs typeface="+mn-cs"/>
                        </a:rPr>
                        <a:t>Quels sont les conseils pour rester hydraté ? Notez vos réponses </a:t>
                      </a:r>
                      <a:r>
                        <a:rPr lang="fr-fr" sz="950" b="0" i="0" u="none" strike="noStrike" kern="1200" baseline="0" noProof="0">
                          <a:solidFill>
                            <a:schemeClr val="dk1"/>
                          </a:solidFill>
                          <a:latin typeface="Ubuntu" panose="020B0504030602030204" pitchFamily="34" charset="0"/>
                          <a:ea typeface="+mn-ea"/>
                          <a:cs typeface="+mn-cs"/>
                        </a:rPr>
                        <a:t>dans </a:t>
                      </a:r>
                      <a:br>
                        <a:rPr lang="fr-fr" sz="950" b="0" i="0" u="none" strike="noStrike" kern="1200" baseline="0" noProof="0">
                          <a:solidFill>
                            <a:schemeClr val="dk1"/>
                          </a:solidFill>
                          <a:latin typeface="Ubuntu" panose="020B0504030602030204" pitchFamily="34" charset="0"/>
                          <a:ea typeface="+mn-ea"/>
                          <a:cs typeface="+mn-cs"/>
                        </a:rPr>
                      </a:br>
                      <a:r>
                        <a:rPr lang="fr-fr" sz="950" b="0" i="0" u="none" strike="noStrike" kern="1200" baseline="0" noProof="0">
                          <a:solidFill>
                            <a:schemeClr val="dk1"/>
                          </a:solidFill>
                          <a:latin typeface="Ubuntu" panose="020B0504030602030204" pitchFamily="34" charset="0"/>
                          <a:ea typeface="+mn-ea"/>
                          <a:cs typeface="+mn-cs"/>
                        </a:rPr>
                        <a:t>votre </a:t>
                      </a:r>
                      <a:r>
                        <a:rPr lang="fr-fr" sz="950" b="0" i="0" u="none" strike="noStrike" kern="1200" baseline="0" noProof="0" dirty="0">
                          <a:solidFill>
                            <a:schemeClr val="dk1"/>
                          </a:solidFill>
                          <a:latin typeface="Ubuntu" panose="020B0504030602030204" pitchFamily="34" charset="0"/>
                          <a:ea typeface="+mn-ea"/>
                          <a:cs typeface="+mn-cs"/>
                        </a:rPr>
                        <a:t>cahier d'exercices.</a:t>
                      </a:r>
                    </a:p>
                    <a:p>
                      <a:endParaRPr lang="en-US" sz="950" b="1" i="1" u="none" strike="noStrike" kern="1200" baseline="0" noProof="0" dirty="0">
                        <a:solidFill>
                          <a:schemeClr val="dk1"/>
                        </a:solidFill>
                        <a:latin typeface="Ubuntu" panose="020B0504030602030204" pitchFamily="34" charset="0"/>
                        <a:ea typeface="+mn-ea"/>
                        <a:cs typeface="+mn-cs"/>
                      </a:endParaRPr>
                    </a:p>
                    <a:p>
                      <a:r>
                        <a:rPr lang="fr-fr" sz="950" b="1" i="1" u="none" strike="noStrike" kern="1200" baseline="0" noProof="0" dirty="0">
                          <a:solidFill>
                            <a:schemeClr val="dk1"/>
                          </a:solidFill>
                          <a:latin typeface="Ubuntu" panose="020B0504030602030204" pitchFamily="34" charset="0"/>
                          <a:ea typeface="+mn-ea"/>
                          <a:cs typeface="+mn-cs"/>
                        </a:rPr>
                        <a:t>Demandez à quelques participants de partager leurs </a:t>
                      </a:r>
                      <a:r>
                        <a:rPr lang="fr-fr" sz="950" b="1" i="1" u="none" strike="noStrike" kern="1200" baseline="0" noProof="0">
                          <a:solidFill>
                            <a:schemeClr val="dk1"/>
                          </a:solidFill>
                          <a:latin typeface="Ubuntu" panose="020B0504030602030204" pitchFamily="34" charset="0"/>
                          <a:ea typeface="+mn-ea"/>
                          <a:cs typeface="+mn-cs"/>
                        </a:rPr>
                        <a:t>réponses </a:t>
                      </a:r>
                      <a:br>
                        <a:rPr lang="fr-fr" sz="950" b="1" i="1" u="none" strike="noStrike" kern="1200" baseline="0" noProof="0">
                          <a:solidFill>
                            <a:schemeClr val="dk1"/>
                          </a:solidFill>
                          <a:latin typeface="Ubuntu" panose="020B0504030602030204" pitchFamily="34" charset="0"/>
                          <a:ea typeface="+mn-ea"/>
                          <a:cs typeface="+mn-cs"/>
                        </a:rPr>
                      </a:br>
                      <a:r>
                        <a:rPr lang="fr-fr" sz="950" b="1" i="1" u="none" strike="noStrike" kern="1200" baseline="0" noProof="0">
                          <a:solidFill>
                            <a:schemeClr val="dk1"/>
                          </a:solidFill>
                          <a:latin typeface="Ubuntu" panose="020B0504030602030204" pitchFamily="34" charset="0"/>
                          <a:ea typeface="+mn-ea"/>
                          <a:cs typeface="+mn-cs"/>
                        </a:rPr>
                        <a:t>et </a:t>
                      </a:r>
                      <a:r>
                        <a:rPr lang="fr-fr" sz="950" b="1" i="1" u="none" strike="noStrike" kern="1200" baseline="0" noProof="0" dirty="0">
                          <a:solidFill>
                            <a:schemeClr val="dk1"/>
                          </a:solidFill>
                          <a:latin typeface="Ubuntu" panose="020B0504030602030204" pitchFamily="34" charset="0"/>
                          <a:ea typeface="+mn-ea"/>
                          <a:cs typeface="+mn-cs"/>
                        </a:rPr>
                        <a:t>passez à la diapositive suivante.</a:t>
                      </a:r>
                      <a:endParaRPr lang="en-US" sz="95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noProof="0" dirty="0"/>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pic>
        <p:nvPicPr>
          <p:cNvPr id="5" name="Picture 4">
            <a:extLst>
              <a:ext uri="{FF2B5EF4-FFF2-40B4-BE49-F238E27FC236}">
                <a16:creationId xmlns:a16="http://schemas.microsoft.com/office/drawing/2014/main" id="{3CAF33CB-82F3-050B-CA89-BEF3755E0861}"/>
              </a:ext>
            </a:extLst>
          </p:cNvPr>
          <p:cNvPicPr>
            <a:picLocks noChangeAspect="1"/>
          </p:cNvPicPr>
          <p:nvPr/>
        </p:nvPicPr>
        <p:blipFill rotWithShape="1">
          <a:blip r:embed="rId2"/>
          <a:srcRect l="56787" t="33953" r="2317" b="25125"/>
          <a:stretch/>
        </p:blipFill>
        <p:spPr>
          <a:xfrm>
            <a:off x="7005849" y="1769426"/>
            <a:ext cx="2127137" cy="1197274"/>
          </a:xfrm>
          <a:prstGeom prst="rect">
            <a:avLst/>
          </a:prstGeom>
          <a:ln>
            <a:solidFill>
              <a:schemeClr val="tx1"/>
            </a:solidFill>
          </a:ln>
        </p:spPr>
      </p:pic>
      <p:pic>
        <p:nvPicPr>
          <p:cNvPr id="8" name="Picture 7">
            <a:extLst>
              <a:ext uri="{FF2B5EF4-FFF2-40B4-BE49-F238E27FC236}">
                <a16:creationId xmlns:a16="http://schemas.microsoft.com/office/drawing/2014/main" id="{74DBD9B7-A499-FBD2-907F-6E55B2F0BA86}"/>
              </a:ext>
            </a:extLst>
          </p:cNvPr>
          <p:cNvPicPr>
            <a:picLocks noChangeAspect="1"/>
          </p:cNvPicPr>
          <p:nvPr/>
        </p:nvPicPr>
        <p:blipFill rotWithShape="1">
          <a:blip r:embed="rId3"/>
          <a:srcRect l="56553" t="33746" r="2318" b="25332"/>
          <a:stretch/>
        </p:blipFill>
        <p:spPr>
          <a:xfrm>
            <a:off x="7005849" y="4511240"/>
            <a:ext cx="2127137" cy="1197274"/>
          </a:xfrm>
          <a:prstGeom prst="rect">
            <a:avLst/>
          </a:prstGeom>
          <a:ln>
            <a:solidFill>
              <a:schemeClr val="tx1"/>
            </a:solidFill>
          </a:ln>
        </p:spPr>
      </p:pic>
    </p:spTree>
    <p:extLst>
      <p:ext uri="{BB962C8B-B14F-4D97-AF65-F5344CB8AC3E}">
        <p14:creationId xmlns:p14="http://schemas.microsoft.com/office/powerpoint/2010/main" val="268247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659851650"/>
              </p:ext>
            </p:extLst>
          </p:nvPr>
        </p:nvGraphicFramePr>
        <p:xfrm>
          <a:off x="614150" y="545912"/>
          <a:ext cx="8518837" cy="626016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5652">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871376">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none" strike="noStrike" kern="1200" baseline="0" noProof="0" dirty="0">
                          <a:solidFill>
                            <a:srgbClr val="316355"/>
                          </a:solidFill>
                          <a:latin typeface="Ubuntu" panose="020B0504030602030204" pitchFamily="34" charset="0"/>
                          <a:ea typeface="+mn-ea"/>
                          <a:cs typeface="+mn-cs"/>
                        </a:rPr>
                        <a:t>Leçon 1 : </a:t>
                      </a:r>
                      <a:r>
                        <a:rPr lang="fr-fr" sz="1000" b="0" i="0" u="none" strike="noStrike" kern="1200" baseline="0" noProof="0" dirty="0">
                          <a:solidFill>
                            <a:schemeClr val="tx1"/>
                          </a:solidFill>
                          <a:latin typeface="Ubuntu" panose="020B0504030602030204" pitchFamily="34" charset="0"/>
                          <a:ea typeface="+mn-ea"/>
                          <a:cs typeface="+mn-cs"/>
                        </a:rPr>
                        <a:t>Présentation du fitness : éducation à la santé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tx1"/>
                          </a:solidFill>
                          <a:latin typeface="Ubuntu" panose="020B0504030602030204" pitchFamily="34" charset="0"/>
                          <a:ea typeface="+mn-ea"/>
                          <a:cs typeface="+mn-cs"/>
                        </a:rPr>
                        <a:t>Enseigner à vos coéquipiers</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1 minute</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a:solidFill>
                            <a:schemeClr val="dk1"/>
                          </a:solidFill>
                          <a:latin typeface="Ubuntu" panose="020B0504030602030204" pitchFamily="34" charset="0"/>
                          <a:ea typeface="+mn-ea"/>
                          <a:cs typeface="+mn-cs"/>
                        </a:rPr>
                        <a:t>Pour conclure notre session, nous allons voir comment vous pouvez partager des astuces santé avec vos coéquipiers !</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En tant que capitaine de fitness, c'est à vous de partager avec vos coéquipiers des astuces pour les sensibiliser à la santé à chaque séance d'entraînement. Vous devez leur enseigner des habitudes saines pour améliorer leur forme physique et leurs </a:t>
                      </a:r>
                      <a:r>
                        <a:rPr lang="fr-fr" sz="1000" b="0" i="0" u="none" strike="noStrike" kern="1200" baseline="0" noProof="0">
                          <a:solidFill>
                            <a:schemeClr val="dk1"/>
                          </a:solidFill>
                          <a:latin typeface="Ubuntu" panose="020B0504030602030204" pitchFamily="34" charset="0"/>
                          <a:ea typeface="+mn-ea"/>
                          <a:cs typeface="+mn-cs"/>
                        </a:rPr>
                        <a:t>performances sportives.</a:t>
                      </a:r>
                      <a:endParaRPr lang="fr-fr"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a:solidFill>
                          <a:schemeClr val="dk1"/>
                        </a:solidFill>
                        <a:latin typeface="Ubuntu" panose="020B0504030602030204" pitchFamily="34" charset="0"/>
                        <a:ea typeface="+mn-ea"/>
                        <a:cs typeface="+mn-cs"/>
                      </a:endParaRPr>
                    </a:p>
                    <a:p>
                      <a:r>
                        <a:rPr lang="fr-fr" sz="1000" b="0" i="0" u="none" strike="noStrike" kern="1200" baseline="0" noProof="0">
                          <a:solidFill>
                            <a:schemeClr val="dk1"/>
                          </a:solidFill>
                          <a:latin typeface="Ubuntu" panose="020B0504030602030204" pitchFamily="34" charset="0"/>
                          <a:ea typeface="+mn-ea"/>
                          <a:cs typeface="+mn-cs"/>
                        </a:rPr>
                        <a:t>Vous devrez également montrer l'exemple lors des séances de sport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et des compétitions.</a:t>
                      </a: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936205">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none" strike="noStrike" kern="1200" baseline="0" noProof="0" dirty="0">
                          <a:solidFill>
                            <a:srgbClr val="316355"/>
                          </a:solidFill>
                          <a:latin typeface="Ubuntu" panose="020B0504030602030204" pitchFamily="34" charset="0"/>
                          <a:ea typeface="+mn-ea"/>
                          <a:cs typeface="+mn-cs"/>
                        </a:rPr>
                        <a:t>Leçon 1 : </a:t>
                      </a:r>
                      <a:r>
                        <a:rPr lang="fr-fr" sz="1000" b="0" i="0" u="none" strike="noStrike" kern="1200" baseline="0" noProof="0" dirty="0">
                          <a:solidFill>
                            <a:schemeClr val="tx1"/>
                          </a:solidFill>
                          <a:latin typeface="Ubuntu" panose="020B0504030602030204" pitchFamily="34" charset="0"/>
                          <a:ea typeface="+mn-ea"/>
                          <a:cs typeface="+mn-cs"/>
                        </a:rPr>
                        <a:t>Présentation du fitness : éducation à la santé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tx1"/>
                          </a:solidFill>
                          <a:latin typeface="Ubuntu" panose="020B0504030602030204" pitchFamily="34" charset="0"/>
                          <a:ea typeface="+mn-ea"/>
                          <a:cs typeface="+mn-cs"/>
                        </a:rPr>
                        <a:t>Qu'est-ce </a:t>
                      </a:r>
                      <a:r>
                        <a:rPr lang="fr-fr" sz="1000" b="0" i="0" u="none" strike="noStrike" kern="1200" spc="-20" baseline="0" noProof="0" dirty="0">
                          <a:solidFill>
                            <a:schemeClr val="tx1"/>
                          </a:solidFill>
                          <a:latin typeface="Ubuntu" panose="020B0504030602030204" pitchFamily="34" charset="0"/>
                          <a:ea typeface="+mn-ea"/>
                          <a:cs typeface="+mn-cs"/>
                        </a:rPr>
                        <a:t>qu'une</a:t>
                      </a:r>
                      <a:r>
                        <a:rPr lang="fr-fr" sz="1000" b="0" i="0" u="none" strike="noStrike" kern="1200" baseline="0" noProof="0" dirty="0">
                          <a:solidFill>
                            <a:schemeClr val="tx1"/>
                          </a:solidFill>
                          <a:latin typeface="Ubuntu" panose="020B0504030602030204" pitchFamily="34" charset="0"/>
                          <a:ea typeface="+mn-ea"/>
                          <a:cs typeface="+mn-cs"/>
                        </a:rPr>
                        <a:t> astuce santé ?</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4 minutes</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fr-fr" sz="1000" noProof="0" dirty="0">
                          <a:latin typeface="Ubuntu" panose="020B0504030602030204" pitchFamily="34" charset="0"/>
                        </a:rPr>
                        <a:t>Les astuces santé sont de petits conseils simples mais utiles qui peuvent vous aider, vous et vos coéquipiers, à faire des choix sains. </a:t>
                      </a:r>
                      <a:br>
                        <a:rPr lang="fr-fr" sz="1000" noProof="0" dirty="0">
                          <a:latin typeface="Ubuntu" panose="020B0504030602030204" pitchFamily="34" charset="0"/>
                        </a:rPr>
                      </a:br>
                      <a:r>
                        <a:rPr lang="fr-fr" sz="1000" noProof="0" dirty="0">
                          <a:latin typeface="Ubuntu" panose="020B0504030602030204" pitchFamily="34" charset="0"/>
                        </a:rPr>
                        <a:t>Elles doivent être brèves : prenez seulement 2 à 5 minutes.</a:t>
                      </a:r>
                    </a:p>
                    <a:p>
                      <a:endParaRPr lang="en-US" sz="1000" noProof="0" dirty="0">
                        <a:latin typeface="Ubuntu" panose="020B0504030602030204" pitchFamily="34" charset="0"/>
                      </a:endParaRPr>
                    </a:p>
                    <a:p>
                      <a:r>
                        <a:rPr lang="fr-fr" sz="1000" noProof="0" dirty="0">
                          <a:latin typeface="Ubuntu" panose="020B0504030602030204" pitchFamily="34" charset="0"/>
                        </a:rPr>
                        <a:t>Dans la mesure du possible, rendez-les interactives ! Pour faire participer vos coéquipiers, vous pouvez :</a:t>
                      </a:r>
                    </a:p>
                    <a:p>
                      <a:pPr marL="171450" indent="-171450">
                        <a:buFont typeface="Arial" panose="020B0604020202020204" pitchFamily="34" charset="0"/>
                        <a:buChar char="•"/>
                      </a:pPr>
                      <a:r>
                        <a:rPr lang="fr-fr" sz="1000" noProof="0" dirty="0">
                          <a:latin typeface="Ubuntu" panose="020B0504030602030204" pitchFamily="34" charset="0"/>
                        </a:rPr>
                        <a:t>Leur poser des questions ;</a:t>
                      </a:r>
                    </a:p>
                    <a:p>
                      <a:pPr marL="171450" indent="-171450">
                        <a:buFont typeface="Arial" panose="020B0604020202020204" pitchFamily="34" charset="0"/>
                        <a:buChar char="•"/>
                      </a:pPr>
                      <a:r>
                        <a:rPr lang="fr-fr" sz="1000" noProof="0" dirty="0">
                          <a:latin typeface="Ubuntu" panose="020B0504030602030204" pitchFamily="34" charset="0"/>
                        </a:rPr>
                        <a:t>Donner la parole à différents membres de l'équipe pour répondre ;</a:t>
                      </a:r>
                    </a:p>
                    <a:p>
                      <a:pPr marL="171450" indent="-171450">
                        <a:buFont typeface="Arial" panose="020B0604020202020204" pitchFamily="34" charset="0"/>
                        <a:buChar char="•"/>
                      </a:pPr>
                      <a:r>
                        <a:rPr lang="fr-fr" sz="1000" noProof="0" dirty="0">
                          <a:latin typeface="Ubuntu" panose="020B0504030602030204" pitchFamily="34" charset="0"/>
                        </a:rPr>
                        <a:t>Leur fournir des exemples ;</a:t>
                      </a:r>
                    </a:p>
                    <a:p>
                      <a:pPr marL="171450" indent="-171450">
                        <a:buFont typeface="Arial" panose="020B0604020202020204" pitchFamily="34" charset="0"/>
                        <a:buChar char="•"/>
                      </a:pPr>
                      <a:r>
                        <a:rPr lang="fr-fr" sz="1000" noProof="0" dirty="0">
                          <a:latin typeface="Ubuntu" panose="020B0504030602030204" pitchFamily="34" charset="0"/>
                        </a:rPr>
                        <a:t>Leur donner un objectif et vérifier leurs progrès lors de la prochaine séance d’entraînement.</a:t>
                      </a:r>
                    </a:p>
                    <a:p>
                      <a:pPr marL="171450" indent="-171450">
                        <a:buFont typeface="Arial" panose="020B0604020202020204" pitchFamily="34" charset="0"/>
                        <a:buChar char="•"/>
                      </a:pPr>
                      <a:endParaRPr lang="en-US" sz="1000" noProof="0" dirty="0">
                        <a:latin typeface="Ubuntu" panose="020B0504030602030204" pitchFamily="34" charset="0"/>
                      </a:endParaRPr>
                    </a:p>
                    <a:p>
                      <a:pPr marL="0" indent="0">
                        <a:lnSpc>
                          <a:spcPct val="102000"/>
                        </a:lnSpc>
                        <a:buFont typeface="Arial" panose="020B0604020202020204" pitchFamily="34" charset="0"/>
                        <a:buNone/>
                      </a:pPr>
                      <a:r>
                        <a:rPr lang="fr-fr" sz="1000" noProof="0" dirty="0">
                          <a:latin typeface="Ubuntu" panose="020B0504030602030204" pitchFamily="34" charset="0"/>
                        </a:rPr>
                        <a:t>Voici un exemple d'astuces santé sur la consommation d'aliments sains et nutritifs ! </a:t>
                      </a:r>
                      <a:r>
                        <a:rPr lang="fr-fr" sz="1000" b="1" i="1" noProof="0" dirty="0">
                          <a:latin typeface="Ubuntu" panose="020B0504030602030204" pitchFamily="34" charset="0"/>
                        </a:rPr>
                        <a:t>Lisez à haute voix les exemples. </a:t>
                      </a:r>
                    </a:p>
                    <a:p>
                      <a:pPr marL="0" indent="0">
                        <a:buFont typeface="Arial" panose="020B0604020202020204" pitchFamily="34" charset="0"/>
                        <a:buNone/>
                      </a:pPr>
                      <a:endParaRPr lang="en-US" sz="1000" b="1" i="1" noProof="0" dirty="0">
                        <a:latin typeface="Ubuntu" panose="020B0504030602030204" pitchFamily="34" charset="0"/>
                      </a:endParaRPr>
                    </a:p>
                    <a:p>
                      <a:pPr marL="0" indent="0">
                        <a:buFont typeface="Arial" panose="020B0604020202020204" pitchFamily="34" charset="0"/>
                        <a:buNone/>
                      </a:pPr>
                      <a:r>
                        <a:rPr lang="fr-fr" sz="1000" b="1" i="1" noProof="0" dirty="0">
                          <a:latin typeface="Ubuntu" panose="020B0504030602030204" pitchFamily="34" charset="0"/>
                        </a:rPr>
                        <a:t>[Activité de groupe facultative]</a:t>
                      </a:r>
                      <a:endParaRPr lang="en-US" sz="1000" noProof="0" dirty="0">
                        <a:latin typeface="Ubuntu" panose="020B0504030602030204" pitchFamily="34" charset="0"/>
                      </a:endParaRPr>
                    </a:p>
                    <a:p>
                      <a:pPr marL="171450" indent="-171450">
                        <a:buFont typeface="Arial" panose="020B0604020202020204" pitchFamily="34" charset="0"/>
                        <a:buChar char="•"/>
                      </a:pPr>
                      <a:endParaRPr lang="en-US" sz="1000" noProof="0" dirty="0">
                        <a:latin typeface="Ubuntu" panose="020B0504030602030204" pitchFamily="34" charset="0"/>
                      </a:endParaRPr>
                    </a:p>
                    <a:p>
                      <a:pPr marL="0" indent="0">
                        <a:buFont typeface="Arial" panose="020B0604020202020204" pitchFamily="34" charset="0"/>
                        <a:buNone/>
                      </a:pPr>
                      <a:endParaRPr lang="en-US" sz="1000" noProof="0" dirty="0">
                        <a:latin typeface="Ubuntu" panose="020B0504030602030204" pitchFamily="34" charset="0"/>
                      </a:endParaRPr>
                    </a:p>
                    <a:p>
                      <a:endParaRPr lang="en-US" sz="1000" noProof="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sz="1000" noProof="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grpSp>
        <p:nvGrpSpPr>
          <p:cNvPr id="12" name="Group 11">
            <a:extLst>
              <a:ext uri="{FF2B5EF4-FFF2-40B4-BE49-F238E27FC236}">
                <a16:creationId xmlns:a16="http://schemas.microsoft.com/office/drawing/2014/main" id="{3562C0DC-4ED8-59EB-E3AA-B8A016356B8D}"/>
              </a:ext>
            </a:extLst>
          </p:cNvPr>
          <p:cNvGrpSpPr/>
          <p:nvPr/>
        </p:nvGrpSpPr>
        <p:grpSpPr>
          <a:xfrm>
            <a:off x="6956383" y="1105373"/>
            <a:ext cx="2176602" cy="2552118"/>
            <a:chOff x="6956384" y="1192193"/>
            <a:chExt cx="2176602" cy="2552118"/>
          </a:xfrm>
        </p:grpSpPr>
        <p:pic>
          <p:nvPicPr>
            <p:cNvPr id="5" name="Picture 4">
              <a:extLst>
                <a:ext uri="{FF2B5EF4-FFF2-40B4-BE49-F238E27FC236}">
                  <a16:creationId xmlns:a16="http://schemas.microsoft.com/office/drawing/2014/main" id="{02EEAEC1-C8D0-6D2E-0BF3-A827291F7456}"/>
                </a:ext>
              </a:extLst>
            </p:cNvPr>
            <p:cNvPicPr>
              <a:picLocks noChangeAspect="1"/>
            </p:cNvPicPr>
            <p:nvPr/>
          </p:nvPicPr>
          <p:blipFill rotWithShape="1">
            <a:blip r:embed="rId2"/>
            <a:srcRect l="56086" t="33330" r="2201" b="25146"/>
            <a:stretch/>
          </p:blipFill>
          <p:spPr>
            <a:xfrm>
              <a:off x="6956384" y="1192193"/>
              <a:ext cx="2176602" cy="1218767"/>
            </a:xfrm>
            <a:prstGeom prst="rect">
              <a:avLst/>
            </a:prstGeom>
            <a:ln>
              <a:solidFill>
                <a:schemeClr val="tx1"/>
              </a:solidFill>
            </a:ln>
          </p:spPr>
        </p:pic>
        <p:pic>
          <p:nvPicPr>
            <p:cNvPr id="10" name="Picture 9">
              <a:extLst>
                <a:ext uri="{FF2B5EF4-FFF2-40B4-BE49-F238E27FC236}">
                  <a16:creationId xmlns:a16="http://schemas.microsoft.com/office/drawing/2014/main" id="{DBE7A243-B6E1-109F-4C10-1224447D222C}"/>
                </a:ext>
              </a:extLst>
            </p:cNvPr>
            <p:cNvPicPr>
              <a:picLocks noChangeAspect="1"/>
            </p:cNvPicPr>
            <p:nvPr/>
          </p:nvPicPr>
          <p:blipFill rotWithShape="1">
            <a:blip r:embed="rId3"/>
            <a:srcRect l="56437" t="33776" r="2317" b="25146"/>
            <a:stretch/>
          </p:blipFill>
          <p:spPr>
            <a:xfrm>
              <a:off x="6956384" y="2524959"/>
              <a:ext cx="2176601" cy="1219352"/>
            </a:xfrm>
            <a:prstGeom prst="rect">
              <a:avLst/>
            </a:prstGeom>
            <a:ln>
              <a:solidFill>
                <a:schemeClr val="tx1"/>
              </a:solidFill>
            </a:ln>
          </p:spPr>
        </p:pic>
      </p:grpSp>
      <p:grpSp>
        <p:nvGrpSpPr>
          <p:cNvPr id="18" name="Group 17">
            <a:extLst>
              <a:ext uri="{FF2B5EF4-FFF2-40B4-BE49-F238E27FC236}">
                <a16:creationId xmlns:a16="http://schemas.microsoft.com/office/drawing/2014/main" id="{86127BE5-E978-DEF9-2F44-582E15DBDAB2}"/>
              </a:ext>
            </a:extLst>
          </p:cNvPr>
          <p:cNvGrpSpPr/>
          <p:nvPr/>
        </p:nvGrpSpPr>
        <p:grpSpPr>
          <a:xfrm>
            <a:off x="6969203" y="4109013"/>
            <a:ext cx="2176601" cy="2536643"/>
            <a:chOff x="6969203" y="3958542"/>
            <a:chExt cx="2176601" cy="2536643"/>
          </a:xfrm>
        </p:grpSpPr>
        <p:pic>
          <p:nvPicPr>
            <p:cNvPr id="14" name="Picture 13">
              <a:extLst>
                <a:ext uri="{FF2B5EF4-FFF2-40B4-BE49-F238E27FC236}">
                  <a16:creationId xmlns:a16="http://schemas.microsoft.com/office/drawing/2014/main" id="{4B76F841-FDD1-EF0C-CD92-1627C5F82C57}"/>
                </a:ext>
              </a:extLst>
            </p:cNvPr>
            <p:cNvPicPr>
              <a:picLocks noChangeAspect="1"/>
            </p:cNvPicPr>
            <p:nvPr/>
          </p:nvPicPr>
          <p:blipFill rotWithShape="1">
            <a:blip r:embed="rId4"/>
            <a:srcRect l="56436" t="34161" r="2434" b="24917"/>
            <a:stretch/>
          </p:blipFill>
          <p:spPr>
            <a:xfrm>
              <a:off x="6969203" y="3958542"/>
              <a:ext cx="2163781" cy="1218154"/>
            </a:xfrm>
            <a:prstGeom prst="rect">
              <a:avLst/>
            </a:prstGeom>
            <a:ln>
              <a:solidFill>
                <a:schemeClr val="tx1"/>
              </a:solidFill>
            </a:ln>
          </p:spPr>
        </p:pic>
        <p:pic>
          <p:nvPicPr>
            <p:cNvPr id="17" name="Picture 16">
              <a:extLst>
                <a:ext uri="{FF2B5EF4-FFF2-40B4-BE49-F238E27FC236}">
                  <a16:creationId xmlns:a16="http://schemas.microsoft.com/office/drawing/2014/main" id="{648E96DF-3084-1F08-08EE-48800B166096}"/>
                </a:ext>
              </a:extLst>
            </p:cNvPr>
            <p:cNvPicPr>
              <a:picLocks noChangeAspect="1"/>
            </p:cNvPicPr>
            <p:nvPr/>
          </p:nvPicPr>
          <p:blipFill rotWithShape="1">
            <a:blip r:embed="rId5"/>
            <a:srcRect l="56553" t="33953" r="2434" b="25332"/>
            <a:stretch/>
          </p:blipFill>
          <p:spPr>
            <a:xfrm>
              <a:off x="6969203" y="5279761"/>
              <a:ext cx="2176601" cy="1215424"/>
            </a:xfrm>
            <a:prstGeom prst="rect">
              <a:avLst/>
            </a:prstGeom>
            <a:ln>
              <a:solidFill>
                <a:schemeClr val="tx1"/>
              </a:solidFill>
            </a:ln>
          </p:spPr>
        </p:pic>
      </p:grpSp>
    </p:spTree>
    <p:extLst>
      <p:ext uri="{BB962C8B-B14F-4D97-AF65-F5344CB8AC3E}">
        <p14:creationId xmlns:p14="http://schemas.microsoft.com/office/powerpoint/2010/main" val="62397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123425254"/>
              </p:ext>
            </p:extLst>
          </p:nvPr>
        </p:nvGraphicFramePr>
        <p:xfrm>
          <a:off x="614151" y="545910"/>
          <a:ext cx="8518835" cy="6166182"/>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19999">
                  <a:extLst>
                    <a:ext uri="{9D8B030D-6E8A-4147-A177-3AD203B41FA5}">
                      <a16:colId xmlns:a16="http://schemas.microsoft.com/office/drawing/2014/main" val="1811125101"/>
                    </a:ext>
                  </a:extLst>
                </a:gridCol>
                <a:gridCol w="2218836">
                  <a:extLst>
                    <a:ext uri="{9D8B030D-6E8A-4147-A177-3AD203B41FA5}">
                      <a16:colId xmlns:a16="http://schemas.microsoft.com/office/drawing/2014/main" val="2753733556"/>
                    </a:ext>
                  </a:extLst>
                </a:gridCol>
              </a:tblGrid>
              <a:tr h="401497">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dirty="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0" u="none" strike="noStrike" kern="1200" baseline="0" noProof="0" dirty="0">
                          <a:solidFill>
                            <a:srgbClr val="316355"/>
                          </a:solidFill>
                          <a:latin typeface="Ubuntu" panose="020B0504030602030204" pitchFamily="34" charset="0"/>
                          <a:ea typeface="+mn-ea"/>
                          <a:cs typeface="+mn-cs"/>
                        </a:rPr>
                        <a:t>Leçon 1 : </a:t>
                      </a:r>
                      <a:r>
                        <a:rPr lang="fr-fr" sz="950" b="0" i="0" u="none" strike="noStrike" kern="1200" baseline="0" noProof="0" dirty="0">
                          <a:solidFill>
                            <a:schemeClr val="tx1"/>
                          </a:solidFill>
                          <a:latin typeface="Ubuntu" panose="020B0504030602030204" pitchFamily="34" charset="0"/>
                          <a:ea typeface="+mn-ea"/>
                          <a:cs typeface="+mn-cs"/>
                        </a:rPr>
                        <a:t>Présentation du fitness : éducation à la santé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tx1"/>
                          </a:solidFill>
                          <a:latin typeface="Ubuntu" panose="020B0504030602030204" pitchFamily="34" charset="0"/>
                          <a:ea typeface="+mn-ea"/>
                          <a:cs typeface="+mn-cs"/>
                        </a:rPr>
                        <a:t>Saisir l'occasion</a:t>
                      </a:r>
                    </a:p>
                    <a:p>
                      <a:pPr marL="0" algn="l" defTabSz="914400" rtl="0" eaLnBrk="1" latinLnBrk="0" hangingPunct="1"/>
                      <a:endParaRPr lang="en-US" sz="95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2 minutes</a:t>
                      </a: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50" b="0" i="0" u="none" strike="noStrike" kern="1200" baseline="0" noProof="0" dirty="0">
                          <a:solidFill>
                            <a:schemeClr val="dk1"/>
                          </a:solidFill>
                          <a:latin typeface="Ubuntu" panose="020B0504030602030204" pitchFamily="34" charset="0"/>
                          <a:ea typeface="+mn-ea"/>
                          <a:cs typeface="+mn-cs"/>
                        </a:rPr>
                        <a:t>Vous pouvez partager des astuces santé de plusieurs façons ! Réfléchissez aux différentes manières de communiquer avec vos collègues athlètes de Special Olympics. </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0" i="0" u="none" strike="noStrike" kern="1200" baseline="0" noProof="0" dirty="0">
                          <a:solidFill>
                            <a:schemeClr val="dk1"/>
                          </a:solidFill>
                          <a:latin typeface="Ubuntu" panose="020B0504030602030204" pitchFamily="34" charset="0"/>
                          <a:ea typeface="+mn-ea"/>
                          <a:cs typeface="+mn-cs"/>
                        </a:rPr>
                        <a:t>Vous pouvez partager une astuce santé pendant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Les pauses pour boire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Les étirements de récupération</a:t>
                      </a:r>
                    </a:p>
                    <a:p>
                      <a:pPr marL="0" indent="0">
                        <a:buFont typeface="Arial" panose="020B0604020202020204" pitchFamily="34" charset="0"/>
                        <a:buNone/>
                      </a:pPr>
                      <a:endParaRPr lang="en-US" sz="95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950" b="0" i="0" u="none" strike="noStrike" kern="1200" baseline="0" noProof="0" dirty="0">
                          <a:solidFill>
                            <a:schemeClr val="dk1"/>
                          </a:solidFill>
                          <a:latin typeface="Ubuntu" panose="020B0504030602030204" pitchFamily="34" charset="0"/>
                          <a:ea typeface="+mn-ea"/>
                          <a:cs typeface="+mn-cs"/>
                        </a:rPr>
                        <a:t>N’hésitez pas à discuter avec votre entraîneur du meilleur moment pour donner des astuces santé lors de votre séance de sport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0" u="none" strike="noStrike" kern="1200" baseline="0" noProof="0" dirty="0">
                          <a:solidFill>
                            <a:srgbClr val="316355"/>
                          </a:solidFill>
                          <a:latin typeface="Ubuntu" panose="020B0504030602030204" pitchFamily="34" charset="0"/>
                          <a:ea typeface="+mn-ea"/>
                          <a:cs typeface="+mn-cs"/>
                        </a:rPr>
                        <a:t>Leçon 1 : </a:t>
                      </a:r>
                      <a:r>
                        <a:rPr lang="fr-fr" sz="950" b="0" i="0" u="none" strike="noStrike" kern="1200" baseline="0" noProof="0" dirty="0">
                          <a:solidFill>
                            <a:schemeClr val="tx1"/>
                          </a:solidFill>
                          <a:latin typeface="Ubuntu" panose="020B0504030602030204" pitchFamily="34" charset="0"/>
                          <a:ea typeface="+mn-ea"/>
                          <a:cs typeface="+mn-cs"/>
                        </a:rPr>
                        <a:t>Présentation du fitness : éducation à la santé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tx1"/>
                          </a:solidFill>
                          <a:latin typeface="Ubuntu" panose="020B0504030602030204" pitchFamily="34" charset="0"/>
                          <a:ea typeface="+mn-ea"/>
                          <a:cs typeface="+mn-cs"/>
                        </a:rPr>
                        <a:t>Avant de commencer</a:t>
                      </a:r>
                    </a:p>
                    <a:p>
                      <a:pPr marL="0" algn="l" defTabSz="914400" rtl="0" eaLnBrk="1" latinLnBrk="0" hangingPunct="1"/>
                      <a:endParaRPr lang="en-US" sz="95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4 minutes</a:t>
                      </a:r>
                    </a:p>
                    <a:p>
                      <a:pPr marL="0" algn="l" defTabSz="914400" rtl="0" eaLnBrk="1" latinLnBrk="0" hangingPunct="1"/>
                      <a:r>
                        <a:rPr lang="fr-fr" sz="95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spcAft>
                          <a:spcPts val="200"/>
                        </a:spcAft>
                      </a:pPr>
                      <a:r>
                        <a:rPr lang="fr-fr" sz="950" noProof="0" dirty="0">
                          <a:latin typeface="Ubuntu" panose="020B0504030602030204" pitchFamily="34" charset="0"/>
                        </a:rPr>
                        <a:t>Vous pouvez donner une astuce santé sur l’une des composantes de la forme physique :</a:t>
                      </a:r>
                    </a:p>
                    <a:p>
                      <a:pPr marL="171450" indent="-171450">
                        <a:buFont typeface="Arial" panose="020B0604020202020204" pitchFamily="34" charset="0"/>
                        <a:buChar char="•"/>
                      </a:pPr>
                      <a:r>
                        <a:rPr lang="fr-fr" sz="950" noProof="0" dirty="0">
                          <a:latin typeface="Ubuntu" panose="020B0504030602030204" pitchFamily="34" charset="0"/>
                        </a:rPr>
                        <a:t>Activité physique</a:t>
                      </a:r>
                    </a:p>
                    <a:p>
                      <a:pPr marL="171450" indent="-171450">
                        <a:buFont typeface="Arial" panose="020B0604020202020204" pitchFamily="34" charset="0"/>
                        <a:buChar char="•"/>
                      </a:pPr>
                      <a:r>
                        <a:rPr lang="fr-fr" sz="950" noProof="0" dirty="0">
                          <a:latin typeface="Ubuntu" panose="020B0504030602030204" pitchFamily="34" charset="0"/>
                        </a:rPr>
                        <a:t>Hydratation</a:t>
                      </a:r>
                    </a:p>
                    <a:p>
                      <a:pPr marL="171450" indent="-171450">
                        <a:buFont typeface="Arial" panose="020B0604020202020204" pitchFamily="34" charset="0"/>
                        <a:buChar char="•"/>
                      </a:pPr>
                      <a:r>
                        <a:rPr lang="fr-fr" sz="950" noProof="0" dirty="0">
                          <a:latin typeface="Ubuntu" panose="020B0504030602030204" pitchFamily="34" charset="0"/>
                        </a:rPr>
                        <a:t>Nutrition</a:t>
                      </a:r>
                      <a:br>
                        <a:rPr sz="950" dirty="0"/>
                      </a:br>
                      <a:endParaRPr lang="en-US" sz="950" noProof="0" dirty="0">
                        <a:latin typeface="Ubuntu" panose="020B0504030602030204" pitchFamily="34" charset="0"/>
                      </a:endParaRPr>
                    </a:p>
                    <a:p>
                      <a:pPr marL="171450" indent="-171450">
                        <a:buFont typeface="Arial" panose="020B0604020202020204" pitchFamily="34" charset="0"/>
                        <a:buChar char="•"/>
                      </a:pPr>
                      <a:endParaRPr lang="en-US" sz="950" noProof="0" dirty="0">
                        <a:latin typeface="Ubuntu" panose="020B0504030602030204" pitchFamily="34" charset="0"/>
                      </a:endParaRPr>
                    </a:p>
                    <a:p>
                      <a:pPr marL="0" indent="0">
                        <a:buFont typeface="Arial" panose="020B0604020202020204" pitchFamily="34" charset="0"/>
                        <a:buNone/>
                      </a:pPr>
                      <a:r>
                        <a:rPr lang="fr-fr" sz="950" b="1" noProof="0" dirty="0">
                          <a:solidFill>
                            <a:srgbClr val="316355"/>
                          </a:solidFill>
                          <a:latin typeface="Ubuntu" panose="020B0504030602030204" pitchFamily="34" charset="0"/>
                        </a:rPr>
                        <a:t>QUESTION : </a:t>
                      </a:r>
                    </a:p>
                    <a:p>
                      <a:pPr marL="0" indent="0">
                        <a:buFont typeface="Arial" panose="020B0604020202020204" pitchFamily="34" charset="0"/>
                        <a:buNone/>
                      </a:pPr>
                      <a:r>
                        <a:rPr lang="fr-fr" sz="950" noProof="0" dirty="0">
                          <a:latin typeface="Ubuntu" panose="020B0504030602030204" pitchFamily="34" charset="0"/>
                        </a:rPr>
                        <a:t>Combien d'entre vous ont déjà lu ou utilisé le Guide Fit 5 ? Levez la main.</a:t>
                      </a:r>
                    </a:p>
                    <a:p>
                      <a:pPr marL="0" indent="0">
                        <a:buFont typeface="Arial" panose="020B0604020202020204" pitchFamily="34" charset="0"/>
                        <a:buNone/>
                      </a:pPr>
                      <a:endParaRPr lang="en-US" sz="950" noProof="0" dirty="0">
                        <a:latin typeface="Ubuntu" panose="020B0504030602030204" pitchFamily="34" charset="0"/>
                      </a:endParaRPr>
                    </a:p>
                    <a:p>
                      <a:pPr marL="0" indent="0">
                        <a:buFont typeface="Arial" panose="020B0604020202020204" pitchFamily="34" charset="0"/>
                        <a:buNone/>
                      </a:pPr>
                      <a:r>
                        <a:rPr lang="fr-fr" sz="950" noProof="0" dirty="0">
                          <a:latin typeface="Ubuntu" panose="020B0504030602030204" pitchFamily="34" charset="0"/>
                        </a:rPr>
                        <a:t>Parfait ! Fit 5 est un guide pour atteindre une bonne forme physique </a:t>
                      </a:r>
                      <a:br>
                        <a:rPr lang="fr-fr" sz="950" noProof="0" dirty="0">
                          <a:latin typeface="Ubuntu" panose="020B0504030602030204" pitchFamily="34" charset="0"/>
                        </a:rPr>
                      </a:br>
                      <a:r>
                        <a:rPr lang="fr-fr" sz="950" noProof="0" dirty="0">
                          <a:latin typeface="Ubuntu" panose="020B0504030602030204" pitchFamily="34" charset="0"/>
                        </a:rPr>
                        <a:t>et donner le meilleur de soi grâce à l'activité physique, la nutrition et l'hydratation. En utilisant les informations du Guide Fit 5, vous pouvez partager des enseignements sur les sujets suivants :</a:t>
                      </a:r>
                    </a:p>
                    <a:p>
                      <a:pPr marL="171450" indent="-171450">
                        <a:buFont typeface="Arial" panose="020B0604020202020204" pitchFamily="34" charset="0"/>
                        <a:buChar char="•"/>
                      </a:pPr>
                      <a:r>
                        <a:rPr lang="fr-fr" sz="950" noProof="0" dirty="0">
                          <a:latin typeface="Ubuntu" panose="020B0504030602030204" pitchFamily="34" charset="0"/>
                        </a:rPr>
                        <a:t>Rester actif en dehors du sport ;</a:t>
                      </a:r>
                    </a:p>
                    <a:p>
                      <a:pPr marL="171450" indent="-171450">
                        <a:buFont typeface="Arial" panose="020B0604020202020204" pitchFamily="34" charset="0"/>
                        <a:buChar char="•"/>
                      </a:pPr>
                      <a:r>
                        <a:rPr lang="fr-fr" sz="950" noProof="0" dirty="0">
                          <a:latin typeface="Ubuntu" panose="020B0504030602030204" pitchFamily="34" charset="0"/>
                        </a:rPr>
                        <a:t>Manger sain pour bien nourrir votre organisme ;</a:t>
                      </a:r>
                    </a:p>
                    <a:p>
                      <a:pPr marL="171450" indent="-171450">
                        <a:buFont typeface="Arial" panose="020B0604020202020204" pitchFamily="34" charset="0"/>
                        <a:buChar char="•"/>
                      </a:pPr>
                      <a:r>
                        <a:rPr lang="fr-fr" sz="950" noProof="0" dirty="0">
                          <a:latin typeface="Ubuntu" panose="020B0504030602030204" pitchFamily="34" charset="0"/>
                        </a:rPr>
                        <a:t>Consommer des boissons hydratantes.</a:t>
                      </a:r>
                    </a:p>
                    <a:p>
                      <a:pPr marL="0" indent="0">
                        <a:buFont typeface="Arial" panose="020B0604020202020204" pitchFamily="34" charset="0"/>
                        <a:buNone/>
                      </a:pPr>
                      <a:endParaRPr lang="en-US" sz="950" noProof="0" dirty="0">
                        <a:latin typeface="Ubuntu" panose="020B0504030602030204" pitchFamily="34" charset="0"/>
                      </a:endParaRPr>
                    </a:p>
                    <a:p>
                      <a:pPr marL="0" indent="0">
                        <a:buFont typeface="Arial" panose="020B0604020202020204" pitchFamily="34" charset="0"/>
                        <a:buNone/>
                      </a:pPr>
                      <a:r>
                        <a:rPr lang="fr-fr" sz="950" spc="-20" baseline="0" noProof="0" dirty="0">
                          <a:latin typeface="Ubuntu" panose="020B0504030602030204" pitchFamily="34" charset="0"/>
                        </a:rPr>
                        <a:t>En plus du Guide Fit 5 et des cartes de fitness, vous pouvez également trouver des informations pour vos astuces santé dans ces ressources et pages Web :</a:t>
                      </a:r>
                    </a:p>
                    <a:p>
                      <a:pPr marL="171450" indent="-171450">
                        <a:buFont typeface="Arial" panose="020B0604020202020204" pitchFamily="34" charset="0"/>
                        <a:buChar char="•"/>
                      </a:pPr>
                      <a:r>
                        <a:rPr lang="fr-fr" sz="950" noProof="0" dirty="0">
                          <a:latin typeface="Ubuntu" panose="020B0504030602030204" pitchFamily="34" charset="0"/>
                        </a:rPr>
                        <a:t>Boîte à outils de sensibilisation à la santé Special Olympics ;</a:t>
                      </a:r>
                    </a:p>
                    <a:p>
                      <a:pPr marL="171450" indent="-171450">
                        <a:buFont typeface="Arial" panose="020B0604020202020204" pitchFamily="34" charset="0"/>
                        <a:buChar char="•"/>
                      </a:pPr>
                      <a:r>
                        <a:rPr lang="fr-fr" sz="950" noProof="0" dirty="0">
                          <a:latin typeface="Ubuntu" panose="020B0504030602030204" pitchFamily="34" charset="0"/>
                        </a:rPr>
                        <a:t>High 5 pour la forme physique ;</a:t>
                      </a:r>
                    </a:p>
                    <a:p>
                      <a:pPr marL="171450" indent="-171450">
                        <a:buFont typeface="Arial" panose="020B0604020202020204" pitchFamily="34" charset="0"/>
                        <a:buChar char="•"/>
                      </a:pPr>
                      <a:r>
                        <a:rPr lang="fr-fr" sz="950" noProof="0" dirty="0">
                          <a:latin typeface="Ubuntu" panose="020B0504030602030204" pitchFamily="34" charset="0"/>
                        </a:rPr>
                        <a:t>Promotion de la santé – Matériel pédagogique ;</a:t>
                      </a:r>
                    </a:p>
                    <a:p>
                      <a:pPr marL="171450" indent="-171450">
                        <a:buFont typeface="Arial" panose="020B0604020202020204" pitchFamily="34" charset="0"/>
                        <a:buChar char="•"/>
                      </a:pPr>
                      <a:r>
                        <a:rPr lang="fr-fr" sz="950" noProof="0" dirty="0">
                          <a:latin typeface="Ubuntu" panose="020B0504030602030204" pitchFamily="34" charset="0"/>
                        </a:rPr>
                        <a:t>Les ressources et les guides de votre programme sur la forme physique.</a:t>
                      </a:r>
                    </a:p>
                    <a:p>
                      <a:pPr marL="0" indent="0">
                        <a:buFont typeface="Arial" panose="020B0604020202020204" pitchFamily="34" charset="0"/>
                        <a:buNone/>
                      </a:pPr>
                      <a:endParaRPr lang="en-US" sz="950" noProof="0" dirty="0">
                        <a:latin typeface="Ubuntu" panose="020B0504030602030204" pitchFamily="34" charset="0"/>
                      </a:endParaRPr>
                    </a:p>
                    <a:p>
                      <a:pPr marL="0" indent="0">
                        <a:buFont typeface="Arial" panose="020B0604020202020204" pitchFamily="34" charset="0"/>
                        <a:buNone/>
                      </a:pPr>
                      <a:r>
                        <a:rPr lang="fr-fr" sz="950" spc="-20" baseline="0" noProof="0" dirty="0">
                          <a:latin typeface="Ubuntu" panose="020B0504030602030204" pitchFamily="34" charset="0"/>
                        </a:rPr>
                        <a:t>Vous pouvez également utiliser votre cahier pour trouver des astuces santé !</a:t>
                      </a:r>
                    </a:p>
                    <a:p>
                      <a:pPr marL="0" indent="0">
                        <a:buFont typeface="Arial" panose="020B0604020202020204" pitchFamily="34" charset="0"/>
                        <a:buNone/>
                      </a:pPr>
                      <a:endParaRPr lang="en-US" sz="950" noProof="0" dirty="0">
                        <a:latin typeface="Ubuntu" panose="020B0504030602030204" pitchFamily="34" charset="0"/>
                      </a:endParaRPr>
                    </a:p>
                    <a:p>
                      <a:endParaRPr lang="en-US" sz="950" noProof="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sz="1000" noProof="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CACE8B15-C6FE-2124-E2E1-C7A6AA69320B}"/>
              </a:ext>
            </a:extLst>
          </p:cNvPr>
          <p:cNvPicPr>
            <a:picLocks noChangeAspect="1"/>
          </p:cNvPicPr>
          <p:nvPr/>
        </p:nvPicPr>
        <p:blipFill rotWithShape="1">
          <a:blip r:embed="rId2"/>
          <a:srcRect l="56787" t="34161" r="2317" b="24710"/>
          <a:stretch/>
        </p:blipFill>
        <p:spPr>
          <a:xfrm>
            <a:off x="7005850" y="1134790"/>
            <a:ext cx="2127136" cy="1203352"/>
          </a:xfrm>
          <a:prstGeom prst="rect">
            <a:avLst/>
          </a:prstGeom>
          <a:ln>
            <a:solidFill>
              <a:schemeClr val="tx1"/>
            </a:solidFill>
          </a:ln>
        </p:spPr>
      </p:pic>
      <p:grpSp>
        <p:nvGrpSpPr>
          <p:cNvPr id="11" name="Group 10">
            <a:extLst>
              <a:ext uri="{FF2B5EF4-FFF2-40B4-BE49-F238E27FC236}">
                <a16:creationId xmlns:a16="http://schemas.microsoft.com/office/drawing/2014/main" id="{BBC3B773-E9CB-FF8B-76E2-0EF27D4F1114}"/>
              </a:ext>
            </a:extLst>
          </p:cNvPr>
          <p:cNvGrpSpPr/>
          <p:nvPr/>
        </p:nvGrpSpPr>
        <p:grpSpPr>
          <a:xfrm>
            <a:off x="7005850" y="3102015"/>
            <a:ext cx="2127137" cy="2603559"/>
            <a:chOff x="7005850" y="3102015"/>
            <a:chExt cx="2127137" cy="2603559"/>
          </a:xfrm>
        </p:grpSpPr>
        <p:pic>
          <p:nvPicPr>
            <p:cNvPr id="7" name="Picture 6">
              <a:extLst>
                <a:ext uri="{FF2B5EF4-FFF2-40B4-BE49-F238E27FC236}">
                  <a16:creationId xmlns:a16="http://schemas.microsoft.com/office/drawing/2014/main" id="{D5BD8037-6763-100A-6DFE-8232B29CF73C}"/>
                </a:ext>
              </a:extLst>
            </p:cNvPr>
            <p:cNvPicPr>
              <a:picLocks noChangeAspect="1"/>
            </p:cNvPicPr>
            <p:nvPr/>
          </p:nvPicPr>
          <p:blipFill rotWithShape="1">
            <a:blip r:embed="rId3"/>
            <a:srcRect l="56787" t="33538" r="2434" b="25956"/>
            <a:stretch/>
          </p:blipFill>
          <p:spPr>
            <a:xfrm>
              <a:off x="7005850" y="3102015"/>
              <a:ext cx="2127136" cy="1188515"/>
            </a:xfrm>
            <a:prstGeom prst="rect">
              <a:avLst/>
            </a:prstGeom>
            <a:ln>
              <a:solidFill>
                <a:schemeClr val="tx1"/>
              </a:solidFill>
            </a:ln>
          </p:spPr>
        </p:pic>
        <p:pic>
          <p:nvPicPr>
            <p:cNvPr id="9" name="Picture 8">
              <a:extLst>
                <a:ext uri="{FF2B5EF4-FFF2-40B4-BE49-F238E27FC236}">
                  <a16:creationId xmlns:a16="http://schemas.microsoft.com/office/drawing/2014/main" id="{D4D7DEC0-F16A-9770-2AEE-4F7842B93187}"/>
                </a:ext>
              </a:extLst>
            </p:cNvPr>
            <p:cNvPicPr>
              <a:picLocks noChangeAspect="1"/>
            </p:cNvPicPr>
            <p:nvPr/>
          </p:nvPicPr>
          <p:blipFill rotWithShape="1">
            <a:blip r:embed="rId4"/>
            <a:srcRect l="56086" t="33538" r="2201" b="25125"/>
            <a:stretch/>
          </p:blipFill>
          <p:spPr>
            <a:xfrm>
              <a:off x="7005851" y="4519860"/>
              <a:ext cx="2127136" cy="1185714"/>
            </a:xfrm>
            <a:prstGeom prst="rect">
              <a:avLst/>
            </a:prstGeom>
            <a:ln>
              <a:solidFill>
                <a:schemeClr val="tx1"/>
              </a:solidFill>
            </a:ln>
          </p:spPr>
        </p:pic>
      </p:grpSp>
    </p:spTree>
    <p:extLst>
      <p:ext uri="{BB962C8B-B14F-4D97-AF65-F5344CB8AC3E}">
        <p14:creationId xmlns:p14="http://schemas.microsoft.com/office/powerpoint/2010/main" val="35880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343928414"/>
              </p:ext>
            </p:extLst>
          </p:nvPr>
        </p:nvGraphicFramePr>
        <p:xfrm>
          <a:off x="614150" y="545910"/>
          <a:ext cx="8518837" cy="367648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1497">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l" defTabSz="914400" rtl="0" eaLnBrk="1" latinLnBrk="0" hangingPunct="1"/>
                      <a:r>
                        <a:rPr lang="fr-fr" sz="1000" b="1" i="0" u="none" strike="noStrike" kern="1200" baseline="0" noProof="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none" strike="noStrike" kern="1200" baseline="0" noProof="0">
                          <a:solidFill>
                            <a:srgbClr val="316355"/>
                          </a:solidFill>
                          <a:latin typeface="Ubuntu" panose="020B0504030602030204" pitchFamily="34" charset="0"/>
                          <a:ea typeface="+mn-ea"/>
                          <a:cs typeface="+mn-cs"/>
                        </a:rPr>
                        <a:t>Leçon 1 : </a:t>
                      </a:r>
                      <a:r>
                        <a:rPr lang="fr-fr" sz="1000" b="0" i="0" u="none" strike="noStrike" kern="1200" baseline="0" noProof="0">
                          <a:solidFill>
                            <a:schemeClr val="tx1"/>
                          </a:solidFill>
                          <a:latin typeface="Ubuntu" panose="020B0504030602030204" pitchFamily="34" charset="0"/>
                          <a:ea typeface="+mn-ea"/>
                          <a:cs typeface="+mn-cs"/>
                        </a:rPr>
                        <a:t>Présentation du fitness : éducation à la santé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a:solidFill>
                            <a:schemeClr val="tx1"/>
                          </a:solidFill>
                          <a:latin typeface="Ubuntu" panose="020B0504030602030204" pitchFamily="34" charset="0"/>
                          <a:ea typeface="+mn-ea"/>
                          <a:cs typeface="+mn-cs"/>
                        </a:rPr>
                        <a:t>Devoirs</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fr-fr" sz="1000" b="1" i="0" u="none" strike="noStrike" kern="1200" baseline="0" noProof="0">
                          <a:solidFill>
                            <a:srgbClr val="316355"/>
                          </a:solidFill>
                          <a:latin typeface="Ubuntu" panose="020B0504030602030204" pitchFamily="34" charset="0"/>
                          <a:ea typeface="+mn-ea"/>
                          <a:cs typeface="+mn-cs"/>
                        </a:rPr>
                        <a:t>Durée : </a:t>
                      </a:r>
                      <a:r>
                        <a:rPr lang="fr-fr"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fr-fr" sz="1000" b="1" i="0" u="none" strike="noStrike" kern="1200" baseline="0" noProof="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dirty="0">
                          <a:solidFill>
                            <a:schemeClr val="dk1"/>
                          </a:solidFill>
                          <a:latin typeface="Ubuntu" panose="020B0504030602030204" pitchFamily="34" charset="0"/>
                          <a:ea typeface="+mn-ea"/>
                          <a:cs typeface="+mn-cs"/>
                        </a:rPr>
                        <a:t>Nous avons maintenant terminé la leçon 1 de la formation de capitaine de fitness ! Veuillez terminer vos devoirs concernant les astuces santé avant la prochaine leçon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Sélectionnez ou créez votre propre astuce santé et entraînez-vous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à la partager avec autrui.</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Envoyez vos devoirs par e-mail, accompagnés d'une vidéo de mise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en pratique si vous le souhaitez.</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Au début de notre prochaine leçon, on vous demandera de présenter votre astuce santé avec le groupe !</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1" i="1" u="none" strike="noStrike" kern="1200" baseline="0" noProof="0" dirty="0">
                          <a:solidFill>
                            <a:schemeClr val="dk1"/>
                          </a:solidFill>
                          <a:latin typeface="Ubuntu" panose="020B0504030602030204" pitchFamily="34" charset="0"/>
                          <a:ea typeface="+mn-ea"/>
                          <a:cs typeface="+mn-cs"/>
                        </a:rPr>
                        <a:t>Partagez tous les rappels supplémentaires tels que les informations de contact, la prochaine date/heure de formation, etc.</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marL="0" indent="0">
                        <a:buFont typeface="Arial" panose="020B0604020202020204" pitchFamily="34" charset="0"/>
                        <a:buNone/>
                      </a:pPr>
                      <a:endParaRPr lang="en-US" sz="1000" noProof="0" dirty="0">
                        <a:solidFill>
                          <a:srgbClr val="316355"/>
                        </a:solidFill>
                        <a:latin typeface="Ubuntu" panose="020B0504030602030204" pitchFamily="34" charset="0"/>
                      </a:endParaRPr>
                    </a:p>
                    <a:p>
                      <a:pPr algn="ctr"/>
                      <a:r>
                        <a:rPr lang="fr-fr" sz="3600" b="1" noProof="0" dirty="0">
                          <a:solidFill>
                            <a:schemeClr val="bg1"/>
                          </a:solidFill>
                          <a:latin typeface="Ubuntu" panose="020B0504030602030204" pitchFamily="34" charset="0"/>
                        </a:rPr>
                        <a:t>Leçon 1 terminée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endParaRPr lang="en-US" sz="1000" noProof="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78E6BF93-DE71-2116-EC42-6C878F8C1B05}"/>
              </a:ext>
            </a:extLst>
          </p:cNvPr>
          <p:cNvPicPr>
            <a:picLocks noChangeAspect="1"/>
          </p:cNvPicPr>
          <p:nvPr/>
        </p:nvPicPr>
        <p:blipFill rotWithShape="1">
          <a:blip r:embed="rId2"/>
          <a:srcRect l="57020" t="34020" r="2317" b="25540"/>
          <a:stretch/>
        </p:blipFill>
        <p:spPr>
          <a:xfrm>
            <a:off x="7002683" y="1357963"/>
            <a:ext cx="2130304" cy="1191736"/>
          </a:xfrm>
          <a:prstGeom prst="rect">
            <a:avLst/>
          </a:prstGeom>
          <a:ln>
            <a:solidFill>
              <a:schemeClr val="tx1"/>
            </a:solidFill>
          </a:ln>
        </p:spPr>
      </p:pic>
    </p:spTree>
    <p:extLst>
      <p:ext uri="{BB962C8B-B14F-4D97-AF65-F5344CB8AC3E}">
        <p14:creationId xmlns:p14="http://schemas.microsoft.com/office/powerpoint/2010/main" val="166519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730160095"/>
              </p:ext>
            </p:extLst>
          </p:nvPr>
        </p:nvGraphicFramePr>
        <p:xfrm>
          <a:off x="614150" y="545911"/>
          <a:ext cx="8518837" cy="596901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1433">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32305">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et la récupération</a:t>
                      </a:r>
                    </a:p>
                    <a:p>
                      <a:endParaRPr lang="en-US" sz="1000" b="1"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&lt; 1 minute</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dirty="0">
                          <a:solidFill>
                            <a:schemeClr val="dk1"/>
                          </a:solidFill>
                          <a:latin typeface="Ubuntu" panose="020B0504030602030204" pitchFamily="34" charset="0"/>
                          <a:ea typeface="+mn-ea"/>
                          <a:cs typeface="+mn-cs"/>
                        </a:rPr>
                        <a:t>Bienvenue à la formation de capitaine de fitness ! Au cours de la leçon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2, nous nous entraînerons à mener des routines d'échauffement et de récupération adaptées à divers sports !</a:t>
                      </a:r>
                    </a:p>
                    <a:p>
                      <a:r>
                        <a:rPr lang="fr-fr" sz="1000" b="0" i="0" u="none" strike="noStrike" kern="1200" baseline="0" noProof="0" dirty="0">
                          <a:solidFill>
                            <a:schemeClr val="dk1"/>
                          </a:solidFill>
                          <a:latin typeface="Ubuntu" panose="020B0504030602030204" pitchFamily="34" charset="0"/>
                          <a:ea typeface="+mn-ea"/>
                          <a:cs typeface="+mn-cs"/>
                        </a:rPr>
                        <a:t>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879999">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et la récupération</a:t>
                      </a:r>
                    </a:p>
                    <a:p>
                      <a:endParaRPr lang="en-US" sz="1000" b="1"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Enregistrement </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6 minutes</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Avant de commencer la leçon 2, parlons de la leçon 1 – Présentation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du fitness.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QUESTION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0" i="0" u="none" strike="noStrike" kern="1200" baseline="0" noProof="0" dirty="0">
                          <a:solidFill>
                            <a:schemeClr val="dk1"/>
                          </a:solidFill>
                          <a:latin typeface="Ubuntu" panose="020B0504030602030204" pitchFamily="34" charset="0"/>
                          <a:ea typeface="+mn-ea"/>
                          <a:cs typeface="+mn-cs"/>
                        </a:rPr>
                        <a:t>Quelqu'un a-t-il des questions en suspens concernant la leçon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QUESTION :</a:t>
                      </a:r>
                    </a:p>
                    <a:p>
                      <a:r>
                        <a:rPr lang="fr-fr" sz="1000" b="0" i="0" u="none" strike="noStrike" kern="1200" baseline="0" noProof="0" dirty="0">
                          <a:solidFill>
                            <a:schemeClr val="dk1"/>
                          </a:solidFill>
                          <a:latin typeface="Ubuntu" panose="020B0504030602030204" pitchFamily="34" charset="0"/>
                          <a:ea typeface="+mn-ea"/>
                          <a:cs typeface="+mn-cs"/>
                        </a:rPr>
                        <a:t>En guise de devoir, vous deviez créer et vous entraîner à présenter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des astuces santé. Qui aimerait essayer de présenter et de partager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son astuce santé avec le groupe ?</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1" i="1" u="none" strike="noStrike" kern="1200" baseline="0" noProof="0" dirty="0">
                          <a:solidFill>
                            <a:schemeClr val="dk1"/>
                          </a:solidFill>
                          <a:latin typeface="Ubuntu" panose="020B0504030602030204" pitchFamily="34" charset="0"/>
                          <a:ea typeface="+mn-ea"/>
                          <a:cs typeface="+mn-cs"/>
                        </a:rPr>
                        <a:t>Demandez à quelques participants de partager leurs réponses.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2220727">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et la récupération</a:t>
                      </a:r>
                    </a:p>
                    <a:p>
                      <a:endParaRPr lang="en-US" sz="1000" b="1"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Rôles et Responsabilités</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2 minutes</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p>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Revoyons les rôles et les responsabilités d'un capitaine de fitness.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En utilisant vos compétences en leadership, </a:t>
                      </a:r>
                      <a:r>
                        <a:rPr lang="fr-fr" sz="1000" noProof="0" dirty="0">
                          <a:effectLst/>
                          <a:latin typeface="Ubuntu" panose="020B0504030602030204" pitchFamily="34" charset="0"/>
                          <a:ea typeface="Calibri" panose="020F0502020204030204" pitchFamily="34" charset="0"/>
                          <a:cs typeface="Times New Roman" panose="02020603050405020304" pitchFamily="18" charset="0"/>
                        </a:rPr>
                        <a:t>vous travaillerez en étroite collaboration avec vos entraîneurs pour vous assurer que la santé et la forme physique constituent un élément clé de l'expérience sportive. Vous devrez pour cela</a:t>
                      </a:r>
                      <a:r>
                        <a:rPr lang="fr-fr" sz="1000" b="0" i="0" u="none" strike="noStrike" kern="1200" baseline="0" noProof="0" dirty="0">
                          <a:solidFill>
                            <a:schemeClr val="dk1"/>
                          </a:solidFill>
                          <a:effectLst/>
                          <a:latin typeface="Ubuntu" panose="020B0504030602030204"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0" i="0" u="none" strike="noStrike" kern="1200" baseline="0" noProof="0" dirty="0">
                          <a:solidFill>
                            <a:schemeClr val="dk1"/>
                          </a:solidFill>
                          <a:effectLst/>
                          <a:latin typeface="Ubuntu" panose="020B0504030602030204" pitchFamily="34" charset="0"/>
                          <a:ea typeface="+mn-ea"/>
                          <a:cs typeface="+mn-cs"/>
                        </a:rPr>
                        <a:t>Enseigner des habitudes saines à vos coéquipiers.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0" i="0" u="none" strike="noStrike" kern="1200" baseline="0" noProof="0" dirty="0">
                          <a:solidFill>
                            <a:schemeClr val="dk1"/>
                          </a:solidFill>
                          <a:effectLst/>
                          <a:latin typeface="Ubuntu" panose="020B0504030602030204" pitchFamily="34" charset="0"/>
                          <a:ea typeface="+mn-ea"/>
                          <a:cs typeface="+mn-cs"/>
                        </a:rPr>
                        <a:t>Superviser l'échauffement et la récupération avant et après l'entraînement.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effectLst/>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0" i="0" u="none" strike="noStrike" kern="1200" baseline="0" noProof="0" dirty="0">
                          <a:solidFill>
                            <a:schemeClr val="dk1"/>
                          </a:solidFill>
                          <a:effectLst/>
                          <a:latin typeface="Ubuntu" panose="020B0504030602030204" pitchFamily="34" charset="0"/>
                          <a:ea typeface="+mn-ea"/>
                          <a:cs typeface="Times New Roman" panose="02020603050405020304" pitchFamily="18" charset="0"/>
                        </a:rPr>
                        <a:t>Dans la leçon 1, nous avons étudié les différentes composantes de la forme physique et appris à donner des astuces santé. Il est maintenant temps pour vous d'en découvrir davantage sur l'échauffement et la récupération, et de passer à la pratique en supervisant des exercices !</a:t>
                      </a:r>
                      <a:endParaRPr lang="en-US" sz="1000" b="0" i="0" u="none" strike="noStrike" kern="1200" baseline="0" noProof="0" dirty="0">
                        <a:solidFill>
                          <a:schemeClr val="dk1"/>
                        </a:solidFill>
                        <a:effectLst/>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872185111"/>
                  </a:ext>
                </a:extLst>
              </a:tr>
            </a:tbl>
          </a:graphicData>
        </a:graphic>
      </p:graphicFrame>
      <p:pic>
        <p:nvPicPr>
          <p:cNvPr id="5" name="Picture 4">
            <a:extLst>
              <a:ext uri="{FF2B5EF4-FFF2-40B4-BE49-F238E27FC236}">
                <a16:creationId xmlns:a16="http://schemas.microsoft.com/office/drawing/2014/main" id="{8C121D07-2499-FCCF-46E5-8C03A64F9C44}"/>
              </a:ext>
            </a:extLst>
          </p:cNvPr>
          <p:cNvPicPr>
            <a:picLocks noChangeAspect="1"/>
          </p:cNvPicPr>
          <p:nvPr/>
        </p:nvPicPr>
        <p:blipFill rotWithShape="1">
          <a:blip r:embed="rId2"/>
          <a:srcRect l="56786" t="34162" r="2668" b="25332"/>
          <a:stretch/>
        </p:blipFill>
        <p:spPr>
          <a:xfrm>
            <a:off x="7002684" y="1064871"/>
            <a:ext cx="2130303" cy="1197145"/>
          </a:xfrm>
          <a:prstGeom prst="rect">
            <a:avLst/>
          </a:prstGeom>
          <a:ln>
            <a:solidFill>
              <a:schemeClr val="tx1"/>
            </a:solidFill>
          </a:ln>
        </p:spPr>
      </p:pic>
      <p:pic>
        <p:nvPicPr>
          <p:cNvPr id="9" name="Picture 8">
            <a:extLst>
              <a:ext uri="{FF2B5EF4-FFF2-40B4-BE49-F238E27FC236}">
                <a16:creationId xmlns:a16="http://schemas.microsoft.com/office/drawing/2014/main" id="{248A37AD-F8A5-9A49-24F5-A4F636726F41}"/>
              </a:ext>
            </a:extLst>
          </p:cNvPr>
          <p:cNvPicPr>
            <a:picLocks noChangeAspect="1"/>
          </p:cNvPicPr>
          <p:nvPr/>
        </p:nvPicPr>
        <p:blipFill rotWithShape="1">
          <a:blip r:embed="rId3"/>
          <a:srcRect l="57020" t="33537" r="2083" b="24918"/>
          <a:stretch/>
        </p:blipFill>
        <p:spPr>
          <a:xfrm>
            <a:off x="7002684" y="2780976"/>
            <a:ext cx="2130303" cy="1217316"/>
          </a:xfrm>
          <a:prstGeom prst="rect">
            <a:avLst/>
          </a:prstGeom>
          <a:ln>
            <a:solidFill>
              <a:schemeClr val="tx1"/>
            </a:solidFill>
          </a:ln>
        </p:spPr>
      </p:pic>
      <p:pic>
        <p:nvPicPr>
          <p:cNvPr id="11" name="Picture 10">
            <a:extLst>
              <a:ext uri="{FF2B5EF4-FFF2-40B4-BE49-F238E27FC236}">
                <a16:creationId xmlns:a16="http://schemas.microsoft.com/office/drawing/2014/main" id="{A13747DA-43E5-EDBE-B7F6-595F4335A2F8}"/>
              </a:ext>
            </a:extLst>
          </p:cNvPr>
          <p:cNvPicPr>
            <a:picLocks noChangeAspect="1"/>
          </p:cNvPicPr>
          <p:nvPr/>
        </p:nvPicPr>
        <p:blipFill rotWithShape="1">
          <a:blip r:embed="rId4"/>
          <a:srcRect l="56437" t="33953" r="2551" b="25540"/>
          <a:stretch/>
        </p:blipFill>
        <p:spPr>
          <a:xfrm>
            <a:off x="7002684" y="4812335"/>
            <a:ext cx="2130303" cy="1183501"/>
          </a:xfrm>
          <a:prstGeom prst="rect">
            <a:avLst/>
          </a:prstGeom>
          <a:ln>
            <a:solidFill>
              <a:schemeClr val="tx1"/>
            </a:solidFill>
          </a:ln>
        </p:spPr>
      </p:pic>
    </p:spTree>
    <p:extLst>
      <p:ext uri="{BB962C8B-B14F-4D97-AF65-F5344CB8AC3E}">
        <p14:creationId xmlns:p14="http://schemas.microsoft.com/office/powerpoint/2010/main" val="88631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AEE850-1CA9-4973-B1B5-CDD043863B4E}"/>
              </a:ext>
            </a:extLst>
          </p:cNvPr>
          <p:cNvSpPr txBox="1"/>
          <p:nvPr/>
        </p:nvSpPr>
        <p:spPr>
          <a:xfrm>
            <a:off x="559707" y="487330"/>
            <a:ext cx="3080476" cy="690189"/>
          </a:xfrm>
          <a:prstGeom prst="rect">
            <a:avLst/>
          </a:prstGeom>
          <a:noFill/>
        </p:spPr>
        <p:txBody>
          <a:bodyPr wrap="square">
            <a:noAutofit/>
          </a:bodyPr>
          <a:lstStyle/>
          <a:p>
            <a:pPr marL="2540">
              <a:lnSpc>
                <a:spcPct val="107000"/>
              </a:lnSpc>
              <a:spcAft>
                <a:spcPts val="335"/>
              </a:spcAft>
            </a:pPr>
            <a:r>
              <a:rPr lang="fr-fr" sz="1400" b="1" dirty="0">
                <a:solidFill>
                  <a:srgbClr val="2F6153"/>
                </a:solidFill>
                <a:effectLst/>
                <a:latin typeface="Ubuntu" panose="020B0504030602030204" pitchFamily="34" charset="0"/>
                <a:ea typeface="Ubuntu" panose="020B0504030602030204" pitchFamily="34" charset="0"/>
                <a:cs typeface="Ubuntu" panose="020B0504030602030204" pitchFamily="34" charset="0"/>
              </a:rPr>
              <a:t>Capitaine de fitness</a:t>
            </a:r>
            <a:endParaRPr lang="es-PA" sz="1400" dirty="0">
              <a:solidFill>
                <a:srgbClr val="000000"/>
              </a:solidFill>
              <a:effectLst/>
              <a:latin typeface="Calibri" panose="020F0502020204030204" pitchFamily="34" charset="0"/>
              <a:ea typeface="Calibri" panose="020F0502020204030204" pitchFamily="34" charset="0"/>
            </a:endParaRPr>
          </a:p>
          <a:p>
            <a:pPr marL="2540">
              <a:lnSpc>
                <a:spcPct val="107000"/>
              </a:lnSpc>
              <a:spcAft>
                <a:spcPts val="825"/>
              </a:spcAft>
            </a:pPr>
            <a:r>
              <a:rPr lang="fr-fr" sz="2200" kern="0" dirty="0">
                <a:solidFill>
                  <a:srgbClr val="2F6153"/>
                </a:solidFill>
                <a:effectLst/>
                <a:latin typeface="Ubuntu" panose="020B0504030602030204" pitchFamily="34" charset="0"/>
                <a:ea typeface="Ubuntu" panose="020B0504030602030204" pitchFamily="34" charset="0"/>
                <a:cs typeface="Ubuntu" panose="020B0504030602030204" pitchFamily="34" charset="0"/>
              </a:rPr>
              <a:t>Guide de l'animateur</a:t>
            </a:r>
            <a:endParaRPr lang="es-PA" sz="2200" kern="0" dirty="0">
              <a:solidFill>
                <a:srgbClr val="2F6153"/>
              </a:solidFill>
              <a:effectLst/>
              <a:latin typeface="Ubuntu" panose="020B0504030602030204" pitchFamily="34" charset="0"/>
              <a:ea typeface="Ubuntu" panose="020B0504030602030204" pitchFamily="34" charset="0"/>
              <a:cs typeface="Ubuntu" panose="020B0504030602030204" pitchFamily="34" charset="0"/>
            </a:endParaRPr>
          </a:p>
        </p:txBody>
      </p:sp>
      <p:sp>
        <p:nvSpPr>
          <p:cNvPr id="4" name="CuadroTexto 3">
            <a:extLst>
              <a:ext uri="{FF2B5EF4-FFF2-40B4-BE49-F238E27FC236}">
                <a16:creationId xmlns:a16="http://schemas.microsoft.com/office/drawing/2014/main" id="{4A284CCA-C141-48AD-8E0B-8B1C4C36D824}"/>
              </a:ext>
            </a:extLst>
          </p:cNvPr>
          <p:cNvSpPr txBox="1"/>
          <p:nvPr/>
        </p:nvSpPr>
        <p:spPr>
          <a:xfrm>
            <a:off x="549960" y="1179507"/>
            <a:ext cx="9356040" cy="5395464"/>
          </a:xfrm>
          <a:prstGeom prst="rect">
            <a:avLst/>
          </a:prstGeom>
          <a:noFill/>
        </p:spPr>
        <p:txBody>
          <a:bodyPr wrap="square" rtlCol="0">
            <a:noAutofit/>
          </a:bodyPr>
          <a:lstStyle/>
          <a:p>
            <a:pPr indent="-6350">
              <a:lnSpc>
                <a:spcPct val="117000"/>
              </a:lnSpc>
              <a:spcAft>
                <a:spcPts val="1500"/>
              </a:spcAft>
            </a:pPr>
            <a:r>
              <a:rPr lang="fr-fr"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Ce guide de l'animateur propose une vue d'ensemble sur la façon d'organiser et d'animer la formation </a:t>
            </a:r>
            <a:r>
              <a:rPr lang="fr-fr" sz="1400" dirty="0">
                <a:solidFill>
                  <a:srgbClr val="2E2825"/>
                </a:solidFill>
                <a:latin typeface="Ubuntu" panose="020B0504030602030204" pitchFamily="34" charset="0"/>
                <a:ea typeface="Ubuntu" panose="020B0504030602030204" pitchFamily="34" charset="0"/>
                <a:cs typeface="Ubuntu" panose="020B0504030602030204" pitchFamily="34" charset="0"/>
              </a:rPr>
              <a:t>Capitaine de fitness </a:t>
            </a:r>
            <a:r>
              <a:rPr lang="fr-fr"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à l'aide de la présentation PowerPoint et du cahier du participant. </a:t>
            </a:r>
            <a:endParaRPr lang="es-PA" sz="1400" dirty="0">
              <a:solidFill>
                <a:srgbClr val="000000"/>
              </a:solidFill>
              <a:effectLst/>
              <a:latin typeface="Calibri" panose="020F0502020204030204" pitchFamily="34" charset="0"/>
              <a:ea typeface="Calibri" panose="020F0502020204030204" pitchFamily="34" charset="0"/>
            </a:endParaRPr>
          </a:p>
          <a:p>
            <a:pPr indent="-6350">
              <a:lnSpc>
                <a:spcPct val="117000"/>
              </a:lnSpc>
              <a:spcAft>
                <a:spcPts val="20"/>
              </a:spcAft>
            </a:pPr>
            <a:r>
              <a:rPr lang="fr-fr"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Si vous recherchez des ressources pour vous aider à préparer et animer une formation </a:t>
            </a:r>
            <a:r>
              <a:rPr lang="fr-fr" sz="1400">
                <a:solidFill>
                  <a:srgbClr val="2E2825"/>
                </a:solidFill>
                <a:effectLst/>
                <a:latin typeface="Ubuntu" panose="020B0504030602030204" pitchFamily="34" charset="0"/>
                <a:ea typeface="Ubuntu" panose="020B0504030602030204" pitchFamily="34" charset="0"/>
                <a:cs typeface="Ubuntu" panose="020B0504030602030204" pitchFamily="34" charset="0"/>
              </a:rPr>
              <a:t>virtuellement </a:t>
            </a:r>
            <a:br>
              <a:rPr lang="fr-fr" sz="1400">
                <a:solidFill>
                  <a:srgbClr val="2E2825"/>
                </a:solidFill>
                <a:effectLst/>
                <a:latin typeface="Ubuntu" panose="020B0504030602030204" pitchFamily="34" charset="0"/>
                <a:ea typeface="Ubuntu" panose="020B0504030602030204" pitchFamily="34" charset="0"/>
                <a:cs typeface="Ubuntu" panose="020B0504030602030204" pitchFamily="34" charset="0"/>
              </a:rPr>
            </a:br>
            <a:r>
              <a:rPr lang="fr-fr" sz="1400">
                <a:solidFill>
                  <a:srgbClr val="2E2825"/>
                </a:solidFill>
                <a:effectLst/>
                <a:latin typeface="Ubuntu" panose="020B0504030602030204" pitchFamily="34" charset="0"/>
                <a:ea typeface="Ubuntu" panose="020B0504030602030204" pitchFamily="34" charset="0"/>
                <a:cs typeface="Ubuntu" panose="020B0504030602030204" pitchFamily="34" charset="0"/>
              </a:rPr>
              <a:t>sur </a:t>
            </a:r>
            <a:r>
              <a:rPr lang="fr-fr"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Zoom, WhatsApp, Facebook, etc., elles sont disponibles ici. </a:t>
            </a:r>
            <a:endParaRPr lang="es-PA" sz="1400" dirty="0">
              <a:solidFill>
                <a:srgbClr val="000000"/>
              </a:solidFill>
              <a:effectLst/>
              <a:latin typeface="Calibri" panose="020F0502020204030204" pitchFamily="34" charset="0"/>
              <a:ea typeface="Calibri" panose="020F0502020204030204" pitchFamily="34" charset="0"/>
            </a:endParaRPr>
          </a:p>
          <a:p>
            <a:pPr indent="-6350">
              <a:lnSpc>
                <a:spcPct val="117000"/>
              </a:lnSpc>
              <a:spcAft>
                <a:spcPts val="1500"/>
              </a:spcAft>
            </a:pPr>
            <a:r>
              <a:rPr lang="fr-fr"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Par ailleurs, les fiches d'exercices, la présentation PowerPoint et cette ressource peuvent être </a:t>
            </a:r>
            <a:r>
              <a:rPr lang="fr-fr" sz="1400">
                <a:solidFill>
                  <a:srgbClr val="2E2825"/>
                </a:solidFill>
                <a:effectLst/>
                <a:latin typeface="Ubuntu" panose="020B0504030602030204" pitchFamily="34" charset="0"/>
                <a:ea typeface="Ubuntu" panose="020B0504030602030204" pitchFamily="34" charset="0"/>
                <a:cs typeface="Ubuntu" panose="020B0504030602030204" pitchFamily="34" charset="0"/>
              </a:rPr>
              <a:t>adaptées </a:t>
            </a:r>
            <a:br>
              <a:rPr lang="fr-fr" sz="1400">
                <a:solidFill>
                  <a:srgbClr val="2E2825"/>
                </a:solidFill>
                <a:effectLst/>
                <a:latin typeface="Ubuntu" panose="020B0504030602030204" pitchFamily="34" charset="0"/>
                <a:ea typeface="Ubuntu" panose="020B0504030602030204" pitchFamily="34" charset="0"/>
                <a:cs typeface="Ubuntu" panose="020B0504030602030204" pitchFamily="34" charset="0"/>
              </a:rPr>
            </a:br>
            <a:r>
              <a:rPr lang="fr-fr" sz="1400">
                <a:solidFill>
                  <a:srgbClr val="2E2825"/>
                </a:solidFill>
                <a:effectLst/>
                <a:latin typeface="Ubuntu" panose="020B0504030602030204" pitchFamily="34" charset="0"/>
                <a:ea typeface="Ubuntu" panose="020B0504030602030204" pitchFamily="34" charset="0"/>
                <a:cs typeface="Ubuntu" panose="020B0504030602030204" pitchFamily="34" charset="0"/>
              </a:rPr>
              <a:t>pour être </a:t>
            </a:r>
            <a:r>
              <a:rPr lang="fr-fr"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diffusées via des plateformes telles que Zoom, WhatsApp ou Facebook, ou pour être </a:t>
            </a:r>
            <a:r>
              <a:rPr lang="fr-fr" sz="1400">
                <a:solidFill>
                  <a:srgbClr val="2E2825"/>
                </a:solidFill>
                <a:effectLst/>
                <a:latin typeface="Ubuntu" panose="020B0504030602030204" pitchFamily="34" charset="0"/>
                <a:ea typeface="Ubuntu" panose="020B0504030602030204" pitchFamily="34" charset="0"/>
                <a:cs typeface="Ubuntu" panose="020B0504030602030204" pitchFamily="34" charset="0"/>
              </a:rPr>
              <a:t>présentées </a:t>
            </a:r>
            <a:br>
              <a:rPr lang="fr-fr" sz="1400">
                <a:solidFill>
                  <a:srgbClr val="2E2825"/>
                </a:solidFill>
                <a:effectLst/>
                <a:latin typeface="Ubuntu" panose="020B0504030602030204" pitchFamily="34" charset="0"/>
                <a:ea typeface="Ubuntu" panose="020B0504030602030204" pitchFamily="34" charset="0"/>
                <a:cs typeface="Ubuntu" panose="020B0504030602030204" pitchFamily="34" charset="0"/>
              </a:rPr>
            </a:br>
            <a:r>
              <a:rPr lang="fr-fr" sz="1400">
                <a:solidFill>
                  <a:srgbClr val="2E2825"/>
                </a:solidFill>
                <a:effectLst/>
                <a:latin typeface="Ubuntu" panose="020B0504030602030204" pitchFamily="34" charset="0"/>
                <a:ea typeface="Ubuntu" panose="020B0504030602030204" pitchFamily="34" charset="0"/>
                <a:cs typeface="Ubuntu" panose="020B0504030602030204" pitchFamily="34" charset="0"/>
              </a:rPr>
              <a:t>en </a:t>
            </a:r>
            <a:r>
              <a:rPr lang="fr-fr"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présentiel.</a:t>
            </a:r>
            <a:endParaRPr lang="es-PA" sz="1400" dirty="0">
              <a:solidFill>
                <a:srgbClr val="000000"/>
              </a:solidFill>
              <a:effectLst/>
              <a:latin typeface="Calibri" panose="020F0502020204030204" pitchFamily="34" charset="0"/>
              <a:ea typeface="Calibri" panose="020F0502020204030204" pitchFamily="34" charset="0"/>
            </a:endParaRPr>
          </a:p>
          <a:p>
            <a:pPr indent="-6350">
              <a:lnSpc>
                <a:spcPct val="107000"/>
              </a:lnSpc>
              <a:spcAft>
                <a:spcPts val="700"/>
              </a:spcAft>
            </a:pPr>
            <a:r>
              <a:rPr lang="fr-fr" sz="1400" b="1" dirty="0">
                <a:solidFill>
                  <a:srgbClr val="2F6153"/>
                </a:solidFill>
                <a:effectLst/>
                <a:latin typeface="Ubuntu" panose="020B0504030602030204" pitchFamily="34" charset="0"/>
                <a:ea typeface="Ubuntu" panose="020B0504030602030204" pitchFamily="34" charset="0"/>
                <a:cs typeface="Ubuntu" panose="020B0504030602030204" pitchFamily="34" charset="0"/>
              </a:rPr>
              <a:t>Effectuez les actions suivantes pour préparer chaque session :</a:t>
            </a:r>
            <a:endParaRPr lang="es-PA" sz="1400" dirty="0">
              <a:solidFill>
                <a:srgbClr val="000000"/>
              </a:solidFill>
              <a:effectLst/>
              <a:latin typeface="Calibri" panose="020F0502020204030204" pitchFamily="34" charset="0"/>
              <a:ea typeface="Calibri" panose="020F0502020204030204" pitchFamily="34" charset="0"/>
            </a:endParaRPr>
          </a:p>
          <a:p>
            <a:pPr marL="342900" lvl="0" indent="-342900" fontAlgn="base">
              <a:lnSpc>
                <a:spcPct val="107000"/>
              </a:lnSpc>
              <a:spcAft>
                <a:spcPts val="465"/>
              </a:spcAft>
              <a:buClr>
                <a:srgbClr val="2F6153"/>
              </a:buClr>
              <a:buSzPts val="1400"/>
              <a:buFont typeface="+mj-lt"/>
              <a:buAutoNum type="arabicPeriod"/>
            </a:pPr>
            <a:r>
              <a:rPr lang="fr-fr"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Prenez connaissance de ce guide de l’animateur et de la présentation PowerPoint qui l’accompagne.</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36000"/>
              </a:lnSpc>
              <a:spcAft>
                <a:spcPts val="800"/>
              </a:spcAft>
              <a:buClr>
                <a:srgbClr val="2F6153"/>
              </a:buClr>
              <a:buSzPts val="1400"/>
              <a:buFont typeface="+mj-lt"/>
              <a:buAutoNum type="arabicPeriod"/>
            </a:pPr>
            <a:r>
              <a:rPr lang="fr-fr"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Prenez connaissance des fiches d’exercices et effectuez vous-même chaque activité pour </a:t>
            </a:r>
            <a: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vous </a:t>
            </a:r>
            <a:b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br>
            <a: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familiariser </a:t>
            </a:r>
            <a:r>
              <a:rPr lang="fr-fr"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avec l’activité et avoir des exemples à partager. Réfléchissez également aux </a:t>
            </a:r>
            <a: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informations </a:t>
            </a:r>
            <a:b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br>
            <a: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que </a:t>
            </a:r>
            <a:r>
              <a:rPr lang="fr-fr"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vous pouvez ajouter dans le cadre de votre Programme.</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fr-fr"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Organisez une séance pratique avec tous les animateurs et visionnez toutes les diapositives.</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fr-fr"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Partagez vos commentaires les uns avec les autres.</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fr-fr"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Organisez une deuxième séance pratique couvrant l’ensemble de la présentation.</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36000"/>
              </a:lnSpc>
              <a:spcAft>
                <a:spcPts val="465"/>
              </a:spcAft>
              <a:buClr>
                <a:srgbClr val="2F6153"/>
              </a:buClr>
              <a:buSzPts val="1400"/>
              <a:buFont typeface="+mj-lt"/>
              <a:buAutoNum type="arabicPeriod"/>
            </a:pPr>
            <a:r>
              <a:rPr lang="fr-fr"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Envoyez les fiches d’exercices et les instructions relatives à la séance aux participants une ou </a:t>
            </a:r>
            <a: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deux </a:t>
            </a:r>
            <a:b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br>
            <a: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semaines </a:t>
            </a:r>
            <a:r>
              <a:rPr lang="fr-fr"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avant la formation. Invitez les athlètes leaders à parcourir toutes les ressources afin </a:t>
            </a:r>
            <a: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qu’ils </a:t>
            </a:r>
            <a:b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br>
            <a:r>
              <a:rPr lang="fr-fr" sz="1400" u="none" strike="noStrike">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se </a:t>
            </a:r>
            <a:r>
              <a:rPr lang="fr-fr"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familiarisent avec le contenu.</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endParaRPr lang="es-PA" sz="1400" dirty="0"/>
          </a:p>
        </p:txBody>
      </p:sp>
    </p:spTree>
    <p:extLst>
      <p:ext uri="{BB962C8B-B14F-4D97-AF65-F5344CB8AC3E}">
        <p14:creationId xmlns:p14="http://schemas.microsoft.com/office/powerpoint/2010/main" val="374214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975329264"/>
              </p:ext>
            </p:extLst>
          </p:nvPr>
        </p:nvGraphicFramePr>
        <p:xfrm>
          <a:off x="614150" y="545911"/>
          <a:ext cx="8518837" cy="580104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75607">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716092">
                <a:tc>
                  <a:txBody>
                    <a:bodyPr/>
                    <a:lstStyle/>
                    <a:p>
                      <a:r>
                        <a:rPr lang="fr-fr" sz="1000" b="1" i="0" u="none" strike="noStrike" kern="1200" baseline="0" noProof="0">
                          <a:solidFill>
                            <a:srgbClr val="316355"/>
                          </a:solidFill>
                          <a:latin typeface="Ubuntu" panose="020B0504030602030204" pitchFamily="34" charset="0"/>
                          <a:ea typeface="+mn-ea"/>
                          <a:cs typeface="+mn-cs"/>
                        </a:rPr>
                        <a:t>Thème</a:t>
                      </a:r>
                    </a:p>
                    <a:p>
                      <a:r>
                        <a:rPr lang="fr-fr" sz="1000" b="1" i="0" u="none" strike="noStrike" kern="1200" baseline="0" noProof="0">
                          <a:solidFill>
                            <a:srgbClr val="316355"/>
                          </a:solidFill>
                          <a:latin typeface="Ubuntu" panose="020B0504030602030204" pitchFamily="34" charset="0"/>
                          <a:ea typeface="+mn-ea"/>
                          <a:cs typeface="+mn-cs"/>
                        </a:rPr>
                        <a:t>Leçon 2 : </a:t>
                      </a:r>
                      <a:r>
                        <a:rPr lang="fr-fr" sz="1000" b="0" i="0" u="none" strike="noStrike" kern="1200" baseline="0" noProof="0">
                          <a:solidFill>
                            <a:schemeClr val="tx1"/>
                          </a:solidFill>
                          <a:latin typeface="Ubuntu" panose="020B0504030602030204" pitchFamily="34" charset="0"/>
                          <a:ea typeface="+mn-ea"/>
                          <a:cs typeface="+mn-cs"/>
                        </a:rPr>
                        <a:t>Superviser l’échauffement et la récupération : échauffement</a:t>
                      </a:r>
                    </a:p>
                    <a:p>
                      <a:endParaRPr lang="en-US" sz="1000" b="1" i="0" u="none" strike="noStrike" kern="1200" baseline="0" noProof="0">
                        <a:solidFill>
                          <a:srgbClr val="316355"/>
                        </a:solidFill>
                        <a:latin typeface="Ubuntu" panose="020B0504030602030204" pitchFamily="34" charset="0"/>
                        <a:ea typeface="+mn-ea"/>
                        <a:cs typeface="+mn-cs"/>
                      </a:endParaRPr>
                    </a:p>
                    <a:p>
                      <a:r>
                        <a:rPr lang="fr-fr" sz="1000" b="0" i="0" u="none" strike="noStrike" kern="1200" baseline="0" noProof="0">
                          <a:solidFill>
                            <a:schemeClr val="tx1"/>
                          </a:solidFill>
                          <a:latin typeface="Ubuntu" panose="020B0504030602030204" pitchFamily="34" charset="0"/>
                          <a:ea typeface="+mn-ea"/>
                          <a:cs typeface="+mn-cs"/>
                        </a:rPr>
                        <a:t>Qu'est-ce qu'un échauffement ?</a:t>
                      </a:r>
                    </a:p>
                    <a:p>
                      <a:endParaRPr lang="en-US" sz="1000" b="0" i="0" u="none" strike="noStrike" kern="1200" baseline="0" noProof="0">
                        <a:solidFill>
                          <a:srgbClr val="316355"/>
                        </a:solidFill>
                        <a:latin typeface="Ubuntu" panose="020B0504030602030204" pitchFamily="34" charset="0"/>
                        <a:ea typeface="+mn-ea"/>
                        <a:cs typeface="+mn-cs"/>
                      </a:endParaRPr>
                    </a:p>
                    <a:p>
                      <a:r>
                        <a:rPr lang="fr-fr" sz="1000" b="1" i="0" u="none" strike="noStrike" kern="1200" baseline="0" noProof="0">
                          <a:solidFill>
                            <a:srgbClr val="316355"/>
                          </a:solidFill>
                          <a:latin typeface="Ubuntu" panose="020B0504030602030204" pitchFamily="34" charset="0"/>
                          <a:ea typeface="+mn-ea"/>
                          <a:cs typeface="+mn-cs"/>
                        </a:rPr>
                        <a:t>Durée : </a:t>
                      </a:r>
                      <a:r>
                        <a:rPr lang="fr-fr" sz="1000" b="0" i="0" u="none" strike="noStrike" kern="1200" baseline="0" noProof="0">
                          <a:solidFill>
                            <a:schemeClr val="tx1"/>
                          </a:solidFill>
                          <a:latin typeface="Ubuntu" panose="020B0504030602030204" pitchFamily="34" charset="0"/>
                          <a:ea typeface="+mn-ea"/>
                          <a:cs typeface="+mn-cs"/>
                        </a:rPr>
                        <a:t>4 minutes</a:t>
                      </a:r>
                    </a:p>
                    <a:p>
                      <a:r>
                        <a:rPr lang="fr-fr" sz="1000" b="1" i="0" u="none" strike="noStrike" kern="1200" baseline="0" noProof="0">
                          <a:solidFill>
                            <a:srgbClr val="316355"/>
                          </a:solidFill>
                          <a:latin typeface="Ubuntu" panose="020B0504030602030204" pitchFamily="34" charset="0"/>
                          <a:ea typeface="+mn-ea"/>
                          <a:cs typeface="+mn-cs"/>
                        </a:rPr>
                        <a:t>Responsable :</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dirty="0">
                          <a:solidFill>
                            <a:schemeClr val="dk1"/>
                          </a:solidFill>
                          <a:latin typeface="Ubuntu" panose="020B0504030602030204" pitchFamily="34" charset="0"/>
                          <a:ea typeface="+mn-ea"/>
                          <a:cs typeface="+mn-cs"/>
                        </a:rPr>
                        <a:t>L'échauffement devrait être la première activité physique de chaque séance d'entraînement ou compétition. Il vous aide à préparer votre corps et votre esprit à la pratique sportive. </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Lorsque vous préparez à la fois votre corps et votre esprit, vous réduisez les risques de blessure et vous serez plus </a:t>
                      </a:r>
                      <a:r>
                        <a:rPr lang="fr-fr" sz="1000" b="0" i="0" u="none" strike="noStrike" kern="1200" baseline="0" noProof="0">
                          <a:solidFill>
                            <a:schemeClr val="dk1"/>
                          </a:solidFill>
                          <a:latin typeface="Ubuntu" panose="020B0504030602030204" pitchFamily="34" charset="0"/>
                          <a:ea typeface="+mn-ea"/>
                          <a:cs typeface="+mn-cs"/>
                        </a:rPr>
                        <a:t>performant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à </a:t>
                      </a:r>
                      <a:r>
                        <a:rPr lang="fr-fr" sz="1000" b="0" i="0" u="none" strike="noStrike" kern="1200" baseline="0" noProof="0" dirty="0">
                          <a:solidFill>
                            <a:schemeClr val="dk1"/>
                          </a:solidFill>
                          <a:latin typeface="Ubuntu" panose="020B0504030602030204" pitchFamily="34" charset="0"/>
                          <a:ea typeface="+mn-ea"/>
                          <a:cs typeface="+mn-cs"/>
                        </a:rPr>
                        <a:t>chaque entraînement et compétition. </a:t>
                      </a: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1" i="0" u="none" strike="noStrike" kern="1200" baseline="0" noProof="0" dirty="0">
                          <a:solidFill>
                            <a:schemeClr val="dk1"/>
                          </a:solidFill>
                          <a:latin typeface="Ubuntu" panose="020B0504030602030204" pitchFamily="34" charset="0"/>
                          <a:ea typeface="+mn-ea"/>
                          <a:cs typeface="+mn-cs"/>
                        </a:rPr>
                        <a:t>L'échauffement présente de nombreux avantages physiques et mentaux :</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Un échauffement prépare votre corps pour le sport ou l'exercice,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et vous aide à prévenir les blessures en augmentant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Le rythme cardiaque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La fréquence respiratoire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Le flux sanguin vers les muscles actifs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La température corporelle et des muscles.</a:t>
                      </a:r>
                    </a:p>
                    <a:p>
                      <a:r>
                        <a:rPr lang="fr-fr" sz="1000" b="0" i="0" u="none" strike="noStrike" kern="1200" baseline="0" noProof="0" dirty="0">
                          <a:solidFill>
                            <a:schemeClr val="dk1"/>
                          </a:solidFill>
                          <a:latin typeface="Ubuntu" panose="020B0504030602030204" pitchFamily="34" charset="0"/>
                          <a:ea typeface="+mn-ea"/>
                          <a:cs typeface="+mn-cs"/>
                        </a:rPr>
                        <a:t> </a:t>
                      </a:r>
                    </a:p>
                    <a:p>
                      <a:r>
                        <a:rPr lang="fr-fr" sz="1000" b="0" i="0" u="none" strike="noStrike" kern="1200" baseline="0" noProof="0" dirty="0">
                          <a:solidFill>
                            <a:schemeClr val="dk1"/>
                          </a:solidFill>
                          <a:latin typeface="Ubuntu" panose="020B0504030602030204" pitchFamily="34" charset="0"/>
                          <a:ea typeface="+mn-ea"/>
                          <a:cs typeface="+mn-cs"/>
                        </a:rPr>
                        <a:t>L'échauffement prépare l'esprit à se concentrer sur le sport ou l'exercice en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Vous aidant à vous focaliser sur le sport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Connectant votre esprit et votre corps (ex. : via la coordination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des mains et des yeux).</a:t>
                      </a: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1" name="Group 10">
            <a:extLst>
              <a:ext uri="{FF2B5EF4-FFF2-40B4-BE49-F238E27FC236}">
                <a16:creationId xmlns:a16="http://schemas.microsoft.com/office/drawing/2014/main" id="{C15C1865-EFFE-9F8C-19E0-B0590AB0CB48}"/>
              </a:ext>
            </a:extLst>
          </p:cNvPr>
          <p:cNvGrpSpPr/>
          <p:nvPr/>
        </p:nvGrpSpPr>
        <p:grpSpPr>
          <a:xfrm>
            <a:off x="6987801" y="1770926"/>
            <a:ext cx="2145187" cy="3929777"/>
            <a:chOff x="6987801" y="1770926"/>
            <a:chExt cx="2145187" cy="3929777"/>
          </a:xfrm>
        </p:grpSpPr>
        <p:pic>
          <p:nvPicPr>
            <p:cNvPr id="4" name="Picture 3">
              <a:extLst>
                <a:ext uri="{FF2B5EF4-FFF2-40B4-BE49-F238E27FC236}">
                  <a16:creationId xmlns:a16="http://schemas.microsoft.com/office/drawing/2014/main" id="{184B381E-25EC-3A1E-A603-12467C8C1664}"/>
                </a:ext>
              </a:extLst>
            </p:cNvPr>
            <p:cNvPicPr>
              <a:picLocks noChangeAspect="1"/>
            </p:cNvPicPr>
            <p:nvPr/>
          </p:nvPicPr>
          <p:blipFill rotWithShape="1">
            <a:blip r:embed="rId2"/>
            <a:srcRect l="56203" t="33953" r="2668" b="25332"/>
            <a:stretch/>
          </p:blipFill>
          <p:spPr>
            <a:xfrm>
              <a:off x="6987801" y="1770926"/>
              <a:ext cx="2145186" cy="1194478"/>
            </a:xfrm>
            <a:prstGeom prst="rect">
              <a:avLst/>
            </a:prstGeom>
            <a:ln>
              <a:solidFill>
                <a:schemeClr val="tx1"/>
              </a:solidFill>
            </a:ln>
          </p:spPr>
        </p:pic>
        <p:pic>
          <p:nvPicPr>
            <p:cNvPr id="8" name="Picture 7">
              <a:extLst>
                <a:ext uri="{FF2B5EF4-FFF2-40B4-BE49-F238E27FC236}">
                  <a16:creationId xmlns:a16="http://schemas.microsoft.com/office/drawing/2014/main" id="{0FF6A8C1-005B-4AF1-A474-4DDC70AC2246}"/>
                </a:ext>
              </a:extLst>
            </p:cNvPr>
            <p:cNvPicPr>
              <a:picLocks noChangeAspect="1"/>
            </p:cNvPicPr>
            <p:nvPr/>
          </p:nvPicPr>
          <p:blipFill rotWithShape="1">
            <a:blip r:embed="rId3"/>
            <a:srcRect l="56904" t="33953" r="2083" b="25332"/>
            <a:stretch/>
          </p:blipFill>
          <p:spPr>
            <a:xfrm>
              <a:off x="6987801" y="3116748"/>
              <a:ext cx="2145186" cy="1197882"/>
            </a:xfrm>
            <a:prstGeom prst="rect">
              <a:avLst/>
            </a:prstGeom>
            <a:ln>
              <a:solidFill>
                <a:schemeClr val="tx1"/>
              </a:solidFill>
            </a:ln>
          </p:spPr>
        </p:pic>
        <p:pic>
          <p:nvPicPr>
            <p:cNvPr id="10" name="Picture 9">
              <a:extLst>
                <a:ext uri="{FF2B5EF4-FFF2-40B4-BE49-F238E27FC236}">
                  <a16:creationId xmlns:a16="http://schemas.microsoft.com/office/drawing/2014/main" id="{90946101-32AA-64CE-3C1E-0F7E6F07AD4A}"/>
                </a:ext>
              </a:extLst>
            </p:cNvPr>
            <p:cNvPicPr>
              <a:picLocks noChangeAspect="1"/>
            </p:cNvPicPr>
            <p:nvPr/>
          </p:nvPicPr>
          <p:blipFill rotWithShape="1">
            <a:blip r:embed="rId4"/>
            <a:srcRect l="57605" t="33538" r="2201" b="25332"/>
            <a:stretch/>
          </p:blipFill>
          <p:spPr>
            <a:xfrm>
              <a:off x="6987802" y="4465974"/>
              <a:ext cx="2145186" cy="1234729"/>
            </a:xfrm>
            <a:prstGeom prst="rect">
              <a:avLst/>
            </a:prstGeom>
            <a:ln>
              <a:solidFill>
                <a:schemeClr val="tx1"/>
              </a:solidFill>
            </a:ln>
          </p:spPr>
        </p:pic>
      </p:grpSp>
    </p:spTree>
    <p:extLst>
      <p:ext uri="{BB962C8B-B14F-4D97-AF65-F5344CB8AC3E}">
        <p14:creationId xmlns:p14="http://schemas.microsoft.com/office/powerpoint/2010/main" val="2870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4008560084"/>
              </p:ext>
            </p:extLst>
          </p:nvPr>
        </p:nvGraphicFramePr>
        <p:xfrm>
          <a:off x="614150" y="545910"/>
          <a:ext cx="8518837" cy="588272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9745">
                <a:tc>
                  <a:txBody>
                    <a:bodyPr/>
                    <a:lstStyle/>
                    <a:p>
                      <a:r>
                        <a:rPr lang="fr-fr" sz="1400" dirty="0" err="1">
                          <a:solidFill>
                            <a:srgbClr val="316355"/>
                          </a:solidFill>
                          <a:latin typeface="Ubuntu" panose="020B0504030602030204" pitchFamily="34" charset="0"/>
                        </a:rPr>
                        <a:t>Préparation</a:t>
                      </a:r>
                      <a:endParaRPr lang="es-PA" sz="14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dirty="0" err="1">
                          <a:solidFill>
                            <a:srgbClr val="316355"/>
                          </a:solidFill>
                          <a:latin typeface="Ubuntu" panose="020B0504030602030204" pitchFamily="34" charset="0"/>
                        </a:rPr>
                        <a:t>Description</a:t>
                      </a:r>
                      <a:endParaRPr lang="es-PA"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dirty="0" err="1">
                          <a:solidFill>
                            <a:srgbClr val="316355"/>
                          </a:solidFill>
                          <a:latin typeface="Ubuntu" panose="020B0504030602030204" pitchFamily="34" charset="0"/>
                        </a:rPr>
                        <a:t>Diapositive</a:t>
                      </a:r>
                      <a:endParaRPr lang="es-PA"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906815">
                <a:tc>
                  <a:txBody>
                    <a:bodyPr/>
                    <a:lstStyle/>
                    <a:p>
                      <a:r>
                        <a:rPr lang="fr-fr" sz="950" b="1" i="0" u="none" strike="noStrike" kern="1200" baseline="0" noProof="0" dirty="0">
                          <a:solidFill>
                            <a:srgbClr val="316355"/>
                          </a:solidFill>
                          <a:latin typeface="Ubuntu" panose="020B0504030602030204" pitchFamily="34" charset="0"/>
                          <a:ea typeface="+mn-ea"/>
                          <a:cs typeface="+mn-cs"/>
                        </a:rPr>
                        <a:t>Thème</a:t>
                      </a:r>
                    </a:p>
                    <a:p>
                      <a:r>
                        <a:rPr lang="fr-fr" sz="950" b="1" i="0" u="none" strike="noStrike" kern="1200" baseline="0" noProof="0" dirty="0">
                          <a:solidFill>
                            <a:srgbClr val="316355"/>
                          </a:solidFill>
                          <a:latin typeface="Ubuntu" panose="020B0504030602030204" pitchFamily="34" charset="0"/>
                          <a:ea typeface="+mn-ea"/>
                          <a:cs typeface="+mn-cs"/>
                        </a:rPr>
                        <a:t>Leçon 2 : </a:t>
                      </a:r>
                      <a:r>
                        <a:rPr lang="fr-fr" sz="950" b="0" i="0" u="none" strike="noStrike" kern="1200" baseline="0" noProof="0" dirty="0">
                          <a:solidFill>
                            <a:schemeClr val="tx1"/>
                          </a:solidFill>
                          <a:latin typeface="Ubuntu" panose="020B0504030602030204" pitchFamily="34" charset="0"/>
                          <a:ea typeface="+mn-ea"/>
                          <a:cs typeface="+mn-cs"/>
                        </a:rPr>
                        <a:t>Superviser l’échauffement </a:t>
                      </a:r>
                      <a:r>
                        <a:rPr lang="fr-fr" sz="950" b="0" i="0" u="none" strike="noStrike" kern="1200" baseline="0" noProof="0">
                          <a:solidFill>
                            <a:schemeClr val="tx1"/>
                          </a:solidFill>
                          <a:latin typeface="Ubuntu" panose="020B0504030602030204" pitchFamily="34" charset="0"/>
                          <a:ea typeface="+mn-ea"/>
                          <a:cs typeface="+mn-cs"/>
                        </a:rPr>
                        <a:t>et </a:t>
                      </a:r>
                      <a:br>
                        <a:rPr lang="fr-fr" sz="950" b="0" i="0" u="none" strike="noStrike" kern="1200" baseline="0" noProof="0">
                          <a:solidFill>
                            <a:schemeClr val="tx1"/>
                          </a:solidFill>
                          <a:latin typeface="Ubuntu" panose="020B0504030602030204" pitchFamily="34" charset="0"/>
                          <a:ea typeface="+mn-ea"/>
                          <a:cs typeface="+mn-cs"/>
                        </a:rPr>
                      </a:br>
                      <a:r>
                        <a:rPr lang="fr-fr" sz="950" b="0" i="0" u="none" strike="noStrike" kern="1200" baseline="0" noProof="0">
                          <a:solidFill>
                            <a:schemeClr val="tx1"/>
                          </a:solidFill>
                          <a:latin typeface="Ubuntu" panose="020B0504030602030204" pitchFamily="34" charset="0"/>
                          <a:ea typeface="+mn-ea"/>
                          <a:cs typeface="+mn-cs"/>
                        </a:rPr>
                        <a:t>la </a:t>
                      </a:r>
                      <a:r>
                        <a:rPr lang="fr-fr" sz="950" b="0" i="0" u="none" strike="noStrike" kern="1200" baseline="0" noProof="0" dirty="0">
                          <a:solidFill>
                            <a:schemeClr val="tx1"/>
                          </a:solidFill>
                          <a:latin typeface="Ubuntu" panose="020B0504030602030204" pitchFamily="34" charset="0"/>
                          <a:ea typeface="+mn-ea"/>
                          <a:cs typeface="+mn-cs"/>
                        </a:rPr>
                        <a:t>récupération </a:t>
                      </a:r>
                      <a:r>
                        <a:rPr lang="fr-fr" sz="950" b="0" i="0" u="none" strike="noStrike" kern="1200" baseline="0" noProof="0">
                          <a:solidFill>
                            <a:schemeClr val="tx1"/>
                          </a:solidFill>
                          <a:latin typeface="Ubuntu" panose="020B0504030602030204" pitchFamily="34" charset="0"/>
                          <a:ea typeface="+mn-ea"/>
                          <a:cs typeface="+mn-cs"/>
                        </a:rPr>
                        <a:t>: </a:t>
                      </a:r>
                      <a:br>
                        <a:rPr lang="fr-fr" sz="950" b="0" i="0" u="none" strike="noStrike" kern="1200" baseline="0" noProof="0">
                          <a:solidFill>
                            <a:schemeClr val="tx1"/>
                          </a:solidFill>
                          <a:latin typeface="Ubuntu" panose="020B0504030602030204" pitchFamily="34" charset="0"/>
                          <a:ea typeface="+mn-ea"/>
                          <a:cs typeface="+mn-cs"/>
                        </a:rPr>
                      </a:br>
                      <a:r>
                        <a:rPr lang="fr-fr" sz="950" b="0" i="0" u="none" strike="noStrike" kern="1200" baseline="0" noProof="0">
                          <a:solidFill>
                            <a:schemeClr val="tx1"/>
                          </a:solidFill>
                          <a:latin typeface="Ubuntu" panose="020B0504030602030204" pitchFamily="34" charset="0"/>
                          <a:ea typeface="+mn-ea"/>
                          <a:cs typeface="+mn-cs"/>
                        </a:rPr>
                        <a:t>échauffement</a:t>
                      </a:r>
                      <a:endParaRPr lang="fr-fr" sz="950" b="0" i="0" u="none" strike="noStrike" kern="1200" baseline="0" noProof="0" dirty="0">
                        <a:solidFill>
                          <a:schemeClr val="tx1"/>
                        </a:solidFill>
                        <a:latin typeface="Ubuntu" panose="020B0504030602030204" pitchFamily="34" charset="0"/>
                        <a:ea typeface="+mn-ea"/>
                        <a:cs typeface="+mn-cs"/>
                      </a:endParaRPr>
                    </a:p>
                    <a:p>
                      <a:endParaRPr lang="en-US" sz="950" b="1" i="0" u="none" strike="noStrike" kern="1200" baseline="0" noProof="0" dirty="0">
                        <a:solidFill>
                          <a:srgbClr val="316355"/>
                        </a:solidFill>
                        <a:latin typeface="Ubuntu" panose="020B0504030602030204" pitchFamily="34" charset="0"/>
                        <a:ea typeface="+mn-ea"/>
                        <a:cs typeface="+mn-cs"/>
                      </a:endParaRPr>
                    </a:p>
                    <a:p>
                      <a:r>
                        <a:rPr lang="fr-fr" sz="950" b="0" i="0" u="none" strike="noStrike" kern="1200" baseline="0" noProof="0" dirty="0">
                          <a:solidFill>
                            <a:schemeClr val="tx1"/>
                          </a:solidFill>
                          <a:latin typeface="Ubuntu" panose="020B0504030602030204" pitchFamily="34" charset="0"/>
                          <a:ea typeface="+mn-ea"/>
                          <a:cs typeface="+mn-cs"/>
                        </a:rPr>
                        <a:t>Comment s'échauffe-t-on ?</a:t>
                      </a:r>
                    </a:p>
                    <a:p>
                      <a:endParaRPr lang="en-US" sz="950" b="0" i="0" u="none" strike="noStrike" kern="1200" baseline="0" noProof="0" dirty="0">
                        <a:solidFill>
                          <a:srgbClr val="316355"/>
                        </a:solidFill>
                        <a:latin typeface="Ubuntu" panose="020B0504030602030204" pitchFamily="34" charset="0"/>
                        <a:ea typeface="+mn-ea"/>
                        <a:cs typeface="+mn-cs"/>
                      </a:endParaRPr>
                    </a:p>
                    <a:p>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2 minutes</a:t>
                      </a:r>
                    </a:p>
                    <a:p>
                      <a:r>
                        <a:rPr lang="fr-fr" sz="950" b="1" i="0" u="none" strike="noStrike" kern="1200" baseline="0" noProof="0" dirty="0">
                          <a:solidFill>
                            <a:srgbClr val="316355"/>
                          </a:solidFill>
                          <a:latin typeface="Ubuntu" panose="020B0504030602030204" pitchFamily="34" charset="0"/>
                          <a:ea typeface="+mn-ea"/>
                          <a:cs typeface="+mn-cs"/>
                        </a:rPr>
                        <a:t>Responsable :</a:t>
                      </a:r>
                      <a:endParaRPr lang="en-US" sz="95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dk1"/>
                          </a:solidFill>
                          <a:latin typeface="Ubuntu" panose="020B0504030602030204" pitchFamily="34" charset="0"/>
                          <a:ea typeface="+mn-ea"/>
                          <a:cs typeface="+mn-cs"/>
                        </a:rPr>
                        <a:t>Chaque sport est différent et chaque sport demande des compétences </a:t>
                      </a:r>
                      <a:br>
                        <a:rPr lang="fr-fr" sz="950" b="0" i="0" u="none" strike="noStrike" kern="1200" baseline="0" noProof="0" dirty="0">
                          <a:solidFill>
                            <a:schemeClr val="dk1"/>
                          </a:solidFill>
                          <a:latin typeface="Ubuntu" panose="020B0504030602030204" pitchFamily="34" charset="0"/>
                          <a:ea typeface="+mn-ea"/>
                          <a:cs typeface="+mn-cs"/>
                        </a:rPr>
                      </a:br>
                      <a:r>
                        <a:rPr lang="fr-fr" sz="950" b="0" i="0" u="none" strike="noStrike" kern="1200" baseline="0" noProof="0" dirty="0">
                          <a:solidFill>
                            <a:schemeClr val="dk1"/>
                          </a:solidFill>
                          <a:latin typeface="Ubuntu" panose="020B0504030602030204" pitchFamily="34" charset="0"/>
                          <a:ea typeface="+mn-ea"/>
                          <a:cs typeface="+mn-cs"/>
                        </a:rPr>
                        <a:t>et des mouvements spécifiques. L'échauffement doit donc être adapté au sport et au niveau des athlètes. Le rythme des échauffements doit d'abord être lent, puis s'accélérer progressivement. Les exercices doivent être simples au début et devenir plus difficiles au fur et à mesure.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dk1"/>
                          </a:solidFill>
                          <a:latin typeface="Ubuntu" panose="020B05040306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dk1"/>
                          </a:solidFill>
                          <a:latin typeface="Ubuntu" panose="020B0504030602030204" pitchFamily="34" charset="0"/>
                          <a:ea typeface="+mn-ea"/>
                          <a:cs typeface="+mn-cs"/>
                        </a:rPr>
                        <a:t>Néanmoins, quel que soit le sport, ces trois éléments doivent être inclus dans les échauffements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Exercices d’aérobie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Étirements dynamiques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Mouvements spécifiques au sport</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s-PA"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324616">
                <a:tc>
                  <a:txBody>
                    <a:bodyPr/>
                    <a:lstStyle/>
                    <a:p>
                      <a:r>
                        <a:rPr lang="fr-fr" sz="950" b="1" i="0" u="none" strike="noStrike" kern="1200" baseline="0" noProof="0" dirty="0">
                          <a:solidFill>
                            <a:srgbClr val="316355"/>
                          </a:solidFill>
                          <a:latin typeface="Ubuntu" panose="020B0504030602030204" pitchFamily="34" charset="0"/>
                          <a:ea typeface="+mn-ea"/>
                          <a:cs typeface="+mn-cs"/>
                        </a:rPr>
                        <a:t>Thème</a:t>
                      </a:r>
                    </a:p>
                    <a:p>
                      <a:r>
                        <a:rPr lang="fr-fr" sz="950" b="1" i="0" u="none" strike="noStrike" kern="1200" baseline="0" noProof="0" dirty="0">
                          <a:solidFill>
                            <a:srgbClr val="316355"/>
                          </a:solidFill>
                          <a:latin typeface="Ubuntu" panose="020B0504030602030204" pitchFamily="34" charset="0"/>
                          <a:ea typeface="+mn-ea"/>
                          <a:cs typeface="+mn-cs"/>
                        </a:rPr>
                        <a:t>Leçon 2 : </a:t>
                      </a:r>
                      <a:r>
                        <a:rPr lang="fr-fr" sz="950" b="0" i="0" u="none" strike="noStrike" kern="1200" baseline="0" noProof="0" dirty="0">
                          <a:solidFill>
                            <a:schemeClr val="tx1"/>
                          </a:solidFill>
                          <a:latin typeface="Ubuntu" panose="020B0504030602030204" pitchFamily="34" charset="0"/>
                          <a:ea typeface="+mn-ea"/>
                          <a:cs typeface="+mn-cs"/>
                        </a:rPr>
                        <a:t>Superviser l’échauffement </a:t>
                      </a:r>
                      <a:r>
                        <a:rPr lang="fr-fr" sz="950" b="0" i="0" u="none" strike="noStrike" kern="1200" baseline="0" noProof="0">
                          <a:solidFill>
                            <a:schemeClr val="tx1"/>
                          </a:solidFill>
                          <a:latin typeface="Ubuntu" panose="020B0504030602030204" pitchFamily="34" charset="0"/>
                          <a:ea typeface="+mn-ea"/>
                          <a:cs typeface="+mn-cs"/>
                        </a:rPr>
                        <a:t>et </a:t>
                      </a:r>
                      <a:br>
                        <a:rPr lang="fr-fr" sz="950" b="0" i="0" u="none" strike="noStrike" kern="1200" baseline="0" noProof="0">
                          <a:solidFill>
                            <a:schemeClr val="tx1"/>
                          </a:solidFill>
                          <a:latin typeface="Ubuntu" panose="020B0504030602030204" pitchFamily="34" charset="0"/>
                          <a:ea typeface="+mn-ea"/>
                          <a:cs typeface="+mn-cs"/>
                        </a:rPr>
                      </a:br>
                      <a:r>
                        <a:rPr lang="fr-fr" sz="950" b="0" i="0" u="none" strike="noStrike" kern="1200" baseline="0" noProof="0">
                          <a:solidFill>
                            <a:schemeClr val="tx1"/>
                          </a:solidFill>
                          <a:latin typeface="Ubuntu" panose="020B0504030602030204" pitchFamily="34" charset="0"/>
                          <a:ea typeface="+mn-ea"/>
                          <a:cs typeface="+mn-cs"/>
                        </a:rPr>
                        <a:t>la </a:t>
                      </a:r>
                      <a:r>
                        <a:rPr lang="fr-fr" sz="950" b="0" i="0" u="none" strike="noStrike" kern="1200" baseline="0" noProof="0" dirty="0">
                          <a:solidFill>
                            <a:schemeClr val="tx1"/>
                          </a:solidFill>
                          <a:latin typeface="Ubuntu" panose="020B0504030602030204" pitchFamily="34" charset="0"/>
                          <a:ea typeface="+mn-ea"/>
                          <a:cs typeface="+mn-cs"/>
                        </a:rPr>
                        <a:t>récupération </a:t>
                      </a:r>
                      <a:r>
                        <a:rPr lang="fr-fr" sz="950" b="0" i="0" u="none" strike="noStrike" kern="1200" baseline="0" noProof="0">
                          <a:solidFill>
                            <a:schemeClr val="tx1"/>
                          </a:solidFill>
                          <a:latin typeface="Ubuntu" panose="020B0504030602030204" pitchFamily="34" charset="0"/>
                          <a:ea typeface="+mn-ea"/>
                          <a:cs typeface="+mn-cs"/>
                        </a:rPr>
                        <a:t>: </a:t>
                      </a:r>
                      <a:br>
                        <a:rPr lang="fr-fr" sz="950" b="0" i="0" u="none" strike="noStrike" kern="1200" baseline="0" noProof="0">
                          <a:solidFill>
                            <a:schemeClr val="tx1"/>
                          </a:solidFill>
                          <a:latin typeface="Ubuntu" panose="020B0504030602030204" pitchFamily="34" charset="0"/>
                          <a:ea typeface="+mn-ea"/>
                          <a:cs typeface="+mn-cs"/>
                        </a:rPr>
                      </a:br>
                      <a:r>
                        <a:rPr lang="fr-fr" sz="950" b="0" i="0" u="none" strike="noStrike" kern="1200" baseline="0" noProof="0">
                          <a:solidFill>
                            <a:schemeClr val="tx1"/>
                          </a:solidFill>
                          <a:latin typeface="Ubuntu" panose="020B0504030602030204" pitchFamily="34" charset="0"/>
                          <a:ea typeface="+mn-ea"/>
                          <a:cs typeface="+mn-cs"/>
                        </a:rPr>
                        <a:t>échauffement</a:t>
                      </a:r>
                      <a:endParaRPr lang="fr-fr" sz="950" b="0" i="0" u="none" strike="noStrike" kern="1200" baseline="0" noProof="0" dirty="0">
                        <a:solidFill>
                          <a:schemeClr val="tx1"/>
                        </a:solidFill>
                        <a:latin typeface="Ubuntu" panose="020B0504030602030204" pitchFamily="34" charset="0"/>
                        <a:ea typeface="+mn-ea"/>
                        <a:cs typeface="+mn-cs"/>
                      </a:endParaRPr>
                    </a:p>
                    <a:p>
                      <a:endParaRPr lang="en-US" sz="950" b="1" i="0" u="none" strike="noStrike" kern="1200" baseline="0" noProof="0" dirty="0">
                        <a:solidFill>
                          <a:srgbClr val="316355"/>
                        </a:solidFill>
                        <a:latin typeface="Ubuntu" panose="020B0504030602030204" pitchFamily="34" charset="0"/>
                        <a:ea typeface="+mn-ea"/>
                        <a:cs typeface="+mn-cs"/>
                      </a:endParaRPr>
                    </a:p>
                    <a:p>
                      <a:r>
                        <a:rPr lang="fr-fr" sz="950" b="0" i="0" u="none" strike="noStrike" kern="1200" baseline="0" noProof="0" dirty="0">
                          <a:solidFill>
                            <a:schemeClr val="tx1"/>
                          </a:solidFill>
                          <a:latin typeface="Ubuntu" panose="020B0504030602030204" pitchFamily="34" charset="0"/>
                          <a:ea typeface="+mn-ea"/>
                          <a:cs typeface="+mn-cs"/>
                        </a:rPr>
                        <a:t>Exercices d’aérobie</a:t>
                      </a:r>
                    </a:p>
                    <a:p>
                      <a:endParaRPr lang="en-US" sz="950" b="0" i="0" u="none" strike="noStrike" kern="1200" baseline="0" noProof="0" dirty="0">
                        <a:solidFill>
                          <a:srgbClr val="316355"/>
                        </a:solidFill>
                        <a:latin typeface="Ubuntu" panose="020B0504030602030204" pitchFamily="34" charset="0"/>
                        <a:ea typeface="+mn-ea"/>
                        <a:cs typeface="+mn-cs"/>
                      </a:endParaRPr>
                    </a:p>
                    <a:p>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4 minutes</a:t>
                      </a:r>
                    </a:p>
                    <a:p>
                      <a:r>
                        <a:rPr lang="fr-fr" sz="950" b="1" i="0" u="none" strike="noStrike" kern="1200" baseline="0" noProof="0" dirty="0">
                          <a:solidFill>
                            <a:srgbClr val="316355"/>
                          </a:solidFill>
                          <a:latin typeface="Ubuntu" panose="020B0504030602030204" pitchFamily="34" charset="0"/>
                          <a:ea typeface="+mn-ea"/>
                          <a:cs typeface="+mn-cs"/>
                        </a:rPr>
                        <a:t>Responsable :</a:t>
                      </a:r>
                      <a:endParaRPr lang="en-US" sz="95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fr-fr" sz="950" b="0" i="0" u="none" strike="noStrike" kern="1200" baseline="0" noProof="0" dirty="0">
                          <a:solidFill>
                            <a:schemeClr val="dk1"/>
                          </a:solidFill>
                          <a:latin typeface="Ubuntu" panose="020B0504030602030204" pitchFamily="34" charset="0"/>
                          <a:ea typeface="+mn-ea"/>
                          <a:cs typeface="+mn-cs"/>
                        </a:rPr>
                        <a:t>Rappelez-vous de la </a:t>
                      </a:r>
                      <a:r>
                        <a:rPr lang="fr-fr" sz="950" b="0" i="0" u="none" strike="noStrike" kern="1200" baseline="0" noProof="0">
                          <a:solidFill>
                            <a:schemeClr val="dk1"/>
                          </a:solidFill>
                          <a:latin typeface="Ubuntu" panose="020B0504030602030204" pitchFamily="34" charset="0"/>
                          <a:ea typeface="+mn-ea"/>
                          <a:cs typeface="+mn-cs"/>
                        </a:rPr>
                        <a:t>leçon 1</a:t>
                      </a:r>
                      <a:r>
                        <a:rPr lang="en-US" sz="900" b="0" i="0" u="none" strike="noStrike" kern="1200" baseline="0" noProof="0">
                          <a:solidFill>
                            <a:schemeClr val="dk1"/>
                          </a:solidFill>
                          <a:latin typeface="Ubuntu" panose="020B0504030602030204" pitchFamily="34" charset="0"/>
                          <a:ea typeface="+mn-ea"/>
                          <a:cs typeface="+mn-cs"/>
                        </a:rPr>
                        <a:t>…</a:t>
                      </a:r>
                      <a:r>
                        <a:rPr lang="fr-fr" sz="950" b="0" i="0" u="none" strike="noStrike" kern="1200" baseline="0" noProof="0">
                          <a:solidFill>
                            <a:schemeClr val="dk1"/>
                          </a:solidFill>
                          <a:latin typeface="Ubuntu" panose="020B0504030602030204" pitchFamily="34" charset="0"/>
                          <a:ea typeface="+mn-ea"/>
                          <a:cs typeface="+mn-cs"/>
                        </a:rPr>
                        <a:t> </a:t>
                      </a:r>
                      <a:r>
                        <a:rPr lang="fr-fr" sz="950" b="0" i="0" u="none" strike="noStrike" kern="1200" baseline="0" noProof="0" dirty="0">
                          <a:solidFill>
                            <a:schemeClr val="dk1"/>
                          </a:solidFill>
                          <a:latin typeface="Ubuntu" panose="020B0504030602030204" pitchFamily="34" charset="0"/>
                          <a:ea typeface="+mn-ea"/>
                          <a:cs typeface="+mn-cs"/>
                        </a:rPr>
                        <a:t>l'aérobie est un terme utilisé pour décrire les exercices d'endurance.</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0" i="0" u="none" strike="noStrike" kern="1200" baseline="0" noProof="0" dirty="0">
                          <a:solidFill>
                            <a:schemeClr val="dk1"/>
                          </a:solidFill>
                          <a:latin typeface="Ubuntu" panose="020B0504030602030204" pitchFamily="34" charset="0"/>
                          <a:ea typeface="+mn-ea"/>
                          <a:cs typeface="+mn-cs"/>
                        </a:rPr>
                        <a:t>Les exercices d’aérobie sont des mouvements qui mobilisent l'ensemble </a:t>
                      </a:r>
                      <a:br>
                        <a:rPr lang="fr-fr" sz="950" b="0" i="0" u="none" strike="noStrike" kern="1200" baseline="0" noProof="0" dirty="0">
                          <a:solidFill>
                            <a:schemeClr val="dk1"/>
                          </a:solidFill>
                          <a:latin typeface="Ubuntu" panose="020B0504030602030204" pitchFamily="34" charset="0"/>
                          <a:ea typeface="+mn-ea"/>
                          <a:cs typeface="+mn-cs"/>
                        </a:rPr>
                      </a:br>
                      <a:r>
                        <a:rPr lang="fr-fr" sz="950" b="0" i="0" u="none" strike="noStrike" kern="1200" baseline="0" noProof="0" dirty="0">
                          <a:solidFill>
                            <a:schemeClr val="dk1"/>
                          </a:solidFill>
                          <a:latin typeface="Ubuntu" panose="020B0504030602030204" pitchFamily="34" charset="0"/>
                          <a:ea typeface="+mn-ea"/>
                          <a:cs typeface="+mn-cs"/>
                        </a:rPr>
                        <a:t>du corps et augmentent la fréquence cardiaque. Vous devez commencer ces exercices lentement, puis augmenter progressivement l'intensité/la difficulté et tenter de tenir au moins 5 minutes. À la fin de l'activité, vous devez avoir chaud, être légèrement essoufflé et vous sentir plein d'énergie. Cela peut être un moment amusant lors de votre séance d'entraînement !</a:t>
                      </a:r>
                    </a:p>
                    <a:p>
                      <a:r>
                        <a:rPr lang="fr-fr" sz="950" b="0" i="0" u="none" strike="noStrike" kern="1200" baseline="0" noProof="0" dirty="0">
                          <a:solidFill>
                            <a:schemeClr val="dk1"/>
                          </a:solidFill>
                          <a:latin typeface="Ubuntu" panose="020B0504030602030204" pitchFamily="34" charset="0"/>
                          <a:ea typeface="+mn-ea"/>
                          <a:cs typeface="+mn-cs"/>
                        </a:rPr>
                        <a:t> </a:t>
                      </a:r>
                    </a:p>
                    <a:p>
                      <a:r>
                        <a:rPr lang="fr-fr" sz="950" b="1" i="0" u="none" strike="noStrike" kern="1200" baseline="0" noProof="0" dirty="0">
                          <a:solidFill>
                            <a:srgbClr val="316355"/>
                          </a:solidFill>
                          <a:latin typeface="Ubuntu" panose="020B0504030602030204" pitchFamily="34" charset="0"/>
                          <a:ea typeface="+mn-ea"/>
                          <a:cs typeface="+mn-cs"/>
                        </a:rPr>
                        <a:t>QUESTION :</a:t>
                      </a:r>
                    </a:p>
                    <a:p>
                      <a:r>
                        <a:rPr lang="fr-fr" sz="950" b="0" i="0" u="none" strike="noStrike" kern="1200" baseline="0" noProof="0" dirty="0">
                          <a:solidFill>
                            <a:schemeClr val="dk1"/>
                          </a:solidFill>
                          <a:latin typeface="Ubuntu" panose="020B0504030602030204" pitchFamily="34" charset="0"/>
                          <a:ea typeface="+mn-ea"/>
                          <a:cs typeface="+mn-cs"/>
                        </a:rPr>
                        <a:t>Quels sont les exercices d’aérobie que vous pouvez superviser ? Notez vos réponses dans votre cahier d'exercices.</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1" i="1" u="none" strike="noStrike" kern="1200" baseline="0" noProof="0" dirty="0">
                          <a:solidFill>
                            <a:schemeClr val="dk1"/>
                          </a:solidFill>
                          <a:latin typeface="Ubuntu" panose="020B0504030602030204" pitchFamily="34" charset="0"/>
                          <a:ea typeface="+mn-ea"/>
                          <a:cs typeface="+mn-cs"/>
                        </a:rPr>
                        <a:t>Demandez à quelques participants de partager leurs réponses.</a:t>
                      </a:r>
                    </a:p>
                    <a:p>
                      <a:endParaRPr lang="en-US" sz="950" b="0" i="0" u="none" strike="noStrike" kern="1200" baseline="0" noProof="0" dirty="0">
                        <a:solidFill>
                          <a:schemeClr val="dk1"/>
                        </a:solidFill>
                        <a:latin typeface="Ubuntu" panose="020B0504030602030204" pitchFamily="34" charset="0"/>
                        <a:ea typeface="+mn-ea"/>
                        <a:cs typeface="+mn-cs"/>
                      </a:endParaRPr>
                    </a:p>
                    <a:p>
                      <a:r>
                        <a:rPr lang="fr-fr" sz="950" b="0" i="0" u="none" strike="noStrike" kern="1200" baseline="0" noProof="0" dirty="0">
                          <a:solidFill>
                            <a:schemeClr val="dk1"/>
                          </a:solidFill>
                          <a:latin typeface="Ubuntu" panose="020B0504030602030204" pitchFamily="34" charset="0"/>
                          <a:ea typeface="+mn-ea"/>
                          <a:cs typeface="+mn-cs"/>
                        </a:rPr>
                        <a:t>Bonnes réponses ! Voici d'autres idées :</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Marcher ou courir autour du terrain pendant 5 minutes.</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Ajouter des changements de direction ou des mouvements spécifiques lors de la marche ou de la course, comme des déplacements latéraux, arrières, des petits sauts, des accélérations, etc.</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Choisir et superviser quelques exercices d'endurance Fit 5.</a:t>
                      </a:r>
                    </a:p>
                    <a:p>
                      <a:pPr marL="171450" indent="-171450">
                        <a:buFont typeface="Arial" panose="020B0604020202020204" pitchFamily="34" charset="0"/>
                        <a:buChar char="•"/>
                      </a:pPr>
                      <a:r>
                        <a:rPr lang="fr-fr" sz="950" b="0" i="0" u="none" strike="noStrike" kern="1200" baseline="0" noProof="0" dirty="0">
                          <a:solidFill>
                            <a:schemeClr val="dk1"/>
                          </a:solidFill>
                          <a:latin typeface="Ubuntu" panose="020B0504030602030204" pitchFamily="34" charset="0"/>
                          <a:ea typeface="+mn-ea"/>
                          <a:cs typeface="+mn-cs"/>
                        </a:rPr>
                        <a:t>Créer une équipe de danse ou faire danser les groupes de façon indépendante.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s-PA"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872185111"/>
                  </a:ext>
                </a:extLst>
              </a:tr>
            </a:tbl>
          </a:graphicData>
        </a:graphic>
      </p:graphicFrame>
      <p:pic>
        <p:nvPicPr>
          <p:cNvPr id="4" name="Picture 3">
            <a:extLst>
              <a:ext uri="{FF2B5EF4-FFF2-40B4-BE49-F238E27FC236}">
                <a16:creationId xmlns:a16="http://schemas.microsoft.com/office/drawing/2014/main" id="{B5B4546A-E505-EB63-B359-B509F23B8DA4}"/>
              </a:ext>
            </a:extLst>
          </p:cNvPr>
          <p:cNvPicPr>
            <a:picLocks noChangeAspect="1"/>
          </p:cNvPicPr>
          <p:nvPr/>
        </p:nvPicPr>
        <p:blipFill rotWithShape="1">
          <a:blip r:embed="rId2"/>
          <a:srcRect l="56437" t="34161" r="2317" b="25540"/>
          <a:stretch/>
        </p:blipFill>
        <p:spPr>
          <a:xfrm>
            <a:off x="7005850" y="1320392"/>
            <a:ext cx="2127137" cy="1169022"/>
          </a:xfrm>
          <a:prstGeom prst="rect">
            <a:avLst/>
          </a:prstGeom>
          <a:ln>
            <a:solidFill>
              <a:schemeClr val="tx1"/>
            </a:solidFill>
          </a:ln>
        </p:spPr>
      </p:pic>
      <p:pic>
        <p:nvPicPr>
          <p:cNvPr id="6" name="Picture 5">
            <a:extLst>
              <a:ext uri="{FF2B5EF4-FFF2-40B4-BE49-F238E27FC236}">
                <a16:creationId xmlns:a16="http://schemas.microsoft.com/office/drawing/2014/main" id="{733ECC7C-5A72-4336-43E0-332BCC83C123}"/>
              </a:ext>
            </a:extLst>
          </p:cNvPr>
          <p:cNvPicPr>
            <a:picLocks noChangeAspect="1"/>
          </p:cNvPicPr>
          <p:nvPr/>
        </p:nvPicPr>
        <p:blipFill rotWithShape="1">
          <a:blip r:embed="rId3"/>
          <a:srcRect l="56086" t="34082" r="2434" b="25412"/>
          <a:stretch/>
        </p:blipFill>
        <p:spPr>
          <a:xfrm>
            <a:off x="7005850" y="3969646"/>
            <a:ext cx="2128220" cy="1169022"/>
          </a:xfrm>
          <a:prstGeom prst="rect">
            <a:avLst/>
          </a:prstGeom>
          <a:ln>
            <a:solidFill>
              <a:schemeClr val="tx1"/>
            </a:solidFill>
          </a:ln>
        </p:spPr>
      </p:pic>
    </p:spTree>
    <p:extLst>
      <p:ext uri="{BB962C8B-B14F-4D97-AF65-F5344CB8AC3E}">
        <p14:creationId xmlns:p14="http://schemas.microsoft.com/office/powerpoint/2010/main" val="227122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002457113"/>
              </p:ext>
            </p:extLst>
          </p:nvPr>
        </p:nvGraphicFramePr>
        <p:xfrm>
          <a:off x="614150" y="545913"/>
          <a:ext cx="8518837" cy="6225001"/>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2361">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4180147">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a:t>
                      </a:r>
                      <a:r>
                        <a:rPr lang="fr-fr" sz="1000" b="0" i="0" u="none" strike="noStrike" kern="1200" baseline="0" noProof="0">
                          <a:solidFill>
                            <a:schemeClr val="tx1"/>
                          </a:solidFill>
                          <a:latin typeface="Ubuntu" panose="020B0504030602030204" pitchFamily="34" charset="0"/>
                          <a:ea typeface="+mn-ea"/>
                          <a:cs typeface="+mn-cs"/>
                        </a:rPr>
                        <a:t>et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la </a:t>
                      </a:r>
                      <a:r>
                        <a:rPr lang="fr-fr" sz="1000" b="0" i="0" u="none" strike="noStrike" kern="1200" baseline="0" noProof="0" dirty="0">
                          <a:solidFill>
                            <a:schemeClr val="tx1"/>
                          </a:solidFill>
                          <a:latin typeface="Ubuntu" panose="020B0504030602030204" pitchFamily="34" charset="0"/>
                          <a:ea typeface="+mn-ea"/>
                          <a:cs typeface="+mn-cs"/>
                        </a:rPr>
                        <a:t>récupération </a:t>
                      </a:r>
                      <a:r>
                        <a:rPr lang="fr-fr" sz="1000" b="0" i="0" u="none" strike="noStrike" kern="1200" baseline="0" noProof="0">
                          <a:solidFill>
                            <a:schemeClr val="tx1"/>
                          </a:solidFill>
                          <a:latin typeface="Ubuntu" panose="020B0504030602030204" pitchFamily="34" charset="0"/>
                          <a:ea typeface="+mn-ea"/>
                          <a:cs typeface="+mn-cs"/>
                        </a:rPr>
                        <a: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échauffement</a:t>
                      </a:r>
                      <a:endParaRPr lang="fr-fr" sz="1000" b="0" i="0" u="none" strike="noStrike" kern="1200" baseline="0" noProof="0" dirty="0">
                        <a:solidFill>
                          <a:schemeClr val="tx1"/>
                        </a:solidFill>
                        <a:latin typeface="Ubuntu" panose="020B0504030602030204" pitchFamily="34" charset="0"/>
                        <a:ea typeface="+mn-ea"/>
                        <a:cs typeface="+mn-cs"/>
                      </a:endParaRPr>
                    </a:p>
                    <a:p>
                      <a:endParaRPr lang="en-US" sz="800" b="1"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Étirements dynamiques</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4 minutes</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Une fois que vous vous êtes échauffé grâce aux exercices d'aérobie, il est temps d'étirer les muscles qui vont être sollicités pendant l'activité sportive.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baseline="0" noProof="0" dirty="0">
                        <a:solidFill>
                          <a:schemeClr val="dk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QUESTION :</a:t>
                      </a:r>
                    </a:p>
                    <a:p>
                      <a:r>
                        <a:rPr lang="fr-fr" sz="1000" b="0" i="0" u="none" strike="noStrike" kern="1200" baseline="0" noProof="0" dirty="0">
                          <a:solidFill>
                            <a:schemeClr val="dk1"/>
                          </a:solidFill>
                          <a:latin typeface="Ubuntu" panose="020B0504030602030204" pitchFamily="34" charset="0"/>
                          <a:ea typeface="+mn-ea"/>
                          <a:cs typeface="+mn-cs"/>
                        </a:rPr>
                        <a:t>Vous souvenez-vous de la différence entre les étirements dynamiques et statiques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1" u="none" strike="noStrike" kern="1200" baseline="0" noProof="0" dirty="0">
                          <a:solidFill>
                            <a:schemeClr val="dk1"/>
                          </a:solidFill>
                          <a:latin typeface="Ubuntu" panose="020B0504030602030204" pitchFamily="34" charset="0"/>
                          <a:ea typeface="+mn-ea"/>
                          <a:cs typeface="+mn-cs"/>
                        </a:rPr>
                        <a:t>Choisissez quelqu'un pour partager sa réponse.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Les étirements dynamiques sont des mouvements actifs et contrôlés qui permettent aux parties du corps d'effectuer toute une série de mouvements. Par exemple, il est possible de faire des cercles avec les bras tout en se balançant sur ses jambes. Les étirements statiques sont effectués sur place et impliquent de maintenir une position pendant une période prolongée.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Les étirements dynamiques sont meilleurs que les étirements statiques lors de l'échauffement, car votre température corporelle et votre rythme cardiaque restent élevés. De plus, il a été prouvé que les étirements dynamiques sont plus efficaces que des étirements traditionnels lorsqu'il s'agit de diminuer les blessures.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baseline="0" noProof="0" dirty="0">
                        <a:solidFill>
                          <a:schemeClr val="dk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QUESTION :</a:t>
                      </a:r>
                    </a:p>
                    <a:p>
                      <a:r>
                        <a:rPr lang="fr-fr" sz="1000" b="0" i="0" u="none" strike="noStrike" kern="1200" baseline="0" noProof="0" dirty="0">
                          <a:solidFill>
                            <a:schemeClr val="dk1"/>
                          </a:solidFill>
                          <a:latin typeface="Ubuntu" panose="020B0504030602030204" pitchFamily="34" charset="0"/>
                          <a:ea typeface="+mn-ea"/>
                          <a:cs typeface="+mn-cs"/>
                        </a:rPr>
                        <a:t>Quels sont les étirements dynamiques que vous pouvez superviser ? Regardez les photos pour vous aider. Notez vos réponses dans votre cahier d'exercices.</a:t>
                      </a:r>
                    </a:p>
                    <a:p>
                      <a:endParaRPr lang="en-US" sz="800" b="0" i="0" u="none" strike="noStrike" kern="1200" baseline="0" noProof="0" dirty="0">
                        <a:solidFill>
                          <a:schemeClr val="dk1"/>
                        </a:solidFill>
                        <a:latin typeface="Ubuntu" panose="020B0504030602030204" pitchFamily="34" charset="0"/>
                        <a:ea typeface="+mn-ea"/>
                        <a:cs typeface="+mn-cs"/>
                      </a:endParaRPr>
                    </a:p>
                    <a:p>
                      <a:r>
                        <a:rPr lang="fr-fr" sz="1000" b="1" i="1" u="none" strike="noStrike" kern="1200" baseline="0" noProof="0" dirty="0">
                          <a:solidFill>
                            <a:schemeClr val="dk1"/>
                          </a:solidFill>
                          <a:latin typeface="Ubuntu" panose="020B0504030602030204" pitchFamily="34" charset="0"/>
                          <a:ea typeface="+mn-ea"/>
                          <a:cs typeface="+mn-cs"/>
                        </a:rPr>
                        <a:t>Demandez à quelques participants de partager leurs réponses.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525227">
                <a:tc>
                  <a:txBody>
                    <a:bodyPr/>
                    <a:lstStyle/>
                    <a:p>
                      <a:r>
                        <a:rPr lang="fr-fr" sz="1000" b="1" i="0" u="none" strike="noStrike" kern="1200" baseline="0" noProof="0">
                          <a:solidFill>
                            <a:srgbClr val="316355"/>
                          </a:solidFill>
                          <a:latin typeface="Ubuntu" panose="020B0504030602030204" pitchFamily="34" charset="0"/>
                          <a:ea typeface="+mn-ea"/>
                          <a:cs typeface="+mn-cs"/>
                        </a:rPr>
                        <a:t>Thème</a:t>
                      </a:r>
                    </a:p>
                    <a:p>
                      <a:r>
                        <a:rPr lang="fr-fr" sz="1000" b="1" i="0" u="none" strike="noStrike" kern="1200" baseline="0" noProof="0">
                          <a:solidFill>
                            <a:srgbClr val="316355"/>
                          </a:solidFill>
                          <a:latin typeface="Ubuntu" panose="020B0504030602030204" pitchFamily="34" charset="0"/>
                          <a:ea typeface="+mn-ea"/>
                          <a:cs typeface="+mn-cs"/>
                        </a:rPr>
                        <a:t>Leçon 2 : </a:t>
                      </a:r>
                      <a:r>
                        <a:rPr lang="fr-fr" sz="1000" b="0" i="0" u="none" strike="noStrike" kern="1200" baseline="0" noProof="0">
                          <a:solidFill>
                            <a:schemeClr val="tx1"/>
                          </a:solidFill>
                          <a:latin typeface="Ubuntu" panose="020B0504030602030204" pitchFamily="34" charset="0"/>
                          <a:ea typeface="+mn-ea"/>
                          <a:cs typeface="+mn-cs"/>
                        </a:rPr>
                        <a:t>Superviser l’échauffement et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la récupération :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échauffement</a:t>
                      </a:r>
                    </a:p>
                    <a:p>
                      <a:endParaRPr lang="en-US" sz="800" b="1" i="0" u="none" strike="noStrike" kern="1200" baseline="0" noProof="0">
                        <a:solidFill>
                          <a:srgbClr val="316355"/>
                        </a:solidFill>
                        <a:latin typeface="Ubuntu" panose="020B0504030602030204" pitchFamily="34" charset="0"/>
                        <a:ea typeface="+mn-ea"/>
                        <a:cs typeface="+mn-cs"/>
                      </a:endParaRPr>
                    </a:p>
                    <a:p>
                      <a:r>
                        <a:rPr lang="fr-fr" sz="1000" b="0" i="0" u="none" strike="noStrike" kern="1200" baseline="0" noProof="0">
                          <a:solidFill>
                            <a:schemeClr val="tx1"/>
                          </a:solidFill>
                          <a:latin typeface="Ubuntu" panose="020B0504030602030204" pitchFamily="34" charset="0"/>
                          <a:ea typeface="+mn-ea"/>
                          <a:cs typeface="+mn-cs"/>
                        </a:rPr>
                        <a:t>Guides d’échauffement</a:t>
                      </a:r>
                    </a:p>
                    <a:p>
                      <a:endParaRPr lang="en-US" sz="800" b="0" i="0" u="none" strike="noStrike" kern="1200" baseline="0" noProof="0">
                        <a:solidFill>
                          <a:srgbClr val="316355"/>
                        </a:solidFill>
                        <a:latin typeface="Ubuntu" panose="020B0504030602030204" pitchFamily="34" charset="0"/>
                        <a:ea typeface="+mn-ea"/>
                        <a:cs typeface="+mn-cs"/>
                      </a:endParaRPr>
                    </a:p>
                    <a:p>
                      <a:r>
                        <a:rPr lang="fr-fr" sz="1000" b="1" i="0" u="none" strike="noStrike" kern="1200" baseline="0" noProof="0">
                          <a:solidFill>
                            <a:srgbClr val="316355"/>
                          </a:solidFill>
                          <a:latin typeface="Ubuntu" panose="020B0504030602030204" pitchFamily="34" charset="0"/>
                          <a:ea typeface="+mn-ea"/>
                          <a:cs typeface="+mn-cs"/>
                        </a:rPr>
                        <a:t>Durée : </a:t>
                      </a:r>
                      <a:r>
                        <a:rPr lang="fr-fr" sz="1000" b="0" i="0" u="none" strike="noStrike" kern="1200" baseline="0" noProof="0">
                          <a:solidFill>
                            <a:schemeClr val="tx1"/>
                          </a:solidFill>
                          <a:latin typeface="Ubuntu" panose="020B0504030602030204" pitchFamily="34" charset="0"/>
                          <a:ea typeface="+mn-ea"/>
                          <a:cs typeface="+mn-cs"/>
                        </a:rPr>
                        <a:t>1 minute</a:t>
                      </a:r>
                    </a:p>
                    <a:p>
                      <a:r>
                        <a:rPr lang="fr-fr" sz="1000" b="1" i="0" u="none" strike="noStrike" kern="1200" baseline="0" noProof="0">
                          <a:solidFill>
                            <a:srgbClr val="316355"/>
                          </a:solidFill>
                          <a:latin typeface="Ubuntu" panose="020B0504030602030204" pitchFamily="34" charset="0"/>
                          <a:ea typeface="+mn-ea"/>
                          <a:cs typeface="+mn-cs"/>
                        </a:rPr>
                        <a:t>Responsable :</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err="1">
                          <a:solidFill>
                            <a:schemeClr val="dk1"/>
                          </a:solidFill>
                          <a:latin typeface="Ubuntu" panose="020B0504030602030204" pitchFamily="34" charset="0"/>
                          <a:ea typeface="+mn-ea"/>
                          <a:cs typeface="+mn-cs"/>
                        </a:rPr>
                        <a:t>Special</a:t>
                      </a:r>
                      <a:r>
                        <a:rPr lang="fr-fr" sz="1000" b="0" i="0" u="none" strike="noStrike" kern="1200" baseline="0" noProof="0" dirty="0">
                          <a:solidFill>
                            <a:schemeClr val="dk1"/>
                          </a:solidFill>
                          <a:latin typeface="Ubuntu" panose="020B0504030602030204" pitchFamily="34" charset="0"/>
                          <a:ea typeface="+mn-ea"/>
                          <a:cs typeface="+mn-cs"/>
                        </a:rPr>
                        <a:t> </a:t>
                      </a:r>
                      <a:r>
                        <a:rPr lang="fr-fr" sz="1000" b="0" i="0" u="none" strike="noStrike" kern="1200" baseline="0" noProof="0" dirty="0" err="1">
                          <a:solidFill>
                            <a:schemeClr val="dk1"/>
                          </a:solidFill>
                          <a:latin typeface="Ubuntu" panose="020B0504030602030204" pitchFamily="34" charset="0"/>
                          <a:ea typeface="+mn-ea"/>
                          <a:cs typeface="+mn-cs"/>
                        </a:rPr>
                        <a:t>Olympics</a:t>
                      </a:r>
                      <a:r>
                        <a:rPr lang="fr-fr" sz="1000" b="0" i="0" u="none" strike="noStrike" kern="1200" baseline="0" noProof="0" dirty="0">
                          <a:solidFill>
                            <a:schemeClr val="dk1"/>
                          </a:solidFill>
                          <a:latin typeface="Ubuntu" panose="020B0504030602030204" pitchFamily="34" charset="0"/>
                          <a:ea typeface="+mn-ea"/>
                          <a:cs typeface="+mn-cs"/>
                        </a:rPr>
                        <a:t> a créé des guides et des vidéos qui vous présentent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les routines d'échauffement pour des sports spécifiques. L'objectif est de vous aider à les superviser pendant les entraînements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Il s'agit d'une excellente ressource pour vous aider à apprendre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et à superviser des routines d'échauffement.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6" name="Picture 5">
            <a:extLst>
              <a:ext uri="{FF2B5EF4-FFF2-40B4-BE49-F238E27FC236}">
                <a16:creationId xmlns:a16="http://schemas.microsoft.com/office/drawing/2014/main" id="{6E660569-39CF-0470-13C3-8D7A5B08C676}"/>
              </a:ext>
            </a:extLst>
          </p:cNvPr>
          <p:cNvPicPr>
            <a:picLocks noChangeAspect="1"/>
          </p:cNvPicPr>
          <p:nvPr/>
        </p:nvPicPr>
        <p:blipFill rotWithShape="1">
          <a:blip r:embed="rId2"/>
          <a:srcRect l="56670" t="33953" r="2201" b="25332"/>
          <a:stretch/>
        </p:blipFill>
        <p:spPr>
          <a:xfrm>
            <a:off x="7005850" y="2244571"/>
            <a:ext cx="2127137" cy="1184429"/>
          </a:xfrm>
          <a:prstGeom prst="rect">
            <a:avLst/>
          </a:prstGeom>
          <a:ln>
            <a:solidFill>
              <a:schemeClr val="tx1"/>
            </a:solidFill>
          </a:ln>
        </p:spPr>
      </p:pic>
      <p:pic>
        <p:nvPicPr>
          <p:cNvPr id="8" name="Picture 7">
            <a:extLst>
              <a:ext uri="{FF2B5EF4-FFF2-40B4-BE49-F238E27FC236}">
                <a16:creationId xmlns:a16="http://schemas.microsoft.com/office/drawing/2014/main" id="{E836F6A0-1448-4880-42DC-9523226E06EA}"/>
              </a:ext>
            </a:extLst>
          </p:cNvPr>
          <p:cNvPicPr>
            <a:picLocks noChangeAspect="1"/>
          </p:cNvPicPr>
          <p:nvPr/>
        </p:nvPicPr>
        <p:blipFill rotWithShape="1">
          <a:blip r:embed="rId3"/>
          <a:srcRect l="56436" t="34161" r="2434" b="25125"/>
          <a:stretch/>
        </p:blipFill>
        <p:spPr>
          <a:xfrm>
            <a:off x="7005850" y="5432411"/>
            <a:ext cx="2127137" cy="1184428"/>
          </a:xfrm>
          <a:prstGeom prst="rect">
            <a:avLst/>
          </a:prstGeom>
          <a:ln>
            <a:solidFill>
              <a:schemeClr val="tx1"/>
            </a:solidFill>
          </a:ln>
        </p:spPr>
      </p:pic>
    </p:spTree>
    <p:extLst>
      <p:ext uri="{BB962C8B-B14F-4D97-AF65-F5344CB8AC3E}">
        <p14:creationId xmlns:p14="http://schemas.microsoft.com/office/powerpoint/2010/main" val="2390489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824685042"/>
              </p:ext>
            </p:extLst>
          </p:nvPr>
        </p:nvGraphicFramePr>
        <p:xfrm>
          <a:off x="614150" y="545911"/>
          <a:ext cx="8518837" cy="515889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a:t>
                      </a:r>
                      <a:r>
                        <a:rPr lang="fr-fr" sz="1000" b="0" i="0" u="none" strike="noStrike" kern="1200" baseline="0" noProof="0">
                          <a:solidFill>
                            <a:schemeClr val="tx1"/>
                          </a:solidFill>
                          <a:latin typeface="Ubuntu" panose="020B0504030602030204" pitchFamily="34" charset="0"/>
                          <a:ea typeface="+mn-ea"/>
                          <a:cs typeface="+mn-cs"/>
                        </a:rPr>
                        <a:t>et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la </a:t>
                      </a:r>
                      <a:r>
                        <a:rPr lang="fr-fr" sz="1000" b="0" i="0" u="none" strike="noStrike" kern="1200" baseline="0" noProof="0" dirty="0">
                          <a:solidFill>
                            <a:schemeClr val="tx1"/>
                          </a:solidFill>
                          <a:latin typeface="Ubuntu" panose="020B0504030602030204" pitchFamily="34" charset="0"/>
                          <a:ea typeface="+mn-ea"/>
                          <a:cs typeface="+mn-cs"/>
                        </a:rPr>
                        <a:t>récupération </a:t>
                      </a:r>
                      <a:r>
                        <a:rPr lang="fr-fr" sz="1000" b="0" i="0" u="none" strike="noStrike" kern="1200" baseline="0" noProof="0">
                          <a:solidFill>
                            <a:schemeClr val="tx1"/>
                          </a:solidFill>
                          <a:latin typeface="Ubuntu" panose="020B0504030602030204" pitchFamily="34" charset="0"/>
                          <a:ea typeface="+mn-ea"/>
                          <a:cs typeface="+mn-cs"/>
                        </a:rPr>
                        <a: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échauffement</a:t>
                      </a:r>
                      <a:endParaRPr lang="fr-fr" sz="1000" b="0" i="0" u="none" strike="noStrike" kern="1200" baseline="0" noProof="0" dirty="0">
                        <a:solidFill>
                          <a:schemeClr val="tx1"/>
                        </a:solidFill>
                        <a:latin typeface="Ubuntu" panose="020B0504030602030204" pitchFamily="34" charset="0"/>
                        <a:ea typeface="+mn-ea"/>
                        <a:cs typeface="+mn-cs"/>
                      </a:endParaRPr>
                    </a:p>
                    <a:p>
                      <a:endParaRPr lang="en-US" sz="1000" b="1"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Comment superviser </a:t>
                      </a:r>
                      <a:br>
                        <a:rPr lang="fr-fr" sz="1000" b="0" i="0" u="none" strike="noStrike" kern="1200" baseline="0" noProof="0" dirty="0">
                          <a:solidFill>
                            <a:schemeClr val="tx1"/>
                          </a:solidFill>
                          <a:latin typeface="Ubuntu" panose="020B0504030602030204" pitchFamily="34" charset="0"/>
                          <a:ea typeface="+mn-ea"/>
                          <a:cs typeface="+mn-cs"/>
                        </a:rPr>
                      </a:br>
                      <a:r>
                        <a:rPr lang="fr-fr" sz="1000" b="0" i="0" u="none" strike="noStrike" kern="1200" baseline="0" noProof="0" dirty="0">
                          <a:solidFill>
                            <a:schemeClr val="tx1"/>
                          </a:solidFill>
                          <a:latin typeface="Ubuntu" panose="020B0504030602030204" pitchFamily="34" charset="0"/>
                          <a:ea typeface="+mn-ea"/>
                          <a:cs typeface="+mn-cs"/>
                        </a:rPr>
                        <a:t>un échauffement</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3 minutes</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dirty="0">
                          <a:solidFill>
                            <a:schemeClr val="dk1"/>
                          </a:solidFill>
                          <a:latin typeface="Ubuntu" panose="020B0504030602030204" pitchFamily="34" charset="0"/>
                          <a:ea typeface="+mn-ea"/>
                          <a:cs typeface="+mn-cs"/>
                        </a:rPr>
                        <a:t>Voici quelques conseils pour superviser correctement une séance d'échauffement :</a:t>
                      </a:r>
                    </a:p>
                    <a:p>
                      <a:pPr marL="171450" indent="-171450">
                        <a:lnSpc>
                          <a:spcPct val="100000"/>
                        </a:lnSpc>
                        <a:buFont typeface="Arial" panose="020B0604020202020204" pitchFamily="34" charset="0"/>
                        <a:buChar char="•"/>
                      </a:pPr>
                      <a:r>
                        <a:rPr lang="fr-fr" sz="1000" noProof="0" dirty="0">
                          <a:latin typeface="Ubuntu" panose="020B0504030602030204" pitchFamily="34" charset="0"/>
                        </a:rPr>
                        <a:t>Selon l'espace disponible, les échauffements peuvent être effectués sur place ou sur l'ensemble du terrain de jeu. Il s'agit de pouvoir bouger en toute liberté, mais si l'espace est limité, vous pouvez faire les exercices en restant sur place. Vous pouvez par exemple courir sur place ou autour du terrain de jeu.</a:t>
                      </a:r>
                    </a:p>
                    <a:p>
                      <a:pPr marL="0" indent="0">
                        <a:lnSpc>
                          <a:spcPct val="100000"/>
                        </a:lnSpc>
                        <a:buFont typeface="Arial" panose="020B0604020202020204" pitchFamily="34" charset="0"/>
                        <a:buNone/>
                      </a:pPr>
                      <a:endParaRPr lang="en-US" sz="1000" noProof="0" dirty="0">
                        <a:latin typeface="Ubuntu" panose="020B0504030602030204" pitchFamily="34" charset="0"/>
                      </a:endParaRPr>
                    </a:p>
                    <a:p>
                      <a:pPr marL="171450" indent="-171450">
                        <a:lnSpc>
                          <a:spcPct val="100000"/>
                        </a:lnSpc>
                        <a:buFont typeface="Arial" panose="020B0604020202020204" pitchFamily="34" charset="0"/>
                        <a:buChar char="•"/>
                      </a:pPr>
                      <a:r>
                        <a:rPr lang="fr-fr" sz="1000" noProof="0" dirty="0">
                          <a:latin typeface="Ubuntu" panose="020B0504030602030204" pitchFamily="34" charset="0"/>
                        </a:rPr>
                        <a:t>Commencez lentement, puis augmentez progressivement </a:t>
                      </a:r>
                      <a:br>
                        <a:rPr lang="fr-fr" sz="1000" noProof="0" dirty="0">
                          <a:latin typeface="Ubuntu" panose="020B0504030602030204" pitchFamily="34" charset="0"/>
                        </a:rPr>
                      </a:br>
                      <a:r>
                        <a:rPr lang="fr-fr" sz="1000" noProof="0" dirty="0">
                          <a:latin typeface="Ubuntu" panose="020B0504030602030204" pitchFamily="34" charset="0"/>
                        </a:rPr>
                        <a:t>la vitesse/la cadence.</a:t>
                      </a:r>
                    </a:p>
                    <a:p>
                      <a:pPr marL="171450" indent="-171450">
                        <a:lnSpc>
                          <a:spcPct val="100000"/>
                        </a:lnSpc>
                        <a:buFont typeface="Arial" panose="020B0604020202020204" pitchFamily="34" charset="0"/>
                        <a:buChar char="•"/>
                      </a:pPr>
                      <a:endParaRPr lang="en-US" sz="1000" noProof="0" dirty="0">
                        <a:latin typeface="Ubuntu" panose="020B0504030602030204" pitchFamily="34" charset="0"/>
                      </a:endParaRPr>
                    </a:p>
                    <a:p>
                      <a:pPr marL="171450" indent="-171450">
                        <a:lnSpc>
                          <a:spcPct val="100000"/>
                        </a:lnSpc>
                        <a:buFont typeface="Arial" panose="020B0604020202020204" pitchFamily="34" charset="0"/>
                        <a:buChar char="•"/>
                      </a:pPr>
                      <a:r>
                        <a:rPr lang="fr-fr" sz="1000" noProof="0" dirty="0">
                          <a:latin typeface="Ubuntu" panose="020B0504030602030204" pitchFamily="34" charset="0"/>
                        </a:rPr>
                        <a:t>Suivez une routine. La cohérence est importante : elle permet à vos coéquipiers de pratiquer les mouvements souhaités en enchaînant les différents exercices.</a:t>
                      </a:r>
                    </a:p>
                    <a:p>
                      <a:pPr marL="171450" indent="-171450">
                        <a:lnSpc>
                          <a:spcPct val="100000"/>
                        </a:lnSpc>
                        <a:buFont typeface="Arial" panose="020B0604020202020204" pitchFamily="34" charset="0"/>
                        <a:buChar char="•"/>
                      </a:pPr>
                      <a:endParaRPr lang="en-US" sz="1000" noProof="0" dirty="0">
                        <a:latin typeface="Ubuntu" panose="020B0504030602030204" pitchFamily="34" charset="0"/>
                      </a:endParaRPr>
                    </a:p>
                    <a:p>
                      <a:pPr marL="171450" indent="-171450">
                        <a:lnSpc>
                          <a:spcPct val="100000"/>
                        </a:lnSpc>
                        <a:buFont typeface="Arial" panose="020B0604020202020204" pitchFamily="34" charset="0"/>
                        <a:buChar char="•"/>
                      </a:pPr>
                      <a:r>
                        <a:rPr lang="fr-fr" sz="1000" noProof="0" dirty="0">
                          <a:latin typeface="Ubuntu" panose="020B0504030602030204" pitchFamily="34" charset="0"/>
                        </a:rPr>
                        <a:t>En cas d'exercices trop faciles ou trop difficiles, proposez des </a:t>
                      </a:r>
                      <a:r>
                        <a:rPr lang="fr-fr" sz="1000" b="1" noProof="0" dirty="0">
                          <a:solidFill>
                            <a:srgbClr val="179984"/>
                          </a:solidFill>
                          <a:latin typeface="Ubuntu" panose="020B0504030602030204" pitchFamily="34" charset="0"/>
                          <a:ea typeface="+mn-lt"/>
                          <a:cs typeface="+mn-lt"/>
                        </a:rPr>
                        <a:t>variantes</a:t>
                      </a:r>
                      <a:r>
                        <a:rPr lang="fr-fr" sz="1000" noProof="0" dirty="0">
                          <a:latin typeface="Ubuntu" panose="020B0504030602030204" pitchFamily="34" charset="0"/>
                        </a:rPr>
                        <a:t> à vos coéquipiers dans la mesure du possible.</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Une variante est un changement dans l'exercice pour le </a:t>
                      </a:r>
                      <a:r>
                        <a:rPr lang="fr-fr" sz="1000" b="0" i="0" u="none" strike="noStrike" kern="1200" baseline="0" noProof="0">
                          <a:solidFill>
                            <a:schemeClr val="dk1"/>
                          </a:solidFill>
                          <a:latin typeface="Ubuntu" panose="020B0504030602030204" pitchFamily="34" charset="0"/>
                          <a:ea typeface="+mn-ea"/>
                          <a:cs typeface="+mn-cs"/>
                        </a:rPr>
                        <a:t>rendre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plus </a:t>
                      </a:r>
                      <a:r>
                        <a:rPr lang="fr-fr" sz="1000" b="0" i="0" u="none" strike="noStrike" kern="1200" baseline="0" noProof="0" dirty="0">
                          <a:solidFill>
                            <a:schemeClr val="dk1"/>
                          </a:solidFill>
                          <a:latin typeface="Ubuntu" panose="020B0504030602030204" pitchFamily="34" charset="0"/>
                          <a:ea typeface="+mn-ea"/>
                          <a:cs typeface="+mn-cs"/>
                        </a:rPr>
                        <a:t>facile ou plus difficile. Par exemple, si votre </a:t>
                      </a:r>
                      <a:r>
                        <a:rPr lang="fr-fr" sz="1000" b="0" i="0" u="none" strike="noStrike" kern="1200" baseline="0" noProof="0">
                          <a:solidFill>
                            <a:schemeClr val="dk1"/>
                          </a:solidFill>
                          <a:latin typeface="Ubuntu" panose="020B0504030602030204" pitchFamily="34" charset="0"/>
                          <a:ea typeface="+mn-ea"/>
                          <a:cs typeface="+mn-cs"/>
                        </a:rPr>
                        <a:t>coéquipier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a du </a:t>
                      </a:r>
                      <a:r>
                        <a:rPr lang="fr-fr" sz="1000" b="0" i="0" u="none" strike="noStrike" kern="1200" baseline="0" noProof="0" dirty="0">
                          <a:solidFill>
                            <a:schemeClr val="dk1"/>
                          </a:solidFill>
                          <a:latin typeface="Ubuntu" panose="020B0504030602030204" pitchFamily="34" charset="0"/>
                          <a:ea typeface="+mn-ea"/>
                          <a:cs typeface="+mn-cs"/>
                        </a:rPr>
                        <a:t>mal à lever les genoux, il peut ralentir le </a:t>
                      </a:r>
                      <a:r>
                        <a:rPr lang="fr-fr" sz="1000" b="0" i="0" u="none" strike="noStrike" kern="1200" baseline="0" noProof="0">
                          <a:solidFill>
                            <a:schemeClr val="dk1"/>
                          </a:solidFill>
                          <a:latin typeface="Ubuntu" panose="020B0504030602030204" pitchFamily="34" charset="0"/>
                          <a:ea typeface="+mn-ea"/>
                          <a:cs typeface="+mn-cs"/>
                        </a:rPr>
                        <a:t>mouvement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et </a:t>
                      </a:r>
                      <a:r>
                        <a:rPr lang="fr-fr" sz="1000" b="0" i="0" u="none" strike="noStrike" kern="1200" baseline="0" noProof="0" dirty="0">
                          <a:solidFill>
                            <a:schemeClr val="dk1"/>
                          </a:solidFill>
                          <a:latin typeface="Ubuntu" panose="020B0504030602030204" pitchFamily="34" charset="0"/>
                          <a:ea typeface="+mn-ea"/>
                          <a:cs typeface="+mn-cs"/>
                        </a:rPr>
                        <a:t>marcher sur place. </a:t>
                      </a:r>
                    </a:p>
                    <a:p>
                      <a:endParaRPr lang="en-US" sz="100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dirty="0">
                          <a:latin typeface="Ubuntu" panose="020B0504030602030204" pitchFamily="34" charset="0"/>
                        </a:rPr>
                        <a:t>Choisissez des exercices </a:t>
                      </a:r>
                      <a:r>
                        <a:rPr lang="fr-fr" sz="1000" b="1" dirty="0">
                          <a:solidFill>
                            <a:srgbClr val="179984"/>
                          </a:solidFill>
                          <a:latin typeface="Ubuntu" panose="020B0504030602030204" pitchFamily="34" charset="0"/>
                        </a:rPr>
                        <a:t>spécifiques à votre activité sportive</a:t>
                      </a:r>
                      <a:r>
                        <a:rPr lang="fr-fr" sz="1000" b="1">
                          <a:solidFill>
                            <a:srgbClr val="179984"/>
                          </a:solidFill>
                          <a:latin typeface="Ubuntu" panose="020B0504030602030204" pitchFamily="34" charset="0"/>
                        </a:rPr>
                        <a:t>. </a:t>
                      </a:r>
                      <a:br>
                        <a:rPr lang="fr-fr" sz="1000" b="1">
                          <a:solidFill>
                            <a:srgbClr val="179984"/>
                          </a:solidFill>
                          <a:latin typeface="Ubuntu" panose="020B0504030602030204" pitchFamily="34" charset="0"/>
                        </a:rPr>
                      </a:br>
                      <a:r>
                        <a:rPr lang="fr-fr" sz="1000">
                          <a:latin typeface="Ubuntu" panose="020B0504030602030204" pitchFamily="34" charset="0"/>
                        </a:rPr>
                        <a:t>Ils </a:t>
                      </a:r>
                      <a:r>
                        <a:rPr lang="fr-fr" sz="1000" dirty="0">
                          <a:latin typeface="Ubuntu" panose="020B0504030602030204" pitchFamily="34" charset="0"/>
                        </a:rPr>
                        <a:t>doivent faire appel aux parties du corps que vous sollicitez au cours de la séance de sport.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dirty="0">
                        <a:solidFill>
                          <a:srgbClr val="179984"/>
                        </a:solidFill>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i="1" dirty="0">
                          <a:solidFill>
                            <a:schemeClr val="tx1"/>
                          </a:solidFill>
                          <a:latin typeface="Ubuntu" panose="020B0504030602030204" pitchFamily="34" charset="0"/>
                        </a:rPr>
                        <a:t>Expliquer davantage les exercices spécifiques au sport en comparant deux disciplines sportives et leurs méthodes d'échauffement respectives.</a:t>
                      </a:r>
                      <a:endParaRPr lang="en-US" sz="900" b="1" i="1" dirty="0">
                        <a:solidFill>
                          <a:schemeClr val="tx1"/>
                        </a:solidFill>
                        <a:latin typeface="Ubuntu" panose="020B0504030602030204" pitchFamily="34" charset="0"/>
                      </a:endParaRPr>
                    </a:p>
                    <a:p>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5" name="Picture 4">
            <a:extLst>
              <a:ext uri="{FF2B5EF4-FFF2-40B4-BE49-F238E27FC236}">
                <a16:creationId xmlns:a16="http://schemas.microsoft.com/office/drawing/2014/main" id="{A7626047-818F-6C09-5DAF-D4DAB5BF0512}"/>
              </a:ext>
            </a:extLst>
          </p:cNvPr>
          <p:cNvPicPr>
            <a:picLocks noChangeAspect="1"/>
          </p:cNvPicPr>
          <p:nvPr/>
        </p:nvPicPr>
        <p:blipFill rotWithShape="1">
          <a:blip r:embed="rId2"/>
          <a:srcRect l="56203" t="33953" r="2434" b="25332"/>
          <a:stretch/>
        </p:blipFill>
        <p:spPr>
          <a:xfrm>
            <a:off x="7009888" y="2534856"/>
            <a:ext cx="2123099" cy="1175501"/>
          </a:xfrm>
          <a:prstGeom prst="rect">
            <a:avLst/>
          </a:prstGeom>
          <a:ln>
            <a:solidFill>
              <a:schemeClr val="tx1"/>
            </a:solidFill>
          </a:ln>
        </p:spPr>
      </p:pic>
    </p:spTree>
    <p:extLst>
      <p:ext uri="{BB962C8B-B14F-4D97-AF65-F5344CB8AC3E}">
        <p14:creationId xmlns:p14="http://schemas.microsoft.com/office/powerpoint/2010/main" val="377409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704652886"/>
              </p:ext>
            </p:extLst>
          </p:nvPr>
        </p:nvGraphicFramePr>
        <p:xfrm>
          <a:off x="614150" y="545912"/>
          <a:ext cx="8518837" cy="619074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2362">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5848385">
                <a:tc>
                  <a:txBody>
                    <a:bodyPr/>
                    <a:lstStyle/>
                    <a:p>
                      <a:r>
                        <a:rPr lang="fr-fr" sz="900" b="1" i="0" u="none" strike="noStrike" kern="1200" baseline="0" noProof="0" dirty="0">
                          <a:solidFill>
                            <a:srgbClr val="316355"/>
                          </a:solidFill>
                          <a:latin typeface="Ubuntu" panose="020B0504030602030204" pitchFamily="34" charset="0"/>
                          <a:ea typeface="+mn-ea"/>
                          <a:cs typeface="+mn-cs"/>
                        </a:rPr>
                        <a:t>Thème</a:t>
                      </a:r>
                    </a:p>
                    <a:p>
                      <a:r>
                        <a:rPr lang="fr-fr" sz="900" b="1" i="0" u="none" strike="noStrike" kern="1200" baseline="0" noProof="0" dirty="0">
                          <a:solidFill>
                            <a:srgbClr val="316355"/>
                          </a:solidFill>
                          <a:latin typeface="Ubuntu" panose="020B0504030602030204" pitchFamily="34" charset="0"/>
                          <a:ea typeface="+mn-ea"/>
                          <a:cs typeface="+mn-cs"/>
                        </a:rPr>
                        <a:t>Leçon 2 : </a:t>
                      </a:r>
                      <a:r>
                        <a:rPr lang="fr-fr" sz="900" b="0" i="0" u="none" strike="noStrike" kern="1200" baseline="0" noProof="0" dirty="0">
                          <a:solidFill>
                            <a:schemeClr val="tx1"/>
                          </a:solidFill>
                          <a:latin typeface="Ubuntu" panose="020B0504030602030204" pitchFamily="34" charset="0"/>
                          <a:ea typeface="+mn-ea"/>
                          <a:cs typeface="+mn-cs"/>
                        </a:rPr>
                        <a:t>Superviser l’échauffement </a:t>
                      </a:r>
                      <a:r>
                        <a:rPr lang="fr-fr" sz="900" b="0" i="0" u="none" strike="noStrike" kern="1200" baseline="0" noProof="0">
                          <a:solidFill>
                            <a:schemeClr val="tx1"/>
                          </a:solidFill>
                          <a:latin typeface="Ubuntu" panose="020B0504030602030204" pitchFamily="34" charset="0"/>
                          <a:ea typeface="+mn-ea"/>
                          <a:cs typeface="+mn-cs"/>
                        </a:rPr>
                        <a:t>et </a:t>
                      </a:r>
                      <a:br>
                        <a:rPr lang="fr-fr" sz="900" b="0" i="0" u="none" strike="noStrike" kern="1200" baseline="0" noProof="0">
                          <a:solidFill>
                            <a:schemeClr val="tx1"/>
                          </a:solidFill>
                          <a:latin typeface="Ubuntu" panose="020B0504030602030204" pitchFamily="34" charset="0"/>
                          <a:ea typeface="+mn-ea"/>
                          <a:cs typeface="+mn-cs"/>
                        </a:rPr>
                      </a:br>
                      <a:r>
                        <a:rPr lang="fr-fr" sz="900" b="0" i="0" u="none" strike="noStrike" kern="1200" baseline="0" noProof="0">
                          <a:solidFill>
                            <a:schemeClr val="tx1"/>
                          </a:solidFill>
                          <a:latin typeface="Ubuntu" panose="020B0504030602030204" pitchFamily="34" charset="0"/>
                          <a:ea typeface="+mn-ea"/>
                          <a:cs typeface="+mn-cs"/>
                        </a:rPr>
                        <a:t>la récupération : </a:t>
                      </a:r>
                      <a:br>
                        <a:rPr lang="fr-fr" sz="900" b="0" i="0" u="none" strike="noStrike" kern="1200" baseline="0" noProof="0">
                          <a:solidFill>
                            <a:schemeClr val="tx1"/>
                          </a:solidFill>
                          <a:latin typeface="Ubuntu" panose="020B0504030602030204" pitchFamily="34" charset="0"/>
                          <a:ea typeface="+mn-ea"/>
                          <a:cs typeface="+mn-cs"/>
                        </a:rPr>
                      </a:br>
                      <a:r>
                        <a:rPr lang="fr-fr" sz="900" b="0" i="0" u="none" strike="noStrike" kern="1200" baseline="0" noProof="0">
                          <a:solidFill>
                            <a:schemeClr val="tx1"/>
                          </a:solidFill>
                          <a:latin typeface="Ubuntu" panose="020B0504030602030204" pitchFamily="34" charset="0"/>
                          <a:ea typeface="+mn-ea"/>
                          <a:cs typeface="+mn-cs"/>
                        </a:rPr>
                        <a:t>échauffement</a:t>
                      </a:r>
                      <a:endParaRPr lang="fr-fr" sz="900" b="0" i="0" u="none" strike="noStrike" kern="1200" baseline="0" noProof="0" dirty="0">
                        <a:solidFill>
                          <a:schemeClr val="tx1"/>
                        </a:solidFill>
                        <a:latin typeface="Ubuntu" panose="020B0504030602030204" pitchFamily="34" charset="0"/>
                        <a:ea typeface="+mn-ea"/>
                        <a:cs typeface="+mn-cs"/>
                      </a:endParaRPr>
                    </a:p>
                    <a:p>
                      <a:endParaRPr lang="en-US" sz="900" b="1" i="0" u="none" strike="noStrike" kern="1200" baseline="0" noProof="0" dirty="0">
                        <a:solidFill>
                          <a:srgbClr val="316355"/>
                        </a:solidFill>
                        <a:latin typeface="Ubuntu" panose="020B0504030602030204" pitchFamily="34" charset="0"/>
                        <a:ea typeface="+mn-ea"/>
                        <a:cs typeface="+mn-cs"/>
                      </a:endParaRPr>
                    </a:p>
                    <a:p>
                      <a:r>
                        <a:rPr lang="fr-fr" sz="900" b="0" i="0" u="none" strike="noStrike" kern="1200" baseline="0" noProof="0" dirty="0">
                          <a:solidFill>
                            <a:schemeClr val="tx1"/>
                          </a:solidFill>
                          <a:latin typeface="Ubuntu" panose="020B0504030602030204" pitchFamily="34" charset="0"/>
                          <a:ea typeface="+mn-ea"/>
                          <a:cs typeface="+mn-cs"/>
                        </a:rPr>
                        <a:t>Variantes</a:t>
                      </a:r>
                    </a:p>
                    <a:p>
                      <a:endParaRPr lang="en-US" sz="900" b="0" i="0" u="none" strike="noStrike" kern="1200" baseline="0" noProof="0" dirty="0">
                        <a:solidFill>
                          <a:srgbClr val="316355"/>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8 minutes</a:t>
                      </a:r>
                    </a:p>
                    <a:p>
                      <a:r>
                        <a:rPr lang="fr-fr" sz="900" b="1" i="0" u="none" strike="noStrike" kern="1200" baseline="0" noProof="0" dirty="0">
                          <a:solidFill>
                            <a:srgbClr val="316355"/>
                          </a:solidFill>
                          <a:latin typeface="Ubuntu" panose="020B0504030602030204" pitchFamily="34" charset="0"/>
                          <a:ea typeface="+mn-ea"/>
                          <a:cs typeface="+mn-cs"/>
                        </a:rPr>
                        <a:t>Responsable :</a:t>
                      </a:r>
                      <a:endParaRPr lang="en-US" sz="900" noProof="0" dirty="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r>
                        <a:rPr lang="fr-fr" sz="900" b="0" i="0" u="none" strike="noStrike" kern="1200" baseline="0" noProof="0" dirty="0">
                          <a:solidFill>
                            <a:schemeClr val="dk1"/>
                          </a:solidFill>
                          <a:latin typeface="Ubuntu" panose="020B0504030602030204" pitchFamily="34" charset="0"/>
                          <a:ea typeface="+mn-ea"/>
                          <a:cs typeface="+mn-cs"/>
                        </a:rPr>
                        <a:t>Voici quelques exemples de variantes. J'ai déjà mentionné les </a:t>
                      </a:r>
                      <a:r>
                        <a:rPr lang="fr-fr" sz="900" b="0" i="0" u="none" strike="noStrike" kern="1200" baseline="0" noProof="0">
                          <a:solidFill>
                            <a:schemeClr val="dk1"/>
                          </a:solidFill>
                          <a:latin typeface="Ubuntu" panose="020B0504030602030204" pitchFamily="34" charset="0"/>
                          <a:ea typeface="+mn-ea"/>
                          <a:cs typeface="+mn-cs"/>
                        </a:rPr>
                        <a:t>montées </a:t>
                      </a:r>
                      <a:br>
                        <a:rPr lang="fr-fr" sz="900" b="0" i="0" u="none" strike="noStrike" kern="1200" baseline="0" noProof="0">
                          <a:solidFill>
                            <a:schemeClr val="dk1"/>
                          </a:solidFill>
                          <a:latin typeface="Ubuntu" panose="020B0504030602030204" pitchFamily="34" charset="0"/>
                          <a:ea typeface="+mn-ea"/>
                          <a:cs typeface="+mn-cs"/>
                        </a:rPr>
                      </a:br>
                      <a:r>
                        <a:rPr lang="fr-fr" sz="900" b="0" i="0" u="none" strike="noStrike" kern="1200" baseline="0" noProof="0">
                          <a:solidFill>
                            <a:schemeClr val="dk1"/>
                          </a:solidFill>
                          <a:latin typeface="Ubuntu" panose="020B0504030602030204" pitchFamily="34" charset="0"/>
                          <a:ea typeface="+mn-ea"/>
                          <a:cs typeface="+mn-cs"/>
                        </a:rPr>
                        <a:t>de </a:t>
                      </a:r>
                      <a:r>
                        <a:rPr lang="fr-fr" sz="900" b="0" i="0" u="none" strike="noStrike" kern="1200" baseline="0" noProof="0" dirty="0">
                          <a:solidFill>
                            <a:schemeClr val="dk1"/>
                          </a:solidFill>
                          <a:latin typeface="Ubuntu" panose="020B0504030602030204" pitchFamily="34" charset="0"/>
                          <a:ea typeface="+mn-ea"/>
                          <a:cs typeface="+mn-cs"/>
                        </a:rPr>
                        <a:t>genoux, mais parlons des sauts en étoile (Jumping Jacks). </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0" i="0" u="none" strike="noStrike" kern="1200" baseline="0" noProof="0" dirty="0">
                          <a:solidFill>
                            <a:schemeClr val="dk1"/>
                          </a:solidFill>
                          <a:latin typeface="Ubuntu" panose="020B0504030602030204" pitchFamily="34" charset="0"/>
                          <a:ea typeface="+mn-ea"/>
                          <a:cs typeface="+mn-cs"/>
                        </a:rPr>
                        <a:t>Pour faciliter la tâche de vos coéquipiers, vous pouvez leur </a:t>
                      </a:r>
                      <a:r>
                        <a:rPr lang="fr-fr" sz="900" b="0" i="0" u="none" strike="noStrike" kern="1200" baseline="0" noProof="0">
                          <a:solidFill>
                            <a:schemeClr val="dk1"/>
                          </a:solidFill>
                          <a:latin typeface="Ubuntu" panose="020B0504030602030204" pitchFamily="34" charset="0"/>
                          <a:ea typeface="+mn-ea"/>
                          <a:cs typeface="+mn-cs"/>
                        </a:rPr>
                        <a:t>demander </a:t>
                      </a:r>
                      <a:br>
                        <a:rPr lang="fr-fr" sz="900" b="0" i="0" u="none" strike="noStrike" kern="1200" baseline="0" noProof="0">
                          <a:solidFill>
                            <a:schemeClr val="dk1"/>
                          </a:solidFill>
                          <a:latin typeface="Ubuntu" panose="020B0504030602030204" pitchFamily="34" charset="0"/>
                          <a:ea typeface="+mn-ea"/>
                          <a:cs typeface="+mn-cs"/>
                        </a:rPr>
                      </a:br>
                      <a:r>
                        <a:rPr lang="fr-fr" sz="900" b="0" i="0" u="none" strike="noStrike" kern="1200" baseline="0" noProof="0">
                          <a:solidFill>
                            <a:schemeClr val="dk1"/>
                          </a:solidFill>
                          <a:latin typeface="Ubuntu" panose="020B0504030602030204" pitchFamily="34" charset="0"/>
                          <a:ea typeface="+mn-ea"/>
                          <a:cs typeface="+mn-cs"/>
                        </a:rPr>
                        <a:t>d'écarter </a:t>
                      </a:r>
                      <a:r>
                        <a:rPr lang="fr-fr" sz="900" b="0" i="0" u="none" strike="noStrike" kern="1200" baseline="0" noProof="0" dirty="0">
                          <a:solidFill>
                            <a:schemeClr val="dk1"/>
                          </a:solidFill>
                          <a:latin typeface="Ubuntu" panose="020B0504030602030204" pitchFamily="34" charset="0"/>
                          <a:ea typeface="+mn-ea"/>
                          <a:cs typeface="+mn-cs"/>
                        </a:rPr>
                        <a:t>une jambe après l'autre au lieu de sauter </a:t>
                      </a:r>
                      <a:r>
                        <a:rPr lang="fr-fr" sz="900" b="0" i="1" u="none" strike="noStrike" kern="1200" baseline="0" noProof="0" dirty="0">
                          <a:solidFill>
                            <a:srgbClr val="316355"/>
                          </a:solidFill>
                          <a:latin typeface="Ubuntu" panose="020B0504030602030204" pitchFamily="34" charset="0"/>
                          <a:ea typeface="+mn-ea"/>
                          <a:cs typeface="+mn-cs"/>
                        </a:rPr>
                        <a:t>(montrez comment</a:t>
                      </a:r>
                      <a:r>
                        <a:rPr lang="fr-fr" sz="900" b="0" i="1" u="none" strike="noStrike" kern="1200" baseline="0" noProof="0">
                          <a:solidFill>
                            <a:srgbClr val="316355"/>
                          </a:solidFill>
                          <a:latin typeface="Ubuntu" panose="020B0504030602030204" pitchFamily="34" charset="0"/>
                          <a:ea typeface="+mn-ea"/>
                          <a:cs typeface="+mn-cs"/>
                        </a:rPr>
                        <a:t>), </a:t>
                      </a:r>
                      <a:br>
                        <a:rPr lang="fr-fr" sz="900" b="0" i="1" u="none" strike="noStrike" kern="1200" baseline="0" noProof="0">
                          <a:solidFill>
                            <a:srgbClr val="316355"/>
                          </a:solidFill>
                          <a:latin typeface="Ubuntu" panose="020B0504030602030204" pitchFamily="34" charset="0"/>
                          <a:ea typeface="+mn-ea"/>
                          <a:cs typeface="+mn-cs"/>
                        </a:rPr>
                      </a:br>
                      <a:r>
                        <a:rPr lang="fr-fr" sz="900" b="0" i="0" u="none" strike="noStrike" kern="1200" baseline="0" noProof="0">
                          <a:solidFill>
                            <a:schemeClr val="dk1"/>
                          </a:solidFill>
                          <a:latin typeface="Ubuntu" panose="020B0504030602030204" pitchFamily="34" charset="0"/>
                          <a:ea typeface="+mn-ea"/>
                          <a:cs typeface="+mn-cs"/>
                        </a:rPr>
                        <a:t>de </a:t>
                      </a:r>
                      <a:r>
                        <a:rPr lang="fr-fr" sz="900" b="0" i="0" u="none" strike="noStrike" kern="1200" baseline="0" noProof="0" dirty="0">
                          <a:solidFill>
                            <a:schemeClr val="dk1"/>
                          </a:solidFill>
                          <a:latin typeface="Ubuntu" panose="020B0504030602030204" pitchFamily="34" charset="0"/>
                          <a:ea typeface="+mn-ea"/>
                          <a:cs typeface="+mn-cs"/>
                        </a:rPr>
                        <a:t>bouger uniquement les jambes </a:t>
                      </a:r>
                      <a:r>
                        <a:rPr lang="fr-fr" sz="900" b="0" i="1" u="none" strike="noStrike" kern="1200" baseline="0" noProof="0" dirty="0">
                          <a:solidFill>
                            <a:srgbClr val="316355"/>
                          </a:solidFill>
                          <a:latin typeface="Ubuntu" panose="020B0504030602030204" pitchFamily="34" charset="0"/>
                          <a:ea typeface="+mn-ea"/>
                          <a:cs typeface="+mn-cs"/>
                        </a:rPr>
                        <a:t>(montrez comment) </a:t>
                      </a:r>
                      <a:r>
                        <a:rPr lang="fr-fr" sz="900" b="0" i="0" u="none" strike="noStrike" kern="1200" baseline="0" noProof="0" dirty="0">
                          <a:solidFill>
                            <a:schemeClr val="dk1"/>
                          </a:solidFill>
                          <a:latin typeface="Ubuntu" panose="020B0504030602030204" pitchFamily="34" charset="0"/>
                          <a:ea typeface="+mn-ea"/>
                          <a:cs typeface="+mn-cs"/>
                        </a:rPr>
                        <a:t>ou de </a:t>
                      </a:r>
                      <a:r>
                        <a:rPr lang="fr-fr" sz="900" b="0" i="0" u="none" strike="noStrike" kern="1200" baseline="0" noProof="0">
                          <a:solidFill>
                            <a:schemeClr val="dk1"/>
                          </a:solidFill>
                          <a:latin typeface="Ubuntu" panose="020B0504030602030204" pitchFamily="34" charset="0"/>
                          <a:ea typeface="+mn-ea"/>
                          <a:cs typeface="+mn-cs"/>
                        </a:rPr>
                        <a:t>ralentir </a:t>
                      </a:r>
                      <a:br>
                        <a:rPr lang="fr-fr" sz="900" b="0" i="0" u="none" strike="noStrike" kern="1200" baseline="0" noProof="0">
                          <a:solidFill>
                            <a:schemeClr val="dk1"/>
                          </a:solidFill>
                          <a:latin typeface="Ubuntu" panose="020B0504030602030204" pitchFamily="34" charset="0"/>
                          <a:ea typeface="+mn-ea"/>
                          <a:cs typeface="+mn-cs"/>
                        </a:rPr>
                      </a:br>
                      <a:r>
                        <a:rPr lang="fr-fr" sz="900" b="0" i="1" u="none" strike="noStrike" kern="1200" baseline="0" noProof="0">
                          <a:solidFill>
                            <a:srgbClr val="316355"/>
                          </a:solidFill>
                          <a:latin typeface="Ubuntu" panose="020B0504030602030204" pitchFamily="34" charset="0"/>
                          <a:ea typeface="+mn-ea"/>
                          <a:cs typeface="+mn-cs"/>
                        </a:rPr>
                        <a:t>(</a:t>
                      </a:r>
                      <a:r>
                        <a:rPr lang="fr-fr" sz="900" b="0" i="1" u="none" strike="noStrike" kern="1200" baseline="0" noProof="0" dirty="0">
                          <a:solidFill>
                            <a:srgbClr val="316355"/>
                          </a:solidFill>
                          <a:latin typeface="Ubuntu" panose="020B0504030602030204" pitchFamily="34" charset="0"/>
                          <a:ea typeface="+mn-ea"/>
                          <a:cs typeface="+mn-cs"/>
                        </a:rPr>
                        <a:t>montrez comment).</a:t>
                      </a:r>
                    </a:p>
                    <a:p>
                      <a:endParaRPr lang="en-US" sz="900" b="0" i="1" u="none" strike="noStrike" kern="1200" baseline="0" noProof="0" dirty="0">
                        <a:solidFill>
                          <a:srgbClr val="316355"/>
                        </a:solidFill>
                        <a:latin typeface="Ubuntu" panose="020B0504030602030204" pitchFamily="34" charset="0"/>
                        <a:ea typeface="+mn-ea"/>
                        <a:cs typeface="+mn-cs"/>
                      </a:endParaRPr>
                    </a:p>
                    <a:p>
                      <a:r>
                        <a:rPr lang="fr-fr" sz="900" b="0" i="0" u="none" strike="noStrike" kern="1200" baseline="0" noProof="0" dirty="0">
                          <a:solidFill>
                            <a:schemeClr val="dk1"/>
                          </a:solidFill>
                          <a:latin typeface="Ubuntu" panose="020B0504030602030204" pitchFamily="34" charset="0"/>
                          <a:ea typeface="+mn-ea"/>
                          <a:cs typeface="+mn-cs"/>
                        </a:rPr>
                        <a:t>Vous pouvez au contraire rendre cet exercice plus difficile en </a:t>
                      </a:r>
                      <a:r>
                        <a:rPr lang="fr-fr" sz="900" b="0" i="0" u="none" strike="noStrike" kern="1200" baseline="0" noProof="0">
                          <a:solidFill>
                            <a:schemeClr val="dk1"/>
                          </a:solidFill>
                          <a:latin typeface="Ubuntu" panose="020B0504030602030204" pitchFamily="34" charset="0"/>
                          <a:ea typeface="+mn-ea"/>
                          <a:cs typeface="+mn-cs"/>
                        </a:rPr>
                        <a:t>remplaçant </a:t>
                      </a:r>
                      <a:br>
                        <a:rPr lang="fr-fr" sz="900" b="0" i="0" u="none" strike="noStrike" kern="1200" baseline="0" noProof="0">
                          <a:solidFill>
                            <a:schemeClr val="dk1"/>
                          </a:solidFill>
                          <a:latin typeface="Ubuntu" panose="020B0504030602030204" pitchFamily="34" charset="0"/>
                          <a:ea typeface="+mn-ea"/>
                          <a:cs typeface="+mn-cs"/>
                        </a:rPr>
                      </a:br>
                      <a:r>
                        <a:rPr lang="fr-fr" sz="900" b="0" i="0" u="none" strike="noStrike" kern="1200" baseline="0" noProof="0">
                          <a:solidFill>
                            <a:schemeClr val="dk1"/>
                          </a:solidFill>
                          <a:latin typeface="Ubuntu" panose="020B0504030602030204" pitchFamily="34" charset="0"/>
                          <a:ea typeface="+mn-ea"/>
                          <a:cs typeface="+mn-cs"/>
                        </a:rPr>
                        <a:t>les </a:t>
                      </a:r>
                      <a:r>
                        <a:rPr lang="fr-fr" sz="900" b="0" i="0" u="none" strike="noStrike" kern="1200" baseline="0" noProof="0" dirty="0">
                          <a:solidFill>
                            <a:schemeClr val="dk1"/>
                          </a:solidFill>
                          <a:latin typeface="Ubuntu" panose="020B0504030602030204" pitchFamily="34" charset="0"/>
                          <a:ea typeface="+mn-ea"/>
                          <a:cs typeface="+mn-cs"/>
                        </a:rPr>
                        <a:t>Jumping Jacks par des sauts avec squats </a:t>
                      </a:r>
                      <a:r>
                        <a:rPr lang="fr-fr" sz="900" b="0" i="1" u="none" strike="noStrike" kern="1200" baseline="0" noProof="0" dirty="0">
                          <a:solidFill>
                            <a:srgbClr val="316355"/>
                          </a:solidFill>
                          <a:latin typeface="Ubuntu" panose="020B0504030602030204" pitchFamily="34" charset="0"/>
                          <a:ea typeface="+mn-ea"/>
                          <a:cs typeface="+mn-cs"/>
                        </a:rPr>
                        <a:t>(montrez comment).</a:t>
                      </a:r>
                    </a:p>
                    <a:p>
                      <a:endParaRPr lang="en-US" sz="900" b="0" i="1" u="none" strike="noStrike" kern="1200" baseline="0" noProof="0" dirty="0">
                        <a:solidFill>
                          <a:srgbClr val="316355"/>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ACTIVITÉ :</a:t>
                      </a:r>
                    </a:p>
                    <a:p>
                      <a:r>
                        <a:rPr lang="fr-fr" sz="900" b="0" i="0" u="none" strike="noStrike" kern="1200" baseline="0" noProof="0" dirty="0">
                          <a:solidFill>
                            <a:schemeClr val="dk1"/>
                          </a:solidFill>
                          <a:latin typeface="Ubuntu" panose="020B0504030602030204" pitchFamily="34" charset="0"/>
                          <a:ea typeface="+mn-ea"/>
                          <a:cs typeface="+mn-cs"/>
                        </a:rPr>
                        <a:t>Faites l'activité dans votre cahier d'exercices ! Quelles sont les variantes qui permettent de rendre ces étirements dynamiques plus faciles ou plus difficiles ?</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900" b="1" i="1" u="none" strike="noStrike" kern="1200" baseline="0" noProof="0" dirty="0">
                          <a:solidFill>
                            <a:schemeClr val="dk1"/>
                          </a:solidFill>
                          <a:latin typeface="Ubuntu" panose="020B0504030602030204" pitchFamily="34" charset="0"/>
                          <a:ea typeface="+mn-ea"/>
                          <a:cs typeface="+mn-cs"/>
                        </a:rPr>
                        <a:t>Donnez aux participants quelques minutes pour se pencher sur la question, puis discutez des réponses :</a:t>
                      </a:r>
                    </a:p>
                    <a:p>
                      <a:endParaRPr lang="en-US" sz="8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graphicFrame>
        <p:nvGraphicFramePr>
          <p:cNvPr id="6" name="Table 6">
            <a:extLst>
              <a:ext uri="{FF2B5EF4-FFF2-40B4-BE49-F238E27FC236}">
                <a16:creationId xmlns:a16="http://schemas.microsoft.com/office/drawing/2014/main" id="{5F6F633B-2539-1E6E-F1CB-227F9BBB68D3}"/>
              </a:ext>
            </a:extLst>
          </p:cNvPr>
          <p:cNvGraphicFramePr>
            <a:graphicFrameLocks noGrp="1"/>
          </p:cNvGraphicFramePr>
          <p:nvPr>
            <p:extLst>
              <p:ext uri="{D42A27DB-BD31-4B8C-83A1-F6EECF244321}">
                <p14:modId xmlns:p14="http://schemas.microsoft.com/office/powerpoint/2010/main" val="1385064379"/>
              </p:ext>
            </p:extLst>
          </p:nvPr>
        </p:nvGraphicFramePr>
        <p:xfrm>
          <a:off x="2656115" y="3402876"/>
          <a:ext cx="4084319" cy="3291840"/>
        </p:xfrm>
        <a:graphic>
          <a:graphicData uri="http://schemas.openxmlformats.org/drawingml/2006/table">
            <a:tbl>
              <a:tblPr firstRow="1" bandRow="1">
                <a:tableStyleId>{5C22544A-7EE6-4342-B048-85BDC9FD1C3A}</a:tableStyleId>
              </a:tblPr>
              <a:tblGrid>
                <a:gridCol w="818605">
                  <a:extLst>
                    <a:ext uri="{9D8B030D-6E8A-4147-A177-3AD203B41FA5}">
                      <a16:colId xmlns:a16="http://schemas.microsoft.com/office/drawing/2014/main" val="2543651398"/>
                    </a:ext>
                  </a:extLst>
                </a:gridCol>
                <a:gridCol w="1428206">
                  <a:extLst>
                    <a:ext uri="{9D8B030D-6E8A-4147-A177-3AD203B41FA5}">
                      <a16:colId xmlns:a16="http://schemas.microsoft.com/office/drawing/2014/main" val="1089778458"/>
                    </a:ext>
                  </a:extLst>
                </a:gridCol>
                <a:gridCol w="1837508">
                  <a:extLst>
                    <a:ext uri="{9D8B030D-6E8A-4147-A177-3AD203B41FA5}">
                      <a16:colId xmlns:a16="http://schemas.microsoft.com/office/drawing/2014/main" val="3830870279"/>
                    </a:ext>
                  </a:extLst>
                </a:gridCol>
              </a:tblGrid>
              <a:tr h="198783">
                <a:tc>
                  <a:txBody>
                    <a:bodyPr/>
                    <a:lstStyle/>
                    <a:p>
                      <a:pPr algn="ctr"/>
                      <a:r>
                        <a:rPr lang="fr-fr" sz="1200" dirty="0">
                          <a:latin typeface="Ubuntu Light" panose="020B0304030602030204" pitchFamily="34" charset="0"/>
                        </a:rPr>
                        <a:t>Exercice</a:t>
                      </a:r>
                    </a:p>
                  </a:txBody>
                  <a:tcPr/>
                </a:tc>
                <a:tc>
                  <a:txBody>
                    <a:bodyPr/>
                    <a:lstStyle/>
                    <a:p>
                      <a:pPr algn="ctr"/>
                      <a:r>
                        <a:rPr lang="fr-fr" sz="1200" dirty="0">
                          <a:latin typeface="Ubuntu Light" panose="020B0304030602030204" pitchFamily="34" charset="0"/>
                        </a:rPr>
                        <a:t>Plus facile</a:t>
                      </a:r>
                    </a:p>
                  </a:txBody>
                  <a:tcPr/>
                </a:tc>
                <a:tc>
                  <a:txBody>
                    <a:bodyPr/>
                    <a:lstStyle/>
                    <a:p>
                      <a:pPr algn="ctr"/>
                      <a:r>
                        <a:rPr lang="fr-fr" sz="1200" dirty="0">
                          <a:latin typeface="Ubuntu Light" panose="020B0304030602030204" pitchFamily="34" charset="0"/>
                        </a:rPr>
                        <a:t>Plus difficile</a:t>
                      </a:r>
                    </a:p>
                  </a:txBody>
                  <a:tcPr/>
                </a:tc>
                <a:extLst>
                  <a:ext uri="{0D108BD9-81ED-4DB2-BD59-A6C34878D82A}">
                    <a16:rowId xmlns:a16="http://schemas.microsoft.com/office/drawing/2014/main" val="2364497867"/>
                  </a:ext>
                </a:extLst>
              </a:tr>
              <a:tr h="388823">
                <a:tc>
                  <a:txBody>
                    <a:bodyPr/>
                    <a:lstStyle/>
                    <a:p>
                      <a:pPr marL="0" marR="0" algn="ctr">
                        <a:lnSpc>
                          <a:spcPct val="120000"/>
                        </a:lnSpc>
                        <a:spcBef>
                          <a:spcPts val="0"/>
                        </a:spcBef>
                        <a:spcAft>
                          <a:spcPts val="0"/>
                        </a:spcAft>
                      </a:pPr>
                      <a:r>
                        <a:rPr lang="fr-fr" sz="900" b="1" dirty="0">
                          <a:effectLst/>
                          <a:latin typeface="Ubuntu Light" panose="020B0304030602030204" pitchFamily="34" charset="0"/>
                          <a:ea typeface="Times New Roman" panose="02020603050405020304" pitchFamily="18" charset="0"/>
                          <a:cs typeface="Times New Roman" panose="02020603050405020304" pitchFamily="18" charset="0"/>
                        </a:rPr>
                        <a:t> </a:t>
                      </a:r>
                      <a:r>
                        <a:rPr lang="fr-fr" sz="900" b="1"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Talons-fesses</a:t>
                      </a:r>
                      <a:endParaRPr lang="en-US" sz="900" b="1" dirty="0">
                        <a:effectLst/>
                        <a:latin typeface="Ubuntu Light" panose="020B03040306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71450" indent="-171450" algn="l">
                        <a:buFont typeface="Arial" panose="020B0604020202020204" pitchFamily="34" charset="0"/>
                        <a:buChar char="•"/>
                      </a:pPr>
                      <a:r>
                        <a:rPr lang="fr-fr" sz="900" dirty="0">
                          <a:latin typeface="Ubuntu Light" panose="020B0304030602030204" pitchFamily="34" charset="0"/>
                        </a:rPr>
                        <a:t>Allez plus lentement, marchez et pliez le genou derrière vous.</a:t>
                      </a:r>
                    </a:p>
                  </a:txBody>
                  <a:tcPr/>
                </a:tc>
                <a:tc>
                  <a:txBody>
                    <a:bodyPr/>
                    <a:lstStyle/>
                    <a:p>
                      <a:pPr marL="171450" indent="-171450" algn="l">
                        <a:buFont typeface="Arial" panose="020B0604020202020204" pitchFamily="34" charset="0"/>
                        <a:buChar char="•"/>
                      </a:pPr>
                      <a:r>
                        <a:rPr lang="fr-fr" sz="900" dirty="0">
                          <a:latin typeface="Ubuntu Light" panose="020B0304030602030204" pitchFamily="34" charset="0"/>
                        </a:rPr>
                        <a:t>Talons-fesses en mouvement : déplacez-vous sur le terrain d'entraînement tout en montant les talons aux fesses.</a:t>
                      </a:r>
                    </a:p>
                  </a:txBody>
                  <a:tcPr/>
                </a:tc>
                <a:extLst>
                  <a:ext uri="{0D108BD9-81ED-4DB2-BD59-A6C34878D82A}">
                    <a16:rowId xmlns:a16="http://schemas.microsoft.com/office/drawing/2014/main" val="2189344680"/>
                  </a:ext>
                </a:extLst>
              </a:tr>
              <a:tr h="0">
                <a:tc>
                  <a:txBody>
                    <a:bodyPr/>
                    <a:lstStyle/>
                    <a:p>
                      <a:pPr marL="0" marR="0" algn="ctr">
                        <a:lnSpc>
                          <a:spcPct val="120000"/>
                        </a:lnSpc>
                        <a:spcBef>
                          <a:spcPts val="0"/>
                        </a:spcBef>
                        <a:spcAft>
                          <a:spcPts val="0"/>
                        </a:spcAft>
                      </a:pPr>
                      <a:r>
                        <a:rPr lang="fr-fr" sz="900" b="1" dirty="0">
                          <a:effectLst/>
                          <a:latin typeface="Ubuntu Light" panose="020B0304030602030204" pitchFamily="34" charset="0"/>
                          <a:ea typeface="Times New Roman" panose="02020603050405020304" pitchFamily="18" charset="0"/>
                          <a:cs typeface="Times New Roman" panose="02020603050405020304" pitchFamily="18" charset="0"/>
                        </a:rPr>
                        <a:t>Mobilisation des hanches</a:t>
                      </a:r>
                    </a:p>
                  </a:txBody>
                  <a:tcPr marL="68580" marR="68580" marT="0" marB="0" anchor="ctr"/>
                </a:tc>
                <a:tc>
                  <a:txBody>
                    <a:bodyPr/>
                    <a:lstStyle/>
                    <a:p>
                      <a:pPr marL="171450" indent="-171450" algn="l">
                        <a:buFont typeface="Arial" panose="020B0604020202020204" pitchFamily="34" charset="0"/>
                        <a:buChar char="•"/>
                      </a:pPr>
                      <a:r>
                        <a:rPr lang="fr-fr" sz="900" dirty="0">
                          <a:latin typeface="Ubuntu Light" panose="020B0304030602030204" pitchFamily="34" charset="0"/>
                        </a:rPr>
                        <a:t>Tenez-vous à une surface stable pour garder l’équilibre</a:t>
                      </a:r>
                    </a:p>
                    <a:p>
                      <a:pPr marL="171450" indent="-171450" algn="l">
                        <a:buFont typeface="Arial" panose="020B0604020202020204" pitchFamily="34" charset="0"/>
                        <a:buChar char="•"/>
                      </a:pPr>
                      <a:endParaRPr lang="en-US" sz="900" dirty="0">
                        <a:latin typeface="Ubuntu Light" panose="020B0304030602030204" pitchFamily="34" charset="0"/>
                      </a:endParaRPr>
                    </a:p>
                    <a:p>
                      <a:pPr marL="0" indent="0" algn="l">
                        <a:buFont typeface="Arial" panose="020B0604020202020204" pitchFamily="34" charset="0"/>
                        <a:buNone/>
                      </a:pPr>
                      <a:endParaRPr lang="en-US" sz="900" dirty="0">
                        <a:latin typeface="Ubuntu Light" panose="020B0304030602030204" pitchFamily="34" charset="0"/>
                      </a:endParaRPr>
                    </a:p>
                    <a:p>
                      <a:pPr marL="171450" indent="-171450" algn="l">
                        <a:buFont typeface="Arial" panose="020B0604020202020204" pitchFamily="34" charset="0"/>
                        <a:buChar char="•"/>
                      </a:pPr>
                      <a:endParaRPr lang="en-US" sz="900" dirty="0">
                        <a:latin typeface="Ubuntu Light" panose="020B0304030602030204" pitchFamily="34" charset="0"/>
                      </a:endParaRPr>
                    </a:p>
                  </a:txBody>
                  <a:tcPr/>
                </a:tc>
                <a:tc>
                  <a:txBody>
                    <a:bodyPr/>
                    <a:lstStyle/>
                    <a:p>
                      <a:pPr marL="171450" indent="-171450" algn="l">
                        <a:buFont typeface="Arial" panose="020B0604020202020204" pitchFamily="34" charset="0"/>
                        <a:buChar char="•"/>
                      </a:pPr>
                      <a:r>
                        <a:rPr lang="fr-fr" sz="900" dirty="0">
                          <a:latin typeface="Ubuntu Light" panose="020B0304030602030204" pitchFamily="34" charset="0"/>
                        </a:rPr>
                        <a:t>Enlevez les mains de </a:t>
                      </a:r>
                      <a:br>
                        <a:rPr lang="fr-fr" sz="900" dirty="0">
                          <a:latin typeface="Ubuntu Light" panose="020B0304030602030204" pitchFamily="34" charset="0"/>
                        </a:rPr>
                      </a:br>
                      <a:r>
                        <a:rPr lang="fr-fr" sz="900" dirty="0">
                          <a:latin typeface="Ubuntu Light" panose="020B0304030602030204" pitchFamily="34" charset="0"/>
                        </a:rPr>
                        <a:t>vos hanches et mettez-</a:t>
                      </a:r>
                      <a:br>
                        <a:rPr lang="fr-fr" sz="900" dirty="0">
                          <a:latin typeface="Ubuntu Light" panose="020B0304030602030204" pitchFamily="34" charset="0"/>
                        </a:rPr>
                      </a:br>
                      <a:r>
                        <a:rPr lang="fr-fr" sz="900" dirty="0">
                          <a:latin typeface="Ubuntu Light" panose="020B0304030602030204" pitchFamily="34" charset="0"/>
                        </a:rPr>
                        <a:t>les sur le côté.</a:t>
                      </a:r>
                    </a:p>
                    <a:p>
                      <a:pPr marL="171450" indent="-171450" algn="l">
                        <a:buFont typeface="Arial" panose="020B0604020202020204" pitchFamily="34" charset="0"/>
                        <a:buChar char="•"/>
                      </a:pPr>
                      <a:r>
                        <a:rPr lang="fr-fr" sz="900" dirty="0">
                          <a:latin typeface="Ubuntu Light" panose="020B0304030602030204" pitchFamily="34" charset="0"/>
                          <a:hlinkClick r:id="rId2"/>
                        </a:rPr>
                        <a:t>Mobilisation des hanches en mouvement</a:t>
                      </a:r>
                      <a:r>
                        <a:rPr lang="fr-fr" sz="900" dirty="0">
                          <a:latin typeface="Ubuntu Light" panose="020B0304030602030204" pitchFamily="34" charset="0"/>
                        </a:rPr>
                        <a:t> : levez une jambe, ouvrez, puis fermez </a:t>
                      </a:r>
                      <a:br>
                        <a:rPr lang="fr-fr" sz="900" dirty="0">
                          <a:latin typeface="Ubuntu Light" panose="020B0304030602030204" pitchFamily="34" charset="0"/>
                        </a:rPr>
                      </a:br>
                      <a:r>
                        <a:rPr lang="fr-fr" sz="900" dirty="0">
                          <a:latin typeface="Ubuntu Light" panose="020B0304030602030204" pitchFamily="34" charset="0"/>
                        </a:rPr>
                        <a:t>la hanche, avancez d'un pas, puis répétez le mouvement de l'autre côté.</a:t>
                      </a:r>
                    </a:p>
                  </a:txBody>
                  <a:tcPr/>
                </a:tc>
                <a:extLst>
                  <a:ext uri="{0D108BD9-81ED-4DB2-BD59-A6C34878D82A}">
                    <a16:rowId xmlns:a16="http://schemas.microsoft.com/office/drawing/2014/main" val="1734608857"/>
                  </a:ext>
                </a:extLst>
              </a:tr>
              <a:tr h="388823">
                <a:tc>
                  <a:txBody>
                    <a:bodyPr/>
                    <a:lstStyle/>
                    <a:p>
                      <a:pPr marL="0" marR="0" algn="ctr">
                        <a:lnSpc>
                          <a:spcPct val="120000"/>
                        </a:lnSpc>
                        <a:spcBef>
                          <a:spcPts val="0"/>
                        </a:spcBef>
                        <a:spcAft>
                          <a:spcPts val="0"/>
                        </a:spcAft>
                      </a:pPr>
                      <a:r>
                        <a:rPr lang="fr-fr" sz="900" b="1" dirty="0">
                          <a:effectLst/>
                          <a:latin typeface="Ubuntu Light" panose="020B0304030602030204" pitchFamily="34" charset="0"/>
                          <a:ea typeface="Times New Roman" panose="02020603050405020304" pitchFamily="18" charset="0"/>
                          <a:cs typeface="Times New Roman" panose="02020603050405020304" pitchFamily="18" charset="0"/>
                        </a:rPr>
                        <a:t>  </a:t>
                      </a:r>
                    </a:p>
                    <a:p>
                      <a:pPr marL="0" marR="0" algn="ctr">
                        <a:lnSpc>
                          <a:spcPct val="120000"/>
                        </a:lnSpc>
                        <a:spcBef>
                          <a:spcPts val="0"/>
                        </a:spcBef>
                        <a:spcAft>
                          <a:spcPts val="0"/>
                        </a:spcAft>
                      </a:pPr>
                      <a:r>
                        <a:rPr lang="fr-fr" sz="900" b="1">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Cercles </a:t>
                      </a:r>
                      <a:br>
                        <a:rPr lang="fr-fr" sz="900" b="1">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br>
                      <a:r>
                        <a:rPr lang="fr-fr" sz="900" b="1">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avec </a:t>
                      </a:r>
                      <a:r>
                        <a:rPr lang="fr-fr" sz="900" b="1"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les bras</a:t>
                      </a:r>
                      <a:endParaRPr lang="en-US" sz="900" b="1" dirty="0">
                        <a:effectLst/>
                        <a:latin typeface="Ubuntu Light" panose="020B03040306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71450" indent="-171450" algn="l">
                        <a:buFont typeface="Arial" panose="020B0604020202020204" pitchFamily="34" charset="0"/>
                        <a:buChar char="•"/>
                      </a:pPr>
                      <a:r>
                        <a:rPr lang="fr-fr" sz="900" dirty="0">
                          <a:latin typeface="Ubuntu Light" panose="020B0304030602030204" pitchFamily="34" charset="0"/>
                        </a:rPr>
                        <a:t>Bougez un bras </a:t>
                      </a:r>
                      <a:br>
                        <a:rPr lang="fr-fr" sz="900" dirty="0">
                          <a:latin typeface="Ubuntu Light" panose="020B0304030602030204" pitchFamily="34" charset="0"/>
                        </a:rPr>
                      </a:br>
                      <a:r>
                        <a:rPr lang="fr-fr" sz="900" dirty="0">
                          <a:latin typeface="Ubuntu Light" panose="020B0304030602030204" pitchFamily="34" charset="0"/>
                        </a:rPr>
                        <a:t>à la fois.</a:t>
                      </a:r>
                    </a:p>
                    <a:p>
                      <a:pPr marL="171450" indent="-171450" algn="l">
                        <a:buFont typeface="Arial" panose="020B0604020202020204" pitchFamily="34" charset="0"/>
                        <a:buChar char="•"/>
                      </a:pPr>
                      <a:r>
                        <a:rPr lang="fr-fr" sz="900" dirty="0">
                          <a:latin typeface="Ubuntu Light" panose="020B0304030602030204" pitchFamily="34" charset="0"/>
                        </a:rPr>
                        <a:t>Faites de petits cercles et agrandissez-les progressivement.</a:t>
                      </a:r>
                    </a:p>
                  </a:txBody>
                  <a:tcPr/>
                </a:tc>
                <a:tc>
                  <a:txBody>
                    <a:bodyPr/>
                    <a:lstStyle/>
                    <a:p>
                      <a:pPr marL="171450" indent="-171450" algn="l">
                        <a:buFont typeface="Arial" panose="020B0604020202020204" pitchFamily="34" charset="0"/>
                        <a:buChar char="•"/>
                      </a:pPr>
                      <a:r>
                        <a:rPr lang="fr-fr" sz="900" dirty="0">
                          <a:latin typeface="Ubuntu Light" panose="020B0304030602030204" pitchFamily="34" charset="0"/>
                        </a:rPr>
                        <a:t>Cercles avec les bras en mouvement : lorsque vous faites des cercles avec les bras, marchez sur place ou déplacez-vous sur le terrain d'entraînement.</a:t>
                      </a:r>
                    </a:p>
                  </a:txBody>
                  <a:tcPr/>
                </a:tc>
                <a:extLst>
                  <a:ext uri="{0D108BD9-81ED-4DB2-BD59-A6C34878D82A}">
                    <a16:rowId xmlns:a16="http://schemas.microsoft.com/office/drawing/2014/main" val="3619748096"/>
                  </a:ext>
                </a:extLst>
              </a:tr>
            </a:tbl>
          </a:graphicData>
        </a:graphic>
      </p:graphicFrame>
      <p:pic>
        <p:nvPicPr>
          <p:cNvPr id="4" name="Picture 3">
            <a:extLst>
              <a:ext uri="{FF2B5EF4-FFF2-40B4-BE49-F238E27FC236}">
                <a16:creationId xmlns:a16="http://schemas.microsoft.com/office/drawing/2014/main" id="{F2A65F44-E444-3B02-5581-BCC824373D84}"/>
              </a:ext>
            </a:extLst>
          </p:cNvPr>
          <p:cNvPicPr>
            <a:picLocks noChangeAspect="1"/>
          </p:cNvPicPr>
          <p:nvPr/>
        </p:nvPicPr>
        <p:blipFill rotWithShape="1">
          <a:blip r:embed="rId3"/>
          <a:srcRect l="56553" t="34161" r="2216" b="25125"/>
          <a:stretch/>
        </p:blipFill>
        <p:spPr>
          <a:xfrm>
            <a:off x="6967959" y="3136739"/>
            <a:ext cx="2165028" cy="1202566"/>
          </a:xfrm>
          <a:prstGeom prst="rect">
            <a:avLst/>
          </a:prstGeom>
          <a:ln>
            <a:solidFill>
              <a:schemeClr val="tx1"/>
            </a:solidFill>
          </a:ln>
        </p:spPr>
      </p:pic>
    </p:spTree>
    <p:extLst>
      <p:ext uri="{BB962C8B-B14F-4D97-AF65-F5344CB8AC3E}">
        <p14:creationId xmlns:p14="http://schemas.microsoft.com/office/powerpoint/2010/main" val="105474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895365321"/>
              </p:ext>
            </p:extLst>
          </p:nvPr>
        </p:nvGraphicFramePr>
        <p:xfrm>
          <a:off x="614150" y="545911"/>
          <a:ext cx="8518837" cy="595344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75607">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716092">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a:t>
                      </a:r>
                      <a:r>
                        <a:rPr lang="fr-fr" sz="1000" b="0" i="0" u="none" strike="noStrike" kern="1200" baseline="0" noProof="0">
                          <a:solidFill>
                            <a:schemeClr val="tx1"/>
                          </a:solidFill>
                          <a:latin typeface="Ubuntu" panose="020B0504030602030204" pitchFamily="34" charset="0"/>
                          <a:ea typeface="+mn-ea"/>
                          <a:cs typeface="+mn-cs"/>
                        </a:rPr>
                        <a:t>et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la </a:t>
                      </a:r>
                      <a:r>
                        <a:rPr lang="fr-fr" sz="1000" b="0" i="0" u="none" strike="noStrike" kern="1200" baseline="0" noProof="0" dirty="0">
                          <a:solidFill>
                            <a:schemeClr val="tx1"/>
                          </a:solidFill>
                          <a:latin typeface="Ubuntu" panose="020B0504030602030204" pitchFamily="34" charset="0"/>
                          <a:ea typeface="+mn-ea"/>
                          <a:cs typeface="+mn-cs"/>
                        </a:rPr>
                        <a:t>récupération </a:t>
                      </a:r>
                      <a:r>
                        <a:rPr lang="fr-fr" sz="1000" b="0" i="0" u="none" strike="noStrike" kern="1200" baseline="0" noProof="0">
                          <a:solidFill>
                            <a:schemeClr val="tx1"/>
                          </a:solidFill>
                          <a:latin typeface="Ubuntu" panose="020B0504030602030204" pitchFamily="34" charset="0"/>
                          <a:ea typeface="+mn-ea"/>
                          <a:cs typeface="+mn-cs"/>
                        </a:rPr>
                        <a: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récupération</a:t>
                      </a:r>
                      <a:endParaRPr lang="fr-fr" sz="1000" b="0" i="0" u="none" strike="noStrike" kern="1200" baseline="0" noProof="0" dirty="0">
                        <a:solidFill>
                          <a:schemeClr val="tx1"/>
                        </a:solidFill>
                        <a:latin typeface="Ubuntu" panose="020B0504030602030204" pitchFamily="34" charset="0"/>
                        <a:ea typeface="+mn-ea"/>
                        <a:cs typeface="+mn-cs"/>
                      </a:endParaRPr>
                    </a:p>
                    <a:p>
                      <a:endParaRPr lang="en-US" sz="1000" b="1"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Qu'est-ce qu'une séance </a:t>
                      </a:r>
                      <a:br>
                        <a:rPr lang="fr-fr" sz="1000" b="0" i="0" u="none" strike="noStrike" kern="1200" baseline="0" noProof="0" dirty="0">
                          <a:solidFill>
                            <a:schemeClr val="tx1"/>
                          </a:solidFill>
                          <a:latin typeface="Ubuntu" panose="020B0504030602030204" pitchFamily="34" charset="0"/>
                          <a:ea typeface="+mn-ea"/>
                          <a:cs typeface="+mn-cs"/>
                        </a:rPr>
                      </a:br>
                      <a:r>
                        <a:rPr lang="fr-fr" sz="1000" b="0" i="0" u="none" strike="noStrike" kern="1200" baseline="0" noProof="0" dirty="0">
                          <a:solidFill>
                            <a:schemeClr val="tx1"/>
                          </a:solidFill>
                          <a:latin typeface="Ubuntu" panose="020B0504030602030204" pitchFamily="34" charset="0"/>
                          <a:ea typeface="+mn-ea"/>
                          <a:cs typeface="+mn-cs"/>
                        </a:rPr>
                        <a:t>de récupération ?</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5 minutes</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dirty="0">
                          <a:solidFill>
                            <a:schemeClr val="dk1"/>
                          </a:solidFill>
                          <a:latin typeface="Ubuntu" panose="020B0504030602030204" pitchFamily="34" charset="0"/>
                          <a:ea typeface="+mn-ea"/>
                          <a:cs typeface="+mn-cs"/>
                        </a:rPr>
                        <a:t>Passons maintenant à la récupération !</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Une fois votre entraînement, votre exercice ou votre séance de sport terminé(e), il est indispensable de récupérer. Une bonne récupération permet à votre corps de retourner progressivement à un état de repos.  </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Les séances de récupération sont tout aussi importantes que les séances d'échauffement. En effet, elles offrent de </a:t>
                      </a:r>
                      <a:r>
                        <a:rPr lang="fr-fr" sz="1000" b="0" i="0" u="none" strike="noStrike" kern="1200" baseline="0" noProof="0">
                          <a:solidFill>
                            <a:schemeClr val="dk1"/>
                          </a:solidFill>
                          <a:latin typeface="Ubuntu" panose="020B0504030602030204" pitchFamily="34" charset="0"/>
                          <a:ea typeface="+mn-ea"/>
                          <a:cs typeface="+mn-cs"/>
                        </a:rPr>
                        <a:t>nombreux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bénéfices </a:t>
                      </a:r>
                      <a:r>
                        <a:rPr lang="fr-fr" sz="1000" b="0" i="0" u="none" strike="noStrike" kern="1200" baseline="0" noProof="0" dirty="0">
                          <a:solidFill>
                            <a:schemeClr val="dk1"/>
                          </a:solidFill>
                          <a:latin typeface="Ubuntu" panose="020B0504030602030204" pitchFamily="34" charset="0"/>
                          <a:ea typeface="+mn-ea"/>
                          <a:cs typeface="+mn-cs"/>
                        </a:rPr>
                        <a:t>physiques et mentaux, tels que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Le ralentissement du rythme cardiaque, de la fréquence respiratoire et de la température du corps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La diminution des courbatures, ce qui augmente la </a:t>
                      </a:r>
                      <a:r>
                        <a:rPr lang="fr-fr" sz="1000" b="0" i="0" u="none" strike="noStrike" kern="1200" baseline="0" noProof="0">
                          <a:solidFill>
                            <a:schemeClr val="dk1"/>
                          </a:solidFill>
                          <a:latin typeface="Ubuntu" panose="020B0504030602030204" pitchFamily="34" charset="0"/>
                          <a:ea typeface="+mn-ea"/>
                          <a:cs typeface="+mn-cs"/>
                        </a:rPr>
                        <a:t>vitesse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de </a:t>
                      </a:r>
                      <a:r>
                        <a:rPr lang="fr-fr" sz="1000" b="0" i="0" u="none" strike="noStrike" kern="1200" baseline="0" noProof="0" dirty="0">
                          <a:solidFill>
                            <a:schemeClr val="dk1"/>
                          </a:solidFill>
                          <a:latin typeface="Ubuntu" panose="020B0504030602030204" pitchFamily="34" charset="0"/>
                          <a:ea typeface="+mn-ea"/>
                          <a:cs typeface="+mn-cs"/>
                        </a:rPr>
                        <a:t>récupération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L'amélioration de la souplesse ;</a:t>
                      </a:r>
                    </a:p>
                    <a:p>
                      <a:pPr marL="171450" indent="-171450">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La favorisation de la relaxation.</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fr-fr" sz="1000" b="1" i="0" u="none" strike="noStrike" kern="1200" baseline="0" noProof="0" dirty="0">
                          <a:solidFill>
                            <a:srgbClr val="316355"/>
                          </a:solidFill>
                          <a:latin typeface="Ubuntu" panose="020B0504030602030204" pitchFamily="34" charset="0"/>
                          <a:ea typeface="+mn-ea"/>
                          <a:cs typeface="+mn-cs"/>
                        </a:rPr>
                        <a:t>QUESTION :</a:t>
                      </a:r>
                    </a:p>
                    <a:p>
                      <a:pPr marL="0" indent="0">
                        <a:buFont typeface="Arial" panose="020B0604020202020204" pitchFamily="34" charset="0"/>
                        <a:buNone/>
                      </a:pPr>
                      <a:r>
                        <a:rPr lang="fr-fr" sz="1000" b="0" i="0" u="none" strike="noStrike" kern="1200" baseline="0" noProof="0" dirty="0">
                          <a:solidFill>
                            <a:schemeClr val="dk1"/>
                          </a:solidFill>
                          <a:latin typeface="Ubuntu" panose="020B0504030602030204" pitchFamily="34" charset="0"/>
                          <a:ea typeface="+mn-ea"/>
                          <a:cs typeface="+mn-cs"/>
                        </a:rPr>
                        <a:t>Que remarquez-vous sur cette liste ? Quelle est la différence avec les échauffements ? Notez votre réponse dans votre cahier d'exercices.</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1" u="none" strike="noStrike" kern="1200" baseline="0" noProof="0" dirty="0">
                          <a:solidFill>
                            <a:schemeClr val="dk1"/>
                          </a:solidFill>
                          <a:latin typeface="Ubuntu" panose="020B0504030602030204" pitchFamily="34" charset="0"/>
                          <a:ea typeface="+mn-ea"/>
                          <a:cs typeface="+mn-cs"/>
                        </a:rPr>
                        <a:t>Choisissez quelqu'un pour partager sa réponse.</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Vous avez peut-être remarqué que l'échauffement et la récupération ont des effets contraires. Par exemple, l'échauffement augmente la fréquence cardiaque, tandis que la récupération la diminue.</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3" name="Group 12">
            <a:extLst>
              <a:ext uri="{FF2B5EF4-FFF2-40B4-BE49-F238E27FC236}">
                <a16:creationId xmlns:a16="http://schemas.microsoft.com/office/drawing/2014/main" id="{A46F1E29-1BE7-82FC-811A-88B074ACF0DF}"/>
              </a:ext>
            </a:extLst>
          </p:cNvPr>
          <p:cNvGrpSpPr/>
          <p:nvPr/>
        </p:nvGrpSpPr>
        <p:grpSpPr>
          <a:xfrm>
            <a:off x="7002683" y="1736203"/>
            <a:ext cx="2130304" cy="3896196"/>
            <a:chOff x="7002683" y="1736203"/>
            <a:chExt cx="2130304" cy="3896196"/>
          </a:xfrm>
        </p:grpSpPr>
        <p:pic>
          <p:nvPicPr>
            <p:cNvPr id="5" name="Picture 4">
              <a:extLst>
                <a:ext uri="{FF2B5EF4-FFF2-40B4-BE49-F238E27FC236}">
                  <a16:creationId xmlns:a16="http://schemas.microsoft.com/office/drawing/2014/main" id="{78EBE583-57FA-64B7-0E10-8022AE335484}"/>
                </a:ext>
              </a:extLst>
            </p:cNvPr>
            <p:cNvPicPr>
              <a:picLocks noChangeAspect="1"/>
            </p:cNvPicPr>
            <p:nvPr/>
          </p:nvPicPr>
          <p:blipFill rotWithShape="1">
            <a:blip r:embed="rId2"/>
            <a:srcRect l="56086" t="33746" r="2201" b="25540"/>
            <a:stretch/>
          </p:blipFill>
          <p:spPr>
            <a:xfrm>
              <a:off x="7002683" y="1736203"/>
              <a:ext cx="2130304" cy="1169579"/>
            </a:xfrm>
            <a:prstGeom prst="rect">
              <a:avLst/>
            </a:prstGeom>
            <a:ln>
              <a:solidFill>
                <a:schemeClr val="tx1"/>
              </a:solidFill>
            </a:ln>
          </p:spPr>
        </p:pic>
        <p:pic>
          <p:nvPicPr>
            <p:cNvPr id="7" name="Picture 6">
              <a:extLst>
                <a:ext uri="{FF2B5EF4-FFF2-40B4-BE49-F238E27FC236}">
                  <a16:creationId xmlns:a16="http://schemas.microsoft.com/office/drawing/2014/main" id="{3F4E700C-716F-ED12-618E-62FCBBAE2527}"/>
                </a:ext>
              </a:extLst>
            </p:cNvPr>
            <p:cNvPicPr>
              <a:picLocks noChangeAspect="1"/>
            </p:cNvPicPr>
            <p:nvPr/>
          </p:nvPicPr>
          <p:blipFill rotWithShape="1">
            <a:blip r:embed="rId3"/>
            <a:srcRect l="56436" t="34161" r="2084" b="24917"/>
            <a:stretch/>
          </p:blipFill>
          <p:spPr>
            <a:xfrm>
              <a:off x="7002683" y="3081884"/>
              <a:ext cx="2130304" cy="1182169"/>
            </a:xfrm>
            <a:prstGeom prst="rect">
              <a:avLst/>
            </a:prstGeom>
            <a:ln>
              <a:solidFill>
                <a:schemeClr val="tx1"/>
              </a:solidFill>
            </a:ln>
          </p:spPr>
        </p:pic>
        <p:pic>
          <p:nvPicPr>
            <p:cNvPr id="12" name="Picture 11">
              <a:extLst>
                <a:ext uri="{FF2B5EF4-FFF2-40B4-BE49-F238E27FC236}">
                  <a16:creationId xmlns:a16="http://schemas.microsoft.com/office/drawing/2014/main" id="{90CF9360-EFF4-7E4B-F786-2915EA1AF675}"/>
                </a:ext>
              </a:extLst>
            </p:cNvPr>
            <p:cNvPicPr>
              <a:picLocks noChangeAspect="1"/>
            </p:cNvPicPr>
            <p:nvPr/>
          </p:nvPicPr>
          <p:blipFill rotWithShape="1">
            <a:blip r:embed="rId4"/>
            <a:srcRect l="56553" t="34161" r="2318" b="24917"/>
            <a:stretch/>
          </p:blipFill>
          <p:spPr>
            <a:xfrm>
              <a:off x="7002683" y="4440155"/>
              <a:ext cx="2130304" cy="1192244"/>
            </a:xfrm>
            <a:prstGeom prst="rect">
              <a:avLst/>
            </a:prstGeom>
            <a:ln>
              <a:solidFill>
                <a:schemeClr val="tx1"/>
              </a:solidFill>
            </a:ln>
          </p:spPr>
        </p:pic>
      </p:grpSp>
    </p:spTree>
    <p:extLst>
      <p:ext uri="{BB962C8B-B14F-4D97-AF65-F5344CB8AC3E}">
        <p14:creationId xmlns:p14="http://schemas.microsoft.com/office/powerpoint/2010/main" val="2300482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4133198381"/>
              </p:ext>
            </p:extLst>
          </p:nvPr>
        </p:nvGraphicFramePr>
        <p:xfrm>
          <a:off x="614150" y="545909"/>
          <a:ext cx="8518837" cy="575535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fr-fr" sz="900" b="1" i="0" u="none" strike="noStrike" kern="1200" baseline="0" noProof="0" dirty="0">
                          <a:solidFill>
                            <a:srgbClr val="316355"/>
                          </a:solidFill>
                          <a:latin typeface="Ubuntu" panose="020B0504030602030204" pitchFamily="34" charset="0"/>
                          <a:ea typeface="+mn-ea"/>
                          <a:cs typeface="+mn-cs"/>
                        </a:rPr>
                        <a:t>Thème</a:t>
                      </a:r>
                    </a:p>
                    <a:p>
                      <a:r>
                        <a:rPr lang="fr-fr" sz="900" b="1" i="0" u="none" strike="noStrike" kern="1200" baseline="0" noProof="0" dirty="0">
                          <a:solidFill>
                            <a:srgbClr val="316355"/>
                          </a:solidFill>
                          <a:latin typeface="Ubuntu" panose="020B0504030602030204" pitchFamily="34" charset="0"/>
                          <a:ea typeface="+mn-ea"/>
                          <a:cs typeface="+mn-cs"/>
                        </a:rPr>
                        <a:t>Leçon 2 : </a:t>
                      </a:r>
                      <a:r>
                        <a:rPr lang="fr-fr" sz="900" b="0" i="0" u="none" strike="noStrike" kern="1200" baseline="0" noProof="0" dirty="0">
                          <a:solidFill>
                            <a:schemeClr val="tx1"/>
                          </a:solidFill>
                          <a:latin typeface="Ubuntu" panose="020B0504030602030204" pitchFamily="34" charset="0"/>
                          <a:ea typeface="+mn-ea"/>
                          <a:cs typeface="+mn-cs"/>
                        </a:rPr>
                        <a:t>Superviser l’échauffement </a:t>
                      </a:r>
                      <a:r>
                        <a:rPr lang="fr-fr" sz="900" b="0" i="0" u="none" strike="noStrike" kern="1200" baseline="0" noProof="0">
                          <a:solidFill>
                            <a:schemeClr val="tx1"/>
                          </a:solidFill>
                          <a:latin typeface="Ubuntu" panose="020B0504030602030204" pitchFamily="34" charset="0"/>
                          <a:ea typeface="+mn-ea"/>
                          <a:cs typeface="+mn-cs"/>
                        </a:rPr>
                        <a:t>et </a:t>
                      </a:r>
                      <a:br>
                        <a:rPr lang="fr-fr" sz="900" b="0" i="0" u="none" strike="noStrike" kern="1200" baseline="0" noProof="0">
                          <a:solidFill>
                            <a:schemeClr val="tx1"/>
                          </a:solidFill>
                          <a:latin typeface="Ubuntu" panose="020B0504030602030204" pitchFamily="34" charset="0"/>
                          <a:ea typeface="+mn-ea"/>
                          <a:cs typeface="+mn-cs"/>
                        </a:rPr>
                      </a:br>
                      <a:r>
                        <a:rPr lang="fr-fr" sz="900" b="0" i="0" u="none" strike="noStrike" kern="1200" baseline="0" noProof="0">
                          <a:solidFill>
                            <a:schemeClr val="tx1"/>
                          </a:solidFill>
                          <a:latin typeface="Ubuntu" panose="020B0504030602030204" pitchFamily="34" charset="0"/>
                          <a:ea typeface="+mn-ea"/>
                          <a:cs typeface="+mn-cs"/>
                        </a:rPr>
                        <a:t>la </a:t>
                      </a:r>
                      <a:r>
                        <a:rPr lang="fr-fr" sz="900" b="0" i="0" u="none" strike="noStrike" kern="1200" baseline="0" noProof="0" dirty="0">
                          <a:solidFill>
                            <a:schemeClr val="tx1"/>
                          </a:solidFill>
                          <a:latin typeface="Ubuntu" panose="020B0504030602030204" pitchFamily="34" charset="0"/>
                          <a:ea typeface="+mn-ea"/>
                          <a:cs typeface="+mn-cs"/>
                        </a:rPr>
                        <a:t>récupération </a:t>
                      </a:r>
                      <a:r>
                        <a:rPr lang="fr-fr" sz="900" b="0" i="0" u="none" strike="noStrike" kern="1200" baseline="0" noProof="0">
                          <a:solidFill>
                            <a:schemeClr val="tx1"/>
                          </a:solidFill>
                          <a:latin typeface="Ubuntu" panose="020B0504030602030204" pitchFamily="34" charset="0"/>
                          <a:ea typeface="+mn-ea"/>
                          <a:cs typeface="+mn-cs"/>
                        </a:rPr>
                        <a:t>: </a:t>
                      </a:r>
                      <a:br>
                        <a:rPr lang="fr-fr" sz="900" b="0" i="0" u="none" strike="noStrike" kern="1200" baseline="0" noProof="0">
                          <a:solidFill>
                            <a:schemeClr val="tx1"/>
                          </a:solidFill>
                          <a:latin typeface="Ubuntu" panose="020B0504030602030204" pitchFamily="34" charset="0"/>
                          <a:ea typeface="+mn-ea"/>
                          <a:cs typeface="+mn-cs"/>
                        </a:rPr>
                      </a:br>
                      <a:r>
                        <a:rPr lang="fr-fr" sz="900" b="0" i="0" u="none" strike="noStrike" kern="1200" baseline="0" noProof="0">
                          <a:solidFill>
                            <a:schemeClr val="tx1"/>
                          </a:solidFill>
                          <a:latin typeface="Ubuntu" panose="020B0504030602030204" pitchFamily="34" charset="0"/>
                          <a:ea typeface="+mn-ea"/>
                          <a:cs typeface="+mn-cs"/>
                        </a:rPr>
                        <a:t>récupération</a:t>
                      </a:r>
                      <a:endParaRPr lang="fr-fr" sz="900" b="0" i="0" u="none" strike="noStrike" kern="1200" baseline="0" noProof="0" dirty="0">
                        <a:solidFill>
                          <a:schemeClr val="tx1"/>
                        </a:solidFill>
                        <a:latin typeface="Ubuntu" panose="020B0504030602030204" pitchFamily="34" charset="0"/>
                        <a:ea typeface="+mn-ea"/>
                        <a:cs typeface="+mn-cs"/>
                      </a:endParaRPr>
                    </a:p>
                    <a:p>
                      <a:endParaRPr lang="en-US" sz="900" b="1" i="0" u="none" strike="noStrike" kern="1200" baseline="0" noProof="0" dirty="0">
                        <a:solidFill>
                          <a:srgbClr val="316355"/>
                        </a:solidFill>
                        <a:latin typeface="Ubuntu" panose="020B0504030602030204" pitchFamily="34" charset="0"/>
                        <a:ea typeface="+mn-ea"/>
                        <a:cs typeface="+mn-cs"/>
                      </a:endParaRPr>
                    </a:p>
                    <a:p>
                      <a:r>
                        <a:rPr lang="fr-fr" sz="900" b="0" i="0" u="none" strike="noStrike" kern="1200" baseline="0" noProof="0" dirty="0">
                          <a:solidFill>
                            <a:schemeClr val="tx1"/>
                          </a:solidFill>
                          <a:latin typeface="Ubuntu" panose="020B0504030602030204" pitchFamily="34" charset="0"/>
                          <a:ea typeface="+mn-ea"/>
                          <a:cs typeface="+mn-cs"/>
                        </a:rPr>
                        <a:t>Comment récupérer ?</a:t>
                      </a:r>
                    </a:p>
                    <a:p>
                      <a:endParaRPr lang="en-US" sz="900" b="0" i="0" u="none" strike="noStrike" kern="1200" baseline="0" noProof="0" dirty="0">
                        <a:solidFill>
                          <a:srgbClr val="316355"/>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7 minutes</a:t>
                      </a:r>
                    </a:p>
                    <a:p>
                      <a:r>
                        <a:rPr lang="fr-fr" sz="9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00" b="0" i="0" u="none" strike="noStrike" kern="1200" baseline="0" noProof="0" dirty="0">
                          <a:solidFill>
                            <a:schemeClr val="dk1"/>
                          </a:solidFill>
                          <a:latin typeface="Ubuntu" panose="020B0504030602030204" pitchFamily="34" charset="0"/>
                          <a:ea typeface="+mn-ea"/>
                          <a:cs typeface="+mn-cs"/>
                        </a:rPr>
                        <a:t>Tout comme les échauffements, une séance de récupération type inclut deux éléments clés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Des exercices d'aérobie de faible intensité ;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Des étirements statiques.</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Contrairement à l'échauffement, les exercices d'aérobie effectués lors de la phase de récupération doivent diminuer progressivement en intensité et en difficulté. Il peut s'agir d'une course modérée, puis d'une marche rapide qui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se termine en marche lente. Vous pouvez également inclure des exercices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de musculation et de mise en forme, comme des squats ou des sauts en étoile.</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Votre rythme cardiaque doit ralentir et vous ne devez pas être essoufflé.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Cette activité peut prendre la forme d'une course ou d'une marche modérée.</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spc="-20" baseline="0" noProof="0" dirty="0">
                          <a:solidFill>
                            <a:schemeClr val="dk1"/>
                          </a:solidFill>
                          <a:latin typeface="Ubuntu" panose="020B0504030602030204" pitchFamily="34" charset="0"/>
                          <a:ea typeface="+mn-ea"/>
                          <a:cs typeface="+mn-cs"/>
                        </a:rPr>
                        <a:t>Après avoir terminé les exercices d’aérobie légers, vous devez vous étirer. S'étirer pour améliorer sa souplesse est une méthode de récupération très efficace. </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Les étirements statiques doivent être maintenus pendant au moins 30 secondes et peuvent aider à améliorer la souplesse. Chaque sport sollicite des muscles et des articulations différents, il est donc primordial de faire des étirements adaptés à votre activité sportive. </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Voici quelques conseils pour vous étirer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Maintenez chaque position pendant au moins 30 secondes.</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Étirez chaque côté de votre corps : si vous étirez votre épaule droite, étirez aussi votre épaule gauche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Si les étirements sont légèrement inconfortables, ils ne doivent jamais être douloureux !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Vous pouvez aussi profiter de ce moment pour partager une astuce santé !</a:t>
                      </a:r>
                    </a:p>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 </a:t>
                      </a:r>
                    </a:p>
                    <a:p>
                      <a:pPr marL="0" indent="0">
                        <a:buFont typeface="Arial" panose="020B0604020202020204" pitchFamily="34" charset="0"/>
                        <a:buNone/>
                      </a:pPr>
                      <a:r>
                        <a:rPr lang="fr-fr" sz="900" b="1" i="0" u="none" strike="noStrike" kern="1200" baseline="0" noProof="0" dirty="0">
                          <a:solidFill>
                            <a:srgbClr val="316355"/>
                          </a:solidFill>
                          <a:latin typeface="Ubuntu" panose="020B0504030602030204" pitchFamily="34" charset="0"/>
                          <a:ea typeface="+mn-ea"/>
                          <a:cs typeface="+mn-cs"/>
                        </a:rPr>
                        <a:t>QUESTION :</a:t>
                      </a:r>
                    </a:p>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Quels sont les étirements statiques essentiels à la récupération et adaptés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à votre sport ? Pensez aux différentes parties de votre corps que vous sollicitez. Écrivez vos réponses dans votre cahier d'exercices.</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900" b="1" i="1" u="none" strike="noStrike" kern="1200" baseline="0" noProof="0" dirty="0">
                          <a:solidFill>
                            <a:schemeClr val="dk1"/>
                          </a:solidFill>
                          <a:latin typeface="Ubuntu" panose="020B0504030602030204" pitchFamily="34" charset="0"/>
                          <a:ea typeface="+mn-ea"/>
                          <a:cs typeface="+mn-cs"/>
                        </a:rPr>
                        <a:t>Donnez quelques minutes aux participants pour travailler </a:t>
                      </a:r>
                      <a:r>
                        <a:rPr lang="fr-fr" sz="900" b="1" i="1" u="none" strike="noStrike" kern="1200" baseline="0" noProof="0">
                          <a:solidFill>
                            <a:schemeClr val="dk1"/>
                          </a:solidFill>
                          <a:latin typeface="Ubuntu" panose="020B0504030602030204" pitchFamily="34" charset="0"/>
                          <a:ea typeface="+mn-ea"/>
                          <a:cs typeface="+mn-cs"/>
                        </a:rPr>
                        <a:t>sur cette question</a:t>
                      </a:r>
                      <a:r>
                        <a:rPr lang="fr-fr" sz="900" b="1" i="1" u="none" strike="noStrike" kern="1200" baseline="0" noProof="0" dirty="0">
                          <a:solidFill>
                            <a:schemeClr val="dk1"/>
                          </a:solidFill>
                          <a:latin typeface="Ubuntu" panose="020B0504030602030204" pitchFamily="34" charset="0"/>
                          <a:ea typeface="+mn-ea"/>
                          <a:cs typeface="+mn-cs"/>
                        </a:rPr>
                        <a:t>, puis demandez-leur de partager leurs réponses.</a:t>
                      </a:r>
                      <a:endParaRPr lang="en-US" sz="9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3" name="Group 12">
            <a:extLst>
              <a:ext uri="{FF2B5EF4-FFF2-40B4-BE49-F238E27FC236}">
                <a16:creationId xmlns:a16="http://schemas.microsoft.com/office/drawing/2014/main" id="{15AF2E04-A32A-B8D0-7FA7-C8D418FB5E26}"/>
              </a:ext>
            </a:extLst>
          </p:cNvPr>
          <p:cNvGrpSpPr/>
          <p:nvPr/>
        </p:nvGrpSpPr>
        <p:grpSpPr>
          <a:xfrm>
            <a:off x="6961818" y="1574158"/>
            <a:ext cx="2171169" cy="4135158"/>
            <a:chOff x="6961818" y="1689905"/>
            <a:chExt cx="2171169" cy="4135158"/>
          </a:xfrm>
        </p:grpSpPr>
        <p:pic>
          <p:nvPicPr>
            <p:cNvPr id="5" name="Picture 4">
              <a:extLst>
                <a:ext uri="{FF2B5EF4-FFF2-40B4-BE49-F238E27FC236}">
                  <a16:creationId xmlns:a16="http://schemas.microsoft.com/office/drawing/2014/main" id="{D61AEF4C-BFB9-73A6-6A0E-342677250F33}"/>
                </a:ext>
              </a:extLst>
            </p:cNvPr>
            <p:cNvPicPr>
              <a:picLocks noChangeAspect="1"/>
            </p:cNvPicPr>
            <p:nvPr/>
          </p:nvPicPr>
          <p:blipFill rotWithShape="1">
            <a:blip r:embed="rId2"/>
            <a:srcRect l="56319" t="33746" r="2434" b="25540"/>
            <a:stretch/>
          </p:blipFill>
          <p:spPr>
            <a:xfrm>
              <a:off x="6961818" y="1689905"/>
              <a:ext cx="2171169" cy="1205521"/>
            </a:xfrm>
            <a:prstGeom prst="rect">
              <a:avLst/>
            </a:prstGeom>
            <a:ln>
              <a:solidFill>
                <a:schemeClr val="tx1"/>
              </a:solidFill>
            </a:ln>
          </p:spPr>
        </p:pic>
        <p:pic>
          <p:nvPicPr>
            <p:cNvPr id="9" name="Picture 8">
              <a:extLst>
                <a:ext uri="{FF2B5EF4-FFF2-40B4-BE49-F238E27FC236}">
                  <a16:creationId xmlns:a16="http://schemas.microsoft.com/office/drawing/2014/main" id="{E41658E4-894A-D9C8-B608-F751AF05E1D0}"/>
                </a:ext>
              </a:extLst>
            </p:cNvPr>
            <p:cNvPicPr>
              <a:picLocks noChangeAspect="1"/>
            </p:cNvPicPr>
            <p:nvPr/>
          </p:nvPicPr>
          <p:blipFill rotWithShape="1">
            <a:blip r:embed="rId3"/>
            <a:srcRect l="57371" t="33746" r="2201" b="25748"/>
            <a:stretch/>
          </p:blipFill>
          <p:spPr>
            <a:xfrm>
              <a:off x="6961818" y="3145665"/>
              <a:ext cx="2171169" cy="1223636"/>
            </a:xfrm>
            <a:prstGeom prst="rect">
              <a:avLst/>
            </a:prstGeom>
            <a:ln>
              <a:solidFill>
                <a:schemeClr val="tx1"/>
              </a:solidFill>
            </a:ln>
          </p:spPr>
        </p:pic>
        <p:pic>
          <p:nvPicPr>
            <p:cNvPr id="12" name="Picture 11">
              <a:extLst>
                <a:ext uri="{FF2B5EF4-FFF2-40B4-BE49-F238E27FC236}">
                  <a16:creationId xmlns:a16="http://schemas.microsoft.com/office/drawing/2014/main" id="{C2280A77-494B-27F4-3AF4-817D6DA2FFDA}"/>
                </a:ext>
              </a:extLst>
            </p:cNvPr>
            <p:cNvPicPr>
              <a:picLocks noChangeAspect="1"/>
            </p:cNvPicPr>
            <p:nvPr/>
          </p:nvPicPr>
          <p:blipFill rotWithShape="1">
            <a:blip r:embed="rId4"/>
            <a:srcRect l="56437" t="34370" r="2317" b="24916"/>
            <a:stretch/>
          </p:blipFill>
          <p:spPr>
            <a:xfrm>
              <a:off x="6961818" y="4619541"/>
              <a:ext cx="2171169" cy="1205522"/>
            </a:xfrm>
            <a:prstGeom prst="rect">
              <a:avLst/>
            </a:prstGeom>
            <a:ln>
              <a:solidFill>
                <a:schemeClr val="tx1"/>
              </a:solidFill>
            </a:ln>
          </p:spPr>
        </p:pic>
      </p:grpSp>
    </p:spTree>
    <p:extLst>
      <p:ext uri="{BB962C8B-B14F-4D97-AF65-F5344CB8AC3E}">
        <p14:creationId xmlns:p14="http://schemas.microsoft.com/office/powerpoint/2010/main" val="2064387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634022049"/>
              </p:ext>
            </p:extLst>
          </p:nvPr>
        </p:nvGraphicFramePr>
        <p:xfrm>
          <a:off x="614150" y="545914"/>
          <a:ext cx="8518837" cy="627614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2360">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757528">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a:t>
                      </a:r>
                      <a:r>
                        <a:rPr lang="fr-fr" sz="1000" b="0" i="0" u="none" strike="noStrike" kern="1200" baseline="0" noProof="0">
                          <a:solidFill>
                            <a:schemeClr val="tx1"/>
                          </a:solidFill>
                          <a:latin typeface="Ubuntu" panose="020B0504030602030204" pitchFamily="34" charset="0"/>
                          <a:ea typeface="+mn-ea"/>
                          <a:cs typeface="+mn-cs"/>
                        </a:rPr>
                        <a:t>et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la </a:t>
                      </a:r>
                      <a:r>
                        <a:rPr lang="fr-fr" sz="1000" b="0" i="0" u="none" strike="noStrike" kern="1200" baseline="0" noProof="0" dirty="0">
                          <a:solidFill>
                            <a:schemeClr val="tx1"/>
                          </a:solidFill>
                          <a:latin typeface="Ubuntu" panose="020B0504030602030204" pitchFamily="34" charset="0"/>
                          <a:ea typeface="+mn-ea"/>
                          <a:cs typeface="+mn-cs"/>
                        </a:rPr>
                        <a:t>récupération </a:t>
                      </a:r>
                      <a:r>
                        <a:rPr lang="fr-fr" sz="1000" b="0" i="0" u="none" strike="noStrike" kern="1200" baseline="0" noProof="0">
                          <a:solidFill>
                            <a:schemeClr val="tx1"/>
                          </a:solidFill>
                          <a:latin typeface="Ubuntu" panose="020B0504030602030204" pitchFamily="34" charset="0"/>
                          <a:ea typeface="+mn-ea"/>
                          <a:cs typeface="+mn-cs"/>
                        </a:rPr>
                        <a: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récupération</a:t>
                      </a:r>
                      <a:endParaRPr lang="fr-fr" sz="1000" b="0" i="0" u="none" strike="noStrike" kern="1200" baseline="0" noProof="0" dirty="0">
                        <a:solidFill>
                          <a:schemeClr val="tx1"/>
                        </a:solidFill>
                        <a:latin typeface="Ubuntu" panose="020B0504030602030204" pitchFamily="34" charset="0"/>
                        <a:ea typeface="+mn-ea"/>
                        <a:cs typeface="+mn-cs"/>
                      </a:endParaRPr>
                    </a:p>
                    <a:p>
                      <a:endParaRPr lang="en-US" sz="1000" b="1"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Guides de récupération</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&lt; 1 minute</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Comme pour les échauffements, </a:t>
                      </a:r>
                      <a:r>
                        <a:rPr lang="fr-fr" sz="1000" b="0" i="0" u="none" strike="noStrike" kern="1200" baseline="0" noProof="0" dirty="0" err="1">
                          <a:solidFill>
                            <a:schemeClr val="dk1"/>
                          </a:solidFill>
                          <a:latin typeface="Ubuntu" panose="020B0504030602030204" pitchFamily="34" charset="0"/>
                          <a:ea typeface="+mn-ea"/>
                          <a:cs typeface="+mn-cs"/>
                        </a:rPr>
                        <a:t>Special</a:t>
                      </a:r>
                      <a:r>
                        <a:rPr lang="fr-fr" sz="1000" b="0" i="0" u="none" strike="noStrike" kern="1200" baseline="0" noProof="0" dirty="0">
                          <a:solidFill>
                            <a:schemeClr val="dk1"/>
                          </a:solidFill>
                          <a:latin typeface="Ubuntu" panose="020B0504030602030204" pitchFamily="34" charset="0"/>
                          <a:ea typeface="+mn-ea"/>
                          <a:cs typeface="+mn-cs"/>
                        </a:rPr>
                        <a:t> </a:t>
                      </a:r>
                      <a:r>
                        <a:rPr lang="fr-fr" sz="1000" b="0" i="0" u="none" strike="noStrike" kern="1200" baseline="0" noProof="0" dirty="0" err="1">
                          <a:solidFill>
                            <a:schemeClr val="dk1"/>
                          </a:solidFill>
                          <a:latin typeface="Ubuntu" panose="020B0504030602030204" pitchFamily="34" charset="0"/>
                          <a:ea typeface="+mn-ea"/>
                          <a:cs typeface="+mn-cs"/>
                        </a:rPr>
                        <a:t>Olympics</a:t>
                      </a:r>
                      <a:r>
                        <a:rPr lang="fr-fr" sz="1000" b="0" i="0" u="none" strike="noStrike" kern="1200" baseline="0" noProof="0" dirty="0">
                          <a:solidFill>
                            <a:schemeClr val="dk1"/>
                          </a:solidFill>
                          <a:latin typeface="Ubuntu" panose="020B0504030602030204" pitchFamily="34" charset="0"/>
                          <a:ea typeface="+mn-ea"/>
                          <a:cs typeface="+mn-cs"/>
                        </a:rPr>
                        <a:t> a créé des guides et des vidéos qui vous présentent les routines de récupération pour des sports spécifiques. L'objectif est de vous aider à les superviser pendant les entraînements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Il s'agit d'une excellente ressource pour vous aider à apprendre et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à superviser des routines de récupération.</a:t>
                      </a:r>
                    </a:p>
                    <a:p>
                      <a:pPr marL="27940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2666594">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a:t>
                      </a:r>
                      <a:r>
                        <a:rPr lang="fr-fr" sz="1000" b="0" i="0" u="none" strike="noStrike" kern="1200" baseline="0" noProof="0">
                          <a:solidFill>
                            <a:schemeClr val="tx1"/>
                          </a:solidFill>
                          <a:latin typeface="Ubuntu" panose="020B0504030602030204" pitchFamily="34" charset="0"/>
                          <a:ea typeface="+mn-ea"/>
                          <a:cs typeface="+mn-cs"/>
                        </a:rPr>
                        <a:t>et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la </a:t>
                      </a:r>
                      <a:r>
                        <a:rPr lang="fr-fr" sz="1000" b="0" i="0" u="none" strike="noStrike" kern="1200" baseline="0" noProof="0" dirty="0">
                          <a:solidFill>
                            <a:schemeClr val="tx1"/>
                          </a:solidFill>
                          <a:latin typeface="Ubuntu" panose="020B0504030602030204" pitchFamily="34" charset="0"/>
                          <a:ea typeface="+mn-ea"/>
                          <a:cs typeface="+mn-cs"/>
                        </a:rPr>
                        <a:t>récupération </a:t>
                      </a:r>
                      <a:r>
                        <a:rPr lang="fr-fr" sz="1000" b="0" i="0" u="none" strike="noStrike" kern="1200" baseline="0" noProof="0">
                          <a:solidFill>
                            <a:schemeClr val="tx1"/>
                          </a:solidFill>
                          <a:latin typeface="Ubuntu" panose="020B0504030602030204" pitchFamily="34" charset="0"/>
                          <a:ea typeface="+mn-ea"/>
                          <a:cs typeface="+mn-cs"/>
                        </a:rPr>
                        <a: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récupération</a:t>
                      </a:r>
                      <a:endParaRPr lang="fr-fr" sz="1000" b="0" i="0" u="none" strike="noStrike" kern="1200" baseline="0" noProof="0" dirty="0">
                        <a:solidFill>
                          <a:schemeClr val="tx1"/>
                        </a:solidFill>
                        <a:latin typeface="Ubuntu" panose="020B0504030602030204" pitchFamily="34" charset="0"/>
                        <a:ea typeface="+mn-ea"/>
                        <a:cs typeface="+mn-cs"/>
                      </a:endParaRPr>
                    </a:p>
                    <a:p>
                      <a:endParaRPr lang="en-US" sz="1000" b="1"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Comment superviser des exercices de récupération</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2 minutes</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Pour vous aider, vous pouvez suivre une routine standard pour vos exercices de récupération. Cela vous permettra non seulement </a:t>
                      </a:r>
                      <a:r>
                        <a:rPr lang="fr-fr" sz="1000" b="0" i="0" u="none" strike="noStrike" kern="1200" baseline="0" noProof="0">
                          <a:solidFill>
                            <a:schemeClr val="dk1"/>
                          </a:solidFill>
                          <a:latin typeface="Ubuntu" panose="020B0504030602030204" pitchFamily="34" charset="0"/>
                          <a:ea typeface="+mn-ea"/>
                          <a:cs typeface="+mn-cs"/>
                        </a:rPr>
                        <a:t>de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faire </a:t>
                      </a:r>
                      <a:r>
                        <a:rPr lang="fr-fr" sz="1000" b="0" i="0" u="none" strike="noStrike" kern="1200" baseline="0" noProof="0" dirty="0">
                          <a:solidFill>
                            <a:schemeClr val="dk1"/>
                          </a:solidFill>
                          <a:latin typeface="Ubuntu" panose="020B0504030602030204" pitchFamily="34" charset="0"/>
                          <a:ea typeface="+mn-ea"/>
                          <a:cs typeface="+mn-cs"/>
                        </a:rPr>
                        <a:t>le point sur la séance ou de faire des suggestions en vue du prochain entraînement, mais aussi de créer une routine que vous pourrez suggérer à vos coéquipiers de reproduire chez eux.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Pendant les étirements, demandez à votre équipe de former un cercle. Vous pouvez vous tenir au centre du cercle afin que tout le monde puisse vous voir et reproduire vos étirements.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Sachez que certains étirements peuvent demander de l'équilibre. Encouragez vos coéquipiers à prendre appui sur une surface stable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ou sur l'épaule d'un camarade.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Vous pouvez aussi prendre le temps, à la fin de l'entraînement</a:t>
                      </a:r>
                      <a:r>
                        <a:rPr lang="fr-fr" sz="1000" b="0" i="0" u="none" strike="noStrike" kern="1200" baseline="0" noProof="0">
                          <a:solidFill>
                            <a:schemeClr val="dk1"/>
                          </a:solidFill>
                          <a:latin typeface="Ubuntu" panose="020B0504030602030204" pitchFamily="34" charset="0"/>
                          <a:ea typeface="+mn-ea"/>
                          <a:cs typeface="+mn-cs"/>
                        </a:rPr>
                        <a:t>,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de </a:t>
                      </a:r>
                      <a:r>
                        <a:rPr lang="fr-fr" sz="1000" b="0" i="0" u="none" strike="noStrike" kern="1200" baseline="0" noProof="0" dirty="0">
                          <a:solidFill>
                            <a:schemeClr val="dk1"/>
                          </a:solidFill>
                          <a:latin typeface="Ubuntu" panose="020B0504030602030204" pitchFamily="34" charset="0"/>
                          <a:ea typeface="+mn-ea"/>
                          <a:cs typeface="+mn-cs"/>
                        </a:rPr>
                        <a:t>partager une astuce santé. Vos coéquipiers peuvent </a:t>
                      </a:r>
                      <a:r>
                        <a:rPr lang="fr-fr" sz="1000" b="0" i="0" u="none" strike="noStrike" kern="1200" baseline="0" noProof="0">
                          <a:solidFill>
                            <a:schemeClr val="dk1"/>
                          </a:solidFill>
                          <a:latin typeface="Ubuntu" panose="020B0504030602030204" pitchFamily="34" charset="0"/>
                          <a:ea typeface="+mn-ea"/>
                          <a:cs typeface="+mn-cs"/>
                        </a:rPr>
                        <a:t>écouter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vos </a:t>
                      </a:r>
                      <a:r>
                        <a:rPr lang="fr-fr" sz="1000" b="0" i="0" u="none" strike="noStrike" kern="1200" baseline="0" noProof="0" dirty="0">
                          <a:solidFill>
                            <a:schemeClr val="dk1"/>
                          </a:solidFill>
                          <a:latin typeface="Ubuntu" panose="020B0504030602030204" pitchFamily="34" charset="0"/>
                          <a:ea typeface="+mn-ea"/>
                          <a:cs typeface="+mn-cs"/>
                        </a:rPr>
                        <a:t>conseils pendant qu’ils s’étirent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483705">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et la récupération : mise en pratique !</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&lt; 1 minute</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p>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a:solidFill>
                            <a:schemeClr val="dk1"/>
                          </a:solidFill>
                          <a:latin typeface="Ubuntu" panose="020B0504030602030204" pitchFamily="34" charset="0"/>
                          <a:ea typeface="+mn-ea"/>
                          <a:cs typeface="+mn-cs"/>
                        </a:rPr>
                        <a:t>Il est temps de passer à la pratique ! Faites de la place et ajustez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votre caméra pour que nous puissions vous voir.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132341075"/>
                  </a:ext>
                </a:extLst>
              </a:tr>
            </a:tbl>
          </a:graphicData>
        </a:graphic>
      </p:graphicFrame>
      <p:pic>
        <p:nvPicPr>
          <p:cNvPr id="4" name="Picture 3">
            <a:extLst>
              <a:ext uri="{FF2B5EF4-FFF2-40B4-BE49-F238E27FC236}">
                <a16:creationId xmlns:a16="http://schemas.microsoft.com/office/drawing/2014/main" id="{12753BAD-72D3-624F-D575-D3D547CA02C9}"/>
              </a:ext>
            </a:extLst>
          </p:cNvPr>
          <p:cNvPicPr>
            <a:picLocks noChangeAspect="1"/>
          </p:cNvPicPr>
          <p:nvPr/>
        </p:nvPicPr>
        <p:blipFill rotWithShape="1">
          <a:blip r:embed="rId2"/>
          <a:srcRect l="56904" t="34369" r="2435" b="25332"/>
          <a:stretch/>
        </p:blipFill>
        <p:spPr>
          <a:xfrm>
            <a:off x="7023904" y="1163272"/>
            <a:ext cx="2109083" cy="1175753"/>
          </a:xfrm>
          <a:prstGeom prst="rect">
            <a:avLst/>
          </a:prstGeom>
          <a:ln>
            <a:solidFill>
              <a:schemeClr val="tx1"/>
            </a:solidFill>
          </a:ln>
        </p:spPr>
      </p:pic>
      <p:pic>
        <p:nvPicPr>
          <p:cNvPr id="7" name="Picture 6">
            <a:extLst>
              <a:ext uri="{FF2B5EF4-FFF2-40B4-BE49-F238E27FC236}">
                <a16:creationId xmlns:a16="http://schemas.microsoft.com/office/drawing/2014/main" id="{71725D8F-7684-A0FF-341D-E9F9D3CF77F9}"/>
              </a:ext>
            </a:extLst>
          </p:cNvPr>
          <p:cNvPicPr>
            <a:picLocks noChangeAspect="1"/>
          </p:cNvPicPr>
          <p:nvPr/>
        </p:nvPicPr>
        <p:blipFill rotWithShape="1">
          <a:blip r:embed="rId3"/>
          <a:srcRect l="56319" t="33953" r="2083" b="25332"/>
          <a:stretch/>
        </p:blipFill>
        <p:spPr>
          <a:xfrm>
            <a:off x="7023903" y="3331778"/>
            <a:ext cx="2109083" cy="1156570"/>
          </a:xfrm>
          <a:prstGeom prst="rect">
            <a:avLst/>
          </a:prstGeom>
          <a:ln>
            <a:solidFill>
              <a:schemeClr val="tx1"/>
            </a:solidFill>
          </a:ln>
        </p:spPr>
      </p:pic>
      <p:pic>
        <p:nvPicPr>
          <p:cNvPr id="10" name="Picture 9">
            <a:extLst>
              <a:ext uri="{FF2B5EF4-FFF2-40B4-BE49-F238E27FC236}">
                <a16:creationId xmlns:a16="http://schemas.microsoft.com/office/drawing/2014/main" id="{972C6266-4F53-D5B7-B9C0-FEB2D5E72CEC}"/>
              </a:ext>
            </a:extLst>
          </p:cNvPr>
          <p:cNvPicPr>
            <a:picLocks noChangeAspect="1"/>
          </p:cNvPicPr>
          <p:nvPr/>
        </p:nvPicPr>
        <p:blipFill rotWithShape="1">
          <a:blip r:embed="rId4"/>
          <a:srcRect l="56086" t="33330" r="1967" b="25125"/>
          <a:stretch/>
        </p:blipFill>
        <p:spPr>
          <a:xfrm>
            <a:off x="7023902" y="5481101"/>
            <a:ext cx="2109083" cy="1174976"/>
          </a:xfrm>
          <a:prstGeom prst="rect">
            <a:avLst/>
          </a:prstGeom>
          <a:ln>
            <a:solidFill>
              <a:schemeClr val="tx1"/>
            </a:solidFill>
          </a:ln>
        </p:spPr>
      </p:pic>
    </p:spTree>
    <p:extLst>
      <p:ext uri="{BB962C8B-B14F-4D97-AF65-F5344CB8AC3E}">
        <p14:creationId xmlns:p14="http://schemas.microsoft.com/office/powerpoint/2010/main" val="255223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873390442"/>
              </p:ext>
            </p:extLst>
          </p:nvPr>
        </p:nvGraphicFramePr>
        <p:xfrm>
          <a:off x="614150" y="545911"/>
          <a:ext cx="8518837" cy="494553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et la récupération : mise en pratique !</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À vous de superviser l'échauffement</a:t>
                      </a:r>
                    </a:p>
                    <a:p>
                      <a:endParaRPr lang="en-US" sz="1000" b="0" i="0" u="none" strike="noStrike" kern="1200" baseline="0" noProof="0" dirty="0">
                        <a:solidFill>
                          <a:schemeClr val="tx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15 minutes</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Commençons avec les échauffements. Choisissez ensemble 4 étirements dynamiques parmi la liste.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1" u="none" strike="noStrike" kern="1200" baseline="0" noProof="0" dirty="0">
                          <a:solidFill>
                            <a:schemeClr val="dk1"/>
                          </a:solidFill>
                          <a:latin typeface="Ubuntu" panose="020B0504030602030204" pitchFamily="34" charset="0"/>
                          <a:ea typeface="+mn-ea"/>
                          <a:cs typeface="+mn-cs"/>
                        </a:rPr>
                        <a:t>Demandez à 4 volontaires de donner un étirement qu'ils souhaiteraient réaliser. Encouragez-les à choisir un exercice </a:t>
                      </a:r>
                      <a:br>
                        <a:rPr lang="fr-fr" sz="1000" b="1" i="1" u="none" strike="noStrike" kern="1200" baseline="0" noProof="0" dirty="0">
                          <a:solidFill>
                            <a:schemeClr val="dk1"/>
                          </a:solidFill>
                          <a:latin typeface="Ubuntu" panose="020B0504030602030204" pitchFamily="34" charset="0"/>
                          <a:ea typeface="+mn-ea"/>
                          <a:cs typeface="+mn-cs"/>
                        </a:rPr>
                      </a:br>
                      <a:r>
                        <a:rPr lang="fr-fr" sz="1000" b="1" i="1" u="none" strike="noStrike" kern="1200" baseline="0" noProof="0" dirty="0">
                          <a:solidFill>
                            <a:schemeClr val="dk1"/>
                          </a:solidFill>
                          <a:latin typeface="Ubuntu" panose="020B0504030602030204" pitchFamily="34" charset="0"/>
                          <a:ea typeface="+mn-ea"/>
                          <a:cs typeface="+mn-cs"/>
                        </a:rPr>
                        <a:t>qu'ils ne connaissent peut-être pas encore. </a:t>
                      </a:r>
                      <a:r>
                        <a:rPr lang="fr-fr" sz="1000" b="0" i="0" u="none" strike="noStrike" kern="1200" baseline="0" noProof="0" dirty="0">
                          <a:solidFill>
                            <a:schemeClr val="dk1"/>
                          </a:solidFill>
                          <a:latin typeface="Ubuntu" panose="020B0504030602030204" pitchFamily="34" charset="0"/>
                          <a:ea typeface="+mn-ea"/>
                          <a:cs typeface="+mn-cs"/>
                        </a:rPr>
                        <a:t>Exemple : beaucoup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de personnes savent déjà comment réaliser des montées de genoux,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mais connaissent-elles le déplacement latéral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1" u="none" strike="noStrike" kern="1200" baseline="0" noProof="0" dirty="0">
                          <a:solidFill>
                            <a:schemeClr val="dk1"/>
                          </a:solidFill>
                          <a:latin typeface="Ubuntu" panose="020B0504030602030204" pitchFamily="34" charset="0"/>
                          <a:ea typeface="+mn-ea"/>
                          <a:cs typeface="+mn-cs"/>
                        </a:rPr>
                        <a:t>Apprenez aux participants à réaliser l'exercice et à s'entraîner. Après quelques minutes, demandez à quelqu'un de superviser l'étirement. Réalisez 4 étirements de cette manière. </a:t>
                      </a:r>
                      <a:r>
                        <a:rPr lang="fr-fr" sz="1000" b="1" i="1" u="none" strike="noStrike" kern="1200" baseline="0" noProof="0">
                          <a:solidFill>
                            <a:schemeClr val="dk1"/>
                          </a:solidFill>
                          <a:latin typeface="Ubuntu" panose="020B0504030602030204" pitchFamily="34" charset="0"/>
                          <a:ea typeface="+mn-ea"/>
                          <a:cs typeface="+mn-cs"/>
                        </a:rPr>
                        <a:t>Faites </a:t>
                      </a:r>
                      <a:br>
                        <a:rPr lang="fr-fr" sz="1000" b="1" i="1" u="none" strike="noStrike" kern="1200" baseline="0" noProof="0">
                          <a:solidFill>
                            <a:schemeClr val="dk1"/>
                          </a:solidFill>
                          <a:latin typeface="Ubuntu" panose="020B0504030602030204" pitchFamily="34" charset="0"/>
                          <a:ea typeface="+mn-ea"/>
                          <a:cs typeface="+mn-cs"/>
                        </a:rPr>
                      </a:br>
                      <a:r>
                        <a:rPr lang="fr-fr" sz="1000" b="1" i="1" u="none" strike="noStrike" kern="1200" baseline="0" noProof="0">
                          <a:solidFill>
                            <a:schemeClr val="dk1"/>
                          </a:solidFill>
                          <a:latin typeface="Ubuntu" panose="020B0504030602030204" pitchFamily="34" charset="0"/>
                          <a:ea typeface="+mn-ea"/>
                          <a:cs typeface="+mn-cs"/>
                        </a:rPr>
                        <a:t>chaque </a:t>
                      </a:r>
                      <a:r>
                        <a:rPr lang="fr-fr" sz="1000" b="1" i="1" u="none" strike="noStrike" kern="1200" baseline="0" noProof="0" dirty="0">
                          <a:solidFill>
                            <a:schemeClr val="dk1"/>
                          </a:solidFill>
                          <a:latin typeface="Ubuntu" panose="020B0504030602030204" pitchFamily="34" charset="0"/>
                          <a:ea typeface="+mn-ea"/>
                          <a:cs typeface="+mn-cs"/>
                        </a:rPr>
                        <a:t>étirement pendant 30 secondes.</a:t>
                      </a:r>
                    </a:p>
                    <a:p>
                      <a:pPr marL="27940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27940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27940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27940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a:t>
                      </a:r>
                      <a:r>
                        <a:rPr lang="fr-fr" sz="1000" b="0" i="0" u="none" strike="noStrike" kern="1200" baseline="0" noProof="0">
                          <a:solidFill>
                            <a:schemeClr val="tx1"/>
                          </a:solidFill>
                          <a:latin typeface="Ubuntu" panose="020B0504030602030204" pitchFamily="34" charset="0"/>
                          <a:ea typeface="+mn-ea"/>
                          <a:cs typeface="+mn-cs"/>
                        </a:rPr>
                        <a:t>et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la </a:t>
                      </a:r>
                      <a:r>
                        <a:rPr lang="fr-fr" sz="1000" b="0" i="0" u="none" strike="noStrike" kern="1200" baseline="0" noProof="0" dirty="0">
                          <a:solidFill>
                            <a:schemeClr val="tx1"/>
                          </a:solidFill>
                          <a:latin typeface="Ubuntu" panose="020B0504030602030204" pitchFamily="34" charset="0"/>
                          <a:ea typeface="+mn-ea"/>
                          <a:cs typeface="+mn-cs"/>
                        </a:rPr>
                        <a:t>récupération </a:t>
                      </a:r>
                      <a:r>
                        <a:rPr lang="fr-fr" sz="1000" b="0" i="0" u="none" strike="noStrike" kern="1200" baseline="0" noProof="0">
                          <a:solidFill>
                            <a:schemeClr val="tx1"/>
                          </a:solidFill>
                          <a:latin typeface="Ubuntu" panose="020B0504030602030204" pitchFamily="34" charset="0"/>
                          <a:ea typeface="+mn-ea"/>
                          <a:cs typeface="+mn-cs"/>
                        </a:rPr>
                        <a: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récupération</a:t>
                      </a:r>
                      <a:endParaRPr lang="fr-fr" sz="1000" b="0" i="0" u="none" strike="noStrike" kern="1200" baseline="0" noProof="0" dirty="0">
                        <a:solidFill>
                          <a:schemeClr val="tx1"/>
                        </a:solidFill>
                        <a:latin typeface="Ubuntu" panose="020B0504030602030204" pitchFamily="34" charset="0"/>
                        <a:ea typeface="+mn-ea"/>
                        <a:cs typeface="+mn-cs"/>
                      </a:endParaRPr>
                    </a:p>
                    <a:p>
                      <a:endParaRPr lang="en-US" sz="1000" b="1"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Exemple d'exercice d’échauffement</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4 minutes</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Excellent travail avec ces étirements dynamiques ! N'oubliez pas que chaque sport est différent, alors assurez-vous d'utiliser les guides d'échauffement lorsque vous supervisez une séance d'échauffement.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Ceci est un exemple pour le basket. Vous devriez pratiquer les exercices d’aérobie pendant 30 secondes chacun. Les étirements dynamiques doivent être réalisés 10 fois pour chaque côté/direction.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1" u="none" strike="noStrike" kern="1200" baseline="0" noProof="0" dirty="0">
                          <a:solidFill>
                            <a:schemeClr val="dk1"/>
                          </a:solidFill>
                          <a:highlight>
                            <a:srgbClr val="00FFFF"/>
                          </a:highlight>
                          <a:latin typeface="Ubuntu" panose="020B0504030602030204" pitchFamily="34" charset="0"/>
                          <a:ea typeface="+mn-ea"/>
                          <a:cs typeface="+mn-cs"/>
                        </a:rPr>
                        <a:t>[Vous pouvez modifier cette diapositive pour l'adapter à une autre discipline sportive. Adaptez la diapositive au sport pratiqué par les capitaines de fitness. </a:t>
                      </a:r>
                      <a:r>
                        <a:rPr lang="fr-fr" sz="1000" b="0" i="0" u="none" strike="noStrike" kern="1200" baseline="0" noProof="0" dirty="0">
                          <a:solidFill>
                            <a:schemeClr val="dk1"/>
                          </a:solidFill>
                          <a:highlight>
                            <a:srgbClr val="00FFFF"/>
                          </a:highlight>
                          <a:latin typeface="Ubuntu" panose="020B0504030602030204" pitchFamily="34" charset="0"/>
                          <a:ea typeface="+mn-ea"/>
                          <a:cs typeface="+mn-cs"/>
                        </a:rPr>
                        <a:t>Vous pouvez parler tout en faisant les différents exercices d'échauffement selon le sport pratiqué.]</a:t>
                      </a:r>
                      <a:endParaRPr lang="en-US" sz="1000" b="1" i="1" u="none" strike="noStrike" kern="1200" baseline="0" noProof="0" dirty="0">
                        <a:solidFill>
                          <a:schemeClr val="dk1"/>
                        </a:solidFill>
                        <a:highlight>
                          <a:srgbClr val="00FFFF"/>
                        </a:highlight>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6393BB25-FA8D-7E26-62E6-391E52CF0DBD}"/>
              </a:ext>
            </a:extLst>
          </p:cNvPr>
          <p:cNvPicPr>
            <a:picLocks noChangeAspect="1"/>
          </p:cNvPicPr>
          <p:nvPr/>
        </p:nvPicPr>
        <p:blipFill rotWithShape="1">
          <a:blip r:embed="rId2"/>
          <a:srcRect l="56319" t="33953" r="2201" b="25748"/>
          <a:stretch/>
        </p:blipFill>
        <p:spPr>
          <a:xfrm>
            <a:off x="7005850" y="1517025"/>
            <a:ext cx="2127137" cy="1162435"/>
          </a:xfrm>
          <a:prstGeom prst="rect">
            <a:avLst/>
          </a:prstGeom>
          <a:ln>
            <a:solidFill>
              <a:schemeClr val="tx1"/>
            </a:solidFill>
          </a:ln>
        </p:spPr>
      </p:pic>
      <p:pic>
        <p:nvPicPr>
          <p:cNvPr id="8" name="Picture 7">
            <a:extLst>
              <a:ext uri="{FF2B5EF4-FFF2-40B4-BE49-F238E27FC236}">
                <a16:creationId xmlns:a16="http://schemas.microsoft.com/office/drawing/2014/main" id="{DE8BF3A6-EE29-BD11-85D4-D2D7E3DE13E4}"/>
              </a:ext>
            </a:extLst>
          </p:cNvPr>
          <p:cNvPicPr>
            <a:picLocks noChangeAspect="1"/>
          </p:cNvPicPr>
          <p:nvPr/>
        </p:nvPicPr>
        <p:blipFill rotWithShape="1">
          <a:blip r:embed="rId3"/>
          <a:srcRect l="56203" t="34576" r="2201" b="25125"/>
          <a:stretch/>
        </p:blipFill>
        <p:spPr>
          <a:xfrm>
            <a:off x="7005850" y="3989553"/>
            <a:ext cx="2127137" cy="1159170"/>
          </a:xfrm>
          <a:prstGeom prst="rect">
            <a:avLst/>
          </a:prstGeom>
          <a:ln>
            <a:solidFill>
              <a:schemeClr val="tx1"/>
            </a:solidFill>
          </a:ln>
        </p:spPr>
      </p:pic>
    </p:spTree>
    <p:extLst>
      <p:ext uri="{BB962C8B-B14F-4D97-AF65-F5344CB8AC3E}">
        <p14:creationId xmlns:p14="http://schemas.microsoft.com/office/powerpoint/2010/main" val="1442968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082584742"/>
              </p:ext>
            </p:extLst>
          </p:nvPr>
        </p:nvGraphicFramePr>
        <p:xfrm>
          <a:off x="614150" y="545911"/>
          <a:ext cx="8518837" cy="626379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r>
                        <a:rPr lang="fr-fr" sz="950" b="1" i="0" u="none" strike="noStrike" kern="1200" baseline="0" noProof="0" dirty="0">
                          <a:solidFill>
                            <a:srgbClr val="316355"/>
                          </a:solidFill>
                          <a:latin typeface="Ubuntu" panose="020B0504030602030204" pitchFamily="34" charset="0"/>
                          <a:ea typeface="+mn-ea"/>
                          <a:cs typeface="+mn-cs"/>
                        </a:rPr>
                        <a:t>Thème</a:t>
                      </a:r>
                    </a:p>
                    <a:p>
                      <a:r>
                        <a:rPr lang="fr-fr" sz="950" b="1" i="0" u="none" strike="noStrike" kern="1200" baseline="0" noProof="0" dirty="0">
                          <a:solidFill>
                            <a:srgbClr val="316355"/>
                          </a:solidFill>
                          <a:latin typeface="Ubuntu" panose="020B0504030602030204" pitchFamily="34" charset="0"/>
                          <a:ea typeface="+mn-ea"/>
                          <a:cs typeface="+mn-cs"/>
                        </a:rPr>
                        <a:t>Leçon 2 : </a:t>
                      </a:r>
                      <a:r>
                        <a:rPr lang="fr-fr" sz="950" b="0" i="0" u="none" strike="noStrike" kern="1200" baseline="0" noProof="0" dirty="0">
                          <a:solidFill>
                            <a:schemeClr val="tx1"/>
                          </a:solidFill>
                          <a:latin typeface="Ubuntu" panose="020B0504030602030204" pitchFamily="34" charset="0"/>
                          <a:ea typeface="+mn-ea"/>
                          <a:cs typeface="+mn-cs"/>
                        </a:rPr>
                        <a:t>Superviser l'échauffement et la récupération : </a:t>
                      </a:r>
                      <a:r>
                        <a:rPr lang="fr-fr" sz="950" b="0" i="0" u="none" strike="noStrike" kern="1200" baseline="0" noProof="0">
                          <a:solidFill>
                            <a:schemeClr val="tx1"/>
                          </a:solidFill>
                          <a:latin typeface="Ubuntu" panose="020B0504030602030204" pitchFamily="34" charset="0"/>
                          <a:ea typeface="+mn-ea"/>
                          <a:cs typeface="+mn-cs"/>
                        </a:rPr>
                        <a:t>mise </a:t>
                      </a:r>
                      <a:br>
                        <a:rPr lang="fr-fr" sz="950" b="0" i="0" u="none" strike="noStrike" kern="1200" baseline="0" noProof="0">
                          <a:solidFill>
                            <a:schemeClr val="tx1"/>
                          </a:solidFill>
                          <a:latin typeface="Ubuntu" panose="020B0504030602030204" pitchFamily="34" charset="0"/>
                          <a:ea typeface="+mn-ea"/>
                          <a:cs typeface="+mn-cs"/>
                        </a:rPr>
                      </a:br>
                      <a:r>
                        <a:rPr lang="fr-fr" sz="950" b="0" i="0" u="none" strike="noStrike" kern="1200" baseline="0" noProof="0">
                          <a:solidFill>
                            <a:schemeClr val="tx1"/>
                          </a:solidFill>
                          <a:latin typeface="Ubuntu" panose="020B0504030602030204" pitchFamily="34" charset="0"/>
                          <a:ea typeface="+mn-ea"/>
                          <a:cs typeface="+mn-cs"/>
                        </a:rPr>
                        <a:t>en </a:t>
                      </a:r>
                      <a:r>
                        <a:rPr lang="fr-fr" sz="950" b="0" i="0" u="none" strike="noStrike" kern="1200" baseline="0" noProof="0" dirty="0">
                          <a:solidFill>
                            <a:schemeClr val="tx1"/>
                          </a:solidFill>
                          <a:latin typeface="Ubuntu" panose="020B0504030602030204" pitchFamily="34" charset="0"/>
                          <a:ea typeface="+mn-ea"/>
                          <a:cs typeface="+mn-cs"/>
                        </a:rPr>
                        <a:t>pratique !</a:t>
                      </a:r>
                    </a:p>
                    <a:p>
                      <a:endParaRPr lang="en-US" sz="950" b="0" i="0" u="none" strike="noStrike" kern="1200" baseline="0" noProof="0" dirty="0">
                        <a:solidFill>
                          <a:srgbClr val="316355"/>
                        </a:solidFill>
                        <a:latin typeface="Ubuntu" panose="020B0504030602030204" pitchFamily="34" charset="0"/>
                        <a:ea typeface="+mn-ea"/>
                        <a:cs typeface="+mn-cs"/>
                      </a:endParaRPr>
                    </a:p>
                    <a:p>
                      <a:r>
                        <a:rPr lang="fr-fr" sz="950" b="0" i="0" u="none" strike="noStrike" kern="1200" baseline="0" noProof="0" dirty="0">
                          <a:solidFill>
                            <a:schemeClr val="tx1"/>
                          </a:solidFill>
                          <a:latin typeface="Ubuntu" panose="020B0504030602030204" pitchFamily="34" charset="0"/>
                          <a:ea typeface="+mn-ea"/>
                          <a:cs typeface="+mn-cs"/>
                        </a:rPr>
                        <a:t>À vous de superviser </a:t>
                      </a:r>
                      <a:br>
                        <a:rPr lang="fr-fr" sz="950" b="0" i="0" u="none" strike="noStrike" kern="1200" baseline="0" noProof="0" dirty="0">
                          <a:solidFill>
                            <a:schemeClr val="tx1"/>
                          </a:solidFill>
                          <a:latin typeface="Ubuntu" panose="020B0504030602030204" pitchFamily="34" charset="0"/>
                          <a:ea typeface="+mn-ea"/>
                          <a:cs typeface="+mn-cs"/>
                        </a:rPr>
                      </a:br>
                      <a:r>
                        <a:rPr lang="fr-fr" sz="950" b="0" i="0" u="none" strike="noStrike" kern="1200" baseline="0" noProof="0" dirty="0">
                          <a:solidFill>
                            <a:schemeClr val="tx1"/>
                          </a:solidFill>
                          <a:latin typeface="Ubuntu" panose="020B0504030602030204" pitchFamily="34" charset="0"/>
                          <a:ea typeface="+mn-ea"/>
                          <a:cs typeface="+mn-cs"/>
                        </a:rPr>
                        <a:t>la récupération</a:t>
                      </a:r>
                    </a:p>
                    <a:p>
                      <a:endParaRPr lang="en-US" sz="950" b="0" i="0" u="none" strike="noStrike" kern="1200" baseline="0" noProof="0" dirty="0">
                        <a:solidFill>
                          <a:schemeClr val="tx1"/>
                        </a:solidFill>
                        <a:latin typeface="Ubuntu" panose="020B0504030602030204" pitchFamily="34" charset="0"/>
                        <a:ea typeface="+mn-ea"/>
                        <a:cs typeface="+mn-cs"/>
                      </a:endParaRPr>
                    </a:p>
                    <a:p>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10 minutes</a:t>
                      </a:r>
                    </a:p>
                    <a:p>
                      <a:r>
                        <a:rPr lang="fr-fr" sz="950" b="1" i="0" u="none" strike="noStrike" kern="1200" baseline="0" noProof="0" dirty="0">
                          <a:solidFill>
                            <a:srgbClr val="316355"/>
                          </a:solidFill>
                          <a:latin typeface="Ubuntu" panose="020B0504030602030204" pitchFamily="34" charset="0"/>
                          <a:ea typeface="+mn-ea"/>
                          <a:cs typeface="+mn-cs"/>
                        </a:rPr>
                        <a:t>Responsable :</a:t>
                      </a:r>
                      <a:endParaRPr lang="en-US" sz="950" noProof="0" dirty="0">
                        <a:solidFill>
                          <a:srgbClr val="316355"/>
                        </a:solidFill>
                        <a:latin typeface="Ubuntu" panose="020B0504030602030204" pitchFamily="34" charset="0"/>
                      </a:endParaRPr>
                    </a:p>
                    <a:p>
                      <a:pPr marL="0" algn="l" defTabSz="914400" rtl="0" eaLnBrk="1" latinLnBrk="0" hangingPunct="1"/>
                      <a:endParaRPr lang="en-US" sz="95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dk1"/>
                          </a:solidFill>
                          <a:latin typeface="Ubuntu" panose="020B0504030602030204" pitchFamily="34" charset="0"/>
                          <a:ea typeface="+mn-ea"/>
                          <a:cs typeface="+mn-cs"/>
                        </a:rPr>
                        <a:t>Passons maintenant à la récupération ! En tant que groupe, choisissez 4 étirements statiques de la liste.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1" u="none" strike="noStrike" kern="1200" baseline="0" noProof="0" dirty="0">
                          <a:solidFill>
                            <a:schemeClr val="dk1"/>
                          </a:solidFill>
                          <a:latin typeface="Ubuntu" panose="020B0504030602030204" pitchFamily="34" charset="0"/>
                          <a:ea typeface="+mn-ea"/>
                          <a:cs typeface="+mn-cs"/>
                        </a:rPr>
                        <a:t>Demandez à 4 volontaires de donner un étirement qu'ils souhaiteraient réaliser. Encouragez-les à choisir un étirement qu'ils ne connaissent peut-être pas encore, ou à choisir des étirements qui visent plusieurs parties du corps.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1" i="1"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1" u="none" strike="noStrike" kern="1200" baseline="0" noProof="0" dirty="0">
                          <a:solidFill>
                            <a:schemeClr val="dk1"/>
                          </a:solidFill>
                          <a:latin typeface="Ubuntu" panose="020B0504030602030204" pitchFamily="34" charset="0"/>
                          <a:ea typeface="+mn-ea"/>
                          <a:cs typeface="+mn-cs"/>
                        </a:rPr>
                        <a:t>Apprenez aux participants comment faire l'étirement et s'entraîner. Après quelques minutes, demandez à quelqu'un de superviser l'étirement. Réalisez 4 étirements de cette manière. </a:t>
                      </a:r>
                      <a:r>
                        <a:rPr lang="fr-fr" sz="950" b="1" i="1" u="none" strike="noStrike" kern="1200" baseline="0" noProof="0">
                          <a:solidFill>
                            <a:schemeClr val="dk1"/>
                          </a:solidFill>
                          <a:latin typeface="Ubuntu" panose="020B0504030602030204" pitchFamily="34" charset="0"/>
                          <a:ea typeface="+mn-ea"/>
                          <a:cs typeface="+mn-cs"/>
                        </a:rPr>
                        <a:t>Maintenez </a:t>
                      </a:r>
                      <a:br>
                        <a:rPr lang="fr-fr" sz="950" b="1" i="1" u="none" strike="noStrike" kern="1200" baseline="0" noProof="0">
                          <a:solidFill>
                            <a:schemeClr val="dk1"/>
                          </a:solidFill>
                          <a:latin typeface="Ubuntu" panose="020B0504030602030204" pitchFamily="34" charset="0"/>
                          <a:ea typeface="+mn-ea"/>
                          <a:cs typeface="+mn-cs"/>
                        </a:rPr>
                      </a:br>
                      <a:r>
                        <a:rPr lang="fr-fr" sz="950" b="1" i="1" u="none" strike="noStrike" kern="1200" baseline="0" noProof="0">
                          <a:solidFill>
                            <a:schemeClr val="dk1"/>
                          </a:solidFill>
                          <a:latin typeface="Ubuntu" panose="020B0504030602030204" pitchFamily="34" charset="0"/>
                          <a:ea typeface="+mn-ea"/>
                          <a:cs typeface="+mn-cs"/>
                        </a:rPr>
                        <a:t>chaque </a:t>
                      </a:r>
                      <a:r>
                        <a:rPr lang="fr-fr" sz="950" b="1" i="1" u="none" strike="noStrike" kern="1200" baseline="0" noProof="0" dirty="0">
                          <a:solidFill>
                            <a:schemeClr val="dk1"/>
                          </a:solidFill>
                          <a:latin typeface="Ubuntu" panose="020B0504030602030204" pitchFamily="34" charset="0"/>
                          <a:ea typeface="+mn-ea"/>
                          <a:cs typeface="+mn-cs"/>
                        </a:rPr>
                        <a:t>position pendant 30 secondes.</a:t>
                      </a:r>
                    </a:p>
                    <a:p>
                      <a:pPr marL="279400" indent="0">
                        <a:buFont typeface="Arial" panose="020B0604020202020204" pitchFamily="34" charset="0"/>
                        <a:buNone/>
                      </a:pPr>
                      <a:endParaRPr lang="en-US" sz="95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fr-fr" sz="950" b="1" i="0" u="none" strike="noStrike" kern="1200" baseline="0" noProof="0" dirty="0">
                          <a:solidFill>
                            <a:srgbClr val="316355"/>
                          </a:solidFill>
                          <a:latin typeface="Ubuntu" panose="020B0504030602030204" pitchFamily="34" charset="0"/>
                          <a:ea typeface="+mn-ea"/>
                          <a:cs typeface="+mn-cs"/>
                        </a:rPr>
                        <a:t>Thème</a:t>
                      </a:r>
                    </a:p>
                    <a:p>
                      <a:r>
                        <a:rPr lang="fr-fr" sz="950" b="1" i="0" u="none" strike="noStrike" kern="1200" baseline="0" noProof="0" dirty="0">
                          <a:solidFill>
                            <a:srgbClr val="316355"/>
                          </a:solidFill>
                          <a:latin typeface="Ubuntu" panose="020B0504030602030204" pitchFamily="34" charset="0"/>
                          <a:ea typeface="+mn-ea"/>
                          <a:cs typeface="+mn-cs"/>
                        </a:rPr>
                        <a:t>Leçon 2 : </a:t>
                      </a:r>
                      <a:r>
                        <a:rPr lang="fr-fr" sz="950" b="0" i="0" u="none" strike="noStrike" kern="1200" baseline="0" noProof="0" dirty="0">
                          <a:solidFill>
                            <a:schemeClr val="tx1"/>
                          </a:solidFill>
                          <a:latin typeface="Ubuntu" panose="020B0504030602030204" pitchFamily="34" charset="0"/>
                          <a:ea typeface="+mn-ea"/>
                          <a:cs typeface="+mn-cs"/>
                        </a:rPr>
                        <a:t>Superviser l’échauffement </a:t>
                      </a:r>
                      <a:r>
                        <a:rPr lang="fr-fr" sz="950" b="0" i="0" u="none" strike="noStrike" kern="1200" baseline="0" noProof="0">
                          <a:solidFill>
                            <a:schemeClr val="tx1"/>
                          </a:solidFill>
                          <a:latin typeface="Ubuntu" panose="020B0504030602030204" pitchFamily="34" charset="0"/>
                          <a:ea typeface="+mn-ea"/>
                          <a:cs typeface="+mn-cs"/>
                        </a:rPr>
                        <a:t>et </a:t>
                      </a:r>
                      <a:br>
                        <a:rPr lang="fr-fr" sz="950" b="0" i="0" u="none" strike="noStrike" kern="1200" baseline="0" noProof="0">
                          <a:solidFill>
                            <a:schemeClr val="tx1"/>
                          </a:solidFill>
                          <a:latin typeface="Ubuntu" panose="020B0504030602030204" pitchFamily="34" charset="0"/>
                          <a:ea typeface="+mn-ea"/>
                          <a:cs typeface="+mn-cs"/>
                        </a:rPr>
                      </a:br>
                      <a:r>
                        <a:rPr lang="fr-fr" sz="950" b="0" i="0" u="none" strike="noStrike" kern="1200" baseline="0" noProof="0">
                          <a:solidFill>
                            <a:schemeClr val="tx1"/>
                          </a:solidFill>
                          <a:latin typeface="Ubuntu" panose="020B0504030602030204" pitchFamily="34" charset="0"/>
                          <a:ea typeface="+mn-ea"/>
                          <a:cs typeface="+mn-cs"/>
                        </a:rPr>
                        <a:t>la </a:t>
                      </a:r>
                      <a:r>
                        <a:rPr lang="fr-fr" sz="950" b="0" i="0" u="none" strike="noStrike" kern="1200" baseline="0" noProof="0" dirty="0">
                          <a:solidFill>
                            <a:schemeClr val="tx1"/>
                          </a:solidFill>
                          <a:latin typeface="Ubuntu" panose="020B0504030602030204" pitchFamily="34" charset="0"/>
                          <a:ea typeface="+mn-ea"/>
                          <a:cs typeface="+mn-cs"/>
                        </a:rPr>
                        <a:t>récupération </a:t>
                      </a:r>
                      <a:r>
                        <a:rPr lang="fr-fr" sz="950" b="0" i="0" u="none" strike="noStrike" kern="1200" baseline="0" noProof="0">
                          <a:solidFill>
                            <a:schemeClr val="tx1"/>
                          </a:solidFill>
                          <a:latin typeface="Ubuntu" panose="020B0504030602030204" pitchFamily="34" charset="0"/>
                          <a:ea typeface="+mn-ea"/>
                          <a:cs typeface="+mn-cs"/>
                        </a:rPr>
                        <a:t>: </a:t>
                      </a:r>
                      <a:br>
                        <a:rPr lang="fr-fr" sz="950" b="0" i="0" u="none" strike="noStrike" kern="1200" baseline="0" noProof="0">
                          <a:solidFill>
                            <a:schemeClr val="tx1"/>
                          </a:solidFill>
                          <a:latin typeface="Ubuntu" panose="020B0504030602030204" pitchFamily="34" charset="0"/>
                          <a:ea typeface="+mn-ea"/>
                          <a:cs typeface="+mn-cs"/>
                        </a:rPr>
                      </a:br>
                      <a:r>
                        <a:rPr lang="fr-fr" sz="950" b="0" i="0" u="none" strike="noStrike" kern="1200" baseline="0" noProof="0">
                          <a:solidFill>
                            <a:schemeClr val="tx1"/>
                          </a:solidFill>
                          <a:latin typeface="Ubuntu" panose="020B0504030602030204" pitchFamily="34" charset="0"/>
                          <a:ea typeface="+mn-ea"/>
                          <a:cs typeface="+mn-cs"/>
                        </a:rPr>
                        <a:t>récupération</a:t>
                      </a:r>
                      <a:endParaRPr lang="fr-fr" sz="950" b="0" i="0" u="none" strike="noStrike" kern="1200" baseline="0" noProof="0" dirty="0">
                        <a:solidFill>
                          <a:schemeClr val="tx1"/>
                        </a:solidFill>
                        <a:latin typeface="Ubuntu" panose="020B0504030602030204" pitchFamily="34" charset="0"/>
                        <a:ea typeface="+mn-ea"/>
                        <a:cs typeface="+mn-cs"/>
                      </a:endParaRPr>
                    </a:p>
                    <a:p>
                      <a:endParaRPr lang="en-US" sz="950" b="1" i="0" u="none" strike="noStrike" kern="1200" baseline="0" noProof="0" dirty="0">
                        <a:solidFill>
                          <a:srgbClr val="316355"/>
                        </a:solidFill>
                        <a:latin typeface="Ubuntu" panose="020B0504030602030204" pitchFamily="34" charset="0"/>
                        <a:ea typeface="+mn-ea"/>
                        <a:cs typeface="+mn-cs"/>
                      </a:endParaRPr>
                    </a:p>
                    <a:p>
                      <a:r>
                        <a:rPr lang="fr-fr" sz="950" b="0" i="0" u="none" strike="noStrike" kern="1200" baseline="0" noProof="0" dirty="0">
                          <a:solidFill>
                            <a:schemeClr val="tx1"/>
                          </a:solidFill>
                          <a:latin typeface="Ubuntu" panose="020B0504030602030204" pitchFamily="34" charset="0"/>
                          <a:ea typeface="+mn-ea"/>
                          <a:cs typeface="+mn-cs"/>
                        </a:rPr>
                        <a:t>Exemple d'exercice </a:t>
                      </a:r>
                      <a:br>
                        <a:rPr lang="fr-fr" sz="950" b="0" i="0" u="none" strike="noStrike" kern="1200" baseline="0" noProof="0" dirty="0">
                          <a:solidFill>
                            <a:schemeClr val="tx1"/>
                          </a:solidFill>
                          <a:latin typeface="Ubuntu" panose="020B0504030602030204" pitchFamily="34" charset="0"/>
                          <a:ea typeface="+mn-ea"/>
                          <a:cs typeface="+mn-cs"/>
                        </a:rPr>
                      </a:br>
                      <a:r>
                        <a:rPr lang="fr-fr" sz="950" b="0" i="0" u="none" strike="noStrike" kern="1200" baseline="0" noProof="0" dirty="0">
                          <a:solidFill>
                            <a:schemeClr val="tx1"/>
                          </a:solidFill>
                          <a:latin typeface="Ubuntu" panose="020B0504030602030204" pitchFamily="34" charset="0"/>
                          <a:ea typeface="+mn-ea"/>
                          <a:cs typeface="+mn-cs"/>
                        </a:rPr>
                        <a:t>de récupération</a:t>
                      </a:r>
                    </a:p>
                    <a:p>
                      <a:endParaRPr lang="en-US" sz="950" b="0" i="0" u="none" strike="noStrike" kern="1200" baseline="0" noProof="0" dirty="0">
                        <a:solidFill>
                          <a:srgbClr val="316355"/>
                        </a:solidFill>
                        <a:latin typeface="Ubuntu" panose="020B0504030602030204" pitchFamily="34" charset="0"/>
                        <a:ea typeface="+mn-ea"/>
                        <a:cs typeface="+mn-cs"/>
                      </a:endParaRPr>
                    </a:p>
                    <a:p>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4 minutes</a:t>
                      </a:r>
                    </a:p>
                    <a:p>
                      <a:r>
                        <a:rPr lang="fr-fr" sz="950" b="1" i="0" u="none" strike="noStrike" kern="1200" baseline="0" noProof="0" dirty="0">
                          <a:solidFill>
                            <a:srgbClr val="316355"/>
                          </a:solidFill>
                          <a:latin typeface="Ubuntu" panose="020B0504030602030204" pitchFamily="34" charset="0"/>
                          <a:ea typeface="+mn-ea"/>
                          <a:cs typeface="+mn-cs"/>
                        </a:rPr>
                        <a:t>Responsable :</a:t>
                      </a:r>
                      <a:endParaRPr lang="en-US" sz="95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dk1"/>
                          </a:solidFill>
                          <a:latin typeface="Ubuntu" panose="020B0504030602030204" pitchFamily="34" charset="0"/>
                          <a:ea typeface="+mn-ea"/>
                          <a:cs typeface="+mn-cs"/>
                        </a:rPr>
                        <a:t>Bravo pour ces étirements statiques ! N'oubliez pas que chaque sport est différent. Assurez-vous donc de donner les bonnes instructions lorsque vous supervisez des séances d'étirements.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dk1"/>
                          </a:solidFill>
                          <a:latin typeface="Ubuntu" panose="020B0504030602030204" pitchFamily="34" charset="0"/>
                          <a:ea typeface="+mn-ea"/>
                          <a:cs typeface="+mn-cs"/>
                        </a:rPr>
                        <a:t>Ceci est un exemple pour le basket. Pratiquez les exercices d’aérobie pendant quelques minutes et maintenez chaque position pendant 30 secondes. Assurez-vous d'étirer les deux côtés de votre corps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1" u="none" strike="noStrike" kern="1200" baseline="0" noProof="0" dirty="0">
                          <a:solidFill>
                            <a:schemeClr val="dk1"/>
                          </a:solidFill>
                          <a:highlight>
                            <a:srgbClr val="00FFFF"/>
                          </a:highlight>
                          <a:latin typeface="Ubuntu" panose="020B0504030602030204" pitchFamily="34" charset="0"/>
                          <a:ea typeface="+mn-ea"/>
                          <a:cs typeface="+mn-cs"/>
                        </a:rPr>
                        <a:t>[Vous pouvez modifier cette diapositive pour l'adapter à une autre discipline sportive. Adaptez la diapositive au sport pratiqué par les capitaines de fitness. </a:t>
                      </a:r>
                      <a:r>
                        <a:rPr lang="fr-fr" sz="950" b="0" i="0" u="none" strike="noStrike" kern="1200" baseline="0" noProof="0" dirty="0">
                          <a:solidFill>
                            <a:schemeClr val="dk1"/>
                          </a:solidFill>
                          <a:highlight>
                            <a:srgbClr val="00FFFF"/>
                          </a:highlight>
                          <a:latin typeface="Ubuntu" panose="020B0504030602030204" pitchFamily="34" charset="0"/>
                          <a:ea typeface="+mn-ea"/>
                          <a:cs typeface="+mn-cs"/>
                        </a:rPr>
                        <a:t>Vous pouvez parler tout en faisant les différents exercices de récupération selon le sport pratiqué.]</a:t>
                      </a:r>
                      <a:endParaRPr lang="en-US" sz="950" b="1" i="1" u="none" strike="noStrike" kern="1200" baseline="0" noProof="0" dirty="0">
                        <a:solidFill>
                          <a:schemeClr val="dk1"/>
                        </a:solidFill>
                        <a:highlight>
                          <a:srgbClr val="00FFFF"/>
                        </a:highlight>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661194">
                <a:tc>
                  <a:txBody>
                    <a:bodyPr/>
                    <a:lstStyle/>
                    <a:p>
                      <a:r>
                        <a:rPr lang="fr-fr" sz="950" b="1" i="0" u="none" strike="noStrike" kern="1200" baseline="0" noProof="0" dirty="0">
                          <a:solidFill>
                            <a:srgbClr val="316355"/>
                          </a:solidFill>
                          <a:latin typeface="Ubuntu" panose="020B0504030602030204" pitchFamily="34" charset="0"/>
                          <a:ea typeface="+mn-ea"/>
                          <a:cs typeface="+mn-cs"/>
                        </a:rPr>
                        <a:t>Thème</a:t>
                      </a:r>
                    </a:p>
                    <a:p>
                      <a:r>
                        <a:rPr lang="fr-fr" sz="950" b="1" i="0" u="none" strike="noStrike" kern="1200" baseline="0" noProof="0" dirty="0">
                          <a:solidFill>
                            <a:srgbClr val="316355"/>
                          </a:solidFill>
                          <a:latin typeface="Ubuntu" panose="020B0504030602030204" pitchFamily="34" charset="0"/>
                          <a:ea typeface="+mn-ea"/>
                          <a:cs typeface="+mn-cs"/>
                        </a:rPr>
                        <a:t>Leçon 2 : </a:t>
                      </a:r>
                      <a:r>
                        <a:rPr lang="fr-fr" sz="950" b="0" i="0" u="none" strike="noStrike" kern="1200" baseline="0" noProof="0" dirty="0">
                          <a:solidFill>
                            <a:schemeClr val="tx1"/>
                          </a:solidFill>
                          <a:latin typeface="Ubuntu" panose="020B0504030602030204" pitchFamily="34" charset="0"/>
                          <a:ea typeface="+mn-ea"/>
                          <a:cs typeface="+mn-cs"/>
                        </a:rPr>
                        <a:t>Superviser l’échauffement </a:t>
                      </a:r>
                      <a:r>
                        <a:rPr lang="fr-fr" sz="950" b="0" i="0" u="none" strike="noStrike" kern="1200" baseline="0" noProof="0">
                          <a:solidFill>
                            <a:schemeClr val="tx1"/>
                          </a:solidFill>
                          <a:latin typeface="Ubuntu" panose="020B0504030602030204" pitchFamily="34" charset="0"/>
                          <a:ea typeface="+mn-ea"/>
                          <a:cs typeface="+mn-cs"/>
                        </a:rPr>
                        <a:t>et </a:t>
                      </a:r>
                      <a:br>
                        <a:rPr lang="fr-fr" sz="950" b="0" i="0" u="none" strike="noStrike" kern="1200" baseline="0" noProof="0">
                          <a:solidFill>
                            <a:schemeClr val="tx1"/>
                          </a:solidFill>
                          <a:latin typeface="Ubuntu" panose="020B0504030602030204" pitchFamily="34" charset="0"/>
                          <a:ea typeface="+mn-ea"/>
                          <a:cs typeface="+mn-cs"/>
                        </a:rPr>
                      </a:br>
                      <a:r>
                        <a:rPr lang="fr-fr" sz="950" b="0" i="0" u="none" strike="noStrike" kern="1200" baseline="0" noProof="0">
                          <a:solidFill>
                            <a:schemeClr val="tx1"/>
                          </a:solidFill>
                          <a:latin typeface="Ubuntu" panose="020B0504030602030204" pitchFamily="34" charset="0"/>
                          <a:ea typeface="+mn-ea"/>
                          <a:cs typeface="+mn-cs"/>
                        </a:rPr>
                        <a:t>la </a:t>
                      </a:r>
                      <a:r>
                        <a:rPr lang="fr-fr" sz="950" b="0" i="0" u="none" strike="noStrike" kern="1200" baseline="0" noProof="0" dirty="0">
                          <a:solidFill>
                            <a:schemeClr val="tx1"/>
                          </a:solidFill>
                          <a:latin typeface="Ubuntu" panose="020B0504030602030204" pitchFamily="34" charset="0"/>
                          <a:ea typeface="+mn-ea"/>
                          <a:cs typeface="+mn-cs"/>
                        </a:rPr>
                        <a:t>récupération </a:t>
                      </a:r>
                      <a:r>
                        <a:rPr lang="fr-fr" sz="950" b="0" i="0" u="none" strike="noStrike" kern="1200" baseline="0" noProof="0">
                          <a:solidFill>
                            <a:schemeClr val="tx1"/>
                          </a:solidFill>
                          <a:latin typeface="Ubuntu" panose="020B0504030602030204" pitchFamily="34" charset="0"/>
                          <a:ea typeface="+mn-ea"/>
                          <a:cs typeface="+mn-cs"/>
                        </a:rPr>
                        <a:t>: </a:t>
                      </a:r>
                      <a:br>
                        <a:rPr lang="fr-fr" sz="950" b="0" i="0" u="none" strike="noStrike" kern="1200" baseline="0" noProof="0">
                          <a:solidFill>
                            <a:schemeClr val="tx1"/>
                          </a:solidFill>
                          <a:latin typeface="Ubuntu" panose="020B0504030602030204" pitchFamily="34" charset="0"/>
                          <a:ea typeface="+mn-ea"/>
                          <a:cs typeface="+mn-cs"/>
                        </a:rPr>
                      </a:br>
                      <a:r>
                        <a:rPr lang="fr-fr" sz="950" b="0" i="0" u="none" strike="noStrike" kern="1200" baseline="0" noProof="0">
                          <a:solidFill>
                            <a:schemeClr val="tx1"/>
                          </a:solidFill>
                          <a:latin typeface="Ubuntu" panose="020B0504030602030204" pitchFamily="34" charset="0"/>
                          <a:ea typeface="+mn-ea"/>
                          <a:cs typeface="+mn-cs"/>
                        </a:rPr>
                        <a:t>récupération</a:t>
                      </a:r>
                      <a:endParaRPr lang="fr-fr" sz="950" b="0" i="0" u="none" strike="noStrike" kern="1200" baseline="0" noProof="0" dirty="0">
                        <a:solidFill>
                          <a:schemeClr val="tx1"/>
                        </a:solidFill>
                        <a:latin typeface="Ubuntu" panose="020B0504030602030204" pitchFamily="34" charset="0"/>
                        <a:ea typeface="+mn-ea"/>
                        <a:cs typeface="+mn-cs"/>
                      </a:endParaRPr>
                    </a:p>
                    <a:p>
                      <a:endParaRPr lang="en-US" sz="950" b="1" i="0" u="none" strike="noStrike" kern="1200" baseline="0" noProof="0" dirty="0">
                        <a:solidFill>
                          <a:srgbClr val="316355"/>
                        </a:solidFill>
                        <a:latin typeface="Ubuntu" panose="020B0504030602030204" pitchFamily="34" charset="0"/>
                        <a:ea typeface="+mn-ea"/>
                        <a:cs typeface="+mn-cs"/>
                      </a:endParaRPr>
                    </a:p>
                    <a:p>
                      <a:r>
                        <a:rPr lang="fr-fr" sz="950" b="0" i="0" u="none" strike="noStrike" kern="1200" baseline="0" noProof="0" dirty="0">
                          <a:solidFill>
                            <a:schemeClr val="tx1"/>
                          </a:solidFill>
                          <a:latin typeface="Ubuntu" panose="020B0504030602030204" pitchFamily="34" charset="0"/>
                          <a:ea typeface="+mn-ea"/>
                          <a:cs typeface="+mn-cs"/>
                        </a:rPr>
                        <a:t>Conseils</a:t>
                      </a:r>
                    </a:p>
                    <a:p>
                      <a:endParaRPr lang="en-US" sz="950" b="0" i="0" u="none" strike="noStrike" kern="1200" baseline="0" noProof="0" dirty="0">
                        <a:solidFill>
                          <a:srgbClr val="316355"/>
                        </a:solidFill>
                        <a:latin typeface="Ubuntu" panose="020B0504030602030204" pitchFamily="34" charset="0"/>
                        <a:ea typeface="+mn-ea"/>
                        <a:cs typeface="+mn-cs"/>
                      </a:endParaRPr>
                    </a:p>
                    <a:p>
                      <a:r>
                        <a:rPr lang="fr-fr" sz="950" b="1" i="0" u="none" strike="noStrike" kern="1200" baseline="0" noProof="0" dirty="0">
                          <a:solidFill>
                            <a:srgbClr val="316355"/>
                          </a:solidFill>
                          <a:latin typeface="Ubuntu" panose="020B0504030602030204" pitchFamily="34" charset="0"/>
                          <a:ea typeface="+mn-ea"/>
                          <a:cs typeface="+mn-cs"/>
                        </a:rPr>
                        <a:t>Durée : </a:t>
                      </a:r>
                      <a:r>
                        <a:rPr lang="fr-fr" sz="950" b="0" i="0" u="none" strike="noStrike" kern="1200" baseline="0" noProof="0" dirty="0">
                          <a:solidFill>
                            <a:schemeClr val="tx1"/>
                          </a:solidFill>
                          <a:latin typeface="Ubuntu" panose="020B0504030602030204" pitchFamily="34" charset="0"/>
                          <a:ea typeface="+mn-ea"/>
                          <a:cs typeface="+mn-cs"/>
                        </a:rPr>
                        <a:t>2 minutes</a:t>
                      </a:r>
                    </a:p>
                    <a:p>
                      <a:r>
                        <a:rPr lang="fr-fr" sz="950" b="1" i="0" u="none" strike="noStrike" kern="1200" baseline="0" noProof="0" dirty="0">
                          <a:solidFill>
                            <a:srgbClr val="316355"/>
                          </a:solidFill>
                          <a:latin typeface="Ubuntu" panose="020B0504030602030204" pitchFamily="34" charset="0"/>
                          <a:ea typeface="+mn-ea"/>
                          <a:cs typeface="+mn-cs"/>
                        </a:rPr>
                        <a:t>Responsable :</a:t>
                      </a:r>
                      <a:endParaRPr lang="en-US" sz="950" noProof="0" dirty="0">
                        <a:solidFill>
                          <a:srgbClr val="316355"/>
                        </a:solidFill>
                        <a:latin typeface="Ubuntu" panose="020B0504030602030204" pitchFamily="34" charset="0"/>
                      </a:endParaRPr>
                    </a:p>
                    <a:p>
                      <a:endParaRPr lang="en-US" sz="95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dk1"/>
                          </a:solidFill>
                          <a:latin typeface="Ubuntu" panose="020B0504030602030204" pitchFamily="34" charset="0"/>
                          <a:ea typeface="+mn-ea"/>
                          <a:cs typeface="+mn-cs"/>
                        </a:rPr>
                        <a:t>Voici quelques conseils supplémentaires pour superviser les séances d'échauffement et de récupération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Suivez une routine standard pour l'échauffement et la récupération.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Ayez confiance en vous ! Parlez ouvertement et distinctement.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Encouragez tous vos coéquipiers à participer.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Assurez-vous que vous disposez de suffisamment d'espace pour effectuer les exercices efficacement et en toute sécurité.</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Observez vos coéquipiers pour vérifier qu'ils font les exercices correctement et offrez-leur votre aide dans le cas contraire.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4113514889"/>
                  </a:ext>
                </a:extLst>
              </a:tr>
            </a:tbl>
          </a:graphicData>
        </a:graphic>
      </p:graphicFrame>
      <p:pic>
        <p:nvPicPr>
          <p:cNvPr id="4" name="Picture 3">
            <a:extLst>
              <a:ext uri="{FF2B5EF4-FFF2-40B4-BE49-F238E27FC236}">
                <a16:creationId xmlns:a16="http://schemas.microsoft.com/office/drawing/2014/main" id="{4AFB7094-D136-FF53-574F-4BAA95CC3A37}"/>
              </a:ext>
            </a:extLst>
          </p:cNvPr>
          <p:cNvPicPr>
            <a:picLocks noChangeAspect="1"/>
          </p:cNvPicPr>
          <p:nvPr/>
        </p:nvPicPr>
        <p:blipFill rotWithShape="1">
          <a:blip r:embed="rId2"/>
          <a:srcRect l="56904" t="34370" r="2318" b="26163"/>
          <a:stretch/>
        </p:blipFill>
        <p:spPr>
          <a:xfrm>
            <a:off x="7005850" y="1177932"/>
            <a:ext cx="2127137" cy="1158040"/>
          </a:xfrm>
          <a:prstGeom prst="rect">
            <a:avLst/>
          </a:prstGeom>
          <a:ln>
            <a:solidFill>
              <a:schemeClr val="tx1"/>
            </a:solidFill>
          </a:ln>
        </p:spPr>
      </p:pic>
      <p:pic>
        <p:nvPicPr>
          <p:cNvPr id="7" name="Picture 6">
            <a:extLst>
              <a:ext uri="{FF2B5EF4-FFF2-40B4-BE49-F238E27FC236}">
                <a16:creationId xmlns:a16="http://schemas.microsoft.com/office/drawing/2014/main" id="{BEA94DC8-BF30-3A80-2FC0-4D38803F3316}"/>
              </a:ext>
            </a:extLst>
          </p:cNvPr>
          <p:cNvPicPr>
            <a:picLocks noChangeAspect="1"/>
          </p:cNvPicPr>
          <p:nvPr/>
        </p:nvPicPr>
        <p:blipFill rotWithShape="1">
          <a:blip r:embed="rId3"/>
          <a:srcRect l="56787" t="33953" r="2201" b="25748"/>
          <a:stretch/>
        </p:blipFill>
        <p:spPr>
          <a:xfrm>
            <a:off x="7005850" y="3141469"/>
            <a:ext cx="2127137" cy="1175682"/>
          </a:xfrm>
          <a:prstGeom prst="rect">
            <a:avLst/>
          </a:prstGeom>
          <a:ln>
            <a:solidFill>
              <a:schemeClr val="tx1"/>
            </a:solidFill>
          </a:ln>
        </p:spPr>
      </p:pic>
      <p:pic>
        <p:nvPicPr>
          <p:cNvPr id="11" name="Picture 10">
            <a:extLst>
              <a:ext uri="{FF2B5EF4-FFF2-40B4-BE49-F238E27FC236}">
                <a16:creationId xmlns:a16="http://schemas.microsoft.com/office/drawing/2014/main" id="{BA7AD6B3-35BA-3C64-4B6A-970B2D3E0C86}"/>
              </a:ext>
            </a:extLst>
          </p:cNvPr>
          <p:cNvPicPr>
            <a:picLocks noChangeAspect="1"/>
          </p:cNvPicPr>
          <p:nvPr/>
        </p:nvPicPr>
        <p:blipFill rotWithShape="1">
          <a:blip r:embed="rId4"/>
          <a:srcRect l="56787" t="34784" r="2201" b="25748"/>
          <a:stretch/>
        </p:blipFill>
        <p:spPr>
          <a:xfrm>
            <a:off x="7005850" y="5122648"/>
            <a:ext cx="2127137" cy="1151442"/>
          </a:xfrm>
          <a:prstGeom prst="rect">
            <a:avLst/>
          </a:prstGeom>
          <a:ln>
            <a:solidFill>
              <a:schemeClr val="tx1"/>
            </a:solidFill>
          </a:ln>
        </p:spPr>
      </p:pic>
    </p:spTree>
    <p:extLst>
      <p:ext uri="{BB962C8B-B14F-4D97-AF65-F5344CB8AC3E}">
        <p14:creationId xmlns:p14="http://schemas.microsoft.com/office/powerpoint/2010/main" val="84732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AEE850-1CA9-4973-B1B5-CDD043863B4E}"/>
              </a:ext>
            </a:extLst>
          </p:cNvPr>
          <p:cNvSpPr txBox="1"/>
          <p:nvPr/>
        </p:nvSpPr>
        <p:spPr>
          <a:xfrm>
            <a:off x="920315" y="487330"/>
            <a:ext cx="3564599" cy="361317"/>
          </a:xfrm>
          <a:prstGeom prst="rect">
            <a:avLst/>
          </a:prstGeom>
          <a:noFill/>
        </p:spPr>
        <p:txBody>
          <a:bodyPr wrap="square">
            <a:spAutoFit/>
          </a:bodyPr>
          <a:lstStyle/>
          <a:p>
            <a:pPr marL="20320">
              <a:lnSpc>
                <a:spcPct val="107000"/>
              </a:lnSpc>
            </a:pPr>
            <a:r>
              <a:rPr lang="fr-fr" sz="1800" b="1" dirty="0">
                <a:solidFill>
                  <a:srgbClr val="2F6153"/>
                </a:solidFill>
                <a:effectLst/>
                <a:latin typeface="Ubuntu" panose="020B0504030602030204" pitchFamily="34" charset="0"/>
                <a:ea typeface="Ubuntu" panose="020B0504030602030204" pitchFamily="34" charset="0"/>
                <a:cs typeface="Ubuntu" panose="020B0504030602030204" pitchFamily="34" charset="0"/>
              </a:rPr>
              <a:t>Présentation de la formation</a:t>
            </a:r>
          </a:p>
        </p:txBody>
      </p:sp>
      <p:grpSp>
        <p:nvGrpSpPr>
          <p:cNvPr id="5" name="Group 19415">
            <a:extLst>
              <a:ext uri="{FF2B5EF4-FFF2-40B4-BE49-F238E27FC236}">
                <a16:creationId xmlns:a16="http://schemas.microsoft.com/office/drawing/2014/main" id="{BD57BB3C-77B2-4497-AF6A-9E4C9BF84ED4}"/>
              </a:ext>
            </a:extLst>
          </p:cNvPr>
          <p:cNvGrpSpPr/>
          <p:nvPr/>
        </p:nvGrpSpPr>
        <p:grpSpPr>
          <a:xfrm>
            <a:off x="652345" y="487330"/>
            <a:ext cx="345439" cy="313055"/>
            <a:chOff x="0" y="0"/>
            <a:chExt cx="345886" cy="313213"/>
          </a:xfrm>
        </p:grpSpPr>
        <p:sp>
          <p:nvSpPr>
            <p:cNvPr id="6" name="Shape 146">
              <a:extLst>
                <a:ext uri="{FF2B5EF4-FFF2-40B4-BE49-F238E27FC236}">
                  <a16:creationId xmlns:a16="http://schemas.microsoft.com/office/drawing/2014/main" id="{AAFEC365-205A-4D81-AA3F-1520A1DB5888}"/>
                </a:ext>
              </a:extLst>
            </p:cNvPr>
            <p:cNvSpPr/>
            <p:nvPr/>
          </p:nvSpPr>
          <p:spPr>
            <a:xfrm>
              <a:off x="43816" y="0"/>
              <a:ext cx="302070" cy="261052"/>
            </a:xfrm>
            <a:custGeom>
              <a:avLst/>
              <a:gdLst/>
              <a:ahLst/>
              <a:cxnLst/>
              <a:rect l="0" t="0" r="0" b="0"/>
              <a:pathLst>
                <a:path w="302070" h="261052">
                  <a:moveTo>
                    <a:pt x="300183" y="499"/>
                  </a:moveTo>
                  <a:cubicBezTo>
                    <a:pt x="302070" y="0"/>
                    <a:pt x="300622" y="3271"/>
                    <a:pt x="293599" y="12666"/>
                  </a:cubicBezTo>
                  <a:lnTo>
                    <a:pt x="112840" y="243552"/>
                  </a:lnTo>
                  <a:cubicBezTo>
                    <a:pt x="102629" y="256595"/>
                    <a:pt x="84544" y="261052"/>
                    <a:pt x="69799" y="253496"/>
                  </a:cubicBezTo>
                  <a:cubicBezTo>
                    <a:pt x="57493" y="247184"/>
                    <a:pt x="43523" y="232960"/>
                    <a:pt x="29680" y="203890"/>
                  </a:cubicBezTo>
                  <a:cubicBezTo>
                    <a:pt x="0" y="141545"/>
                    <a:pt x="32842" y="151731"/>
                    <a:pt x="54966" y="178604"/>
                  </a:cubicBezTo>
                  <a:cubicBezTo>
                    <a:pt x="77089" y="205465"/>
                    <a:pt x="76568" y="214596"/>
                    <a:pt x="84988" y="213897"/>
                  </a:cubicBezTo>
                  <a:cubicBezTo>
                    <a:pt x="93421" y="213199"/>
                    <a:pt x="246545" y="50944"/>
                    <a:pt x="253556" y="43222"/>
                  </a:cubicBezTo>
                  <a:cubicBezTo>
                    <a:pt x="258832" y="37421"/>
                    <a:pt x="294520" y="1995"/>
                    <a:pt x="300183" y="499"/>
                  </a:cubicBezTo>
                  <a:close/>
                </a:path>
              </a:pathLst>
            </a:custGeom>
            <a:ln w="0" cap="flat">
              <a:miter lim="127000"/>
            </a:ln>
          </p:spPr>
          <p:style>
            <a:lnRef idx="0">
              <a:srgbClr val="000000">
                <a:alpha val="0"/>
              </a:srgbClr>
            </a:lnRef>
            <a:fillRef idx="1">
              <a:srgbClr val="2F6153"/>
            </a:fillRef>
            <a:effectRef idx="0">
              <a:scrgbClr r="0" g="0" b="0"/>
            </a:effectRef>
            <a:fontRef idx="none"/>
          </p:style>
          <p:txBody>
            <a:bodyPr/>
            <a:lstStyle/>
            <a:p>
              <a:endParaRPr lang="es-PA"/>
            </a:p>
          </p:txBody>
        </p:sp>
        <p:sp>
          <p:nvSpPr>
            <p:cNvPr id="7" name="Shape 147">
              <a:extLst>
                <a:ext uri="{FF2B5EF4-FFF2-40B4-BE49-F238E27FC236}">
                  <a16:creationId xmlns:a16="http://schemas.microsoft.com/office/drawing/2014/main" id="{EC8B4D13-BAC2-4EAE-B6A5-EAA0C32E0E0B}"/>
                </a:ext>
              </a:extLst>
            </p:cNvPr>
            <p:cNvSpPr/>
            <p:nvPr/>
          </p:nvSpPr>
          <p:spPr>
            <a:xfrm>
              <a:off x="0" y="75266"/>
              <a:ext cx="237935" cy="237947"/>
            </a:xfrm>
            <a:custGeom>
              <a:avLst/>
              <a:gdLst/>
              <a:ahLst/>
              <a:cxnLst/>
              <a:rect l="0" t="0" r="0" b="0"/>
              <a:pathLst>
                <a:path w="237935" h="237947">
                  <a:moveTo>
                    <a:pt x="237935" y="118974"/>
                  </a:moveTo>
                  <a:cubicBezTo>
                    <a:pt x="237935" y="184683"/>
                    <a:pt x="184671" y="237947"/>
                    <a:pt x="118961" y="237947"/>
                  </a:cubicBezTo>
                  <a:cubicBezTo>
                    <a:pt x="53264" y="237947"/>
                    <a:pt x="0" y="184683"/>
                    <a:pt x="0" y="118974"/>
                  </a:cubicBezTo>
                  <a:cubicBezTo>
                    <a:pt x="0" y="53276"/>
                    <a:pt x="53264" y="0"/>
                    <a:pt x="118961" y="0"/>
                  </a:cubicBezTo>
                  <a:cubicBezTo>
                    <a:pt x="184671" y="0"/>
                    <a:pt x="237935" y="53276"/>
                    <a:pt x="237935" y="118974"/>
                  </a:cubicBezTo>
                  <a:close/>
                </a:path>
              </a:pathLst>
            </a:custGeom>
            <a:ln w="15469" cap="flat">
              <a:miter lim="127000"/>
            </a:ln>
          </p:spPr>
          <p:style>
            <a:lnRef idx="1">
              <a:srgbClr val="2F6153"/>
            </a:lnRef>
            <a:fillRef idx="0">
              <a:srgbClr val="000000">
                <a:alpha val="0"/>
              </a:srgbClr>
            </a:fillRef>
            <a:effectRef idx="0">
              <a:scrgbClr r="0" g="0" b="0"/>
            </a:effectRef>
            <a:fontRef idx="none"/>
          </p:style>
          <p:txBody>
            <a:bodyPr/>
            <a:lstStyle/>
            <a:p>
              <a:endParaRPr lang="es-PA"/>
            </a:p>
          </p:txBody>
        </p:sp>
      </p:grpSp>
      <p:graphicFrame>
        <p:nvGraphicFramePr>
          <p:cNvPr id="14" name="Tabla 13">
            <a:extLst>
              <a:ext uri="{FF2B5EF4-FFF2-40B4-BE49-F238E27FC236}">
                <a16:creationId xmlns:a16="http://schemas.microsoft.com/office/drawing/2014/main" id="{9E826EC8-9B4A-423F-8EC7-0F80E35AA177}"/>
              </a:ext>
            </a:extLst>
          </p:cNvPr>
          <p:cNvGraphicFramePr>
            <a:graphicFrameLocks noGrp="1"/>
          </p:cNvGraphicFramePr>
          <p:nvPr>
            <p:extLst>
              <p:ext uri="{D42A27DB-BD31-4B8C-83A1-F6EECF244321}">
                <p14:modId xmlns:p14="http://schemas.microsoft.com/office/powerpoint/2010/main" val="1530411706"/>
              </p:ext>
            </p:extLst>
          </p:nvPr>
        </p:nvGraphicFramePr>
        <p:xfrm>
          <a:off x="652345" y="948224"/>
          <a:ext cx="8621485" cy="5505112"/>
        </p:xfrm>
        <a:graphic>
          <a:graphicData uri="http://schemas.openxmlformats.org/drawingml/2006/table">
            <a:tbl>
              <a:tblPr firstRow="1" firstCol="1" bandRow="1">
                <a:tableStyleId>{8799B23B-EC83-4686-B30A-512413B5E67A}</a:tableStyleId>
              </a:tblPr>
              <a:tblGrid>
                <a:gridCol w="5112351">
                  <a:extLst>
                    <a:ext uri="{9D8B030D-6E8A-4147-A177-3AD203B41FA5}">
                      <a16:colId xmlns:a16="http://schemas.microsoft.com/office/drawing/2014/main" val="3459485581"/>
                    </a:ext>
                  </a:extLst>
                </a:gridCol>
                <a:gridCol w="2301525">
                  <a:extLst>
                    <a:ext uri="{9D8B030D-6E8A-4147-A177-3AD203B41FA5}">
                      <a16:colId xmlns:a16="http://schemas.microsoft.com/office/drawing/2014/main" val="215483581"/>
                    </a:ext>
                  </a:extLst>
                </a:gridCol>
                <a:gridCol w="1207609">
                  <a:extLst>
                    <a:ext uri="{9D8B030D-6E8A-4147-A177-3AD203B41FA5}">
                      <a16:colId xmlns:a16="http://schemas.microsoft.com/office/drawing/2014/main" val="1179000542"/>
                    </a:ext>
                  </a:extLst>
                </a:gridCol>
              </a:tblGrid>
              <a:tr h="647910">
                <a:tc>
                  <a:txBody>
                    <a:bodyPr/>
                    <a:lstStyle/>
                    <a:p>
                      <a:pPr marL="3810">
                        <a:lnSpc>
                          <a:spcPct val="107000"/>
                        </a:lnSpc>
                        <a:spcAft>
                          <a:spcPts val="800"/>
                        </a:spcAft>
                      </a:pPr>
                      <a:r>
                        <a:rPr lang="fr-fr" sz="1800" b="1" noProof="0" dirty="0">
                          <a:solidFill>
                            <a:srgbClr val="8C8D8F"/>
                          </a:solidFill>
                          <a:effectLst/>
                          <a:latin typeface="Ubuntu" panose="020B0504030602030204" pitchFamily="34" charset="0"/>
                        </a:rPr>
                        <a:t>Thème</a:t>
                      </a:r>
                      <a:endParaRPr lang="en-US" sz="1800" noProof="0" dirty="0">
                        <a:solidFill>
                          <a:srgbClr val="000000"/>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b">
                    <a:lnT w="12700" cmpd="sng">
                      <a:noFill/>
                    </a:lnT>
                    <a:noFill/>
                  </a:tcPr>
                </a:tc>
                <a:tc>
                  <a:txBody>
                    <a:bodyPr/>
                    <a:lstStyle/>
                    <a:p>
                      <a:pPr marL="3810" algn="l" defTabSz="914400" rtl="0" eaLnBrk="1" latinLnBrk="0" hangingPunct="1">
                        <a:lnSpc>
                          <a:spcPct val="107000"/>
                        </a:lnSpc>
                        <a:spcAft>
                          <a:spcPts val="800"/>
                        </a:spcAft>
                      </a:pPr>
                      <a:r>
                        <a:rPr lang="fr-fr" sz="1800" b="1" kern="1200" noProof="0">
                          <a:solidFill>
                            <a:srgbClr val="8C8D8F"/>
                          </a:solidFill>
                          <a:effectLst/>
                          <a:latin typeface="Ubuntu" panose="020B0504030602030204" pitchFamily="34" charset="0"/>
                        </a:rPr>
                        <a:t>Description</a:t>
                      </a:r>
                      <a:endParaRPr lang="en-US" sz="1800" b="1" kern="1200" noProof="0">
                        <a:solidFill>
                          <a:srgbClr val="8C8D8F"/>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b">
                    <a:lnT w="12700" cmpd="sng">
                      <a:noFill/>
                    </a:lnT>
                    <a:noFill/>
                  </a:tcPr>
                </a:tc>
                <a:tc>
                  <a:txBody>
                    <a:bodyPr/>
                    <a:lstStyle/>
                    <a:p>
                      <a:pPr marL="3810" algn="l" defTabSz="914400" rtl="0" eaLnBrk="1" latinLnBrk="0" hangingPunct="1">
                        <a:lnSpc>
                          <a:spcPct val="107000"/>
                        </a:lnSpc>
                        <a:spcAft>
                          <a:spcPts val="800"/>
                        </a:spcAft>
                      </a:pPr>
                      <a:r>
                        <a:rPr lang="fr-fr" sz="1800" b="1" kern="1200" noProof="0" dirty="0">
                          <a:solidFill>
                            <a:srgbClr val="8C8D8F"/>
                          </a:solidFill>
                          <a:effectLst/>
                          <a:latin typeface="Ubuntu" panose="020B0504030602030204" pitchFamily="34" charset="0"/>
                        </a:rPr>
                        <a:t>Durée estimée</a:t>
                      </a:r>
                      <a:endParaRPr lang="en-US" sz="1800" b="1" kern="1200" noProof="0" dirty="0">
                        <a:solidFill>
                          <a:srgbClr val="8C8D8F"/>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b">
                    <a:lnT w="12700" cmpd="sng">
                      <a:noFill/>
                    </a:lnT>
                    <a:noFill/>
                  </a:tcPr>
                </a:tc>
                <a:extLst>
                  <a:ext uri="{0D108BD9-81ED-4DB2-BD59-A6C34878D82A}">
                    <a16:rowId xmlns:a16="http://schemas.microsoft.com/office/drawing/2014/main" val="2425623405"/>
                  </a:ext>
                </a:extLst>
              </a:tr>
              <a:tr h="2631685">
                <a:tc>
                  <a:txBody>
                    <a:bodyPr/>
                    <a:lstStyle/>
                    <a:p>
                      <a:pPr marL="3810" algn="l" defTabSz="914400" rtl="0" eaLnBrk="1" latinLnBrk="0" hangingPunct="1">
                        <a:lnSpc>
                          <a:spcPct val="90000"/>
                        </a:lnSpc>
                        <a:spcAft>
                          <a:spcPts val="400"/>
                        </a:spcAft>
                      </a:pPr>
                      <a:r>
                        <a:rPr lang="fr-fr" sz="1800" b="1" kern="1200" noProof="0" dirty="0">
                          <a:solidFill>
                            <a:srgbClr val="2F6153"/>
                          </a:solidFill>
                          <a:effectLst/>
                          <a:latin typeface="Ubuntu" panose="020B0504030602030204" pitchFamily="34" charset="0"/>
                          <a:ea typeface="+mn-ea"/>
                          <a:cs typeface="+mn-cs"/>
                        </a:rPr>
                        <a:t>Leçon 1 :</a:t>
                      </a:r>
                      <a:endParaRPr lang="en-US" sz="1800" b="1" kern="1200" noProof="0" dirty="0">
                        <a:solidFill>
                          <a:srgbClr val="2F6153"/>
                        </a:solidFill>
                        <a:effectLst/>
                        <a:latin typeface="Ubuntu" panose="020B0504030602030204" pitchFamily="34" charset="0"/>
                        <a:ea typeface="+mn-ea"/>
                        <a:cs typeface="+mn-cs"/>
                      </a:endParaRPr>
                    </a:p>
                    <a:p>
                      <a:pPr marL="2540" algn="l" defTabSz="914400" rtl="0" eaLnBrk="1" latinLnBrk="0" hangingPunct="1">
                        <a:lnSpc>
                          <a:spcPct val="90000"/>
                        </a:lnSpc>
                        <a:spcAft>
                          <a:spcPts val="800"/>
                        </a:spcAft>
                      </a:pPr>
                      <a:r>
                        <a:rPr lang="fr-fr" sz="1800" b="1" u="none" strike="noStrike" kern="1200" noProof="0" dirty="0">
                          <a:solidFill>
                            <a:srgbClr val="2F6153"/>
                          </a:solidFill>
                          <a:effectLst/>
                          <a:uFillTx/>
                          <a:latin typeface="Ubuntu" panose="020B0504030602030204" pitchFamily="34" charset="0"/>
                          <a:ea typeface="+mn-ea"/>
                          <a:cs typeface="+mn-cs"/>
                        </a:rPr>
                        <a:t>Présentation du fitness</a:t>
                      </a:r>
                      <a:endParaRPr lang="en-US" sz="1800" b="1" u="none" strike="noStrike" kern="1200" noProof="0" dirty="0">
                        <a:solidFill>
                          <a:srgbClr val="2F6153"/>
                        </a:solidFill>
                        <a:effectLst/>
                        <a:uFillTx/>
                        <a:latin typeface="Ubuntu" panose="020B0504030602030204" pitchFamily="34" charset="0"/>
                        <a:ea typeface="+mn-ea"/>
                        <a:cs typeface="+mn-cs"/>
                      </a:endParaRPr>
                    </a:p>
                    <a:p>
                      <a:pPr marL="180975" lvl="0" indent="-85725" algn="l" defTabSz="914400" rtl="0" eaLnBrk="1" latinLnBrk="0" hangingPunct="1">
                        <a:lnSpc>
                          <a:spcPct val="90000"/>
                        </a:lnSpc>
                        <a:spcAft>
                          <a:spcPts val="800"/>
                        </a:spcAft>
                        <a:buFont typeface="Arial" panose="020B0604020202020204" pitchFamily="34" charset="0"/>
                        <a:buChar char="•"/>
                      </a:pPr>
                      <a:r>
                        <a:rPr lang="fr-fr" sz="1800" b="0" u="none" strike="noStrike" kern="1200" noProof="0" dirty="0">
                          <a:solidFill>
                            <a:srgbClr val="2F6153"/>
                          </a:solidFill>
                          <a:effectLst/>
                          <a:uFill>
                            <a:solidFill>
                              <a:srgbClr val="000000"/>
                            </a:solidFill>
                          </a:uFill>
                          <a:latin typeface="Ubuntu" panose="020B0504030602030204" pitchFamily="34" charset="0"/>
                          <a:ea typeface="+mn-ea"/>
                          <a:cs typeface="+mn-cs"/>
                        </a:rPr>
                        <a:t>Définition du fitness</a:t>
                      </a:r>
                    </a:p>
                    <a:p>
                      <a:pPr marL="180975" lvl="0" indent="-85725" algn="l" defTabSz="914400" rtl="0" eaLnBrk="1" latinLnBrk="0" hangingPunct="1">
                        <a:lnSpc>
                          <a:spcPct val="90000"/>
                        </a:lnSpc>
                        <a:spcAft>
                          <a:spcPts val="800"/>
                        </a:spcAft>
                        <a:buFont typeface="Arial" panose="020B0604020202020204" pitchFamily="34" charset="0"/>
                        <a:buChar char="•"/>
                      </a:pPr>
                      <a:r>
                        <a:rPr lang="fr-fr" sz="1800" b="0" u="none" strike="noStrike" kern="1200" noProof="0" dirty="0">
                          <a:solidFill>
                            <a:srgbClr val="2F6153"/>
                          </a:solidFill>
                          <a:effectLst/>
                          <a:uFill>
                            <a:solidFill>
                              <a:srgbClr val="000000"/>
                            </a:solidFill>
                          </a:uFill>
                          <a:latin typeface="Ubuntu" panose="020B0504030602030204" pitchFamily="34" charset="0"/>
                          <a:ea typeface="+mn-ea"/>
                          <a:cs typeface="+mn-cs"/>
                        </a:rPr>
                        <a:t>Activité physique</a:t>
                      </a:r>
                    </a:p>
                    <a:p>
                      <a:pPr marL="180975" lvl="0" indent="-85725" algn="l" defTabSz="914400" rtl="0" eaLnBrk="1" latinLnBrk="0" hangingPunct="1">
                        <a:lnSpc>
                          <a:spcPct val="90000"/>
                        </a:lnSpc>
                        <a:spcAft>
                          <a:spcPts val="800"/>
                        </a:spcAft>
                        <a:buFont typeface="Arial" panose="020B0604020202020204" pitchFamily="34" charset="0"/>
                        <a:buChar char="•"/>
                      </a:pPr>
                      <a:r>
                        <a:rPr lang="fr-fr" sz="1800" b="0" u="none" strike="noStrike" kern="1200" noProof="0" dirty="0">
                          <a:solidFill>
                            <a:srgbClr val="2F6153"/>
                          </a:solidFill>
                          <a:effectLst/>
                          <a:uFill>
                            <a:solidFill>
                              <a:srgbClr val="000000"/>
                            </a:solidFill>
                          </a:uFill>
                          <a:latin typeface="Ubuntu" panose="020B0504030602030204" pitchFamily="34" charset="0"/>
                          <a:ea typeface="+mn-ea"/>
                          <a:cs typeface="+mn-cs"/>
                        </a:rPr>
                        <a:t>Nutrition</a:t>
                      </a:r>
                    </a:p>
                    <a:p>
                      <a:pPr marL="180975" lvl="0" indent="-85725" algn="l" defTabSz="914400" rtl="0" eaLnBrk="1" latinLnBrk="0" hangingPunct="1">
                        <a:lnSpc>
                          <a:spcPct val="90000"/>
                        </a:lnSpc>
                        <a:spcAft>
                          <a:spcPts val="800"/>
                        </a:spcAft>
                        <a:buFont typeface="Arial" panose="020B0604020202020204" pitchFamily="34" charset="0"/>
                        <a:buChar char="•"/>
                      </a:pPr>
                      <a:r>
                        <a:rPr lang="fr-fr" sz="1800" b="0" u="none" strike="noStrike" kern="1200" noProof="0" dirty="0">
                          <a:solidFill>
                            <a:srgbClr val="2F6153"/>
                          </a:solidFill>
                          <a:effectLst/>
                          <a:uFill>
                            <a:solidFill>
                              <a:srgbClr val="000000"/>
                            </a:solidFill>
                          </a:uFill>
                          <a:latin typeface="Ubuntu" panose="020B0504030602030204" pitchFamily="34" charset="0"/>
                          <a:ea typeface="+mn-ea"/>
                          <a:cs typeface="+mn-cs"/>
                        </a:rPr>
                        <a:t>Hydratation</a:t>
                      </a:r>
                    </a:p>
                    <a:p>
                      <a:pPr marL="180975" lvl="0" indent="-85725" algn="l" defTabSz="914400" rtl="0" eaLnBrk="1" latinLnBrk="0" hangingPunct="1">
                        <a:lnSpc>
                          <a:spcPct val="90000"/>
                        </a:lnSpc>
                        <a:spcAft>
                          <a:spcPts val="800"/>
                        </a:spcAft>
                        <a:buFont typeface="Arial" panose="020B0604020202020204" pitchFamily="34" charset="0"/>
                        <a:buChar char="•"/>
                      </a:pPr>
                      <a:r>
                        <a:rPr lang="fr-fr" sz="1800" b="0" u="none" strike="noStrike" kern="1200" noProof="0" dirty="0">
                          <a:solidFill>
                            <a:srgbClr val="2F6153"/>
                          </a:solidFill>
                          <a:effectLst/>
                          <a:uFill>
                            <a:solidFill>
                              <a:srgbClr val="000000"/>
                            </a:solidFill>
                          </a:uFill>
                          <a:latin typeface="Ubuntu" panose="020B0504030602030204" pitchFamily="34" charset="0"/>
                          <a:ea typeface="+mn-ea"/>
                          <a:cs typeface="+mn-cs"/>
                        </a:rPr>
                        <a:t>Astuces santé pour l'entraînement</a:t>
                      </a:r>
                      <a:endParaRPr lang="en-US" sz="1800" b="0" u="none" strike="noStrike" kern="1200" noProof="0" dirty="0">
                        <a:solidFill>
                          <a:srgbClr val="2F6153"/>
                        </a:solidFill>
                        <a:effectLst/>
                        <a:uFill>
                          <a:solidFill>
                            <a:srgbClr val="000000"/>
                          </a:solidFill>
                        </a:uFill>
                        <a:latin typeface="Ubuntu" panose="020B0504030602030204" pitchFamily="34" charset="0"/>
                        <a:ea typeface="+mn-ea"/>
                        <a:cs typeface="+mn-cs"/>
                      </a:endParaRPr>
                    </a:p>
                  </a:txBody>
                  <a:tcPr marL="109692" marR="50661" marT="37886" marB="30397" anchor="ctr">
                    <a:noFill/>
                  </a:tcPr>
                </a:tc>
                <a:tc>
                  <a:txBody>
                    <a:bodyPr/>
                    <a:lstStyle/>
                    <a:p>
                      <a:pPr marL="9525">
                        <a:lnSpc>
                          <a:spcPct val="100000"/>
                        </a:lnSpc>
                        <a:spcAft>
                          <a:spcPts val="800"/>
                        </a:spcAft>
                      </a:pPr>
                      <a:r>
                        <a:rPr lang="fr-fr" sz="1700" noProof="0" dirty="0">
                          <a:solidFill>
                            <a:srgbClr val="2F6153"/>
                          </a:solidFill>
                          <a:effectLst/>
                          <a:latin typeface="Ubuntu" panose="020B0504030602030204" pitchFamily="34" charset="0"/>
                        </a:rPr>
                        <a:t>Découvrez les bases de l'activité physique, de la nutrition et de l'hydratation et apprenez à soutenir vos coéquipiers.</a:t>
                      </a:r>
                    </a:p>
                  </a:txBody>
                  <a:tcPr marL="109692" marR="50661" marT="37886" marB="30397" anchor="ctr">
                    <a:noFill/>
                  </a:tcPr>
                </a:tc>
                <a:tc>
                  <a:txBody>
                    <a:bodyPr/>
                    <a:lstStyle/>
                    <a:p>
                      <a:pPr marL="73025">
                        <a:lnSpc>
                          <a:spcPct val="107000"/>
                        </a:lnSpc>
                        <a:spcAft>
                          <a:spcPts val="800"/>
                        </a:spcAft>
                      </a:pPr>
                      <a:r>
                        <a:rPr lang="fr-fr" sz="1700" noProof="0" dirty="0">
                          <a:solidFill>
                            <a:srgbClr val="2F6153"/>
                          </a:solidFill>
                          <a:effectLst/>
                          <a:latin typeface="Ubuntu" panose="020B0504030602030204" pitchFamily="34" charset="0"/>
                        </a:rPr>
                        <a:t>1,5 heure</a:t>
                      </a:r>
                      <a:endParaRPr lang="en-US" sz="1700" noProof="0" dirty="0">
                        <a:solidFill>
                          <a:srgbClr val="000000"/>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ctr">
                    <a:noFill/>
                  </a:tcPr>
                </a:tc>
                <a:extLst>
                  <a:ext uri="{0D108BD9-81ED-4DB2-BD59-A6C34878D82A}">
                    <a16:rowId xmlns:a16="http://schemas.microsoft.com/office/drawing/2014/main" val="3586624993"/>
                  </a:ext>
                </a:extLst>
              </a:tr>
              <a:tr h="2225517">
                <a:tc>
                  <a:txBody>
                    <a:bodyPr/>
                    <a:lstStyle/>
                    <a:p>
                      <a:pPr marL="1270">
                        <a:lnSpc>
                          <a:spcPct val="90000"/>
                        </a:lnSpc>
                        <a:spcAft>
                          <a:spcPts val="400"/>
                        </a:spcAft>
                      </a:pPr>
                      <a:r>
                        <a:rPr lang="fr-fr" sz="1700" b="1" noProof="0" dirty="0">
                          <a:solidFill>
                            <a:srgbClr val="3A3865"/>
                          </a:solidFill>
                          <a:effectLst/>
                          <a:latin typeface="Ubuntu" panose="020B0504030602030204" pitchFamily="34" charset="0"/>
                        </a:rPr>
                        <a:t>Leçon 2 :</a:t>
                      </a:r>
                      <a:endParaRPr lang="en-US" sz="1700" noProof="0" dirty="0">
                        <a:solidFill>
                          <a:srgbClr val="000000"/>
                        </a:solidFill>
                        <a:effectLst/>
                        <a:latin typeface="Ubuntu" panose="020B0504030602030204" pitchFamily="34" charset="0"/>
                      </a:endParaRPr>
                    </a:p>
                    <a:p>
                      <a:pPr>
                        <a:lnSpc>
                          <a:spcPct val="90000"/>
                        </a:lnSpc>
                        <a:spcAft>
                          <a:spcPts val="800"/>
                        </a:spcAft>
                      </a:pPr>
                      <a:r>
                        <a:rPr lang="fr-fr" sz="1700" b="1" noProof="0" dirty="0">
                          <a:solidFill>
                            <a:srgbClr val="3A3865"/>
                          </a:solidFill>
                          <a:effectLst/>
                          <a:latin typeface="Ubuntu" panose="020B0504030602030204" pitchFamily="34" charset="0"/>
                        </a:rPr>
                        <a:t>Superviser l'échauffement et la récupération</a:t>
                      </a:r>
                      <a:endParaRPr lang="en-US" sz="1700" noProof="0" dirty="0">
                        <a:solidFill>
                          <a:srgbClr val="000000"/>
                        </a:solidFill>
                        <a:effectLst/>
                        <a:latin typeface="Ubuntu" panose="020B0504030602030204" pitchFamily="34" charset="0"/>
                      </a:endParaRPr>
                    </a:p>
                    <a:p>
                      <a:pPr marL="180975" lvl="0" indent="-95250" fontAlgn="base">
                        <a:lnSpc>
                          <a:spcPct val="90000"/>
                        </a:lnSpc>
                        <a:spcAft>
                          <a:spcPts val="800"/>
                        </a:spcAft>
                        <a:buClr>
                          <a:srgbClr val="3A3865"/>
                        </a:buClr>
                        <a:buSzPts val="1200"/>
                        <a:buFont typeface="Arial" panose="020B0604020202020204" pitchFamily="34" charset="0"/>
                        <a:buChar char="•"/>
                      </a:pPr>
                      <a:r>
                        <a:rPr lang="fr-fr" sz="1700" b="0" u="none" strike="noStrike" noProof="0" dirty="0">
                          <a:solidFill>
                            <a:srgbClr val="3A3865"/>
                          </a:solidFill>
                          <a:effectLst/>
                          <a:uFill>
                            <a:solidFill>
                              <a:srgbClr val="000000"/>
                            </a:solidFill>
                          </a:uFill>
                          <a:latin typeface="Ubuntu" panose="020B0504030602030204" pitchFamily="34" charset="0"/>
                        </a:rPr>
                        <a:t>Échauffement</a:t>
                      </a:r>
                    </a:p>
                    <a:p>
                      <a:pPr marL="180975" lvl="0" indent="-95250" fontAlgn="base">
                        <a:lnSpc>
                          <a:spcPct val="90000"/>
                        </a:lnSpc>
                        <a:spcAft>
                          <a:spcPts val="800"/>
                        </a:spcAft>
                        <a:buClr>
                          <a:srgbClr val="3A3865"/>
                        </a:buClr>
                        <a:buSzPts val="1200"/>
                        <a:buFont typeface="Arial" panose="020B0604020202020204" pitchFamily="34" charset="0"/>
                        <a:buChar char="•"/>
                      </a:pPr>
                      <a:r>
                        <a:rPr lang="fr-fr" sz="1700" b="0" u="none" strike="noStrike" noProof="0" dirty="0">
                          <a:solidFill>
                            <a:srgbClr val="3A3865"/>
                          </a:solidFill>
                          <a:effectLst/>
                          <a:uFill>
                            <a:solidFill>
                              <a:srgbClr val="000000"/>
                            </a:solidFill>
                          </a:uFill>
                          <a:latin typeface="Ubuntu" panose="020B0504030602030204" pitchFamily="34" charset="0"/>
                          <a:ea typeface="+mn-ea"/>
                          <a:cs typeface="+mn-cs"/>
                        </a:rPr>
                        <a:t>Récupération</a:t>
                      </a:r>
                    </a:p>
                    <a:p>
                      <a:pPr marL="180975" lvl="0" indent="-95250" fontAlgn="base">
                        <a:lnSpc>
                          <a:spcPct val="90000"/>
                        </a:lnSpc>
                        <a:spcAft>
                          <a:spcPts val="800"/>
                        </a:spcAft>
                        <a:buClr>
                          <a:srgbClr val="3A3865"/>
                        </a:buClr>
                        <a:buSzPts val="1200"/>
                        <a:buFont typeface="Arial" panose="020B0604020202020204" pitchFamily="34" charset="0"/>
                        <a:buChar char="•"/>
                      </a:pPr>
                      <a:r>
                        <a:rPr lang="fr-fr" sz="1700" b="0" u="none" strike="noStrike" noProof="0" dirty="0">
                          <a:solidFill>
                            <a:srgbClr val="3A3865"/>
                          </a:solidFill>
                          <a:effectLst/>
                          <a:uFill>
                            <a:solidFill>
                              <a:srgbClr val="000000"/>
                            </a:solidFill>
                          </a:uFill>
                          <a:latin typeface="Ubuntu" panose="020B0504030602030204" pitchFamily="34" charset="0"/>
                          <a:ea typeface="+mn-ea"/>
                          <a:cs typeface="+mn-cs"/>
                        </a:rPr>
                        <a:t>Superviser l'échauffement et </a:t>
                      </a:r>
                      <a:r>
                        <a:rPr lang="fr-fr" sz="1700" b="0" u="none" strike="noStrike" noProof="0">
                          <a:solidFill>
                            <a:srgbClr val="3A3865"/>
                          </a:solidFill>
                          <a:effectLst/>
                          <a:uFill>
                            <a:solidFill>
                              <a:srgbClr val="000000"/>
                            </a:solidFill>
                          </a:uFill>
                          <a:latin typeface="Ubuntu" panose="020B0504030602030204" pitchFamily="34" charset="0"/>
                          <a:ea typeface="+mn-ea"/>
                          <a:cs typeface="+mn-cs"/>
                        </a:rPr>
                        <a:t>la </a:t>
                      </a:r>
                      <a:br>
                        <a:rPr lang="fr-fr" sz="1700" b="0" u="none" strike="noStrike" noProof="0">
                          <a:solidFill>
                            <a:srgbClr val="3A3865"/>
                          </a:solidFill>
                          <a:effectLst/>
                          <a:uFill>
                            <a:solidFill>
                              <a:srgbClr val="000000"/>
                            </a:solidFill>
                          </a:uFill>
                          <a:latin typeface="Ubuntu" panose="020B0504030602030204" pitchFamily="34" charset="0"/>
                          <a:ea typeface="+mn-ea"/>
                          <a:cs typeface="+mn-cs"/>
                        </a:rPr>
                      </a:br>
                      <a:r>
                        <a:rPr lang="fr-fr" sz="1700" b="0" u="none" strike="noStrike" noProof="0">
                          <a:solidFill>
                            <a:srgbClr val="3A3865"/>
                          </a:solidFill>
                          <a:effectLst/>
                          <a:uFill>
                            <a:solidFill>
                              <a:srgbClr val="000000"/>
                            </a:solidFill>
                          </a:uFill>
                          <a:latin typeface="Ubuntu" panose="020B0504030602030204" pitchFamily="34" charset="0"/>
                          <a:ea typeface="+mn-ea"/>
                          <a:cs typeface="+mn-cs"/>
                        </a:rPr>
                        <a:t>récupération </a:t>
                      </a:r>
                      <a:r>
                        <a:rPr lang="fr-fr" sz="1700" b="0" u="none" strike="noStrike" noProof="0" dirty="0">
                          <a:solidFill>
                            <a:srgbClr val="3A3865"/>
                          </a:solidFill>
                          <a:effectLst/>
                          <a:uFill>
                            <a:solidFill>
                              <a:srgbClr val="000000"/>
                            </a:solidFill>
                          </a:uFill>
                          <a:latin typeface="Ubuntu" panose="020B0504030602030204" pitchFamily="34" charset="0"/>
                          <a:ea typeface="+mn-ea"/>
                          <a:cs typeface="+mn-cs"/>
                        </a:rPr>
                        <a:t>pendant l'entraînement</a:t>
                      </a:r>
                    </a:p>
                    <a:p>
                      <a:pPr marL="180975" lvl="0" indent="-95250" fontAlgn="base">
                        <a:lnSpc>
                          <a:spcPct val="90000"/>
                        </a:lnSpc>
                        <a:spcAft>
                          <a:spcPts val="800"/>
                        </a:spcAft>
                        <a:buClr>
                          <a:srgbClr val="3A3865"/>
                        </a:buClr>
                        <a:buSzPts val="1200"/>
                        <a:buFont typeface="Arial" panose="020B0604020202020204" pitchFamily="34" charset="0"/>
                        <a:buChar char="•"/>
                      </a:pPr>
                      <a:r>
                        <a:rPr lang="fr-fr" sz="1700" b="0" u="none" strike="noStrike" noProof="0" dirty="0">
                          <a:solidFill>
                            <a:srgbClr val="3A3865"/>
                          </a:solidFill>
                          <a:effectLst/>
                          <a:uFill>
                            <a:solidFill>
                              <a:srgbClr val="000000"/>
                            </a:solidFill>
                          </a:uFill>
                          <a:latin typeface="Ubuntu" panose="020B0504030602030204" pitchFamily="34" charset="0"/>
                          <a:ea typeface="+mn-ea"/>
                          <a:cs typeface="+mn-cs"/>
                        </a:rPr>
                        <a:t>Communiquer avec votre entraîneur</a:t>
                      </a:r>
                    </a:p>
                  </a:txBody>
                  <a:tcPr marL="109692" marR="50661" marT="37886" marB="30397" anchor="ctr">
                    <a:noFill/>
                  </a:tcPr>
                </a:tc>
                <a:tc>
                  <a:txBody>
                    <a:bodyPr/>
                    <a:lstStyle/>
                    <a:p>
                      <a:pPr marL="9525" marR="270510">
                        <a:lnSpc>
                          <a:spcPct val="107000"/>
                        </a:lnSpc>
                        <a:spcAft>
                          <a:spcPts val="800"/>
                        </a:spcAft>
                      </a:pPr>
                      <a:r>
                        <a:rPr lang="fr-fr" sz="1700" noProof="0" dirty="0">
                          <a:solidFill>
                            <a:srgbClr val="3A3865"/>
                          </a:solidFill>
                          <a:effectLst/>
                          <a:latin typeface="Ubuntu" panose="020B0504030602030204" pitchFamily="34" charset="0"/>
                        </a:rPr>
                        <a:t>Exercez-vous </a:t>
                      </a:r>
                      <a:br>
                        <a:rPr lang="fr-fr" sz="1700" noProof="0" dirty="0">
                          <a:solidFill>
                            <a:srgbClr val="3A3865"/>
                          </a:solidFill>
                          <a:effectLst/>
                          <a:latin typeface="Ubuntu" panose="020B0504030602030204" pitchFamily="34" charset="0"/>
                        </a:rPr>
                      </a:br>
                      <a:r>
                        <a:rPr lang="fr-fr" sz="1700" noProof="0" dirty="0">
                          <a:solidFill>
                            <a:srgbClr val="3A3865"/>
                          </a:solidFill>
                          <a:effectLst/>
                          <a:latin typeface="Ubuntu" panose="020B0504030602030204" pitchFamily="34" charset="0"/>
                        </a:rPr>
                        <a:t>à mener des routines d'échauffement </a:t>
                      </a:r>
                      <a:br>
                        <a:rPr lang="fr-fr" sz="1700" noProof="0" dirty="0">
                          <a:solidFill>
                            <a:srgbClr val="3A3865"/>
                          </a:solidFill>
                          <a:effectLst/>
                          <a:latin typeface="Ubuntu" panose="020B0504030602030204" pitchFamily="34" charset="0"/>
                        </a:rPr>
                      </a:br>
                      <a:r>
                        <a:rPr lang="fr-fr" sz="1700" noProof="0" dirty="0">
                          <a:solidFill>
                            <a:srgbClr val="3A3865"/>
                          </a:solidFill>
                          <a:effectLst/>
                          <a:latin typeface="Ubuntu" panose="020B0504030602030204" pitchFamily="34" charset="0"/>
                        </a:rPr>
                        <a:t>et de récupération adaptées </a:t>
                      </a:r>
                      <a:br>
                        <a:rPr lang="fr-fr" sz="1700" noProof="0" dirty="0">
                          <a:solidFill>
                            <a:srgbClr val="3A3865"/>
                          </a:solidFill>
                          <a:effectLst/>
                          <a:latin typeface="Ubuntu" panose="020B0504030602030204" pitchFamily="34" charset="0"/>
                        </a:rPr>
                      </a:br>
                      <a:r>
                        <a:rPr lang="fr-fr" sz="1700" noProof="0" dirty="0">
                          <a:solidFill>
                            <a:srgbClr val="3A3865"/>
                          </a:solidFill>
                          <a:effectLst/>
                          <a:latin typeface="Ubuntu" panose="020B0504030602030204" pitchFamily="34" charset="0"/>
                        </a:rPr>
                        <a:t>à différents sports.</a:t>
                      </a:r>
                    </a:p>
                  </a:txBody>
                  <a:tcPr marL="109692" marR="0" marT="37886" marB="30397" anchor="ctr">
                    <a:noFill/>
                  </a:tcPr>
                </a:tc>
                <a:tc>
                  <a:txBody>
                    <a:bodyPr/>
                    <a:lstStyle/>
                    <a:p>
                      <a:pPr marL="73025">
                        <a:lnSpc>
                          <a:spcPct val="107000"/>
                        </a:lnSpc>
                        <a:spcAft>
                          <a:spcPts val="800"/>
                        </a:spcAft>
                      </a:pPr>
                      <a:r>
                        <a:rPr lang="fr-fr" sz="1700" noProof="0" dirty="0">
                          <a:solidFill>
                            <a:srgbClr val="3A3865"/>
                          </a:solidFill>
                          <a:effectLst/>
                          <a:latin typeface="Ubuntu" panose="020B0504030602030204" pitchFamily="34" charset="0"/>
                        </a:rPr>
                        <a:t>2 heures</a:t>
                      </a:r>
                      <a:endParaRPr lang="en-US" sz="1700" noProof="0" dirty="0">
                        <a:solidFill>
                          <a:srgbClr val="000000"/>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ctr">
                    <a:noFill/>
                  </a:tcPr>
                </a:tc>
                <a:extLst>
                  <a:ext uri="{0D108BD9-81ED-4DB2-BD59-A6C34878D82A}">
                    <a16:rowId xmlns:a16="http://schemas.microsoft.com/office/drawing/2014/main" val="1709741591"/>
                  </a:ext>
                </a:extLst>
              </a:tr>
            </a:tbl>
          </a:graphicData>
        </a:graphic>
      </p:graphicFrame>
    </p:spTree>
    <p:extLst>
      <p:ext uri="{BB962C8B-B14F-4D97-AF65-F5344CB8AC3E}">
        <p14:creationId xmlns:p14="http://schemas.microsoft.com/office/powerpoint/2010/main" val="159528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558601983"/>
              </p:ext>
            </p:extLst>
          </p:nvPr>
        </p:nvGraphicFramePr>
        <p:xfrm>
          <a:off x="614150" y="545911"/>
          <a:ext cx="8518837" cy="631208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31582">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5980507">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et la récupération : mise </a:t>
                      </a:r>
                      <a:br>
                        <a:rPr lang="fr-fr" sz="1000" b="0" i="0" u="none" strike="noStrike" kern="1200" baseline="0" noProof="0" dirty="0">
                          <a:solidFill>
                            <a:schemeClr val="tx1"/>
                          </a:solidFill>
                          <a:latin typeface="Ubuntu" panose="020B0504030602030204" pitchFamily="34" charset="0"/>
                          <a:ea typeface="+mn-ea"/>
                          <a:cs typeface="+mn-cs"/>
                        </a:rPr>
                      </a:br>
                      <a:r>
                        <a:rPr lang="fr-fr" sz="1000" b="0" i="0" u="none" strike="noStrike" kern="1200" baseline="0" noProof="0" dirty="0">
                          <a:solidFill>
                            <a:schemeClr val="tx1"/>
                          </a:solidFill>
                          <a:latin typeface="Ubuntu" panose="020B0504030602030204" pitchFamily="34" charset="0"/>
                          <a:ea typeface="+mn-ea"/>
                          <a:cs typeface="+mn-cs"/>
                        </a:rPr>
                        <a:t>en pratique !</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Scénarios</a:t>
                      </a:r>
                    </a:p>
                    <a:p>
                      <a:endParaRPr lang="en-US" sz="1000" b="0" i="0" u="none" strike="noStrike" kern="1200" baseline="0" noProof="0" dirty="0">
                        <a:solidFill>
                          <a:schemeClr val="tx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10 minutes</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none" strike="noStrike" kern="1200" baseline="0" noProof="0" dirty="0">
                          <a:solidFill>
                            <a:srgbClr val="316355"/>
                          </a:solidFill>
                          <a:latin typeface="Ubuntu" panose="020B0504030602030204" pitchFamily="34" charset="0"/>
                          <a:ea typeface="+mn-ea"/>
                          <a:cs typeface="+mn-cs"/>
                        </a:rPr>
                        <a:t>ACTIVITÉ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baseline="0" noProof="0" dirty="0">
                          <a:solidFill>
                            <a:schemeClr val="dk1"/>
                          </a:solidFill>
                          <a:latin typeface="Ubuntu" panose="020B0504030602030204" pitchFamily="34" charset="0"/>
                          <a:ea typeface="+mn-ea"/>
                          <a:cs typeface="+mn-cs"/>
                        </a:rPr>
                        <a:t>Examinons ensemble différents scénarios et étudions les solutions possibles. Tandis que nous les passons en revue, prenez des </a:t>
                      </a:r>
                      <a:r>
                        <a:rPr lang="fr-fr" sz="1000" b="0" i="0" u="none" strike="noStrike" kern="1200" baseline="0" noProof="0">
                          <a:solidFill>
                            <a:schemeClr val="dk1"/>
                          </a:solidFill>
                          <a:latin typeface="Ubuntu" panose="020B0504030602030204" pitchFamily="34" charset="0"/>
                          <a:ea typeface="+mn-ea"/>
                          <a:cs typeface="+mn-cs"/>
                        </a:rPr>
                        <a:t>notes dans </a:t>
                      </a:r>
                      <a:r>
                        <a:rPr lang="fr-fr" sz="1000" b="0" i="0" u="none" strike="noStrike" kern="1200" baseline="0" noProof="0" dirty="0">
                          <a:solidFill>
                            <a:schemeClr val="dk1"/>
                          </a:solidFill>
                          <a:latin typeface="Ubuntu" panose="020B0504030602030204" pitchFamily="34" charset="0"/>
                          <a:ea typeface="+mn-ea"/>
                          <a:cs typeface="+mn-cs"/>
                        </a:rPr>
                        <a:t>votre cahier d'exercices : </a:t>
                      </a:r>
                      <a:endParaRPr lang="en-US" sz="1000" b="1" i="1"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1" i="0" u="none" strike="noStrike" kern="1200" baseline="0" noProof="0" dirty="0">
                          <a:solidFill>
                            <a:schemeClr val="dk1"/>
                          </a:solidFill>
                          <a:latin typeface="Ubuntu" panose="020B0504030602030204" pitchFamily="34" charset="0"/>
                          <a:ea typeface="+mn-ea"/>
                          <a:cs typeface="+mn-cs"/>
                        </a:rPr>
                        <a:t>Vos coéquipiers sont toujours en retard à l'échauffement</a:t>
                      </a:r>
                      <a:r>
                        <a:rPr lang="fr-fr" sz="1000" b="1" i="0" u="none" strike="noStrike" kern="1200" baseline="0" noProof="0">
                          <a:solidFill>
                            <a:schemeClr val="dk1"/>
                          </a:solidFill>
                          <a:latin typeface="Ubuntu" panose="020B0504030602030204" pitchFamily="34" charset="0"/>
                          <a:ea typeface="+mn-ea"/>
                          <a:cs typeface="+mn-cs"/>
                        </a:rPr>
                        <a:t>. </a:t>
                      </a:r>
                      <a:br>
                        <a:rPr lang="fr-fr" sz="1000" b="1" i="0" u="none" strike="noStrike" kern="1200" baseline="0" noProof="0">
                          <a:solidFill>
                            <a:schemeClr val="dk1"/>
                          </a:solidFill>
                          <a:latin typeface="Ubuntu" panose="020B0504030602030204" pitchFamily="34" charset="0"/>
                          <a:ea typeface="+mn-ea"/>
                          <a:cs typeface="+mn-cs"/>
                        </a:rPr>
                      </a:br>
                      <a:r>
                        <a:rPr lang="fr-fr" sz="1000" b="1" i="0" u="none" strike="noStrike" kern="1200" baseline="0" noProof="0">
                          <a:solidFill>
                            <a:schemeClr val="dk1"/>
                          </a:solidFill>
                          <a:latin typeface="Ubuntu" panose="020B0504030602030204" pitchFamily="34" charset="0"/>
                          <a:ea typeface="+mn-ea"/>
                          <a:cs typeface="+mn-cs"/>
                        </a:rPr>
                        <a:t>Que </a:t>
                      </a:r>
                      <a:r>
                        <a:rPr lang="fr-fr" sz="1000" b="1" i="0" u="none" strike="noStrike" kern="1200" baseline="0" noProof="0" dirty="0">
                          <a:solidFill>
                            <a:schemeClr val="dk1"/>
                          </a:solidFill>
                          <a:latin typeface="Ubuntu" panose="020B0504030602030204" pitchFamily="34" charset="0"/>
                          <a:ea typeface="+mn-ea"/>
                          <a:cs typeface="+mn-cs"/>
                        </a:rPr>
                        <a:t>faites-vous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1" i="0" u="none" strike="noStrike" kern="1200" baseline="0" noProof="0" dirty="0">
                          <a:solidFill>
                            <a:schemeClr val="dk1"/>
                          </a:solidFill>
                          <a:latin typeface="Ubuntu" panose="020B0504030602030204" pitchFamily="34" charset="0"/>
                          <a:ea typeface="+mn-ea"/>
                          <a:cs typeface="+mn-cs"/>
                        </a:rPr>
                        <a:t>RÉPONSE : </a:t>
                      </a:r>
                      <a:r>
                        <a:rPr lang="fr-fr" sz="1000" b="0" i="0" u="none" strike="noStrike" kern="1200" baseline="0" noProof="0" dirty="0">
                          <a:solidFill>
                            <a:schemeClr val="dk1"/>
                          </a:solidFill>
                          <a:latin typeface="Ubuntu" panose="020B0504030602030204" pitchFamily="34" charset="0"/>
                          <a:ea typeface="+mn-ea"/>
                          <a:cs typeface="+mn-cs"/>
                        </a:rPr>
                        <a:t>Commencez la séance d'échauffement à l'heure et quand ils arrivent, demandez-leur de commencer par leurs exercices d’aérobie.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0" i="0" u="none" strike="noStrike" kern="1200" baseline="0" noProof="0" dirty="0">
                          <a:solidFill>
                            <a:schemeClr val="dk1"/>
                          </a:solidFill>
                          <a:latin typeface="Ubuntu" panose="020B0504030602030204" pitchFamily="34" charset="0"/>
                          <a:ea typeface="+mn-ea"/>
                          <a:cs typeface="+mn-cs"/>
                        </a:rPr>
                        <a:t>Parlez-en à votre entraîneur.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0" i="0" u="none" strike="noStrike" kern="1200" baseline="0" noProof="0" dirty="0">
                          <a:solidFill>
                            <a:schemeClr val="dk1"/>
                          </a:solidFill>
                          <a:latin typeface="Ubuntu" panose="020B0504030602030204" pitchFamily="34" charset="0"/>
                          <a:ea typeface="+mn-ea"/>
                          <a:cs typeface="+mn-cs"/>
                        </a:rPr>
                        <a:t>Encouragez-les à venir à l'heure.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1" i="0" u="none" strike="noStrike" kern="1200" spc="-20" baseline="0" noProof="0" dirty="0">
                          <a:solidFill>
                            <a:schemeClr val="dk1"/>
                          </a:solidFill>
                          <a:latin typeface="Ubuntu" panose="020B0504030602030204" pitchFamily="34" charset="0"/>
                          <a:ea typeface="+mn-ea"/>
                          <a:cs typeface="+mn-cs"/>
                        </a:rPr>
                        <a:t>Les partenaires unifiés ne participent pas. Que pouvez-vous faire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1" i="0" u="none" strike="noStrike" kern="1200" baseline="0" noProof="0" dirty="0">
                          <a:solidFill>
                            <a:schemeClr val="dk1"/>
                          </a:solidFill>
                          <a:latin typeface="Ubuntu" panose="020B0504030602030204" pitchFamily="34" charset="0"/>
                          <a:ea typeface="+mn-ea"/>
                          <a:cs typeface="+mn-cs"/>
                        </a:rPr>
                        <a:t>RÉPONSE : </a:t>
                      </a:r>
                      <a:r>
                        <a:rPr lang="fr-fr" sz="1000" b="0" i="0" u="none" strike="noStrike" kern="1200" baseline="0" noProof="0" dirty="0">
                          <a:solidFill>
                            <a:schemeClr val="dk1"/>
                          </a:solidFill>
                          <a:latin typeface="Ubuntu" panose="020B0504030602030204" pitchFamily="34" charset="0"/>
                          <a:ea typeface="+mn-ea"/>
                          <a:cs typeface="+mn-cs"/>
                        </a:rPr>
                        <a:t>Dites aux partenaires unifiés que les échauffements sont destinés à tout le monde. S'ils ne participent toujours pas, parlez-leur après l'entraînement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et demandez-leur de vous rejoindre la prochaine fois.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0" i="0" u="none" strike="noStrike" kern="1200" baseline="0" noProof="0" dirty="0">
                          <a:solidFill>
                            <a:schemeClr val="dk1"/>
                          </a:solidFill>
                          <a:latin typeface="Ubuntu" panose="020B0504030602030204" pitchFamily="34" charset="0"/>
                          <a:ea typeface="+mn-ea"/>
                          <a:cs typeface="+mn-cs"/>
                        </a:rPr>
                        <a:t>Parlez à votre entraîneur ou à votre partenaire unifié </a:t>
                      </a:r>
                      <a:br>
                        <a:rPr lang="fr-fr" sz="1000" b="0" i="0" u="none" strike="noStrike" kern="1200" baseline="0" noProof="0" dirty="0">
                          <a:solidFill>
                            <a:schemeClr val="dk1"/>
                          </a:solidFill>
                          <a:latin typeface="Ubuntu" panose="020B0504030602030204" pitchFamily="34" charset="0"/>
                          <a:ea typeface="+mn-ea"/>
                          <a:cs typeface="+mn-cs"/>
                        </a:rPr>
                      </a:br>
                      <a:r>
                        <a:rPr lang="fr-fr" sz="1000" b="0" i="0" u="none" strike="noStrike" kern="1200" baseline="0" noProof="0" dirty="0">
                          <a:solidFill>
                            <a:schemeClr val="dk1"/>
                          </a:solidFill>
                          <a:latin typeface="Ubuntu" panose="020B0504030602030204" pitchFamily="34" charset="0"/>
                          <a:ea typeface="+mn-ea"/>
                          <a:cs typeface="+mn-cs"/>
                        </a:rPr>
                        <a:t>et voyez s'ils peuvent également vous aider.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highlight>
                          <a:srgbClr val="FFFF00"/>
                        </a:highlight>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1" i="0" u="none" strike="noStrike" kern="1200" baseline="0" noProof="0" dirty="0">
                          <a:solidFill>
                            <a:schemeClr val="dk1"/>
                          </a:solidFill>
                          <a:latin typeface="Ubuntu" panose="020B0504030602030204" pitchFamily="34" charset="0"/>
                          <a:ea typeface="+mn-ea"/>
                          <a:cs typeface="+mn-cs"/>
                        </a:rPr>
                        <a:t>Votre entraîneur interrompt votre échauffement pour commencer l'entraînement. Que faites-vous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1" i="0" u="none" strike="noStrike" kern="1200" baseline="0" noProof="0" dirty="0">
                          <a:solidFill>
                            <a:schemeClr val="dk1"/>
                          </a:solidFill>
                          <a:latin typeface="Ubuntu" panose="020B0504030602030204" pitchFamily="34" charset="0"/>
                          <a:ea typeface="+mn-ea"/>
                          <a:cs typeface="+mn-cs"/>
                        </a:rPr>
                        <a:t>RÉPONSE : </a:t>
                      </a:r>
                      <a:r>
                        <a:rPr lang="fr-fr" sz="1000" b="0" i="0" u="none" strike="noStrike" kern="1200" baseline="0" noProof="0" dirty="0">
                          <a:solidFill>
                            <a:schemeClr val="dk1"/>
                          </a:solidFill>
                          <a:latin typeface="Ubuntu" panose="020B0504030602030204" pitchFamily="34" charset="0"/>
                          <a:ea typeface="+mn-ea"/>
                          <a:cs typeface="+mn-cs"/>
                        </a:rPr>
                        <a:t>Avant le début de la saison, parlez à votre entraîneur de l'importance de s'échauffer avant chaque entraînement.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0" i="0" u="none" strike="noStrike" kern="1200" baseline="0" noProof="0" dirty="0">
                          <a:solidFill>
                            <a:schemeClr val="dk1"/>
                          </a:solidFill>
                          <a:latin typeface="Ubuntu" panose="020B0504030602030204" pitchFamily="34" charset="0"/>
                          <a:ea typeface="+mn-ea"/>
                          <a:cs typeface="+mn-cs"/>
                        </a:rPr>
                        <a:t>Renseignez-vous sur le temps dont vous disposez à chaque entraînement pour vous échauffer, et ne dépassez pas le délai imparti.</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0" i="0" u="none" strike="noStrike" kern="1200" baseline="0" noProof="0" dirty="0">
                          <a:solidFill>
                            <a:schemeClr val="dk1"/>
                          </a:solidFill>
                          <a:latin typeface="Ubuntu" panose="020B0504030602030204" pitchFamily="34" charset="0"/>
                          <a:ea typeface="+mn-ea"/>
                          <a:cs typeface="+mn-cs"/>
                        </a:rPr>
                        <a:t>Après l'entraînement, demandez à votre entraîneur pourquoi il vous a interrompu.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000" b="0" i="0" u="none" strike="noStrike" kern="1200" baseline="0" noProof="0" dirty="0">
                          <a:solidFill>
                            <a:schemeClr val="dk1"/>
                          </a:solidFill>
                          <a:latin typeface="Ubuntu" panose="020B0504030602030204" pitchFamily="34" charset="0"/>
                          <a:ea typeface="+mn-ea"/>
                          <a:cs typeface="+mn-cs"/>
                        </a:rPr>
                        <a:t>Si la situation persiste, adressez-vous au </a:t>
                      </a:r>
                      <a:r>
                        <a:rPr lang="fr-fr" sz="1000" b="0" i="0" u="none" strike="noStrike" kern="1200" baseline="0" noProof="0">
                          <a:solidFill>
                            <a:schemeClr val="dk1"/>
                          </a:solidFill>
                          <a:latin typeface="Ubuntu" panose="020B0504030602030204" pitchFamily="34" charset="0"/>
                          <a:ea typeface="+mn-ea"/>
                          <a:cs typeface="+mn-cs"/>
                        </a:rPr>
                        <a:t>personnel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de </a:t>
                      </a:r>
                      <a:r>
                        <a:rPr lang="fr-fr" sz="1000" b="0" i="0" u="none" strike="noStrike" kern="1200" baseline="0" noProof="0" dirty="0">
                          <a:solidFill>
                            <a:schemeClr val="dk1"/>
                          </a:solidFill>
                          <a:latin typeface="Ubuntu" panose="020B0504030602030204" pitchFamily="34" charset="0"/>
                          <a:ea typeface="+mn-ea"/>
                          <a:cs typeface="+mn-cs"/>
                        </a:rPr>
                        <a:t>votre programme pour voir s'il a une solution.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4" name="Picture 3">
            <a:extLst>
              <a:ext uri="{FF2B5EF4-FFF2-40B4-BE49-F238E27FC236}">
                <a16:creationId xmlns:a16="http://schemas.microsoft.com/office/drawing/2014/main" id="{FD9D8BCA-CEE0-489E-DBC3-B8AC07CDA0F3}"/>
              </a:ext>
            </a:extLst>
          </p:cNvPr>
          <p:cNvPicPr>
            <a:picLocks noChangeAspect="1"/>
          </p:cNvPicPr>
          <p:nvPr/>
        </p:nvPicPr>
        <p:blipFill rotWithShape="1">
          <a:blip r:embed="rId2"/>
          <a:srcRect l="56787" t="34784" r="2201" b="25748"/>
          <a:stretch/>
        </p:blipFill>
        <p:spPr>
          <a:xfrm>
            <a:off x="7005850" y="3126234"/>
            <a:ext cx="2127137" cy="1151442"/>
          </a:xfrm>
          <a:prstGeom prst="rect">
            <a:avLst/>
          </a:prstGeom>
          <a:ln>
            <a:solidFill>
              <a:schemeClr val="tx1"/>
            </a:solidFill>
          </a:ln>
        </p:spPr>
      </p:pic>
    </p:spTree>
    <p:extLst>
      <p:ext uri="{BB962C8B-B14F-4D97-AF65-F5344CB8AC3E}">
        <p14:creationId xmlns:p14="http://schemas.microsoft.com/office/powerpoint/2010/main" val="3199516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482488511"/>
              </p:ext>
            </p:extLst>
          </p:nvPr>
        </p:nvGraphicFramePr>
        <p:xfrm>
          <a:off x="614150" y="545909"/>
          <a:ext cx="8518837" cy="539604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r>
                        <a:rPr lang="fr-fr" sz="140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a:solidFill>
                            <a:srgbClr val="316355"/>
                          </a:solidFill>
                          <a:latin typeface="Ubuntu" panose="020B0504030602030204" pitchFamily="34" charset="0"/>
                        </a:rPr>
                        <a:t>Description</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a:solidFill>
                            <a:srgbClr val="316355"/>
                          </a:solidFill>
                          <a:latin typeface="Ubuntu" panose="020B0504030602030204" pitchFamily="34" charset="0"/>
                        </a:rPr>
                        <a:t>Diapositive</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fr-fr" sz="1000" b="1" i="0" u="none" strike="noStrike" kern="1200" baseline="0" noProof="0" dirty="0">
                          <a:solidFill>
                            <a:srgbClr val="316355"/>
                          </a:solidFill>
                          <a:latin typeface="Ubuntu" panose="020B0504030602030204" pitchFamily="34" charset="0"/>
                          <a:ea typeface="+mn-ea"/>
                          <a:cs typeface="+mn-cs"/>
                        </a:rPr>
                        <a:t>Thème</a:t>
                      </a:r>
                    </a:p>
                    <a:p>
                      <a:r>
                        <a:rPr lang="fr-fr" sz="1000" b="1" i="0" u="none" strike="noStrike" kern="1200" baseline="0" noProof="0" dirty="0">
                          <a:solidFill>
                            <a:srgbClr val="316355"/>
                          </a:solidFill>
                          <a:latin typeface="Ubuntu" panose="020B0504030602030204" pitchFamily="34" charset="0"/>
                          <a:ea typeface="+mn-ea"/>
                          <a:cs typeface="+mn-cs"/>
                        </a:rPr>
                        <a:t>Leçon 2 : </a:t>
                      </a:r>
                      <a:r>
                        <a:rPr lang="fr-fr" sz="1000" b="0" i="0" u="none" strike="noStrike" kern="1200" baseline="0" noProof="0" dirty="0">
                          <a:solidFill>
                            <a:schemeClr val="tx1"/>
                          </a:solidFill>
                          <a:latin typeface="Ubuntu" panose="020B0504030602030204" pitchFamily="34" charset="0"/>
                          <a:ea typeface="+mn-ea"/>
                          <a:cs typeface="+mn-cs"/>
                        </a:rPr>
                        <a:t>Superviser l'échauffement et la récupération : mise </a:t>
                      </a:r>
                      <a:br>
                        <a:rPr lang="fr-fr" sz="1000" b="0" i="0" u="none" strike="noStrike" kern="1200" baseline="0" noProof="0" dirty="0">
                          <a:solidFill>
                            <a:schemeClr val="tx1"/>
                          </a:solidFill>
                          <a:latin typeface="Ubuntu" panose="020B0504030602030204" pitchFamily="34" charset="0"/>
                          <a:ea typeface="+mn-ea"/>
                          <a:cs typeface="+mn-cs"/>
                        </a:rPr>
                      </a:br>
                      <a:r>
                        <a:rPr lang="fr-fr" sz="1000" b="0" i="0" u="none" strike="noStrike" kern="1200" baseline="0" noProof="0" dirty="0">
                          <a:solidFill>
                            <a:schemeClr val="tx1"/>
                          </a:solidFill>
                          <a:latin typeface="Ubuntu" panose="020B0504030602030204" pitchFamily="34" charset="0"/>
                          <a:ea typeface="+mn-ea"/>
                          <a:cs typeface="+mn-cs"/>
                        </a:rPr>
                        <a:t>en pratique !</a:t>
                      </a:r>
                    </a:p>
                    <a:p>
                      <a:endParaRPr lang="en-US" sz="1000" b="0" i="0" u="none" strike="noStrike" kern="1200" baseline="0" noProof="0" dirty="0">
                        <a:solidFill>
                          <a:srgbClr val="316355"/>
                        </a:solidFill>
                        <a:latin typeface="Ubuntu" panose="020B0504030602030204" pitchFamily="34" charset="0"/>
                        <a:ea typeface="+mn-ea"/>
                        <a:cs typeface="+mn-cs"/>
                      </a:endParaRPr>
                    </a:p>
                    <a:p>
                      <a:r>
                        <a:rPr lang="fr-fr" sz="1000" b="0" i="0" u="none" strike="noStrike" kern="1200" baseline="0" noProof="0" dirty="0">
                          <a:solidFill>
                            <a:schemeClr val="tx1"/>
                          </a:solidFill>
                          <a:latin typeface="Ubuntu" panose="020B0504030602030204" pitchFamily="34" charset="0"/>
                          <a:ea typeface="+mn-ea"/>
                          <a:cs typeface="+mn-cs"/>
                        </a:rPr>
                        <a:t>Scénarios</a:t>
                      </a:r>
                    </a:p>
                    <a:p>
                      <a:endParaRPr lang="en-US" sz="1000" b="0" i="0" u="none" strike="noStrike" kern="1200" baseline="0" noProof="0" dirty="0">
                        <a:solidFill>
                          <a:schemeClr val="tx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10 minutes</a:t>
                      </a:r>
                    </a:p>
                    <a:p>
                      <a:r>
                        <a:rPr lang="fr-fr" sz="1000" b="1" i="0" u="none" strike="noStrike" kern="1200" baseline="0" noProof="0" dirty="0">
                          <a:solidFill>
                            <a:srgbClr val="316355"/>
                          </a:solidFill>
                          <a:latin typeface="Ubuntu" panose="020B0504030602030204" pitchFamily="34" charset="0"/>
                          <a:ea typeface="+mn-ea"/>
                          <a:cs typeface="+mn-cs"/>
                        </a:rPr>
                        <a:t>Responsable :</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50" b="1" i="0" u="none" strike="noStrike" kern="1200" baseline="0" noProof="0" dirty="0">
                          <a:solidFill>
                            <a:srgbClr val="316355"/>
                          </a:solidFill>
                          <a:latin typeface="Ubuntu" panose="020B0504030602030204" pitchFamily="34" charset="0"/>
                          <a:ea typeface="+mn-ea"/>
                          <a:cs typeface="+mn-cs"/>
                        </a:rPr>
                        <a:t>ACTIVITÉ (SUITE) :</a:t>
                      </a:r>
                      <a:endParaRPr lang="en-US" sz="950" b="0" i="0" u="none" strike="noStrike" kern="1200" baseline="0" noProof="0" dirty="0">
                        <a:solidFill>
                          <a:schemeClr val="dk1"/>
                        </a:solidFill>
                        <a:highlight>
                          <a:srgbClr val="FFFF00"/>
                        </a:highlight>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fr-fr" sz="950" b="1" i="0" u="none" strike="noStrike" kern="1200" spc="-20" baseline="0" noProof="0" dirty="0">
                          <a:solidFill>
                            <a:schemeClr val="dk1"/>
                          </a:solidFill>
                          <a:latin typeface="Ubuntu" panose="020B0504030602030204" pitchFamily="34" charset="0"/>
                          <a:ea typeface="+mn-ea"/>
                          <a:cs typeface="+mn-cs"/>
                        </a:rPr>
                        <a:t>Un coéquipier ne réalise pas l'exercice correctement. Que faites-vous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1" i="0" u="none" strike="noStrike" kern="1200" baseline="0" noProof="0" dirty="0">
                          <a:solidFill>
                            <a:schemeClr val="dk1"/>
                          </a:solidFill>
                          <a:latin typeface="Ubuntu" panose="020B0504030602030204" pitchFamily="34" charset="0"/>
                          <a:ea typeface="+mn-ea"/>
                          <a:cs typeface="+mn-cs"/>
                        </a:rPr>
                        <a:t>RÉPONSE : </a:t>
                      </a:r>
                      <a:r>
                        <a:rPr lang="fr-fr" sz="950" b="0" i="0" u="none" strike="noStrike" kern="1200" baseline="0" noProof="0" dirty="0">
                          <a:solidFill>
                            <a:schemeClr val="dk1"/>
                          </a:solidFill>
                          <a:latin typeface="Ubuntu" panose="020B0504030602030204" pitchFamily="34" charset="0"/>
                          <a:ea typeface="+mn-ea"/>
                          <a:cs typeface="+mn-cs"/>
                        </a:rPr>
                        <a:t>Allez vers lui et dites-lui : « Puis-je t'aider pour cet exercice ? Je voudrais m'assurer que tu le fasses correctement pour bien t'échauffer et ne pas te blesser.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Corrigez son mouvement, mais s'il ne veut pas de votre aide, éloignez-vous.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Parlez-en à votre entraîneur après l'entraînement.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Vous pouvez également proposer des variantes lors de vos instructions pour aider vos coéquipiers.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50" b="0" i="0" u="none" strike="noStrike" kern="1200" baseline="0" noProof="0" dirty="0">
                        <a:solidFill>
                          <a:schemeClr val="dk1"/>
                        </a:solidFill>
                        <a:highlight>
                          <a:srgbClr val="FFFF00"/>
                        </a:highlight>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fr-fr" sz="950" b="1" i="0" u="none" strike="noStrike" kern="1200" baseline="0" noProof="0" dirty="0">
                          <a:solidFill>
                            <a:schemeClr val="dk1"/>
                          </a:solidFill>
                          <a:latin typeface="Ubuntu" panose="020B0504030602030204" pitchFamily="34" charset="0"/>
                          <a:ea typeface="+mn-ea"/>
                          <a:cs typeface="+mn-cs"/>
                        </a:rPr>
                        <a:t>Un coéquipier ne veut pas participer. Que pouvez-vous faire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1" i="0" u="none" strike="noStrike" kern="1200" baseline="0" noProof="0" dirty="0">
                          <a:solidFill>
                            <a:schemeClr val="dk1"/>
                          </a:solidFill>
                          <a:latin typeface="Ubuntu" panose="020B0504030602030204" pitchFamily="34" charset="0"/>
                          <a:ea typeface="+mn-ea"/>
                          <a:cs typeface="+mn-cs"/>
                        </a:rPr>
                        <a:t>RÉPONSE : </a:t>
                      </a:r>
                      <a:r>
                        <a:rPr lang="fr-fr" sz="950" b="0" i="0" u="none" strike="noStrike" kern="1200" baseline="0" noProof="0" dirty="0">
                          <a:solidFill>
                            <a:schemeClr val="dk1"/>
                          </a:solidFill>
                          <a:latin typeface="Ubuntu" panose="020B0504030602030204" pitchFamily="34" charset="0"/>
                          <a:ea typeface="+mn-ea"/>
                          <a:cs typeface="+mn-cs"/>
                        </a:rPr>
                        <a:t>Encouragez-le à vous rejoindre, mais </a:t>
                      </a:r>
                      <a:r>
                        <a:rPr lang="fr-fr" sz="950" b="0" i="0" u="none" strike="noStrike" kern="1200" baseline="0" noProof="0">
                          <a:solidFill>
                            <a:schemeClr val="dk1"/>
                          </a:solidFill>
                          <a:latin typeface="Ubuntu" panose="020B0504030602030204" pitchFamily="34" charset="0"/>
                          <a:ea typeface="+mn-ea"/>
                          <a:cs typeface="+mn-cs"/>
                        </a:rPr>
                        <a:t>après quelques </a:t>
                      </a:r>
                      <a:r>
                        <a:rPr lang="fr-fr" sz="950" b="0" i="0" u="none" strike="noStrike" kern="1200" baseline="0" noProof="0" dirty="0">
                          <a:solidFill>
                            <a:schemeClr val="dk1"/>
                          </a:solidFill>
                          <a:latin typeface="Ubuntu" panose="020B0504030602030204" pitchFamily="34" charset="0"/>
                          <a:ea typeface="+mn-ea"/>
                          <a:cs typeface="+mn-cs"/>
                        </a:rPr>
                        <a:t>rappels, laissez-le tranquille.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Parlez-lui après l'entraînement en tête-à-tête ou </a:t>
                      </a:r>
                      <a:r>
                        <a:rPr lang="fr-fr" sz="950" b="0" i="0" u="none" strike="noStrike" kern="1200" baseline="0" noProof="0">
                          <a:solidFill>
                            <a:schemeClr val="dk1"/>
                          </a:solidFill>
                          <a:latin typeface="Ubuntu" panose="020B0504030602030204" pitchFamily="34" charset="0"/>
                          <a:ea typeface="+mn-ea"/>
                          <a:cs typeface="+mn-cs"/>
                        </a:rPr>
                        <a:t>informez </a:t>
                      </a:r>
                      <a:br>
                        <a:rPr lang="fr-fr" sz="950" b="0" i="0" u="none" strike="noStrike" kern="1200" baseline="0" noProof="0">
                          <a:solidFill>
                            <a:schemeClr val="dk1"/>
                          </a:solidFill>
                          <a:latin typeface="Ubuntu" panose="020B0504030602030204" pitchFamily="34" charset="0"/>
                          <a:ea typeface="+mn-ea"/>
                          <a:cs typeface="+mn-cs"/>
                        </a:rPr>
                      </a:br>
                      <a:r>
                        <a:rPr lang="fr-fr" sz="950" b="0" i="0" u="none" strike="noStrike" kern="1200" baseline="0" noProof="0">
                          <a:solidFill>
                            <a:schemeClr val="dk1"/>
                          </a:solidFill>
                          <a:latin typeface="Ubuntu" panose="020B0504030602030204" pitchFamily="34" charset="0"/>
                          <a:ea typeface="+mn-ea"/>
                          <a:cs typeface="+mn-cs"/>
                        </a:rPr>
                        <a:t>votre </a:t>
                      </a:r>
                      <a:r>
                        <a:rPr lang="fr-fr" sz="950" b="0" i="0" u="none" strike="noStrike" kern="1200" baseline="0" noProof="0" dirty="0">
                          <a:solidFill>
                            <a:schemeClr val="dk1"/>
                          </a:solidFill>
                          <a:latin typeface="Ubuntu" panose="020B0504030602030204" pitchFamily="34" charset="0"/>
                          <a:ea typeface="+mn-ea"/>
                          <a:cs typeface="+mn-cs"/>
                        </a:rPr>
                        <a:t>entraîneur que vous avez besoin d'aide.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921605">
                <a:tc>
                  <a:txBody>
                    <a:bodyPr/>
                    <a:lstStyle/>
                    <a:p>
                      <a:r>
                        <a:rPr lang="fr-fr" sz="1000" b="1" i="0" u="none" strike="noStrike" kern="1200" baseline="0" dirty="0">
                          <a:solidFill>
                            <a:srgbClr val="316355"/>
                          </a:solidFill>
                          <a:latin typeface="Ubuntu" panose="020B0504030602030204" pitchFamily="34" charset="0"/>
                          <a:ea typeface="+mn-ea"/>
                          <a:cs typeface="+mn-cs"/>
                        </a:rPr>
                        <a:t>Thème</a:t>
                      </a:r>
                    </a:p>
                    <a:p>
                      <a:r>
                        <a:rPr lang="fr-fr" sz="1000" b="1" i="0" u="none" strike="noStrike" kern="1200" baseline="0" dirty="0">
                          <a:solidFill>
                            <a:srgbClr val="316355"/>
                          </a:solidFill>
                          <a:latin typeface="Ubuntu" panose="020B0504030602030204" pitchFamily="34" charset="0"/>
                          <a:ea typeface="+mn-ea"/>
                          <a:cs typeface="+mn-cs"/>
                        </a:rPr>
                        <a:t>Leçon 2 : </a:t>
                      </a:r>
                      <a:r>
                        <a:rPr lang="fr-fr" sz="1000" b="0" i="0" u="none" strike="noStrike" kern="1200" baseline="0" dirty="0">
                          <a:solidFill>
                            <a:schemeClr val="tx1"/>
                          </a:solidFill>
                          <a:latin typeface="Ubuntu" panose="020B0504030602030204" pitchFamily="34" charset="0"/>
                          <a:ea typeface="+mn-ea"/>
                          <a:cs typeface="+mn-cs"/>
                        </a:rPr>
                        <a:t>Superviser l'échauffement et la récupération : mise </a:t>
                      </a:r>
                      <a:br>
                        <a:rPr lang="fr-fr" sz="1000" b="0" i="0" u="none" strike="noStrike" kern="1200" baseline="0" dirty="0">
                          <a:solidFill>
                            <a:schemeClr val="tx1"/>
                          </a:solidFill>
                          <a:latin typeface="Ubuntu" panose="020B0504030602030204" pitchFamily="34" charset="0"/>
                          <a:ea typeface="+mn-ea"/>
                          <a:cs typeface="+mn-cs"/>
                        </a:rPr>
                      </a:br>
                      <a:r>
                        <a:rPr lang="fr-fr" sz="1000" b="0" i="0" u="none" strike="noStrike" kern="1200" baseline="0" dirty="0">
                          <a:solidFill>
                            <a:schemeClr val="tx1"/>
                          </a:solidFill>
                          <a:latin typeface="Ubuntu" panose="020B0504030602030204" pitchFamily="34" charset="0"/>
                          <a:ea typeface="+mn-ea"/>
                          <a:cs typeface="+mn-cs"/>
                        </a:rPr>
                        <a:t>en pratique !</a:t>
                      </a:r>
                    </a:p>
                    <a:p>
                      <a:endParaRPr lang="en-US" sz="1000" b="0" i="0" u="none" strike="noStrike" kern="1200" baseline="0" dirty="0">
                        <a:solidFill>
                          <a:srgbClr val="316355"/>
                        </a:solidFill>
                        <a:latin typeface="Ubuntu" panose="020B0504030602030204" pitchFamily="34" charset="0"/>
                        <a:ea typeface="+mn-ea"/>
                        <a:cs typeface="+mn-cs"/>
                      </a:endParaRPr>
                    </a:p>
                    <a:p>
                      <a:r>
                        <a:rPr lang="fr-fr" sz="1000" b="0" i="0" u="none" strike="noStrike" kern="1200" baseline="0" dirty="0">
                          <a:solidFill>
                            <a:schemeClr val="tx1"/>
                          </a:solidFill>
                          <a:latin typeface="Ubuntu" panose="020B0504030602030204" pitchFamily="34" charset="0"/>
                          <a:ea typeface="+mn-ea"/>
                          <a:cs typeface="+mn-cs"/>
                        </a:rPr>
                        <a:t>Communiquer </a:t>
                      </a:r>
                      <a:r>
                        <a:rPr lang="fr-fr" sz="1000" b="0" i="0" u="none" strike="noStrike" kern="1200" baseline="0">
                          <a:solidFill>
                            <a:schemeClr val="tx1"/>
                          </a:solidFill>
                          <a:latin typeface="Ubuntu" panose="020B0504030602030204" pitchFamily="34" charset="0"/>
                          <a:ea typeface="+mn-ea"/>
                          <a:cs typeface="+mn-cs"/>
                        </a:rPr>
                        <a:t>avec </a:t>
                      </a:r>
                      <a:br>
                        <a:rPr lang="fr-fr" sz="1000" b="0" i="0" u="none" strike="noStrike" kern="1200" baseline="0">
                          <a:solidFill>
                            <a:schemeClr val="tx1"/>
                          </a:solidFill>
                          <a:latin typeface="Ubuntu" panose="020B0504030602030204" pitchFamily="34" charset="0"/>
                          <a:ea typeface="+mn-ea"/>
                          <a:cs typeface="+mn-cs"/>
                        </a:rPr>
                      </a:br>
                      <a:r>
                        <a:rPr lang="fr-fr" sz="1000" b="0" i="0" u="none" strike="noStrike" kern="1200" baseline="0">
                          <a:solidFill>
                            <a:schemeClr val="tx1"/>
                          </a:solidFill>
                          <a:latin typeface="Ubuntu" panose="020B0504030602030204" pitchFamily="34" charset="0"/>
                          <a:ea typeface="+mn-ea"/>
                          <a:cs typeface="+mn-cs"/>
                        </a:rPr>
                        <a:t>votre </a:t>
                      </a:r>
                      <a:r>
                        <a:rPr lang="fr-fr" sz="1000" b="0" i="0" u="none" strike="noStrike" kern="1200" baseline="0" dirty="0">
                          <a:solidFill>
                            <a:schemeClr val="tx1"/>
                          </a:solidFill>
                          <a:latin typeface="Ubuntu" panose="020B0504030602030204" pitchFamily="34" charset="0"/>
                          <a:ea typeface="+mn-ea"/>
                          <a:cs typeface="+mn-cs"/>
                        </a:rPr>
                        <a:t>entraîneur</a:t>
                      </a:r>
                    </a:p>
                    <a:p>
                      <a:endParaRPr lang="en-US" sz="1000" b="0" i="0" u="none" strike="noStrike" kern="1200" baseline="0" dirty="0">
                        <a:solidFill>
                          <a:schemeClr val="tx1"/>
                        </a:solidFill>
                        <a:latin typeface="Ubuntu" panose="020B0504030602030204" pitchFamily="34" charset="0"/>
                        <a:ea typeface="+mn-ea"/>
                        <a:cs typeface="+mn-cs"/>
                      </a:endParaRPr>
                    </a:p>
                    <a:p>
                      <a:r>
                        <a:rPr lang="fr-fr" sz="1000" b="1" i="0" u="none" strike="noStrike" kern="1200" baseline="0" dirty="0">
                          <a:solidFill>
                            <a:srgbClr val="316355"/>
                          </a:solidFill>
                          <a:latin typeface="Ubuntu" panose="020B0504030602030204" pitchFamily="34" charset="0"/>
                          <a:ea typeface="+mn-ea"/>
                          <a:cs typeface="+mn-cs"/>
                        </a:rPr>
                        <a:t>Durée : </a:t>
                      </a:r>
                      <a:r>
                        <a:rPr lang="fr-fr" sz="1000" b="0" i="0" u="none" strike="noStrike" kern="1200" baseline="0" dirty="0">
                          <a:solidFill>
                            <a:schemeClr val="tx1"/>
                          </a:solidFill>
                          <a:latin typeface="Ubuntu" panose="020B0504030602030204" pitchFamily="34" charset="0"/>
                          <a:ea typeface="+mn-ea"/>
                          <a:cs typeface="+mn-cs"/>
                        </a:rPr>
                        <a:t>1 minute</a:t>
                      </a:r>
                    </a:p>
                    <a:p>
                      <a:r>
                        <a:rPr lang="fr-fr" sz="1000" b="1" i="0" u="none" strike="noStrike" kern="1200" baseline="0" dirty="0">
                          <a:solidFill>
                            <a:srgbClr val="316355"/>
                          </a:solidFill>
                          <a:latin typeface="Ubuntu" panose="020B0504030602030204" pitchFamily="34" charset="0"/>
                          <a:ea typeface="+mn-ea"/>
                          <a:cs typeface="+mn-cs"/>
                        </a:rPr>
                        <a:t>Responsable :</a:t>
                      </a:r>
                      <a:endParaRPr lang="en-US" sz="10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spc="-20" baseline="0" dirty="0">
                          <a:solidFill>
                            <a:schemeClr val="dk1"/>
                          </a:solidFill>
                          <a:latin typeface="Ubuntu" panose="020B0504030602030204" pitchFamily="34" charset="0"/>
                          <a:ea typeface="+mn-ea"/>
                          <a:cs typeface="+mn-cs"/>
                        </a:rPr>
                        <a:t>Comme mentionné dans les </a:t>
                      </a:r>
                      <a:r>
                        <a:rPr lang="fr-fr" sz="950" b="0" i="0" u="none" strike="noStrike" kern="1200" spc="-20" baseline="0" noProof="0" dirty="0">
                          <a:solidFill>
                            <a:schemeClr val="dk1"/>
                          </a:solidFill>
                          <a:latin typeface="Ubuntu" panose="020B0504030602030204" pitchFamily="34" charset="0"/>
                          <a:ea typeface="+mn-ea"/>
                          <a:cs typeface="+mn-cs"/>
                        </a:rPr>
                        <a:t>scénarios</a:t>
                      </a:r>
                      <a:r>
                        <a:rPr lang="fr-fr" sz="950" b="0" i="0" u="none" strike="noStrike" kern="1200" spc="-20" baseline="0" dirty="0">
                          <a:solidFill>
                            <a:schemeClr val="dk1"/>
                          </a:solidFill>
                          <a:latin typeface="Ubuntu" panose="020B0504030602030204" pitchFamily="34" charset="0"/>
                          <a:ea typeface="+mn-ea"/>
                          <a:cs typeface="+mn-cs"/>
                        </a:rPr>
                        <a:t>, il est </a:t>
                      </a:r>
                      <a:r>
                        <a:rPr lang="fr-fr" sz="950" b="0" i="0" u="none" strike="noStrike" kern="1200" spc="-20" baseline="0" noProof="0" dirty="0">
                          <a:solidFill>
                            <a:schemeClr val="dk1"/>
                          </a:solidFill>
                          <a:latin typeface="Ubuntu" panose="020B0504030602030204" pitchFamily="34" charset="0"/>
                          <a:ea typeface="+mn-ea"/>
                          <a:cs typeface="+mn-cs"/>
                        </a:rPr>
                        <a:t>important que vous parliez </a:t>
                      </a:r>
                      <a:br>
                        <a:rPr lang="fr-fr" sz="950" b="0" i="0" u="none" strike="noStrike" kern="1200" spc="-20" baseline="0" noProof="0" dirty="0">
                          <a:solidFill>
                            <a:schemeClr val="dk1"/>
                          </a:solidFill>
                          <a:latin typeface="Ubuntu" panose="020B0504030602030204" pitchFamily="34" charset="0"/>
                          <a:ea typeface="+mn-ea"/>
                          <a:cs typeface="+mn-cs"/>
                        </a:rPr>
                      </a:br>
                      <a:r>
                        <a:rPr lang="fr-fr" sz="950" b="0" i="0" u="none" strike="noStrike" kern="1200" spc="-20" baseline="0" noProof="0" dirty="0">
                          <a:solidFill>
                            <a:schemeClr val="dk1"/>
                          </a:solidFill>
                          <a:latin typeface="Ubuntu" panose="020B0504030602030204" pitchFamily="34" charset="0"/>
                          <a:ea typeface="+mn-ea"/>
                          <a:cs typeface="+mn-cs"/>
                        </a:rPr>
                        <a:t>à votre entraîneur à propos de votre rôle de « capitaine de fitness ». Vous devez le faire au début de la saison, et vous pouvez également vous présenter avant/après les entraînements si vous le souhaitez. N'oubliez pas que votre entraîneur et le personnel du programme sont là pour vous aider !</a:t>
                      </a:r>
                    </a:p>
                    <a:p>
                      <a:endParaRPr lang="en-US" sz="950" b="0" i="0" u="none" strike="noStrike" kern="1200" baseline="0" dirty="0">
                        <a:solidFill>
                          <a:schemeClr val="tx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B17CACAE-78E8-319C-7A07-6097E6F18F24}"/>
              </a:ext>
            </a:extLst>
          </p:cNvPr>
          <p:cNvPicPr>
            <a:picLocks noChangeAspect="1"/>
          </p:cNvPicPr>
          <p:nvPr/>
        </p:nvPicPr>
        <p:blipFill rotWithShape="1">
          <a:blip r:embed="rId2"/>
          <a:srcRect l="56787" t="34784" r="2201" b="25748"/>
          <a:stretch/>
        </p:blipFill>
        <p:spPr>
          <a:xfrm>
            <a:off x="7005850" y="1661818"/>
            <a:ext cx="2127137" cy="1151442"/>
          </a:xfrm>
          <a:prstGeom prst="rect">
            <a:avLst/>
          </a:prstGeom>
          <a:ln>
            <a:solidFill>
              <a:schemeClr val="tx1"/>
            </a:solidFill>
          </a:ln>
        </p:spPr>
      </p:pic>
      <p:pic>
        <p:nvPicPr>
          <p:cNvPr id="7" name="Picture 6">
            <a:extLst>
              <a:ext uri="{FF2B5EF4-FFF2-40B4-BE49-F238E27FC236}">
                <a16:creationId xmlns:a16="http://schemas.microsoft.com/office/drawing/2014/main" id="{53B779CC-6D6E-B612-C5A0-18F82609479D}"/>
              </a:ext>
            </a:extLst>
          </p:cNvPr>
          <p:cNvPicPr>
            <a:picLocks noChangeAspect="1"/>
          </p:cNvPicPr>
          <p:nvPr/>
        </p:nvPicPr>
        <p:blipFill rotWithShape="1">
          <a:blip r:embed="rId3"/>
          <a:srcRect l="56203" t="33538" r="2550" b="25125"/>
          <a:stretch/>
        </p:blipFill>
        <p:spPr>
          <a:xfrm>
            <a:off x="7005850" y="4461188"/>
            <a:ext cx="2127137" cy="1199151"/>
          </a:xfrm>
          <a:prstGeom prst="rect">
            <a:avLst/>
          </a:prstGeom>
          <a:ln>
            <a:solidFill>
              <a:schemeClr val="tx1"/>
            </a:solidFill>
          </a:ln>
        </p:spPr>
      </p:pic>
    </p:spTree>
    <p:extLst>
      <p:ext uri="{BB962C8B-B14F-4D97-AF65-F5344CB8AC3E}">
        <p14:creationId xmlns:p14="http://schemas.microsoft.com/office/powerpoint/2010/main" val="1906777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727182866"/>
              </p:ext>
            </p:extLst>
          </p:nvPr>
        </p:nvGraphicFramePr>
        <p:xfrm>
          <a:off x="614150" y="545909"/>
          <a:ext cx="8518837" cy="597633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r>
                        <a:rPr lang="fr-fr" sz="140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a:solidFill>
                            <a:srgbClr val="316355"/>
                          </a:solidFill>
                          <a:latin typeface="Ubuntu" panose="020B0504030602030204" pitchFamily="34" charset="0"/>
                        </a:rPr>
                        <a:t>Description</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a:solidFill>
                            <a:srgbClr val="316355"/>
                          </a:solidFill>
                          <a:latin typeface="Ubuntu" panose="020B0504030602030204" pitchFamily="34" charset="0"/>
                        </a:rPr>
                        <a:t>Diapositive</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fr-fr" sz="950" b="1" i="0" u="none" strike="noStrike" kern="1200" baseline="0" dirty="0">
                          <a:solidFill>
                            <a:srgbClr val="316355"/>
                          </a:solidFill>
                          <a:latin typeface="Ubuntu" panose="020B0504030602030204" pitchFamily="34" charset="0"/>
                          <a:ea typeface="+mn-ea"/>
                          <a:cs typeface="+mn-cs"/>
                        </a:rPr>
                        <a:t>Thème</a:t>
                      </a:r>
                    </a:p>
                    <a:p>
                      <a:r>
                        <a:rPr lang="fr-fr" sz="950" b="1" i="0" u="none" strike="noStrike" kern="1200" baseline="0" dirty="0">
                          <a:solidFill>
                            <a:srgbClr val="316355"/>
                          </a:solidFill>
                          <a:latin typeface="Ubuntu" panose="020B0504030602030204" pitchFamily="34" charset="0"/>
                          <a:ea typeface="+mn-ea"/>
                          <a:cs typeface="+mn-cs"/>
                        </a:rPr>
                        <a:t>Leçon 2 : </a:t>
                      </a:r>
                      <a:r>
                        <a:rPr lang="fr-fr" sz="950" b="0" i="0" u="none" strike="noStrike" kern="1200" baseline="0" dirty="0">
                          <a:solidFill>
                            <a:schemeClr val="tx1"/>
                          </a:solidFill>
                          <a:latin typeface="Ubuntu" panose="020B0504030602030204" pitchFamily="34" charset="0"/>
                          <a:ea typeface="+mn-ea"/>
                          <a:cs typeface="+mn-cs"/>
                        </a:rPr>
                        <a:t>Superviser l'échauffement </a:t>
                      </a:r>
                      <a:r>
                        <a:rPr lang="fr-fr" sz="950" b="0" i="0" u="none" strike="noStrike" kern="1200" baseline="0">
                          <a:solidFill>
                            <a:schemeClr val="tx1"/>
                          </a:solidFill>
                          <a:latin typeface="Ubuntu" panose="020B0504030602030204" pitchFamily="34" charset="0"/>
                          <a:ea typeface="+mn-ea"/>
                          <a:cs typeface="+mn-cs"/>
                        </a:rPr>
                        <a:t>et </a:t>
                      </a:r>
                      <a:br>
                        <a:rPr lang="fr-fr" sz="950" b="0" i="0" u="none" strike="noStrike" kern="1200" baseline="0">
                          <a:solidFill>
                            <a:schemeClr val="tx1"/>
                          </a:solidFill>
                          <a:latin typeface="Ubuntu" panose="020B0504030602030204" pitchFamily="34" charset="0"/>
                          <a:ea typeface="+mn-ea"/>
                          <a:cs typeface="+mn-cs"/>
                        </a:rPr>
                      </a:br>
                      <a:r>
                        <a:rPr lang="fr-fr" sz="950" b="0" i="0" u="none" strike="noStrike" kern="1200" baseline="0">
                          <a:solidFill>
                            <a:schemeClr val="tx1"/>
                          </a:solidFill>
                          <a:latin typeface="Ubuntu" panose="020B0504030602030204" pitchFamily="34" charset="0"/>
                          <a:ea typeface="+mn-ea"/>
                          <a:cs typeface="+mn-cs"/>
                        </a:rPr>
                        <a:t>la </a:t>
                      </a:r>
                      <a:r>
                        <a:rPr lang="fr-fr" sz="950" b="0" i="0" u="none" strike="noStrike" kern="1200" baseline="0" dirty="0">
                          <a:solidFill>
                            <a:schemeClr val="tx1"/>
                          </a:solidFill>
                          <a:latin typeface="Ubuntu" panose="020B0504030602030204" pitchFamily="34" charset="0"/>
                          <a:ea typeface="+mn-ea"/>
                          <a:cs typeface="+mn-cs"/>
                        </a:rPr>
                        <a:t>récupération </a:t>
                      </a:r>
                      <a:r>
                        <a:rPr lang="fr-fr" sz="950" b="0" i="0" u="none" strike="noStrike" kern="1200" baseline="0">
                          <a:solidFill>
                            <a:schemeClr val="tx1"/>
                          </a:solidFill>
                          <a:latin typeface="Ubuntu" panose="020B0504030602030204" pitchFamily="34" charset="0"/>
                          <a:ea typeface="+mn-ea"/>
                          <a:cs typeface="+mn-cs"/>
                        </a:rPr>
                        <a:t>: </a:t>
                      </a:r>
                      <a:br>
                        <a:rPr lang="fr-fr" sz="950" b="0" i="0" u="none" strike="noStrike" kern="1200" baseline="0">
                          <a:solidFill>
                            <a:schemeClr val="tx1"/>
                          </a:solidFill>
                          <a:latin typeface="Ubuntu" panose="020B0504030602030204" pitchFamily="34" charset="0"/>
                          <a:ea typeface="+mn-ea"/>
                          <a:cs typeface="+mn-cs"/>
                        </a:rPr>
                      </a:br>
                      <a:r>
                        <a:rPr lang="fr-fr" sz="950" b="0" i="0" u="none" strike="noStrike" kern="1200" baseline="0">
                          <a:solidFill>
                            <a:schemeClr val="tx1"/>
                          </a:solidFill>
                          <a:latin typeface="Ubuntu" panose="020B0504030602030204" pitchFamily="34" charset="0"/>
                          <a:ea typeface="+mn-ea"/>
                          <a:cs typeface="+mn-cs"/>
                        </a:rPr>
                        <a:t>communiquer avec </a:t>
                      </a:r>
                      <a:br>
                        <a:rPr lang="fr-fr" sz="950" b="0" i="0" u="none" strike="noStrike" kern="1200" baseline="0">
                          <a:solidFill>
                            <a:schemeClr val="tx1"/>
                          </a:solidFill>
                          <a:latin typeface="Ubuntu" panose="020B0504030602030204" pitchFamily="34" charset="0"/>
                          <a:ea typeface="+mn-ea"/>
                          <a:cs typeface="+mn-cs"/>
                        </a:rPr>
                      </a:br>
                      <a:r>
                        <a:rPr lang="fr-fr" sz="950" b="0" i="0" u="none" strike="noStrike" kern="1200" baseline="0">
                          <a:solidFill>
                            <a:schemeClr val="tx1"/>
                          </a:solidFill>
                          <a:latin typeface="Ubuntu" panose="020B0504030602030204" pitchFamily="34" charset="0"/>
                          <a:ea typeface="+mn-ea"/>
                          <a:cs typeface="+mn-cs"/>
                        </a:rPr>
                        <a:t>votre </a:t>
                      </a:r>
                      <a:r>
                        <a:rPr lang="fr-fr" sz="950" b="0" i="0" u="none" strike="noStrike" kern="1200" baseline="0" dirty="0">
                          <a:solidFill>
                            <a:schemeClr val="tx1"/>
                          </a:solidFill>
                          <a:latin typeface="Ubuntu" panose="020B0504030602030204" pitchFamily="34" charset="0"/>
                          <a:ea typeface="+mn-ea"/>
                          <a:cs typeface="+mn-cs"/>
                        </a:rPr>
                        <a:t>entraîneur</a:t>
                      </a:r>
                    </a:p>
                    <a:p>
                      <a:endParaRPr lang="en-US" sz="950" b="0" i="0" u="none" strike="noStrike" kern="1200" baseline="0" dirty="0">
                        <a:solidFill>
                          <a:srgbClr val="316355"/>
                        </a:solidFill>
                        <a:latin typeface="Ubuntu" panose="020B0504030602030204" pitchFamily="34" charset="0"/>
                        <a:ea typeface="+mn-ea"/>
                        <a:cs typeface="+mn-cs"/>
                      </a:endParaRPr>
                    </a:p>
                    <a:p>
                      <a:r>
                        <a:rPr lang="fr-fr" sz="950" b="0" i="0" u="none" strike="noStrike" kern="1200" baseline="0" dirty="0">
                          <a:solidFill>
                            <a:schemeClr val="tx1"/>
                          </a:solidFill>
                          <a:latin typeface="Ubuntu" panose="020B0504030602030204" pitchFamily="34" charset="0"/>
                          <a:ea typeface="+mn-ea"/>
                          <a:cs typeface="+mn-cs"/>
                        </a:rPr>
                        <a:t>« Je suis un capitaine </a:t>
                      </a:r>
                      <a:br>
                        <a:rPr lang="fr-fr" sz="950" b="0" i="0" u="none" strike="noStrike" kern="1200" baseline="0" dirty="0">
                          <a:solidFill>
                            <a:schemeClr val="tx1"/>
                          </a:solidFill>
                          <a:latin typeface="Ubuntu" panose="020B0504030602030204" pitchFamily="34" charset="0"/>
                          <a:ea typeface="+mn-ea"/>
                          <a:cs typeface="+mn-cs"/>
                        </a:rPr>
                      </a:br>
                      <a:r>
                        <a:rPr lang="fr-fr" sz="950" b="0" i="0" u="none" strike="noStrike" kern="1200" baseline="0" dirty="0">
                          <a:solidFill>
                            <a:schemeClr val="tx1"/>
                          </a:solidFill>
                          <a:latin typeface="Ubuntu" panose="020B0504030602030204" pitchFamily="34" charset="0"/>
                          <a:ea typeface="+mn-ea"/>
                          <a:cs typeface="+mn-cs"/>
                        </a:rPr>
                        <a:t>de fitness »</a:t>
                      </a:r>
                    </a:p>
                    <a:p>
                      <a:endParaRPr lang="en-US" sz="950" b="0" i="0" u="none" strike="noStrike" kern="1200" baseline="0" dirty="0">
                        <a:solidFill>
                          <a:schemeClr val="tx1"/>
                        </a:solidFill>
                        <a:latin typeface="Ubuntu" panose="020B0504030602030204" pitchFamily="34" charset="0"/>
                        <a:ea typeface="+mn-ea"/>
                        <a:cs typeface="+mn-cs"/>
                      </a:endParaRPr>
                    </a:p>
                    <a:p>
                      <a:r>
                        <a:rPr lang="fr-fr" sz="950" b="1" i="0" u="none" strike="noStrike" kern="1200" baseline="0" dirty="0">
                          <a:solidFill>
                            <a:srgbClr val="316355"/>
                          </a:solidFill>
                          <a:latin typeface="Ubuntu" panose="020B0504030602030204" pitchFamily="34" charset="0"/>
                          <a:ea typeface="+mn-ea"/>
                          <a:cs typeface="+mn-cs"/>
                        </a:rPr>
                        <a:t>Durée : </a:t>
                      </a:r>
                      <a:r>
                        <a:rPr lang="fr-fr" sz="950" b="0" i="0" u="none" strike="noStrike" kern="1200" baseline="0" dirty="0">
                          <a:solidFill>
                            <a:schemeClr val="tx1"/>
                          </a:solidFill>
                          <a:latin typeface="Ubuntu" panose="020B0504030602030204" pitchFamily="34" charset="0"/>
                          <a:ea typeface="+mn-ea"/>
                          <a:cs typeface="+mn-cs"/>
                        </a:rPr>
                        <a:t>3 minutes</a:t>
                      </a:r>
                    </a:p>
                    <a:p>
                      <a:r>
                        <a:rPr lang="fr-fr" sz="950" b="1" i="0" u="none" strike="noStrike" kern="1200" baseline="0" dirty="0">
                          <a:solidFill>
                            <a:srgbClr val="316355"/>
                          </a:solidFill>
                          <a:latin typeface="Ubuntu" panose="020B0504030602030204" pitchFamily="34" charset="0"/>
                          <a:ea typeface="+mn-ea"/>
                          <a:cs typeface="+mn-cs"/>
                        </a:rPr>
                        <a:t>Responsable :</a:t>
                      </a:r>
                      <a:endParaRPr lang="en-US" sz="95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50" b="0" i="0" u="none" strike="noStrike" kern="1200" baseline="0" dirty="0">
                          <a:solidFill>
                            <a:schemeClr val="tx1"/>
                          </a:solidFill>
                          <a:latin typeface="Ubuntu" panose="020B0504030602030204" pitchFamily="34" charset="0"/>
                          <a:ea typeface="+mn-ea"/>
                          <a:cs typeface="+mn-cs"/>
                        </a:rPr>
                        <a:t>Avant le début de la saison, il est important de discuter avec votre entraîneur de votre rôle de capitaine de fitness. Il est préférable de l'appeler ou de le rencontrer en personne, mais lui envoyer un e-mail peut également faire l'affaire. </a:t>
                      </a:r>
                    </a:p>
                    <a:p>
                      <a:endParaRPr lang="en-US" sz="950" b="0" i="0" u="none" strike="noStrike" kern="1200" baseline="0" dirty="0">
                        <a:solidFill>
                          <a:schemeClr val="tx1"/>
                        </a:solidFill>
                        <a:latin typeface="Ubuntu" panose="020B0504030602030204" pitchFamily="34" charset="0"/>
                        <a:ea typeface="+mn-ea"/>
                        <a:cs typeface="+mn-cs"/>
                      </a:endParaRPr>
                    </a:p>
                    <a:p>
                      <a:r>
                        <a:rPr lang="fr-fr" sz="950" b="0" i="0" u="none" strike="noStrike" kern="1200" baseline="0" dirty="0">
                          <a:solidFill>
                            <a:schemeClr val="tx1"/>
                          </a:solidFill>
                          <a:latin typeface="Ubuntu" panose="020B0504030602030204" pitchFamily="34" charset="0"/>
                          <a:ea typeface="+mn-ea"/>
                          <a:cs typeface="+mn-cs"/>
                        </a:rPr>
                        <a:t>Lorsque vous contactez l'entraîneur, dites :</a:t>
                      </a:r>
                    </a:p>
                    <a:p>
                      <a:r>
                        <a:rPr lang="fr-fr" sz="950" b="0" i="1" u="none" strike="noStrike" kern="1200" baseline="0" dirty="0">
                          <a:solidFill>
                            <a:schemeClr val="tx1"/>
                          </a:solidFill>
                          <a:latin typeface="Ubuntu" panose="020B0504030602030204" pitchFamily="34" charset="0"/>
                          <a:ea typeface="+mn-ea"/>
                          <a:cs typeface="+mn-cs"/>
                        </a:rPr>
                        <a:t>« Je fais partie de votre équipe et je suis capitaine de fitness. J'ai suivi la formation de capitaine de fitness pour superviser l'échauffement et la récupération, et partager des astuces santé. Pouvons-nous avoir un peu </a:t>
                      </a:r>
                      <a:br>
                        <a:rPr lang="fr-fr" sz="950" b="0" i="1" u="none" strike="noStrike" kern="1200" baseline="0" dirty="0">
                          <a:solidFill>
                            <a:schemeClr val="tx1"/>
                          </a:solidFill>
                          <a:latin typeface="Ubuntu" panose="020B0504030602030204" pitchFamily="34" charset="0"/>
                          <a:ea typeface="+mn-ea"/>
                          <a:cs typeface="+mn-cs"/>
                        </a:rPr>
                      </a:br>
                      <a:r>
                        <a:rPr lang="fr-fr" sz="950" b="0" i="1" u="none" strike="noStrike" kern="1200" baseline="0" dirty="0">
                          <a:solidFill>
                            <a:schemeClr val="tx1"/>
                          </a:solidFill>
                          <a:latin typeface="Ubuntu" panose="020B0504030602030204" pitchFamily="34" charset="0"/>
                          <a:ea typeface="+mn-ea"/>
                          <a:cs typeface="+mn-cs"/>
                        </a:rPr>
                        <a:t>de temps au début et à la fin de l'entraînement pour faire ces séances ? » </a:t>
                      </a:r>
                    </a:p>
                    <a:p>
                      <a:pPr algn="l" rtl="0" fontAlgn="base">
                        <a:buFont typeface="+mj-lt"/>
                        <a:buNone/>
                      </a:pPr>
                      <a:endParaRPr lang="en-US" sz="950" b="0" i="1" u="none" strike="noStrike" kern="1200" baseline="0" dirty="0">
                        <a:solidFill>
                          <a:schemeClr val="tx1"/>
                        </a:solidFill>
                        <a:effectLst/>
                        <a:latin typeface="Ubuntu" panose="020B0504030602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fr-fr" sz="950" b="0" i="0" dirty="0">
                          <a:solidFill>
                            <a:srgbClr val="000000"/>
                          </a:solidFill>
                          <a:effectLst/>
                          <a:latin typeface="Ubuntu" panose="020B0504030602030204" pitchFamily="34" charset="0"/>
                        </a:rPr>
                        <a:t>Votre entraîneur aura conscience que votre rôle ne constitue pas une charge de travail supplémentaire pour lui, mais un moyen de l'aider. </a:t>
                      </a:r>
                      <a:r>
                        <a:rPr lang="fr-fr" sz="950" b="0" i="0" dirty="0">
                          <a:solidFill>
                            <a:schemeClr val="dk1"/>
                          </a:solidFill>
                          <a:effectLst/>
                          <a:latin typeface="Ubuntu" panose="020B0504030602030204" pitchFamily="34" charset="0"/>
                          <a:cs typeface="Times New Roman" panose="02020603050405020304" pitchFamily="18" charset="0"/>
                        </a:rPr>
                        <a:t>Ainsi, </a:t>
                      </a:r>
                      <a:br>
                        <a:rPr lang="fr-fr" sz="950" b="0" i="0" dirty="0">
                          <a:solidFill>
                            <a:schemeClr val="dk1"/>
                          </a:solidFill>
                          <a:effectLst/>
                          <a:latin typeface="Ubuntu" panose="020B0504030602030204" pitchFamily="34" charset="0"/>
                          <a:cs typeface="Times New Roman" panose="02020603050405020304" pitchFamily="18" charset="0"/>
                        </a:rPr>
                      </a:br>
                      <a:r>
                        <a:rPr lang="fr-fr" sz="950" b="0" i="0" dirty="0">
                          <a:solidFill>
                            <a:srgbClr val="000000"/>
                          </a:solidFill>
                          <a:effectLst/>
                          <a:latin typeface="Ubuntu" panose="020B0504030602030204" pitchFamily="34" charset="0"/>
                        </a:rPr>
                        <a:t>il sait, avant même le premier entraînement, que vous êtes un capitaine de fitness. Cela lui donne le temps de comprendre votre rôle et de prendre en compte le temps nécessaire à l'échauffement et à la récupération. </a:t>
                      </a:r>
                    </a:p>
                    <a:p>
                      <a:pPr algn="l" rtl="0" fontAlgn="base">
                        <a:buFont typeface="+mj-lt"/>
                        <a:buNone/>
                      </a:pPr>
                      <a:endParaRPr lang="en-US" sz="950" b="0" i="0" dirty="0">
                        <a:solidFill>
                          <a:srgbClr val="000000"/>
                        </a:solidFill>
                        <a:effectLst/>
                        <a:latin typeface="Ubuntu" panose="020B0504030602030204" pitchFamily="34" charset="0"/>
                      </a:endParaRPr>
                    </a:p>
                    <a:p>
                      <a:pPr algn="l" rtl="0" fontAlgn="base">
                        <a:buFont typeface="+mj-lt"/>
                        <a:buNone/>
                      </a:pPr>
                      <a:r>
                        <a:rPr lang="fr-fr" sz="950" b="0" i="0" dirty="0">
                          <a:solidFill>
                            <a:srgbClr val="000000"/>
                          </a:solidFill>
                          <a:effectLst/>
                          <a:latin typeface="Ubuntu" panose="020B0504030602030204" pitchFamily="34" charset="0"/>
                        </a:rPr>
                        <a:t>Si vous envoyez un e-mail, vous pouvez inclure une pièce jointe </a:t>
                      </a:r>
                      <a:r>
                        <a:rPr lang="fr-fr" sz="950" b="0" i="0">
                          <a:solidFill>
                            <a:srgbClr val="000000"/>
                          </a:solidFill>
                          <a:effectLst/>
                          <a:latin typeface="Ubuntu" panose="020B0504030602030204" pitchFamily="34" charset="0"/>
                        </a:rPr>
                        <a:t>avec </a:t>
                      </a:r>
                      <a:br>
                        <a:rPr lang="fr-fr" sz="950" b="0" i="0">
                          <a:solidFill>
                            <a:srgbClr val="000000"/>
                          </a:solidFill>
                          <a:effectLst/>
                          <a:latin typeface="Ubuntu" panose="020B0504030602030204" pitchFamily="34" charset="0"/>
                        </a:rPr>
                      </a:br>
                      <a:r>
                        <a:rPr lang="fr-fr" sz="950" b="0" i="0">
                          <a:solidFill>
                            <a:srgbClr val="000000"/>
                          </a:solidFill>
                          <a:effectLst/>
                          <a:latin typeface="Ubuntu" panose="020B0504030602030204" pitchFamily="34" charset="0"/>
                        </a:rPr>
                        <a:t>le </a:t>
                      </a:r>
                      <a:r>
                        <a:rPr lang="fr-fr" sz="950" b="0" i="0" dirty="0">
                          <a:solidFill>
                            <a:srgbClr val="000000"/>
                          </a:solidFill>
                          <a:effectLst/>
                          <a:latin typeface="Ubuntu" panose="020B0504030602030204" pitchFamily="34" charset="0"/>
                        </a:rPr>
                        <a:t>guide d'échauffement et de récupération pour votre sport afin </a:t>
                      </a:r>
                      <a:r>
                        <a:rPr lang="fr-fr" sz="950" b="0" i="0">
                          <a:solidFill>
                            <a:srgbClr val="000000"/>
                          </a:solidFill>
                          <a:effectLst/>
                          <a:latin typeface="Ubuntu" panose="020B0504030602030204" pitchFamily="34" charset="0"/>
                        </a:rPr>
                        <a:t>que </a:t>
                      </a:r>
                      <a:br>
                        <a:rPr lang="fr-fr" sz="950" b="0" i="0">
                          <a:solidFill>
                            <a:srgbClr val="000000"/>
                          </a:solidFill>
                          <a:effectLst/>
                          <a:latin typeface="Ubuntu" panose="020B0504030602030204" pitchFamily="34" charset="0"/>
                        </a:rPr>
                      </a:br>
                      <a:r>
                        <a:rPr lang="fr-fr" sz="950" b="0" i="0">
                          <a:solidFill>
                            <a:srgbClr val="000000"/>
                          </a:solidFill>
                          <a:effectLst/>
                          <a:latin typeface="Ubuntu" panose="020B0504030602030204" pitchFamily="34" charset="0"/>
                        </a:rPr>
                        <a:t>votre </a:t>
                      </a:r>
                      <a:r>
                        <a:rPr lang="fr-fr" sz="950" b="0" i="0" dirty="0">
                          <a:solidFill>
                            <a:srgbClr val="000000"/>
                          </a:solidFill>
                          <a:effectLst/>
                          <a:latin typeface="Ubuntu" panose="020B0504030602030204" pitchFamily="34" charset="0"/>
                        </a:rPr>
                        <a:t>entraîneur puisse également le consulter. </a:t>
                      </a:r>
                    </a:p>
                    <a:p>
                      <a:pPr algn="l" rtl="0" fontAlgn="base">
                        <a:buFont typeface="+mj-lt"/>
                        <a:buNone/>
                      </a:pPr>
                      <a:endParaRPr lang="en-US" sz="950" b="0" i="0" dirty="0">
                        <a:solidFill>
                          <a:srgbClr val="000000"/>
                        </a:solidFill>
                        <a:effectLst/>
                        <a:latin typeface="Ubuntu" panose="020B0504030602030204" pitchFamily="34" charset="0"/>
                      </a:endParaRPr>
                    </a:p>
                    <a:p>
                      <a:pPr algn="l" rtl="0" fontAlgn="base">
                        <a:buFont typeface="+mj-lt"/>
                        <a:buNone/>
                      </a:pPr>
                      <a:r>
                        <a:rPr lang="fr-fr" sz="950" b="0" i="0" dirty="0">
                          <a:solidFill>
                            <a:srgbClr val="000000"/>
                          </a:solidFill>
                          <a:effectLst/>
                          <a:latin typeface="Ubuntu" panose="020B0504030602030204" pitchFamily="34" charset="0"/>
                        </a:rPr>
                        <a:t>Vous pouvez également informer votre entraîneur que vous </a:t>
                      </a:r>
                      <a:r>
                        <a:rPr lang="fr-fr" sz="950" b="0" i="0">
                          <a:solidFill>
                            <a:srgbClr val="000000"/>
                          </a:solidFill>
                          <a:effectLst/>
                          <a:latin typeface="Ubuntu" panose="020B0504030602030204" pitchFamily="34" charset="0"/>
                        </a:rPr>
                        <a:t>viendrez </a:t>
                      </a:r>
                      <a:br>
                        <a:rPr lang="fr-fr" sz="950" b="0" i="0">
                          <a:solidFill>
                            <a:srgbClr val="000000"/>
                          </a:solidFill>
                          <a:effectLst/>
                          <a:latin typeface="Ubuntu" panose="020B0504030602030204" pitchFamily="34" charset="0"/>
                        </a:rPr>
                      </a:br>
                      <a:r>
                        <a:rPr lang="fr-fr" sz="950" b="0" i="0">
                          <a:solidFill>
                            <a:srgbClr val="000000"/>
                          </a:solidFill>
                          <a:effectLst/>
                          <a:latin typeface="Ubuntu" panose="020B0504030602030204" pitchFamily="34" charset="0"/>
                        </a:rPr>
                        <a:t>vous </a:t>
                      </a:r>
                      <a:r>
                        <a:rPr lang="fr-fr" sz="950" b="0" i="0" dirty="0">
                          <a:solidFill>
                            <a:srgbClr val="000000"/>
                          </a:solidFill>
                          <a:effectLst/>
                          <a:latin typeface="Ubuntu" panose="020B0504030602030204" pitchFamily="34" charset="0"/>
                        </a:rPr>
                        <a:t>entraîner avec une copie imprimée des guides.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spc="-10" baseline="0" noProof="0" dirty="0">
                          <a:solidFill>
                            <a:schemeClr val="dk1"/>
                          </a:solidFill>
                          <a:latin typeface="Ubuntu" panose="020B0504030602030204" pitchFamily="34" charset="0"/>
                          <a:ea typeface="+mn-ea"/>
                          <a:cs typeface="+mn-cs"/>
                        </a:rPr>
                        <a:t>que votre entraîneur et le personnel du programme sont là pour vous aider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921605">
                <a:tc>
                  <a:txBody>
                    <a:bodyPr/>
                    <a:lstStyle/>
                    <a:p>
                      <a:r>
                        <a:rPr lang="fr-fr" sz="950" b="1" i="0" u="none" strike="noStrike" kern="1200" baseline="0" dirty="0">
                          <a:solidFill>
                            <a:srgbClr val="316355"/>
                          </a:solidFill>
                          <a:latin typeface="Ubuntu" panose="020B0504030602030204" pitchFamily="34" charset="0"/>
                          <a:ea typeface="+mn-ea"/>
                          <a:cs typeface="+mn-cs"/>
                        </a:rPr>
                        <a:t>Thème</a:t>
                      </a:r>
                    </a:p>
                    <a:p>
                      <a:r>
                        <a:rPr lang="fr-fr" sz="950" b="1" i="0" u="none" strike="noStrike" kern="1200" baseline="0" dirty="0">
                          <a:solidFill>
                            <a:srgbClr val="316355"/>
                          </a:solidFill>
                          <a:latin typeface="Ubuntu" panose="020B0504030602030204" pitchFamily="34" charset="0"/>
                          <a:ea typeface="+mn-ea"/>
                          <a:cs typeface="+mn-cs"/>
                        </a:rPr>
                        <a:t>Leçon 2 : </a:t>
                      </a:r>
                      <a:r>
                        <a:rPr lang="fr-fr" sz="950" b="0" i="0" u="none" strike="noStrike" kern="1200" baseline="0" dirty="0">
                          <a:solidFill>
                            <a:schemeClr val="tx1"/>
                          </a:solidFill>
                          <a:latin typeface="Ubuntu" panose="020B0504030602030204" pitchFamily="34" charset="0"/>
                          <a:ea typeface="+mn-ea"/>
                          <a:cs typeface="+mn-cs"/>
                        </a:rPr>
                        <a:t>Superviser l'échauffement </a:t>
                      </a:r>
                      <a:r>
                        <a:rPr lang="fr-fr" sz="950" b="0" i="0" u="none" strike="noStrike" kern="1200" baseline="0">
                          <a:solidFill>
                            <a:schemeClr val="tx1"/>
                          </a:solidFill>
                          <a:latin typeface="Ubuntu" panose="020B0504030602030204" pitchFamily="34" charset="0"/>
                          <a:ea typeface="+mn-ea"/>
                          <a:cs typeface="+mn-cs"/>
                        </a:rPr>
                        <a:t>et </a:t>
                      </a:r>
                      <a:br>
                        <a:rPr lang="fr-fr" sz="950" b="0" i="0" u="none" strike="noStrike" kern="1200" baseline="0">
                          <a:solidFill>
                            <a:schemeClr val="tx1"/>
                          </a:solidFill>
                          <a:latin typeface="Ubuntu" panose="020B0504030602030204" pitchFamily="34" charset="0"/>
                          <a:ea typeface="+mn-ea"/>
                          <a:cs typeface="+mn-cs"/>
                        </a:rPr>
                      </a:br>
                      <a:r>
                        <a:rPr lang="fr-fr" sz="950" b="0" i="0" u="none" strike="noStrike" kern="1200" baseline="0">
                          <a:solidFill>
                            <a:schemeClr val="tx1"/>
                          </a:solidFill>
                          <a:latin typeface="Ubuntu" panose="020B0504030602030204" pitchFamily="34" charset="0"/>
                          <a:ea typeface="+mn-ea"/>
                          <a:cs typeface="+mn-cs"/>
                        </a:rPr>
                        <a:t>la </a:t>
                      </a:r>
                      <a:r>
                        <a:rPr lang="fr-fr" sz="950" b="0" i="0" u="none" strike="noStrike" kern="1200" baseline="0" dirty="0">
                          <a:solidFill>
                            <a:schemeClr val="tx1"/>
                          </a:solidFill>
                          <a:latin typeface="Ubuntu" panose="020B0504030602030204" pitchFamily="34" charset="0"/>
                          <a:ea typeface="+mn-ea"/>
                          <a:cs typeface="+mn-cs"/>
                        </a:rPr>
                        <a:t>récupération </a:t>
                      </a:r>
                      <a:r>
                        <a:rPr lang="fr-fr" sz="950" b="0" i="0" u="none" strike="noStrike" kern="1200" baseline="0">
                          <a:solidFill>
                            <a:schemeClr val="tx1"/>
                          </a:solidFill>
                          <a:latin typeface="Ubuntu" panose="020B0504030602030204" pitchFamily="34" charset="0"/>
                          <a:ea typeface="+mn-ea"/>
                          <a:cs typeface="+mn-cs"/>
                        </a:rPr>
                        <a:t>: </a:t>
                      </a:r>
                      <a:br>
                        <a:rPr lang="fr-fr" sz="950" b="0" i="0" u="none" strike="noStrike" kern="1200" baseline="0">
                          <a:solidFill>
                            <a:schemeClr val="tx1"/>
                          </a:solidFill>
                          <a:latin typeface="Ubuntu" panose="020B0504030602030204" pitchFamily="34" charset="0"/>
                          <a:ea typeface="+mn-ea"/>
                          <a:cs typeface="+mn-cs"/>
                        </a:rPr>
                      </a:br>
                      <a:r>
                        <a:rPr lang="fr-fr" sz="950" b="0" i="0" u="none" strike="noStrike" kern="1200" baseline="0">
                          <a:solidFill>
                            <a:schemeClr val="tx1"/>
                          </a:solidFill>
                          <a:latin typeface="Ubuntu" panose="020B0504030602030204" pitchFamily="34" charset="0"/>
                          <a:ea typeface="+mn-ea"/>
                          <a:cs typeface="+mn-cs"/>
                        </a:rPr>
                        <a:t>communiquer avec </a:t>
                      </a:r>
                      <a:br>
                        <a:rPr lang="fr-fr" sz="950" b="0" i="0" u="none" strike="noStrike" kern="1200" baseline="0">
                          <a:solidFill>
                            <a:schemeClr val="tx1"/>
                          </a:solidFill>
                          <a:latin typeface="Ubuntu" panose="020B0504030602030204" pitchFamily="34" charset="0"/>
                          <a:ea typeface="+mn-ea"/>
                          <a:cs typeface="+mn-cs"/>
                        </a:rPr>
                      </a:br>
                      <a:r>
                        <a:rPr lang="fr-fr" sz="950" b="0" i="0" u="none" strike="noStrike" kern="1200" baseline="0">
                          <a:solidFill>
                            <a:schemeClr val="tx1"/>
                          </a:solidFill>
                          <a:latin typeface="Ubuntu" panose="020B0504030602030204" pitchFamily="34" charset="0"/>
                          <a:ea typeface="+mn-ea"/>
                          <a:cs typeface="+mn-cs"/>
                        </a:rPr>
                        <a:t>votre </a:t>
                      </a:r>
                      <a:r>
                        <a:rPr lang="fr-fr" sz="950" b="0" i="0" u="none" strike="noStrike" kern="1200" baseline="0" dirty="0">
                          <a:solidFill>
                            <a:schemeClr val="tx1"/>
                          </a:solidFill>
                          <a:latin typeface="Ubuntu" panose="020B0504030602030204" pitchFamily="34" charset="0"/>
                          <a:ea typeface="+mn-ea"/>
                          <a:cs typeface="+mn-cs"/>
                        </a:rPr>
                        <a:t>entraîneur</a:t>
                      </a:r>
                    </a:p>
                    <a:p>
                      <a:endParaRPr lang="en-US" sz="950" b="0" i="0" u="none" strike="noStrike" kern="1200" baseline="0" dirty="0">
                        <a:solidFill>
                          <a:srgbClr val="316355"/>
                        </a:solidFill>
                        <a:latin typeface="Ubuntu" panose="020B0504030602030204" pitchFamily="34" charset="0"/>
                        <a:ea typeface="+mn-ea"/>
                        <a:cs typeface="+mn-cs"/>
                      </a:endParaRPr>
                    </a:p>
                    <a:p>
                      <a:r>
                        <a:rPr lang="fr-fr" sz="950" b="0" i="0" u="none" strike="noStrike" kern="1200" baseline="0" dirty="0">
                          <a:solidFill>
                            <a:schemeClr val="tx1"/>
                          </a:solidFill>
                          <a:latin typeface="Ubuntu" panose="020B0504030602030204" pitchFamily="34" charset="0"/>
                          <a:ea typeface="+mn-ea"/>
                          <a:cs typeface="+mn-cs"/>
                        </a:rPr>
                        <a:t>Conseils</a:t>
                      </a:r>
                    </a:p>
                    <a:p>
                      <a:endParaRPr lang="en-US" sz="950" b="0" i="0" u="none" strike="noStrike" kern="1200" baseline="0" dirty="0">
                        <a:solidFill>
                          <a:schemeClr val="tx1"/>
                        </a:solidFill>
                        <a:latin typeface="Ubuntu" panose="020B0504030602030204" pitchFamily="34" charset="0"/>
                        <a:ea typeface="+mn-ea"/>
                        <a:cs typeface="+mn-cs"/>
                      </a:endParaRPr>
                    </a:p>
                    <a:p>
                      <a:r>
                        <a:rPr lang="fr-fr" sz="950" b="1" i="0" u="none" strike="noStrike" kern="1200" baseline="0" dirty="0">
                          <a:solidFill>
                            <a:srgbClr val="316355"/>
                          </a:solidFill>
                          <a:latin typeface="Ubuntu" panose="020B0504030602030204" pitchFamily="34" charset="0"/>
                          <a:ea typeface="+mn-ea"/>
                          <a:cs typeface="+mn-cs"/>
                        </a:rPr>
                        <a:t>Durée : </a:t>
                      </a:r>
                      <a:r>
                        <a:rPr lang="fr-fr" sz="950" b="0" i="0" u="none" strike="noStrike" kern="1200" baseline="0" dirty="0">
                          <a:solidFill>
                            <a:schemeClr val="tx1"/>
                          </a:solidFill>
                          <a:latin typeface="Ubuntu" panose="020B0504030602030204" pitchFamily="34" charset="0"/>
                          <a:ea typeface="+mn-ea"/>
                          <a:cs typeface="+mn-cs"/>
                        </a:rPr>
                        <a:t>2 minutes</a:t>
                      </a:r>
                    </a:p>
                    <a:p>
                      <a:r>
                        <a:rPr lang="fr-fr" sz="950" b="1" i="0" u="none" strike="noStrike" kern="1200" baseline="0" dirty="0">
                          <a:solidFill>
                            <a:srgbClr val="316355"/>
                          </a:solidFill>
                          <a:latin typeface="Ubuntu" panose="020B0504030602030204" pitchFamily="34" charset="0"/>
                          <a:ea typeface="+mn-ea"/>
                          <a:cs typeface="+mn-cs"/>
                        </a:rPr>
                        <a:t>Responsable :</a:t>
                      </a:r>
                      <a:endParaRPr lang="en-US" sz="95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50" b="0" i="0" u="none" strike="noStrike" kern="1200" baseline="0" noProof="0" dirty="0">
                          <a:solidFill>
                            <a:schemeClr val="dk1"/>
                          </a:solidFill>
                          <a:latin typeface="Ubuntu" panose="020B0504030602030204" pitchFamily="34" charset="0"/>
                          <a:ea typeface="+mn-ea"/>
                          <a:cs typeface="+mn-cs"/>
                        </a:rPr>
                        <a:t>Je vous encourage à partager ces éléments supplémentaires </a:t>
                      </a:r>
                      <a:r>
                        <a:rPr lang="fr-fr" sz="950" b="0" i="0" u="none" strike="noStrike" kern="1200" baseline="0" noProof="0">
                          <a:solidFill>
                            <a:schemeClr val="dk1"/>
                          </a:solidFill>
                          <a:latin typeface="Ubuntu" panose="020B0504030602030204" pitchFamily="34" charset="0"/>
                          <a:ea typeface="+mn-ea"/>
                          <a:cs typeface="+mn-cs"/>
                        </a:rPr>
                        <a:t>lorsque </a:t>
                      </a:r>
                      <a:br>
                        <a:rPr lang="fr-fr" sz="950" b="0" i="0" u="none" strike="noStrike" kern="1200" baseline="0" noProof="0">
                          <a:solidFill>
                            <a:schemeClr val="dk1"/>
                          </a:solidFill>
                          <a:latin typeface="Ubuntu" panose="020B0504030602030204" pitchFamily="34" charset="0"/>
                          <a:ea typeface="+mn-ea"/>
                          <a:cs typeface="+mn-cs"/>
                        </a:rPr>
                      </a:br>
                      <a:r>
                        <a:rPr lang="fr-fr" sz="950" b="0" i="0" u="none" strike="noStrike" kern="1200" baseline="0" noProof="0">
                          <a:solidFill>
                            <a:schemeClr val="dk1"/>
                          </a:solidFill>
                          <a:latin typeface="Ubuntu" panose="020B0504030602030204" pitchFamily="34" charset="0"/>
                          <a:ea typeface="+mn-ea"/>
                          <a:cs typeface="+mn-cs"/>
                        </a:rPr>
                        <a:t>vous </a:t>
                      </a:r>
                      <a:r>
                        <a:rPr lang="fr-fr" sz="950" b="0" i="0" u="none" strike="noStrike" kern="1200" baseline="0" noProof="0" dirty="0">
                          <a:solidFill>
                            <a:schemeClr val="dk1"/>
                          </a:solidFill>
                          <a:latin typeface="Ubuntu" panose="020B0504030602030204" pitchFamily="34" charset="0"/>
                          <a:ea typeface="+mn-ea"/>
                          <a:cs typeface="+mn-cs"/>
                        </a:rPr>
                        <a:t>parlez à votre entraîneur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Avant votre premier entraînement, informez votre entraîneur des avantages de l'échauffement et de la récupération.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Expliquez l'importance d'être un athlète en bonne santé et en forme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50" b="0" i="0" u="none" strike="noStrike" kern="1200" baseline="0" noProof="0" dirty="0">
                          <a:solidFill>
                            <a:schemeClr val="dk1"/>
                          </a:solidFill>
                          <a:latin typeface="Ubuntu" panose="020B0504030602030204" pitchFamily="34" charset="0"/>
                          <a:ea typeface="+mn-ea"/>
                          <a:cs typeface="+mn-cs"/>
                        </a:rPr>
                        <a:t>Expliquez à votre entraîneur pourquoi être capitaine de fitness est important pour vous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950" b="0" i="0" u="none" strike="noStrike" kern="1200" baseline="0" noProof="0" dirty="0">
                          <a:solidFill>
                            <a:schemeClr val="dk1"/>
                          </a:solidFill>
                          <a:latin typeface="Ubuntu" panose="020B0504030602030204" pitchFamily="34" charset="0"/>
                          <a:ea typeface="+mn-ea"/>
                          <a:cs typeface="+mn-cs"/>
                        </a:rPr>
                        <a:t>Montrez à votre entraîneur que vous avez toutes les connaissances et compétences pour faire un excellent capitaine de fitness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830241AE-2815-3721-8F7E-8F3D3B37F1C1}"/>
              </a:ext>
            </a:extLst>
          </p:cNvPr>
          <p:cNvPicPr>
            <a:picLocks noChangeAspect="1"/>
          </p:cNvPicPr>
          <p:nvPr/>
        </p:nvPicPr>
        <p:blipFill rotWithShape="1">
          <a:blip r:embed="rId2"/>
          <a:srcRect l="57605" t="33953" r="2201" b="24917"/>
          <a:stretch/>
        </p:blipFill>
        <p:spPr>
          <a:xfrm>
            <a:off x="7037599" y="1828801"/>
            <a:ext cx="2095388" cy="1206066"/>
          </a:xfrm>
          <a:prstGeom prst="rect">
            <a:avLst/>
          </a:prstGeom>
          <a:ln>
            <a:solidFill>
              <a:schemeClr val="tx1"/>
            </a:solidFill>
          </a:ln>
        </p:spPr>
      </p:pic>
      <p:pic>
        <p:nvPicPr>
          <p:cNvPr id="8" name="Picture 7">
            <a:extLst>
              <a:ext uri="{FF2B5EF4-FFF2-40B4-BE49-F238E27FC236}">
                <a16:creationId xmlns:a16="http://schemas.microsoft.com/office/drawing/2014/main" id="{0DD98B3E-7A10-506B-BD21-5A4106C6A189}"/>
              </a:ext>
            </a:extLst>
          </p:cNvPr>
          <p:cNvPicPr>
            <a:picLocks noChangeAspect="1"/>
          </p:cNvPicPr>
          <p:nvPr/>
        </p:nvPicPr>
        <p:blipFill rotWithShape="1">
          <a:blip r:embed="rId3"/>
          <a:srcRect l="57138" t="34162" r="2434" b="25332"/>
          <a:stretch/>
        </p:blipFill>
        <p:spPr>
          <a:xfrm>
            <a:off x="7037600" y="5040688"/>
            <a:ext cx="2095388" cy="1180927"/>
          </a:xfrm>
          <a:prstGeom prst="rect">
            <a:avLst/>
          </a:prstGeom>
          <a:ln>
            <a:solidFill>
              <a:schemeClr val="tx1"/>
            </a:solidFill>
          </a:ln>
        </p:spPr>
      </p:pic>
    </p:spTree>
    <p:extLst>
      <p:ext uri="{BB962C8B-B14F-4D97-AF65-F5344CB8AC3E}">
        <p14:creationId xmlns:p14="http://schemas.microsoft.com/office/powerpoint/2010/main" val="480202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491355307"/>
              </p:ext>
            </p:extLst>
          </p:nvPr>
        </p:nvGraphicFramePr>
        <p:xfrm>
          <a:off x="614150" y="545909"/>
          <a:ext cx="8518837" cy="4095981"/>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0209">
                <a:tc>
                  <a:txBody>
                    <a:bodyPr/>
                    <a:lstStyle/>
                    <a:p>
                      <a:r>
                        <a:rPr lang="fr-fr" sz="140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a:solidFill>
                            <a:srgbClr val="316355"/>
                          </a:solidFill>
                          <a:latin typeface="Ubuntu" panose="020B0504030602030204" pitchFamily="34" charset="0"/>
                        </a:rPr>
                        <a:t>Description</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a:solidFill>
                            <a:srgbClr val="316355"/>
                          </a:solidFill>
                          <a:latin typeface="Ubuntu" panose="020B0504030602030204" pitchFamily="34" charset="0"/>
                        </a:rPr>
                        <a:t>Diapositive</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041422">
                <a:tc>
                  <a:txBody>
                    <a:bodyPr/>
                    <a:lstStyle/>
                    <a:p>
                      <a:r>
                        <a:rPr lang="fr-fr" sz="1000" b="1" i="0" u="none" strike="noStrike" kern="1200" baseline="0" dirty="0">
                          <a:solidFill>
                            <a:srgbClr val="316355"/>
                          </a:solidFill>
                          <a:latin typeface="Ubuntu" panose="020B0504030602030204" pitchFamily="34" charset="0"/>
                          <a:ea typeface="+mn-ea"/>
                          <a:cs typeface="+mn-cs"/>
                        </a:rPr>
                        <a:t>Thème</a:t>
                      </a:r>
                    </a:p>
                    <a:p>
                      <a:r>
                        <a:rPr lang="fr-fr" sz="1000" b="1" i="0" u="none" strike="noStrike" kern="1200" baseline="0" dirty="0">
                          <a:solidFill>
                            <a:srgbClr val="316355"/>
                          </a:solidFill>
                          <a:latin typeface="Ubuntu" panose="020B0504030602030204" pitchFamily="34" charset="0"/>
                          <a:ea typeface="+mn-ea"/>
                          <a:cs typeface="+mn-cs"/>
                        </a:rPr>
                        <a:t>Leçon 2 : </a:t>
                      </a:r>
                      <a:r>
                        <a:rPr lang="fr-fr" sz="1000" b="0" i="0" u="none" strike="noStrike" kern="1200" baseline="0" dirty="0">
                          <a:solidFill>
                            <a:schemeClr val="tx1"/>
                          </a:solidFill>
                          <a:latin typeface="Ubuntu" panose="020B0504030602030204" pitchFamily="34" charset="0"/>
                          <a:ea typeface="+mn-ea"/>
                          <a:cs typeface="+mn-cs"/>
                        </a:rPr>
                        <a:t>Superviser l’échauffement et la récupération :</a:t>
                      </a:r>
                    </a:p>
                    <a:p>
                      <a:endParaRPr lang="en-US" sz="1000" b="0" i="0" u="none" strike="noStrike" kern="1200" baseline="0" dirty="0">
                        <a:solidFill>
                          <a:schemeClr val="tx1"/>
                        </a:solidFill>
                        <a:latin typeface="Ubuntu" panose="020B0504030602030204" pitchFamily="34" charset="0"/>
                        <a:ea typeface="+mn-ea"/>
                        <a:cs typeface="+mn-cs"/>
                      </a:endParaRPr>
                    </a:p>
                    <a:p>
                      <a:r>
                        <a:rPr lang="fr-fr" sz="1000" b="0" i="0" u="none" strike="noStrike" kern="1200" baseline="0" dirty="0">
                          <a:solidFill>
                            <a:schemeClr val="tx1"/>
                          </a:solidFill>
                          <a:latin typeface="Ubuntu" panose="020B0504030602030204" pitchFamily="34" charset="0"/>
                          <a:ea typeface="+mn-ea"/>
                          <a:cs typeface="+mn-cs"/>
                        </a:rPr>
                        <a:t>questions et clôture</a:t>
                      </a:r>
                    </a:p>
                    <a:p>
                      <a:endParaRPr lang="en-US" sz="1000" b="0" i="0" u="none" strike="noStrike" kern="1200" baseline="0" dirty="0">
                        <a:solidFill>
                          <a:schemeClr val="tx1"/>
                        </a:solidFill>
                        <a:latin typeface="Ubuntu" panose="020B0504030602030204" pitchFamily="34" charset="0"/>
                        <a:ea typeface="+mn-ea"/>
                        <a:cs typeface="+mn-cs"/>
                      </a:endParaRPr>
                    </a:p>
                    <a:p>
                      <a:r>
                        <a:rPr lang="fr-fr" sz="1000" b="1" i="0" u="none" strike="noStrike" kern="1200" baseline="0" dirty="0">
                          <a:solidFill>
                            <a:srgbClr val="316355"/>
                          </a:solidFill>
                          <a:latin typeface="Ubuntu" panose="020B0504030602030204" pitchFamily="34" charset="0"/>
                          <a:ea typeface="+mn-ea"/>
                          <a:cs typeface="+mn-cs"/>
                        </a:rPr>
                        <a:t>Durée : </a:t>
                      </a:r>
                      <a:r>
                        <a:rPr lang="fr-fr" sz="1000" b="0" i="0" u="none" strike="noStrike" kern="1200" baseline="0" dirty="0">
                          <a:solidFill>
                            <a:schemeClr val="tx1"/>
                          </a:solidFill>
                          <a:latin typeface="Ubuntu" panose="020B0504030602030204" pitchFamily="34" charset="0"/>
                          <a:ea typeface="+mn-ea"/>
                          <a:cs typeface="+mn-cs"/>
                        </a:rPr>
                        <a:t>5 minutes</a:t>
                      </a:r>
                    </a:p>
                    <a:p>
                      <a:r>
                        <a:rPr lang="fr-fr" sz="1000" b="1" i="0" u="none" strike="noStrike" kern="1200" baseline="0" dirty="0">
                          <a:solidFill>
                            <a:srgbClr val="316355"/>
                          </a:solidFill>
                          <a:latin typeface="Ubuntu" panose="020B0504030602030204" pitchFamily="34" charset="0"/>
                          <a:ea typeface="+mn-ea"/>
                          <a:cs typeface="+mn-cs"/>
                        </a:rPr>
                        <a:t>Responsable :</a:t>
                      </a:r>
                      <a:endParaRPr lang="en-US" sz="10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1" i="0" u="none" strike="noStrike" kern="1200" baseline="0" dirty="0">
                          <a:solidFill>
                            <a:srgbClr val="316355"/>
                          </a:solidFill>
                          <a:latin typeface="Ubuntu" panose="020B0504030602030204" pitchFamily="34" charset="0"/>
                          <a:ea typeface="+mn-ea"/>
                          <a:cs typeface="+mn-cs"/>
                        </a:rPr>
                        <a:t>DEMANDER :</a:t>
                      </a:r>
                    </a:p>
                    <a:p>
                      <a:r>
                        <a:rPr lang="fr-fr" sz="1000" b="0" i="0" u="none" strike="noStrike" kern="1200" baseline="0" dirty="0">
                          <a:solidFill>
                            <a:schemeClr val="tx1"/>
                          </a:solidFill>
                          <a:effectLst/>
                          <a:latin typeface="Ubuntu" panose="020B0504030602030204" pitchFamily="34" charset="0"/>
                          <a:ea typeface="+mn-ea"/>
                          <a:cs typeface="+mn-cs"/>
                        </a:rPr>
                        <a:t>Quelqu'un a-t-il des questions sur ce que nous avons appris aujourd'hui ou dans la leçon 1 ?</a:t>
                      </a:r>
                    </a:p>
                    <a:p>
                      <a:endParaRPr lang="en-US" sz="1000" b="0" i="0" u="none" strike="noStrike" kern="1200" baseline="0" dirty="0">
                        <a:solidFill>
                          <a:schemeClr val="tx1"/>
                        </a:solidFill>
                        <a:effectLst/>
                        <a:latin typeface="Ubuntu" panose="020B0504030602030204" pitchFamily="34" charset="0"/>
                        <a:ea typeface="+mn-ea"/>
                        <a:cs typeface="+mn-cs"/>
                      </a:endParaRPr>
                    </a:p>
                    <a:p>
                      <a:r>
                        <a:rPr lang="fr-fr" sz="1000" b="1" i="1" dirty="0">
                          <a:solidFill>
                            <a:srgbClr val="000000"/>
                          </a:solidFill>
                          <a:effectLst/>
                          <a:latin typeface="Ubuntu" panose="020B0504030602030204" pitchFamily="34" charset="0"/>
                        </a:rPr>
                        <a:t>Félicitations ! Merci d’avoir participé ! Vous avez maintenant terminé la formation de capitaine de fitness.</a:t>
                      </a:r>
                    </a:p>
                    <a:p>
                      <a:r>
                        <a:rPr lang="fr-fr" sz="1000" b="1" i="1" dirty="0">
                          <a:solidFill>
                            <a:srgbClr val="000000"/>
                          </a:solidFill>
                          <a:effectLst/>
                          <a:latin typeface="Ubuntu" panose="020B0504030602030204" pitchFamily="34" charset="0"/>
                        </a:rPr>
                        <a:t> </a:t>
                      </a:r>
                    </a:p>
                    <a:p>
                      <a:r>
                        <a:rPr lang="fr-fr" sz="1000" b="1" i="1" dirty="0">
                          <a:solidFill>
                            <a:srgbClr val="000000"/>
                          </a:solidFill>
                          <a:effectLst/>
                          <a:latin typeface="Ubuntu" panose="020B0504030602030204" pitchFamily="34" charset="0"/>
                        </a:rPr>
                        <a:t>N’oubliez pas que pour être un grand athlète, vous devez être </a:t>
                      </a:r>
                      <a:br>
                        <a:rPr lang="fr-fr" sz="1000" b="1" i="1" dirty="0">
                          <a:solidFill>
                            <a:srgbClr val="000000"/>
                          </a:solidFill>
                          <a:effectLst/>
                          <a:latin typeface="Ubuntu" panose="020B0504030602030204" pitchFamily="34" charset="0"/>
                        </a:rPr>
                      </a:br>
                      <a:r>
                        <a:rPr lang="fr-fr" sz="1000" b="1" i="1" dirty="0">
                          <a:solidFill>
                            <a:srgbClr val="000000"/>
                          </a:solidFill>
                          <a:effectLst/>
                          <a:latin typeface="Ubuntu" panose="020B0504030602030204" pitchFamily="34" charset="0"/>
                        </a:rPr>
                        <a:t>un athlète en bonne santé. Votre entraîneur et le personnel du programme sont là pour vous aider !</a:t>
                      </a: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108941">
                <a:tc>
                  <a:txBody>
                    <a:bodyPr/>
                    <a:lstStyle/>
                    <a:p>
                      <a:pPr marL="0" algn="l" defTabSz="914400" rtl="0" eaLnBrk="1" latinLnBrk="0" hangingPunct="1"/>
                      <a:endParaRPr lang="es-PA" sz="1000" b="1" i="0" u="none" strike="noStrike" kern="1200"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marL="0" indent="0">
                        <a:buFont typeface="Arial" panose="020B0604020202020204" pitchFamily="34" charset="0"/>
                        <a:buNone/>
                      </a:pPr>
                      <a:endParaRPr lang="en-US" sz="1000" dirty="0">
                        <a:solidFill>
                          <a:srgbClr val="316355"/>
                        </a:solidFill>
                        <a:latin typeface="Ubuntu" panose="020B0504030602030204" pitchFamily="34" charset="0"/>
                      </a:endParaRPr>
                    </a:p>
                    <a:p>
                      <a:pPr algn="ctr"/>
                      <a:r>
                        <a:rPr lang="fr-fr" sz="3600" b="1" dirty="0">
                          <a:solidFill>
                            <a:schemeClr val="bg1"/>
                          </a:solidFill>
                          <a:latin typeface="Ubuntu" panose="020B0504030602030204" pitchFamily="34" charset="0"/>
                        </a:rPr>
                        <a:t>Leçon 2 terminée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endParaRPr lang="es-PA" sz="10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130031"/>
                  </a:ext>
                </a:extLst>
              </a:tr>
            </a:tbl>
          </a:graphicData>
        </a:graphic>
      </p:graphicFrame>
      <p:grpSp>
        <p:nvGrpSpPr>
          <p:cNvPr id="7" name="Group 6">
            <a:extLst>
              <a:ext uri="{FF2B5EF4-FFF2-40B4-BE49-F238E27FC236}">
                <a16:creationId xmlns:a16="http://schemas.microsoft.com/office/drawing/2014/main" id="{F23733E9-C9E8-225A-C6BE-0441EE349DB1}"/>
              </a:ext>
            </a:extLst>
          </p:cNvPr>
          <p:cNvGrpSpPr/>
          <p:nvPr/>
        </p:nvGrpSpPr>
        <p:grpSpPr>
          <a:xfrm>
            <a:off x="6991109" y="960698"/>
            <a:ext cx="2141878" cy="2490075"/>
            <a:chOff x="6991109" y="960698"/>
            <a:chExt cx="2141878" cy="2490075"/>
          </a:xfrm>
        </p:grpSpPr>
        <p:pic>
          <p:nvPicPr>
            <p:cNvPr id="4" name="Picture 3">
              <a:extLst>
                <a:ext uri="{FF2B5EF4-FFF2-40B4-BE49-F238E27FC236}">
                  <a16:creationId xmlns:a16="http://schemas.microsoft.com/office/drawing/2014/main" id="{81459723-C271-8832-2FA6-3FE2E673C324}"/>
                </a:ext>
              </a:extLst>
            </p:cNvPr>
            <p:cNvPicPr>
              <a:picLocks noChangeAspect="1"/>
            </p:cNvPicPr>
            <p:nvPr/>
          </p:nvPicPr>
          <p:blipFill rotWithShape="1">
            <a:blip r:embed="rId2"/>
            <a:srcRect l="56553" t="33330" r="2318" b="25125"/>
            <a:stretch/>
          </p:blipFill>
          <p:spPr>
            <a:xfrm>
              <a:off x="6991109" y="960698"/>
              <a:ext cx="2141878" cy="1216976"/>
            </a:xfrm>
            <a:prstGeom prst="rect">
              <a:avLst/>
            </a:prstGeom>
            <a:ln>
              <a:solidFill>
                <a:schemeClr val="tx1"/>
              </a:solidFill>
            </a:ln>
          </p:spPr>
        </p:pic>
        <p:pic>
          <p:nvPicPr>
            <p:cNvPr id="6" name="Picture 5">
              <a:extLst>
                <a:ext uri="{FF2B5EF4-FFF2-40B4-BE49-F238E27FC236}">
                  <a16:creationId xmlns:a16="http://schemas.microsoft.com/office/drawing/2014/main" id="{BA48C0D4-1F50-4D1A-3E10-85EDC4B0F671}"/>
                </a:ext>
              </a:extLst>
            </p:cNvPr>
            <p:cNvPicPr>
              <a:picLocks noChangeAspect="1"/>
            </p:cNvPicPr>
            <p:nvPr/>
          </p:nvPicPr>
          <p:blipFill rotWithShape="1">
            <a:blip r:embed="rId3"/>
            <a:srcRect l="56904" t="34369" r="2551" b="25124"/>
            <a:stretch/>
          </p:blipFill>
          <p:spPr>
            <a:xfrm>
              <a:off x="6991109" y="2247124"/>
              <a:ext cx="2141878" cy="1203649"/>
            </a:xfrm>
            <a:prstGeom prst="rect">
              <a:avLst/>
            </a:prstGeom>
            <a:ln>
              <a:solidFill>
                <a:schemeClr val="tx1"/>
              </a:solidFill>
            </a:ln>
          </p:spPr>
        </p:pic>
      </p:grpSp>
    </p:spTree>
    <p:extLst>
      <p:ext uri="{BB962C8B-B14F-4D97-AF65-F5344CB8AC3E}">
        <p14:creationId xmlns:p14="http://schemas.microsoft.com/office/powerpoint/2010/main" val="419558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767252504"/>
              </p:ext>
            </p:extLst>
          </p:nvPr>
        </p:nvGraphicFramePr>
        <p:xfrm>
          <a:off x="614150" y="545911"/>
          <a:ext cx="8518837" cy="6172306"/>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0312">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49600">
                <a:tc>
                  <a:txBody>
                    <a:bodyPr/>
                    <a:lstStyle/>
                    <a:p>
                      <a:r>
                        <a:rPr lang="fr-fr" sz="850" b="1" i="0" u="none" strike="noStrike" kern="1200" baseline="0" noProof="0" dirty="0">
                          <a:solidFill>
                            <a:srgbClr val="316355"/>
                          </a:solidFill>
                          <a:latin typeface="Ubuntu" panose="020B0504030602030204" pitchFamily="34" charset="0"/>
                          <a:ea typeface="+mn-ea"/>
                          <a:cs typeface="+mn-cs"/>
                        </a:rPr>
                        <a:t>Thème </a:t>
                      </a:r>
                      <a:endParaRPr lang="en-US" sz="850" b="0" i="0" u="none" strike="noStrike" kern="1200" baseline="0" noProof="0" dirty="0">
                        <a:solidFill>
                          <a:srgbClr val="316355"/>
                        </a:solidFill>
                        <a:latin typeface="Ubuntu" panose="020B0504030602030204" pitchFamily="34" charset="0"/>
                        <a:ea typeface="+mn-ea"/>
                        <a:cs typeface="+mn-cs"/>
                      </a:endParaRPr>
                    </a:p>
                    <a:p>
                      <a:r>
                        <a:rPr lang="fr-fr" sz="850" b="0" i="0" u="none" strike="noStrike" kern="1200" baseline="0" noProof="0" dirty="0">
                          <a:solidFill>
                            <a:schemeClr val="tx1"/>
                          </a:solidFill>
                          <a:latin typeface="Ubuntu" panose="020B0504030602030204" pitchFamily="34" charset="0"/>
                          <a:ea typeface="+mn-ea"/>
                          <a:cs typeface="+mn-cs"/>
                        </a:rPr>
                        <a:t>Accueil et présentations </a:t>
                      </a:r>
                    </a:p>
                    <a:p>
                      <a:endParaRPr lang="en-US" sz="850" b="0" i="0" u="none" strike="noStrike" kern="1200" baseline="0" noProof="0" dirty="0">
                        <a:solidFill>
                          <a:srgbClr val="316355"/>
                        </a:solidFill>
                        <a:latin typeface="Ubuntu" panose="020B0504030602030204" pitchFamily="34" charset="0"/>
                        <a:ea typeface="+mn-ea"/>
                        <a:cs typeface="+mn-cs"/>
                      </a:endParaRPr>
                    </a:p>
                    <a:p>
                      <a:r>
                        <a:rPr lang="fr-fr" sz="850" b="1" i="0" u="none" strike="noStrike" kern="1200" baseline="0" noProof="0" dirty="0">
                          <a:solidFill>
                            <a:srgbClr val="316355"/>
                          </a:solidFill>
                          <a:latin typeface="Ubuntu" panose="020B0504030602030204" pitchFamily="34" charset="0"/>
                          <a:ea typeface="+mn-ea"/>
                          <a:cs typeface="+mn-cs"/>
                        </a:rPr>
                        <a:t>Durée : </a:t>
                      </a:r>
                      <a:r>
                        <a:rPr lang="fr-fr" sz="850" b="0" i="0" u="none" strike="noStrike" kern="1200" baseline="0" noProof="0" dirty="0">
                          <a:solidFill>
                            <a:schemeClr val="tx1"/>
                          </a:solidFill>
                          <a:latin typeface="Ubuntu" panose="020B0504030602030204" pitchFamily="34" charset="0"/>
                          <a:ea typeface="+mn-ea"/>
                          <a:cs typeface="+mn-cs"/>
                        </a:rPr>
                        <a:t>5 minutes</a:t>
                      </a:r>
                    </a:p>
                    <a:p>
                      <a:r>
                        <a:rPr lang="fr-fr" sz="850" b="1" i="0" u="none" strike="noStrike" kern="1200" baseline="0" noProof="0" dirty="0">
                          <a:solidFill>
                            <a:srgbClr val="316355"/>
                          </a:solidFill>
                          <a:latin typeface="Ubuntu" panose="020B0504030602030204" pitchFamily="34" charset="0"/>
                          <a:ea typeface="+mn-ea"/>
                          <a:cs typeface="+mn-cs"/>
                        </a:rPr>
                        <a:t>Responsable : </a:t>
                      </a:r>
                      <a:endParaRPr lang="en-US" sz="85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fr-fr" sz="850" i="0" noProof="0" dirty="0">
                          <a:solidFill>
                            <a:schemeClr val="tx1"/>
                          </a:solidFill>
                          <a:latin typeface="Ubuntu" panose="020B0504030602030204" pitchFamily="34" charset="0"/>
                        </a:rPr>
                        <a:t>Accueil des participants</a:t>
                      </a:r>
                    </a:p>
                    <a:p>
                      <a:pPr marL="171450" indent="-171450">
                        <a:buFont typeface="Arial" panose="020B0604020202020204" pitchFamily="34" charset="0"/>
                        <a:buChar char="•"/>
                      </a:pPr>
                      <a:r>
                        <a:rPr lang="fr-fr" sz="850" i="0" noProof="0" dirty="0">
                          <a:solidFill>
                            <a:schemeClr val="tx1"/>
                          </a:solidFill>
                          <a:latin typeface="Ubuntu" panose="020B0504030602030204" pitchFamily="34" charset="0"/>
                        </a:rPr>
                        <a:t>Présentation des animateurs</a:t>
                      </a:r>
                    </a:p>
                    <a:p>
                      <a:pPr marL="171450" indent="-171450">
                        <a:buFont typeface="Arial" panose="020B0604020202020204" pitchFamily="34" charset="0"/>
                        <a:buChar char="•"/>
                      </a:pPr>
                      <a:endParaRPr lang="en-US" sz="850" i="0" noProof="0" dirty="0">
                        <a:solidFill>
                          <a:schemeClr val="tx1"/>
                        </a:solidFill>
                        <a:latin typeface="Ubuntu" panose="020B0504030602030204" pitchFamily="34" charset="0"/>
                      </a:endParaRPr>
                    </a:p>
                    <a:p>
                      <a:r>
                        <a:rPr lang="fr-fr" sz="850" i="0" noProof="0" dirty="0">
                          <a:solidFill>
                            <a:schemeClr val="tx1"/>
                          </a:solidFill>
                          <a:latin typeface="Ubuntu" panose="020B0504030602030204" pitchFamily="34" charset="0"/>
                        </a:rPr>
                        <a:t>Bonjour à tous ! </a:t>
                      </a:r>
                      <a:r>
                        <a:rPr lang="fr-fr" sz="850" b="1" i="1" noProof="0" dirty="0">
                          <a:solidFill>
                            <a:schemeClr val="tx1"/>
                          </a:solidFill>
                          <a:latin typeface="Ubuntu" panose="020B0504030602030204" pitchFamily="34" charset="0"/>
                        </a:rPr>
                        <a:t>Présentez-vous.</a:t>
                      </a:r>
                      <a:endParaRPr lang="en-US" sz="850" i="0" noProof="0" dirty="0">
                        <a:solidFill>
                          <a:schemeClr val="tx1"/>
                        </a:solidFill>
                        <a:latin typeface="Ubuntu" panose="020B0504030602030204" pitchFamily="34" charset="0"/>
                      </a:endParaRPr>
                    </a:p>
                    <a:p>
                      <a:endParaRPr lang="en-US" sz="850" i="0" noProof="0" dirty="0">
                        <a:solidFill>
                          <a:schemeClr val="tx1"/>
                        </a:solidFill>
                        <a:latin typeface="Ubuntu" panose="020B0504030602030204" pitchFamily="34" charset="0"/>
                      </a:endParaRPr>
                    </a:p>
                    <a:p>
                      <a:r>
                        <a:rPr lang="fr-fr" sz="850" i="0" spc="-20" baseline="0" noProof="0" dirty="0">
                          <a:solidFill>
                            <a:schemeClr val="tx1"/>
                          </a:solidFill>
                          <a:latin typeface="Ubuntu" panose="020B0504030602030204" pitchFamily="34" charset="0"/>
                        </a:rPr>
                        <a:t>Je vais maintenant demander à chacun d'entre vous d’activer son micro et de se présenter. Veuillez nous communiquer votre nom, votre sport favori et la raison pour laquelle vous souhaitez devenir capitaine de fitness. </a:t>
                      </a:r>
                      <a:r>
                        <a:rPr lang="fr-fr" sz="850" b="1" i="1" spc="-20" baseline="0" noProof="0" dirty="0">
                          <a:solidFill>
                            <a:schemeClr val="tx1"/>
                          </a:solidFill>
                          <a:latin typeface="Ubuntu" panose="020B0504030602030204" pitchFamily="34" charset="0"/>
                        </a:rPr>
                        <a:t>Chaque personne se présente</a:t>
                      </a:r>
                      <a:r>
                        <a:rPr lang="fr-fr" sz="850" i="0" spc="-20" baseline="0" noProof="0" dirty="0">
                          <a:solidFill>
                            <a:schemeClr val="tx1"/>
                          </a:solidFill>
                          <a:latin typeface="Ubuntu" panose="020B0504030602030204" pitchFamily="34" charset="0"/>
                        </a:rPr>
                        <a:t>.</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01970">
                <a:tc>
                  <a:txBody>
                    <a:bodyPr/>
                    <a:lstStyle/>
                    <a:p>
                      <a:pPr marL="0" algn="l" defTabSz="914400" rtl="0" eaLnBrk="1" latinLnBrk="0" hangingPunct="1"/>
                      <a:r>
                        <a:rPr lang="fr-fr" sz="850" b="1" i="0" u="none" strike="noStrike" kern="1200" baseline="0" noProof="0" dirty="0">
                          <a:solidFill>
                            <a:srgbClr val="316355"/>
                          </a:solidFill>
                          <a:latin typeface="Ubuntu" panose="020B0504030602030204" pitchFamily="34" charset="0"/>
                          <a:ea typeface="+mn-ea"/>
                          <a:cs typeface="+mn-cs"/>
                        </a:rPr>
                        <a:t>Thème </a:t>
                      </a:r>
                    </a:p>
                    <a:p>
                      <a:pPr marL="0" algn="l" defTabSz="914400" rtl="0" eaLnBrk="1" latinLnBrk="0" hangingPunct="1"/>
                      <a:r>
                        <a:rPr lang="fr-fr" sz="850" b="0" i="0" u="none" strike="noStrike" kern="1200" baseline="0" noProof="0" dirty="0">
                          <a:solidFill>
                            <a:schemeClr val="tx1"/>
                          </a:solidFill>
                          <a:latin typeface="Ubuntu" panose="020B0504030602030204" pitchFamily="34" charset="0"/>
                          <a:ea typeface="+mn-ea"/>
                          <a:cs typeface="+mn-cs"/>
                        </a:rPr>
                        <a:t>Objectif de la </a:t>
                      </a:r>
                      <a:r>
                        <a:rPr lang="fr-fr" sz="850" b="0" i="0" u="none" strike="noStrike" kern="1200" baseline="0" noProof="0">
                          <a:solidFill>
                            <a:schemeClr val="tx1"/>
                          </a:solidFill>
                          <a:latin typeface="Ubuntu" panose="020B0504030602030204" pitchFamily="34" charset="0"/>
                          <a:ea typeface="+mn-ea"/>
                          <a:cs typeface="+mn-cs"/>
                        </a:rPr>
                        <a:t>formation </a:t>
                      </a:r>
                      <a:br>
                        <a:rPr lang="fr-fr" sz="850" b="0" i="0" u="none" strike="noStrike" kern="1200" baseline="0" noProof="0">
                          <a:solidFill>
                            <a:schemeClr val="tx1"/>
                          </a:solidFill>
                          <a:latin typeface="Ubuntu" panose="020B0504030602030204" pitchFamily="34" charset="0"/>
                          <a:ea typeface="+mn-ea"/>
                          <a:cs typeface="+mn-cs"/>
                        </a:rPr>
                      </a:br>
                      <a:r>
                        <a:rPr lang="fr-fr" sz="850" b="0" i="0" u="none" strike="noStrike" kern="1200" baseline="0" noProof="0">
                          <a:solidFill>
                            <a:schemeClr val="tx1"/>
                          </a:solidFill>
                          <a:latin typeface="Ubuntu" panose="020B0504030602030204" pitchFamily="34" charset="0"/>
                          <a:ea typeface="+mn-ea"/>
                          <a:cs typeface="+mn-cs"/>
                        </a:rPr>
                        <a:t>de capitaine </a:t>
                      </a:r>
                      <a:r>
                        <a:rPr lang="fr-fr" sz="850" b="0" i="0" u="none" strike="noStrike" kern="1200" baseline="0" noProof="0" dirty="0">
                          <a:solidFill>
                            <a:schemeClr val="tx1"/>
                          </a:solidFill>
                          <a:latin typeface="Ubuntu" panose="020B0504030602030204" pitchFamily="34" charset="0"/>
                          <a:ea typeface="+mn-ea"/>
                          <a:cs typeface="+mn-cs"/>
                        </a:rPr>
                        <a:t>de fitness</a:t>
                      </a:r>
                    </a:p>
                    <a:p>
                      <a:pPr marL="0" algn="l" defTabSz="914400" rtl="0" eaLnBrk="1" latinLnBrk="0" hangingPunct="1"/>
                      <a:endParaRPr lang="en-US" sz="850" b="0" i="0" u="none" strike="noStrike" kern="1200" baseline="0" noProof="0" dirty="0">
                        <a:solidFill>
                          <a:schemeClr val="tx1"/>
                        </a:solidFill>
                        <a:latin typeface="Ubuntu" panose="020B0504030602030204" pitchFamily="34" charset="0"/>
                        <a:ea typeface="+mn-ea"/>
                        <a:cs typeface="+mn-cs"/>
                      </a:endParaRPr>
                    </a:p>
                    <a:p>
                      <a:r>
                        <a:rPr lang="fr-fr" sz="850" b="1" i="0" u="none" strike="noStrike" kern="1200" baseline="0" noProof="0" dirty="0">
                          <a:solidFill>
                            <a:srgbClr val="316355"/>
                          </a:solidFill>
                          <a:latin typeface="Ubuntu" panose="020B0504030602030204" pitchFamily="34" charset="0"/>
                          <a:ea typeface="+mn-ea"/>
                          <a:cs typeface="+mn-cs"/>
                        </a:rPr>
                        <a:t>Durée : </a:t>
                      </a:r>
                      <a:r>
                        <a:rPr lang="fr-fr" sz="850" b="0" i="0" u="none" strike="noStrike" kern="1200" baseline="0" noProof="0" dirty="0">
                          <a:solidFill>
                            <a:schemeClr val="tx1"/>
                          </a:solidFill>
                          <a:latin typeface="Ubuntu" panose="020B0504030602030204" pitchFamily="34" charset="0"/>
                          <a:ea typeface="+mn-ea"/>
                          <a:cs typeface="+mn-cs"/>
                        </a:rPr>
                        <a:t>1 minute</a:t>
                      </a:r>
                    </a:p>
                    <a:p>
                      <a:pPr marL="0" algn="l" defTabSz="914400" rtl="0" eaLnBrk="1" latinLnBrk="0" hangingPunct="1"/>
                      <a:r>
                        <a:rPr lang="fr-fr" sz="85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850" b="0" i="0" u="none" strike="noStrike" kern="1200" baseline="0" noProof="0" dirty="0">
                          <a:solidFill>
                            <a:schemeClr val="dk1"/>
                          </a:solidFill>
                          <a:latin typeface="Ubuntu" panose="020B0504030602030204" pitchFamily="34" charset="0"/>
                          <a:ea typeface="+mn-ea"/>
                          <a:cs typeface="+mn-cs"/>
                        </a:rPr>
                        <a:t>Pour être un grand athlète, vous devez être un athlète en bonne santé. Pour adopter </a:t>
                      </a:r>
                      <a:br>
                        <a:rPr lang="fr-fr" sz="850" b="0" i="0" u="none" strike="noStrike" kern="1200" baseline="0" noProof="0" dirty="0">
                          <a:solidFill>
                            <a:schemeClr val="dk1"/>
                          </a:solidFill>
                          <a:latin typeface="Ubuntu" panose="020B0504030602030204" pitchFamily="34" charset="0"/>
                          <a:ea typeface="+mn-ea"/>
                          <a:cs typeface="+mn-cs"/>
                        </a:rPr>
                      </a:br>
                      <a:r>
                        <a:rPr lang="fr-fr" sz="850" b="0" i="0" u="none" strike="noStrike" kern="1200" baseline="0" noProof="0" dirty="0">
                          <a:solidFill>
                            <a:schemeClr val="dk1"/>
                          </a:solidFill>
                          <a:latin typeface="Ubuntu" panose="020B0504030602030204" pitchFamily="34" charset="0"/>
                          <a:ea typeface="+mn-ea"/>
                          <a:cs typeface="+mn-cs"/>
                        </a:rPr>
                        <a:t>un mode de vie sain, il faut avoir des connaissances, des compétences, être soutenu et s'engager à adopter des comportements sains tout au long de l'année et durant toute votre vie. </a:t>
                      </a:r>
                    </a:p>
                    <a:p>
                      <a:endParaRPr lang="en-US" sz="850" b="0" i="0" u="none" strike="noStrike" kern="1200" baseline="0" noProof="0" dirty="0">
                        <a:solidFill>
                          <a:schemeClr val="dk1"/>
                        </a:solidFill>
                        <a:latin typeface="Ubuntu" panose="020B0504030602030204" pitchFamily="34" charset="0"/>
                        <a:ea typeface="+mn-ea"/>
                        <a:cs typeface="+mn-cs"/>
                      </a:endParaRPr>
                    </a:p>
                    <a:p>
                      <a:r>
                        <a:rPr lang="fr-fr" sz="850" b="0" i="0" u="none" strike="noStrike" kern="1200" baseline="0" noProof="0" dirty="0">
                          <a:solidFill>
                            <a:schemeClr val="dk1"/>
                          </a:solidFill>
                          <a:latin typeface="Ubuntu" panose="020B0504030602030204" pitchFamily="34" charset="0"/>
                          <a:ea typeface="+mn-ea"/>
                          <a:cs typeface="+mn-cs"/>
                        </a:rPr>
                        <a:t>Le but de cette formation de capitaine de fitness est de vous fournir les compétences et les connaissances nécessaires pour promouvoir la forme physique par le biais du sport et de la compétition. </a:t>
                      </a:r>
                    </a:p>
                    <a:p>
                      <a:endParaRPr lang="en-US" sz="850" i="0" noProof="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2617808">
                <a:tc>
                  <a:txBody>
                    <a:bodyPr/>
                    <a:lstStyle/>
                    <a:p>
                      <a:pPr marL="0" algn="l" defTabSz="914400" rtl="0" eaLnBrk="1" latinLnBrk="0" hangingPunct="1"/>
                      <a:r>
                        <a:rPr lang="fr-fr" sz="850" b="1" i="0" u="none" strike="noStrike" kern="1200" baseline="0" noProof="0" dirty="0">
                          <a:solidFill>
                            <a:srgbClr val="316355"/>
                          </a:solidFill>
                          <a:latin typeface="Ubuntu" panose="020B0504030602030204" pitchFamily="34" charset="0"/>
                          <a:ea typeface="+mn-ea"/>
                          <a:cs typeface="+mn-cs"/>
                        </a:rPr>
                        <a:t>Thème </a:t>
                      </a:r>
                    </a:p>
                    <a:p>
                      <a:pPr marL="0" algn="l" defTabSz="914400" rtl="0" eaLnBrk="1" latinLnBrk="0" hangingPunct="1"/>
                      <a:r>
                        <a:rPr lang="fr-fr" sz="850" b="0" i="0" u="none" strike="noStrike" kern="1200" baseline="0" noProof="0" dirty="0">
                          <a:solidFill>
                            <a:schemeClr val="tx1"/>
                          </a:solidFill>
                          <a:latin typeface="Ubuntu" panose="020B0504030602030204" pitchFamily="34" charset="0"/>
                          <a:ea typeface="+mn-ea"/>
                          <a:cs typeface="+mn-cs"/>
                        </a:rPr>
                        <a:t>Qu'est-ce qu'un capitaine </a:t>
                      </a:r>
                      <a:br>
                        <a:rPr lang="fr-fr" sz="850" b="0" i="0" u="none" strike="noStrike" kern="1200" baseline="0" noProof="0" dirty="0">
                          <a:solidFill>
                            <a:schemeClr val="tx1"/>
                          </a:solidFill>
                          <a:latin typeface="Ubuntu" panose="020B0504030602030204" pitchFamily="34" charset="0"/>
                          <a:ea typeface="+mn-ea"/>
                          <a:cs typeface="+mn-cs"/>
                        </a:rPr>
                      </a:br>
                      <a:r>
                        <a:rPr lang="fr-fr" sz="850" b="0" i="0" u="none" strike="noStrike" kern="1200" baseline="0" noProof="0" dirty="0">
                          <a:solidFill>
                            <a:schemeClr val="tx1"/>
                          </a:solidFill>
                          <a:latin typeface="Ubuntu" panose="020B0504030602030204" pitchFamily="34" charset="0"/>
                          <a:ea typeface="+mn-ea"/>
                          <a:cs typeface="+mn-cs"/>
                        </a:rPr>
                        <a:t>de fitness ?</a:t>
                      </a:r>
                    </a:p>
                    <a:p>
                      <a:pPr marL="0" algn="l" defTabSz="914400" rtl="0" eaLnBrk="1" latinLnBrk="0" hangingPunct="1"/>
                      <a:endParaRPr lang="en-US" sz="850" b="1" i="0" u="none" strike="noStrike" kern="1200" baseline="0" noProof="0" dirty="0">
                        <a:solidFill>
                          <a:srgbClr val="316355"/>
                        </a:solidFill>
                        <a:latin typeface="Ubuntu" panose="020B0504030602030204" pitchFamily="34" charset="0"/>
                        <a:ea typeface="+mn-ea"/>
                        <a:cs typeface="+mn-cs"/>
                      </a:endParaRPr>
                    </a:p>
                    <a:p>
                      <a:r>
                        <a:rPr lang="fr-fr" sz="850" b="1" i="0" u="none" strike="noStrike" kern="1200" baseline="0" noProof="0" dirty="0">
                          <a:solidFill>
                            <a:srgbClr val="316355"/>
                          </a:solidFill>
                          <a:latin typeface="Ubuntu" panose="020B0504030602030204" pitchFamily="34" charset="0"/>
                          <a:ea typeface="+mn-ea"/>
                          <a:cs typeface="+mn-cs"/>
                        </a:rPr>
                        <a:t>Durée : </a:t>
                      </a:r>
                      <a:r>
                        <a:rPr lang="fr-fr" sz="850" b="0" i="0" u="none" strike="noStrike" kern="1200" baseline="0" noProof="0" dirty="0">
                          <a:solidFill>
                            <a:schemeClr val="tx1"/>
                          </a:solidFill>
                          <a:latin typeface="Ubuntu" panose="020B0504030602030204" pitchFamily="34" charset="0"/>
                          <a:ea typeface="+mn-ea"/>
                          <a:cs typeface="+mn-cs"/>
                        </a:rPr>
                        <a:t>3 minutes</a:t>
                      </a:r>
                    </a:p>
                    <a:p>
                      <a:pPr marL="0" algn="l" defTabSz="914400" rtl="0" eaLnBrk="1" latinLnBrk="0" hangingPunct="1"/>
                      <a:r>
                        <a:rPr lang="fr-fr" sz="85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850" b="0" i="0" kern="1200" spc="-20" baseline="0" noProof="0" dirty="0">
                          <a:solidFill>
                            <a:schemeClr val="tx1"/>
                          </a:solidFill>
                          <a:latin typeface="Ubuntu" panose="020B0504030602030204" pitchFamily="34" charset="0"/>
                          <a:ea typeface="+mn-ea"/>
                          <a:cs typeface="+mn-cs"/>
                        </a:rPr>
                        <a:t>Les capitaines de fitness sont des athlètes qui font partie d'une équipe sportive et qui supervisent, pour leurs coéquipiers, des activités liées au fitness et à un mode de vie sain.</a:t>
                      </a:r>
                    </a:p>
                    <a:p>
                      <a:endParaRPr lang="en-US" sz="850" b="0" i="0" kern="1200" noProof="0" dirty="0">
                        <a:solidFill>
                          <a:schemeClr val="tx1"/>
                        </a:solidFill>
                        <a:latin typeface="Ubuntu" panose="020B0504030602030204" pitchFamily="34" charset="0"/>
                        <a:ea typeface="+mn-ea"/>
                        <a:cs typeface="+mn-cs"/>
                      </a:endParaRPr>
                    </a:p>
                    <a:p>
                      <a:r>
                        <a:rPr lang="fr-fr" sz="850" b="0" i="0" kern="1200" noProof="0" dirty="0">
                          <a:solidFill>
                            <a:schemeClr val="tx1"/>
                          </a:solidFill>
                          <a:latin typeface="Ubuntu" panose="020B0504030602030204" pitchFamily="34" charset="0"/>
                          <a:ea typeface="+mn-ea"/>
                          <a:cs typeface="+mn-cs"/>
                        </a:rPr>
                        <a:t>Les capitaines de fitness se passionnent pour l'amélioration de la forme </a:t>
                      </a:r>
                      <a:r>
                        <a:rPr lang="fr-fr" sz="850" b="0" i="0" kern="1200" noProof="0">
                          <a:solidFill>
                            <a:schemeClr val="tx1"/>
                          </a:solidFill>
                          <a:latin typeface="Ubuntu" panose="020B0504030602030204" pitchFamily="34" charset="0"/>
                          <a:ea typeface="+mn-ea"/>
                          <a:cs typeface="+mn-cs"/>
                        </a:rPr>
                        <a:t>physique </a:t>
                      </a:r>
                      <a:br>
                        <a:rPr lang="fr-fr" sz="850" b="0" i="0" kern="1200" noProof="0">
                          <a:solidFill>
                            <a:schemeClr val="tx1"/>
                          </a:solidFill>
                          <a:latin typeface="Ubuntu" panose="020B0504030602030204" pitchFamily="34" charset="0"/>
                          <a:ea typeface="+mn-ea"/>
                          <a:cs typeface="+mn-cs"/>
                        </a:rPr>
                      </a:br>
                      <a:r>
                        <a:rPr lang="fr-fr" sz="850" b="0" i="0" kern="1200" noProof="0">
                          <a:solidFill>
                            <a:schemeClr val="tx1"/>
                          </a:solidFill>
                          <a:latin typeface="Ubuntu" panose="020B0504030602030204" pitchFamily="34" charset="0"/>
                          <a:ea typeface="+mn-ea"/>
                          <a:cs typeface="+mn-cs"/>
                        </a:rPr>
                        <a:t>et </a:t>
                      </a:r>
                      <a:r>
                        <a:rPr lang="fr-fr" sz="850" b="0" i="0" kern="1200" noProof="0" dirty="0">
                          <a:solidFill>
                            <a:schemeClr val="tx1"/>
                          </a:solidFill>
                          <a:latin typeface="Ubuntu" panose="020B0504030602030204" pitchFamily="34" charset="0"/>
                          <a:ea typeface="+mn-ea"/>
                          <a:cs typeface="+mn-cs"/>
                        </a:rPr>
                        <a:t>aspirent à adopter des habitudes saines.</a:t>
                      </a:r>
                    </a:p>
                    <a:p>
                      <a:endParaRPr lang="en-US" sz="850" b="0" i="0" kern="1200" noProof="0" dirty="0">
                        <a:solidFill>
                          <a:schemeClr val="tx1"/>
                        </a:solidFill>
                        <a:latin typeface="Ubuntu" panose="020B0504030602030204" pitchFamily="34" charset="0"/>
                        <a:ea typeface="+mn-ea"/>
                        <a:cs typeface="+mn-cs"/>
                      </a:endParaRPr>
                    </a:p>
                    <a:p>
                      <a:r>
                        <a:rPr lang="fr-fr" sz="850" b="0" i="0" kern="1200" noProof="0" dirty="0">
                          <a:solidFill>
                            <a:schemeClr val="tx1"/>
                          </a:solidFill>
                          <a:latin typeface="Ubuntu" panose="020B0504030602030204" pitchFamily="34" charset="0"/>
                          <a:ea typeface="+mn-ea"/>
                          <a:cs typeface="+mn-cs"/>
                        </a:rPr>
                        <a:t>En tant que capitaine de fitness, vous pouvez utiliser vos compétences en leadership et en communication pour responsabiliser et encourager les autres athlètes à être en bonne santé et en forme dans toutes les équipes Special Olympics.</a:t>
                      </a:r>
                    </a:p>
                    <a:p>
                      <a:endParaRPr lang="en-US" sz="850" b="0" i="0" kern="1200" noProof="0" dirty="0">
                        <a:solidFill>
                          <a:schemeClr val="tx1"/>
                        </a:solidFill>
                        <a:latin typeface="Ubuntu" panose="020B0504030602030204" pitchFamily="34" charset="0"/>
                        <a:ea typeface="+mn-ea"/>
                        <a:cs typeface="+mn-cs"/>
                      </a:endParaRPr>
                    </a:p>
                    <a:p>
                      <a:endParaRPr lang="en-US" sz="850" b="0" i="0" kern="1200" noProof="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fr-fr" sz="850" b="0" i="0" kern="1200" noProof="0" dirty="0">
                          <a:solidFill>
                            <a:schemeClr val="tx1"/>
                          </a:solidFill>
                          <a:latin typeface="Ubuntu" panose="020B0504030602030204" pitchFamily="34" charset="0"/>
                          <a:ea typeface="+mn-ea"/>
                          <a:cs typeface="+mn-cs"/>
                        </a:rPr>
                        <a:t>Les capitaines de fitness doivent :</a:t>
                      </a:r>
                    </a:p>
                    <a:p>
                      <a:pPr marL="171450" indent="-171450">
                        <a:lnSpc>
                          <a:spcPct val="110000"/>
                        </a:lnSpc>
                        <a:buFont typeface="Arial" panose="020B0604020202020204" pitchFamily="34" charset="0"/>
                        <a:buChar char="•"/>
                      </a:pPr>
                      <a:r>
                        <a:rPr lang="fr-fr" sz="850" b="0" i="0" kern="1200" noProof="0" dirty="0">
                          <a:solidFill>
                            <a:schemeClr val="tx1"/>
                          </a:solidFill>
                          <a:latin typeface="Ubuntu" panose="020B0504030602030204" pitchFamily="34" charset="0"/>
                          <a:ea typeface="+mn-ea"/>
                          <a:cs typeface="+mn-cs"/>
                        </a:rPr>
                        <a:t>Exercer une influence positive sur leurs coéquipiers ;</a:t>
                      </a:r>
                    </a:p>
                    <a:p>
                      <a:pPr marL="171450" indent="-171450">
                        <a:lnSpc>
                          <a:spcPct val="110000"/>
                        </a:lnSpc>
                        <a:buFont typeface="Arial" panose="020B0604020202020204" pitchFamily="34" charset="0"/>
                        <a:buChar char="•"/>
                      </a:pPr>
                      <a:r>
                        <a:rPr lang="fr-fr" sz="850" b="0" i="0" kern="1200" noProof="0" dirty="0">
                          <a:solidFill>
                            <a:schemeClr val="tx1"/>
                          </a:solidFill>
                          <a:latin typeface="Ubuntu" panose="020B0504030602030204" pitchFamily="34" charset="0"/>
                          <a:ea typeface="+mn-ea"/>
                          <a:cs typeface="+mn-cs"/>
                        </a:rPr>
                        <a:t>Être fiables, à l'écoute et respectueux à tout moment ;</a:t>
                      </a:r>
                    </a:p>
                    <a:p>
                      <a:pPr marL="171450" indent="-171450">
                        <a:lnSpc>
                          <a:spcPct val="110000"/>
                        </a:lnSpc>
                        <a:buFont typeface="Arial" panose="020B0604020202020204" pitchFamily="34" charset="0"/>
                        <a:buChar char="•"/>
                      </a:pPr>
                      <a:r>
                        <a:rPr lang="fr-fr" sz="850" b="0" i="0" kern="1200" noProof="0" dirty="0">
                          <a:solidFill>
                            <a:schemeClr val="tx1"/>
                          </a:solidFill>
                          <a:latin typeface="Ubuntu" panose="020B0504030602030204" pitchFamily="34" charset="0"/>
                          <a:ea typeface="+mn-ea"/>
                          <a:cs typeface="+mn-cs"/>
                        </a:rPr>
                        <a:t>Faire preuve d'un grand esprit sportif en toutes circonstances et avoir une attitude exemplaire ;</a:t>
                      </a:r>
                    </a:p>
                    <a:p>
                      <a:pPr marL="171450" indent="-171450">
                        <a:lnSpc>
                          <a:spcPct val="110000"/>
                        </a:lnSpc>
                        <a:buFont typeface="Arial" panose="020B0604020202020204" pitchFamily="34" charset="0"/>
                        <a:buChar char="•"/>
                      </a:pPr>
                      <a:r>
                        <a:rPr lang="fr-fr" sz="850" b="0" i="0" kern="1200" noProof="0" dirty="0">
                          <a:solidFill>
                            <a:schemeClr val="tx1"/>
                          </a:solidFill>
                          <a:latin typeface="Ubuntu" panose="020B0504030602030204" pitchFamily="34" charset="0"/>
                          <a:ea typeface="+mn-ea"/>
                          <a:cs typeface="+mn-cs"/>
                        </a:rPr>
                        <a:t>Être d'excellents coéquipiers et s'intéresser véritablement aux </a:t>
                      </a:r>
                      <a:r>
                        <a:rPr lang="fr-fr" sz="850" b="0" i="0" kern="1200" noProof="0">
                          <a:solidFill>
                            <a:schemeClr val="tx1"/>
                          </a:solidFill>
                          <a:latin typeface="Ubuntu" panose="020B0504030602030204" pitchFamily="34" charset="0"/>
                          <a:ea typeface="+mn-ea"/>
                          <a:cs typeface="+mn-cs"/>
                        </a:rPr>
                        <a:t>personnes </a:t>
                      </a:r>
                      <a:br>
                        <a:rPr lang="fr-fr" sz="850" b="0" i="0" kern="1200" noProof="0">
                          <a:solidFill>
                            <a:schemeClr val="tx1"/>
                          </a:solidFill>
                          <a:latin typeface="Ubuntu" panose="020B0504030602030204" pitchFamily="34" charset="0"/>
                          <a:ea typeface="+mn-ea"/>
                          <a:cs typeface="+mn-cs"/>
                        </a:rPr>
                      </a:br>
                      <a:r>
                        <a:rPr lang="fr-fr" sz="850" b="0" i="0" kern="1200" noProof="0">
                          <a:solidFill>
                            <a:schemeClr val="tx1"/>
                          </a:solidFill>
                          <a:latin typeface="Ubuntu" panose="020B0504030602030204" pitchFamily="34" charset="0"/>
                          <a:ea typeface="+mn-ea"/>
                          <a:cs typeface="+mn-cs"/>
                        </a:rPr>
                        <a:t>qui </a:t>
                      </a:r>
                      <a:r>
                        <a:rPr lang="fr-fr" sz="850" b="0" i="0" kern="1200" noProof="0" dirty="0">
                          <a:solidFill>
                            <a:schemeClr val="tx1"/>
                          </a:solidFill>
                          <a:latin typeface="Ubuntu" panose="020B0504030602030204" pitchFamily="34" charset="0"/>
                          <a:ea typeface="+mn-ea"/>
                          <a:cs typeface="+mn-cs"/>
                        </a:rPr>
                        <a:t>les entourent.</a:t>
                      </a:r>
                    </a:p>
                    <a:p>
                      <a:pPr marL="0" indent="0">
                        <a:buFont typeface="Arial" panose="020B0604020202020204" pitchFamily="34" charset="0"/>
                        <a:buNone/>
                      </a:pPr>
                      <a:endParaRPr lang="en-US" sz="850" i="0" kern="1200" noProof="0" dirty="0">
                        <a:solidFill>
                          <a:schemeClr val="tx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917EC5D4-EB2C-30B2-EF53-573A0160CB74}"/>
              </a:ext>
            </a:extLst>
          </p:cNvPr>
          <p:cNvPicPr>
            <a:picLocks noChangeAspect="1"/>
          </p:cNvPicPr>
          <p:nvPr/>
        </p:nvPicPr>
        <p:blipFill rotWithShape="1">
          <a:blip r:embed="rId2"/>
          <a:srcRect l="56436" t="34161" r="2084" b="25540"/>
          <a:stretch/>
        </p:blipFill>
        <p:spPr>
          <a:xfrm>
            <a:off x="7014803" y="1122559"/>
            <a:ext cx="2118184" cy="1157543"/>
          </a:xfrm>
          <a:prstGeom prst="rect">
            <a:avLst/>
          </a:prstGeom>
          <a:ln>
            <a:solidFill>
              <a:schemeClr val="tx1"/>
            </a:solidFill>
          </a:ln>
        </p:spPr>
      </p:pic>
      <p:pic>
        <p:nvPicPr>
          <p:cNvPr id="8" name="Picture 7">
            <a:extLst>
              <a:ext uri="{FF2B5EF4-FFF2-40B4-BE49-F238E27FC236}">
                <a16:creationId xmlns:a16="http://schemas.microsoft.com/office/drawing/2014/main" id="{DB4F9EC3-C300-C33E-5D00-78CF2A4D5D60}"/>
              </a:ext>
            </a:extLst>
          </p:cNvPr>
          <p:cNvPicPr>
            <a:picLocks noChangeAspect="1"/>
          </p:cNvPicPr>
          <p:nvPr/>
        </p:nvPicPr>
        <p:blipFill rotWithShape="1">
          <a:blip r:embed="rId3"/>
          <a:srcRect l="56436" t="33953" r="2434" b="25540"/>
          <a:stretch/>
        </p:blipFill>
        <p:spPr>
          <a:xfrm>
            <a:off x="7014803" y="2709594"/>
            <a:ext cx="2118184" cy="1173426"/>
          </a:xfrm>
          <a:prstGeom prst="rect">
            <a:avLst/>
          </a:prstGeom>
          <a:ln>
            <a:solidFill>
              <a:schemeClr val="tx1"/>
            </a:solidFill>
          </a:ln>
        </p:spPr>
      </p:pic>
      <p:pic>
        <p:nvPicPr>
          <p:cNvPr id="10" name="Picture 9">
            <a:extLst>
              <a:ext uri="{FF2B5EF4-FFF2-40B4-BE49-F238E27FC236}">
                <a16:creationId xmlns:a16="http://schemas.microsoft.com/office/drawing/2014/main" id="{CBAF1E2C-8E2C-E1F6-EF66-C922B0AFE2D2}"/>
              </a:ext>
            </a:extLst>
          </p:cNvPr>
          <p:cNvPicPr>
            <a:picLocks noChangeAspect="1"/>
          </p:cNvPicPr>
          <p:nvPr/>
        </p:nvPicPr>
        <p:blipFill rotWithShape="1">
          <a:blip r:embed="rId4"/>
          <a:srcRect l="56203" t="34161" r="2434" b="25540"/>
          <a:stretch/>
        </p:blipFill>
        <p:spPr>
          <a:xfrm>
            <a:off x="7014803" y="4777562"/>
            <a:ext cx="2118184" cy="1160813"/>
          </a:xfrm>
          <a:prstGeom prst="rect">
            <a:avLst/>
          </a:prstGeom>
          <a:ln>
            <a:solidFill>
              <a:schemeClr val="tx1"/>
            </a:solidFill>
          </a:ln>
        </p:spPr>
      </p:pic>
    </p:spTree>
    <p:extLst>
      <p:ext uri="{BB962C8B-B14F-4D97-AF65-F5344CB8AC3E}">
        <p14:creationId xmlns:p14="http://schemas.microsoft.com/office/powerpoint/2010/main" val="23178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625488073"/>
              </p:ext>
            </p:extLst>
          </p:nvPr>
        </p:nvGraphicFramePr>
        <p:xfrm>
          <a:off x="614150" y="545910"/>
          <a:ext cx="8518837" cy="619863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r>
                        <a:rPr lang="fr-fr" sz="900" b="1" i="0" u="none" strike="noStrike" kern="1200" baseline="0" noProof="0" dirty="0">
                          <a:solidFill>
                            <a:srgbClr val="316355"/>
                          </a:solidFill>
                          <a:latin typeface="Ubuntu" panose="020B0504030602030204" pitchFamily="34" charset="0"/>
                          <a:ea typeface="+mn-ea"/>
                          <a:cs typeface="+mn-cs"/>
                        </a:rPr>
                        <a:t>Thème </a:t>
                      </a:r>
                      <a:endParaRPr lang="en-US" sz="900" b="0" i="0" u="none" strike="noStrike" kern="1200" baseline="0" noProof="0" dirty="0">
                        <a:solidFill>
                          <a:srgbClr val="316355"/>
                        </a:solidFill>
                        <a:latin typeface="Ubuntu" panose="020B0504030602030204" pitchFamily="34" charset="0"/>
                        <a:ea typeface="+mn-ea"/>
                        <a:cs typeface="+mn-cs"/>
                      </a:endParaRPr>
                    </a:p>
                    <a:p>
                      <a:r>
                        <a:rPr lang="fr-fr" sz="900" b="0" i="0" u="none" strike="noStrike" kern="1200" baseline="0" noProof="0" dirty="0">
                          <a:solidFill>
                            <a:schemeClr val="tx1"/>
                          </a:solidFill>
                          <a:latin typeface="Ubuntu" panose="020B0504030602030204" pitchFamily="34" charset="0"/>
                          <a:ea typeface="+mn-ea"/>
                          <a:cs typeface="+mn-cs"/>
                        </a:rPr>
                        <a:t>Rôle et </a:t>
                      </a:r>
                      <a:r>
                        <a:rPr lang="fr-fr" sz="900" b="0" i="0" u="none" strike="noStrike" kern="1200" baseline="0" noProof="0">
                          <a:solidFill>
                            <a:schemeClr val="tx1"/>
                          </a:solidFill>
                          <a:latin typeface="Ubuntu" panose="020B0504030602030204" pitchFamily="34" charset="0"/>
                          <a:ea typeface="+mn-ea"/>
                          <a:cs typeface="+mn-cs"/>
                        </a:rPr>
                        <a:t>responsabilités </a:t>
                      </a:r>
                      <a:br>
                        <a:rPr lang="fr-fr" sz="900" b="0" i="0" u="none" strike="noStrike" kern="1200" baseline="0" noProof="0">
                          <a:solidFill>
                            <a:schemeClr val="tx1"/>
                          </a:solidFill>
                          <a:latin typeface="Ubuntu" panose="020B0504030602030204" pitchFamily="34" charset="0"/>
                          <a:ea typeface="+mn-ea"/>
                          <a:cs typeface="+mn-cs"/>
                        </a:rPr>
                      </a:br>
                      <a:r>
                        <a:rPr lang="fr-fr" sz="900" b="0" i="0" u="none" strike="noStrike" kern="1200" baseline="0" noProof="0">
                          <a:solidFill>
                            <a:schemeClr val="tx1"/>
                          </a:solidFill>
                          <a:latin typeface="Ubuntu" panose="020B0504030602030204" pitchFamily="34" charset="0"/>
                          <a:ea typeface="+mn-ea"/>
                          <a:cs typeface="+mn-cs"/>
                        </a:rPr>
                        <a:t>d'un </a:t>
                      </a:r>
                      <a:r>
                        <a:rPr lang="fr-fr" sz="900" b="0" i="0" u="none" strike="noStrike" kern="1200" baseline="0" noProof="0" dirty="0">
                          <a:solidFill>
                            <a:schemeClr val="tx1"/>
                          </a:solidFill>
                          <a:latin typeface="Ubuntu" panose="020B0504030602030204" pitchFamily="34" charset="0"/>
                          <a:ea typeface="+mn-ea"/>
                          <a:cs typeface="+mn-cs"/>
                        </a:rPr>
                        <a:t>capitaine de fitness</a:t>
                      </a:r>
                    </a:p>
                    <a:p>
                      <a:endParaRPr lang="en-US" sz="900" b="0" i="0" u="none" strike="noStrike" kern="1200" baseline="0" noProof="0" dirty="0">
                        <a:solidFill>
                          <a:srgbClr val="316355"/>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4 minutes</a:t>
                      </a:r>
                    </a:p>
                    <a:p>
                      <a:r>
                        <a:rPr lang="fr-fr" sz="900" b="1" i="0" u="none" strike="noStrike" kern="1200" baseline="0" noProof="0" dirty="0">
                          <a:solidFill>
                            <a:srgbClr val="316355"/>
                          </a:solidFill>
                          <a:latin typeface="Ubuntu" panose="020B0504030602030204" pitchFamily="34" charset="0"/>
                          <a:ea typeface="+mn-ea"/>
                          <a:cs typeface="+mn-cs"/>
                        </a:rPr>
                        <a:t>Responsable : </a:t>
                      </a:r>
                      <a:endParaRPr lang="en-US" sz="9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00" b="0" i="0" u="none" strike="noStrike" kern="1200" baseline="0" noProof="0" dirty="0">
                          <a:solidFill>
                            <a:schemeClr val="dk1"/>
                          </a:solidFill>
                          <a:latin typeface="Ubuntu" panose="020B0504030602030204" pitchFamily="34" charset="0"/>
                          <a:ea typeface="+mn-ea"/>
                          <a:cs typeface="+mn-cs"/>
                        </a:rPr>
                        <a:t>En qualité de capitaine de fitness, vous travaillerez en étroite collaboration avec vos entraîneurs pour veiller à ce que la santé et la forme physique fassent partie intégrante de l'expérience sportive. Vous endossez ce rôle de leadership en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Enseignant des habitudes saines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Supervisant l'échauffement et la récupération.</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0" i="0" u="none" strike="noStrike" kern="1200" baseline="0" noProof="0" dirty="0">
                          <a:solidFill>
                            <a:schemeClr val="dk1"/>
                          </a:solidFill>
                          <a:latin typeface="Ubuntu" panose="020B0504030602030204" pitchFamily="34" charset="0"/>
                          <a:ea typeface="+mn-ea"/>
                          <a:cs typeface="+mn-cs"/>
                        </a:rPr>
                        <a:t>Les équipes qui ont des capitaines de fitness seront accompagnées dans les activités suivantes :</a:t>
                      </a:r>
                    </a:p>
                    <a:p>
                      <a:pPr marL="171450" indent="-171450">
                        <a:buFont typeface="Arial" panose="020B0604020202020204" pitchFamily="34" charset="0"/>
                        <a:buChar char="•"/>
                      </a:pPr>
                      <a:r>
                        <a:rPr lang="fr-fr" sz="900" b="0" i="0" u="none" strike="noStrike" kern="1200" spc="-20" baseline="0" noProof="0" dirty="0">
                          <a:solidFill>
                            <a:schemeClr val="dk1"/>
                          </a:solidFill>
                          <a:latin typeface="Ubuntu" panose="020B0504030602030204" pitchFamily="34" charset="0"/>
                          <a:ea typeface="+mn-ea"/>
                          <a:cs typeface="+mn-cs"/>
                        </a:rPr>
                        <a:t>Effectuer des routines d'échauffement et de récupération sûres et efficaces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Obtenir des conseils ou suivre des enseignements en matière de santé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Adopter des comportements sains et participer à d'autres programmes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de santé et de remise en forme.</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0" i="0" u="none" strike="noStrike" kern="1200" baseline="0" noProof="0" dirty="0">
                          <a:solidFill>
                            <a:schemeClr val="dk1"/>
                          </a:solidFill>
                          <a:latin typeface="Ubuntu" panose="020B0504030602030204" pitchFamily="34" charset="0"/>
                          <a:ea typeface="+mn-ea"/>
                          <a:cs typeface="+mn-cs"/>
                        </a:rPr>
                        <a:t>Vous devez prendre soin de vos coéquipiers de manière positive et les aider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à réussir en les félicitant et en les motivant.</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09690">
                <a:tc>
                  <a:txBody>
                    <a:bodyPr/>
                    <a:lstStyle/>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Thème </a:t>
                      </a:r>
                    </a:p>
                    <a:p>
                      <a:pPr marL="0" algn="l" defTabSz="914400" rtl="0" eaLnBrk="1" latinLnBrk="0" hangingPunct="1"/>
                      <a:r>
                        <a:rPr lang="fr-fr" sz="900" b="0" i="0" u="none" strike="noStrike" kern="1200" spc="-20" baseline="0" noProof="0" dirty="0">
                          <a:solidFill>
                            <a:schemeClr val="tx1"/>
                          </a:solidFill>
                          <a:latin typeface="Ubuntu" panose="020B0504030602030204" pitchFamily="34" charset="0"/>
                          <a:ea typeface="+mn-ea"/>
                          <a:cs typeface="+mn-cs"/>
                        </a:rPr>
                        <a:t>Comparaison entre le capitaine de fitness et l'ambassadeur de la santé</a:t>
                      </a:r>
                    </a:p>
                    <a:p>
                      <a:pPr marL="0" algn="l" defTabSz="914400" rtl="0" eaLnBrk="1" latinLnBrk="0" hangingPunct="1"/>
                      <a:endParaRPr lang="en-US" sz="900" b="0" i="0" u="none" strike="noStrike" kern="1200" baseline="0" noProof="0" dirty="0">
                        <a:solidFill>
                          <a:schemeClr val="tx1"/>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5 minutes</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00" b="0" i="0" u="none" strike="noStrike" kern="1200" baseline="0" noProof="0" dirty="0">
                          <a:solidFill>
                            <a:schemeClr val="dk1"/>
                          </a:solidFill>
                          <a:latin typeface="Ubuntu" panose="020B0504030602030204" pitchFamily="34" charset="0"/>
                          <a:ea typeface="+mn-ea"/>
                          <a:cs typeface="+mn-cs"/>
                        </a:rPr>
                        <a:t>Les ambassadeurs de la santé sont des athlètes de Special Olympics qui ont été formés pour assurer le rôle de leader, d’enseignant et de défenseur de la santé.</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0" i="0" u="none" strike="noStrike" kern="1200" baseline="0" noProof="0" dirty="0">
                          <a:solidFill>
                            <a:schemeClr val="dk1"/>
                          </a:solidFill>
                          <a:latin typeface="Ubuntu" panose="020B0504030602030204" pitchFamily="34" charset="0"/>
                          <a:ea typeface="+mn-ea"/>
                          <a:cs typeface="+mn-cs"/>
                        </a:rPr>
                        <a:t>Les ambassadeurs de la santé ne sont pas des capitaines de fitness, mais ils sont invités à suivre ce module. </a:t>
                      </a:r>
                    </a:p>
                    <a:p>
                      <a:endParaRPr lang="en-US" sz="900" b="0" i="0" noProof="0" dirty="0">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spc="-10" baseline="0" noProof="0" dirty="0">
                          <a:effectLst/>
                          <a:latin typeface="Ubuntu" panose="020B0504030602030204" pitchFamily="34" charset="0"/>
                          <a:ea typeface="Calibri" panose="020F0502020204030204" pitchFamily="34" charset="0"/>
                          <a:cs typeface="Times New Roman"/>
                        </a:rPr>
                        <a:t>Le programme de capitaine de fitness peut être un tremplin pour devenir un ambassadeur de la santé ou assumer un autre rôle de leadership des athlètes. Les capitaines de fitness peuvent se sentir inspirés et prêts à assumer d'autres rôles.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noProof="0" dirty="0">
                        <a:effectLst/>
                        <a:latin typeface="Ubuntu" panose="020B0504030602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i="0" noProof="0" dirty="0">
                          <a:effectLst/>
                          <a:latin typeface="Ubuntu" panose="020B0504030602030204" pitchFamily="34" charset="0"/>
                          <a:cs typeface="Times New Roman"/>
                        </a:rPr>
                        <a:t>Voici un tableau comparant les capitaines de fitness et les ambassadeurs </a:t>
                      </a:r>
                      <a:br>
                        <a:rPr lang="fr-fr" sz="900" b="0" i="0" noProof="0" dirty="0">
                          <a:effectLst/>
                          <a:latin typeface="Ubuntu" panose="020B0504030602030204" pitchFamily="34" charset="0"/>
                          <a:cs typeface="Times New Roman"/>
                        </a:rPr>
                      </a:br>
                      <a:r>
                        <a:rPr lang="fr-fr" sz="900" b="0" i="0" noProof="0" dirty="0">
                          <a:effectLst/>
                          <a:latin typeface="Ubuntu" panose="020B0504030602030204" pitchFamily="34" charset="0"/>
                          <a:cs typeface="Times New Roman"/>
                        </a:rPr>
                        <a:t>de la santé.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noProof="0" dirty="0">
                        <a:effectLst/>
                        <a:latin typeface="Ubuntu" panose="020B0504030602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i="0" spc="-20" baseline="0" noProof="0" dirty="0">
                          <a:effectLst/>
                          <a:latin typeface="Ubuntu" panose="020B0504030602030204" pitchFamily="34" charset="0"/>
                          <a:cs typeface="Times New Roman"/>
                        </a:rPr>
                        <a:t>Vous pouvez voir dans la colonne du milieu que les capitaines de fitness, comme les ambassadeurs de la santé, enseignent des habitudes saines et servent de modèles.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noProof="0" dirty="0">
                        <a:effectLst/>
                        <a:latin typeface="Ubuntu" panose="020B0504030602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i="0" noProof="0" dirty="0">
                          <a:effectLst/>
                          <a:latin typeface="Ubuntu" panose="020B0504030602030204" pitchFamily="34" charset="0"/>
                          <a:cs typeface="Times New Roman"/>
                        </a:rPr>
                        <a:t>Il y a des différences entre les deux rôles.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b="0" i="0" noProof="0" dirty="0">
                          <a:effectLst/>
                          <a:latin typeface="Ubuntu" panose="020B0504030602030204" pitchFamily="34" charset="0"/>
                          <a:cs typeface="Times New Roman"/>
                        </a:rPr>
                        <a:t>Les capitaines de fitness sont des leaders sportifs, tandis que les ambassadeurs de la santé sont des leaders en matière de santé.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b="0" i="0" noProof="0" dirty="0">
                          <a:effectLst/>
                          <a:latin typeface="Ubuntu" panose="020B0504030602030204" pitchFamily="34" charset="0"/>
                          <a:cs typeface="Times New Roman"/>
                        </a:rPr>
                        <a:t>Les capitaines de fitness donnent des astuces santé lors des entraînements et contribuent à superviser les exercices d'échauffement et de récupération de leurs coéquipiers.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b="0" i="0" noProof="0" dirty="0">
                          <a:effectLst/>
                          <a:latin typeface="Ubuntu" panose="020B0504030602030204" pitchFamily="34" charset="0"/>
                          <a:cs typeface="Times New Roman"/>
                        </a:rPr>
                        <a:t>Les ambassadeurs de la santé reçoivent une formation dans tous les domaines des programmes de santé Special Olympics et peuvent dispenser des enseignements variés en matière de santé comme faire une présentation ou donner un cours avec des activités.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DE609CF9-F006-1A73-07EB-68ECA5D28B9B}"/>
              </a:ext>
            </a:extLst>
          </p:cNvPr>
          <p:cNvPicPr>
            <a:picLocks noChangeAspect="1"/>
          </p:cNvPicPr>
          <p:nvPr/>
        </p:nvPicPr>
        <p:blipFill rotWithShape="1">
          <a:blip r:embed="rId2"/>
          <a:srcRect l="55968" t="33538" r="2318" b="25540"/>
          <a:stretch/>
        </p:blipFill>
        <p:spPr>
          <a:xfrm>
            <a:off x="6969437" y="1423686"/>
            <a:ext cx="2163550" cy="1193891"/>
          </a:xfrm>
          <a:prstGeom prst="rect">
            <a:avLst/>
          </a:prstGeom>
          <a:ln>
            <a:solidFill>
              <a:schemeClr val="tx1"/>
            </a:solidFill>
          </a:ln>
        </p:spPr>
      </p:pic>
      <p:grpSp>
        <p:nvGrpSpPr>
          <p:cNvPr id="13" name="Group 12">
            <a:extLst>
              <a:ext uri="{FF2B5EF4-FFF2-40B4-BE49-F238E27FC236}">
                <a16:creationId xmlns:a16="http://schemas.microsoft.com/office/drawing/2014/main" id="{2D57DFF8-6481-DD3C-223A-1C2B19130111}"/>
              </a:ext>
            </a:extLst>
          </p:cNvPr>
          <p:cNvGrpSpPr/>
          <p:nvPr/>
        </p:nvGrpSpPr>
        <p:grpSpPr>
          <a:xfrm>
            <a:off x="6969437" y="3429000"/>
            <a:ext cx="2163551" cy="2678070"/>
            <a:chOff x="6969437" y="3429000"/>
            <a:chExt cx="2163551" cy="2678070"/>
          </a:xfrm>
        </p:grpSpPr>
        <p:pic>
          <p:nvPicPr>
            <p:cNvPr id="8" name="Picture 7">
              <a:extLst>
                <a:ext uri="{FF2B5EF4-FFF2-40B4-BE49-F238E27FC236}">
                  <a16:creationId xmlns:a16="http://schemas.microsoft.com/office/drawing/2014/main" id="{BFE7F8F2-B2FC-D1AD-2ED2-FCEB7ECA1A4A}"/>
                </a:ext>
              </a:extLst>
            </p:cNvPr>
            <p:cNvPicPr>
              <a:picLocks noChangeAspect="1"/>
            </p:cNvPicPr>
            <p:nvPr/>
          </p:nvPicPr>
          <p:blipFill rotWithShape="1">
            <a:blip r:embed="rId3"/>
            <a:srcRect l="56904" t="33746" r="2551" b="24709"/>
            <a:stretch/>
          </p:blipFill>
          <p:spPr>
            <a:xfrm>
              <a:off x="6969438" y="3429000"/>
              <a:ext cx="2163550" cy="1247002"/>
            </a:xfrm>
            <a:prstGeom prst="rect">
              <a:avLst/>
            </a:prstGeom>
            <a:ln>
              <a:solidFill>
                <a:schemeClr val="tx1"/>
              </a:solidFill>
            </a:ln>
          </p:spPr>
        </p:pic>
        <p:pic>
          <p:nvPicPr>
            <p:cNvPr id="12" name="Picture 11">
              <a:extLst>
                <a:ext uri="{FF2B5EF4-FFF2-40B4-BE49-F238E27FC236}">
                  <a16:creationId xmlns:a16="http://schemas.microsoft.com/office/drawing/2014/main" id="{6E613935-327B-43A1-7190-715990805969}"/>
                </a:ext>
              </a:extLst>
            </p:cNvPr>
            <p:cNvPicPr>
              <a:picLocks noChangeAspect="1"/>
            </p:cNvPicPr>
            <p:nvPr/>
          </p:nvPicPr>
          <p:blipFill rotWithShape="1">
            <a:blip r:embed="rId4"/>
            <a:srcRect l="56319" t="33330" r="2201" b="25333"/>
            <a:stretch/>
          </p:blipFill>
          <p:spPr>
            <a:xfrm>
              <a:off x="6969437" y="4894264"/>
              <a:ext cx="2163550" cy="1212806"/>
            </a:xfrm>
            <a:prstGeom prst="rect">
              <a:avLst/>
            </a:prstGeom>
            <a:ln>
              <a:solidFill>
                <a:schemeClr val="tx1"/>
              </a:solidFill>
            </a:ln>
          </p:spPr>
        </p:pic>
      </p:grpSp>
    </p:spTree>
    <p:extLst>
      <p:ext uri="{BB962C8B-B14F-4D97-AF65-F5344CB8AC3E}">
        <p14:creationId xmlns:p14="http://schemas.microsoft.com/office/powerpoint/2010/main" val="1028751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756020744"/>
              </p:ext>
            </p:extLst>
          </p:nvPr>
        </p:nvGraphicFramePr>
        <p:xfrm>
          <a:off x="614150" y="545910"/>
          <a:ext cx="8518837" cy="600979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fr-fr" sz="1400" noProof="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pPr marL="0" algn="l" defTabSz="914400" rtl="0" eaLnBrk="1" latinLnBrk="0" hangingPunct="1"/>
                      <a:r>
                        <a:rPr lang="fr-fr" sz="1000" b="1" i="0" u="none" strike="noStrike" kern="1200" baseline="0" noProof="0">
                          <a:solidFill>
                            <a:srgbClr val="316355"/>
                          </a:solidFill>
                          <a:latin typeface="Ubuntu" panose="020B0504030602030204" pitchFamily="34" charset="0"/>
                          <a:ea typeface="+mn-ea"/>
                          <a:cs typeface="+mn-cs"/>
                        </a:rPr>
                        <a:t>Thème </a:t>
                      </a:r>
                    </a:p>
                    <a:p>
                      <a:pPr marL="0" algn="l" defTabSz="914400" rtl="0" eaLnBrk="1" latinLnBrk="0" hangingPunct="1"/>
                      <a:r>
                        <a:rPr lang="fr-fr" sz="1000" b="0" i="0" u="none" strike="noStrike" kern="1200" baseline="0" noProof="0">
                          <a:solidFill>
                            <a:schemeClr val="tx1"/>
                          </a:solidFill>
                          <a:latin typeface="Ubuntu" panose="020B0504030602030204" pitchFamily="34" charset="0"/>
                          <a:ea typeface="+mn-ea"/>
                          <a:cs typeface="+mn-cs"/>
                        </a:rPr>
                        <a:t>Comparaison entre le capitaine de fitness et l'entraîneur</a:t>
                      </a:r>
                    </a:p>
                    <a:p>
                      <a:pPr marL="0" algn="l" defTabSz="914400" rtl="0" eaLnBrk="1" latinLnBrk="0" hangingPunct="1"/>
                      <a:r>
                        <a:rPr lang="fr-fr" sz="1000" b="1" i="0" u="none" strike="noStrike" kern="1200" baseline="0" noProof="0">
                          <a:solidFill>
                            <a:srgbClr val="316355"/>
                          </a:solidFill>
                          <a:latin typeface="Ubuntu" panose="020B0504030602030204" pitchFamily="34" charset="0"/>
                          <a:ea typeface="+mn-ea"/>
                          <a:cs typeface="+mn-cs"/>
                        </a:rPr>
                        <a:t> </a:t>
                      </a:r>
                    </a:p>
                    <a:p>
                      <a:r>
                        <a:rPr lang="fr-fr" sz="1000" b="1" i="0" u="none" strike="noStrike" kern="1200" baseline="0" noProof="0">
                          <a:solidFill>
                            <a:srgbClr val="316355"/>
                          </a:solidFill>
                          <a:latin typeface="Ubuntu" panose="020B0504030602030204" pitchFamily="34" charset="0"/>
                          <a:ea typeface="+mn-ea"/>
                          <a:cs typeface="+mn-cs"/>
                        </a:rPr>
                        <a:t>Durée : </a:t>
                      </a:r>
                      <a:r>
                        <a:rPr lang="fr-fr"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fr-fr" sz="1000" b="1" i="0" u="none" strike="noStrike" kern="1200" baseline="0" noProof="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dirty="0">
                          <a:solidFill>
                            <a:schemeClr val="dk1"/>
                          </a:solidFill>
                          <a:latin typeface="Ubuntu" panose="020B0504030602030204" pitchFamily="34" charset="0"/>
                          <a:ea typeface="+mn-ea"/>
                          <a:cs typeface="+mn-cs"/>
                        </a:rPr>
                        <a:t>Il existe également des différences entre un entraîneur et un capitaine de fitness. </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i="0" noProof="0" dirty="0">
                          <a:solidFill>
                            <a:schemeClr val="tx1"/>
                          </a:solidFill>
                          <a:latin typeface="Ubuntu" panose="020B0504030602030204" pitchFamily="34" charset="0"/>
                        </a:rPr>
                        <a:t>Un entraîneur :</a:t>
                      </a:r>
                    </a:p>
                    <a:p>
                      <a:pPr marL="171450" indent="-171450">
                        <a:buFont typeface="Arial" panose="020B0604020202020204" pitchFamily="34" charset="0"/>
                        <a:buChar char="•"/>
                      </a:pPr>
                      <a:r>
                        <a:rPr lang="fr-fr" sz="1000" i="0" noProof="0" dirty="0">
                          <a:solidFill>
                            <a:schemeClr val="tx1"/>
                          </a:solidFill>
                          <a:latin typeface="Ubuntu" panose="020B0504030602030204" pitchFamily="34" charset="0"/>
                        </a:rPr>
                        <a:t>Dirige chaque entraînement ;</a:t>
                      </a:r>
                    </a:p>
                    <a:p>
                      <a:pPr marL="171450" indent="-171450">
                        <a:buFont typeface="Arial" panose="020B0604020202020204" pitchFamily="34" charset="0"/>
                        <a:buChar char="•"/>
                      </a:pPr>
                      <a:r>
                        <a:rPr lang="fr-fr" sz="1000" i="0" noProof="0" dirty="0">
                          <a:solidFill>
                            <a:schemeClr val="tx1"/>
                          </a:solidFill>
                          <a:latin typeface="Ubuntu" panose="020B0504030602030204" pitchFamily="34" charset="0"/>
                        </a:rPr>
                        <a:t>Détermine l'ordre des exercices ;</a:t>
                      </a:r>
                    </a:p>
                    <a:p>
                      <a:pPr marL="171450" indent="-171450">
                        <a:buFont typeface="Arial" panose="020B0604020202020204" pitchFamily="34" charset="0"/>
                        <a:buChar char="•"/>
                      </a:pPr>
                      <a:r>
                        <a:rPr lang="fr-fr" sz="1000" i="0" noProof="0" dirty="0">
                          <a:solidFill>
                            <a:schemeClr val="tx1"/>
                          </a:solidFill>
                          <a:latin typeface="Ubuntu" panose="020B0504030602030204" pitchFamily="34" charset="0"/>
                        </a:rPr>
                        <a:t>Enseigne les compétences sportives et les exercices ;</a:t>
                      </a:r>
                    </a:p>
                    <a:p>
                      <a:pPr marL="171450" indent="-171450">
                        <a:buFont typeface="Arial" panose="020B0604020202020204" pitchFamily="34" charset="0"/>
                        <a:buChar char="•"/>
                      </a:pPr>
                      <a:r>
                        <a:rPr lang="fr-fr" sz="1000" i="0" noProof="0" dirty="0">
                          <a:solidFill>
                            <a:schemeClr val="tx1"/>
                          </a:solidFill>
                          <a:latin typeface="Ubuntu" panose="020B0504030602030204" pitchFamily="34" charset="0"/>
                        </a:rPr>
                        <a:t>Détermine quand commence et s'achève l'entraînement ;</a:t>
                      </a:r>
                    </a:p>
                    <a:p>
                      <a:pPr marL="171450" indent="-171450">
                        <a:buFont typeface="Arial" panose="020B0604020202020204" pitchFamily="34" charset="0"/>
                        <a:buChar char="•"/>
                      </a:pPr>
                      <a:r>
                        <a:rPr lang="fr-fr" sz="1000" i="0" noProof="0" dirty="0">
                          <a:solidFill>
                            <a:schemeClr val="tx1"/>
                          </a:solidFill>
                          <a:latin typeface="Ubuntu" panose="020B0504030602030204" pitchFamily="34" charset="0"/>
                        </a:rPr>
                        <a:t>Motive les athlètes ;</a:t>
                      </a:r>
                    </a:p>
                    <a:p>
                      <a:pPr marL="171450" indent="-171450">
                        <a:buFont typeface="Arial" panose="020B0604020202020204" pitchFamily="34" charset="0"/>
                        <a:buChar char="•"/>
                      </a:pPr>
                      <a:r>
                        <a:rPr lang="fr-fr" sz="1000" i="0" noProof="0" dirty="0">
                          <a:solidFill>
                            <a:schemeClr val="tx1"/>
                          </a:solidFill>
                          <a:latin typeface="Ubuntu" panose="020B0504030602030204" pitchFamily="34" charset="0"/>
                        </a:rPr>
                        <a:t>Communique individuellement avec les athlètes en cas de problèmes.</a:t>
                      </a:r>
                    </a:p>
                    <a:p>
                      <a:endParaRPr lang="en-US" sz="1000" i="0" noProof="0" dirty="0">
                        <a:solidFill>
                          <a:schemeClr val="tx1"/>
                        </a:solidFill>
                        <a:latin typeface="Ubuntu" panose="020B0504030602030204" pitchFamily="34" charset="0"/>
                      </a:endParaRPr>
                    </a:p>
                    <a:p>
                      <a:r>
                        <a:rPr lang="fr-fr" sz="1000" i="0" noProof="0" dirty="0">
                          <a:solidFill>
                            <a:schemeClr val="tx1"/>
                          </a:solidFill>
                          <a:latin typeface="Ubuntu" panose="020B0504030602030204" pitchFamily="34" charset="0"/>
                        </a:rPr>
                        <a:t>Un capitaine de fitness :</a:t>
                      </a:r>
                    </a:p>
                    <a:p>
                      <a:pPr marL="171450" indent="-171450">
                        <a:buFont typeface="Arial" panose="020B0604020202020204" pitchFamily="34" charset="0"/>
                        <a:buChar char="•"/>
                      </a:pPr>
                      <a:r>
                        <a:rPr lang="fr-fr" sz="1000" i="0" noProof="0" dirty="0">
                          <a:solidFill>
                            <a:schemeClr val="tx1"/>
                          </a:solidFill>
                          <a:latin typeface="Ubuntu" panose="020B0504030602030204" pitchFamily="34" charset="0"/>
                        </a:rPr>
                        <a:t>Aide à superviser l'échauffement avant le début de l'entraînement ;</a:t>
                      </a:r>
                    </a:p>
                    <a:p>
                      <a:pPr marL="171450" indent="-171450">
                        <a:buFont typeface="Arial" panose="020B0604020202020204" pitchFamily="34" charset="0"/>
                        <a:buChar char="•"/>
                      </a:pPr>
                      <a:r>
                        <a:rPr lang="fr-fr" sz="1000" i="0" noProof="0" dirty="0">
                          <a:solidFill>
                            <a:schemeClr val="tx1"/>
                          </a:solidFill>
                          <a:latin typeface="Ubuntu" panose="020B0504030602030204" pitchFamily="34" charset="0"/>
                        </a:rPr>
                        <a:t>Est un exemple positif pour ses coéquipiers ;</a:t>
                      </a:r>
                    </a:p>
                    <a:p>
                      <a:pPr marL="171450" indent="-171450">
                        <a:buFont typeface="Arial" panose="020B0604020202020204" pitchFamily="34" charset="0"/>
                        <a:buChar char="•"/>
                      </a:pPr>
                      <a:r>
                        <a:rPr lang="fr-fr" sz="1000" i="0" noProof="0" dirty="0">
                          <a:solidFill>
                            <a:schemeClr val="tx1"/>
                          </a:solidFill>
                          <a:latin typeface="Ubuntu" panose="020B0504030602030204" pitchFamily="34" charset="0"/>
                        </a:rPr>
                        <a:t>Partage des astuces ou des enseignements en matière de santé </a:t>
                      </a:r>
                      <a:br>
                        <a:rPr lang="fr-fr" sz="1000" i="0" noProof="0" dirty="0">
                          <a:solidFill>
                            <a:schemeClr val="tx1"/>
                          </a:solidFill>
                          <a:latin typeface="Ubuntu" panose="020B0504030602030204" pitchFamily="34" charset="0"/>
                        </a:rPr>
                      </a:br>
                      <a:r>
                        <a:rPr lang="fr-fr" sz="1000" i="0" noProof="0" dirty="0">
                          <a:solidFill>
                            <a:schemeClr val="tx1"/>
                          </a:solidFill>
                          <a:latin typeface="Ubuntu" panose="020B0504030602030204" pitchFamily="34" charset="0"/>
                        </a:rPr>
                        <a:t>à chaque séance d'entraînement ;</a:t>
                      </a:r>
                    </a:p>
                    <a:p>
                      <a:pPr marL="171450" indent="-171450">
                        <a:buFont typeface="Arial" panose="020B0604020202020204" pitchFamily="34" charset="0"/>
                        <a:buChar char="•"/>
                      </a:pPr>
                      <a:r>
                        <a:rPr lang="fr-fr" sz="1000" i="0" noProof="0" dirty="0">
                          <a:solidFill>
                            <a:schemeClr val="tx1"/>
                          </a:solidFill>
                          <a:latin typeface="Ubuntu" panose="020B0504030602030204" pitchFamily="34" charset="0"/>
                        </a:rPr>
                        <a:t>Aide aux étirements de récupération après l'entraînement.</a:t>
                      </a:r>
                    </a:p>
                    <a:p>
                      <a:endParaRPr lang="en-US" sz="1000" i="1" noProof="0" dirty="0">
                        <a:solidFill>
                          <a:schemeClr val="tx1"/>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085860">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algn="l" defTabSz="914400" rtl="0" eaLnBrk="1" latinLnBrk="0" hangingPunct="1"/>
                      <a:r>
                        <a:rPr lang="fr-fr" sz="1000" b="0" i="0" u="none" strike="noStrike" kern="1200" baseline="0" noProof="0" dirty="0">
                          <a:solidFill>
                            <a:schemeClr val="tx1"/>
                          </a:solidFill>
                          <a:latin typeface="Ubuntu" panose="020B0504030602030204" pitchFamily="34" charset="0"/>
                          <a:ea typeface="+mn-ea"/>
                          <a:cs typeface="+mn-cs"/>
                        </a:rPr>
                        <a:t>Présentation du module</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&lt; 1 minute</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a:solidFill>
                            <a:schemeClr val="dk1"/>
                          </a:solidFill>
                          <a:latin typeface="Ubuntu" panose="020B0504030602030204" pitchFamily="34" charset="0"/>
                          <a:ea typeface="+mn-ea"/>
                          <a:cs typeface="+mn-cs"/>
                        </a:rPr>
                        <a:t>La formation de capitaine de fitness est divisée en deux parties :</a:t>
                      </a:r>
                    </a:p>
                    <a:p>
                      <a:r>
                        <a:rPr lang="fr-fr" sz="1000" b="0" i="0" u="none" strike="noStrike" kern="1200" baseline="0" noProof="0">
                          <a:solidFill>
                            <a:schemeClr val="dk1"/>
                          </a:solidFill>
                          <a:latin typeface="Ubuntu" panose="020B0504030602030204" pitchFamily="34" charset="0"/>
                          <a:ea typeface="+mn-ea"/>
                          <a:cs typeface="+mn-cs"/>
                        </a:rPr>
                        <a:t> </a:t>
                      </a:r>
                    </a:p>
                    <a:p>
                      <a:pPr marL="228600" indent="-228600">
                        <a:buFont typeface="+mj-lt"/>
                        <a:buAutoNum type="arabicPeriod"/>
                      </a:pPr>
                      <a:r>
                        <a:rPr lang="fr-fr" sz="1000" b="0" i="0" u="none" strike="noStrike" kern="1200" baseline="0" noProof="0">
                          <a:solidFill>
                            <a:schemeClr val="dk1"/>
                          </a:solidFill>
                          <a:latin typeface="Ubuntu" panose="020B0504030602030204" pitchFamily="34" charset="0"/>
                          <a:ea typeface="+mn-ea"/>
                          <a:cs typeface="+mn-cs"/>
                        </a:rPr>
                        <a:t>Présentation du fitness</a:t>
                      </a:r>
                    </a:p>
                    <a:p>
                      <a:pPr marL="228600" indent="-228600">
                        <a:buFont typeface="+mj-lt"/>
                        <a:buAutoNum type="arabicPeriod"/>
                      </a:pPr>
                      <a:r>
                        <a:rPr lang="fr-fr" sz="1000" b="0" i="0" u="none" strike="noStrike" kern="1200" baseline="0" noProof="0">
                          <a:solidFill>
                            <a:schemeClr val="dk1"/>
                          </a:solidFill>
                          <a:latin typeface="Ubuntu" panose="020B0504030602030204" pitchFamily="34" charset="0"/>
                          <a:ea typeface="+mn-ea"/>
                          <a:cs typeface="+mn-cs"/>
                        </a:rPr>
                        <a:t>Superviser l'échauffement et la récupération </a:t>
                      </a:r>
                    </a:p>
                    <a:p>
                      <a:pPr marL="228600" indent="-228600">
                        <a:buFont typeface="+mj-lt"/>
                        <a:buAutoNum type="arabicPeriod"/>
                      </a:pPr>
                      <a:endParaRPr lang="en-US" sz="1000" b="0" i="0" u="none" strike="noStrike" kern="1200" baseline="0" noProof="0">
                        <a:solidFill>
                          <a:schemeClr val="dk1"/>
                        </a:solidFill>
                        <a:latin typeface="Ubuntu" panose="020B0504030602030204" pitchFamily="34" charset="0"/>
                        <a:ea typeface="+mn-ea"/>
                        <a:cs typeface="+mn-cs"/>
                      </a:endParaRPr>
                    </a:p>
                    <a:p>
                      <a:pPr marL="228600" indent="-228600">
                        <a:buFont typeface="+mj-lt"/>
                        <a:buAutoNum type="arabicPeriod"/>
                      </a:pPr>
                      <a:endParaRPr lang="en-US" sz="1000" b="0" i="0" u="none" strike="noStrike" kern="1200" baseline="0" noProof="0">
                        <a:solidFill>
                          <a:schemeClr val="dk1"/>
                        </a:solidFill>
                        <a:latin typeface="Ubuntu" panose="020B0504030602030204" pitchFamily="34" charset="0"/>
                        <a:ea typeface="+mn-ea"/>
                        <a:cs typeface="+mn-cs"/>
                      </a:endParaRPr>
                    </a:p>
                    <a:p>
                      <a:pPr marL="228600" indent="-228600">
                        <a:buFont typeface="+mj-lt"/>
                        <a:buAutoNum type="arabicPeriod"/>
                      </a:pPr>
                      <a:endParaRPr lang="en-US" sz="1000" b="0" i="0" u="none" strike="noStrike" kern="1200" baseline="0" noProof="0">
                        <a:solidFill>
                          <a:schemeClr val="dk1"/>
                        </a:solidFill>
                        <a:latin typeface="Ubuntu" panose="020B0504030602030204" pitchFamily="34" charset="0"/>
                        <a:ea typeface="+mn-ea"/>
                        <a:cs typeface="+mn-cs"/>
                      </a:endParaRPr>
                    </a:p>
                    <a:p>
                      <a:pPr marL="0" indent="0">
                        <a:buFont typeface="+mj-lt"/>
                        <a:buNone/>
                      </a:pP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319925">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algn="l" defTabSz="914400" rtl="0" eaLnBrk="1" latinLnBrk="0" hangingPunct="1"/>
                      <a:r>
                        <a:rPr lang="fr-fr" sz="1000" b="0" i="0" u="none" strike="noStrike" kern="1200" baseline="0" noProof="0" dirty="0">
                          <a:solidFill>
                            <a:schemeClr val="tx1"/>
                          </a:solidFill>
                          <a:latin typeface="Ubuntu" panose="020B0504030602030204" pitchFamily="34" charset="0"/>
                          <a:ea typeface="+mn-ea"/>
                          <a:cs typeface="+mn-cs"/>
                        </a:rPr>
                        <a:t>Leçon 1 : </a:t>
                      </a:r>
                      <a:r>
                        <a:rPr lang="fr-fr" sz="1000" b="0" i="0" u="none" strike="noStrike" kern="1200" baseline="0" noProof="0">
                          <a:solidFill>
                            <a:schemeClr val="tx1"/>
                          </a:solidFill>
                          <a:latin typeface="Ubuntu" panose="020B0504030602030204" pitchFamily="34" charset="0"/>
                          <a:ea typeface="+mn-ea"/>
                          <a:cs typeface="+mn-cs"/>
                        </a:rPr>
                        <a:t>Présentation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du </a:t>
                      </a:r>
                      <a:r>
                        <a:rPr lang="fr-fr" sz="1000" b="0" i="0" u="none" strike="noStrike" kern="1200" baseline="0" noProof="0" dirty="0">
                          <a:solidFill>
                            <a:schemeClr val="tx1"/>
                          </a:solidFill>
                          <a:latin typeface="Ubuntu" panose="020B0504030602030204" pitchFamily="34" charset="0"/>
                          <a:ea typeface="+mn-ea"/>
                          <a:cs typeface="+mn-cs"/>
                        </a:rPr>
                        <a:t>fitness</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&lt; 1 minute</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algn="l" defTabSz="914400" rtl="0" eaLnBrk="1" latinLnBrk="0" hangingPunct="1"/>
                      <a:r>
                        <a:rPr lang="fr-fr" sz="1000" b="0" i="0" u="none" strike="noStrike" kern="1200" baseline="0" noProof="0" dirty="0">
                          <a:solidFill>
                            <a:schemeClr val="dk1"/>
                          </a:solidFill>
                          <a:latin typeface="Ubuntu" panose="020B0504030602030204" pitchFamily="34" charset="0"/>
                          <a:ea typeface="+mn-ea"/>
                          <a:cs typeface="+mn-cs"/>
                        </a:rPr>
                        <a:t>Nous allons maintenant commencer la leçon 1 : Présentation du fitness.</a:t>
                      </a:r>
                    </a:p>
                    <a:p>
                      <a:pPr marL="0" algn="l" defTabSz="914400" rtl="0" eaLnBrk="1" latinLnBrk="0" hangingPunct="1"/>
                      <a:endParaRPr lang="en-US" sz="1000" b="0" i="0" u="none" strike="noStrike" kern="1200" baseline="0" noProof="0" dirty="0">
                        <a:solidFill>
                          <a:schemeClr val="dk1"/>
                        </a:solidFill>
                        <a:latin typeface="Ubuntu" panose="020B0504030602030204" pitchFamily="34" charset="0"/>
                        <a:ea typeface="+mn-ea"/>
                        <a:cs typeface="+mn-cs"/>
                      </a:endParaRPr>
                    </a:p>
                    <a:p>
                      <a:pPr marL="0" algn="l" defTabSz="914400" rtl="0" eaLnBrk="1" latinLnBrk="0" hangingPunct="1"/>
                      <a:r>
                        <a:rPr lang="fr-fr" sz="1000" b="0" i="0" u="none" strike="noStrike" kern="1200" baseline="0" noProof="0" dirty="0">
                          <a:solidFill>
                            <a:schemeClr val="dk1"/>
                          </a:solidFill>
                          <a:latin typeface="Ubuntu" panose="020B0504030602030204" pitchFamily="34" charset="0"/>
                          <a:ea typeface="+mn-ea"/>
                          <a:cs typeface="+mn-cs"/>
                        </a:rPr>
                        <a:t>Au cours de cette leçon, vous découvrirez les bases de l'activité physique, de la nutrition et de l'hydratation et apprendrez à soutenir vos coéquipiers.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57C19840-39A7-BDF1-333C-90B1DEEA6FEF}"/>
              </a:ext>
            </a:extLst>
          </p:cNvPr>
          <p:cNvPicPr>
            <a:picLocks noChangeAspect="1"/>
          </p:cNvPicPr>
          <p:nvPr/>
        </p:nvPicPr>
        <p:blipFill rotWithShape="1">
          <a:blip r:embed="rId2"/>
          <a:srcRect l="56553" t="33538" r="2318" b="25125"/>
          <a:stretch/>
        </p:blipFill>
        <p:spPr>
          <a:xfrm>
            <a:off x="7037366" y="1705125"/>
            <a:ext cx="2090528" cy="1181861"/>
          </a:xfrm>
          <a:prstGeom prst="rect">
            <a:avLst/>
          </a:prstGeom>
          <a:ln>
            <a:solidFill>
              <a:schemeClr val="tx1"/>
            </a:solidFill>
          </a:ln>
        </p:spPr>
      </p:pic>
      <p:pic>
        <p:nvPicPr>
          <p:cNvPr id="9" name="Picture 8">
            <a:extLst>
              <a:ext uri="{FF2B5EF4-FFF2-40B4-BE49-F238E27FC236}">
                <a16:creationId xmlns:a16="http://schemas.microsoft.com/office/drawing/2014/main" id="{2A4A16D6-6D59-4185-7A3A-3CBD8127F2FE}"/>
              </a:ext>
            </a:extLst>
          </p:cNvPr>
          <p:cNvPicPr>
            <a:picLocks noChangeAspect="1"/>
          </p:cNvPicPr>
          <p:nvPr/>
        </p:nvPicPr>
        <p:blipFill rotWithShape="1">
          <a:blip r:embed="rId3"/>
          <a:srcRect l="56319" t="33329" r="2551" b="24710"/>
          <a:stretch/>
        </p:blipFill>
        <p:spPr>
          <a:xfrm>
            <a:off x="7037366" y="3987923"/>
            <a:ext cx="2090528" cy="1199678"/>
          </a:xfrm>
          <a:prstGeom prst="rect">
            <a:avLst/>
          </a:prstGeom>
          <a:ln>
            <a:solidFill>
              <a:schemeClr val="tx1"/>
            </a:solidFill>
          </a:ln>
        </p:spPr>
      </p:pic>
      <p:pic>
        <p:nvPicPr>
          <p:cNvPr id="11" name="Picture 10">
            <a:extLst>
              <a:ext uri="{FF2B5EF4-FFF2-40B4-BE49-F238E27FC236}">
                <a16:creationId xmlns:a16="http://schemas.microsoft.com/office/drawing/2014/main" id="{276CD021-A66D-117A-56EE-6D8A93F34786}"/>
              </a:ext>
            </a:extLst>
          </p:cNvPr>
          <p:cNvPicPr>
            <a:picLocks noChangeAspect="1"/>
          </p:cNvPicPr>
          <p:nvPr/>
        </p:nvPicPr>
        <p:blipFill rotWithShape="1">
          <a:blip r:embed="rId4"/>
          <a:srcRect l="56203" t="34370" r="2201" b="26163"/>
          <a:stretch/>
        </p:blipFill>
        <p:spPr>
          <a:xfrm>
            <a:off x="7037366" y="5383239"/>
            <a:ext cx="2090528" cy="1115731"/>
          </a:xfrm>
          <a:prstGeom prst="rect">
            <a:avLst/>
          </a:prstGeom>
          <a:ln>
            <a:solidFill>
              <a:schemeClr val="tx1"/>
            </a:solidFill>
          </a:ln>
        </p:spPr>
      </p:pic>
    </p:spTree>
    <p:extLst>
      <p:ext uri="{BB962C8B-B14F-4D97-AF65-F5344CB8AC3E}">
        <p14:creationId xmlns:p14="http://schemas.microsoft.com/office/powerpoint/2010/main" val="2264023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695318208"/>
              </p:ext>
            </p:extLst>
          </p:nvPr>
        </p:nvGraphicFramePr>
        <p:xfrm>
          <a:off x="614150" y="545910"/>
          <a:ext cx="8518837" cy="594409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82035">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355033">
                <a:tc>
                  <a:txBody>
                    <a:bodyPr/>
                    <a:lstStyle/>
                    <a:p>
                      <a:pPr marL="0" algn="l" defTabSz="914400" rtl="0" eaLnBrk="1" latinLnBrk="0" hangingPunct="1"/>
                      <a:r>
                        <a:rPr lang="fr-fr" sz="1000" b="1" i="0" u="none" strike="noStrike" kern="1200" baseline="0" noProof="0">
                          <a:solidFill>
                            <a:srgbClr val="316355"/>
                          </a:solidFill>
                          <a:latin typeface="Ubuntu" panose="020B0504030602030204" pitchFamily="34" charset="0"/>
                          <a:ea typeface="+mn-ea"/>
                          <a:cs typeface="+mn-cs"/>
                        </a:rPr>
                        <a:t>Thème </a:t>
                      </a:r>
                    </a:p>
                    <a:p>
                      <a:pPr marL="0" algn="l" defTabSz="914400" rtl="0" eaLnBrk="1" latinLnBrk="0" hangingPunct="1"/>
                      <a:r>
                        <a:rPr lang="fr-fr" sz="1000" b="1" i="0" u="none" strike="noStrike" kern="1200" baseline="0" noProof="0">
                          <a:solidFill>
                            <a:srgbClr val="316355"/>
                          </a:solidFill>
                          <a:latin typeface="Ubuntu" panose="020B0504030602030204" pitchFamily="34" charset="0"/>
                          <a:ea typeface="+mn-ea"/>
                          <a:cs typeface="+mn-cs"/>
                        </a:rPr>
                        <a:t>Leçon 1 : </a:t>
                      </a:r>
                      <a:r>
                        <a:rPr lang="fr-fr" sz="1000" b="0" i="0" u="none" strike="noStrike" kern="1200" baseline="0" noProof="0">
                          <a:solidFill>
                            <a:schemeClr val="tx1"/>
                          </a:solidFill>
                          <a:latin typeface="Ubuntu" panose="020B0504030602030204" pitchFamily="34" charset="0"/>
                          <a:ea typeface="+mn-ea"/>
                          <a:cs typeface="+mn-cs"/>
                        </a:rPr>
                        <a:t>Présentation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du fitness</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fr-fr" sz="1000" b="0" i="0" u="none" strike="noStrike" kern="1200" baseline="0" noProof="0">
                          <a:solidFill>
                            <a:schemeClr val="tx1"/>
                          </a:solidFill>
                          <a:latin typeface="Ubuntu" panose="020B0504030602030204" pitchFamily="34" charset="0"/>
                          <a:ea typeface="+mn-ea"/>
                          <a:cs typeface="+mn-cs"/>
                        </a:rPr>
                        <a:t>Qu'est-ce que le fitness ?</a:t>
                      </a:r>
                    </a:p>
                    <a:p>
                      <a:pPr marL="0" algn="l" defTabSz="914400" rtl="0" eaLnBrk="1" latinLnBrk="0" hangingPunct="1"/>
                      <a:r>
                        <a:rPr lang="fr-fr" sz="1000" b="0" i="0" u="none" strike="noStrike" kern="1200" baseline="0" noProof="0">
                          <a:solidFill>
                            <a:schemeClr val="tx1"/>
                          </a:solidFill>
                          <a:latin typeface="Ubuntu" panose="020B0504030602030204" pitchFamily="34" charset="0"/>
                          <a:ea typeface="+mn-ea"/>
                          <a:cs typeface="+mn-cs"/>
                        </a:rPr>
                        <a:t> </a:t>
                      </a:r>
                    </a:p>
                    <a:p>
                      <a:pPr marL="0" algn="l" defTabSz="914400" rtl="0" eaLnBrk="1" latinLnBrk="0" hangingPunct="1"/>
                      <a:r>
                        <a:rPr lang="fr-fr" sz="1000" b="1" i="0" u="none" strike="noStrike" kern="1200" baseline="0" noProof="0">
                          <a:solidFill>
                            <a:srgbClr val="316355"/>
                          </a:solidFill>
                          <a:latin typeface="Ubuntu" panose="020B0504030602030204" pitchFamily="34" charset="0"/>
                          <a:ea typeface="+mn-ea"/>
                          <a:cs typeface="+mn-cs"/>
                        </a:rPr>
                        <a:t>Durée : </a:t>
                      </a:r>
                      <a:r>
                        <a:rPr lang="fr-fr" sz="1000" b="0" i="0" u="none" strike="noStrike" kern="1200" baseline="0" noProof="0">
                          <a:solidFill>
                            <a:schemeClr val="tx1"/>
                          </a:solidFill>
                          <a:latin typeface="Ubuntu" panose="020B0504030602030204" pitchFamily="34" charset="0"/>
                          <a:ea typeface="+mn-ea"/>
                          <a:cs typeface="+mn-cs"/>
                        </a:rPr>
                        <a:t>5 minutes</a:t>
                      </a:r>
                    </a:p>
                    <a:p>
                      <a:pPr marL="0" algn="l" defTabSz="914400" rtl="0" eaLnBrk="1" latinLnBrk="0" hangingPunct="1"/>
                      <a:r>
                        <a:rPr lang="fr-fr" sz="1000" b="1" i="0" u="none" strike="noStrike" kern="1200" baseline="0" noProof="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1000" b="0" i="0" u="none" strike="noStrike" kern="1200" baseline="0" noProof="0" dirty="0">
                          <a:solidFill>
                            <a:schemeClr val="dk1"/>
                          </a:solidFill>
                          <a:latin typeface="Ubuntu" panose="020B0504030602030204" pitchFamily="34" charset="0"/>
                          <a:ea typeface="+mn-ea"/>
                          <a:cs typeface="+mn-cs"/>
                        </a:rPr>
                        <a:t>Le fitness, ou « forme physique », désigne la santé et les performances optimales obtenues grâce à une activité physique, une alimentation et une hydratation adéquates.</a:t>
                      </a: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1" i="0" u="none" strike="noStrike" kern="1200" baseline="0" noProof="0" dirty="0">
                          <a:solidFill>
                            <a:srgbClr val="316355"/>
                          </a:solidFill>
                          <a:latin typeface="Ubuntu" panose="020B0504030602030204" pitchFamily="34" charset="0"/>
                          <a:ea typeface="+mn-ea"/>
                          <a:cs typeface="+mn-cs"/>
                        </a:rPr>
                        <a:t>QUESTION :</a:t>
                      </a:r>
                    </a:p>
                    <a:p>
                      <a:r>
                        <a:rPr lang="fr-fr" sz="1000" b="0" i="0" u="none" strike="noStrike" kern="1200" baseline="0" noProof="0" dirty="0">
                          <a:solidFill>
                            <a:schemeClr val="dk1"/>
                          </a:solidFill>
                          <a:latin typeface="Ubuntu" panose="020B0504030602030204" pitchFamily="34" charset="0"/>
                          <a:ea typeface="+mn-ea"/>
                          <a:cs typeface="+mn-cs"/>
                        </a:rPr>
                        <a:t>Pensez à une personne que vous considérez en forme. Quel genre de choses fait-elle – ou pensez-vous qu'elle fait – pour rester en forme ? Notez votre réponse dans votre cahier d'exercices.</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1" i="1" u="none" strike="noStrike" kern="1200" baseline="0" noProof="0" dirty="0">
                          <a:solidFill>
                            <a:schemeClr val="dk1"/>
                          </a:solidFill>
                          <a:latin typeface="Ubuntu" panose="020B0504030602030204" pitchFamily="34" charset="0"/>
                          <a:ea typeface="+mn-ea"/>
                          <a:cs typeface="+mn-cs"/>
                        </a:rPr>
                        <a:t>Demandez à quelques participants de partager leurs réponses.</a:t>
                      </a:r>
                    </a:p>
                    <a:p>
                      <a:endParaRPr lang="en-US" sz="1000" b="0" i="1"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Bonnes réponses ! Être en forme consiste à faire des choix </a:t>
                      </a:r>
                      <a:r>
                        <a:rPr lang="fr-fr" sz="1000" b="0" i="0" u="none" strike="noStrike" kern="1200" baseline="0" noProof="0">
                          <a:solidFill>
                            <a:schemeClr val="dk1"/>
                          </a:solidFill>
                          <a:latin typeface="Ubuntu" panose="020B0504030602030204" pitchFamily="34" charset="0"/>
                          <a:ea typeface="+mn-ea"/>
                          <a:cs typeface="+mn-cs"/>
                        </a:rPr>
                        <a:t>sains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au </a:t>
                      </a:r>
                      <a:r>
                        <a:rPr lang="fr-fr" sz="1000" b="0" i="0" u="none" strike="noStrike" kern="1200" baseline="0" noProof="0" dirty="0">
                          <a:solidFill>
                            <a:schemeClr val="dk1"/>
                          </a:solidFill>
                          <a:latin typeface="Ubuntu" panose="020B0504030602030204" pitchFamily="34" charset="0"/>
                          <a:ea typeface="+mn-ea"/>
                          <a:cs typeface="+mn-cs"/>
                        </a:rPr>
                        <a:t>quotidien dans les trois domaines énumérés dans la définition : activité physique, nutrition et hydratation. Une personne en </a:t>
                      </a:r>
                      <a:r>
                        <a:rPr lang="fr-fr" sz="1000" b="0" i="0" u="none" strike="noStrike" kern="1200" baseline="0" noProof="0">
                          <a:solidFill>
                            <a:schemeClr val="dk1"/>
                          </a:solidFill>
                          <a:latin typeface="Ubuntu" panose="020B0504030602030204" pitchFamily="34" charset="0"/>
                          <a:ea typeface="+mn-ea"/>
                          <a:cs typeface="+mn-cs"/>
                        </a:rPr>
                        <a:t>forme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est </a:t>
                      </a:r>
                      <a:r>
                        <a:rPr lang="fr-fr" sz="1000" b="0" i="0" u="none" strike="noStrike" kern="1200" baseline="0" noProof="0" dirty="0">
                          <a:solidFill>
                            <a:schemeClr val="dk1"/>
                          </a:solidFill>
                          <a:latin typeface="Ubuntu" panose="020B0504030602030204" pitchFamily="34" charset="0"/>
                          <a:ea typeface="+mn-ea"/>
                          <a:cs typeface="+mn-cs"/>
                        </a:rPr>
                        <a:t>en bonne santé et se sent bien.   </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Et les choix sains que vous faites chaque jour dans ces trois domaines vous aident à améliorer votre santé et vos performances dans votre sport, votre travail, vos loisirs et d'autres aspects de votre vie.</a:t>
                      </a:r>
                    </a:p>
                    <a:p>
                      <a:endParaRPr lang="en-US" sz="1000" b="0" i="0" u="none" strike="noStrike" kern="1200" baseline="0" noProof="0" dirty="0">
                        <a:solidFill>
                          <a:schemeClr val="dk1"/>
                        </a:solidFill>
                        <a:latin typeface="Ubuntu" panose="020B0504030602030204" pitchFamily="34" charset="0"/>
                        <a:ea typeface="+mn-ea"/>
                        <a:cs typeface="+mn-cs"/>
                      </a:endParaRPr>
                    </a:p>
                    <a:p>
                      <a:r>
                        <a:rPr lang="fr-fr" sz="1000" b="0" i="0" u="none" strike="noStrike" kern="1200" baseline="0" noProof="0" dirty="0">
                          <a:solidFill>
                            <a:schemeClr val="dk1"/>
                          </a:solidFill>
                          <a:latin typeface="Ubuntu" panose="020B0504030602030204" pitchFamily="34" charset="0"/>
                          <a:ea typeface="+mn-ea"/>
                          <a:cs typeface="+mn-cs"/>
                        </a:rPr>
                        <a:t>Si vous êtes en forme, vous vous sentez bien et vous avez beaucoup d'énergie car votre corps est fort et en bonne santé.</a:t>
                      </a: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60622">
                <a:tc>
                  <a:txBody>
                    <a:bodyPr/>
                    <a:lstStyle/>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Thème </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Leçon 1 : </a:t>
                      </a:r>
                      <a:r>
                        <a:rPr lang="fr-fr" sz="1000" b="0" i="0" u="none" strike="noStrike" kern="1200" baseline="0" noProof="0" dirty="0">
                          <a:solidFill>
                            <a:schemeClr val="tx1"/>
                          </a:solidFill>
                          <a:latin typeface="Ubuntu" panose="020B0504030602030204" pitchFamily="34" charset="0"/>
                          <a:ea typeface="+mn-ea"/>
                          <a:cs typeface="+mn-cs"/>
                        </a:rPr>
                        <a:t>Présentation </a:t>
                      </a:r>
                      <a:br>
                        <a:rPr lang="fr-fr" sz="1000" b="0" i="0" u="none" strike="noStrike" kern="1200" baseline="0" noProof="0" dirty="0">
                          <a:solidFill>
                            <a:schemeClr val="tx1"/>
                          </a:solidFill>
                          <a:latin typeface="Ubuntu" panose="020B0504030602030204" pitchFamily="34" charset="0"/>
                          <a:ea typeface="+mn-ea"/>
                          <a:cs typeface="+mn-cs"/>
                        </a:rPr>
                      </a:br>
                      <a:r>
                        <a:rPr lang="fr-fr" sz="1000" b="0" i="0" u="none" strike="noStrike" kern="1200" baseline="0" noProof="0" dirty="0">
                          <a:solidFill>
                            <a:schemeClr val="tx1"/>
                          </a:solidFill>
                          <a:latin typeface="Ubuntu" panose="020B0504030602030204" pitchFamily="34" charset="0"/>
                          <a:ea typeface="+mn-ea"/>
                          <a:cs typeface="+mn-cs"/>
                        </a:rPr>
                        <a:t>du fitness</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fr-fr" sz="1000" b="0" i="0" u="none" strike="noStrike" kern="1200" baseline="0" noProof="0" dirty="0">
                          <a:solidFill>
                            <a:schemeClr val="tx1"/>
                          </a:solidFill>
                          <a:latin typeface="Ubuntu" panose="020B0504030602030204" pitchFamily="34" charset="0"/>
                          <a:ea typeface="+mn-ea"/>
                          <a:cs typeface="+mn-cs"/>
                        </a:rPr>
                        <a:t>Pourquoi est-il </a:t>
                      </a:r>
                      <a:r>
                        <a:rPr lang="fr-fr" sz="1000" b="0" i="0" u="none" strike="noStrike" kern="1200" baseline="0" noProof="0">
                          <a:solidFill>
                            <a:schemeClr val="tx1"/>
                          </a:solidFill>
                          <a:latin typeface="Ubuntu" panose="020B0504030602030204" pitchFamily="34" charset="0"/>
                          <a:ea typeface="+mn-ea"/>
                          <a:cs typeface="+mn-cs"/>
                        </a:rPr>
                        <a:t>important </a:t>
                      </a:r>
                      <a:br>
                        <a:rPr lang="fr-fr" sz="1000" b="0" i="0" u="none" strike="noStrike" kern="1200" baseline="0" noProof="0">
                          <a:solidFill>
                            <a:schemeClr val="tx1"/>
                          </a:solidFill>
                          <a:latin typeface="Ubuntu" panose="020B0504030602030204" pitchFamily="34" charset="0"/>
                          <a:ea typeface="+mn-ea"/>
                          <a:cs typeface="+mn-cs"/>
                        </a:rPr>
                      </a:br>
                      <a:r>
                        <a:rPr lang="fr-fr" sz="1000" b="0" i="0" u="none" strike="noStrike" kern="1200" baseline="0" noProof="0">
                          <a:solidFill>
                            <a:schemeClr val="tx1"/>
                          </a:solidFill>
                          <a:latin typeface="Ubuntu" panose="020B0504030602030204" pitchFamily="34" charset="0"/>
                          <a:ea typeface="+mn-ea"/>
                          <a:cs typeface="+mn-cs"/>
                        </a:rPr>
                        <a:t>de se </a:t>
                      </a:r>
                      <a:r>
                        <a:rPr lang="fr-fr" sz="1000" b="0" i="0" u="none" strike="noStrike" kern="1200" baseline="0" noProof="0" dirty="0">
                          <a:solidFill>
                            <a:schemeClr val="tx1"/>
                          </a:solidFill>
                          <a:latin typeface="Ubuntu" panose="020B0504030602030204" pitchFamily="34" charset="0"/>
                          <a:ea typeface="+mn-ea"/>
                          <a:cs typeface="+mn-cs"/>
                        </a:rPr>
                        <a:t>maintenir en forme ?</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Durée : </a:t>
                      </a:r>
                      <a:r>
                        <a:rPr lang="fr-fr" sz="1000" b="0" i="0" u="none" strike="noStrike" kern="1200" baseline="0" noProof="0" dirty="0">
                          <a:solidFill>
                            <a:schemeClr val="tx1"/>
                          </a:solidFill>
                          <a:latin typeface="Ubuntu" panose="020B0504030602030204" pitchFamily="34" charset="0"/>
                          <a:ea typeface="+mn-ea"/>
                          <a:cs typeface="+mn-cs"/>
                        </a:rPr>
                        <a:t>2 minutes</a:t>
                      </a:r>
                    </a:p>
                    <a:p>
                      <a:pPr marL="0" algn="l" defTabSz="914400" rtl="0" eaLnBrk="1" latinLnBrk="0" hangingPunct="1"/>
                      <a:r>
                        <a:rPr lang="fr-fr" sz="10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algn="l" defTabSz="914400" rtl="0" eaLnBrk="1" latinLnBrk="0" hangingPunct="1"/>
                      <a:r>
                        <a:rPr lang="fr-fr" sz="1000" b="0" i="0" u="none" strike="noStrike" kern="1200" baseline="0" noProof="0" dirty="0">
                          <a:solidFill>
                            <a:schemeClr val="dk1"/>
                          </a:solidFill>
                          <a:latin typeface="Ubuntu" panose="020B0504030602030204" pitchFamily="34" charset="0"/>
                          <a:ea typeface="+mn-ea"/>
                          <a:cs typeface="+mn-cs"/>
                        </a:rPr>
                        <a:t>Il y a plusieurs raisons pour lesquelles se maintenir en </a:t>
                      </a:r>
                      <a:r>
                        <a:rPr lang="fr-fr" sz="1000" b="0" i="0" u="none" strike="noStrike" kern="1200" baseline="0" noProof="0">
                          <a:solidFill>
                            <a:schemeClr val="dk1"/>
                          </a:solidFill>
                          <a:latin typeface="Ubuntu" panose="020B0504030602030204" pitchFamily="34" charset="0"/>
                          <a:ea typeface="+mn-ea"/>
                          <a:cs typeface="+mn-cs"/>
                        </a:rPr>
                        <a:t>forme </a:t>
                      </a:r>
                      <a:br>
                        <a:rPr lang="fr-fr" sz="1000" b="0" i="0" u="none" strike="noStrike" kern="1200" baseline="0" noProof="0">
                          <a:solidFill>
                            <a:schemeClr val="dk1"/>
                          </a:solidFill>
                          <a:latin typeface="Ubuntu" panose="020B0504030602030204" pitchFamily="34" charset="0"/>
                          <a:ea typeface="+mn-ea"/>
                          <a:cs typeface="+mn-cs"/>
                        </a:rPr>
                      </a:br>
                      <a:r>
                        <a:rPr lang="fr-fr" sz="1000" b="0" i="0" u="none" strike="noStrike" kern="1200" baseline="0" noProof="0">
                          <a:solidFill>
                            <a:schemeClr val="dk1"/>
                          </a:solidFill>
                          <a:latin typeface="Ubuntu" panose="020B0504030602030204" pitchFamily="34" charset="0"/>
                          <a:ea typeface="+mn-ea"/>
                          <a:cs typeface="+mn-cs"/>
                        </a:rPr>
                        <a:t>est </a:t>
                      </a:r>
                      <a:r>
                        <a:rPr lang="fr-fr" sz="1000" b="0" i="0" u="none" strike="noStrike" kern="1200" baseline="0" noProof="0" dirty="0">
                          <a:solidFill>
                            <a:schemeClr val="dk1"/>
                          </a:solidFill>
                          <a:latin typeface="Ubuntu" panose="020B0504030602030204" pitchFamily="34" charset="0"/>
                          <a:ea typeface="+mn-ea"/>
                          <a:cs typeface="+mn-cs"/>
                        </a:rPr>
                        <a:t>important ! Le fitness peut vous aider à :</a:t>
                      </a:r>
                    </a:p>
                    <a:p>
                      <a:pPr marL="171450" indent="-171450" algn="l" defTabSz="914400" rtl="0" eaLnBrk="1" latinLnBrk="0" hangingPunct="1">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Améliorer vos performances sportives ;</a:t>
                      </a:r>
                    </a:p>
                    <a:p>
                      <a:pPr marL="171450" indent="-171450" algn="l" defTabSz="914400" rtl="0" eaLnBrk="1" latinLnBrk="0" hangingPunct="1">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Augmenter votre niveau d'énergie ;</a:t>
                      </a:r>
                    </a:p>
                    <a:p>
                      <a:pPr marL="171450" indent="-171450" algn="l" defTabSz="914400" rtl="0" eaLnBrk="1" latinLnBrk="0" hangingPunct="1">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Vous sentir plus heureux ;</a:t>
                      </a:r>
                    </a:p>
                    <a:p>
                      <a:pPr marL="171450" indent="-171450" algn="l" defTabSz="914400" rtl="0" eaLnBrk="1" latinLnBrk="0" hangingPunct="1">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Améliorer la qualité de votre sommeil ;</a:t>
                      </a:r>
                    </a:p>
                    <a:p>
                      <a:pPr marL="171450" indent="-171450" algn="l" defTabSz="914400" rtl="0" eaLnBrk="1" latinLnBrk="0" hangingPunct="1">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Maintenir un poids sain ;</a:t>
                      </a:r>
                    </a:p>
                    <a:p>
                      <a:pPr marL="171450" indent="-171450" algn="l" defTabSz="914400" rtl="0" eaLnBrk="1" latinLnBrk="0" hangingPunct="1">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Être en bonne santé et vivre plus longtemps ;</a:t>
                      </a:r>
                    </a:p>
                    <a:p>
                      <a:pPr marL="171450" indent="-171450" algn="l" defTabSz="914400" rtl="0" eaLnBrk="1" latinLnBrk="0" hangingPunct="1">
                        <a:buFont typeface="Arial" panose="020B0604020202020204" pitchFamily="34" charset="0"/>
                        <a:buChar char="•"/>
                      </a:pPr>
                      <a:r>
                        <a:rPr lang="fr-fr" sz="1000" b="0" i="0" u="none" strike="noStrike" kern="1200" baseline="0" noProof="0" dirty="0">
                          <a:solidFill>
                            <a:schemeClr val="dk1"/>
                          </a:solidFill>
                          <a:latin typeface="Ubuntu" panose="020B0504030602030204" pitchFamily="34" charset="0"/>
                          <a:ea typeface="+mn-ea"/>
                          <a:cs typeface="+mn-cs"/>
                        </a:rPr>
                        <a:t>Réduire votre niveau de stress.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026966E4-967B-AB35-398E-E6580F4AE734}"/>
              </a:ext>
            </a:extLst>
          </p:cNvPr>
          <p:cNvPicPr>
            <a:picLocks noChangeAspect="1"/>
          </p:cNvPicPr>
          <p:nvPr/>
        </p:nvPicPr>
        <p:blipFill rotWithShape="1">
          <a:blip r:embed="rId2"/>
          <a:srcRect l="56319" t="34161" r="2434" b="26579"/>
          <a:stretch/>
        </p:blipFill>
        <p:spPr>
          <a:xfrm>
            <a:off x="6985970" y="2290107"/>
            <a:ext cx="2127138" cy="1138893"/>
          </a:xfrm>
          <a:prstGeom prst="rect">
            <a:avLst/>
          </a:prstGeom>
          <a:ln>
            <a:solidFill>
              <a:schemeClr val="tx1"/>
            </a:solidFill>
          </a:ln>
        </p:spPr>
      </p:pic>
      <p:pic>
        <p:nvPicPr>
          <p:cNvPr id="8" name="Picture 7">
            <a:extLst>
              <a:ext uri="{FF2B5EF4-FFF2-40B4-BE49-F238E27FC236}">
                <a16:creationId xmlns:a16="http://schemas.microsoft.com/office/drawing/2014/main" id="{025FF06E-F9E0-B3B6-4FE2-AD13CB059B23}"/>
              </a:ext>
            </a:extLst>
          </p:cNvPr>
          <p:cNvPicPr>
            <a:picLocks noChangeAspect="1"/>
          </p:cNvPicPr>
          <p:nvPr/>
        </p:nvPicPr>
        <p:blipFill rotWithShape="1">
          <a:blip r:embed="rId3"/>
          <a:srcRect l="56319" t="33746" r="2201" b="25540"/>
          <a:stretch/>
        </p:blipFill>
        <p:spPr>
          <a:xfrm>
            <a:off x="6985970" y="5137671"/>
            <a:ext cx="2127138" cy="1174419"/>
          </a:xfrm>
          <a:prstGeom prst="rect">
            <a:avLst/>
          </a:prstGeom>
          <a:ln>
            <a:solidFill>
              <a:schemeClr val="tx1"/>
            </a:solidFill>
          </a:ln>
        </p:spPr>
      </p:pic>
    </p:spTree>
    <p:extLst>
      <p:ext uri="{BB962C8B-B14F-4D97-AF65-F5344CB8AC3E}">
        <p14:creationId xmlns:p14="http://schemas.microsoft.com/office/powerpoint/2010/main" val="232322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879107547"/>
              </p:ext>
            </p:extLst>
          </p:nvPr>
        </p:nvGraphicFramePr>
        <p:xfrm>
          <a:off x="555382" y="205105"/>
          <a:ext cx="8518837" cy="655121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00847">
                  <a:extLst>
                    <a:ext uri="{9D8B030D-6E8A-4147-A177-3AD203B41FA5}">
                      <a16:colId xmlns:a16="http://schemas.microsoft.com/office/drawing/2014/main" val="1811125101"/>
                    </a:ext>
                  </a:extLst>
                </a:gridCol>
                <a:gridCol w="2237990">
                  <a:extLst>
                    <a:ext uri="{9D8B030D-6E8A-4147-A177-3AD203B41FA5}">
                      <a16:colId xmlns:a16="http://schemas.microsoft.com/office/drawing/2014/main" val="2753733556"/>
                    </a:ext>
                  </a:extLst>
                </a:gridCol>
              </a:tblGrid>
              <a:tr h="402869">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659226">
                <a:tc>
                  <a:txBody>
                    <a:bodyPr/>
                    <a:lstStyle/>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i="0" u="none" strike="noStrike" kern="1200" baseline="0" noProof="0" dirty="0">
                          <a:solidFill>
                            <a:srgbClr val="316355"/>
                          </a:solidFill>
                          <a:latin typeface="Ubuntu" panose="020B0504030602030204" pitchFamily="34" charset="0"/>
                          <a:ea typeface="+mn-ea"/>
                          <a:cs typeface="+mn-cs"/>
                        </a:rPr>
                        <a:t>Leçon 1 : </a:t>
                      </a:r>
                      <a:r>
                        <a:rPr lang="fr-fr" sz="900" b="0" i="0" u="none" strike="noStrike" kern="1200" baseline="0" noProof="0" dirty="0">
                          <a:solidFill>
                            <a:schemeClr val="tx1"/>
                          </a:solidFill>
                          <a:latin typeface="Ubuntu" panose="020B0504030602030204" pitchFamily="34" charset="0"/>
                          <a:ea typeface="+mn-ea"/>
                          <a:cs typeface="+mn-cs"/>
                        </a:rPr>
                        <a:t>Présentation du fitness : activité physique</a:t>
                      </a:r>
                    </a:p>
                    <a:p>
                      <a:pPr marL="0" algn="l" defTabSz="914400" rtl="0" eaLnBrk="1" latinLnBrk="0" hangingPunct="1"/>
                      <a:endParaRPr lang="en-US" sz="9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900" b="0" i="0" u="none" strike="noStrike" kern="1200" baseline="0" noProof="0" dirty="0">
                          <a:solidFill>
                            <a:schemeClr val="tx1"/>
                          </a:solidFill>
                          <a:latin typeface="Ubuntu" panose="020B0504030602030204" pitchFamily="34" charset="0"/>
                          <a:ea typeface="+mn-ea"/>
                          <a:cs typeface="+mn-cs"/>
                        </a:rPr>
                        <a:t>Quatre types d'exercices</a:t>
                      </a:r>
                    </a:p>
                    <a:p>
                      <a:pPr marL="0" algn="l" defTabSz="914400" rtl="0" eaLnBrk="1" latinLnBrk="0" hangingPunct="1"/>
                      <a:r>
                        <a:rPr lang="fr-fr" sz="900" b="0" i="0" u="none" strike="noStrike" kern="1200" baseline="0" noProof="0" dirty="0">
                          <a:solidFill>
                            <a:schemeClr val="tx1"/>
                          </a:solidFill>
                          <a:latin typeface="Ubuntu" panose="020B0504030602030204" pitchFamily="34" charset="0"/>
                          <a:ea typeface="+mn-ea"/>
                          <a:cs typeface="+mn-cs"/>
                        </a:rPr>
                        <a:t>  </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2 minutes</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indent="0" algn="l">
                        <a:lnSpc>
                          <a:spcPct val="100000"/>
                        </a:lnSpc>
                        <a:buNone/>
                      </a:pPr>
                      <a:r>
                        <a:rPr lang="fr-fr" sz="900" b="0" i="0" u="none" strike="noStrike" kern="1200" baseline="0" noProof="0" dirty="0">
                          <a:solidFill>
                            <a:schemeClr val="dk1"/>
                          </a:solidFill>
                          <a:latin typeface="Ubuntu" panose="020B0504030602030204" pitchFamily="34" charset="0"/>
                          <a:ea typeface="+mn-ea"/>
                          <a:cs typeface="+mn-cs"/>
                        </a:rPr>
                        <a:t>Revenons sur l'activité physique et l'exercice.</a:t>
                      </a:r>
                      <a:br>
                        <a:rPr sz="900" dirty="0"/>
                      </a:br>
                      <a:br>
                        <a:rPr sz="900" dirty="0"/>
                      </a:br>
                      <a:r>
                        <a:rPr lang="fr-fr" sz="900" b="1" i="0" u="none" strike="noStrike" kern="1200" baseline="0" noProof="0" dirty="0">
                          <a:solidFill>
                            <a:schemeClr val="dk1"/>
                          </a:solidFill>
                          <a:latin typeface="Ubuntu" panose="020B0504030602030204" pitchFamily="34" charset="0"/>
                          <a:ea typeface="+mn-ea"/>
                          <a:cs typeface="+mn-cs"/>
                        </a:rPr>
                        <a:t>L'</a:t>
                      </a:r>
                      <a:r>
                        <a:rPr lang="fr-fr" sz="900" b="1" dirty="0">
                          <a:latin typeface="Ubuntu" panose="020B0504030602030204" pitchFamily="34" charset="0"/>
                          <a:ea typeface="+mn-lt"/>
                          <a:cs typeface="+mn-lt"/>
                        </a:rPr>
                        <a:t>Activité physique </a:t>
                      </a:r>
                      <a:r>
                        <a:rPr lang="fr-fr" sz="900" dirty="0">
                          <a:latin typeface="Ubuntu" panose="020B0504030602030204" pitchFamily="34" charset="0"/>
                          <a:ea typeface="+mn-lt"/>
                          <a:cs typeface="+mn-lt"/>
                        </a:rPr>
                        <a:t>désigne tout mouvement effectué par notre corps</a:t>
                      </a:r>
                      <a:r>
                        <a:rPr lang="fr-fr" sz="900">
                          <a:latin typeface="Ubuntu" panose="020B0504030602030204" pitchFamily="34" charset="0"/>
                          <a:ea typeface="+mn-lt"/>
                          <a:cs typeface="+mn-lt"/>
                        </a:rPr>
                        <a:t>. </a:t>
                      </a:r>
                      <a:br>
                        <a:rPr lang="fr-fr" sz="900">
                          <a:latin typeface="Ubuntu" panose="020B0504030602030204" pitchFamily="34" charset="0"/>
                          <a:ea typeface="+mn-lt"/>
                          <a:cs typeface="+mn-lt"/>
                        </a:rPr>
                      </a:br>
                      <a:r>
                        <a:rPr lang="fr-fr" sz="900">
                          <a:latin typeface="Ubuntu" panose="020B0504030602030204" pitchFamily="34" charset="0"/>
                          <a:ea typeface="+mn-lt"/>
                          <a:cs typeface="+mn-lt"/>
                        </a:rPr>
                        <a:t>Elle est </a:t>
                      </a:r>
                      <a:r>
                        <a:rPr lang="fr-fr" sz="900" dirty="0">
                          <a:latin typeface="Ubuntu" panose="020B0504030602030204" pitchFamily="34" charset="0"/>
                          <a:ea typeface="+mn-lt"/>
                          <a:cs typeface="+mn-lt"/>
                        </a:rPr>
                        <a:t>produite par nos muscles et consomme de l'énergie.</a:t>
                      </a:r>
                    </a:p>
                    <a:p>
                      <a:pPr marL="0" indent="0" algn="l">
                        <a:lnSpc>
                          <a:spcPct val="100000"/>
                        </a:lnSpc>
                        <a:buNone/>
                      </a:pPr>
                      <a:endParaRPr lang="en-US" sz="900" dirty="0">
                        <a:latin typeface="Ubuntu" panose="020B0504030602030204" pitchFamily="34" charset="0"/>
                        <a:ea typeface="+mn-lt"/>
                        <a:cs typeface="+mn-lt"/>
                      </a:endParaRPr>
                    </a:p>
                    <a:p>
                      <a:pPr marL="0" indent="0" algn="l">
                        <a:lnSpc>
                          <a:spcPct val="100000"/>
                        </a:lnSpc>
                        <a:buNone/>
                      </a:pPr>
                      <a:r>
                        <a:rPr lang="fr-fr" sz="900" dirty="0">
                          <a:latin typeface="Ubuntu" panose="020B0504030602030204" pitchFamily="34" charset="0"/>
                          <a:ea typeface="+mn-lt"/>
                          <a:cs typeface="+mn-lt"/>
                        </a:rPr>
                        <a:t>L’activité physique regroupe toutes les façons dont vous bougez votre corps tout au long de la journée, par exemple en faisant vos courses, en marchant </a:t>
                      </a:r>
                      <a:br>
                        <a:rPr lang="fr-fr" sz="900" dirty="0">
                          <a:latin typeface="Ubuntu" panose="020B0504030602030204" pitchFamily="34" charset="0"/>
                          <a:ea typeface="+mn-lt"/>
                          <a:cs typeface="+mn-lt"/>
                        </a:rPr>
                      </a:br>
                      <a:r>
                        <a:rPr lang="fr-fr" sz="900" dirty="0">
                          <a:latin typeface="Ubuntu" panose="020B0504030602030204" pitchFamily="34" charset="0"/>
                          <a:ea typeface="+mn-lt"/>
                          <a:cs typeface="+mn-lt"/>
                        </a:rPr>
                        <a:t>sur votre lieu de travail ou en jardinant.</a:t>
                      </a:r>
                      <a:endParaRPr lang="en-US" sz="900" dirty="0">
                        <a:latin typeface="Ubuntu" panose="020B0504030602030204" pitchFamily="34" charset="0"/>
                        <a:cs typeface="Calibri"/>
                      </a:endParaRPr>
                    </a:p>
                    <a:p>
                      <a:endParaRPr lang="en-US" sz="900" b="0" i="0" u="none" strike="noStrike" kern="1200" baseline="0" noProof="0" dirty="0">
                        <a:solidFill>
                          <a:schemeClr val="dk1"/>
                        </a:solidFill>
                        <a:latin typeface="Ubuntu" panose="020B0504030602030204" pitchFamily="34" charset="0"/>
                        <a:ea typeface="+mn-ea"/>
                        <a:cs typeface="+mn-cs"/>
                      </a:endParaRPr>
                    </a:p>
                    <a:p>
                      <a:pPr marL="0" indent="0" algn="l">
                        <a:lnSpc>
                          <a:spcPct val="100000"/>
                        </a:lnSpc>
                        <a:buNone/>
                      </a:pPr>
                      <a:r>
                        <a:rPr lang="fr-fr" sz="900" b="1" dirty="0">
                          <a:latin typeface="Ubuntu" panose="020B0504030602030204" pitchFamily="34" charset="0"/>
                          <a:ea typeface="+mn-lt"/>
                          <a:cs typeface="+mn-lt"/>
                        </a:rPr>
                        <a:t>L’exercice </a:t>
                      </a:r>
                      <a:r>
                        <a:rPr lang="fr-fr" sz="900" b="0" dirty="0">
                          <a:latin typeface="Ubuntu" panose="020B0504030602030204" pitchFamily="34" charset="0"/>
                          <a:ea typeface="+mn-lt"/>
                          <a:cs typeface="+mn-lt"/>
                        </a:rPr>
                        <a:t>est</a:t>
                      </a:r>
                      <a:r>
                        <a:rPr lang="fr-fr" sz="900" dirty="0">
                          <a:latin typeface="Ubuntu" panose="020B0504030602030204" pitchFamily="34" charset="0"/>
                          <a:ea typeface="+mn-lt"/>
                          <a:cs typeface="+mn-lt"/>
                        </a:rPr>
                        <a:t> planifié, structuré, répétitif et vise à maintenir ou à améliorer une ou plusieurs composantes de la forme physique.</a:t>
                      </a:r>
                      <a:endParaRPr lang="en-US" sz="900" dirty="0">
                        <a:latin typeface="Ubuntu" panose="020B0504030602030204" pitchFamily="34" charset="0"/>
                        <a:cs typeface="Calibri"/>
                      </a:endParaRPr>
                    </a:p>
                    <a:p>
                      <a:r>
                        <a:rPr lang="fr-fr" sz="900" dirty="0">
                          <a:latin typeface="Ubuntu" panose="020B0504030602030204" pitchFamily="34" charset="0"/>
                        </a:rPr>
                        <a:t>Vous pouvez devenir un meilleur athlète en pratiquant une activité physique </a:t>
                      </a:r>
                      <a:br>
                        <a:rPr lang="fr-fr" sz="900" dirty="0">
                          <a:latin typeface="Ubuntu" panose="020B0504030602030204" pitchFamily="34" charset="0"/>
                        </a:rPr>
                      </a:br>
                      <a:r>
                        <a:rPr lang="fr-fr" sz="900" dirty="0">
                          <a:latin typeface="Ubuntu" panose="020B0504030602030204" pitchFamily="34" charset="0"/>
                        </a:rPr>
                        <a:t>en dehors de votre pratique sportive. Il existe de nombreuses façons d’être physiquement actif. Certains exercices peuvent vous aider à améliorer les compétences nécessaires à la pratique de votre sport.</a:t>
                      </a:r>
                    </a:p>
                    <a:p>
                      <a:endParaRPr lang="en-US" sz="900" dirty="0">
                        <a:latin typeface="Ubuntu" panose="020B0504030602030204" pitchFamily="34" charset="0"/>
                      </a:endParaRPr>
                    </a:p>
                    <a:p>
                      <a:r>
                        <a:rPr lang="fr-fr" sz="900" b="1" dirty="0">
                          <a:latin typeface="Ubuntu" panose="020B0504030602030204" pitchFamily="34" charset="0"/>
                        </a:rPr>
                        <a:t>L'exercice comprend quatre aspects distincts, chacun ayant un effet différent sur le corps.</a:t>
                      </a:r>
                    </a:p>
                    <a:p>
                      <a:r>
                        <a:rPr lang="fr-fr" sz="900" dirty="0">
                          <a:latin typeface="Ubuntu" panose="020B0504030602030204" pitchFamily="34" charset="0"/>
                        </a:rPr>
                        <a:t>L'endurance</a:t>
                      </a:r>
                    </a:p>
                    <a:p>
                      <a:r>
                        <a:rPr lang="fr-fr" sz="900" dirty="0">
                          <a:latin typeface="Ubuntu" panose="020B0504030602030204" pitchFamily="34" charset="0"/>
                        </a:rPr>
                        <a:t>La force</a:t>
                      </a:r>
                    </a:p>
                    <a:p>
                      <a:r>
                        <a:rPr lang="fr-fr" sz="900" dirty="0">
                          <a:latin typeface="Ubuntu" panose="020B0504030602030204" pitchFamily="34" charset="0"/>
                        </a:rPr>
                        <a:t>La souplesse</a:t>
                      </a:r>
                    </a:p>
                    <a:p>
                      <a:r>
                        <a:rPr lang="fr-fr" sz="900" dirty="0">
                          <a:latin typeface="Ubuntu" panose="020B0504030602030204" pitchFamily="34" charset="0"/>
                        </a:rPr>
                        <a:t>L'équilibre</a:t>
                      </a:r>
                    </a:p>
                    <a:p>
                      <a:pPr marL="0" indent="0"/>
                      <a:endParaRPr lang="en-US" sz="900" dirty="0">
                        <a:latin typeface="Ubuntu" panose="020B0504030602030204" pitchFamily="34" charset="0"/>
                      </a:endParaRPr>
                    </a:p>
                    <a:p>
                      <a:r>
                        <a:rPr lang="fr-fr" sz="900" baseline="0" dirty="0">
                          <a:latin typeface="Ubuntu" panose="020B0504030602030204" pitchFamily="34" charset="0"/>
                        </a:rPr>
                        <a:t>Pour rester en bonne santé, vous devez intégrer différents types d'exercices.  </a:t>
                      </a:r>
                      <a:endParaRPr lang="en-US" sz="9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489120">
                <a:tc>
                  <a:txBody>
                    <a:bodyPr/>
                    <a:lstStyle/>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i="0" u="none" strike="noStrike" kern="1200" baseline="0" noProof="0" dirty="0">
                          <a:solidFill>
                            <a:srgbClr val="316355"/>
                          </a:solidFill>
                          <a:latin typeface="Ubuntu" panose="020B0504030602030204" pitchFamily="34" charset="0"/>
                          <a:ea typeface="+mn-ea"/>
                          <a:cs typeface="+mn-cs"/>
                        </a:rPr>
                        <a:t>Leçon 1 : </a:t>
                      </a:r>
                      <a:r>
                        <a:rPr lang="fr-fr" sz="900" b="0" i="0" u="none" strike="noStrike" kern="1200" baseline="0" noProof="0" dirty="0">
                          <a:solidFill>
                            <a:schemeClr val="tx1"/>
                          </a:solidFill>
                          <a:latin typeface="Ubuntu" panose="020B0504030602030204" pitchFamily="34" charset="0"/>
                          <a:ea typeface="+mn-ea"/>
                          <a:cs typeface="+mn-cs"/>
                        </a:rPr>
                        <a:t>Présentation du fitness : activité physique</a:t>
                      </a:r>
                    </a:p>
                    <a:p>
                      <a:pPr marL="0" algn="l" defTabSz="914400" rtl="0" eaLnBrk="1" latinLnBrk="0" hangingPunct="1"/>
                      <a:endParaRPr lang="en-US" sz="9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900" b="0" i="0" u="none" strike="noStrike" kern="1200" baseline="0" noProof="0" dirty="0">
                          <a:solidFill>
                            <a:schemeClr val="tx1"/>
                          </a:solidFill>
                          <a:latin typeface="Ubuntu" panose="020B0504030602030204" pitchFamily="34" charset="0"/>
                          <a:ea typeface="+mn-ea"/>
                          <a:cs typeface="+mn-cs"/>
                        </a:rPr>
                        <a:t>Endurance</a:t>
                      </a:r>
                    </a:p>
                    <a:p>
                      <a:pPr marL="0" algn="l" defTabSz="914400" rtl="0" eaLnBrk="1" latinLnBrk="0" hangingPunct="1"/>
                      <a:r>
                        <a:rPr lang="fr-fr" sz="900" b="0" i="0" u="none" strike="noStrike" kern="1200" baseline="0" noProof="0" dirty="0">
                          <a:solidFill>
                            <a:schemeClr val="tx1"/>
                          </a:solidFill>
                          <a:latin typeface="Ubuntu" panose="020B0504030602030204" pitchFamily="34" charset="0"/>
                          <a:ea typeface="+mn-ea"/>
                          <a:cs typeface="+mn-cs"/>
                        </a:rPr>
                        <a:t>  </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4 minutes</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L’endurance est la capacité à garder votre corps en mouvement </a:t>
                      </a:r>
                      <a:r>
                        <a:rPr lang="fr-fr" sz="900" b="0" i="0" u="none" strike="noStrike" kern="1200" baseline="0" noProof="0">
                          <a:solidFill>
                            <a:schemeClr val="dk1"/>
                          </a:solidFill>
                          <a:latin typeface="Ubuntu" panose="020B0504030602030204" pitchFamily="34" charset="0"/>
                          <a:ea typeface="+mn-ea"/>
                          <a:cs typeface="+mn-cs"/>
                        </a:rPr>
                        <a:t>pendant </a:t>
                      </a:r>
                      <a:br>
                        <a:rPr lang="fr-fr" sz="900" b="0" i="0" u="none" strike="noStrike" kern="1200" baseline="0" noProof="0">
                          <a:solidFill>
                            <a:schemeClr val="dk1"/>
                          </a:solidFill>
                          <a:latin typeface="Ubuntu" panose="020B0504030602030204" pitchFamily="34" charset="0"/>
                          <a:ea typeface="+mn-ea"/>
                          <a:cs typeface="+mn-cs"/>
                        </a:rPr>
                      </a:br>
                      <a:r>
                        <a:rPr lang="fr-fr" sz="900" b="0" i="0" u="none" strike="noStrike" kern="1200" baseline="0" noProof="0">
                          <a:solidFill>
                            <a:schemeClr val="dk1"/>
                          </a:solidFill>
                          <a:latin typeface="Ubuntu" panose="020B0504030602030204" pitchFamily="34" charset="0"/>
                          <a:ea typeface="+mn-ea"/>
                          <a:cs typeface="+mn-cs"/>
                        </a:rPr>
                        <a:t>de </a:t>
                      </a:r>
                      <a:r>
                        <a:rPr lang="fr-fr" sz="900" b="0" i="0" u="none" strike="noStrike" kern="1200" baseline="0" noProof="0" dirty="0">
                          <a:solidFill>
                            <a:schemeClr val="dk1"/>
                          </a:solidFill>
                          <a:latin typeface="Ubuntu" panose="020B0504030602030204" pitchFamily="34" charset="0"/>
                          <a:ea typeface="+mn-ea"/>
                          <a:cs typeface="+mn-cs"/>
                        </a:rPr>
                        <a:t>longues périodes. L'endurance permet de courir plus loin sans </a:t>
                      </a:r>
                      <a:r>
                        <a:rPr lang="fr-fr" sz="900" b="0" i="0" u="none" strike="noStrike" kern="1200" baseline="0" noProof="0">
                          <a:solidFill>
                            <a:schemeClr val="dk1"/>
                          </a:solidFill>
                          <a:latin typeface="Ubuntu" panose="020B0504030602030204" pitchFamily="34" charset="0"/>
                          <a:ea typeface="+mn-ea"/>
                          <a:cs typeface="+mn-cs"/>
                        </a:rPr>
                        <a:t>s'arrêter </a:t>
                      </a:r>
                      <a:br>
                        <a:rPr lang="fr-fr" sz="900" b="0" i="0" u="none" strike="noStrike" kern="1200" baseline="0" noProof="0">
                          <a:solidFill>
                            <a:schemeClr val="dk1"/>
                          </a:solidFill>
                          <a:latin typeface="Ubuntu" panose="020B0504030602030204" pitchFamily="34" charset="0"/>
                          <a:ea typeface="+mn-ea"/>
                          <a:cs typeface="+mn-cs"/>
                        </a:rPr>
                      </a:br>
                      <a:r>
                        <a:rPr lang="fr-fr" sz="900" b="0" i="0" u="none" strike="noStrike" kern="1200" baseline="0" noProof="0">
                          <a:solidFill>
                            <a:schemeClr val="dk1"/>
                          </a:solidFill>
                          <a:latin typeface="Ubuntu" panose="020B0504030602030204" pitchFamily="34" charset="0"/>
                          <a:ea typeface="+mn-ea"/>
                          <a:cs typeface="+mn-cs"/>
                        </a:rPr>
                        <a:t>et de </a:t>
                      </a:r>
                      <a:r>
                        <a:rPr lang="fr-fr" sz="900" b="0" i="0" u="none" strike="noStrike" kern="1200" baseline="0" noProof="0" dirty="0">
                          <a:solidFill>
                            <a:schemeClr val="dk1"/>
                          </a:solidFill>
                          <a:latin typeface="Ubuntu" panose="020B0504030602030204" pitchFamily="34" charset="0"/>
                          <a:ea typeface="+mn-ea"/>
                          <a:cs typeface="+mn-cs"/>
                        </a:rPr>
                        <a:t>s'entraîner plus longtemps en faisant moins de pauses.  </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spc="-20" baseline="0" noProof="0" dirty="0">
                          <a:solidFill>
                            <a:schemeClr val="dk1"/>
                          </a:solidFill>
                          <a:latin typeface="Ubuntu" panose="020B0504030602030204" pitchFamily="34" charset="0"/>
                          <a:ea typeface="+mn-ea"/>
                          <a:cs typeface="+mn-cs"/>
                        </a:rPr>
                        <a:t>L'objectif est de faire une activité d'endurance pendant au moins 150 minutes chaque semaine. Cela représente environ 30 minutes par jour, 5 jours par semaine.</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QUESTION :</a:t>
                      </a:r>
                    </a:p>
                    <a:p>
                      <a:r>
                        <a:rPr lang="fr-fr" sz="900" b="0" i="0" u="none" strike="noStrike" kern="1200" baseline="0" noProof="0" dirty="0">
                          <a:solidFill>
                            <a:schemeClr val="dk1"/>
                          </a:solidFill>
                          <a:latin typeface="Ubuntu" panose="020B0504030602030204" pitchFamily="34" charset="0"/>
                          <a:ea typeface="+mn-ea"/>
                          <a:cs typeface="+mn-cs"/>
                        </a:rPr>
                        <a:t>Quels sont les exemples d’exercices d’endurance ? Notez vos réponses dans votre cahier d'exercices.</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1" i="1" u="none" strike="noStrike" kern="1200" baseline="0" noProof="0" dirty="0">
                          <a:solidFill>
                            <a:schemeClr val="dk1"/>
                          </a:solidFill>
                          <a:latin typeface="Ubuntu" panose="020B0504030602030204" pitchFamily="34" charset="0"/>
                          <a:ea typeface="+mn-ea"/>
                          <a:cs typeface="+mn-cs"/>
                        </a:rPr>
                        <a:t>Demandez à quelques participants de partager leurs réponses et </a:t>
                      </a:r>
                      <a:r>
                        <a:rPr lang="fr-fr" sz="900" b="1" i="1" u="none" strike="noStrike" kern="1200" baseline="0" noProof="0">
                          <a:solidFill>
                            <a:schemeClr val="dk1"/>
                          </a:solidFill>
                          <a:latin typeface="Ubuntu" panose="020B0504030602030204" pitchFamily="34" charset="0"/>
                          <a:ea typeface="+mn-ea"/>
                          <a:cs typeface="+mn-cs"/>
                        </a:rPr>
                        <a:t>passez </a:t>
                      </a:r>
                      <a:br>
                        <a:rPr lang="fr-fr" sz="900" b="1" i="1" u="none" strike="noStrike" kern="1200" baseline="0" noProof="0">
                          <a:solidFill>
                            <a:schemeClr val="dk1"/>
                          </a:solidFill>
                          <a:latin typeface="Ubuntu" panose="020B0504030602030204" pitchFamily="34" charset="0"/>
                          <a:ea typeface="+mn-ea"/>
                          <a:cs typeface="+mn-cs"/>
                        </a:rPr>
                      </a:br>
                      <a:r>
                        <a:rPr lang="fr-fr" sz="900" b="1" i="1" u="none" strike="noStrike" kern="1200" baseline="0" noProof="0">
                          <a:solidFill>
                            <a:schemeClr val="dk1"/>
                          </a:solidFill>
                          <a:latin typeface="Ubuntu" panose="020B0504030602030204" pitchFamily="34" charset="0"/>
                          <a:ea typeface="+mn-ea"/>
                          <a:cs typeface="+mn-cs"/>
                        </a:rPr>
                        <a:t>à </a:t>
                      </a:r>
                      <a:r>
                        <a:rPr lang="fr-fr" sz="900" b="1" i="1" u="none" strike="noStrike" kern="1200" baseline="0" noProof="0" dirty="0">
                          <a:solidFill>
                            <a:schemeClr val="dk1"/>
                          </a:solidFill>
                          <a:latin typeface="Ubuntu" panose="020B0504030602030204" pitchFamily="34" charset="0"/>
                          <a:ea typeface="+mn-ea"/>
                          <a:cs typeface="+mn-cs"/>
                        </a:rPr>
                        <a:t>la diapositive suivante.</a:t>
                      </a:r>
                    </a:p>
                    <a:p>
                      <a:endParaRPr lang="en-US" sz="900" b="1" i="1" u="none" strike="noStrike" kern="1200" baseline="0" noProof="0" dirty="0">
                        <a:solidFill>
                          <a:schemeClr val="dk1"/>
                        </a:solidFill>
                        <a:latin typeface="Ubuntu" panose="020B0504030602030204" pitchFamily="34" charset="0"/>
                        <a:ea typeface="+mn-ea"/>
                        <a:cs typeface="+mn-cs"/>
                      </a:endParaRPr>
                    </a:p>
                    <a:p>
                      <a:r>
                        <a:rPr lang="fr-fr" sz="900" b="0" i="0" u="none" strike="noStrike" kern="1200" baseline="0" noProof="0" dirty="0">
                          <a:solidFill>
                            <a:schemeClr val="dk1"/>
                          </a:solidFill>
                          <a:latin typeface="Ubuntu" panose="020B0504030602030204" pitchFamily="34" charset="0"/>
                          <a:ea typeface="+mn-ea"/>
                          <a:cs typeface="+mn-cs"/>
                        </a:rPr>
                        <a:t>Voici d'autres exemples d'exercices d'endurance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Les exercices d'endurance sont des mouvements continus et rythmés comme le vélo, la course ou la natation.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6" name="Group 15">
            <a:extLst>
              <a:ext uri="{FF2B5EF4-FFF2-40B4-BE49-F238E27FC236}">
                <a16:creationId xmlns:a16="http://schemas.microsoft.com/office/drawing/2014/main" id="{9E1A31EA-504E-6951-5665-3945B5A80E18}"/>
              </a:ext>
            </a:extLst>
          </p:cNvPr>
          <p:cNvGrpSpPr/>
          <p:nvPr/>
        </p:nvGrpSpPr>
        <p:grpSpPr>
          <a:xfrm>
            <a:off x="6994626" y="694540"/>
            <a:ext cx="2031946" cy="3515725"/>
            <a:chOff x="6994626" y="717690"/>
            <a:chExt cx="2031946" cy="3515725"/>
          </a:xfrm>
        </p:grpSpPr>
        <p:pic>
          <p:nvPicPr>
            <p:cNvPr id="6" name="Picture 5">
              <a:extLst>
                <a:ext uri="{FF2B5EF4-FFF2-40B4-BE49-F238E27FC236}">
                  <a16:creationId xmlns:a16="http://schemas.microsoft.com/office/drawing/2014/main" id="{41E351E1-CD49-E035-C529-0ECC683ECEFA}"/>
                </a:ext>
              </a:extLst>
            </p:cNvPr>
            <p:cNvPicPr>
              <a:picLocks noChangeAspect="1"/>
            </p:cNvPicPr>
            <p:nvPr/>
          </p:nvPicPr>
          <p:blipFill rotWithShape="1">
            <a:blip r:embed="rId2"/>
            <a:srcRect l="56122" t="33538" r="2435" b="25332"/>
            <a:stretch/>
          </p:blipFill>
          <p:spPr>
            <a:xfrm>
              <a:off x="6994627" y="717690"/>
              <a:ext cx="2031945" cy="1134299"/>
            </a:xfrm>
            <a:prstGeom prst="rect">
              <a:avLst/>
            </a:prstGeom>
            <a:ln>
              <a:solidFill>
                <a:schemeClr val="tx1"/>
              </a:solidFill>
            </a:ln>
          </p:spPr>
        </p:pic>
        <p:pic>
          <p:nvPicPr>
            <p:cNvPr id="8" name="Picture 7">
              <a:extLst>
                <a:ext uri="{FF2B5EF4-FFF2-40B4-BE49-F238E27FC236}">
                  <a16:creationId xmlns:a16="http://schemas.microsoft.com/office/drawing/2014/main" id="{774B5D9A-1BF4-9F23-8B94-71D7B0ECB6D2}"/>
                </a:ext>
              </a:extLst>
            </p:cNvPr>
            <p:cNvPicPr>
              <a:picLocks noChangeAspect="1"/>
            </p:cNvPicPr>
            <p:nvPr/>
          </p:nvPicPr>
          <p:blipFill rotWithShape="1">
            <a:blip r:embed="rId3"/>
            <a:srcRect l="56086" t="34369" r="2318" b="25124"/>
            <a:stretch/>
          </p:blipFill>
          <p:spPr>
            <a:xfrm>
              <a:off x="6994627" y="1923684"/>
              <a:ext cx="2031945" cy="1113004"/>
            </a:xfrm>
            <a:prstGeom prst="rect">
              <a:avLst/>
            </a:prstGeom>
            <a:ln>
              <a:solidFill>
                <a:schemeClr val="tx1"/>
              </a:solidFill>
            </a:ln>
          </p:spPr>
        </p:pic>
        <p:pic>
          <p:nvPicPr>
            <p:cNvPr id="15" name="Picture 14">
              <a:extLst>
                <a:ext uri="{FF2B5EF4-FFF2-40B4-BE49-F238E27FC236}">
                  <a16:creationId xmlns:a16="http://schemas.microsoft.com/office/drawing/2014/main" id="{4205851D-D763-3BD4-969D-7602563956AA}"/>
                </a:ext>
              </a:extLst>
            </p:cNvPr>
            <p:cNvPicPr>
              <a:picLocks noChangeAspect="1"/>
            </p:cNvPicPr>
            <p:nvPr/>
          </p:nvPicPr>
          <p:blipFill rotWithShape="1">
            <a:blip r:embed="rId4"/>
            <a:srcRect l="56203" t="33746" r="2434" b="25540"/>
            <a:stretch/>
          </p:blipFill>
          <p:spPr>
            <a:xfrm>
              <a:off x="6994626" y="3108383"/>
              <a:ext cx="2031945" cy="1125032"/>
            </a:xfrm>
            <a:prstGeom prst="rect">
              <a:avLst/>
            </a:prstGeom>
            <a:ln>
              <a:solidFill>
                <a:schemeClr val="tx1"/>
              </a:solidFill>
            </a:ln>
          </p:spPr>
        </p:pic>
      </p:grpSp>
      <p:grpSp>
        <p:nvGrpSpPr>
          <p:cNvPr id="21" name="Group 20">
            <a:extLst>
              <a:ext uri="{FF2B5EF4-FFF2-40B4-BE49-F238E27FC236}">
                <a16:creationId xmlns:a16="http://schemas.microsoft.com/office/drawing/2014/main" id="{37775896-5430-E4A1-909F-057513BEEEC8}"/>
              </a:ext>
            </a:extLst>
          </p:cNvPr>
          <p:cNvGrpSpPr/>
          <p:nvPr/>
        </p:nvGrpSpPr>
        <p:grpSpPr>
          <a:xfrm>
            <a:off x="6994626" y="4332077"/>
            <a:ext cx="2031945" cy="2363337"/>
            <a:chOff x="6994626" y="4332077"/>
            <a:chExt cx="2031945" cy="2363337"/>
          </a:xfrm>
        </p:grpSpPr>
        <p:pic>
          <p:nvPicPr>
            <p:cNvPr id="18" name="Picture 17">
              <a:extLst>
                <a:ext uri="{FF2B5EF4-FFF2-40B4-BE49-F238E27FC236}">
                  <a16:creationId xmlns:a16="http://schemas.microsoft.com/office/drawing/2014/main" id="{EA97F566-4355-DA61-69FF-1528B5CBD0EC}"/>
                </a:ext>
              </a:extLst>
            </p:cNvPr>
            <p:cNvPicPr>
              <a:picLocks noChangeAspect="1"/>
            </p:cNvPicPr>
            <p:nvPr/>
          </p:nvPicPr>
          <p:blipFill rotWithShape="1">
            <a:blip r:embed="rId5"/>
            <a:srcRect l="57020" t="33330" r="2317" b="25125"/>
            <a:stretch/>
          </p:blipFill>
          <p:spPr>
            <a:xfrm>
              <a:off x="6994626" y="4332077"/>
              <a:ext cx="2031945" cy="1167784"/>
            </a:xfrm>
            <a:prstGeom prst="rect">
              <a:avLst/>
            </a:prstGeom>
            <a:ln>
              <a:solidFill>
                <a:schemeClr val="tx1"/>
              </a:solidFill>
            </a:ln>
          </p:spPr>
        </p:pic>
        <p:pic>
          <p:nvPicPr>
            <p:cNvPr id="20" name="Picture 19">
              <a:extLst>
                <a:ext uri="{FF2B5EF4-FFF2-40B4-BE49-F238E27FC236}">
                  <a16:creationId xmlns:a16="http://schemas.microsoft.com/office/drawing/2014/main" id="{CFC7FEF3-274D-7DE2-DA62-3254A1990457}"/>
                </a:ext>
              </a:extLst>
            </p:cNvPr>
            <p:cNvPicPr>
              <a:picLocks noChangeAspect="1"/>
            </p:cNvPicPr>
            <p:nvPr/>
          </p:nvPicPr>
          <p:blipFill rotWithShape="1">
            <a:blip r:embed="rId6"/>
            <a:srcRect l="56670" t="34161" r="2317" b="25125"/>
            <a:stretch/>
          </p:blipFill>
          <p:spPr>
            <a:xfrm>
              <a:off x="6994626" y="5560767"/>
              <a:ext cx="2031945" cy="1134647"/>
            </a:xfrm>
            <a:prstGeom prst="rect">
              <a:avLst/>
            </a:prstGeom>
            <a:ln>
              <a:solidFill>
                <a:schemeClr val="tx1"/>
              </a:solidFill>
            </a:ln>
          </p:spPr>
        </p:pic>
      </p:grpSp>
    </p:spTree>
    <p:extLst>
      <p:ext uri="{BB962C8B-B14F-4D97-AF65-F5344CB8AC3E}">
        <p14:creationId xmlns:p14="http://schemas.microsoft.com/office/powerpoint/2010/main" val="117016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998545386"/>
              </p:ext>
            </p:extLst>
          </p:nvPr>
        </p:nvGraphicFramePr>
        <p:xfrm>
          <a:off x="614150" y="545910"/>
          <a:ext cx="8518837" cy="629553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fr-fr" sz="1400" noProof="0" dirty="0">
                          <a:solidFill>
                            <a:srgbClr val="316355"/>
                          </a:solidFill>
                          <a:latin typeface="Ubuntu" panose="020B0504030602030204" pitchFamily="34" charset="0"/>
                        </a:rPr>
                        <a:t>Préparation</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fr-fr" sz="1400" noProof="0">
                          <a:solidFill>
                            <a:srgbClr val="316355"/>
                          </a:solidFill>
                          <a:latin typeface="Ubuntu" panose="020B0504030602030204" pitchFamily="34" charset="0"/>
                        </a:rPr>
                        <a:t>Diapositive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846682">
                <a:tc>
                  <a:txBody>
                    <a:bodyPr/>
                    <a:lstStyle/>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i="0" u="none" strike="noStrike" kern="1200" baseline="0" noProof="0" dirty="0">
                          <a:solidFill>
                            <a:srgbClr val="316355"/>
                          </a:solidFill>
                          <a:latin typeface="Ubuntu" panose="020B0504030602030204" pitchFamily="34" charset="0"/>
                          <a:ea typeface="+mn-ea"/>
                          <a:cs typeface="+mn-cs"/>
                        </a:rPr>
                        <a:t>Leçon 1 : </a:t>
                      </a:r>
                      <a:r>
                        <a:rPr lang="fr-fr" sz="900" b="0" i="0" u="none" strike="noStrike" kern="1200" baseline="0" noProof="0" dirty="0">
                          <a:solidFill>
                            <a:schemeClr val="tx1"/>
                          </a:solidFill>
                          <a:latin typeface="Ubuntu" panose="020B0504030602030204" pitchFamily="34" charset="0"/>
                          <a:ea typeface="+mn-ea"/>
                          <a:cs typeface="+mn-cs"/>
                        </a:rPr>
                        <a:t>Présentation du fitness : activité physique</a:t>
                      </a:r>
                    </a:p>
                    <a:p>
                      <a:pPr marL="0" algn="l" defTabSz="914400" rtl="0" eaLnBrk="1" latinLnBrk="0" hangingPunct="1"/>
                      <a:endParaRPr lang="en-US" sz="9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900" b="0" i="0" u="none" strike="noStrike" kern="1200" baseline="0" noProof="0" dirty="0">
                          <a:solidFill>
                            <a:schemeClr val="tx1"/>
                          </a:solidFill>
                          <a:latin typeface="Ubuntu" panose="020B0504030602030204" pitchFamily="34" charset="0"/>
                          <a:ea typeface="+mn-ea"/>
                          <a:cs typeface="+mn-cs"/>
                        </a:rPr>
                        <a:t>Force</a:t>
                      </a:r>
                    </a:p>
                    <a:p>
                      <a:pPr marL="0" algn="l" defTabSz="914400" rtl="0" eaLnBrk="1" latinLnBrk="0" hangingPunct="1"/>
                      <a:r>
                        <a:rPr lang="fr-fr" sz="900" b="0" i="0" u="none" strike="noStrike" kern="1200" baseline="0" noProof="0" dirty="0">
                          <a:solidFill>
                            <a:schemeClr val="tx1"/>
                          </a:solidFill>
                          <a:latin typeface="Ubuntu" panose="020B0504030602030204" pitchFamily="34" charset="0"/>
                          <a:ea typeface="+mn-ea"/>
                          <a:cs typeface="+mn-cs"/>
                        </a:rPr>
                        <a:t>  </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4 minutes</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fr-fr" sz="900" b="0" i="0" u="none" strike="noStrike" kern="1200" baseline="0" noProof="0" dirty="0">
                          <a:solidFill>
                            <a:schemeClr val="dk1"/>
                          </a:solidFill>
                          <a:latin typeface="Ubuntu" panose="020B0504030602030204" pitchFamily="34" charset="0"/>
                          <a:ea typeface="+mn-ea"/>
                          <a:cs typeface="+mn-cs"/>
                        </a:rPr>
                        <a:t>La force est la capacité du corps à travailler. Essayez de faire des exercices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de musculation 2 à 3 jours par semaine, pendant 30 minutes maximum.</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QUESTION :</a:t>
                      </a:r>
                    </a:p>
                    <a:p>
                      <a:r>
                        <a:rPr lang="fr-fr" sz="900" b="0" i="0" u="none" strike="noStrike" kern="1200" baseline="0" noProof="0" dirty="0">
                          <a:solidFill>
                            <a:schemeClr val="dk1"/>
                          </a:solidFill>
                          <a:latin typeface="Ubuntu" panose="020B0504030602030204" pitchFamily="34" charset="0"/>
                          <a:ea typeface="+mn-ea"/>
                          <a:cs typeface="+mn-cs"/>
                        </a:rPr>
                        <a:t>Quels sont les exemples d’exercices de musculation ? Notez vos </a:t>
                      </a:r>
                      <a:r>
                        <a:rPr lang="fr-fr" sz="900" b="0" i="0" u="none" strike="noStrike" kern="1200" baseline="0" noProof="0">
                          <a:solidFill>
                            <a:schemeClr val="dk1"/>
                          </a:solidFill>
                          <a:latin typeface="Ubuntu" panose="020B0504030602030204" pitchFamily="34" charset="0"/>
                          <a:ea typeface="+mn-ea"/>
                          <a:cs typeface="+mn-cs"/>
                        </a:rPr>
                        <a:t>réponses </a:t>
                      </a:r>
                      <a:br>
                        <a:rPr lang="fr-fr" sz="900" b="0" i="0" u="none" strike="noStrike" kern="1200" baseline="0" noProof="0">
                          <a:solidFill>
                            <a:schemeClr val="dk1"/>
                          </a:solidFill>
                          <a:latin typeface="Ubuntu" panose="020B0504030602030204" pitchFamily="34" charset="0"/>
                          <a:ea typeface="+mn-ea"/>
                          <a:cs typeface="+mn-cs"/>
                        </a:rPr>
                      </a:br>
                      <a:r>
                        <a:rPr lang="fr-fr" sz="900" b="0" i="0" u="none" strike="noStrike" kern="1200" baseline="0" noProof="0">
                          <a:solidFill>
                            <a:schemeClr val="dk1"/>
                          </a:solidFill>
                          <a:latin typeface="Ubuntu" panose="020B0504030602030204" pitchFamily="34" charset="0"/>
                          <a:ea typeface="+mn-ea"/>
                          <a:cs typeface="+mn-cs"/>
                        </a:rPr>
                        <a:t>dans </a:t>
                      </a:r>
                      <a:r>
                        <a:rPr lang="fr-fr" sz="900" b="0" i="0" u="none" strike="noStrike" kern="1200" baseline="0" noProof="0" dirty="0">
                          <a:solidFill>
                            <a:schemeClr val="dk1"/>
                          </a:solidFill>
                          <a:latin typeface="Ubuntu" panose="020B0504030602030204" pitchFamily="34" charset="0"/>
                          <a:ea typeface="+mn-ea"/>
                          <a:cs typeface="+mn-cs"/>
                        </a:rPr>
                        <a:t>votre cahier d'exercices.</a:t>
                      </a:r>
                    </a:p>
                    <a:p>
                      <a:endParaRPr lang="en-US" sz="900" b="1" i="1" u="none" strike="noStrike" kern="1200" baseline="0" noProof="0" dirty="0">
                        <a:solidFill>
                          <a:schemeClr val="dk1"/>
                        </a:solidFill>
                        <a:latin typeface="Ubuntu" panose="020B0504030602030204" pitchFamily="34" charset="0"/>
                        <a:ea typeface="+mn-ea"/>
                        <a:cs typeface="+mn-cs"/>
                      </a:endParaRPr>
                    </a:p>
                    <a:p>
                      <a:r>
                        <a:rPr lang="fr-fr" sz="900" b="1" i="1" u="none" strike="noStrike" kern="1200" baseline="0" noProof="0" dirty="0">
                          <a:solidFill>
                            <a:schemeClr val="dk1"/>
                          </a:solidFill>
                          <a:latin typeface="Ubuntu" panose="020B0504030602030204" pitchFamily="34" charset="0"/>
                          <a:ea typeface="+mn-ea"/>
                          <a:cs typeface="+mn-cs"/>
                        </a:rPr>
                        <a:t>Demandez à quelques participants de partager leurs réponses et </a:t>
                      </a:r>
                      <a:r>
                        <a:rPr lang="fr-fr" sz="900" b="1" i="1" u="none" strike="noStrike" kern="1200" baseline="0" noProof="0">
                          <a:solidFill>
                            <a:schemeClr val="dk1"/>
                          </a:solidFill>
                          <a:latin typeface="Ubuntu" panose="020B0504030602030204" pitchFamily="34" charset="0"/>
                          <a:ea typeface="+mn-ea"/>
                          <a:cs typeface="+mn-cs"/>
                        </a:rPr>
                        <a:t>passez </a:t>
                      </a:r>
                      <a:br>
                        <a:rPr lang="fr-fr" sz="900" b="1" i="1" u="none" strike="noStrike" kern="1200" baseline="0" noProof="0">
                          <a:solidFill>
                            <a:schemeClr val="dk1"/>
                          </a:solidFill>
                          <a:latin typeface="Ubuntu" panose="020B0504030602030204" pitchFamily="34" charset="0"/>
                          <a:ea typeface="+mn-ea"/>
                          <a:cs typeface="+mn-cs"/>
                        </a:rPr>
                      </a:br>
                      <a:r>
                        <a:rPr lang="fr-fr" sz="900" b="1" i="1" u="none" strike="noStrike" kern="1200" baseline="0" noProof="0">
                          <a:solidFill>
                            <a:schemeClr val="dk1"/>
                          </a:solidFill>
                          <a:latin typeface="Ubuntu" panose="020B0504030602030204" pitchFamily="34" charset="0"/>
                          <a:ea typeface="+mn-ea"/>
                          <a:cs typeface="+mn-cs"/>
                        </a:rPr>
                        <a:t>à </a:t>
                      </a:r>
                      <a:r>
                        <a:rPr lang="fr-fr" sz="900" b="1" i="1" u="none" strike="noStrike" kern="1200" baseline="0" noProof="0" dirty="0">
                          <a:solidFill>
                            <a:schemeClr val="dk1"/>
                          </a:solidFill>
                          <a:latin typeface="Ubuntu" panose="020B0504030602030204" pitchFamily="34" charset="0"/>
                          <a:ea typeface="+mn-ea"/>
                          <a:cs typeface="+mn-cs"/>
                        </a:rPr>
                        <a:t>la diapositive suivante.</a:t>
                      </a:r>
                    </a:p>
                    <a:p>
                      <a:endParaRPr lang="en-US" sz="900" b="1" i="1"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Les exercices de musculation augmentent la force non seulement de vos muscles, mais aussi de vos os.</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Les exercices de musculation peuvent être effectués n'importe où.</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indent="0">
                        <a:lnSpc>
                          <a:spcPct val="102000"/>
                        </a:lnSpc>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Rappelez-vous : si vous utilisez des poids ou de l'équipement, assurez-vous d'être sous la supervision d'un professionnel </a:t>
                      </a:r>
                      <a:r>
                        <a:rPr lang="fr-fr" sz="900" b="0" i="0" u="none" strike="noStrike" kern="1200" baseline="0" noProof="0">
                          <a:solidFill>
                            <a:schemeClr val="dk1"/>
                          </a:solidFill>
                          <a:latin typeface="Ubuntu" panose="020B0504030602030204" pitchFamily="34" charset="0"/>
                          <a:ea typeface="+mn-ea"/>
                          <a:cs typeface="+mn-cs"/>
                        </a:rPr>
                        <a:t>qualifié.</a:t>
                      </a:r>
                    </a:p>
                    <a:p>
                      <a:pPr marL="0" indent="0">
                        <a:buFont typeface="Arial" panose="020B0604020202020204" pitchFamily="34" charset="0"/>
                        <a:buNone/>
                      </a:pPr>
                      <a:endParaRPr lang="fr-fr" sz="900" b="0" i="0"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6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Thème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i="0" u="none" strike="noStrike" kern="1200" baseline="0" noProof="0" dirty="0">
                          <a:solidFill>
                            <a:srgbClr val="316355"/>
                          </a:solidFill>
                          <a:latin typeface="Ubuntu" panose="020B0504030602030204" pitchFamily="34" charset="0"/>
                          <a:ea typeface="+mn-ea"/>
                          <a:cs typeface="+mn-cs"/>
                        </a:rPr>
                        <a:t>Leçon 1 : </a:t>
                      </a:r>
                      <a:r>
                        <a:rPr lang="fr-fr" sz="900" b="0" i="0" u="none" strike="noStrike" kern="1200" baseline="0" noProof="0" dirty="0">
                          <a:solidFill>
                            <a:schemeClr val="tx1"/>
                          </a:solidFill>
                          <a:latin typeface="Ubuntu" panose="020B0504030602030204" pitchFamily="34" charset="0"/>
                          <a:ea typeface="+mn-ea"/>
                          <a:cs typeface="+mn-cs"/>
                        </a:rPr>
                        <a:t>Présentation du fitness : activité physique</a:t>
                      </a:r>
                    </a:p>
                    <a:p>
                      <a:pPr marL="0" algn="l" defTabSz="914400" rtl="0" eaLnBrk="1" latinLnBrk="0" hangingPunct="1"/>
                      <a:endParaRPr lang="en-US" sz="9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900" b="0" i="0" u="none" strike="noStrike" kern="1200" baseline="0" noProof="0" dirty="0">
                          <a:solidFill>
                            <a:schemeClr val="tx1"/>
                          </a:solidFill>
                          <a:latin typeface="Ubuntu" panose="020B0504030602030204" pitchFamily="34" charset="0"/>
                          <a:ea typeface="+mn-ea"/>
                          <a:cs typeface="+mn-cs"/>
                        </a:rPr>
                        <a:t>Souplesse </a:t>
                      </a:r>
                    </a:p>
                    <a:p>
                      <a:pPr marL="0" algn="l" defTabSz="914400" rtl="0" eaLnBrk="1" latinLnBrk="0" hangingPunct="1"/>
                      <a:endParaRPr lang="en-US" sz="9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Durée : </a:t>
                      </a:r>
                      <a:r>
                        <a:rPr lang="fr-fr" sz="900" b="0" i="0" u="none" strike="noStrike" kern="1200" baseline="0" noProof="0" dirty="0">
                          <a:solidFill>
                            <a:schemeClr val="tx1"/>
                          </a:solidFill>
                          <a:latin typeface="Ubuntu" panose="020B0504030602030204" pitchFamily="34" charset="0"/>
                          <a:ea typeface="+mn-ea"/>
                          <a:cs typeface="+mn-cs"/>
                        </a:rPr>
                        <a:t>4 minutes</a:t>
                      </a:r>
                    </a:p>
                    <a:p>
                      <a:pPr marL="0" algn="l" defTabSz="914400" rtl="0" eaLnBrk="1" latinLnBrk="0" hangingPunct="1"/>
                      <a:r>
                        <a:rPr lang="fr-fr" sz="900" b="1" i="0" u="none" strike="noStrike" kern="1200" baseline="0" noProof="0" dirty="0">
                          <a:solidFill>
                            <a:srgbClr val="316355"/>
                          </a:solidFill>
                          <a:latin typeface="Ubuntu" panose="020B0504030602030204" pitchFamily="34" charset="0"/>
                          <a:ea typeface="+mn-ea"/>
                          <a:cs typeface="+mn-cs"/>
                        </a:rPr>
                        <a:t>Responsable :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La souplesse est la capacité de bouger facilement votre corps dans toutes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les directions.</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La meilleure façon de devenir souple est de s’étirer ! </a:t>
                      </a:r>
                    </a:p>
                    <a:p>
                      <a:pPr marL="0" indent="0">
                        <a:buFont typeface="Arial" panose="020B0604020202020204" pitchFamily="34" charset="0"/>
                        <a:buNone/>
                      </a:pPr>
                      <a:endParaRPr lang="en-US" sz="9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fr-fr" sz="900" b="0" i="0" u="none" strike="noStrike" kern="1200" baseline="0" noProof="0" dirty="0">
                          <a:solidFill>
                            <a:schemeClr val="dk1"/>
                          </a:solidFill>
                          <a:latin typeface="Ubuntu" panose="020B0504030602030204" pitchFamily="34" charset="0"/>
                          <a:ea typeface="+mn-ea"/>
                          <a:cs typeface="+mn-cs"/>
                        </a:rPr>
                        <a:t>La souplesse facilite la pratique du sport et aide à prévenir les blessures musculaires et articulaires !</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1" i="0" u="none" strike="noStrike" kern="1200" baseline="0" noProof="0" dirty="0">
                          <a:solidFill>
                            <a:srgbClr val="316355"/>
                          </a:solidFill>
                          <a:latin typeface="Ubuntu" panose="020B0504030602030204" pitchFamily="34" charset="0"/>
                          <a:ea typeface="+mn-ea"/>
                          <a:cs typeface="+mn-cs"/>
                        </a:rPr>
                        <a:t>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noProof="0" dirty="0">
                          <a:solidFill>
                            <a:schemeClr val="dk1"/>
                          </a:solidFill>
                          <a:latin typeface="Ubuntu" panose="020B0504030602030204" pitchFamily="34" charset="0"/>
                          <a:ea typeface="+mn-ea"/>
                          <a:cs typeface="+mn-cs"/>
                        </a:rPr>
                        <a:t>Quels sont les exemples d’exercices d’assouplissement ? Réfléchissez aux parties de votre corps que vous sollicitez lors de votre séance de sport. Notez vos réponses dans votre cahier d'exercices.</a:t>
                      </a:r>
                    </a:p>
                    <a:p>
                      <a:endParaRPr lang="en-US" sz="900" b="0" i="0" u="none" strike="noStrike" kern="1200" baseline="0" noProof="0" dirty="0">
                        <a:solidFill>
                          <a:schemeClr val="dk1"/>
                        </a:solidFill>
                        <a:latin typeface="Ubuntu" panose="020B0504030602030204" pitchFamily="34" charset="0"/>
                        <a:ea typeface="+mn-ea"/>
                        <a:cs typeface="+mn-cs"/>
                      </a:endParaRPr>
                    </a:p>
                    <a:p>
                      <a:r>
                        <a:rPr lang="fr-fr" sz="900" b="1" i="1" u="none" strike="noStrike" kern="1200" baseline="0" noProof="0" dirty="0">
                          <a:solidFill>
                            <a:schemeClr val="dk1"/>
                          </a:solidFill>
                          <a:latin typeface="Ubuntu" panose="020B0504030602030204" pitchFamily="34" charset="0"/>
                          <a:ea typeface="+mn-ea"/>
                          <a:cs typeface="+mn-cs"/>
                        </a:rPr>
                        <a:t>Demandez à quelques participants de partager leurs réponses et </a:t>
                      </a:r>
                      <a:r>
                        <a:rPr lang="fr-fr" sz="900" b="1" i="1" u="none" strike="noStrike" kern="1200" baseline="0" noProof="0">
                          <a:solidFill>
                            <a:schemeClr val="dk1"/>
                          </a:solidFill>
                          <a:latin typeface="Ubuntu" panose="020B0504030602030204" pitchFamily="34" charset="0"/>
                          <a:ea typeface="+mn-ea"/>
                          <a:cs typeface="+mn-cs"/>
                        </a:rPr>
                        <a:t>passez </a:t>
                      </a:r>
                      <a:br>
                        <a:rPr lang="fr-fr" sz="900" b="1" i="1" u="none" strike="noStrike" kern="1200" baseline="0" noProof="0">
                          <a:solidFill>
                            <a:schemeClr val="dk1"/>
                          </a:solidFill>
                          <a:latin typeface="Ubuntu" panose="020B0504030602030204" pitchFamily="34" charset="0"/>
                          <a:ea typeface="+mn-ea"/>
                          <a:cs typeface="+mn-cs"/>
                        </a:rPr>
                      </a:br>
                      <a:r>
                        <a:rPr lang="fr-fr" sz="900" b="1" i="1" u="none" strike="noStrike" kern="1200" baseline="0" noProof="0">
                          <a:solidFill>
                            <a:schemeClr val="dk1"/>
                          </a:solidFill>
                          <a:latin typeface="Ubuntu" panose="020B0504030602030204" pitchFamily="34" charset="0"/>
                          <a:ea typeface="+mn-ea"/>
                          <a:cs typeface="+mn-cs"/>
                        </a:rPr>
                        <a:t>à </a:t>
                      </a:r>
                      <a:r>
                        <a:rPr lang="fr-fr" sz="900" b="1" i="1" u="none" strike="noStrike" kern="1200" baseline="0" noProof="0" dirty="0">
                          <a:solidFill>
                            <a:schemeClr val="dk1"/>
                          </a:solidFill>
                          <a:latin typeface="Ubuntu" panose="020B0504030602030204" pitchFamily="34" charset="0"/>
                          <a:ea typeface="+mn-ea"/>
                          <a:cs typeface="+mn-cs"/>
                        </a:rPr>
                        <a:t>la diapositive suivante.</a:t>
                      </a:r>
                    </a:p>
                    <a:p>
                      <a:endParaRPr lang="en-US" sz="900" b="1" i="1" u="none" strike="noStrike" kern="1200" baseline="0" noProof="0" dirty="0">
                        <a:solidFill>
                          <a:schemeClr val="dk1"/>
                        </a:solidFill>
                        <a:latin typeface="Ubuntu" panose="020B0504030602030204" pitchFamily="34" charset="0"/>
                        <a:ea typeface="+mn-ea"/>
                        <a:cs typeface="+mn-cs"/>
                      </a:endParaRPr>
                    </a:p>
                    <a:p>
                      <a:r>
                        <a:rPr lang="fr-fr" sz="900" b="0" i="0" u="none" strike="noStrike" kern="1200" baseline="0" noProof="0" dirty="0">
                          <a:solidFill>
                            <a:schemeClr val="dk1"/>
                          </a:solidFill>
                          <a:latin typeface="Ubuntu" panose="020B0504030602030204" pitchFamily="34" charset="0"/>
                          <a:ea typeface="+mn-ea"/>
                          <a:cs typeface="+mn-cs"/>
                        </a:rPr>
                        <a:t>Vous devez faire des étirements dynamiques avant tout entraînement/activité, ainsi que des étirements statiques en fin session. </a:t>
                      </a:r>
                      <a:r>
                        <a:rPr lang="fr-fr" sz="900" b="1" i="1" u="none" strike="noStrike" kern="1200" baseline="0" noProof="0" dirty="0">
                          <a:solidFill>
                            <a:schemeClr val="dk1"/>
                          </a:solidFill>
                          <a:latin typeface="Ubuntu" panose="020B0504030602030204" pitchFamily="34" charset="0"/>
                          <a:ea typeface="+mn-ea"/>
                          <a:cs typeface="+mn-cs"/>
                        </a:rPr>
                        <a:t>Demandez aux participants de prendre des notes dans leur cahier :</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Les </a:t>
                      </a:r>
                      <a:r>
                        <a:rPr lang="fr-fr" sz="900" b="0" i="0" u="sng" strike="noStrike" kern="1200" baseline="0" noProof="0" dirty="0">
                          <a:solidFill>
                            <a:schemeClr val="dk1"/>
                          </a:solidFill>
                          <a:latin typeface="Ubuntu" panose="020B0504030602030204" pitchFamily="34" charset="0"/>
                          <a:ea typeface="+mn-ea"/>
                          <a:cs typeface="+mn-cs"/>
                        </a:rPr>
                        <a:t>étirements dynamiques </a:t>
                      </a:r>
                      <a:r>
                        <a:rPr lang="fr-fr" sz="900" b="0" i="0" u="none" strike="noStrike" kern="1200" baseline="0" noProof="0" dirty="0">
                          <a:solidFill>
                            <a:schemeClr val="dk1"/>
                          </a:solidFill>
                          <a:latin typeface="Ubuntu" panose="020B0504030602030204" pitchFamily="34" charset="0"/>
                          <a:ea typeface="+mn-ea"/>
                          <a:cs typeface="+mn-cs"/>
                        </a:rPr>
                        <a:t>impliquent des mouvements actifs et contrôlés qui amènent les parties de votre corps à effectuer une gamme complète de mouvements.</a:t>
                      </a:r>
                    </a:p>
                    <a:p>
                      <a:pPr marL="171450" indent="-171450">
                        <a:buFont typeface="Arial" panose="020B0604020202020204" pitchFamily="34" charset="0"/>
                        <a:buChar char="•"/>
                      </a:pPr>
                      <a:r>
                        <a:rPr lang="fr-fr" sz="900" b="0" i="0" u="none" strike="noStrike" kern="1200" baseline="0" noProof="0" dirty="0">
                          <a:solidFill>
                            <a:schemeClr val="dk1"/>
                          </a:solidFill>
                          <a:latin typeface="Ubuntu" panose="020B0504030602030204" pitchFamily="34" charset="0"/>
                          <a:ea typeface="+mn-ea"/>
                          <a:cs typeface="+mn-cs"/>
                        </a:rPr>
                        <a:t>Les </a:t>
                      </a:r>
                      <a:r>
                        <a:rPr lang="fr-fr" sz="900" b="0" i="0" u="sng" strike="noStrike" kern="1200" baseline="0" noProof="0" dirty="0">
                          <a:solidFill>
                            <a:schemeClr val="dk1"/>
                          </a:solidFill>
                          <a:latin typeface="Ubuntu" panose="020B0504030602030204" pitchFamily="34" charset="0"/>
                          <a:ea typeface="+mn-ea"/>
                          <a:cs typeface="+mn-cs"/>
                        </a:rPr>
                        <a:t>étirements statiques </a:t>
                      </a:r>
                      <a:r>
                        <a:rPr lang="fr-fr" sz="900" b="0" i="0" u="none" strike="noStrike" kern="1200" baseline="0" noProof="0" dirty="0">
                          <a:solidFill>
                            <a:schemeClr val="dk1"/>
                          </a:solidFill>
                          <a:latin typeface="Ubuntu" panose="020B0504030602030204" pitchFamily="34" charset="0"/>
                          <a:ea typeface="+mn-ea"/>
                          <a:cs typeface="+mn-cs"/>
                        </a:rPr>
                        <a:t>consistent à se tenir debout, assis ou allongé </a:t>
                      </a:r>
                      <a:br>
                        <a:rPr lang="fr-fr" sz="900" b="0" i="0" u="none" strike="noStrike" kern="1200" baseline="0" noProof="0" dirty="0">
                          <a:solidFill>
                            <a:schemeClr val="dk1"/>
                          </a:solidFill>
                          <a:latin typeface="Ubuntu" panose="020B0504030602030204" pitchFamily="34" charset="0"/>
                          <a:ea typeface="+mn-ea"/>
                          <a:cs typeface="+mn-cs"/>
                        </a:rPr>
                      </a:br>
                      <a:r>
                        <a:rPr lang="fr-fr" sz="900" b="0" i="0" u="none" strike="noStrike" kern="1200" baseline="0" noProof="0" dirty="0">
                          <a:solidFill>
                            <a:schemeClr val="dk1"/>
                          </a:solidFill>
                          <a:latin typeface="Ubuntu" panose="020B0504030602030204" pitchFamily="34" charset="0"/>
                          <a:ea typeface="+mn-ea"/>
                          <a:cs typeface="+mn-cs"/>
                        </a:rPr>
                        <a:t>et à maintenir une position pendant un certain temps avant de changer.</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2" name="Group 11">
            <a:extLst>
              <a:ext uri="{FF2B5EF4-FFF2-40B4-BE49-F238E27FC236}">
                <a16:creationId xmlns:a16="http://schemas.microsoft.com/office/drawing/2014/main" id="{CB2EAE17-0E12-8227-8755-D84DD605AEC5}"/>
              </a:ext>
            </a:extLst>
          </p:cNvPr>
          <p:cNvGrpSpPr/>
          <p:nvPr/>
        </p:nvGrpSpPr>
        <p:grpSpPr>
          <a:xfrm>
            <a:off x="7063607" y="1024952"/>
            <a:ext cx="2069380" cy="2339472"/>
            <a:chOff x="7063607" y="1024952"/>
            <a:chExt cx="2069380" cy="2339472"/>
          </a:xfrm>
        </p:grpSpPr>
        <p:pic>
          <p:nvPicPr>
            <p:cNvPr id="4" name="Picture 3">
              <a:extLst>
                <a:ext uri="{FF2B5EF4-FFF2-40B4-BE49-F238E27FC236}">
                  <a16:creationId xmlns:a16="http://schemas.microsoft.com/office/drawing/2014/main" id="{5139C91E-2C5B-9E46-960D-039CA2696997}"/>
                </a:ext>
              </a:extLst>
            </p:cNvPr>
            <p:cNvPicPr>
              <a:picLocks noChangeAspect="1"/>
            </p:cNvPicPr>
            <p:nvPr/>
          </p:nvPicPr>
          <p:blipFill rotWithShape="1">
            <a:blip r:embed="rId2"/>
            <a:srcRect l="57020" t="34576" r="2317" b="24710"/>
            <a:stretch/>
          </p:blipFill>
          <p:spPr>
            <a:xfrm>
              <a:off x="7063607" y="1024952"/>
              <a:ext cx="2069379" cy="1165512"/>
            </a:xfrm>
            <a:prstGeom prst="rect">
              <a:avLst/>
            </a:prstGeom>
            <a:ln>
              <a:solidFill>
                <a:schemeClr val="tx1"/>
              </a:solidFill>
            </a:ln>
          </p:spPr>
        </p:pic>
        <p:pic>
          <p:nvPicPr>
            <p:cNvPr id="7" name="Picture 6">
              <a:extLst>
                <a:ext uri="{FF2B5EF4-FFF2-40B4-BE49-F238E27FC236}">
                  <a16:creationId xmlns:a16="http://schemas.microsoft.com/office/drawing/2014/main" id="{B8E147D3-84B6-7933-1A00-8F394166FFAD}"/>
                </a:ext>
              </a:extLst>
            </p:cNvPr>
            <p:cNvPicPr>
              <a:picLocks noChangeAspect="1"/>
            </p:cNvPicPr>
            <p:nvPr/>
          </p:nvPicPr>
          <p:blipFill rotWithShape="1">
            <a:blip r:embed="rId3"/>
            <a:srcRect l="56203" t="33953" r="2201" b="25125"/>
            <a:stretch/>
          </p:blipFill>
          <p:spPr>
            <a:xfrm>
              <a:off x="7063607" y="2219290"/>
              <a:ext cx="2069380" cy="1145134"/>
            </a:xfrm>
            <a:prstGeom prst="rect">
              <a:avLst/>
            </a:prstGeom>
            <a:ln>
              <a:solidFill>
                <a:schemeClr val="tx1"/>
              </a:solidFill>
            </a:ln>
          </p:spPr>
        </p:pic>
      </p:grpSp>
      <p:grpSp>
        <p:nvGrpSpPr>
          <p:cNvPr id="16" name="Group 15">
            <a:extLst>
              <a:ext uri="{FF2B5EF4-FFF2-40B4-BE49-F238E27FC236}">
                <a16:creationId xmlns:a16="http://schemas.microsoft.com/office/drawing/2014/main" id="{481EA787-6B5C-D6F9-9F21-CEB2DB958A96}"/>
              </a:ext>
            </a:extLst>
          </p:cNvPr>
          <p:cNvGrpSpPr/>
          <p:nvPr/>
        </p:nvGrpSpPr>
        <p:grpSpPr>
          <a:xfrm>
            <a:off x="7063606" y="3839943"/>
            <a:ext cx="2069380" cy="2500426"/>
            <a:chOff x="7063606" y="3791423"/>
            <a:chExt cx="2069380" cy="2500426"/>
          </a:xfrm>
        </p:grpSpPr>
        <p:pic>
          <p:nvPicPr>
            <p:cNvPr id="11" name="Picture 10">
              <a:extLst>
                <a:ext uri="{FF2B5EF4-FFF2-40B4-BE49-F238E27FC236}">
                  <a16:creationId xmlns:a16="http://schemas.microsoft.com/office/drawing/2014/main" id="{852EA63F-C622-1B3E-22D6-CBDCC2520930}"/>
                </a:ext>
              </a:extLst>
            </p:cNvPr>
            <p:cNvPicPr>
              <a:picLocks noChangeAspect="1"/>
            </p:cNvPicPr>
            <p:nvPr/>
          </p:nvPicPr>
          <p:blipFill rotWithShape="1">
            <a:blip r:embed="rId4"/>
            <a:srcRect l="56904" t="34161" r="2668" b="25125"/>
            <a:stretch/>
          </p:blipFill>
          <p:spPr>
            <a:xfrm>
              <a:off x="7063606" y="3791423"/>
              <a:ext cx="2069380" cy="1172250"/>
            </a:xfrm>
            <a:prstGeom prst="rect">
              <a:avLst/>
            </a:prstGeom>
            <a:ln>
              <a:solidFill>
                <a:schemeClr val="tx1"/>
              </a:solidFill>
            </a:ln>
          </p:spPr>
        </p:pic>
        <p:pic>
          <p:nvPicPr>
            <p:cNvPr id="15" name="Picture 14">
              <a:extLst>
                <a:ext uri="{FF2B5EF4-FFF2-40B4-BE49-F238E27FC236}">
                  <a16:creationId xmlns:a16="http://schemas.microsoft.com/office/drawing/2014/main" id="{8D4CF3F1-7F88-1518-FF59-B4E5307BBCBC}"/>
                </a:ext>
              </a:extLst>
            </p:cNvPr>
            <p:cNvPicPr>
              <a:picLocks noChangeAspect="1"/>
            </p:cNvPicPr>
            <p:nvPr/>
          </p:nvPicPr>
          <p:blipFill rotWithShape="1">
            <a:blip r:embed="rId5"/>
            <a:srcRect l="56787" t="33538" r="2317" b="25125"/>
            <a:stretch/>
          </p:blipFill>
          <p:spPr>
            <a:xfrm>
              <a:off x="7063606" y="5115258"/>
              <a:ext cx="2069380" cy="1176591"/>
            </a:xfrm>
            <a:prstGeom prst="rect">
              <a:avLst/>
            </a:prstGeom>
            <a:ln>
              <a:solidFill>
                <a:schemeClr val="tx1"/>
              </a:solidFill>
            </a:ln>
          </p:spPr>
        </p:pic>
      </p:grpSp>
    </p:spTree>
    <p:extLst>
      <p:ext uri="{BB962C8B-B14F-4D97-AF65-F5344CB8AC3E}">
        <p14:creationId xmlns:p14="http://schemas.microsoft.com/office/powerpoint/2010/main" val="37394086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3994</TotalTime>
  <Words>8714</Words>
  <Application>Microsoft Office PowerPoint</Application>
  <PresentationFormat>A4 Paper (210x297 mm)</PresentationFormat>
  <Paragraphs>1163</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Ubuntu</vt:lpstr>
      <vt:lpstr>Ubuntu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Morazan</dc:creator>
  <cp:lastModifiedBy>Gwendolyn Apgar</cp:lastModifiedBy>
  <cp:revision>74</cp:revision>
  <dcterms:created xsi:type="dcterms:W3CDTF">2021-10-30T18:12:00Z</dcterms:created>
  <dcterms:modified xsi:type="dcterms:W3CDTF">2023-08-08T15:58:18Z</dcterms:modified>
</cp:coreProperties>
</file>