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3"/>
  </p:notesMasterIdLst>
  <p:handoutMasterIdLst>
    <p:handoutMasterId r:id="rId84"/>
  </p:handoutMasterIdLst>
  <p:sldIdLst>
    <p:sldId id="256" r:id="rId2"/>
    <p:sldId id="257" r:id="rId3"/>
    <p:sldId id="258" r:id="rId4"/>
    <p:sldId id="260" r:id="rId5"/>
    <p:sldId id="350" r:id="rId6"/>
    <p:sldId id="399" r:id="rId7"/>
    <p:sldId id="398" r:id="rId8"/>
    <p:sldId id="351" r:id="rId9"/>
    <p:sldId id="316" r:id="rId10"/>
    <p:sldId id="264" r:id="rId11"/>
    <p:sldId id="338" r:id="rId12"/>
    <p:sldId id="319" r:id="rId13"/>
    <p:sldId id="322" r:id="rId14"/>
    <p:sldId id="403" r:id="rId15"/>
    <p:sldId id="278" r:id="rId16"/>
    <p:sldId id="327" r:id="rId17"/>
    <p:sldId id="328" r:id="rId18"/>
    <p:sldId id="329" r:id="rId19"/>
    <p:sldId id="330" r:id="rId20"/>
    <p:sldId id="331" r:id="rId21"/>
    <p:sldId id="332" r:id="rId22"/>
    <p:sldId id="333" r:id="rId23"/>
    <p:sldId id="334" r:id="rId24"/>
    <p:sldId id="337" r:id="rId25"/>
    <p:sldId id="323" r:id="rId26"/>
    <p:sldId id="325" r:id="rId27"/>
    <p:sldId id="339" r:id="rId28"/>
    <p:sldId id="341" r:id="rId29"/>
    <p:sldId id="392" r:id="rId30"/>
    <p:sldId id="391" r:id="rId31"/>
    <p:sldId id="395" r:id="rId32"/>
    <p:sldId id="393" r:id="rId33"/>
    <p:sldId id="342" r:id="rId34"/>
    <p:sldId id="324" r:id="rId35"/>
    <p:sldId id="326" r:id="rId36"/>
    <p:sldId id="343" r:id="rId37"/>
    <p:sldId id="344" r:id="rId38"/>
    <p:sldId id="347" r:id="rId39"/>
    <p:sldId id="348" r:id="rId40"/>
    <p:sldId id="352" r:id="rId41"/>
    <p:sldId id="353" r:id="rId42"/>
    <p:sldId id="359" r:id="rId43"/>
    <p:sldId id="360" r:id="rId44"/>
    <p:sldId id="406" r:id="rId45"/>
    <p:sldId id="405" r:id="rId46"/>
    <p:sldId id="358" r:id="rId47"/>
    <p:sldId id="357" r:id="rId48"/>
    <p:sldId id="361" r:id="rId49"/>
    <p:sldId id="362" r:id="rId50"/>
    <p:sldId id="363" r:id="rId51"/>
    <p:sldId id="276" r:id="rId52"/>
    <p:sldId id="370" r:id="rId53"/>
    <p:sldId id="369" r:id="rId54"/>
    <p:sldId id="365" r:id="rId55"/>
    <p:sldId id="367" r:id="rId56"/>
    <p:sldId id="390" r:id="rId57"/>
    <p:sldId id="372" r:id="rId58"/>
    <p:sldId id="373" r:id="rId59"/>
    <p:sldId id="374" r:id="rId60"/>
    <p:sldId id="376" r:id="rId61"/>
    <p:sldId id="383" r:id="rId62"/>
    <p:sldId id="402" r:id="rId63"/>
    <p:sldId id="366" r:id="rId64"/>
    <p:sldId id="368" r:id="rId65"/>
    <p:sldId id="377" r:id="rId66"/>
    <p:sldId id="378" r:id="rId67"/>
    <p:sldId id="379" r:id="rId68"/>
    <p:sldId id="380" r:id="rId69"/>
    <p:sldId id="381" r:id="rId70"/>
    <p:sldId id="384" r:id="rId71"/>
    <p:sldId id="285" r:id="rId72"/>
    <p:sldId id="396" r:id="rId73"/>
    <p:sldId id="388" r:id="rId74"/>
    <p:sldId id="401" r:id="rId75"/>
    <p:sldId id="389" r:id="rId76"/>
    <p:sldId id="382" r:id="rId77"/>
    <p:sldId id="385" r:id="rId78"/>
    <p:sldId id="386" r:id="rId79"/>
    <p:sldId id="387" r:id="rId80"/>
    <p:sldId id="315" r:id="rId81"/>
    <p:sldId id="313" r:id="rId82"/>
  </p:sldIdLst>
  <p:sldSz cx="12192000" cy="6858000"/>
  <p:notesSz cx="6858000" cy="9144000"/>
  <p:embeddedFontLs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Roboto Black" panose="02000000000000000000" pitchFamily="2" charset="0"/>
      <p:bold r:id="rId91"/>
      <p:boldItalic r:id="rId92"/>
    </p:embeddedFont>
    <p:embeddedFont>
      <p:font typeface="Ubuntu" panose="020B0504030602030204" pitchFamily="34" charset="0"/>
      <p:regular r:id="rId93"/>
      <p:bold r:id="rId94"/>
      <p:italic r:id="rId95"/>
      <p:boldItalic r:id="rId96"/>
    </p:embeddedFont>
    <p:embeddedFont>
      <p:font typeface="Ubuntu Light" panose="020B0304030602030204" pitchFamily="34" charset="0"/>
      <p:regular r:id="rId97"/>
      <p: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C10F2A-8ACC-EA95-192F-33862D47BB9B}" name="Monica Forquer" initials="MF" userId="gIGKBxa8FWcOgTl3be2qg8lph5U4V8RN+7eWVRW2P+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8F5"/>
    <a:srgbClr val="179984"/>
    <a:srgbClr val="00695E"/>
    <a:srgbClr val="FF9966"/>
    <a:srgbClr val="3399FF"/>
    <a:srgbClr val="FF66CC"/>
    <a:srgbClr val="F2D96E"/>
    <a:srgbClr val="FFFF66"/>
    <a:srgbClr val="009A79"/>
    <a:srgbClr val="29BB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42" autoAdjust="0"/>
    <p:restoredTop sz="95847" autoAdjust="0"/>
  </p:normalViewPr>
  <p:slideViewPr>
    <p:cSldViewPr snapToGrid="0" showGuides="1">
      <p:cViewPr varScale="1">
        <p:scale>
          <a:sx n="114" d="100"/>
          <a:sy n="114" d="100"/>
        </p:scale>
        <p:origin x="1068" y="102"/>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2" d="100"/>
          <a:sy n="72" d="100"/>
        </p:scale>
        <p:origin x="293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14869-C4A4-4795-806C-7E383ECBC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049FC-E83B-4729-9A6E-2BB693532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2BF57-51F4-46B6-8AF0-B48A04FDE1A4}" type="datetimeFigureOut">
              <a:rPr lang="en-US" smtClean="0"/>
              <a:t>8/7/2023</a:t>
            </a:fld>
            <a:endParaRPr lang="en-US"/>
          </a:p>
        </p:txBody>
      </p:sp>
      <p:sp>
        <p:nvSpPr>
          <p:cNvPr id="4" name="Footer Placeholder 3">
            <a:extLst>
              <a:ext uri="{FF2B5EF4-FFF2-40B4-BE49-F238E27FC236}">
                <a16:creationId xmlns:a16="http://schemas.microsoft.com/office/drawing/2014/main" id="{B8EC4783-BB16-4A69-B4CA-DB10659262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764E7-F413-4F12-B432-E767D74BE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1EEC5-5401-4A79-B048-A31D852935E7}" type="slidenum">
              <a:rPr lang="en-US" smtClean="0"/>
              <a:t>‹#›</a:t>
            </a:fld>
            <a:endParaRPr lang="en-US"/>
          </a:p>
        </p:txBody>
      </p:sp>
    </p:spTree>
    <p:extLst>
      <p:ext uri="{BB962C8B-B14F-4D97-AF65-F5344CB8AC3E}">
        <p14:creationId xmlns:p14="http://schemas.microsoft.com/office/powerpoint/2010/main" val="3257780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BBCC-18C9-43EF-B76F-93B8A72A6636}"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4C34-D508-4CCF-A9F5-C631378A631A}" type="slidenum">
              <a:rPr lang="en-US" smtClean="0"/>
              <a:t>‹#›</a:t>
            </a:fld>
            <a:endParaRPr lang="en-US"/>
          </a:p>
        </p:txBody>
      </p:sp>
    </p:spTree>
    <p:extLst>
      <p:ext uri="{BB962C8B-B14F-4D97-AF65-F5344CB8AC3E}">
        <p14:creationId xmlns:p14="http://schemas.microsoft.com/office/powerpoint/2010/main" val="33994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resources.specialolympics.org/health/fitness/fit-5"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resources.specialolympics.org/health/health-promotion" TargetMode="External"/><Relationship Id="rId5" Type="http://schemas.openxmlformats.org/officeDocument/2006/relationships/hyperlink" Target="https://resources.specialolympics.org/health/fitness/high-5" TargetMode="External"/><Relationship Id="rId4" Type="http://schemas.openxmlformats.org/officeDocument/2006/relationships/hyperlink" Target="https://www.dropbox.com/s/g8vp5noauhml5tb/USA%20Games%20Challenge_Health%20Education%20Toolkit_PROGRAMS.pdf?dl=0"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a:t>
            </a:fld>
            <a:endParaRPr lang="en-US" dirty="0"/>
          </a:p>
        </p:txBody>
      </p:sp>
    </p:spTree>
    <p:extLst>
      <p:ext uri="{BB962C8B-B14F-4D97-AF65-F5344CB8AC3E}">
        <p14:creationId xmlns:p14="http://schemas.microsoft.com/office/powerpoint/2010/main" val="20222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10</a:t>
            </a:fld>
            <a:endParaRPr lang="en-US" dirty="0"/>
          </a:p>
        </p:txBody>
      </p:sp>
    </p:spTree>
    <p:extLst>
      <p:ext uri="{BB962C8B-B14F-4D97-AF65-F5344CB8AC3E}">
        <p14:creationId xmlns:p14="http://schemas.microsoft.com/office/powerpoint/2010/main" val="16011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La forme physique est le meilleur état de santé et de performance possible grâce à une activité physique, une alimentation et une hydratation adaptées.</a:t>
            </a:r>
          </a:p>
          <a:p>
            <a:endParaRPr lang="en-US" sz="1200" b="0" i="0" u="none" strike="noStrike" kern="1200" baseline="0" dirty="0">
              <a:solidFill>
                <a:schemeClr val="dk1"/>
              </a:solidFill>
              <a:latin typeface="Ubuntu" panose="020B0504030602030204" pitchFamily="34" charset="0"/>
              <a:ea typeface="+mn-ea"/>
              <a:cs typeface="+mn-cs"/>
            </a:endParaRP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0" u="none" strike="noStrike" kern="1200" baseline="0" dirty="0">
                <a:solidFill>
                  <a:srgbClr val="316355"/>
                </a:solidFill>
                <a:latin typeface="Ubuntu" panose="020B0504030602030204" pitchFamily="34" charset="0"/>
                <a:ea typeface="+mn-ea"/>
                <a:cs typeface="+mn-cs"/>
              </a:rPr>
              <a:t>QUESTION :</a:t>
            </a:r>
          </a:p>
          <a:p>
            <a:r>
              <a:rPr lang="fr-fr" sz="1200" b="0" i="0" u="none" strike="noStrike" kern="1200" baseline="0" dirty="0">
                <a:solidFill>
                  <a:schemeClr val="dk1"/>
                </a:solidFill>
                <a:latin typeface="Ubuntu" panose="020B0504030602030204" pitchFamily="34" charset="0"/>
                <a:ea typeface="+mn-ea"/>
                <a:cs typeface="+mn-cs"/>
              </a:rPr>
              <a:t>Pensez à une personne que vous considérez en forme. Quel genre de choses fait-elle, ou pensez-vous qu’elle fait pour rester en forme ? Notez votre réponse dans votre cahier d'exercices.</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a:t>
            </a:r>
          </a:p>
          <a:p>
            <a:endParaRPr lang="en-US" sz="1200" b="0" i="1"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Bonnes réponses ! Être en forme consiste à faire des choix sains au quotidien dans les trois domaines énumérés dans la définition : activité physique, nutrition et hydratation. Une personne en forme est en bonne santé et se sent bien.</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Les choix que vous faites quotidiennement en matière de santé dans ces trois domaines peuvent vous aider à être en meilleure santé et à réaliser de meilleures performances en sport, au travail, au cours de vos loisirs et dans d'autres aspects de votre vie.</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Lorsque vous êtes en forme physiquement, vous vous sentez bien et plein d'énergie, car votre corps est fort et en bonne santé.</a:t>
            </a:r>
          </a:p>
        </p:txBody>
      </p:sp>
      <p:sp>
        <p:nvSpPr>
          <p:cNvPr id="4" name="Slide Number Placeholder 3"/>
          <p:cNvSpPr>
            <a:spLocks noGrp="1"/>
          </p:cNvSpPr>
          <p:nvPr>
            <p:ph type="sldNum" sz="quarter" idx="5"/>
          </p:nvPr>
        </p:nvSpPr>
        <p:spPr/>
        <p:txBody>
          <a:bodyPr/>
          <a:lstStyle/>
          <a:p>
            <a:fld id="{94524C34-D508-4CCF-A9F5-C631378A631A}" type="slidenum">
              <a:rPr lang="en-US" smtClean="0"/>
              <a:t>11</a:t>
            </a:fld>
            <a:endParaRPr lang="en-US" dirty="0"/>
          </a:p>
        </p:txBody>
      </p:sp>
    </p:spTree>
    <p:extLst>
      <p:ext uri="{BB962C8B-B14F-4D97-AF65-F5344CB8AC3E}">
        <p14:creationId xmlns:p14="http://schemas.microsoft.com/office/powerpoint/2010/main" val="190676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fr-fr" sz="1200" b="0" i="0" u="none" strike="noStrike" kern="1200" baseline="0" dirty="0">
                <a:solidFill>
                  <a:schemeClr val="dk1"/>
                </a:solidFill>
                <a:latin typeface="Ubuntu" panose="020B0504030602030204" pitchFamily="34" charset="0"/>
                <a:ea typeface="+mn-ea"/>
                <a:cs typeface="+mn-cs"/>
              </a:rPr>
              <a:t>Il existe de nombreuses raisons pour lesquelles la forme physique est importante ! La forme physique peut vous aider à :</a:t>
            </a:r>
          </a:p>
          <a:p>
            <a:pPr marL="171450" indent="-171450" algn="l" defTabSz="914400" rtl="0" eaLnBrk="1" latinLnBrk="0" hangingPunct="1">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Améliorer vos performances sportives</a:t>
            </a:r>
          </a:p>
          <a:p>
            <a:pPr marL="171450" indent="-171450" algn="l" defTabSz="914400" rtl="0" eaLnBrk="1" latinLnBrk="0" hangingPunct="1">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Augmenter votre énergie</a:t>
            </a:r>
          </a:p>
          <a:p>
            <a:pPr marL="171450" indent="-171450" algn="l" defTabSz="914400" rtl="0" eaLnBrk="1" latinLnBrk="0" hangingPunct="1">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Améliorer votre humeur</a:t>
            </a:r>
          </a:p>
          <a:p>
            <a:pPr marL="171450" indent="-171450" algn="l" defTabSz="914400" rtl="0" eaLnBrk="1" latinLnBrk="0" hangingPunct="1">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Améliorer la qualité de votre sommeil</a:t>
            </a:r>
          </a:p>
          <a:p>
            <a:pPr marL="171450" indent="-171450" algn="l" defTabSz="914400" rtl="0" eaLnBrk="1" latinLnBrk="0" hangingPunct="1">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Atteindre un poids sain</a:t>
            </a:r>
          </a:p>
          <a:p>
            <a:pPr marL="171450" indent="-171450" algn="l" defTabSz="914400" rtl="0" eaLnBrk="1" latinLnBrk="0" hangingPunct="1">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Être en bonne santé et prolonger votre espérance de vie</a:t>
            </a:r>
          </a:p>
          <a:p>
            <a:pPr marL="171450" indent="-171450" algn="l" defTabSz="914400" rtl="0" eaLnBrk="1" latinLnBrk="0" hangingPunct="1">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Réduire votre niveau de stress</a:t>
            </a:r>
          </a:p>
          <a:p>
            <a:endParaRPr lang="en-US" altLang="en-US" dirty="0">
              <a:cs typeface="Calibri"/>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12</a:t>
            </a:fld>
            <a:endParaRPr lang="en-US" dirty="0"/>
          </a:p>
        </p:txBody>
      </p:sp>
    </p:spTree>
    <p:extLst>
      <p:ext uri="{BB962C8B-B14F-4D97-AF65-F5344CB8AC3E}">
        <p14:creationId xmlns:p14="http://schemas.microsoft.com/office/powerpoint/2010/main" val="398344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Revenons sur l’activité physique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13</a:t>
            </a:fld>
            <a:endParaRPr lang="en-US"/>
          </a:p>
        </p:txBody>
      </p:sp>
    </p:spTree>
    <p:extLst>
      <p:ext uri="{BB962C8B-B14F-4D97-AF65-F5344CB8AC3E}">
        <p14:creationId xmlns:p14="http://schemas.microsoft.com/office/powerpoint/2010/main" val="1917938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buNone/>
            </a:pPr>
            <a:r>
              <a:rPr lang="fr-fr" sz="1200" b="1" dirty="0">
                <a:latin typeface="Ubuntu Light" panose="020B0304030602030204" pitchFamily="34" charset="0"/>
                <a:ea typeface="+mn-lt"/>
                <a:cs typeface="+mn-lt"/>
              </a:rPr>
              <a:t>L’activité physique </a:t>
            </a:r>
            <a:r>
              <a:rPr lang="fr-fr" sz="1200" dirty="0">
                <a:latin typeface="Ubuntu Light" panose="020B0304030602030204" pitchFamily="34" charset="0"/>
                <a:ea typeface="+mn-lt"/>
                <a:cs typeface="+mn-lt"/>
              </a:rPr>
              <a:t>désigne tout mouvement effectué par notre corps. Ils sont produits par nos muscles et utilisent de l’énergie.</a:t>
            </a:r>
          </a:p>
          <a:p>
            <a:pPr marL="0" indent="0" algn="l">
              <a:lnSpc>
                <a:spcPct val="100000"/>
              </a:lnSpc>
              <a:buNone/>
            </a:pPr>
            <a:endParaRPr lang="en-US" sz="1200" dirty="0">
              <a:latin typeface="Ubuntu Light" panose="020B0304030602030204" pitchFamily="34" charset="0"/>
              <a:ea typeface="+mn-lt"/>
              <a:cs typeface="+mn-lt"/>
            </a:endParaRPr>
          </a:p>
          <a:p>
            <a:pPr marL="0" indent="0" algn="l">
              <a:lnSpc>
                <a:spcPct val="100000"/>
              </a:lnSpc>
              <a:buNone/>
            </a:pPr>
            <a:r>
              <a:rPr lang="fr-fr" sz="1200" dirty="0">
                <a:latin typeface="Ubuntu Light" panose="020B0304030602030204" pitchFamily="34" charset="0"/>
                <a:ea typeface="+mn-lt"/>
                <a:cs typeface="+mn-lt"/>
              </a:rPr>
              <a:t>L’activité physique inclut la façon dont vous bougez votre corps tout au long de la journée, par exemple en faisant vos courses, en marchant pour aller au travail ou en jardinant.</a:t>
            </a:r>
            <a:endParaRPr lang="en-US" sz="1050" dirty="0">
              <a:latin typeface="Ubuntu Light" panose="020B0304030602030204" pitchFamily="34" charset="0"/>
              <a:cs typeface="Calibri"/>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14</a:t>
            </a:fld>
            <a:endParaRPr lang="en-US"/>
          </a:p>
        </p:txBody>
      </p:sp>
    </p:spTree>
    <p:extLst>
      <p:ext uri="{BB962C8B-B14F-4D97-AF65-F5344CB8AC3E}">
        <p14:creationId xmlns:p14="http://schemas.microsoft.com/office/powerpoint/2010/main" val="101711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buNone/>
            </a:pPr>
            <a:r>
              <a:rPr lang="fr-fr" b="1" dirty="0">
                <a:latin typeface="Ubuntu Light" panose="020B0304030602030204" pitchFamily="34" charset="0"/>
                <a:ea typeface="+mn-lt"/>
                <a:cs typeface="+mn-lt"/>
              </a:rPr>
              <a:t>L’exercice </a:t>
            </a:r>
            <a:r>
              <a:rPr lang="fr-fr" b="0" dirty="0">
                <a:latin typeface="Ubuntu Light" panose="020B0304030602030204" pitchFamily="34" charset="0"/>
                <a:ea typeface="+mn-lt"/>
                <a:cs typeface="+mn-lt"/>
              </a:rPr>
              <a:t>est</a:t>
            </a:r>
            <a:r>
              <a:rPr lang="fr-fr" dirty="0">
                <a:latin typeface="Ubuntu Light" panose="020B0304030602030204" pitchFamily="34" charset="0"/>
                <a:ea typeface="+mn-lt"/>
                <a:cs typeface="+mn-lt"/>
              </a:rPr>
              <a:t> planifié, structuré, répétitif et vise à maintenir ou à améliorer un ou plusieurs éléments de la condition physique.</a:t>
            </a:r>
            <a:endParaRPr lang="en-US" dirty="0">
              <a:latin typeface="Ubuntu Light" panose="020B0304030602030204" pitchFamily="34" charset="0"/>
              <a:cs typeface="Calibri"/>
            </a:endParaRPr>
          </a:p>
          <a:p>
            <a:r>
              <a:rPr lang="fr-fr" dirty="0">
                <a:latin typeface="Ubuntu Light" panose="020B0304030602030204" pitchFamily="34" charset="0"/>
              </a:rPr>
              <a:t>Vous deviendrez un plus grand athlète en pratiquant une activité physique en dehors de votre pratique sportive. Il existe de nombreuses manière de rester actif physiquement. Certains exercices peuvent vous aider à améliorer vos compétences pour le sport que vous pratiquez.</a:t>
            </a:r>
          </a:p>
          <a:p>
            <a:endParaRPr lang="en-US" dirty="0">
              <a:latin typeface="Ubuntu Light" panose="020B0304030602030204" pitchFamily="34" charset="0"/>
            </a:endParaRPr>
          </a:p>
          <a:p>
            <a:r>
              <a:rPr lang="fr-fr" b="1" dirty="0">
                <a:latin typeface="Ubuntu Light" panose="020B0304030602030204" pitchFamily="34" charset="0"/>
              </a:rPr>
              <a:t>L’exercice se compose de quatre dimensions :</a:t>
            </a:r>
          </a:p>
          <a:p>
            <a:r>
              <a:rPr lang="fr-fr" dirty="0">
                <a:latin typeface="Ubuntu Light" panose="020B0304030602030204" pitchFamily="34" charset="0"/>
              </a:rPr>
              <a:t>L’endurance</a:t>
            </a:r>
          </a:p>
          <a:p>
            <a:r>
              <a:rPr lang="fr-fr" dirty="0">
                <a:latin typeface="Ubuntu Light" panose="020B0304030602030204" pitchFamily="34" charset="0"/>
              </a:rPr>
              <a:t>La force</a:t>
            </a:r>
          </a:p>
          <a:p>
            <a:r>
              <a:rPr lang="fr-fr" dirty="0">
                <a:latin typeface="Ubuntu Light" panose="020B0304030602030204" pitchFamily="34" charset="0"/>
              </a:rPr>
              <a:t>La souplesse</a:t>
            </a:r>
          </a:p>
          <a:p>
            <a:r>
              <a:rPr lang="fr-fr" dirty="0">
                <a:latin typeface="Ubuntu Light" panose="020B0304030602030204" pitchFamily="34" charset="0"/>
              </a:rPr>
              <a:t>L’équilibre</a:t>
            </a:r>
          </a:p>
          <a:p>
            <a:pPr marL="0" indent="0"/>
            <a:endParaRPr lang="en-US" dirty="0">
              <a:latin typeface="Ubuntu Light" panose="020B0304030602030204" pitchFamily="34" charset="0"/>
            </a:endParaRPr>
          </a:p>
          <a:p>
            <a:r>
              <a:rPr lang="fr-fr" dirty="0">
                <a:latin typeface="Ubuntu Light" panose="020B0304030602030204" pitchFamily="34" charset="0"/>
              </a:rPr>
              <a:t>Chaque</a:t>
            </a:r>
            <a:r>
              <a:rPr lang="fr-fr" baseline="0" dirty="0">
                <a:latin typeface="Ubuntu Light" panose="020B0304030602030204" pitchFamily="34" charset="0"/>
              </a:rPr>
              <a:t> e</a:t>
            </a:r>
            <a:r>
              <a:rPr lang="fr-fr" dirty="0">
                <a:latin typeface="Ubuntu Light" panose="020B0304030602030204" pitchFamily="34" charset="0"/>
              </a:rPr>
              <a:t>xercice</a:t>
            </a:r>
            <a:r>
              <a:rPr lang="fr-fr" baseline="0" dirty="0">
                <a:latin typeface="Ubuntu Light" panose="020B0304030602030204" pitchFamily="34" charset="0"/>
              </a:rPr>
              <a:t> fait travailler votre corps différemment.  Pour rester en bonne santé, vous devez pratiquer différents types d’exercices.  </a:t>
            </a:r>
          </a:p>
        </p:txBody>
      </p:sp>
      <p:sp>
        <p:nvSpPr>
          <p:cNvPr id="4" name="Slide Number Placeholder 3"/>
          <p:cNvSpPr>
            <a:spLocks noGrp="1"/>
          </p:cNvSpPr>
          <p:nvPr>
            <p:ph type="sldNum" sz="quarter" idx="5"/>
          </p:nvPr>
        </p:nvSpPr>
        <p:spPr/>
        <p:txBody>
          <a:bodyPr/>
          <a:lstStyle/>
          <a:p>
            <a:fld id="{94524C34-D508-4CCF-A9F5-C631378A631A}" type="slidenum">
              <a:rPr lang="en-US" smtClean="0"/>
              <a:t>15</a:t>
            </a:fld>
            <a:endParaRPr lang="en-US"/>
          </a:p>
        </p:txBody>
      </p:sp>
    </p:spTree>
    <p:extLst>
      <p:ext uri="{BB962C8B-B14F-4D97-AF65-F5344CB8AC3E}">
        <p14:creationId xmlns:p14="http://schemas.microsoft.com/office/powerpoint/2010/main" val="17779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L’endurance désigne la capacité de votre corps à rester en mouvement pendant de longues périodes. L’endurance vous permet de courir sur de plus longues distances sans s’arrêter et à vous entraîner plus longtemps en faisant moins de pauses.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L’objectif est de pratiquer des exercices d’endurance pendant au moins 150 minutes par semaine. Ce qui correspond à environ 30 minutes par jour, 5 jours par semaine.</a:t>
            </a:r>
          </a:p>
          <a:p>
            <a:endParaRPr lang="en-US" sz="1200" b="0" i="0" u="none" strike="noStrike" kern="1200" baseline="0" dirty="0">
              <a:solidFill>
                <a:schemeClr val="dk1"/>
              </a:solidFill>
              <a:latin typeface="Ubuntu" panose="020B0504030602030204" pitchFamily="34" charset="0"/>
              <a:ea typeface="+mn-ea"/>
              <a:cs typeface="+mn-cs"/>
            </a:endParaRP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0" u="none" strike="noStrike" kern="1200" baseline="0" dirty="0">
                <a:solidFill>
                  <a:srgbClr val="316355"/>
                </a:solidFill>
                <a:latin typeface="Ubuntu" panose="020B0504030602030204" pitchFamily="34" charset="0"/>
                <a:ea typeface="+mn-ea"/>
                <a:cs typeface="+mn-cs"/>
              </a:rPr>
              <a:t>QUESTION :</a:t>
            </a:r>
          </a:p>
          <a:p>
            <a:r>
              <a:rPr lang="fr-fr" sz="1200" b="0" i="0" u="none" strike="noStrike" kern="1200" baseline="0" dirty="0">
                <a:solidFill>
                  <a:schemeClr val="dk1"/>
                </a:solidFill>
                <a:latin typeface="Ubuntu" panose="020B0504030602030204" pitchFamily="34" charset="0"/>
                <a:ea typeface="+mn-ea"/>
                <a:cs typeface="+mn-cs"/>
              </a:rPr>
              <a:t>Pouvez-vous citer quelques exemples d’exercices d’endurance ? Notez vos réponses dans votre cahier d'exercices.</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 et passez à la diapositive suivante.</a:t>
            </a:r>
          </a:p>
          <a:p>
            <a:endParaRPr lang="en-US" sz="1200" b="1" i="1" u="none" strike="noStrike" kern="1200" baseline="0" dirty="0">
              <a:solidFill>
                <a:schemeClr val="dk1"/>
              </a:solidFill>
              <a:latin typeface="Ubuntu" panose="020B0504030602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16</a:t>
            </a:fld>
            <a:endParaRPr lang="en-US"/>
          </a:p>
        </p:txBody>
      </p:sp>
    </p:spTree>
    <p:extLst>
      <p:ext uri="{BB962C8B-B14F-4D97-AF65-F5344CB8AC3E}">
        <p14:creationId xmlns:p14="http://schemas.microsoft.com/office/powerpoint/2010/main" val="394837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sz="1200" b="0" i="0" u="none" strike="noStrike" kern="1200" baseline="0" dirty="0">
                <a:solidFill>
                  <a:schemeClr val="dk1"/>
                </a:solidFill>
                <a:latin typeface="Ubuntu" panose="020B0504030602030204" pitchFamily="34" charset="0"/>
              </a:rPr>
              <a:t>Voici quelques exemples d’exercices d’endurance.</a:t>
            </a:r>
          </a:p>
          <a:p>
            <a:pPr marL="0" indent="0">
              <a:buFont typeface="Ubuntu Light" panose="020B0604020202020204" pitchFamily="34" charset="0"/>
              <a:buNone/>
            </a:pPr>
            <a:endParaRPr lang="en-US" dirty="0"/>
          </a:p>
          <a:p>
            <a:pPr marL="342900" indent="-342900">
              <a:buFont typeface="Ubuntu Light" panose="020B0604020202020204" pitchFamily="34" charset="0"/>
              <a:buChar char="•"/>
            </a:pPr>
            <a:r>
              <a:rPr lang="fr-fr" dirty="0"/>
              <a:t>Les exercices</a:t>
            </a:r>
            <a:r>
              <a:rPr lang="fr-fr" baseline="0" dirty="0"/>
              <a:t> d’endurance sont représentés par </a:t>
            </a:r>
            <a:r>
              <a:rPr lang="fr-fr" dirty="0"/>
              <a:t>des mouvements continus et rythmés, comme le vélo, la course à pied ou la nage.</a:t>
            </a:r>
          </a:p>
          <a:p>
            <a:pPr marL="342900" indent="-342900">
              <a:buFont typeface="Ubuntu Light" panose="020B0604020202020204" pitchFamily="34" charset="0"/>
              <a:buChar char="•"/>
            </a:pPr>
            <a:r>
              <a:rPr lang="fr-fr" dirty="0"/>
              <a:t>Les exercices d’endurance entraînent</a:t>
            </a:r>
            <a:r>
              <a:rPr lang="fr-fr" baseline="0" dirty="0"/>
              <a:t> </a:t>
            </a:r>
            <a:r>
              <a:rPr lang="fr-fr" dirty="0"/>
              <a:t>le cœur et les poumons à mieux pomper le sang pour apporter plus d’oxygène aux muscles.</a:t>
            </a:r>
          </a:p>
          <a:p>
            <a:pPr marL="342900" indent="-342900">
              <a:buFont typeface="Ubuntu Light" panose="020B0604020202020204" pitchFamily="34" charset="0"/>
              <a:buChar char="•"/>
            </a:pPr>
            <a:r>
              <a:rPr lang="fr-fr" dirty="0"/>
              <a:t>Les exercices d’endurance favorisent également le sommeil et réduisent la tension artérielle.</a:t>
            </a:r>
          </a:p>
          <a:p>
            <a:pPr marL="0" indent="0">
              <a:buFont typeface="Ubuntu Light" panose="020B0604020202020204" pitchFamily="34" charset="0"/>
              <a:buNone/>
            </a:pPr>
            <a:endParaRPr lang="en-US" dirty="0"/>
          </a:p>
          <a:p>
            <a:pPr marL="0" indent="0">
              <a:buFont typeface="Ubuntu Light"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17</a:t>
            </a:fld>
            <a:endParaRPr lang="en-US"/>
          </a:p>
        </p:txBody>
      </p:sp>
    </p:spTree>
    <p:extLst>
      <p:ext uri="{BB962C8B-B14F-4D97-AF65-F5344CB8AC3E}">
        <p14:creationId xmlns:p14="http://schemas.microsoft.com/office/powerpoint/2010/main" val="3750021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rPr>
              <a:t>La force est la capacité de votre corps à fournir un effort physique. </a:t>
            </a:r>
          </a:p>
          <a:p>
            <a:endParaRPr lang="en-US" sz="1200" b="0" i="0" u="none" strike="noStrike" kern="1200" baseline="0" dirty="0">
              <a:solidFill>
                <a:schemeClr val="dk1"/>
              </a:solidFill>
              <a:latin typeface="Ubuntu" panose="020B0504030602030204" pitchFamily="34" charset="0"/>
            </a:endParaRPr>
          </a:p>
          <a:p>
            <a:r>
              <a:rPr lang="fr-fr" sz="1200" b="0" i="0" u="none" strike="noStrike" kern="1200" baseline="0" dirty="0">
                <a:solidFill>
                  <a:schemeClr val="dk1"/>
                </a:solidFill>
                <a:latin typeface="Ubuntu" panose="020B0504030602030204" pitchFamily="34" charset="0"/>
              </a:rPr>
              <a:t>Essayez d’effectuer des exercices de musculation 2 à 3 fois par semaine, de 30 minutes maximum</a:t>
            </a:r>
          </a:p>
          <a:p>
            <a:endParaRPr lang="en-US" sz="1200" b="0" i="0" u="none" strike="noStrike" kern="1200" baseline="0" dirty="0">
              <a:solidFill>
                <a:schemeClr val="dk1"/>
              </a:solidFill>
              <a:latin typeface="Ubuntu" panose="020B0504030602030204" pitchFamily="34" charset="0"/>
            </a:endParaRPr>
          </a:p>
          <a:p>
            <a:r>
              <a:rPr lang="fr-fr" sz="1200" b="1" i="0" u="none" strike="noStrike" kern="1200" baseline="0" dirty="0">
                <a:solidFill>
                  <a:srgbClr val="316355"/>
                </a:solidFill>
                <a:latin typeface="Ubuntu" panose="020B0504030602030204" pitchFamily="34" charset="0"/>
              </a:rPr>
              <a:t>QUESTION :</a:t>
            </a:r>
          </a:p>
          <a:p>
            <a:r>
              <a:rPr lang="fr-fr" sz="1200" b="0" i="0" u="none" strike="noStrike" kern="1200" baseline="0" dirty="0">
                <a:solidFill>
                  <a:schemeClr val="dk1"/>
                </a:solidFill>
                <a:latin typeface="Ubuntu" panose="020B0504030602030204" pitchFamily="34" charset="0"/>
              </a:rPr>
              <a:t>Pouvez-vous citer quelques exemples d’exercices de musculation ? Notez vos réponses dans votre cahier d’exercices.</a:t>
            </a:r>
          </a:p>
          <a:p>
            <a:endParaRPr lang="en-US" sz="1200" b="1" i="1" u="none" strike="noStrike" kern="1200" baseline="0" dirty="0">
              <a:solidFill>
                <a:schemeClr val="dk1"/>
              </a:solidFill>
              <a:latin typeface="Ubuntu" panose="020B0504030602030204" pitchFamily="34" charset="0"/>
            </a:endParaRPr>
          </a:p>
          <a:p>
            <a:r>
              <a:rPr lang="fr-fr" sz="1200" b="1" i="1" u="none" strike="noStrike" kern="1200" baseline="0" dirty="0">
                <a:solidFill>
                  <a:schemeClr val="dk1"/>
                </a:solidFill>
                <a:latin typeface="Ubuntu" panose="020B0504030602030204" pitchFamily="34" charset="0"/>
              </a:rPr>
              <a:t>Demandez à quelques participants de partager leurs réponses et passez à la diapositive suivante.</a:t>
            </a:r>
          </a:p>
          <a:p>
            <a:endParaRPr lang="en-US" sz="1200" b="1" i="1" u="none" strike="noStrike" kern="1200" baseline="0" dirty="0">
              <a:solidFill>
                <a:schemeClr val="dk1"/>
              </a:solidFill>
              <a:latin typeface="Ubuntu" panose="020B05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18</a:t>
            </a:fld>
            <a:endParaRPr lang="en-US"/>
          </a:p>
        </p:txBody>
      </p:sp>
    </p:spTree>
    <p:extLst>
      <p:ext uri="{BB962C8B-B14F-4D97-AF65-F5344CB8AC3E}">
        <p14:creationId xmlns:p14="http://schemas.microsoft.com/office/powerpoint/2010/main" val="416847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Les exercices de musculation renforcent vos muscles, mais aussi vos os.</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Les exercices de musculation peuvent être réalisés n’importe où. Le meilleur moyen pour augmenter la force est d’effectuer des exercices de musculation 2 à 3 fois par semaine.</a:t>
            </a:r>
          </a:p>
          <a:p>
            <a:pPr marL="0" indent="0">
              <a:buFont typeface="Ubuntu Light"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r>
              <a:rPr lang="fr-fr" sz="1200" b="0" i="0" u="none" strike="noStrike" kern="1200" baseline="0" dirty="0">
                <a:solidFill>
                  <a:schemeClr val="dk1"/>
                </a:solidFill>
                <a:latin typeface="Ubuntu" panose="020B0504030602030204" pitchFamily="34" charset="0"/>
                <a:ea typeface="+mn-ea"/>
                <a:cs typeface="+mn-cs"/>
              </a:rPr>
              <a:t>N’oubliez pas : si vous utilisez des poids ou des équipements, assurez-vous de rester sous la surveillance d’un professionnel qualifié.</a:t>
            </a:r>
          </a:p>
        </p:txBody>
      </p:sp>
      <p:sp>
        <p:nvSpPr>
          <p:cNvPr id="4" name="Slide Number Placeholder 3"/>
          <p:cNvSpPr>
            <a:spLocks noGrp="1"/>
          </p:cNvSpPr>
          <p:nvPr>
            <p:ph type="sldNum" sz="quarter" idx="5"/>
          </p:nvPr>
        </p:nvSpPr>
        <p:spPr/>
        <p:txBody>
          <a:bodyPr/>
          <a:lstStyle/>
          <a:p>
            <a:fld id="{94524C34-D508-4CCF-A9F5-C631378A631A}" type="slidenum">
              <a:rPr lang="en-US" smtClean="0"/>
              <a:t>19</a:t>
            </a:fld>
            <a:endParaRPr lang="en-US"/>
          </a:p>
        </p:txBody>
      </p:sp>
    </p:spTree>
    <p:extLst>
      <p:ext uri="{BB962C8B-B14F-4D97-AF65-F5344CB8AC3E}">
        <p14:creationId xmlns:p14="http://schemas.microsoft.com/office/powerpoint/2010/main" val="246438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a:t>
            </a:fld>
            <a:endParaRPr lang="en-US" dirty="0"/>
          </a:p>
        </p:txBody>
      </p:sp>
    </p:spTree>
    <p:extLst>
      <p:ext uri="{BB962C8B-B14F-4D97-AF65-F5344CB8AC3E}">
        <p14:creationId xmlns:p14="http://schemas.microsoft.com/office/powerpoint/2010/main" val="74817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Ubuntu Light" panose="020B0604020202020204" pitchFamily="34" charset="0"/>
              <a:buNone/>
            </a:pPr>
            <a:r>
              <a:rPr lang="fr-fr" sz="1200" b="0" i="0" u="none" strike="noStrike" kern="1200" baseline="0" dirty="0">
                <a:solidFill>
                  <a:schemeClr val="dk1"/>
                </a:solidFill>
                <a:latin typeface="Ubuntu" panose="020B0504030602030204" pitchFamily="34" charset="0"/>
                <a:ea typeface="+mn-ea"/>
                <a:cs typeface="+mn-cs"/>
              </a:rPr>
              <a:t>La souplesse est la capacité de votre corps à bouger facilement dans toutes les directions.</a:t>
            </a:r>
          </a:p>
          <a:p>
            <a:pPr marL="0" indent="0">
              <a:buFont typeface="Ubuntu Light"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r>
              <a:rPr lang="fr-fr" sz="1200" b="0" i="0" u="none" strike="noStrike" kern="1200" baseline="0" dirty="0">
                <a:solidFill>
                  <a:schemeClr val="dk1"/>
                </a:solidFill>
                <a:latin typeface="Ubuntu" panose="020B0504030602030204" pitchFamily="34" charset="0"/>
                <a:ea typeface="+mn-ea"/>
                <a:cs typeface="+mn-cs"/>
              </a:rPr>
              <a:t>Les étirements sont le meilleur moyen de devenir souple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Avant et après une séance de sport, un entraînement ou une compétition</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Tous les jours</a:t>
            </a:r>
          </a:p>
          <a:p>
            <a:pPr marL="0" indent="0">
              <a:buFont typeface="Ubuntu Light"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r>
              <a:rPr lang="fr-fr" sz="1200" b="0" i="0" u="none" strike="noStrike" kern="1200" baseline="0" dirty="0">
                <a:solidFill>
                  <a:schemeClr val="dk1"/>
                </a:solidFill>
                <a:latin typeface="Ubuntu" panose="020B0504030602030204" pitchFamily="34" charset="0"/>
                <a:ea typeface="+mn-ea"/>
                <a:cs typeface="+mn-cs"/>
              </a:rPr>
              <a:t>La souplesse facilite l’exécution des activités sportives et permet d’éviter les blessures musculaires et articulaires. </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0" u="none" strike="noStrike" kern="1200" baseline="0" dirty="0">
                <a:solidFill>
                  <a:srgbClr val="316355"/>
                </a:solidFill>
                <a:latin typeface="Ubuntu" panose="020B0504030602030204" pitchFamily="34" charset="0"/>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Pouvez-vous citer quelques exemples d’exercices de souplesse ? Pensez aux parties de votre corps que vous sollicitez dans votre activité sportive. Notez vos réponses dans votre cahier d'exercices.</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 et passez à la diapositive suivante.</a:t>
            </a:r>
          </a:p>
        </p:txBody>
      </p:sp>
      <p:sp>
        <p:nvSpPr>
          <p:cNvPr id="4" name="Slide Number Placeholder 3"/>
          <p:cNvSpPr>
            <a:spLocks noGrp="1"/>
          </p:cNvSpPr>
          <p:nvPr>
            <p:ph type="sldNum" sz="quarter" idx="5"/>
          </p:nvPr>
        </p:nvSpPr>
        <p:spPr/>
        <p:txBody>
          <a:bodyPr/>
          <a:lstStyle/>
          <a:p>
            <a:fld id="{94524C34-D508-4CCF-A9F5-C631378A631A}" type="slidenum">
              <a:rPr lang="en-US" smtClean="0"/>
              <a:t>20</a:t>
            </a:fld>
            <a:endParaRPr lang="en-US"/>
          </a:p>
        </p:txBody>
      </p:sp>
    </p:spTree>
    <p:extLst>
      <p:ext uri="{BB962C8B-B14F-4D97-AF65-F5344CB8AC3E}">
        <p14:creationId xmlns:p14="http://schemas.microsoft.com/office/powerpoint/2010/main" val="1015778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Ubuntu Light" panose="020B0304030602030204" pitchFamily="34" charset="0"/>
              </a:rPr>
              <a:t>Les ÉTIREMENTS DYNAMIQUES doivent être effectués avant l’entraînement/l’activité et les étirements statiques après.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buntu Light" panose="020B0304030602030204" pitchFamily="34" charset="0"/>
            </a:endParaRPr>
          </a:p>
          <a:p>
            <a:pPr marL="742950" marR="0" lvl="1" indent="-285750" algn="just">
              <a:lnSpc>
                <a:spcPct val="115000"/>
              </a:lnSpc>
              <a:spcBef>
                <a:spcPts val="0"/>
              </a:spcBef>
              <a:spcAft>
                <a:spcPts val="800"/>
              </a:spcAft>
              <a:buFont typeface="Symbol" panose="05050102010706020507" pitchFamily="18" charset="2"/>
              <a:buChar char=""/>
            </a:pPr>
            <a:r>
              <a:rPr lang="fr-fr" dirty="0">
                <a:effectLst/>
                <a:latin typeface="Ubuntu Light" panose="020B0304030602030204" pitchFamily="34" charset="0"/>
                <a:ea typeface="Times New Roman" panose="02020603050405020304" pitchFamily="18" charset="0"/>
                <a:cs typeface="Times New Roman" panose="02020603050405020304" pitchFamily="18" charset="0"/>
              </a:rPr>
              <a:t>Les étirements dynamiques impliquent des mouvements actifs et contrôlés qui permettent aux parties du corps d’effectuer toute une série de mouvements. </a:t>
            </a:r>
          </a:p>
          <a:p>
            <a:pPr marL="742950" marR="0" lvl="1" indent="-285750" algn="just">
              <a:lnSpc>
                <a:spcPct val="115000"/>
              </a:lnSpc>
              <a:spcBef>
                <a:spcPts val="0"/>
              </a:spcBef>
              <a:spcAft>
                <a:spcPts val="800"/>
              </a:spcAft>
              <a:buFont typeface="Symbol" panose="05050102010706020507" pitchFamily="18" charset="2"/>
              <a:buChar char=""/>
            </a:pPr>
            <a:r>
              <a:rPr lang="fr-fr" b="0" i="0" dirty="0">
                <a:solidFill>
                  <a:srgbClr val="202124"/>
                </a:solidFill>
                <a:effectLst/>
                <a:latin typeface="Ubuntu Light" panose="020B0304030602030204" pitchFamily="34" charset="0"/>
              </a:rPr>
              <a:t>Les étirements statiques sont ceux qui consistent à rester debout, assis ou allongé dans une même position pendant un certain temps.</a:t>
            </a:r>
            <a:endParaRPr lang="en-US" dirty="0">
              <a:latin typeface="Ubuntu Light" panose="020B0304030602030204" pitchFamily="34" charset="0"/>
            </a:endParaRPr>
          </a:p>
          <a:p>
            <a:pPr marL="0" indent="0">
              <a:buFont typeface="Ubuntu Light" panose="020B0604020202020204" pitchFamily="34" charset="0"/>
              <a:buNone/>
            </a:pPr>
            <a:endParaRPr lang="en-US"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21</a:t>
            </a:fld>
            <a:endParaRPr lang="en-US"/>
          </a:p>
        </p:txBody>
      </p:sp>
    </p:spTree>
    <p:extLst>
      <p:ext uri="{BB962C8B-B14F-4D97-AF65-F5344CB8AC3E}">
        <p14:creationId xmlns:p14="http://schemas.microsoft.com/office/powerpoint/2010/main" val="49425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Ubuntu Light" panose="020B0604020202020204" pitchFamily="34" charset="0"/>
              <a:buChar char="•"/>
              <a:defRPr/>
            </a:pPr>
            <a:r>
              <a:rPr lang="fr-fr" dirty="0"/>
              <a:t>L’équilibre vous permet de garder le contrôle lorsque vous faites du sport et d’éviter les chutes. </a:t>
            </a:r>
          </a:p>
          <a:p>
            <a:pPr marL="342900" indent="-342900">
              <a:buFont typeface="Ubuntu Light" panose="020B0604020202020204" pitchFamily="34" charset="0"/>
              <a:buChar char="•"/>
              <a:defRPr/>
            </a:pPr>
            <a:endParaRPr lang="en-US" dirty="0"/>
          </a:p>
          <a:p>
            <a:pPr marL="342900" marR="0" lvl="0" indent="-34290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dirty="0"/>
              <a:t>Essayez d’effectuer des exercices d’équilibre 2 à 3 fois par semaine de 15 minutes maximum</a:t>
            </a:r>
          </a:p>
          <a:p>
            <a:pPr marL="342900" indent="-342900">
              <a:buFont typeface="Ubuntu Light"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22</a:t>
            </a:fld>
            <a:endParaRPr lang="en-US"/>
          </a:p>
        </p:txBody>
      </p:sp>
    </p:spTree>
    <p:extLst>
      <p:ext uri="{BB962C8B-B14F-4D97-AF65-F5344CB8AC3E}">
        <p14:creationId xmlns:p14="http://schemas.microsoft.com/office/powerpoint/2010/main" val="455330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dirty="0"/>
              <a:t>Les exercices d’équilibre peuvent être réalisés n’importe où.</a:t>
            </a:r>
            <a:r>
              <a:rPr lang="fr-fr" baseline="0" dirty="0"/>
              <a:t> </a:t>
            </a:r>
            <a:r>
              <a:rPr lang="fr-fr" dirty="0"/>
              <a:t>Vous souvenez-vous de la différence entre les exercices dynamiques et statiques ? Les sports comme la gymnastique, le patinage artistique et les sports d’hiver exigent beaucoup d’équilibre dynamique !</a:t>
            </a:r>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23</a:t>
            </a:fld>
            <a:endParaRPr lang="en-US"/>
          </a:p>
        </p:txBody>
      </p:sp>
    </p:spTree>
    <p:extLst>
      <p:ext uri="{BB962C8B-B14F-4D97-AF65-F5344CB8AC3E}">
        <p14:creationId xmlns:p14="http://schemas.microsoft.com/office/powerpoint/2010/main" val="420958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dirty="0"/>
              <a:t>Vous pouvez vous appuyer sur les cartes de fitness et les vidéos « Fit 5 » afin de vous aider à réaliser les exercices pour les quatre dimensions de l’activité physique.</a:t>
            </a:r>
          </a:p>
        </p:txBody>
      </p:sp>
      <p:sp>
        <p:nvSpPr>
          <p:cNvPr id="4" name="Slide Number Placeholder 3"/>
          <p:cNvSpPr>
            <a:spLocks noGrp="1"/>
          </p:cNvSpPr>
          <p:nvPr>
            <p:ph type="sldNum" sz="quarter" idx="5"/>
          </p:nvPr>
        </p:nvSpPr>
        <p:spPr/>
        <p:txBody>
          <a:bodyPr/>
          <a:lstStyle/>
          <a:p>
            <a:fld id="{94524C34-D508-4CCF-A9F5-C631378A631A}" type="slidenum">
              <a:rPr lang="en-US" smtClean="0"/>
              <a:t>24</a:t>
            </a:fld>
            <a:endParaRPr lang="en-US"/>
          </a:p>
        </p:txBody>
      </p:sp>
    </p:spTree>
    <p:extLst>
      <p:ext uri="{BB962C8B-B14F-4D97-AF65-F5344CB8AC3E}">
        <p14:creationId xmlns:p14="http://schemas.microsoft.com/office/powerpoint/2010/main" val="262064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La forme physique est le meilleur état de santé et de performance possible grâce à une activité physique, une alimentation et une hydratation adaptées. Passons maintenant à la nutrition !</a:t>
            </a:r>
          </a:p>
        </p:txBody>
      </p:sp>
      <p:sp>
        <p:nvSpPr>
          <p:cNvPr id="4" name="Slide Number Placeholder 3"/>
          <p:cNvSpPr>
            <a:spLocks noGrp="1"/>
          </p:cNvSpPr>
          <p:nvPr>
            <p:ph type="sldNum" sz="quarter" idx="5"/>
          </p:nvPr>
        </p:nvSpPr>
        <p:spPr/>
        <p:txBody>
          <a:bodyPr/>
          <a:lstStyle/>
          <a:p>
            <a:fld id="{94524C34-D508-4CCF-A9F5-C631378A631A}" type="slidenum">
              <a:rPr lang="en-US" smtClean="0"/>
              <a:t>25</a:t>
            </a:fld>
            <a:endParaRPr lang="en-US"/>
          </a:p>
        </p:txBody>
      </p:sp>
    </p:spTree>
    <p:extLst>
      <p:ext uri="{BB962C8B-B14F-4D97-AF65-F5344CB8AC3E}">
        <p14:creationId xmlns:p14="http://schemas.microsoft.com/office/powerpoint/2010/main" val="153150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Une alimentation saine est composée d'aliments variés qui vous apportent les nutriments dont vous avez besoin pour que votre corps fonctionne correctement</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26</a:t>
            </a:fld>
            <a:endParaRPr lang="en-US"/>
          </a:p>
        </p:txBody>
      </p:sp>
    </p:spTree>
    <p:extLst>
      <p:ext uri="{BB962C8B-B14F-4D97-AF65-F5344CB8AC3E}">
        <p14:creationId xmlns:p14="http://schemas.microsoft.com/office/powerpoint/2010/main" val="1157580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rPr>
              <a:t>Manger sainement vous sera aussi utile sur le terrain qu'en dehors. Cela vous permet de garder un corps et un esprit sains tout en améliorant vos performances sportives et votre récupération.</a:t>
            </a:r>
          </a:p>
          <a:p>
            <a:endParaRPr lang="en-US" sz="1200" b="0" i="0" u="none" strike="noStrike" kern="1200" baseline="0" dirty="0">
              <a:solidFill>
                <a:schemeClr val="dk1"/>
              </a:solidFill>
              <a:latin typeface="Ubuntu" panose="020B0504030602030204" pitchFamily="34" charset="0"/>
            </a:endParaRPr>
          </a:p>
          <a:p>
            <a:r>
              <a:rPr lang="fr-fr" sz="1200" b="0" i="0" u="none" strike="noStrike" kern="1200" baseline="0" dirty="0">
                <a:solidFill>
                  <a:schemeClr val="dk1"/>
                </a:solidFill>
                <a:latin typeface="Ubuntu" panose="020B0504030602030204" pitchFamily="34" charset="0"/>
              </a:rPr>
              <a:t>Cela vous permet de garder un corps et un esprit sains en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rPr>
              <a:t>Apportant à votre corps l'énergie dont il a besoin pour être actif et pour fonctionner correctement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rPr>
              <a:t>Aidant votre corps à se développer et à récupérer</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rPr>
              <a:t>Aidant votre corps à combattre les infections et les maladies </a:t>
            </a:r>
          </a:p>
          <a:p>
            <a:pPr marL="0" indent="0">
              <a:buFont typeface="Ubuntu Light" panose="020B0604020202020204" pitchFamily="34" charset="0"/>
              <a:buNone/>
            </a:pPr>
            <a:endParaRPr lang="en-US" sz="1200" b="0" i="0" u="none" strike="noStrike" kern="1200" baseline="0" dirty="0">
              <a:solidFill>
                <a:schemeClr val="dk1"/>
              </a:solidFill>
              <a:latin typeface="Ubuntu" panose="020B0504030602030204" pitchFamily="34" charset="0"/>
            </a:endParaRPr>
          </a:p>
          <a:p>
            <a:pPr marL="0" indent="0">
              <a:buFont typeface="Ubuntu Light" panose="020B0604020202020204" pitchFamily="34" charset="0"/>
              <a:buNone/>
            </a:pPr>
            <a:r>
              <a:rPr lang="fr-fr" sz="1200" b="0" i="0" u="none" strike="noStrike" kern="1200" baseline="0" dirty="0">
                <a:solidFill>
                  <a:schemeClr val="dk1"/>
                </a:solidFill>
                <a:latin typeface="Ubuntu" panose="020B0504030602030204" pitchFamily="34" charset="0"/>
              </a:rPr>
              <a:t>Une alimentation saine peut vous permettre d'améliorer vos performances sportives et votre récupération en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rPr>
              <a:t>Vous donnant plus d'énergie</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rPr>
              <a:t>Renforçant vos muscles et vos os</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rPr>
              <a:t>Améliorant votre capacité de concentration</a:t>
            </a:r>
          </a:p>
          <a:p>
            <a:endParaRPr lang="en-US" sz="1200" b="0" i="0" u="none" strike="noStrike" kern="1200" baseline="0" dirty="0">
              <a:solidFill>
                <a:schemeClr val="dk1"/>
              </a:solidFill>
              <a:latin typeface="Ubuntu" panose="020B0504030602030204" pitchFamily="34" charset="0"/>
            </a:endParaRPr>
          </a:p>
          <a:p>
            <a:r>
              <a:rPr lang="fr-fr" b="1" dirty="0"/>
              <a:t>Question :</a:t>
            </a:r>
          </a:p>
          <a:p>
            <a:r>
              <a:rPr lang="fr-fr" dirty="0"/>
              <a:t>Quel type</a:t>
            </a:r>
            <a:r>
              <a:rPr lang="fr-fr" baseline="0" dirty="0"/>
              <a:t> d'aliments consommez-vous ? Notez vos réponses dans votre cahier d'exercices.</a:t>
            </a:r>
          </a:p>
          <a:p>
            <a:endParaRPr lang="en-US" baseline="0" dirty="0"/>
          </a:p>
          <a:p>
            <a:r>
              <a:rPr lang="fr-fr" i="1" baseline="0" dirty="0"/>
              <a:t>Demandez à quelques personnes de partager leurs réponses.</a:t>
            </a:r>
            <a:endParaRPr lang="en-US" i="1"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27</a:t>
            </a:fld>
            <a:endParaRPr lang="en-US"/>
          </a:p>
        </p:txBody>
      </p:sp>
    </p:spTree>
    <p:extLst>
      <p:ext uri="{BB962C8B-B14F-4D97-AF65-F5344CB8AC3E}">
        <p14:creationId xmlns:p14="http://schemas.microsoft.com/office/powerpoint/2010/main" val="149242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alimentation saine inclut des aliments sains issus de différents groupes. </a:t>
            </a:r>
          </a:p>
          <a:p>
            <a:pPr marL="171450" indent="-171450">
              <a:buFont typeface="Ubuntu Light" panose="020B0604020202020204" pitchFamily="34" charset="0"/>
              <a:buChar char="•"/>
            </a:pPr>
            <a:r>
              <a:rPr lang="fr-fr" dirty="0"/>
              <a:t>Si, par exemple, vous mangez uniquement des fruits et des légumes, vos muscles seront faibles.</a:t>
            </a:r>
          </a:p>
          <a:p>
            <a:pPr marL="171450" indent="-171450">
              <a:buFont typeface="Ubuntu Light" panose="020B0604020202020204" pitchFamily="34" charset="0"/>
              <a:buChar char="•"/>
            </a:pPr>
            <a:r>
              <a:rPr lang="fr-fr" dirty="0"/>
              <a:t>Si vous ne mangez jamais de légumes, vous tomberez souvent malade.</a:t>
            </a:r>
          </a:p>
          <a:p>
            <a:pPr marL="171450" indent="-171450">
              <a:buFont typeface="Ubuntu Light" panose="020B0604020202020204" pitchFamily="34" charset="0"/>
              <a:buChar char="•"/>
            </a:pPr>
            <a:r>
              <a:rPr lang="fr-fr" dirty="0"/>
              <a:t>Consommez des aliments malsains comme des desserts, des chips et des sodas, seulement lors d'occasions particulières.</a:t>
            </a:r>
            <a:r>
              <a:rPr lang="fr-fr" baseline="0" dirty="0"/>
              <a:t> </a:t>
            </a:r>
            <a:r>
              <a:rPr lang="fr-fr" dirty="0"/>
              <a:t>Si vous consommez trop de sucre, vous pourrez avoir une vague d'énergie au début, mais vous serez bien vite fatigué et léthargique.</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dirty="0"/>
              <a:t>Choisissez des en-cas légers et sains.</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dirty="0"/>
              <a:t>La moitié de votre assiette doit être composée de fruits ou de légumes. L'autre moitié doit se composer de céréales complètes, de produits laitiers et de protéines.</a:t>
            </a:r>
          </a:p>
        </p:txBody>
      </p:sp>
      <p:sp>
        <p:nvSpPr>
          <p:cNvPr id="4" name="Slide Number Placeholder 3"/>
          <p:cNvSpPr>
            <a:spLocks noGrp="1"/>
          </p:cNvSpPr>
          <p:nvPr>
            <p:ph type="sldNum" sz="quarter" idx="5"/>
          </p:nvPr>
        </p:nvSpPr>
        <p:spPr/>
        <p:txBody>
          <a:bodyPr/>
          <a:lstStyle/>
          <a:p>
            <a:fld id="{94524C34-D508-4CCF-A9F5-C631378A631A}" type="slidenum">
              <a:rPr lang="en-US" smtClean="0"/>
              <a:t>28</a:t>
            </a:fld>
            <a:endParaRPr lang="en-US"/>
          </a:p>
        </p:txBody>
      </p:sp>
    </p:spTree>
    <p:extLst>
      <p:ext uri="{BB962C8B-B14F-4D97-AF65-F5344CB8AC3E}">
        <p14:creationId xmlns:p14="http://schemas.microsoft.com/office/powerpoint/2010/main" val="570624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C'est grâce aux fruits et aux légumes que votre corps obtient les vitamines, les minéraux et l'énergie dont il a besoin pour rester en bonne santé et pour faire du sport</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Votre objectif est de consommer au moins 5 fruits et légumes chaque jour</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0" u="none" strike="noStrike" kern="1200" baseline="0" dirty="0">
                <a:solidFill>
                  <a:srgbClr val="316355"/>
                </a:solidFill>
                <a:latin typeface="Ubuntu" panose="020B0504030602030204" pitchFamily="34" charset="0"/>
                <a:ea typeface="+mn-ea"/>
                <a:cs typeface="+mn-cs"/>
              </a:rPr>
              <a:t>QUESTION :</a:t>
            </a:r>
          </a:p>
          <a:p>
            <a:r>
              <a:rPr lang="fr-fr" sz="1200" b="0" i="0" u="none" strike="noStrike" kern="1200" baseline="0" dirty="0">
                <a:solidFill>
                  <a:schemeClr val="dk1"/>
                </a:solidFill>
                <a:latin typeface="Ubuntu" panose="020B0504030602030204" pitchFamily="34" charset="0"/>
                <a:ea typeface="+mn-ea"/>
                <a:cs typeface="+mn-cs"/>
              </a:rPr>
              <a:t>Quels sont vos fruits et légumes préférés ? Faites une liste d'au moins 3 fruits et 3 légumes dans votre cahier d'exercices.</a:t>
            </a:r>
          </a:p>
          <a:p>
            <a:endParaRPr lang="en-US" sz="1200" b="1" i="1"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 et passez à la diapositive suivante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29</a:t>
            </a:fld>
            <a:endParaRPr lang="en-US"/>
          </a:p>
        </p:txBody>
      </p:sp>
    </p:spTree>
    <p:extLst>
      <p:ext uri="{BB962C8B-B14F-4D97-AF65-F5344CB8AC3E}">
        <p14:creationId xmlns:p14="http://schemas.microsoft.com/office/powerpoint/2010/main" val="147604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b="1" dirty="0">
                <a:effectLst/>
                <a:latin typeface="Ubuntu Light" panose="020B0304030602030204" pitchFamily="34" charset="0"/>
                <a:ea typeface="Ubuntu Light" panose="020B0304030602030204" pitchFamily="34" charset="0"/>
                <a:cs typeface="Times New Roman" panose="02020603050405020304" pitchFamily="18" charset="0"/>
              </a:rPr>
              <a:t>Pour être un grand athlète, vous devez être en bonne santé.</a:t>
            </a:r>
            <a:r>
              <a:rPr lang="fr-fr" dirty="0">
                <a:effectLst/>
                <a:latin typeface="Ubuntu Light" panose="020B0304030602030204" pitchFamily="34" charset="0"/>
                <a:ea typeface="Ubuntu Light" panose="020B0304030602030204" pitchFamily="34" charset="0"/>
                <a:cs typeface="Times New Roman" panose="02020603050405020304" pitchFamily="18" charset="0"/>
              </a:rPr>
              <a:t> Avoir un mode de vie sain nécessite des connaissances, des compétences, du soutien et la volonté d'adopter des bonnes habitudes, tout au long de l'année et de la vie. </a:t>
            </a:r>
            <a:endParaRPr lang="en-US"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b="1" i="1" dirty="0">
                <a:effectLst/>
                <a:latin typeface="Ubuntu Light" panose="020B0304030602030204" pitchFamily="34" charset="0"/>
                <a:ea typeface="Calibri" panose="020F0502020204030204" pitchFamily="34" charset="0"/>
                <a:cs typeface="Times New Roman" panose="02020603050405020304" pitchFamily="18" charset="0"/>
              </a:rPr>
              <a:t>L'objectif du cycle de formation Fitness Captain est le suivant :</a:t>
            </a:r>
            <a:endParaRPr lang="en-US"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dirty="0">
              <a:effectLst/>
              <a:latin typeface="Ubuntu Light" panose="020B0304030602030204" pitchFamily="34" charset="0"/>
              <a:ea typeface="Calibri" panose="020F0502020204030204" pitchFamily="34" charset="0"/>
              <a:cs typeface="Times New Roman" panose="02020603050405020304" pitchFamily="18" charset="0"/>
            </a:endParaRPr>
          </a:p>
          <a:p>
            <a:pPr>
              <a:lnSpc>
                <a:spcPct val="120000"/>
              </a:lnSpc>
            </a:pPr>
            <a:r>
              <a:rPr lang="fr-fr" b="1" dirty="0">
                <a:effectLst/>
                <a:latin typeface="Ubuntu Light" panose="020B0304030602030204" pitchFamily="34" charset="0"/>
                <a:ea typeface="Calibri" panose="020F0502020204030204" pitchFamily="34" charset="0"/>
                <a:cs typeface="Times New Roman" panose="02020603050405020304" pitchFamily="18" charset="0"/>
              </a:rPr>
              <a:t>Fournir aux athlètes les compétences et les connaissances nécessaires à la promotion de la forme physique à travers le sport et la compétition. </a:t>
            </a:r>
            <a:endParaRPr lang="en-US" dirty="0">
              <a:latin typeface="Ubuntu Light" panose="020B0304030602030204" pitchFamily="34" charset="0"/>
            </a:endParaRPr>
          </a:p>
          <a:p>
            <a:endParaRPr lang="en-US"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a:t>
            </a:fld>
            <a:endParaRPr lang="en-US" dirty="0"/>
          </a:p>
        </p:txBody>
      </p:sp>
    </p:spTree>
    <p:extLst>
      <p:ext uri="{BB962C8B-B14F-4D97-AF65-F5344CB8AC3E}">
        <p14:creationId xmlns:p14="http://schemas.microsoft.com/office/powerpoint/2010/main" val="363307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Les produits laitiers renforcent vos os. Cela peut vous permettre d'éviter les fractures, les douleurs et la fatigue musculaires</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Les produits laitiers contiennent de la vitamine D et du calcium </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Votre objectif est de consommer au moins 3 tasses de produits laitiers par jour</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0" u="none" strike="noStrike" kern="1200" baseline="0" dirty="0">
                <a:solidFill>
                  <a:srgbClr val="316355"/>
                </a:solidFill>
                <a:latin typeface="Ubuntu" panose="020B0504030602030204" pitchFamily="34" charset="0"/>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Quels sont vos produits laitiers préférés ? Notez au moins 3 exemples dans votre cahier d'exercices.</a:t>
            </a:r>
          </a:p>
          <a:p>
            <a:endParaRPr lang="en-US" sz="1200" b="0" i="0" u="none" strike="noStrike" kern="1200" baseline="0" dirty="0">
              <a:solidFill>
                <a:schemeClr val="dk1"/>
              </a:solidFill>
              <a:latin typeface="Ubuntu" panose="020B0504030602030204" pitchFamily="34" charset="0"/>
              <a:ea typeface="+mn-ea"/>
              <a:cs typeface="+mn-cs"/>
            </a:endParaRPr>
          </a:p>
          <a:p>
            <a:endParaRPr lang="en-US" sz="1200" b="1" i="1"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 et passez à la diapositive suivante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30</a:t>
            </a:fld>
            <a:endParaRPr lang="en-US"/>
          </a:p>
        </p:txBody>
      </p:sp>
    </p:spTree>
    <p:extLst>
      <p:ext uri="{BB962C8B-B14F-4D97-AF65-F5344CB8AC3E}">
        <p14:creationId xmlns:p14="http://schemas.microsoft.com/office/powerpoint/2010/main" val="254306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Les céréales sont naturellement riches en fibres, ce qui vous aide à vous sentir rassasié et satisfait, vous permettant ainsi de garder un poids sain plus facilement ! </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Faites en sorte que la moitié de votre apport journalier en céréales soit des céréales complètes</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0" u="none" strike="noStrike" kern="1200" baseline="0" dirty="0">
                <a:solidFill>
                  <a:srgbClr val="316355"/>
                </a:solidFill>
                <a:latin typeface="Ubuntu" panose="020B0504030602030204" pitchFamily="34" charset="0"/>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Quels sont vos aliments riches en céréales préférés ? Notez au moins 2 exemples dans votre cahier d'exercices.</a:t>
            </a:r>
          </a:p>
          <a:p>
            <a:endParaRPr lang="en-US" sz="1200" b="1" i="1"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 et passez à la diapositive suivante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31</a:t>
            </a:fld>
            <a:endParaRPr lang="en-US"/>
          </a:p>
        </p:txBody>
      </p:sp>
    </p:spTree>
    <p:extLst>
      <p:ext uri="{BB962C8B-B14F-4D97-AF65-F5344CB8AC3E}">
        <p14:creationId xmlns:p14="http://schemas.microsoft.com/office/powerpoint/2010/main" val="376720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Ubuntu Light" panose="020B0604020202020204" pitchFamily="34" charset="0"/>
              <a:buChar char="•"/>
            </a:pPr>
            <a:r>
              <a:rPr lang="fr-fr" dirty="0"/>
              <a:t>Source d'énergie à long terme</a:t>
            </a:r>
          </a:p>
        </p:txBody>
      </p:sp>
      <p:sp>
        <p:nvSpPr>
          <p:cNvPr id="4" name="Slide Number Placeholder 3"/>
          <p:cNvSpPr>
            <a:spLocks noGrp="1"/>
          </p:cNvSpPr>
          <p:nvPr>
            <p:ph type="sldNum" sz="quarter" idx="5"/>
          </p:nvPr>
        </p:nvSpPr>
        <p:spPr/>
        <p:txBody>
          <a:bodyPr/>
          <a:lstStyle/>
          <a:p>
            <a:fld id="{94524C34-D508-4CCF-A9F5-C631378A631A}" type="slidenum">
              <a:rPr lang="en-US" smtClean="0"/>
              <a:t>32</a:t>
            </a:fld>
            <a:endParaRPr lang="en-US"/>
          </a:p>
        </p:txBody>
      </p:sp>
    </p:spTree>
    <p:extLst>
      <p:ext uri="{BB962C8B-B14F-4D97-AF65-F5344CB8AC3E}">
        <p14:creationId xmlns:p14="http://schemas.microsoft.com/office/powerpoint/2010/main" val="4193458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u="none" strike="noStrike" kern="1200" baseline="0" dirty="0">
                <a:solidFill>
                  <a:schemeClr val="dk1"/>
                </a:solidFill>
                <a:latin typeface="Ubuntu" panose="020B0504030602030204" pitchFamily="34" charset="0"/>
                <a:ea typeface="+mn-ea"/>
                <a:cs typeface="+mn-cs"/>
              </a:rPr>
              <a:t>Le contrôle des portions signifie que vous devez choisir une quantité saine de certains aliments. </a:t>
            </a:r>
          </a:p>
          <a:p>
            <a:endParaRPr lang="en-US" b="0" i="0" u="none" strike="noStrike" kern="1200" baseline="0" dirty="0">
              <a:solidFill>
                <a:schemeClr val="dk1"/>
              </a:solidFill>
              <a:latin typeface="Ubuntu" panose="020B0504030602030204" pitchFamily="34" charset="0"/>
              <a:ea typeface="+mn-ea"/>
              <a:cs typeface="+mn-cs"/>
            </a:endParaRPr>
          </a:p>
          <a:p>
            <a:r>
              <a:rPr lang="fr-fr" b="0" i="0" u="none" strike="noStrike" kern="1200" baseline="0" dirty="0">
                <a:solidFill>
                  <a:schemeClr val="dk1"/>
                </a:solidFill>
                <a:latin typeface="Ubuntu" panose="020B0504030602030204" pitchFamily="34" charset="0"/>
                <a:ea typeface="+mn-ea"/>
                <a:cs typeface="+mn-cs"/>
              </a:rPr>
              <a:t>En contrôlant vos portions, vous profiterez des bienfaits des nutriments contenus dans les aliments, sans vous suralimenter. Mangez ce dont votre corps a besoin. </a:t>
            </a:r>
          </a:p>
          <a:p>
            <a:endParaRPr lang="en-US" b="0" i="0" u="none" strike="noStrike" kern="1200" baseline="0" dirty="0">
              <a:solidFill>
                <a:schemeClr val="dk1"/>
              </a:solidFill>
              <a:latin typeface="Ubuntu" panose="020B0504030602030204" pitchFamily="34" charset="0"/>
              <a:ea typeface="+mn-ea"/>
              <a:cs typeface="+mn-cs"/>
            </a:endParaRPr>
          </a:p>
          <a:p>
            <a:r>
              <a:rPr lang="fr-fr" b="0" i="0" u="none" strike="noStrike" kern="1200" baseline="0" dirty="0">
                <a:solidFill>
                  <a:schemeClr val="dk1"/>
                </a:solidFill>
                <a:latin typeface="Ubuntu" panose="020B0504030602030204" pitchFamily="34" charset="0"/>
                <a:ea typeface="+mn-ea"/>
                <a:cs typeface="+mn-cs"/>
              </a:rPr>
              <a:t>Voici quelques conseils pour vous aider à contrôler les portions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Servez vos repas dans des assiettes ou des bols plus petits</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Limitez les distractions pendant les repas</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Ne gardez que le nécessaire sur la table</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Mangez doucement</a:t>
            </a:r>
          </a:p>
          <a:p>
            <a:endParaRPr lang="en-US" b="0" i="0" u="none" strike="noStrike" kern="1200" baseline="0" dirty="0">
              <a:solidFill>
                <a:schemeClr val="dk1"/>
              </a:solidFill>
              <a:latin typeface="Ubuntu" panose="020B0504030602030204" pitchFamily="34" charset="0"/>
              <a:ea typeface="+mn-ea"/>
              <a:cs typeface="+mn-cs"/>
            </a:endParaRPr>
          </a:p>
          <a:p>
            <a:r>
              <a:rPr lang="fr-fr" b="1" i="0" u="none" strike="noStrike" kern="1200" baseline="0" dirty="0">
                <a:solidFill>
                  <a:srgbClr val="316355"/>
                </a:solidFill>
                <a:latin typeface="Ubuntu" panose="020B0504030602030204" pitchFamily="34" charset="0"/>
                <a:ea typeface="+mn-ea"/>
                <a:cs typeface="+mn-cs"/>
              </a:rPr>
              <a:t>QUESTION :</a:t>
            </a:r>
          </a:p>
          <a:p>
            <a:r>
              <a:rPr lang="fr-fr" b="0" i="0" u="none" strike="noStrike" kern="1200" baseline="0" dirty="0">
                <a:solidFill>
                  <a:schemeClr val="dk1"/>
                </a:solidFill>
                <a:latin typeface="Ubuntu" panose="020B0504030602030204" pitchFamily="34" charset="0"/>
                <a:ea typeface="+mn-ea"/>
                <a:cs typeface="+mn-cs"/>
              </a:rPr>
              <a:t>Connaissez-vous d'autres astuces pour contrôler la quantité d'aliments que vous mangez ? Notez votre réponse dans votre cahier d'exercices.</a:t>
            </a:r>
          </a:p>
          <a:p>
            <a:endParaRPr lang="en-US" b="1" i="1" u="none" strike="noStrike" kern="1200" baseline="0" dirty="0">
              <a:solidFill>
                <a:schemeClr val="dk1"/>
              </a:solidFill>
              <a:latin typeface="Ubuntu" panose="020B0504030602030204" pitchFamily="34" charset="0"/>
              <a:ea typeface="+mn-ea"/>
              <a:cs typeface="+mn-cs"/>
            </a:endParaRPr>
          </a:p>
          <a:p>
            <a:r>
              <a:rPr lang="fr-fr" b="1" i="1" u="none" strike="noStrike" kern="1200" baseline="0" dirty="0">
                <a:solidFill>
                  <a:schemeClr val="dk1"/>
                </a:solidFill>
                <a:latin typeface="Ubuntu" panose="020B0504030602030204" pitchFamily="34" charset="0"/>
                <a:ea typeface="+mn-ea"/>
                <a:cs typeface="+mn-cs"/>
              </a:rPr>
              <a:t>Demandez à quelques participants de partager leurs réponses et passez à la diapositive suivante</a:t>
            </a:r>
            <a:endParaRPr lang="en-US"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33</a:t>
            </a:fld>
            <a:endParaRPr lang="en-US"/>
          </a:p>
        </p:txBody>
      </p:sp>
    </p:spTree>
    <p:extLst>
      <p:ext uri="{BB962C8B-B14F-4D97-AF65-F5344CB8AC3E}">
        <p14:creationId xmlns:p14="http://schemas.microsoft.com/office/powerpoint/2010/main" val="2178267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Notre dernier point, mais non le moindre : parlons d'hydratation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34</a:t>
            </a:fld>
            <a:endParaRPr lang="en-US"/>
          </a:p>
        </p:txBody>
      </p:sp>
    </p:spTree>
    <p:extLst>
      <p:ext uri="{BB962C8B-B14F-4D97-AF65-F5344CB8AC3E}">
        <p14:creationId xmlns:p14="http://schemas.microsoft.com/office/powerpoint/2010/main" val="7476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L'hydratation, c'est conserver la quantité de liquide nécessaire dans votre corps </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Pour votre santé, il est important de boire la bonne quantité d'eau, surtout quand vous faites du sport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35</a:t>
            </a:fld>
            <a:endParaRPr lang="en-US"/>
          </a:p>
        </p:txBody>
      </p:sp>
    </p:spTree>
    <p:extLst>
      <p:ext uri="{BB962C8B-B14F-4D97-AF65-F5344CB8AC3E}">
        <p14:creationId xmlns:p14="http://schemas.microsoft.com/office/powerpoint/2010/main" val="2530022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Ubuntu Light" panose="020B0304030602030204" pitchFamily="34" charset="0"/>
              </a:rPr>
              <a:t>Saviez-vous que </a:t>
            </a:r>
            <a:r>
              <a:rPr lang="fr-fr" b="0" i="0" dirty="0">
                <a:effectLst/>
                <a:latin typeface="Ubuntu Light" panose="020B0304030602030204" pitchFamily="34" charset="0"/>
              </a:rPr>
              <a:t>votre corps est composé à 60 % d'eau ?! Il n'est donc pas surprenant que l'eau soit la boisson la plus importante pour votre corps. </a:t>
            </a:r>
            <a:r>
              <a:rPr lang="fr-fr" dirty="0">
                <a:latin typeface="Ubuntu Light" panose="020B0304030602030204" pitchFamily="34" charset="0"/>
              </a:rPr>
              <a:t>Il en a besoin pour tout !</a:t>
            </a:r>
            <a:endParaRPr lang="en-US" dirty="0">
              <a:latin typeface="Ubuntu Light" panose="020B03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Ubuntu Light" panose="020B03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effectLst/>
                <a:latin typeface="Ubuntu Light" panose="020B0304030602030204" pitchFamily="34" charset="0"/>
              </a:rPr>
              <a:t>Hydratation :</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dirty="0">
                <a:effectLst/>
                <a:latin typeface="Ubuntu Light" panose="020B0304030602030204" pitchFamily="34" charset="0"/>
              </a:rPr>
              <a:t>Aide votre corps à équilibrer votre température corporelle.</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dirty="0">
                <a:effectLst/>
                <a:latin typeface="Ubuntu Light" panose="020B0304030602030204" pitchFamily="34" charset="0"/>
              </a:rPr>
              <a:t>Favorise la digestion des aliments que vous consommez.</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dirty="0">
                <a:effectLst/>
                <a:latin typeface="Ubuntu Light" panose="020B0304030602030204" pitchFamily="34" charset="0"/>
              </a:rPr>
              <a:t>Favorise l’absorption par votre corps des vitamines et minéraux des aliments que vous consommez.</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dirty="0">
                <a:effectLst/>
                <a:latin typeface="Ubuntu Light" panose="020B0304030602030204" pitchFamily="34" charset="0"/>
              </a:rPr>
              <a:t>Favorise le bon fonctionnement de votre corps et de votre esprit.</a:t>
            </a:r>
            <a:endParaRPr lang="en-US" dirty="0">
              <a:latin typeface="Ubuntu Light" panose="020B0304030602030204" pitchFamily="34" charset="0"/>
            </a:endParaRPr>
          </a:p>
          <a:p>
            <a:endParaRPr lang="en-US"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36</a:t>
            </a:fld>
            <a:endParaRPr lang="en-US"/>
          </a:p>
        </p:txBody>
      </p:sp>
    </p:spTree>
    <p:extLst>
      <p:ext uri="{BB962C8B-B14F-4D97-AF65-F5344CB8AC3E}">
        <p14:creationId xmlns:p14="http://schemas.microsoft.com/office/powerpoint/2010/main" val="2607063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Ubuntu Light" panose="020B0604020202020204" pitchFamily="34" charset="0"/>
              <a:buNone/>
            </a:pPr>
            <a:r>
              <a:rPr lang="fr-fr" sz="1200" b="0" i="0" u="none" strike="noStrike" kern="1200" baseline="0" dirty="0">
                <a:solidFill>
                  <a:schemeClr val="tx1"/>
                </a:solidFill>
                <a:latin typeface="Ubuntu" panose="020B0504030602030204" pitchFamily="34" charset="0"/>
                <a:ea typeface="+mn-ea"/>
                <a:cs typeface="+mn-cs"/>
              </a:rPr>
              <a:t>Il existe de nombreuses boissons différentes, mais certaines d’entre elles sont plus saines que d’autres.</a:t>
            </a:r>
          </a:p>
          <a:p>
            <a:pPr marL="0" indent="0">
              <a:buFont typeface="Ubuntu Light"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pPr marL="0" indent="0">
              <a:buFont typeface="Ubuntu Light" panose="020B0604020202020204" pitchFamily="34" charset="0"/>
              <a:buNone/>
            </a:pPr>
            <a:r>
              <a:rPr lang="fr-fr" sz="1200" b="0" i="0" u="none" strike="noStrike" kern="1200" baseline="0" dirty="0">
                <a:solidFill>
                  <a:schemeClr val="tx1"/>
                </a:solidFill>
                <a:latin typeface="Ubuntu" panose="020B0504030602030204" pitchFamily="34" charset="0"/>
                <a:ea typeface="+mn-ea"/>
                <a:cs typeface="+mn-cs"/>
              </a:rPr>
              <a:t>Les sodas, les boissons énergisantes et les boissons pour sportifs ne sont PAS de bons choix de boissons</a:t>
            </a:r>
          </a:p>
          <a:p>
            <a:pPr marL="171450" indent="-171450">
              <a:buFont typeface="Ubuntu Light" panose="020B0604020202020204" pitchFamily="34" charset="0"/>
              <a:buChar char="•"/>
            </a:pPr>
            <a:r>
              <a:rPr lang="fr-fr" sz="1200" b="0" i="0" u="none" strike="noStrike" kern="1200" baseline="0" dirty="0">
                <a:solidFill>
                  <a:schemeClr val="tx1"/>
                </a:solidFill>
                <a:latin typeface="Ubuntu" panose="020B0504030602030204" pitchFamily="34" charset="0"/>
                <a:ea typeface="+mn-ea"/>
                <a:cs typeface="+mn-cs"/>
              </a:rPr>
              <a:t>Ces boissons contiennent des sucres ajoutés et peuvent vous faire prendre du poids.</a:t>
            </a:r>
          </a:p>
          <a:p>
            <a:pPr marL="171450" indent="-171450">
              <a:buFont typeface="Ubuntu Light" panose="020B0604020202020204" pitchFamily="34" charset="0"/>
              <a:buChar char="•"/>
            </a:pPr>
            <a:r>
              <a:rPr lang="fr-fr" sz="1200" b="0" i="0" u="none" strike="noStrike" kern="1200" baseline="0" dirty="0">
                <a:solidFill>
                  <a:schemeClr val="tx1"/>
                </a:solidFill>
                <a:latin typeface="Ubuntu" panose="020B0504030602030204" pitchFamily="34" charset="0"/>
                <a:ea typeface="+mn-ea"/>
                <a:cs typeface="+mn-cs"/>
              </a:rPr>
              <a:t>Les boissons énergisantes et beaucoup de sodas contiennent de la caféine. La caféine ne permet pas de rester bien hydraté.</a:t>
            </a:r>
          </a:p>
          <a:p>
            <a:pPr marL="0" indent="0">
              <a:buFont typeface="Ubuntu Light"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pPr marL="0" indent="0">
              <a:buFont typeface="Ubuntu Light" panose="020B0604020202020204" pitchFamily="34" charset="0"/>
              <a:buNone/>
            </a:pPr>
            <a:r>
              <a:rPr lang="fr-fr" sz="1200" b="0" i="0" u="none" strike="noStrike" kern="1200" baseline="0" dirty="0">
                <a:solidFill>
                  <a:schemeClr val="tx1"/>
                </a:solidFill>
                <a:latin typeface="Ubuntu" panose="020B0504030602030204" pitchFamily="34" charset="0"/>
                <a:ea typeface="+mn-ea"/>
                <a:cs typeface="+mn-cs"/>
              </a:rPr>
              <a:t>Le lait écrémé et le jus de fruit 100 % pur jus sont également de bons choix, mais en quantités faibles ou modérées</a:t>
            </a:r>
          </a:p>
          <a:p>
            <a:pPr marL="171450" indent="-171450">
              <a:buFont typeface="Ubuntu Light" panose="020B0604020202020204" pitchFamily="34" charset="0"/>
              <a:buChar char="•"/>
            </a:pPr>
            <a:r>
              <a:rPr lang="fr-fr" sz="1200" b="0" i="0" u="none" strike="noStrike" kern="1200" baseline="0" dirty="0">
                <a:solidFill>
                  <a:schemeClr val="tx1"/>
                </a:solidFill>
                <a:latin typeface="Ubuntu" panose="020B0504030602030204" pitchFamily="34" charset="0"/>
                <a:ea typeface="+mn-ea"/>
                <a:cs typeface="+mn-cs"/>
              </a:rPr>
              <a:t>Pas plus de 3 verres de lait et d’un verre de jus de fruits par jour. </a:t>
            </a:r>
          </a:p>
          <a:p>
            <a:pPr marL="0" indent="0">
              <a:buFont typeface="Ubuntu Light"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pPr marL="0" indent="0">
              <a:buFont typeface="Ubuntu Light" panose="020B0604020202020204" pitchFamily="34" charset="0"/>
              <a:buNone/>
            </a:pPr>
            <a:r>
              <a:rPr lang="fr-fr" sz="1200" b="0" i="0" u="none" strike="noStrike" kern="1200" baseline="0" dirty="0">
                <a:solidFill>
                  <a:schemeClr val="tx1"/>
                </a:solidFill>
                <a:latin typeface="Ubuntu" panose="020B0504030602030204" pitchFamily="34" charset="0"/>
                <a:ea typeface="+mn-ea"/>
                <a:cs typeface="+mn-cs"/>
              </a:rPr>
              <a:t>L’eau est le meilleur choix de boisson ! Buvez de l’eau tous les jours ! L’eau n’est pas non plus nécessairement insipide. Si vous aimez les boissons aromatisées, essayez de boire de l’eau pétillante ou d’infuser votre eau. </a:t>
            </a:r>
          </a:p>
          <a:p>
            <a:pPr marL="0" indent="0">
              <a:buFont typeface="Ubuntu Light"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a:p>
            <a:r>
              <a:rPr lang="fr-fr" sz="1200" b="1" i="0" u="none" strike="noStrike" kern="1200" baseline="0" dirty="0">
                <a:solidFill>
                  <a:srgbClr val="316355"/>
                </a:solidFill>
                <a:latin typeface="Ubuntu" panose="020B0504030602030204" pitchFamily="34" charset="0"/>
                <a:ea typeface="+mn-ea"/>
                <a:cs typeface="+mn-cs"/>
              </a:rPr>
              <a:t>ACTIVITÉ :</a:t>
            </a:r>
          </a:p>
          <a:p>
            <a:r>
              <a:rPr lang="fr-fr" sz="1200" b="0" i="0" u="none" strike="noStrike" kern="1200" baseline="0" dirty="0">
                <a:solidFill>
                  <a:schemeClr val="dk1"/>
                </a:solidFill>
                <a:latin typeface="Ubuntu" panose="020B0504030602030204" pitchFamily="34" charset="0"/>
                <a:ea typeface="+mn-ea"/>
                <a:cs typeface="+mn-cs"/>
              </a:rPr>
              <a:t>Vous pouvez réaliser cette activité dans votre cahier d’exercices à la fin de la leçon.</a:t>
            </a:r>
          </a:p>
          <a:p>
            <a:pPr marL="0" indent="0">
              <a:buFont typeface="Ubuntu Light" panose="020B0604020202020204" pitchFamily="34" charset="0"/>
              <a:buNone/>
            </a:pPr>
            <a:endParaRPr lang="en-US" sz="1200" b="0" i="0" u="none" strike="noStrike" kern="1200" baseline="0" dirty="0">
              <a:solidFill>
                <a:schemeClr val="tx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37</a:t>
            </a:fld>
            <a:endParaRPr lang="en-US"/>
          </a:p>
        </p:txBody>
      </p:sp>
    </p:spTree>
    <p:extLst>
      <p:ext uri="{BB962C8B-B14F-4D97-AF65-F5344CB8AC3E}">
        <p14:creationId xmlns:p14="http://schemas.microsoft.com/office/powerpoint/2010/main" val="3302505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u="none" strike="noStrike" kern="1200" baseline="0" dirty="0">
                <a:solidFill>
                  <a:schemeClr val="dk1"/>
                </a:solidFill>
                <a:latin typeface="Ubuntu" panose="020B0504030602030204" pitchFamily="34" charset="0"/>
              </a:rPr>
              <a:t>Vous perdez de l’eau en allant aux toilettes, en transpirant, en faisant de l’exercice ou même en respirant. </a:t>
            </a:r>
          </a:p>
          <a:p>
            <a:endParaRPr lang="en-US" b="0" i="0" u="none" strike="noStrike" kern="1200" baseline="0" dirty="0">
              <a:solidFill>
                <a:schemeClr val="dk1"/>
              </a:solidFill>
              <a:latin typeface="Ubuntu" panose="020B0504030602030204" pitchFamily="34" charset="0"/>
            </a:endParaRPr>
          </a:p>
          <a:p>
            <a:r>
              <a:rPr lang="fr-fr" b="0" i="0" u="none" strike="noStrike" kern="1200" baseline="0" dirty="0">
                <a:solidFill>
                  <a:schemeClr val="dk1"/>
                </a:solidFill>
                <a:latin typeface="Ubuntu" panose="020B0504030602030204" pitchFamily="34" charset="0"/>
              </a:rPr>
              <a:t>Saviez-vous qu’une déshydratation équivalente à 1 ou 2 % de votre poids pouvait diminuer vos performances sportives ? Vous perdez de l’eau quotidiennement en allant aux toilettes, en transpirant ou même en respirant. </a:t>
            </a:r>
          </a:p>
          <a:p>
            <a:endParaRPr lang="en-US" b="0" i="0" u="none" strike="noStrike" kern="1200" baseline="0" dirty="0">
              <a:solidFill>
                <a:schemeClr val="dk1"/>
              </a:solidFill>
              <a:latin typeface="Ubuntu" panose="020B0504030602030204" pitchFamily="34" charset="0"/>
            </a:endParaRPr>
          </a:p>
          <a:p>
            <a:r>
              <a:rPr lang="fr-fr" b="0" i="0" u="none" strike="noStrike" kern="1200" baseline="0" dirty="0">
                <a:solidFill>
                  <a:schemeClr val="dk1"/>
                </a:solidFill>
                <a:latin typeface="Ubuntu" panose="020B0504030602030204" pitchFamily="34" charset="0"/>
              </a:rPr>
              <a:t>Si vous perdez trop d’eau sans boire davantage, votre corps ne fonctionnera pas aussi bien. C’est ce qu’on appelle la déshydratation.</a:t>
            </a:r>
          </a:p>
          <a:p>
            <a:endParaRPr lang="en-US" b="0" i="0" u="none" strike="noStrike" kern="1200" baseline="0" dirty="0">
              <a:solidFill>
                <a:schemeClr val="dk1"/>
              </a:solidFill>
              <a:latin typeface="Ubuntu" panose="020B0504030602030204" pitchFamily="34" charset="0"/>
            </a:endParaRPr>
          </a:p>
          <a:p>
            <a:r>
              <a:rPr lang="fr-fr" b="0" i="0" u="none" strike="noStrike" kern="1200" baseline="0" dirty="0">
                <a:solidFill>
                  <a:schemeClr val="dk1"/>
                </a:solidFill>
                <a:latin typeface="Ubuntu" panose="020B0504030602030204" pitchFamily="34" charset="0"/>
              </a:rPr>
              <a:t>Voici quelques signes de déshydratation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Vous avez soif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Vous êtes fatigué ou léthargique</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Vous avez mal à la tête</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Vous avez la bouche sèche</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Votre urine est jaune foncé ou brune</a:t>
            </a:r>
          </a:p>
          <a:p>
            <a:endParaRPr lang="en-US" dirty="0">
              <a:effectLst/>
              <a:latin typeface="Ubuntu" panose="020B0504030602030204" pitchFamily="34" charset="0"/>
              <a:ea typeface="Calibri" panose="020F0502020204030204" pitchFamily="34" charset="0"/>
              <a:cs typeface="Times New Roman" panose="02020603050405020304" pitchFamily="18" charset="0"/>
            </a:endParaRPr>
          </a:p>
          <a:p>
            <a:endParaRPr lang="en-US" dirty="0">
              <a:latin typeface="Ubuntu" panose="020B05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38</a:t>
            </a:fld>
            <a:endParaRPr lang="en-US"/>
          </a:p>
        </p:txBody>
      </p:sp>
    </p:spTree>
    <p:extLst>
      <p:ext uri="{BB962C8B-B14F-4D97-AF65-F5344CB8AC3E}">
        <p14:creationId xmlns:p14="http://schemas.microsoft.com/office/powerpoint/2010/main" val="4067754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Votre objectif est de boire 5 bouteilles d’eau par jour, mais certaines personnes peuvent avoir besoin d’augmenter leur consommation en eau.</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Les facteurs suivants peuvent faire varier la quantité d’eau que vous devez boire pour rester correctement hydraté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Des exercices physiques fréquents et intenses au cours desquels vous transpirez beaucoup ou êtes essoufflé</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Fortes chaleurs</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Haute altitude</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Maladie</a:t>
            </a:r>
          </a:p>
          <a:p>
            <a:pPr marL="171450" indent="-171450">
              <a:buFont typeface="Ubuntu Light" panose="020B0604020202020204" pitchFamily="34" charset="0"/>
              <a:buChar cha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N’attendez pas d'avoir soif avant de boire ; buvez de l’eau avant, pendant, et après votre séance d’entraînement ou votre activité sportive.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Ubuntu Light" panose="020B0304030602030204" pitchFamily="34" charset="0"/>
              <a:cs typeface="Times New Roman" panose="02020603050405020304" pitchFamily="18" charset="0"/>
            </a:endParaRPr>
          </a:p>
          <a:p>
            <a:r>
              <a:rPr lang="fr-fr" sz="1200" b="1" i="0" u="none" strike="noStrike" kern="1200" baseline="0" dirty="0">
                <a:solidFill>
                  <a:srgbClr val="316355"/>
                </a:solidFill>
                <a:latin typeface="Ubuntu" panose="020B0504030602030204" pitchFamily="34" charset="0"/>
                <a:ea typeface="+mn-ea"/>
                <a:cs typeface="+mn-cs"/>
              </a:rPr>
              <a:t>QUESTION :</a:t>
            </a:r>
          </a:p>
          <a:p>
            <a:r>
              <a:rPr lang="fr-fr" sz="1200" b="0" i="0" u="none" strike="noStrike" kern="1200" baseline="0" dirty="0">
                <a:solidFill>
                  <a:schemeClr val="dk1"/>
                </a:solidFill>
                <a:latin typeface="Ubuntu" panose="020B0504030602030204" pitchFamily="34" charset="0"/>
                <a:ea typeface="+mn-ea"/>
                <a:cs typeface="+mn-cs"/>
              </a:rPr>
              <a:t>Pouvez-vous </a:t>
            </a:r>
            <a:r>
              <a:rPr lang="fr-FR" sz="1200" b="0" i="0" u="none" strike="noStrike" kern="1200" baseline="0" dirty="0">
                <a:solidFill>
                  <a:schemeClr val="dk1"/>
                </a:solidFill>
                <a:latin typeface="Ubuntu" panose="020B0504030602030204" pitchFamily="34" charset="0"/>
                <a:ea typeface="+mn-ea"/>
                <a:cs typeface="+mn-cs"/>
              </a:rPr>
              <a:t>citer</a:t>
            </a:r>
            <a:r>
              <a:rPr lang="fr-fr" sz="1200" b="0" i="0" u="none" strike="noStrike" kern="1200" baseline="0" dirty="0">
                <a:solidFill>
                  <a:schemeClr val="dk1"/>
                </a:solidFill>
                <a:latin typeface="Ubuntu" panose="020B0504030602030204" pitchFamily="34" charset="0"/>
                <a:ea typeface="+mn-ea"/>
                <a:cs typeface="+mn-cs"/>
              </a:rPr>
              <a:t> quelques astuces pour bien rester hydraté ? Notez vos réponses dans votre cahier d’exercices.</a:t>
            </a:r>
          </a:p>
          <a:p>
            <a:endParaRPr lang="en-US" sz="1200" b="1" i="1"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 et passez à la diapositive suivante</a:t>
            </a:r>
            <a:endParaRPr lang="en-US" sz="1200"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39</a:t>
            </a:fld>
            <a:endParaRPr lang="en-US"/>
          </a:p>
        </p:txBody>
      </p:sp>
    </p:spTree>
    <p:extLst>
      <p:ext uri="{BB962C8B-B14F-4D97-AF65-F5344CB8AC3E}">
        <p14:creationId xmlns:p14="http://schemas.microsoft.com/office/powerpoint/2010/main" val="256210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Ubuntu Light" panose="020B0304030602030204" pitchFamily="34" charset="0"/>
              </a:rPr>
              <a:t>Les Fitness Captains peuvent se servir de leurs compétences en matière de leadership et de communication pour </a:t>
            </a:r>
            <a:r>
              <a:rPr lang="fr-fr" b="1" dirty="0">
                <a:latin typeface="Ubuntu Light" panose="020B0304030602030204" pitchFamily="34" charset="0"/>
              </a:rPr>
              <a:t>encourager les autres athlètes à être</a:t>
            </a:r>
            <a:r>
              <a:rPr lang="fr-fr" dirty="0">
                <a:latin typeface="Ubuntu Light" panose="020B0304030602030204" pitchFamily="34" charset="0"/>
              </a:rPr>
              <a:t> </a:t>
            </a:r>
            <a:r>
              <a:rPr lang="fr-fr" b="1" dirty="0">
                <a:latin typeface="Ubuntu Light" panose="020B0304030602030204" pitchFamily="34" charset="0"/>
              </a:rPr>
              <a:t>en forme et en bonne santé</a:t>
            </a:r>
            <a:r>
              <a:rPr lang="fr-fr" dirty="0">
                <a:latin typeface="Ubuntu Light" panose="020B0304030602030204" pitchFamily="34" charset="0"/>
              </a:rPr>
              <a:t> au sein de l'ensemble des équipes de Special Olympics</a:t>
            </a:r>
          </a:p>
          <a:p>
            <a:endParaRPr lang="en-US" dirty="0">
              <a:latin typeface="Ubuntu Light" panose="020B0304030602030204" pitchFamily="34" charset="0"/>
            </a:endParaRPr>
          </a:p>
          <a:p>
            <a:pPr marL="0" indent="0">
              <a:buClr>
                <a:schemeClr val="accent1"/>
              </a:buClr>
            </a:pPr>
            <a:r>
              <a:rPr lang="fr-fr" dirty="0">
                <a:latin typeface="Ubuntu Light" panose="020B0304030602030204" pitchFamily="34" charset="0"/>
              </a:rPr>
              <a:t>Les Fitness Captains doivent :</a:t>
            </a:r>
          </a:p>
          <a:p>
            <a:pPr lvl="0"/>
            <a:r>
              <a:rPr lang="fr-fr" dirty="0">
                <a:latin typeface="Ubuntu Light" panose="020B0304030602030204" pitchFamily="34" charset="0"/>
              </a:rPr>
              <a:t>Avoir une</a:t>
            </a:r>
            <a:r>
              <a:rPr lang="fr-fr" dirty="0">
                <a:solidFill>
                  <a:srgbClr val="FF0000"/>
                </a:solidFill>
                <a:latin typeface="Ubuntu Light" panose="020B0304030602030204" pitchFamily="34" charset="0"/>
              </a:rPr>
              <a:t> </a:t>
            </a:r>
            <a:r>
              <a:rPr lang="fr-fr" b="1" u="sng" dirty="0">
                <a:solidFill>
                  <a:srgbClr val="FF0000"/>
                </a:solidFill>
                <a:latin typeface="Ubuntu Light" panose="020B0304030602030204" pitchFamily="34" charset="0"/>
              </a:rPr>
              <a:t>influence</a:t>
            </a:r>
            <a:r>
              <a:rPr lang="fr-fr" dirty="0">
                <a:solidFill>
                  <a:srgbClr val="FF0000"/>
                </a:solidFill>
                <a:latin typeface="Ubuntu Light" panose="020B0304030602030204" pitchFamily="34" charset="0"/>
              </a:rPr>
              <a:t> </a:t>
            </a:r>
            <a:r>
              <a:rPr lang="fr-fr" dirty="0">
                <a:latin typeface="Ubuntu Light" panose="020B0304030602030204" pitchFamily="34" charset="0"/>
              </a:rPr>
              <a:t>positive sur leurs coéquipiers</a:t>
            </a:r>
          </a:p>
          <a:p>
            <a:pPr lvl="0"/>
            <a:r>
              <a:rPr lang="fr-fr" dirty="0">
                <a:latin typeface="Ubuntu Light" panose="020B0304030602030204" pitchFamily="34" charset="0"/>
              </a:rPr>
              <a:t>Être </a:t>
            </a:r>
            <a:r>
              <a:rPr lang="fr-fr" b="1" u="sng" dirty="0">
                <a:solidFill>
                  <a:srgbClr val="FF0000"/>
                </a:solidFill>
                <a:latin typeface="Ubuntu Light" panose="020B0304030602030204" pitchFamily="34" charset="0"/>
              </a:rPr>
              <a:t>fiables, à l'écoute et respectueux</a:t>
            </a:r>
            <a:r>
              <a:rPr lang="fr-fr" dirty="0">
                <a:solidFill>
                  <a:srgbClr val="FF0000"/>
                </a:solidFill>
                <a:latin typeface="Ubuntu Light" panose="020B0304030602030204" pitchFamily="34" charset="0"/>
              </a:rPr>
              <a:t> </a:t>
            </a:r>
            <a:r>
              <a:rPr lang="fr-fr" dirty="0">
                <a:latin typeface="Ubuntu Light" panose="020B0304030602030204" pitchFamily="34" charset="0"/>
              </a:rPr>
              <a:t>à tout moment</a:t>
            </a:r>
          </a:p>
          <a:p>
            <a:pPr lvl="0"/>
            <a:r>
              <a:rPr lang="fr-fr" dirty="0">
                <a:latin typeface="Ubuntu Light" panose="020B0304030602030204" pitchFamily="34" charset="0"/>
              </a:rPr>
              <a:t>Faire preuve </a:t>
            </a:r>
            <a:r>
              <a:rPr lang="fr-fr" b="1" u="sng" dirty="0">
                <a:solidFill>
                  <a:srgbClr val="FF0000"/>
                </a:solidFill>
                <a:latin typeface="Ubuntu Light" panose="020B0304030602030204" pitchFamily="34" charset="0"/>
              </a:rPr>
              <a:t>d'un grand esprit sportif</a:t>
            </a:r>
            <a:r>
              <a:rPr lang="fr-fr" dirty="0">
                <a:solidFill>
                  <a:srgbClr val="FF0000"/>
                </a:solidFill>
                <a:latin typeface="Ubuntu Light" panose="020B0304030602030204" pitchFamily="34" charset="0"/>
              </a:rPr>
              <a:t> </a:t>
            </a:r>
            <a:r>
              <a:rPr lang="fr-fr" dirty="0">
                <a:latin typeface="Ubuntu Light" panose="020B0304030602030204" pitchFamily="34" charset="0"/>
              </a:rPr>
              <a:t>en toutes circonstances et adopter une </a:t>
            </a:r>
            <a:r>
              <a:rPr lang="fr-fr" b="1" u="sng" dirty="0">
                <a:solidFill>
                  <a:srgbClr val="FF0000"/>
                </a:solidFill>
                <a:latin typeface="Ubuntu Light" panose="020B0304030602030204" pitchFamily="34" charset="0"/>
              </a:rPr>
              <a:t>bonne attitude</a:t>
            </a:r>
            <a:endParaRPr lang="en-US" dirty="0">
              <a:solidFill>
                <a:srgbClr val="FF0000"/>
              </a:solidFill>
              <a:latin typeface="Ubuntu Light" panose="020B0304030602030204" pitchFamily="34" charset="0"/>
            </a:endParaRPr>
          </a:p>
          <a:p>
            <a:pPr lvl="0"/>
            <a:r>
              <a:rPr lang="fr-fr" dirty="0">
                <a:latin typeface="Ubuntu Light" panose="020B0304030602030204" pitchFamily="34" charset="0"/>
              </a:rPr>
              <a:t>Être de bons coéquipiers et prendre réellement </a:t>
            </a:r>
            <a:r>
              <a:rPr lang="fr-fr" b="1" u="sng" dirty="0">
                <a:solidFill>
                  <a:srgbClr val="FF0000"/>
                </a:solidFill>
                <a:latin typeface="Ubuntu Light" panose="020B0304030602030204" pitchFamily="34" charset="0"/>
              </a:rPr>
              <a:t>soin de tous ceux qui les entourent</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a:t>
            </a:fld>
            <a:endParaRPr lang="en-US" dirty="0"/>
          </a:p>
        </p:txBody>
      </p:sp>
    </p:spTree>
    <p:extLst>
      <p:ext uri="{BB962C8B-B14F-4D97-AF65-F5344CB8AC3E}">
        <p14:creationId xmlns:p14="http://schemas.microsoft.com/office/powerpoint/2010/main" val="19282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terminer cette session, abordons les conseils à donner à vos coéquipiers pour rester en bonne santé !</a:t>
            </a:r>
          </a:p>
        </p:txBody>
      </p:sp>
      <p:sp>
        <p:nvSpPr>
          <p:cNvPr id="4" name="Slide Number Placeholder 3"/>
          <p:cNvSpPr>
            <a:spLocks noGrp="1"/>
          </p:cNvSpPr>
          <p:nvPr>
            <p:ph type="sldNum" sz="quarter" idx="5"/>
          </p:nvPr>
        </p:nvSpPr>
        <p:spPr/>
        <p:txBody>
          <a:bodyPr/>
          <a:lstStyle/>
          <a:p>
            <a:fld id="{94524C34-D508-4CCF-A9F5-C631378A631A}" type="slidenum">
              <a:rPr lang="en-US" smtClean="0"/>
              <a:t>40</a:t>
            </a:fld>
            <a:endParaRPr lang="en-US"/>
          </a:p>
        </p:txBody>
      </p:sp>
    </p:spTree>
    <p:extLst>
      <p:ext uri="{BB962C8B-B14F-4D97-AF65-F5344CB8AC3E}">
        <p14:creationId xmlns:p14="http://schemas.microsoft.com/office/powerpoint/2010/main" val="3487117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dirty="0"/>
              <a:t>En tant que Fitness Captain, vous devez </a:t>
            </a:r>
            <a:r>
              <a:rPr lang="fr-fr" b="1" dirty="0">
                <a:solidFill>
                  <a:srgbClr val="179984"/>
                </a:solidFill>
              </a:rPr>
              <a:t>donner un conseil en matière d’éducation à la santé lors de chaque séance de formation. </a:t>
            </a:r>
            <a:r>
              <a:rPr lang="fr-fr" b="0" dirty="0">
                <a:solidFill>
                  <a:srgbClr val="179984"/>
                </a:solidFill>
              </a:rPr>
              <a:t>Vous devez transmettre </a:t>
            </a:r>
            <a:r>
              <a:rPr lang="fr-fr" dirty="0"/>
              <a:t>des habitudes saines qui améliorent la condition physique et les performances sportives.</a:t>
            </a:r>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dirty="0"/>
              <a:t>Vous devrez également montrer l’exemple lors des entraînements et des compétitions.</a:t>
            </a:r>
          </a:p>
          <a:p>
            <a:pPr marL="0" indent="0">
              <a:lnSpc>
                <a:spcPct val="100000"/>
              </a:lnSpc>
              <a:buFont typeface="Ubuntu Light" panose="020B0604020202020204" pitchFamily="34" charset="0"/>
              <a:buNone/>
            </a:pPr>
            <a:r>
              <a:rPr lang="fr-fr" dirty="0"/>
              <a:t> </a:t>
            </a:r>
          </a:p>
        </p:txBody>
      </p:sp>
      <p:sp>
        <p:nvSpPr>
          <p:cNvPr id="4" name="Slide Number Placeholder 3"/>
          <p:cNvSpPr>
            <a:spLocks noGrp="1"/>
          </p:cNvSpPr>
          <p:nvPr>
            <p:ph type="sldNum" sz="quarter" idx="5"/>
          </p:nvPr>
        </p:nvSpPr>
        <p:spPr/>
        <p:txBody>
          <a:bodyPr/>
          <a:lstStyle/>
          <a:p>
            <a:fld id="{94524C34-D508-4CCF-A9F5-C631378A631A}" type="slidenum">
              <a:rPr lang="en-US" smtClean="0"/>
              <a:t>41</a:t>
            </a:fld>
            <a:endParaRPr lang="en-US"/>
          </a:p>
        </p:txBody>
      </p:sp>
    </p:spTree>
    <p:extLst>
      <p:ext uri="{BB962C8B-B14F-4D97-AF65-F5344CB8AC3E}">
        <p14:creationId xmlns:p14="http://schemas.microsoft.com/office/powerpoint/2010/main" val="2235738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latin typeface="Ubuntu" panose="020B0504030602030204" pitchFamily="34" charset="0"/>
                <a:ea typeface="Times New Roman" panose="02020603050405020304" pitchFamily="18" charset="0"/>
                <a:cs typeface="Times New Roman" panose="02020603050405020304" pitchFamily="18" charset="0"/>
              </a:rPr>
              <a:t>Les conseils de santé sont des conseils simples mais utiles qui peuvent vous aider, vous et vos coéquipiers, à faire des choix sains. Ils doivent être brefs, entre 2 et 5 minutes maximum</a:t>
            </a:r>
          </a:p>
          <a:p>
            <a:pPr marL="0" indent="0">
              <a:lnSpc>
                <a:spcPct val="100000"/>
              </a:lnSpc>
              <a:buFont typeface="Ubuntu Light" panose="020B0604020202020204" pitchFamily="34" charset="0"/>
              <a:buNone/>
            </a:pPr>
            <a:endParaRPr lang="en-US" sz="1800" dirty="0">
              <a:effectLst/>
              <a:latin typeface="Ubuntu" panose="020B0504030602030204" pitchFamily="34" charset="0"/>
              <a:cs typeface="Times New Roman" panose="02020603050405020304" pitchFamily="18" charset="0"/>
            </a:endParaRPr>
          </a:p>
          <a:p>
            <a:pPr marL="0" indent="0">
              <a:lnSpc>
                <a:spcPct val="100000"/>
              </a:lnSpc>
              <a:buFont typeface="Ubuntu Light" panose="020B0604020202020204" pitchFamily="34" charset="0"/>
              <a:buNone/>
            </a:pPr>
            <a:r>
              <a:rPr lang="fr-fr" dirty="0"/>
              <a:t>Dans la mesure du possible, rendez les conseils de santé interactifs ! Vous pouvez faire participer vos coéquipiers en :</a:t>
            </a:r>
          </a:p>
          <a:p>
            <a:pPr marL="171450" indent="-171450">
              <a:lnSpc>
                <a:spcPct val="100000"/>
              </a:lnSpc>
              <a:buFont typeface="Ubuntu Light" panose="020B0604020202020204" pitchFamily="34" charset="0"/>
              <a:buChar char="•"/>
            </a:pPr>
            <a:r>
              <a:rPr lang="fr-fr" dirty="0"/>
              <a:t>Leur posant des questions</a:t>
            </a:r>
          </a:p>
          <a:p>
            <a:pPr marL="171450" indent="-171450">
              <a:lnSpc>
                <a:spcPct val="100000"/>
              </a:lnSpc>
              <a:buFont typeface="Ubuntu Light" panose="020B0604020202020204" pitchFamily="34" charset="0"/>
              <a:buChar char="•"/>
            </a:pPr>
            <a:r>
              <a:rPr lang="fr-FR" dirty="0"/>
              <a:t>Permettant à différents</a:t>
            </a:r>
            <a:r>
              <a:rPr lang="fr-fr" dirty="0"/>
              <a:t> membres de votre équipe d’y répondre</a:t>
            </a:r>
          </a:p>
          <a:p>
            <a:pPr marL="171450" indent="-171450">
              <a:lnSpc>
                <a:spcPct val="100000"/>
              </a:lnSpc>
              <a:buFont typeface="Ubuntu Light" panose="020B0604020202020204" pitchFamily="34" charset="0"/>
              <a:buChar char="•"/>
            </a:pPr>
            <a:r>
              <a:rPr lang="fr-fr" dirty="0"/>
              <a:t>Donnant des exemples</a:t>
            </a:r>
          </a:p>
          <a:p>
            <a:pPr marL="171450" indent="-171450">
              <a:lnSpc>
                <a:spcPct val="100000"/>
              </a:lnSpc>
              <a:buFont typeface="Ubuntu Light" panose="020B0604020202020204" pitchFamily="34" charset="0"/>
              <a:buChar char="•"/>
            </a:pPr>
            <a:r>
              <a:rPr lang="fr-fr" dirty="0"/>
              <a:t>Leur donnant un objectif et en suivant leurs progrès lors de la prochaine séance de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Ubuntu" panose="020B0504030602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42</a:t>
            </a:fld>
            <a:endParaRPr lang="en-US"/>
          </a:p>
        </p:txBody>
      </p:sp>
    </p:spTree>
    <p:extLst>
      <p:ext uri="{BB962C8B-B14F-4D97-AF65-F5344CB8AC3E}">
        <p14:creationId xmlns:p14="http://schemas.microsoft.com/office/powerpoint/2010/main" val="1937179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43</a:t>
            </a:fld>
            <a:endParaRPr lang="en-US"/>
          </a:p>
        </p:txBody>
      </p:sp>
    </p:spTree>
    <p:extLst>
      <p:ext uri="{BB962C8B-B14F-4D97-AF65-F5344CB8AC3E}">
        <p14:creationId xmlns:p14="http://schemas.microsoft.com/office/powerpoint/2010/main" val="22968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44</a:t>
            </a:fld>
            <a:endParaRPr lang="en-US"/>
          </a:p>
        </p:txBody>
      </p:sp>
    </p:spTree>
    <p:extLst>
      <p:ext uri="{BB962C8B-B14F-4D97-AF65-F5344CB8AC3E}">
        <p14:creationId xmlns:p14="http://schemas.microsoft.com/office/powerpoint/2010/main" val="1722425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[Activité de groupe facultative]</a:t>
            </a:r>
          </a:p>
        </p:txBody>
      </p:sp>
      <p:sp>
        <p:nvSpPr>
          <p:cNvPr id="4" name="Slide Number Placeholder 3"/>
          <p:cNvSpPr>
            <a:spLocks noGrp="1"/>
          </p:cNvSpPr>
          <p:nvPr>
            <p:ph type="sldNum" sz="quarter" idx="5"/>
          </p:nvPr>
        </p:nvSpPr>
        <p:spPr/>
        <p:txBody>
          <a:bodyPr/>
          <a:lstStyle/>
          <a:p>
            <a:fld id="{94524C34-D508-4CCF-A9F5-C631378A631A}" type="slidenum">
              <a:rPr lang="en-US" smtClean="0"/>
              <a:t>45</a:t>
            </a:fld>
            <a:endParaRPr lang="en-US"/>
          </a:p>
        </p:txBody>
      </p:sp>
    </p:spTree>
    <p:extLst>
      <p:ext uri="{BB962C8B-B14F-4D97-AF65-F5344CB8AC3E}">
        <p14:creationId xmlns:p14="http://schemas.microsoft.com/office/powerpoint/2010/main" val="2782995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Ubuntu Light" panose="020B0604020202020204" pitchFamily="34" charset="0"/>
              <a:buChar char="•"/>
            </a:pPr>
            <a:r>
              <a:rPr lang="fr-fr" dirty="0"/>
              <a:t>Il existe de nombreuses manières de donner des conseils de santé ! Pensez aux différentes manières dont vous communiquez avec les autres athlètes de Special Olympics </a:t>
            </a:r>
          </a:p>
          <a:p>
            <a:pPr marL="457200" indent="-457200">
              <a:lnSpc>
                <a:spcPct val="100000"/>
              </a:lnSpc>
              <a:buFont typeface="Ubuntu Light" panose="020B0604020202020204" pitchFamily="34" charset="0"/>
              <a:buChar char="•"/>
            </a:pPr>
            <a:endParaRPr lang="en-US" dirty="0"/>
          </a:p>
          <a:p>
            <a:pPr marL="457200" indent="-457200">
              <a:lnSpc>
                <a:spcPct val="100000"/>
              </a:lnSpc>
              <a:buFont typeface="Ubuntu Light" panose="020B0604020202020204" pitchFamily="34" charset="0"/>
              <a:buChar char="•"/>
            </a:pPr>
            <a:r>
              <a:rPr lang="fr-fr" dirty="0"/>
              <a:t>Si vous le souhaitez, vous pouvez partager un conseil de santé pendant :</a:t>
            </a:r>
          </a:p>
          <a:p>
            <a:pPr marL="1143000" lvl="1" indent="-457200">
              <a:lnSpc>
                <a:spcPct val="100000"/>
              </a:lnSpc>
            </a:pPr>
            <a:r>
              <a:rPr lang="fr-fr" dirty="0"/>
              <a:t>Les pauses hydratation</a:t>
            </a:r>
          </a:p>
          <a:p>
            <a:pPr marL="1143000" lvl="1" indent="-457200">
              <a:lnSpc>
                <a:spcPct val="100000"/>
              </a:lnSpc>
            </a:pPr>
            <a:r>
              <a:rPr lang="fr-fr" dirty="0"/>
              <a:t>Les étirements de récupération</a:t>
            </a:r>
          </a:p>
          <a:p>
            <a:pPr marL="1143000" lvl="1" indent="-457200">
              <a:lnSpc>
                <a:spcPct val="100000"/>
              </a:lnSpc>
            </a:pPr>
            <a:endParaRPr lang="en-US" sz="1200" b="0" i="0" u="none" strike="noStrike" kern="1200" baseline="0" dirty="0">
              <a:solidFill>
                <a:schemeClr val="dk1"/>
              </a:solidFill>
              <a:latin typeface="Ubuntu" panose="020B0504030602030204" pitchFamily="34" charset="0"/>
              <a:ea typeface="+mn-ea"/>
              <a:cs typeface="+mn-cs"/>
            </a:endParaRPr>
          </a:p>
          <a:p>
            <a:pPr marL="231775" lvl="0" indent="-3175">
              <a:lnSpc>
                <a:spcPct val="100000"/>
              </a:lnSpc>
            </a:pPr>
            <a:r>
              <a:rPr lang="fr-fr" sz="1200" b="0" i="0" u="none" strike="noStrike" kern="1200" baseline="0" dirty="0">
                <a:solidFill>
                  <a:schemeClr val="dk1"/>
                </a:solidFill>
                <a:latin typeface="Ubuntu" panose="020B0504030602030204" pitchFamily="34" charset="0"/>
                <a:ea typeface="+mn-ea"/>
                <a:cs typeface="+mn-cs"/>
              </a:rPr>
              <a:t>Assurez-vous de demander l'avis de votre entraîneur sur les meilleurs moments pour partager des conseils de santé pendant vos entraînements !</a:t>
            </a:r>
          </a:p>
        </p:txBody>
      </p:sp>
      <p:sp>
        <p:nvSpPr>
          <p:cNvPr id="4" name="Slide Number Placeholder 3"/>
          <p:cNvSpPr>
            <a:spLocks noGrp="1"/>
          </p:cNvSpPr>
          <p:nvPr>
            <p:ph type="sldNum" sz="quarter" idx="5"/>
          </p:nvPr>
        </p:nvSpPr>
        <p:spPr/>
        <p:txBody>
          <a:bodyPr/>
          <a:lstStyle/>
          <a:p>
            <a:fld id="{94524C34-D508-4CCF-A9F5-C631378A631A}" type="slidenum">
              <a:rPr lang="en-US" smtClean="0"/>
              <a:t>46</a:t>
            </a:fld>
            <a:endParaRPr lang="en-US"/>
          </a:p>
        </p:txBody>
      </p:sp>
    </p:spTree>
    <p:extLst>
      <p:ext uri="{BB962C8B-B14F-4D97-AF65-F5344CB8AC3E}">
        <p14:creationId xmlns:p14="http://schemas.microsoft.com/office/powerpoint/2010/main" val="1431135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fr-fr"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rPr>
              <a:t>Vous pouvez donner des conseils de santé sur chacun des thèmes liés à la forme physique :</a:t>
            </a:r>
          </a:p>
          <a:p>
            <a:pPr marL="0" marR="0">
              <a:lnSpc>
                <a:spcPct val="150000"/>
              </a:lnSpc>
              <a:spcBef>
                <a:spcPts val="0"/>
              </a:spcBef>
              <a:spcAft>
                <a:spcPts val="0"/>
              </a:spcAft>
            </a:pPr>
            <a:r>
              <a:rPr lang="fr-fr"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rPr>
              <a:t>	Activité physique</a:t>
            </a:r>
          </a:p>
          <a:p>
            <a:pPr marL="0" marR="0">
              <a:lnSpc>
                <a:spcPct val="150000"/>
              </a:lnSpc>
              <a:spcBef>
                <a:spcPts val="0"/>
              </a:spcBef>
              <a:spcAft>
                <a:spcPts val="0"/>
              </a:spcAft>
            </a:pPr>
            <a:r>
              <a:rPr lang="fr-fr"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rPr>
              <a:t>	Hydratation</a:t>
            </a:r>
            <a:br/>
            <a:r>
              <a:rPr lang="fr-fr"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rPr>
              <a:t>	Nutrition</a:t>
            </a:r>
            <a:br/>
            <a:endParaRPr lang="en-US"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endParaRPr>
          </a:p>
          <a:p>
            <a:pPr marL="0" marR="0">
              <a:lnSpc>
                <a:spcPct val="150000"/>
              </a:lnSpc>
              <a:spcBef>
                <a:spcPts val="0"/>
              </a:spcBef>
              <a:spcAft>
                <a:spcPts val="0"/>
              </a:spcAft>
            </a:pPr>
            <a:r>
              <a:rPr lang="fr-fr"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rPr>
              <a:t>QUESTION : Qui parmi vous a déjà consulté ou utilisé le Guide Fit 5 ? Levez la main.</a:t>
            </a:r>
          </a:p>
          <a:p>
            <a:pPr marL="0" marR="0">
              <a:lnSpc>
                <a:spcPct val="150000"/>
              </a:lnSpc>
              <a:spcBef>
                <a:spcPts val="0"/>
              </a:spcBef>
              <a:spcAft>
                <a:spcPts val="0"/>
              </a:spcAft>
            </a:pPr>
            <a:endParaRPr lang="en-US"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endParaRPr>
          </a:p>
          <a:p>
            <a:pPr>
              <a:lnSpc>
                <a:spcPct val="100000"/>
              </a:lnSpc>
            </a:pPr>
            <a:r>
              <a:rPr lang="fr-fr" dirty="0">
                <a:solidFill>
                  <a:srgbClr val="000000"/>
                </a:solidFill>
                <a:effectLst/>
                <a:latin typeface="Ubuntu Light" panose="020B0304030602030204" pitchFamily="34" charset="0"/>
                <a:ea typeface="Ubuntu Light" panose="020B0304030602030204" pitchFamily="34" charset="0"/>
                <a:cs typeface="Ubuntu Light" panose="020B0304030602030204" pitchFamily="34" charset="0"/>
              </a:rPr>
              <a:t>Super ! Le Guide Fit 5 vous aide à rester en forme et à pratiquer correctement une activité physique, à bien vous nourrir et à bien vous hydrater. À l'aide des informations contenues dans le Guide Fit 5, vous pouvez partager des leçons sur </a:t>
            </a:r>
            <a:r>
              <a:rPr lang="fr-fr" dirty="0">
                <a:latin typeface="Ubuntu Light" panose="020B0304030602030204" pitchFamily="34" charset="0"/>
              </a:rPr>
              <a:t>:</a:t>
            </a:r>
          </a:p>
          <a:p>
            <a:pPr marL="1143000" lvl="1" indent="-457200">
              <a:lnSpc>
                <a:spcPct val="100000"/>
              </a:lnSpc>
            </a:pPr>
            <a:r>
              <a:rPr lang="fr-fr" dirty="0"/>
              <a:t>Comment rester actif autrement que par le sport</a:t>
            </a:r>
          </a:p>
          <a:p>
            <a:pPr marL="1143000" lvl="1" indent="-457200">
              <a:lnSpc>
                <a:spcPct val="100000"/>
              </a:lnSpc>
            </a:pPr>
            <a:r>
              <a:rPr lang="fr-fr" dirty="0"/>
              <a:t>Les aliments sains qui permettent à votre corps de fonctionner</a:t>
            </a:r>
          </a:p>
          <a:p>
            <a:pPr marL="1143000" lvl="1" indent="-457200">
              <a:lnSpc>
                <a:spcPct val="100000"/>
              </a:lnSpc>
            </a:pPr>
            <a:r>
              <a:rPr lang="fr-fr" dirty="0"/>
              <a:t>Les boissons hydratantes</a:t>
            </a:r>
          </a:p>
          <a:p>
            <a:pPr marL="0" marR="0">
              <a:lnSpc>
                <a:spcPct val="150000"/>
              </a:lnSpc>
              <a:spcBef>
                <a:spcPts val="0"/>
              </a:spcBef>
              <a:spcAft>
                <a:spcPts val="0"/>
              </a:spcAft>
            </a:pPr>
            <a:endParaRPr lang="en-US" sz="1800" dirty="0">
              <a:solidFill>
                <a:srgbClr val="000000"/>
              </a:solidFill>
              <a:effectLst/>
              <a:latin typeface="Ubuntu" panose="020B0504030602030204" pitchFamily="34" charset="0"/>
              <a:ea typeface="Ubuntu Light" panose="020B0304030602030204" pitchFamily="34" charset="0"/>
              <a:cs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47</a:t>
            </a:fld>
            <a:endParaRPr lang="en-US"/>
          </a:p>
        </p:txBody>
      </p:sp>
    </p:spTree>
    <p:extLst>
      <p:ext uri="{BB962C8B-B14F-4D97-AF65-F5344CB8AC3E}">
        <p14:creationId xmlns:p14="http://schemas.microsoft.com/office/powerpoint/2010/main" val="580486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fr-fr" dirty="0"/>
              <a:t>En plus du </a:t>
            </a:r>
            <a:r>
              <a:rPr lang="fr-fr" dirty="0">
                <a:hlinkClick r:id="rId3"/>
              </a:rPr>
              <a:t>Guide Fit 5 et des cartes de fitness</a:t>
            </a:r>
            <a:r>
              <a:rPr lang="fr-fr" dirty="0"/>
              <a:t>, vous pouvez aussi trouver des informations pour vos conseils de santé sur les sites Web et ressources suivants :</a:t>
            </a:r>
          </a:p>
          <a:p>
            <a:pPr>
              <a:lnSpc>
                <a:spcPct val="100000"/>
              </a:lnSpc>
            </a:pPr>
            <a:endParaRPr lang="en-US" dirty="0"/>
          </a:p>
          <a:p>
            <a:pPr marL="457200" indent="-457200">
              <a:lnSpc>
                <a:spcPct val="100000"/>
              </a:lnSpc>
              <a:buFont typeface="Ubuntu Light" panose="020B0604020202020204" pitchFamily="34" charset="0"/>
              <a:buChar char="•"/>
            </a:pPr>
            <a:r>
              <a:rPr lang="fr-fr" dirty="0">
                <a:hlinkClick r:id="rId4"/>
              </a:rPr>
              <a:t>Boîte à outils de sensibilisation à la santé Special Olympics</a:t>
            </a:r>
            <a:endParaRPr lang="en-US" dirty="0"/>
          </a:p>
          <a:p>
            <a:pPr marL="457200" indent="-457200">
              <a:lnSpc>
                <a:spcPct val="100000"/>
              </a:lnSpc>
              <a:buFont typeface="Ubuntu Light" panose="020B0604020202020204" pitchFamily="34" charset="0"/>
              <a:buChar char="•"/>
            </a:pPr>
            <a:r>
              <a:rPr lang="fr-fr" dirty="0">
                <a:hlinkClick r:id="rId5"/>
              </a:rPr>
              <a:t>High 5 pour la forme physique</a:t>
            </a:r>
            <a:endParaRPr lang="en-US" dirty="0"/>
          </a:p>
          <a:p>
            <a:pPr marL="457200" indent="-457200">
              <a:lnSpc>
                <a:spcPct val="100000"/>
              </a:lnSpc>
              <a:buFont typeface="Ubuntu Light" panose="020B0604020202020204" pitchFamily="34" charset="0"/>
              <a:buChar char="•"/>
            </a:pPr>
            <a:r>
              <a:rPr lang="fr-fr" dirty="0">
                <a:hlinkClick r:id="rId6"/>
              </a:rPr>
              <a:t>Promotion de la santé – Matériel pédagogique</a:t>
            </a:r>
            <a:endParaRPr lang="en-US" dirty="0"/>
          </a:p>
          <a:p>
            <a:pPr marL="457200" indent="-457200">
              <a:lnSpc>
                <a:spcPct val="100000"/>
              </a:lnSpc>
              <a:buFont typeface="Ubuntu Light" panose="020B0604020202020204" pitchFamily="34" charset="0"/>
              <a:buChar char="•"/>
            </a:pPr>
            <a:r>
              <a:rPr lang="fr-fr" dirty="0"/>
              <a:t>Les ressources et les guides de fitness de votre programme</a:t>
            </a:r>
          </a:p>
          <a:p>
            <a:pPr marL="0" indent="0">
              <a:buFont typeface="Ubuntu Light"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pouvez aussi vous aider de votre cahier d'exercices pour trouver d'autres conseils de santé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48</a:t>
            </a:fld>
            <a:endParaRPr lang="en-US"/>
          </a:p>
        </p:txBody>
      </p:sp>
    </p:spTree>
    <p:extLst>
      <p:ext uri="{BB962C8B-B14F-4D97-AF65-F5344CB8AC3E}">
        <p14:creationId xmlns:p14="http://schemas.microsoft.com/office/powerpoint/2010/main" val="1205126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49</a:t>
            </a:fld>
            <a:endParaRPr lang="en-US"/>
          </a:p>
        </p:txBody>
      </p:sp>
    </p:spTree>
    <p:extLst>
      <p:ext uri="{BB962C8B-B14F-4D97-AF65-F5344CB8AC3E}">
        <p14:creationId xmlns:p14="http://schemas.microsoft.com/office/powerpoint/2010/main" val="258608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dirty="0">
                <a:effectLst/>
                <a:latin typeface="Ubuntu Light" panose="020B0304030602030204" pitchFamily="34" charset="0"/>
                <a:ea typeface="Calibri" panose="020F0502020204030204" pitchFamily="34" charset="0"/>
                <a:cs typeface="Times New Roman" panose="02020603050405020304" pitchFamily="18" charset="0"/>
              </a:rPr>
              <a:t>Ce que les équipes dirigées par des Fitness Captains feront :</a:t>
            </a:r>
          </a:p>
          <a:p>
            <a:pPr marL="342900" indent="-342900">
              <a:buFont typeface="Ubuntu Light" panose="020B0604020202020204" pitchFamily="34" charset="0"/>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Effectuer des routines d'échauffement et de récupération en alliant sécurité et efficacité </a:t>
            </a:r>
          </a:p>
          <a:p>
            <a:pPr marL="342900" indent="-342900">
              <a:buFont typeface="Ubuntu Light" panose="020B0604020202020204" pitchFamily="34" charset="0"/>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Apprendre des leçons ou des astuces en matière d'éducation sur la santé</a:t>
            </a:r>
          </a:p>
          <a:p>
            <a:pPr marL="342900" indent="-342900">
              <a:buFont typeface="Ubuntu Light" panose="020B0604020202020204" pitchFamily="34" charset="0"/>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Bénéficier d'une aide à la pratique des comportements sains et être encouragées à participer à d'autres programmes de santé ou de forme physique</a:t>
            </a:r>
          </a:p>
          <a:p>
            <a:pPr marL="342900" indent="-342900">
              <a:buFont typeface="Ubuntu Light" panose="020B0604020202020204" pitchFamily="34" charset="0"/>
              <a:buChar char="•"/>
            </a:pPr>
            <a:endParaRPr lang="en-US" sz="1200" dirty="0">
              <a:effectLst/>
              <a:latin typeface="Ubuntu Light" panose="020B0304030602030204" pitchFamily="34" charset="0"/>
              <a:ea typeface="Calibri" panose="020F0502020204030204" pitchFamily="34" charset="0"/>
              <a:cs typeface="Times New Roman" panose="02020603050405020304" pitchFamily="18" charset="0"/>
            </a:endParaRPr>
          </a:p>
          <a:p>
            <a:pPr lvl="0"/>
            <a:endParaRPr lang="en-US" b="1" u="sng" dirty="0">
              <a:latin typeface="Ubuntu Light" panose="020B0304030602030204" pitchFamily="34" charset="0"/>
            </a:endParaRPr>
          </a:p>
          <a:p>
            <a:pPr lvl="0"/>
            <a:r>
              <a:rPr lang="fr-fr" dirty="0">
                <a:latin typeface="Ubuntu Light" panose="020B0304030602030204" pitchFamily="34" charset="0"/>
              </a:rPr>
              <a:t>Les Fitness Captains doivent prendre soin de leurs coéquipiers de façon positive et les guider vers la réussite à travers des encouragements positifs.</a:t>
            </a:r>
          </a:p>
          <a:p>
            <a:pPr marL="342900" indent="-342900">
              <a:buFont typeface="Ubuntu Light" panose="020B0604020202020204" pitchFamily="34" charset="0"/>
              <a:buChar char="•"/>
            </a:pPr>
            <a:endParaRPr lang="en-US" sz="1200" dirty="0">
              <a:effectLst/>
              <a:latin typeface="Ubuntu Light" panose="020B0304030602030204" pitchFamily="34" charset="0"/>
              <a:ea typeface="Calibri" panose="020F0502020204030204" pitchFamily="34" charset="0"/>
              <a:cs typeface="Times New Roman" panose="02020603050405020304" pitchFamily="18" charset="0"/>
            </a:endParaRPr>
          </a:p>
          <a:p>
            <a:endParaRPr lang="en-US"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5</a:t>
            </a:fld>
            <a:endParaRPr lang="en-US"/>
          </a:p>
        </p:txBody>
      </p:sp>
    </p:spTree>
    <p:extLst>
      <p:ext uri="{BB962C8B-B14F-4D97-AF65-F5344CB8AC3E}">
        <p14:creationId xmlns:p14="http://schemas.microsoft.com/office/powerpoint/2010/main" val="964233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94524C34-D508-4CCF-A9F5-C631378A631A}" type="slidenum">
              <a:rPr lang="en-US" smtClean="0"/>
              <a:t>50</a:t>
            </a:fld>
            <a:endParaRPr lang="en-US"/>
          </a:p>
        </p:txBody>
      </p:sp>
    </p:spTree>
    <p:extLst>
      <p:ext uri="{BB962C8B-B14F-4D97-AF65-F5344CB8AC3E}">
        <p14:creationId xmlns:p14="http://schemas.microsoft.com/office/powerpoint/2010/main" val="1395697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Bienvenue à la formation Fitness Captain ! Dans ce deuxième cours, nous allons nous entraîner à diriger des routines d'échauffements et d'étirements dynamiques pour différents sports !</a:t>
            </a:r>
          </a:p>
        </p:txBody>
      </p:sp>
      <p:sp>
        <p:nvSpPr>
          <p:cNvPr id="4" name="Slide Number Placeholder 3"/>
          <p:cNvSpPr>
            <a:spLocks noGrp="1"/>
          </p:cNvSpPr>
          <p:nvPr>
            <p:ph type="sldNum" sz="quarter" idx="5"/>
          </p:nvPr>
        </p:nvSpPr>
        <p:spPr/>
        <p:txBody>
          <a:bodyPr/>
          <a:lstStyle/>
          <a:p>
            <a:fld id="{94524C34-D508-4CCF-A9F5-C631378A631A}" type="slidenum">
              <a:rPr lang="en-US" smtClean="0"/>
              <a:t>51</a:t>
            </a:fld>
            <a:endParaRPr lang="en-US"/>
          </a:p>
        </p:txBody>
      </p:sp>
    </p:spTree>
    <p:extLst>
      <p:ext uri="{BB962C8B-B14F-4D97-AF65-F5344CB8AC3E}">
        <p14:creationId xmlns:p14="http://schemas.microsoft.com/office/powerpoint/2010/main" val="2940072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52</a:t>
            </a:fld>
            <a:endParaRPr lang="en-US"/>
          </a:p>
        </p:txBody>
      </p:sp>
    </p:spTree>
    <p:extLst>
      <p:ext uri="{BB962C8B-B14F-4D97-AF65-F5344CB8AC3E}">
        <p14:creationId xmlns:p14="http://schemas.microsoft.com/office/powerpoint/2010/main" val="2356801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rPr>
              <a:t>Passons en revue les rôles et les responsabilités d'un Fitness Captain.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rPr>
              <a:t>À l'aide de leurs compétences de leadership, </a:t>
            </a:r>
            <a:r>
              <a:rPr lang="fr-fr" dirty="0">
                <a:effectLst/>
                <a:latin typeface="Ubuntu" panose="020B0504030602030204" pitchFamily="34" charset="0"/>
                <a:ea typeface="Calibri" panose="020F0502020204030204" pitchFamily="34" charset="0"/>
                <a:cs typeface="Times New Roman" panose="02020603050405020304" pitchFamily="18" charset="0"/>
              </a:rPr>
              <a:t>les Fitness Captains travailleront en étroite collaboration avec leurs entraîneurs pour s'assurer que la santé et la forme physique soient des éléments clés de l'expérience sportive en </a:t>
            </a:r>
            <a:r>
              <a:rPr lang="fr-fr" b="0" i="0" u="none" strike="noStrike" kern="1200" baseline="0" dirty="0">
                <a:solidFill>
                  <a:schemeClr val="dk1"/>
                </a:solidFill>
                <a:effectLst/>
                <a:latin typeface="Ubuntu" panose="020B0504030602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dirty="0">
                <a:solidFill>
                  <a:schemeClr val="dk1"/>
                </a:solidFill>
                <a:effectLst/>
                <a:latin typeface="Ubuntu" panose="020B0504030602030204" pitchFamily="34" charset="0"/>
              </a:rPr>
              <a:t>Transmettant des habitudes saines à leurs coéquipiers</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dirty="0">
                <a:solidFill>
                  <a:schemeClr val="dk1"/>
                </a:solidFill>
                <a:effectLst/>
                <a:latin typeface="Ubuntu" panose="020B0504030602030204" pitchFamily="34" charset="0"/>
              </a:rPr>
              <a:t>Animant les échauffements et les étirements avant et après l'entraînement</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en-US" b="0" i="0" u="none" strike="noStrike" kern="1200" baseline="0" dirty="0">
              <a:solidFill>
                <a:schemeClr val="dk1"/>
              </a:solidFill>
              <a:effectLst/>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b="0" i="0" u="none" strike="noStrike" kern="1200" baseline="0" dirty="0">
                <a:solidFill>
                  <a:schemeClr val="dk1"/>
                </a:solidFill>
                <a:effectLst/>
                <a:latin typeface="Ubuntu" panose="020B0504030602030204" pitchFamily="34" charset="0"/>
                <a:cs typeface="Times New Roman" panose="02020603050405020304" pitchFamily="18" charset="0"/>
              </a:rPr>
              <a:t>Lors du premier cours, nous avons étudié les différentes composantes de la forme physique et comment donner des conseils de santé. Il est maintenant temps pour vous d'apprendre à vous échauffer, à vous étirer et à animer des exercices !</a:t>
            </a:r>
            <a:endParaRPr lang="en-US" b="0" i="0" u="none" strike="noStrike" kern="1200" baseline="0" dirty="0">
              <a:solidFill>
                <a:schemeClr val="dk1"/>
              </a:solidFill>
              <a:effectLst/>
              <a:latin typeface="Ubuntu" panose="020B05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53</a:t>
            </a:fld>
            <a:endParaRPr lang="en-US"/>
          </a:p>
        </p:txBody>
      </p:sp>
    </p:spTree>
    <p:extLst>
      <p:ext uri="{BB962C8B-B14F-4D97-AF65-F5344CB8AC3E}">
        <p14:creationId xmlns:p14="http://schemas.microsoft.com/office/powerpoint/2010/main" val="4069993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54</a:t>
            </a:fld>
            <a:endParaRPr lang="en-US"/>
          </a:p>
        </p:txBody>
      </p:sp>
    </p:spTree>
    <p:extLst>
      <p:ext uri="{BB962C8B-B14F-4D97-AF65-F5344CB8AC3E}">
        <p14:creationId xmlns:p14="http://schemas.microsoft.com/office/powerpoint/2010/main" val="31791865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dirty="0"/>
              <a:t>Un échauffement doit être la première activité physique de chaque </a:t>
            </a:r>
            <a:r>
              <a:rPr lang="fr-fr" dirty="0">
                <a:effectLst/>
              </a:rPr>
              <a:t>session d'entraînement </a:t>
            </a:r>
            <a:r>
              <a:rPr lang="fr-fr" dirty="0"/>
              <a:t>ou compétition</a:t>
            </a:r>
            <a:r>
              <a:rPr lang="fr-fr" dirty="0">
                <a:effectLst/>
              </a:rPr>
              <a:t>. Il </a:t>
            </a:r>
            <a:r>
              <a:rPr lang="fr-fr" dirty="0"/>
              <a:t>permet aux athlètes </a:t>
            </a:r>
            <a:r>
              <a:rPr lang="fr-fr" dirty="0">
                <a:effectLst/>
              </a:rPr>
              <a:t>de </a:t>
            </a:r>
            <a:r>
              <a:rPr lang="fr-fr" dirty="0"/>
              <a:t>se </a:t>
            </a:r>
            <a:r>
              <a:rPr lang="fr-fr" dirty="0">
                <a:effectLst/>
              </a:rPr>
              <a:t>préparer</a:t>
            </a:r>
            <a:r>
              <a:rPr lang="fr-fr" dirty="0"/>
              <a:t> physiquement et mentalement</a:t>
            </a:r>
            <a:r>
              <a:rPr lang="fr-fr" dirty="0">
                <a:effectLst/>
              </a:rPr>
              <a:t>. </a:t>
            </a:r>
            <a:r>
              <a:rPr lang="fr-fr" dirty="0"/>
              <a:t>En préparant à la fois leur </a:t>
            </a:r>
            <a:r>
              <a:rPr lang="fr-fr" dirty="0">
                <a:effectLst/>
              </a:rPr>
              <a:t>corps </a:t>
            </a:r>
            <a:r>
              <a:rPr lang="fr-fr" dirty="0"/>
              <a:t>et leur esprit, les athlètes ont moins de risque </a:t>
            </a:r>
            <a:r>
              <a:rPr lang="fr-fr" dirty="0">
                <a:effectLst/>
              </a:rPr>
              <a:t>de </a:t>
            </a:r>
            <a:r>
              <a:rPr lang="fr-fr" dirty="0"/>
              <a:t>se blesser et leurs performances s'amélioreront à chaque entraînement, à chaque séance et à chaque compétition</a:t>
            </a:r>
            <a:r>
              <a:rPr lang="fr-fr" dirty="0">
                <a:effectLst/>
              </a:rPr>
              <a:t>. </a:t>
            </a:r>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55</a:t>
            </a:fld>
            <a:endParaRPr lang="en-US"/>
          </a:p>
        </p:txBody>
      </p:sp>
    </p:spTree>
    <p:extLst>
      <p:ext uri="{BB962C8B-B14F-4D97-AF65-F5344CB8AC3E}">
        <p14:creationId xmlns:p14="http://schemas.microsoft.com/office/powerpoint/2010/main" val="1550524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dirty="0">
                <a:effectLst/>
                <a:latin typeface="Calibri Light" panose="020F0302020204030204" pitchFamily="34" charset="0"/>
                <a:ea typeface="Calibri" panose="020F0502020204030204" pitchFamily="34" charset="0"/>
                <a:cs typeface="Times New Roman" panose="02020603050405020304" pitchFamily="18" charset="0"/>
              </a:rPr>
              <a:t>L'échauffement prépare le corps au sport ou à l'exercice physique afin d'éviter les blessures en augmentant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fr" dirty="0">
                <a:effectLst/>
                <a:latin typeface="Calibri Light" panose="020F0302020204030204" pitchFamily="34" charset="0"/>
                <a:ea typeface="Calibri" panose="020F0502020204030204" pitchFamily="34" charset="0"/>
                <a:cs typeface="Times New Roman" panose="02020603050405020304" pitchFamily="18" charset="0"/>
              </a:rPr>
              <a:t>Le rythme cardiaque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fr" dirty="0">
                <a:effectLst/>
                <a:latin typeface="Calibri Light" panose="020F0302020204030204" pitchFamily="34" charset="0"/>
                <a:ea typeface="Calibri" panose="020F0502020204030204" pitchFamily="34" charset="0"/>
                <a:cs typeface="Times New Roman" panose="02020603050405020304" pitchFamily="18" charset="0"/>
              </a:rPr>
              <a:t>La fréquence respiratoire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fr" dirty="0">
                <a:effectLst/>
                <a:latin typeface="Calibri Light" panose="020F0302020204030204" pitchFamily="34" charset="0"/>
                <a:ea typeface="Calibri" panose="020F0502020204030204" pitchFamily="34" charset="0"/>
                <a:cs typeface="Times New Roman" panose="02020603050405020304" pitchFamily="18" charset="0"/>
              </a:rPr>
              <a:t>Le flux sanguin vers les muscles actifs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fr" dirty="0">
                <a:effectLst/>
                <a:latin typeface="Calibri Light" panose="020F0302020204030204" pitchFamily="34" charset="0"/>
                <a:ea typeface="Calibri" panose="020F0502020204030204" pitchFamily="34" charset="0"/>
                <a:cs typeface="Times New Roman" panose="02020603050405020304" pitchFamily="18" charset="0"/>
              </a:rPr>
              <a:t>La température du corps et des muscles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b="1"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dirty="0">
                <a:effectLst/>
                <a:latin typeface="Calibri Light" panose="020F0302020204030204" pitchFamily="34" charset="0"/>
                <a:ea typeface="Calibri" panose="020F0502020204030204" pitchFamily="34" charset="0"/>
                <a:cs typeface="Times New Roman" panose="02020603050405020304" pitchFamily="18" charset="0"/>
              </a:rPr>
              <a:t>Les échauffements préparent l'esprit à se concentrer sur le sport ou sur l'exercice physique en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fr" dirty="0">
                <a:effectLst/>
                <a:latin typeface="Calibri Light" panose="020F0302020204030204" pitchFamily="34" charset="0"/>
                <a:ea typeface="Calibri" panose="020F0502020204030204" pitchFamily="34" charset="0"/>
                <a:cs typeface="Times New Roman" panose="02020603050405020304" pitchFamily="18" charset="0"/>
              </a:rPr>
              <a:t>Aidant les athlètes à se concentrer sur le sport plutôt que sur leurs soucis personnels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fr" dirty="0">
                <a:effectLst/>
                <a:latin typeface="Calibri Light" panose="020F0302020204030204" pitchFamily="34" charset="0"/>
                <a:ea typeface="Calibri" panose="020F0502020204030204" pitchFamily="34" charset="0"/>
                <a:cs typeface="Times New Roman" panose="02020603050405020304" pitchFamily="18" charset="0"/>
              </a:rPr>
              <a:t>Passant mentalement en revue les compétences acquises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fr-fr" dirty="0">
                <a:effectLst/>
                <a:latin typeface="Calibri Light" panose="020F0302020204030204" pitchFamily="34" charset="0"/>
                <a:ea typeface="Calibri" panose="020F0502020204030204" pitchFamily="34" charset="0"/>
                <a:cs typeface="Times New Roman" panose="02020603050405020304" pitchFamily="18" charset="0"/>
              </a:rPr>
              <a:t>Connectant l'esprit et le corps (en associant la coordination des yeux et des mains par exemple)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Ubuntu Light"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56</a:t>
            </a:fld>
            <a:endParaRPr lang="en-US"/>
          </a:p>
        </p:txBody>
      </p:sp>
    </p:spTree>
    <p:extLst>
      <p:ext uri="{BB962C8B-B14F-4D97-AF65-F5344CB8AC3E}">
        <p14:creationId xmlns:p14="http://schemas.microsoft.com/office/powerpoint/2010/main" val="2938691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dirty="0">
                <a:effectLst/>
                <a:latin typeface="+mj-lt"/>
                <a:ea typeface="Calibri" panose="020F0502020204030204" pitchFamily="34" charset="0"/>
                <a:cs typeface="Times New Roman" panose="02020603050405020304" pitchFamily="18" charset="0"/>
              </a:rPr>
              <a:t>Chaque sport est différent et chaque sport demande des compétences et des mouvements spécifiques. L'échauffement doit donc être adapté au sport et aux niveaux des athlètes. Le rythme des échauffements doit d'abord être lent puis s'accélérer progressivement, les exercices doivent être simples au début et devenir plus difficiles au fur et à mesure.</a:t>
            </a:r>
          </a:p>
          <a:p>
            <a:pPr marL="0" marR="0">
              <a:spcBef>
                <a:spcPts val="0"/>
              </a:spcBef>
              <a:spcAft>
                <a:spcPts val="0"/>
              </a:spcAft>
            </a:pPr>
            <a:r>
              <a:rPr lang="fr-fr" dirty="0">
                <a:effectLst/>
                <a:latin typeface="+mj-lt"/>
                <a:ea typeface="Calibri" panose="020F0502020204030204" pitchFamily="34" charset="0"/>
                <a:cs typeface="Times New Roman" panose="02020603050405020304" pitchFamily="18" charset="0"/>
              </a:rPr>
              <a:t> </a:t>
            </a:r>
          </a:p>
          <a:p>
            <a:pPr marL="0" marR="0">
              <a:spcBef>
                <a:spcPts val="0"/>
              </a:spcBef>
              <a:spcAft>
                <a:spcPts val="0"/>
              </a:spcAft>
            </a:pPr>
            <a:r>
              <a:rPr lang="fr-fr" dirty="0">
                <a:effectLst/>
                <a:latin typeface="+mj-lt"/>
                <a:ea typeface="Calibri" panose="020F0502020204030204" pitchFamily="34" charset="0"/>
                <a:cs typeface="Times New Roman" panose="02020603050405020304" pitchFamily="18" charset="0"/>
              </a:rPr>
              <a:t> Néanmoins, quel que soit le sport, ces trois éléments doivent être inclus dans les échauffements :  </a:t>
            </a:r>
          </a:p>
          <a:p>
            <a:pPr marL="342900" marR="0" lvl="0" indent="-342900">
              <a:spcBef>
                <a:spcPts val="0"/>
              </a:spcBef>
              <a:spcAft>
                <a:spcPts val="0"/>
              </a:spcAft>
              <a:buFont typeface="Wingdings" panose="05000000000000000000" pitchFamily="2" charset="2"/>
              <a:buChar char=""/>
            </a:pPr>
            <a:r>
              <a:rPr lang="fr-fr" dirty="0">
                <a:effectLst/>
                <a:latin typeface="+mj-lt"/>
                <a:ea typeface="Calibri" panose="020F0502020204030204" pitchFamily="34" charset="0"/>
                <a:cs typeface="Times New Roman" panose="02020603050405020304" pitchFamily="18" charset="0"/>
              </a:rPr>
              <a:t>Activité aérobic </a:t>
            </a:r>
          </a:p>
          <a:p>
            <a:pPr marL="342900" marR="0" lvl="0" indent="-342900">
              <a:spcBef>
                <a:spcPts val="0"/>
              </a:spcBef>
              <a:spcAft>
                <a:spcPts val="0"/>
              </a:spcAft>
              <a:buFont typeface="Wingdings" panose="05000000000000000000" pitchFamily="2" charset="2"/>
              <a:buChar char=""/>
            </a:pPr>
            <a:r>
              <a:rPr lang="fr-fr" dirty="0">
                <a:effectLst/>
                <a:latin typeface="+mj-lt"/>
                <a:ea typeface="Calibri" panose="020F0502020204030204" pitchFamily="34" charset="0"/>
                <a:cs typeface="Times New Roman" panose="02020603050405020304" pitchFamily="18" charset="0"/>
              </a:rPr>
              <a:t>Étirements dynamiques</a:t>
            </a:r>
          </a:p>
        </p:txBody>
      </p:sp>
      <p:sp>
        <p:nvSpPr>
          <p:cNvPr id="4" name="Slide Number Placeholder 3"/>
          <p:cNvSpPr>
            <a:spLocks noGrp="1"/>
          </p:cNvSpPr>
          <p:nvPr>
            <p:ph type="sldNum" sz="quarter" idx="5"/>
          </p:nvPr>
        </p:nvSpPr>
        <p:spPr/>
        <p:txBody>
          <a:bodyPr/>
          <a:lstStyle/>
          <a:p>
            <a:fld id="{94524C34-D508-4CCF-A9F5-C631378A631A}" type="slidenum">
              <a:rPr lang="en-US" smtClean="0"/>
              <a:t>57</a:t>
            </a:fld>
            <a:endParaRPr lang="en-US"/>
          </a:p>
        </p:txBody>
      </p:sp>
    </p:spTree>
    <p:extLst>
      <p:ext uri="{BB962C8B-B14F-4D97-AF65-F5344CB8AC3E}">
        <p14:creationId xmlns:p14="http://schemas.microsoft.com/office/powerpoint/2010/main" val="2456369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Rappelez-vous du Cours 1... l'aérobie est un terme utilisé pour décrire les exercices d'endurance.</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Les exercices d'aérobie consistent à mettre l'ensemble du corps en mouvement, ce qui va augmenter le rythme cardiaque. Vous devez commencer ces activités lentement, puis augmenter progressivement l'intensité/la difficulté et tenter de tenir au moins 5 minutes. À la fin de l'activité, les athlètes doivent avoir chaud, être légèrement essoufflés et se sentir pleins d'énergie. Cela peut être un moment amusant lors de votre séance d'entraînement !</a:t>
            </a:r>
          </a:p>
          <a:p>
            <a:r>
              <a:rPr lang="fr-fr" sz="1200" b="0" i="0" u="none" strike="noStrike" kern="1200" baseline="0" dirty="0">
                <a:solidFill>
                  <a:schemeClr val="dk1"/>
                </a:solidFill>
                <a:latin typeface="Ubuntu" panose="020B0504030602030204" pitchFamily="34" charset="0"/>
                <a:ea typeface="+mn-ea"/>
                <a:cs typeface="+mn-cs"/>
              </a:rPr>
              <a:t> </a:t>
            </a:r>
          </a:p>
          <a:p>
            <a:r>
              <a:rPr lang="fr-fr" sz="1200" b="0" i="0" u="none" strike="noStrike" kern="1200" baseline="0" dirty="0">
                <a:solidFill>
                  <a:schemeClr val="dk1"/>
                </a:solidFill>
                <a:latin typeface="Ubuntu" panose="020B0504030602030204" pitchFamily="34" charset="0"/>
                <a:ea typeface="+mn-ea"/>
                <a:cs typeface="+mn-cs"/>
              </a:rPr>
              <a:t>QUESTION :</a:t>
            </a:r>
          </a:p>
          <a:p>
            <a:r>
              <a:rPr lang="fr-fr" sz="1200" b="0" i="0" u="none" strike="noStrike" kern="1200" baseline="0" dirty="0">
                <a:solidFill>
                  <a:schemeClr val="dk1"/>
                </a:solidFill>
                <a:latin typeface="Ubuntu" panose="020B0504030602030204" pitchFamily="34" charset="0"/>
                <a:ea typeface="+mn-ea"/>
                <a:cs typeface="+mn-cs"/>
              </a:rPr>
              <a:t>Quelles sont les exercices d'aérobie que vous pouvez diriger ?</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1" i="1" u="none" strike="noStrike" kern="1200" baseline="0" dirty="0">
                <a:solidFill>
                  <a:schemeClr val="dk1"/>
                </a:solidFill>
                <a:latin typeface="Ubuntu" panose="020B0504030602030204" pitchFamily="34" charset="0"/>
                <a:ea typeface="+mn-ea"/>
                <a:cs typeface="+mn-cs"/>
              </a:rPr>
              <a:t>Demandez à quelques participants de partager leurs réponses.</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Bonnes réponses ! Voici d'autres idées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Marcher ou courir autour du terrain pendant 5 minutes</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Ajouter des changements de direction ou des mouvements spécifiques lors de la marche ou de la course, comme des déplacements latéraux, arrières, des petits sauts, des accélérations, etc.</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Choisir et animer quelques exercices d'endurance Fit 5 </a:t>
            </a:r>
          </a:p>
          <a:p>
            <a:pPr marL="171450" indent="-171450">
              <a:buFont typeface="Ubuntu Light" panose="020B0604020202020204" pitchFamily="34" charset="0"/>
              <a:buChar char="•"/>
            </a:pPr>
            <a:r>
              <a:rPr lang="fr-fr" sz="1200" b="0" i="0" u="none" strike="noStrike" kern="1200" baseline="0" dirty="0">
                <a:solidFill>
                  <a:schemeClr val="dk1"/>
                </a:solidFill>
                <a:latin typeface="Ubuntu" panose="020B0504030602030204" pitchFamily="34" charset="0"/>
                <a:ea typeface="+mn-ea"/>
                <a:cs typeface="+mn-cs"/>
              </a:rPr>
              <a:t>Créer une équipe de danse ou faire danser les groupes de façon indépendante</a:t>
            </a:r>
          </a:p>
        </p:txBody>
      </p:sp>
      <p:sp>
        <p:nvSpPr>
          <p:cNvPr id="4" name="Slide Number Placeholder 3"/>
          <p:cNvSpPr>
            <a:spLocks noGrp="1"/>
          </p:cNvSpPr>
          <p:nvPr>
            <p:ph type="sldNum" sz="quarter" idx="5"/>
          </p:nvPr>
        </p:nvSpPr>
        <p:spPr/>
        <p:txBody>
          <a:bodyPr/>
          <a:lstStyle/>
          <a:p>
            <a:fld id="{94524C34-D508-4CCF-A9F5-C631378A631A}" type="slidenum">
              <a:rPr lang="en-US" smtClean="0"/>
              <a:t>58</a:t>
            </a:fld>
            <a:endParaRPr lang="en-US"/>
          </a:p>
        </p:txBody>
      </p:sp>
    </p:spTree>
    <p:extLst>
      <p:ext uri="{BB962C8B-B14F-4D97-AF65-F5344CB8AC3E}">
        <p14:creationId xmlns:p14="http://schemas.microsoft.com/office/powerpoint/2010/main" val="12092563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dirty="0">
                <a:effectLst/>
                <a:latin typeface="+mj-lt"/>
                <a:ea typeface="Calibri" panose="020F0502020204030204" pitchFamily="34" charset="0"/>
                <a:cs typeface="Times New Roman" panose="02020603050405020304" pitchFamily="18" charset="0"/>
              </a:rPr>
              <a:t>Une fois que vous vous êtes échauffé grâce aux exercices d'aérobie, il est temps de d'étirer les muscles qui vont être sollicités pendant l'activité sportive. </a:t>
            </a:r>
          </a:p>
          <a:p>
            <a:pPr marL="0" marR="0">
              <a:spcBef>
                <a:spcPts val="0"/>
              </a:spcBef>
              <a:spcAft>
                <a:spcPts val="0"/>
              </a:spcAft>
            </a:pPr>
            <a:r>
              <a:rPr lang="fr-fr" dirty="0">
                <a:effectLst/>
                <a:latin typeface="+mj-lt"/>
                <a:ea typeface="Calibri" panose="020F0502020204030204" pitchFamily="34" charset="0"/>
                <a:cs typeface="Times New Roman" panose="02020603050405020304" pitchFamily="18" charset="0"/>
              </a:rPr>
              <a:t> </a:t>
            </a:r>
          </a:p>
          <a:p>
            <a:pPr marL="0" marR="0">
              <a:spcBef>
                <a:spcPts val="0"/>
              </a:spcBef>
              <a:spcAft>
                <a:spcPts val="0"/>
              </a:spcAft>
            </a:pPr>
            <a:r>
              <a:rPr lang="fr-fr" dirty="0">
                <a:effectLst/>
                <a:latin typeface="+mj-lt"/>
                <a:ea typeface="Calibri" panose="020F0502020204030204" pitchFamily="34" charset="0"/>
                <a:cs typeface="Times New Roman" panose="02020603050405020304" pitchFamily="18" charset="0"/>
              </a:rPr>
              <a:t>Les étirements dynamiques sont des mouvements actifs et contrôlés qui permettent aux parties du corps d'effectuer toute une série de mouvements. Par exemple, il est possible de faire tourner ses bras et de balancer ses jambes. Ces étirements sont meilleurs que des étirements traditionnels/statiques lors de l'échauffement, car la température corporelle et le rythme cardiaque restent élevés. De plus, il a été prouvé que les étirements dynamiques sont plus efficaces que des étirements traditionnels lorsqu'il s'agit de diminuer les blessures.</a:t>
            </a:r>
          </a:p>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mj-lt"/>
              </a:rPr>
              <a:t>Exemples : balancements des bras, marcher en levant la jambe, cercles avec les hanches</a:t>
            </a:r>
          </a:p>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59</a:t>
            </a:fld>
            <a:endParaRPr lang="en-US"/>
          </a:p>
        </p:txBody>
      </p:sp>
    </p:spTree>
    <p:extLst>
      <p:ext uri="{BB962C8B-B14F-4D97-AF65-F5344CB8AC3E}">
        <p14:creationId xmlns:p14="http://schemas.microsoft.com/office/powerpoint/2010/main" val="88872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Char char="•"/>
            </a:pPr>
            <a:r>
              <a:rPr lang="fr-fr" b="1" dirty="0">
                <a:solidFill>
                  <a:srgbClr val="179984"/>
                </a:solidFill>
                <a:latin typeface="Ubuntu Light"/>
                <a:ea typeface="Ubuntu Light" panose="020B0304030602030204" pitchFamily="34" charset="0"/>
                <a:cs typeface="Times New Roman"/>
              </a:rPr>
              <a:t>Les Ambassadeurs </a:t>
            </a:r>
            <a:r>
              <a:rPr lang="fr-fr" b="1" dirty="0">
                <a:solidFill>
                  <a:srgbClr val="179984"/>
                </a:solidFill>
                <a:effectLst/>
                <a:latin typeface="Ubuntu Light"/>
                <a:ea typeface="Ubuntu Light" panose="020B0304030602030204" pitchFamily="34" charset="0"/>
                <a:cs typeface="Times New Roman"/>
              </a:rPr>
              <a:t>de la santé</a:t>
            </a:r>
            <a:r>
              <a:rPr lang="fr-fr" b="1" dirty="0">
                <a:effectLst/>
                <a:latin typeface="Ubuntu Light"/>
                <a:ea typeface="Ubuntu Light" panose="020B0304030602030204" pitchFamily="34" charset="0"/>
                <a:cs typeface="Times New Roman"/>
              </a:rPr>
              <a:t> </a:t>
            </a:r>
            <a:r>
              <a:rPr lang="fr-fr" dirty="0">
                <a:effectLst/>
                <a:latin typeface="Ubuntu Light"/>
                <a:ea typeface="Ubuntu Light" panose="020B0304030602030204" pitchFamily="34" charset="0"/>
                <a:cs typeface="Times New Roman"/>
              </a:rPr>
              <a:t>sont des athlètes de Special Olympics qui ont suivi une formation afin d'exercer les fonctions de responsable, d'éducateur et de défenseur en matière de santé</a:t>
            </a:r>
          </a:p>
          <a:p>
            <a:pPr>
              <a:lnSpc>
                <a:spcPct val="100000"/>
              </a:lnSpc>
            </a:pPr>
            <a:endParaRPr lang="en-US" dirty="0">
              <a:effectLst/>
              <a:latin typeface="Ubuntu Light"/>
              <a:ea typeface="Ubuntu Light" panose="020B0304030602030204" pitchFamily="34" charset="0"/>
              <a:cs typeface="Times New Roman"/>
            </a:endParaRPr>
          </a:p>
          <a:p>
            <a:pPr marL="342900" indent="-342900">
              <a:lnSpc>
                <a:spcPct val="100000"/>
              </a:lnSpc>
              <a:buChar char="•"/>
            </a:pPr>
            <a:r>
              <a:rPr lang="fr-fr" dirty="0">
                <a:effectLst/>
                <a:latin typeface="Ubuntu Light"/>
                <a:ea typeface="Ubuntu Light" panose="020B0304030602030204" pitchFamily="34" charset="0"/>
                <a:cs typeface="Times New Roman"/>
              </a:rPr>
              <a:t>Les Ambassadeurs de la santé </a:t>
            </a:r>
            <a:r>
              <a:rPr lang="fr-fr" b="1" dirty="0">
                <a:solidFill>
                  <a:srgbClr val="009A79"/>
                </a:solidFill>
                <a:effectLst/>
                <a:latin typeface="Ubuntu Light"/>
                <a:ea typeface="Ubuntu Light" panose="020B0304030602030204" pitchFamily="34" charset="0"/>
                <a:cs typeface="Times New Roman"/>
              </a:rPr>
              <a:t>ne sont pas des Fitness Captains</a:t>
            </a:r>
            <a:r>
              <a:rPr lang="fr-fr" dirty="0">
                <a:effectLst/>
                <a:latin typeface="Ubuntu Light"/>
                <a:ea typeface="Ubuntu Light" panose="020B0304030602030204" pitchFamily="34" charset="0"/>
                <a:cs typeface="Times New Roman"/>
              </a:rPr>
              <a:t>, mais ils sont invités à effectuer ce module principal </a:t>
            </a:r>
            <a:endParaRPr lang="en-US" dirty="0">
              <a:latin typeface="Ubuntu Light" panose="020B0304030602030204" pitchFamily="34" charset="0"/>
              <a:ea typeface="Ubuntu Light" panose="020B0304030602030204" pitchFamily="34" charset="0"/>
              <a:cs typeface="Times New Roman" panose="02020603050405020304" pitchFamily="18" charset="0"/>
            </a:endParaRPr>
          </a:p>
          <a:p>
            <a:pPr marL="342900" indent="-342900">
              <a:lnSpc>
                <a:spcPct val="100000"/>
              </a:lnSpc>
              <a:buFont typeface="Ubuntu Light" panose="020B0604020202020204" pitchFamily="34" charset="0"/>
              <a:buChar char="•"/>
            </a:pPr>
            <a:endParaRPr lang="en-US" dirty="0">
              <a:effectLst/>
              <a:latin typeface="Ubuntu Light" panose="020B0304030602030204" pitchFamily="34" charset="0"/>
              <a:ea typeface="Ubuntu Light" panose="020B0304030602030204" pitchFamily="34" charset="0"/>
              <a:cs typeface="Times New Roman" panose="02020603050405020304" pitchFamily="18" charset="0"/>
            </a:endParaRPr>
          </a:p>
          <a:p>
            <a:pPr marL="342900" indent="-342900">
              <a:lnSpc>
                <a:spcPct val="100000"/>
              </a:lnSpc>
              <a:buFont typeface="Ubuntu Light" panose="020B0604020202020204" pitchFamily="34" charset="0"/>
              <a:buChar char="•"/>
            </a:pPr>
            <a:r>
              <a:rPr lang="fr-fr" dirty="0">
                <a:effectLst/>
                <a:latin typeface="Ubuntu Light"/>
                <a:ea typeface="Calibri" panose="020F0502020204030204" pitchFamily="34" charset="0"/>
                <a:cs typeface="Times New Roman"/>
              </a:rPr>
              <a:t>Le programme Fitness Captain peut constituer une étape afin de devenir un Ambassadeur de la santé. Les Fitness Captains peuvent se sentir inspirés et prêts à endosser d'autres rôles en matière de santé</a:t>
            </a:r>
            <a:endParaRPr lang="en-US" dirty="0">
              <a:latin typeface="Ubuntu Light" panose="020B0304030602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6</a:t>
            </a:fld>
            <a:endParaRPr lang="en-US" dirty="0"/>
          </a:p>
        </p:txBody>
      </p:sp>
    </p:spTree>
    <p:extLst>
      <p:ext uri="{BB962C8B-B14F-4D97-AF65-F5344CB8AC3E}">
        <p14:creationId xmlns:p14="http://schemas.microsoft.com/office/powerpoint/2010/main" val="1600289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ea typeface="+mn-ea"/>
                <a:cs typeface="+mn-cs"/>
              </a:rPr>
              <a:t>Special Olympics a créé des guides et des vidéos présentant des exercices d'échauffement pour des sports spécifiques pour vous aider à les diriger pendant les entraînements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ea typeface="+mn-ea"/>
                <a:cs typeface="+mn-cs"/>
              </a:rPr>
              <a:t>C'est une ressource utile pour vous aider à apprendre et à diriger des routines d'échauffement.</a:t>
            </a:r>
          </a:p>
        </p:txBody>
      </p:sp>
      <p:sp>
        <p:nvSpPr>
          <p:cNvPr id="4" name="Slide Number Placeholder 3"/>
          <p:cNvSpPr>
            <a:spLocks noGrp="1"/>
          </p:cNvSpPr>
          <p:nvPr>
            <p:ph type="sldNum" sz="quarter" idx="5"/>
          </p:nvPr>
        </p:nvSpPr>
        <p:spPr/>
        <p:txBody>
          <a:bodyPr/>
          <a:lstStyle/>
          <a:p>
            <a:fld id="{94524C34-D508-4CCF-A9F5-C631378A631A}" type="slidenum">
              <a:rPr lang="en-US" smtClean="0"/>
              <a:t>60</a:t>
            </a:fld>
            <a:endParaRPr lang="en-US"/>
          </a:p>
        </p:txBody>
      </p:sp>
    </p:spTree>
    <p:extLst>
      <p:ext uri="{BB962C8B-B14F-4D97-AF65-F5344CB8AC3E}">
        <p14:creationId xmlns:p14="http://schemas.microsoft.com/office/powerpoint/2010/main" val="2863796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Ubuntu Light" panose="020B0604020202020204" pitchFamily="34" charset="0"/>
              <a:buChar char="•"/>
            </a:pPr>
            <a:r>
              <a:rPr lang="fr-fr" dirty="0"/>
              <a:t>Lorsque cela est possible, proposez </a:t>
            </a:r>
            <a:r>
              <a:rPr lang="fr-fr" b="1" dirty="0"/>
              <a:t>des variantes</a:t>
            </a:r>
            <a:r>
              <a:rPr lang="fr-fr" dirty="0"/>
              <a:t> à vos coéquipiers si les exercices sont trop exigeants (par exemple : marcher sur place à la place des montées de </a:t>
            </a:r>
            <a:r>
              <a:rPr lang="fr-FR" dirty="0"/>
              <a:t>montées de genoux</a:t>
            </a:r>
            <a:r>
              <a:rPr lang="fr-fr" dirty="0"/>
              <a:t>)</a:t>
            </a:r>
          </a:p>
          <a:p>
            <a:pPr marL="285750" indent="-285750">
              <a:buFont typeface="Ubuntu Light" panose="020B0604020202020204" pitchFamily="34" charset="0"/>
              <a:buChar char="•"/>
            </a:pPr>
            <a:endParaRPr lang="en-US" dirty="0"/>
          </a:p>
          <a:p>
            <a:pPr marL="285750" indent="-285750">
              <a:buFont typeface="Ubuntu Light" panose="020B0604020202020204" pitchFamily="34" charset="0"/>
              <a:buChar char="•"/>
            </a:pPr>
            <a:r>
              <a:rPr lang="fr-fr" dirty="0"/>
              <a:t>Choisissez des exercices </a:t>
            </a:r>
            <a:r>
              <a:rPr lang="fr-fr" b="1" dirty="0">
                <a:solidFill>
                  <a:srgbClr val="179984"/>
                </a:solidFill>
              </a:rPr>
              <a:t>spécifiques à votre activité sportive. </a:t>
            </a:r>
            <a:r>
              <a:rPr lang="fr-fr" dirty="0"/>
              <a:t>Ils doivent faire appel aux parties du corps que vous sollicitez au cours de votre activité sportive. </a:t>
            </a:r>
            <a:endParaRPr lang="en-US" b="1" dirty="0">
              <a:solidFill>
                <a:srgbClr val="179984"/>
              </a:solidFill>
            </a:endParaRPr>
          </a:p>
          <a:p>
            <a:pPr marL="285750" indent="-285750">
              <a:buFont typeface="Ubuntu Light"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61</a:t>
            </a:fld>
            <a:endParaRPr lang="en-US"/>
          </a:p>
        </p:txBody>
      </p:sp>
    </p:spTree>
    <p:extLst>
      <p:ext uri="{BB962C8B-B14F-4D97-AF65-F5344CB8AC3E}">
        <p14:creationId xmlns:p14="http://schemas.microsoft.com/office/powerpoint/2010/main" val="3661433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Ubuntu Light" panose="020B0604020202020204" pitchFamily="34" charset="0"/>
              <a:buChar char="•"/>
            </a:pPr>
            <a:r>
              <a:rPr lang="fr-fr" dirty="0"/>
              <a:t>Voici quelques exemples de variantes</a:t>
            </a:r>
          </a:p>
          <a:p>
            <a:pPr marL="285750" indent="-285750">
              <a:buFont typeface="Ubuntu Light" panose="020B0604020202020204" pitchFamily="34" charset="0"/>
              <a:buChar char="•"/>
            </a:pPr>
            <a:r>
              <a:rPr lang="fr-fr" dirty="0">
                <a:effectLst/>
                <a:latin typeface="Calibri" panose="020F0502020204030204" pitchFamily="34" charset="0"/>
                <a:ea typeface="Calibri" panose="020F0502020204030204" pitchFamily="34" charset="0"/>
                <a:cs typeface="Times New Roman" panose="02020603050405020304" pitchFamily="18" charset="0"/>
              </a:rPr>
              <a:t>Regardons maintenant la variante dans votre cahier d'exercices</a:t>
            </a:r>
          </a:p>
        </p:txBody>
      </p:sp>
      <p:sp>
        <p:nvSpPr>
          <p:cNvPr id="4" name="Slide Number Placeholder 3"/>
          <p:cNvSpPr>
            <a:spLocks noGrp="1"/>
          </p:cNvSpPr>
          <p:nvPr>
            <p:ph type="sldNum" sz="quarter" idx="5"/>
          </p:nvPr>
        </p:nvSpPr>
        <p:spPr/>
        <p:txBody>
          <a:bodyPr/>
          <a:lstStyle/>
          <a:p>
            <a:fld id="{94524C34-D508-4CCF-A9F5-C631378A631A}" type="slidenum">
              <a:rPr lang="en-US" smtClean="0"/>
              <a:t>62</a:t>
            </a:fld>
            <a:endParaRPr lang="en-US"/>
          </a:p>
        </p:txBody>
      </p:sp>
    </p:spTree>
    <p:extLst>
      <p:ext uri="{BB962C8B-B14F-4D97-AF65-F5344CB8AC3E}">
        <p14:creationId xmlns:p14="http://schemas.microsoft.com/office/powerpoint/2010/main" val="1065273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Passons maintenant à la récupération !</a:t>
            </a:r>
          </a:p>
          <a:p>
            <a:endParaRPr lang="en-US" sz="1200" b="0" i="0" u="none" strike="noStrike" kern="1200" baseline="0" dirty="0">
              <a:solidFill>
                <a:schemeClr val="dk1"/>
              </a:solidFill>
              <a:latin typeface="Ubuntu" panose="020B0504030602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63</a:t>
            </a:fld>
            <a:endParaRPr lang="en-US"/>
          </a:p>
        </p:txBody>
      </p:sp>
    </p:spTree>
    <p:extLst>
      <p:ext uri="{BB962C8B-B14F-4D97-AF65-F5344CB8AC3E}">
        <p14:creationId xmlns:p14="http://schemas.microsoft.com/office/powerpoint/2010/main" val="32099468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dk1"/>
                </a:solidFill>
                <a:latin typeface="Ubuntu" panose="020B0504030602030204" pitchFamily="34" charset="0"/>
                <a:ea typeface="+mn-ea"/>
                <a:cs typeface="+mn-cs"/>
              </a:rPr>
              <a:t>Lorsque vous avez terminé votre séance de formation, d'entraînement ou de sport, vous devez toujours conclure par une séance de récupération. Une bonne séance de récupération permet au corps de revenir progressivement à l'état de repos  </a:t>
            </a:r>
          </a:p>
          <a:p>
            <a:endParaRPr lang="en-US" sz="1200" b="0" i="0" u="none" strike="noStrike" kern="1200" baseline="0" dirty="0">
              <a:solidFill>
                <a:schemeClr val="dk1"/>
              </a:solidFill>
              <a:latin typeface="Ubuntu" panose="020B0504030602030204" pitchFamily="34" charset="0"/>
              <a:ea typeface="+mn-ea"/>
              <a:cs typeface="+mn-cs"/>
            </a:endParaRPr>
          </a:p>
          <a:p>
            <a:r>
              <a:rPr lang="fr-fr" sz="1200" b="0" i="0" u="none" strike="noStrike" kern="1200" baseline="0" dirty="0">
                <a:solidFill>
                  <a:schemeClr val="dk1"/>
                </a:solidFill>
                <a:latin typeface="Ubuntu" panose="020B0504030602030204" pitchFamily="34" charset="0"/>
                <a:ea typeface="+mn-ea"/>
                <a:cs typeface="+mn-cs"/>
              </a:rPr>
              <a:t>Une bonne récupération est tout aussi importante qu’un bon échauffement</a:t>
            </a:r>
          </a:p>
        </p:txBody>
      </p:sp>
      <p:sp>
        <p:nvSpPr>
          <p:cNvPr id="4" name="Slide Number Placeholder 3"/>
          <p:cNvSpPr>
            <a:spLocks noGrp="1"/>
          </p:cNvSpPr>
          <p:nvPr>
            <p:ph type="sldNum" sz="quarter" idx="5"/>
          </p:nvPr>
        </p:nvSpPr>
        <p:spPr/>
        <p:txBody>
          <a:bodyPr/>
          <a:lstStyle/>
          <a:p>
            <a:fld id="{94524C34-D508-4CCF-A9F5-C631378A631A}" type="slidenum">
              <a:rPr lang="en-US" smtClean="0"/>
              <a:t>64</a:t>
            </a:fld>
            <a:endParaRPr lang="en-US"/>
          </a:p>
        </p:txBody>
      </p:sp>
    </p:spTree>
    <p:extLst>
      <p:ext uri="{BB962C8B-B14F-4D97-AF65-F5344CB8AC3E}">
        <p14:creationId xmlns:p14="http://schemas.microsoft.com/office/powerpoint/2010/main" val="3346528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u="none" strike="noStrike" kern="1200" baseline="0" dirty="0">
                <a:solidFill>
                  <a:schemeClr val="dk1"/>
                </a:solidFill>
                <a:latin typeface="Ubuntu" panose="020B0504030602030204" pitchFamily="34" charset="0"/>
              </a:rPr>
              <a:t>Une bonne récupération est tout aussi importante qu’un bon échauffement. Tout comme les échauffements, les séances de récupération offrent de nombreux bénéfices physiques et mentaux, comme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Le ralentissement de la fréquence cardiaque, du rythme respiratoire et de la température corporelle</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La diminution de la douleur musculaire permettant d'augmenter la vitesse de récupération</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L'amélioration de la souplesse</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La favorisation de la relaxation</a:t>
            </a:r>
          </a:p>
          <a:p>
            <a:pPr marL="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ndParaRPr>
          </a:p>
          <a:p>
            <a:pPr marL="0" indent="0">
              <a:buFont typeface="Ubuntu Light" panose="020B0604020202020204" pitchFamily="34" charset="0"/>
              <a:buNone/>
            </a:pPr>
            <a:r>
              <a:rPr lang="fr-fr" b="1" i="0" u="none" strike="noStrike" kern="1200" baseline="0" dirty="0">
                <a:solidFill>
                  <a:srgbClr val="316355"/>
                </a:solidFill>
                <a:latin typeface="Ubuntu" panose="020B0504030602030204" pitchFamily="34" charset="0"/>
              </a:rPr>
              <a:t>QUESTION :</a:t>
            </a:r>
          </a:p>
          <a:p>
            <a:pPr marL="0" indent="0">
              <a:buFont typeface="Ubuntu Light" panose="020B0604020202020204" pitchFamily="34" charset="0"/>
              <a:buNone/>
            </a:pPr>
            <a:r>
              <a:rPr lang="fr-fr" b="0" i="0" u="none" strike="noStrike" kern="1200" baseline="0" dirty="0">
                <a:solidFill>
                  <a:schemeClr val="dk1"/>
                </a:solidFill>
                <a:latin typeface="Ubuntu" panose="020B0504030602030204" pitchFamily="34" charset="0"/>
              </a:rPr>
              <a:t>Que remarquez-vous dans cette liste ? </a:t>
            </a:r>
            <a:r>
              <a:rPr lang="fr-FR" b="0" i="0" u="none" strike="noStrike" kern="1200" baseline="0" dirty="0">
                <a:solidFill>
                  <a:schemeClr val="dk1"/>
                </a:solidFill>
                <a:latin typeface="Ubuntu" panose="020B0504030602030204" pitchFamily="34" charset="0"/>
              </a:rPr>
              <a:t>En quoi la récupération est-elle différente des échauffements ?</a:t>
            </a:r>
            <a:endParaRPr lang="fr-fr" b="0" i="0" u="none" strike="noStrike" kern="1200" baseline="0" dirty="0">
              <a:solidFill>
                <a:schemeClr val="dk1"/>
              </a:solidFill>
              <a:latin typeface="Ubuntu" panose="020B0504030602030204" pitchFamily="34" charset="0"/>
            </a:endParaRPr>
          </a:p>
          <a:p>
            <a:pPr marL="342900" indent="-342900">
              <a:buFont typeface="Ubuntu Light" panose="020B0604020202020204" pitchFamily="34" charset="0"/>
              <a:buChar char="•"/>
            </a:pPr>
            <a:endParaRPr lang="en-US" dirty="0">
              <a:latin typeface="Ubuntu" panose="020B0504030602030204" pitchFamily="34" charset="0"/>
            </a:endParaRPr>
          </a:p>
          <a:p>
            <a:pPr marL="342900" indent="-342900">
              <a:buFont typeface="Ubuntu Light" panose="020B0604020202020204" pitchFamily="34" charset="0"/>
              <a:buChar char="•"/>
            </a:pPr>
            <a:endParaRPr lang="en-US" dirty="0">
              <a:latin typeface="Ubuntu" panose="020B0504030602030204" pitchFamily="34" charset="0"/>
            </a:endParaRPr>
          </a:p>
          <a:p>
            <a:endParaRPr lang="en-US" dirty="0">
              <a:latin typeface="Ubuntu" panose="020B05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65</a:t>
            </a:fld>
            <a:endParaRPr lang="en-US"/>
          </a:p>
        </p:txBody>
      </p:sp>
    </p:spTree>
    <p:extLst>
      <p:ext uri="{BB962C8B-B14F-4D97-AF65-F5344CB8AC3E}">
        <p14:creationId xmlns:p14="http://schemas.microsoft.com/office/powerpoint/2010/main" val="1514642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u="none" strike="noStrike" kern="1200" baseline="0" dirty="0">
                <a:solidFill>
                  <a:schemeClr val="dk1"/>
                </a:solidFill>
                <a:latin typeface="Ubuntu" panose="020B0504030602030204" pitchFamily="34" charset="0"/>
              </a:rPr>
              <a:t>Tout comme les échauffements, une séance de récupération type inclut deux éléments clés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Un exercice d'aérobie de faible intensité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rPr>
              <a:t>Des étirements</a:t>
            </a:r>
          </a:p>
          <a:p>
            <a:pPr marL="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ndParaRPr>
          </a:p>
          <a:p>
            <a:pPr marL="0" indent="0">
              <a:buFont typeface="Ubuntu Light" panose="020B0604020202020204" pitchFamily="34" charset="0"/>
              <a:buNone/>
            </a:pPr>
            <a:endParaRPr lang="en-US" dirty="0">
              <a:latin typeface="Ubuntu" panose="020B0504030602030204" pitchFamily="34" charset="0"/>
            </a:endParaRPr>
          </a:p>
          <a:p>
            <a:endParaRPr lang="en-US" dirty="0">
              <a:latin typeface="Ubuntu" panose="020B05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66</a:t>
            </a:fld>
            <a:endParaRPr lang="en-US"/>
          </a:p>
        </p:txBody>
      </p:sp>
    </p:spTree>
    <p:extLst>
      <p:ext uri="{BB962C8B-B14F-4D97-AF65-F5344CB8AC3E}">
        <p14:creationId xmlns:p14="http://schemas.microsoft.com/office/powerpoint/2010/main" val="1664639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Ubuntu Light" panose="020B0604020202020204" pitchFamily="34" charset="0"/>
              <a:buNone/>
            </a:pPr>
            <a:r>
              <a:rPr lang="fr-fr" sz="1200" b="0" i="0" u="none" strike="noStrike" kern="1200" baseline="0" dirty="0">
                <a:solidFill>
                  <a:schemeClr val="dk1"/>
                </a:solidFill>
                <a:latin typeface="Ubuntu" panose="020B0504030602030204" pitchFamily="34" charset="0"/>
                <a:ea typeface="+mn-ea"/>
                <a:cs typeface="+mn-cs"/>
              </a:rPr>
              <a:t>Contrairement aux échauffements, les exercices d'aérobie de récupération doivent progressivement devenir plus lents et faciles. Il peut s'agir d'un jogging léger, d'une marche rapide ou encore d'une marche lente. Vous pouvez aussi y inclure des exercices de renforcement et de conditionnement.</a:t>
            </a:r>
          </a:p>
          <a:p>
            <a:pPr marL="0" indent="0">
              <a:buFont typeface="Ubuntu Light" panose="020B0604020202020204" pitchFamily="34" charset="0"/>
              <a:buNone/>
            </a:pPr>
            <a:endParaRPr lang="en-US" sz="1200"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r>
              <a:rPr lang="fr-fr" sz="1200" b="0" i="0" u="none" strike="noStrike" kern="1200" baseline="0" dirty="0">
                <a:solidFill>
                  <a:schemeClr val="dk1"/>
                </a:solidFill>
                <a:latin typeface="Ubuntu" panose="020B0504030602030204" pitchFamily="34" charset="0"/>
                <a:ea typeface="+mn-ea"/>
                <a:cs typeface="+mn-cs"/>
              </a:rPr>
              <a:t>Votre cœur doit battre doucement et vous ne devez pas être essoufflé. Cette activité peut être une course modérée ou une marche.</a:t>
            </a:r>
          </a:p>
        </p:txBody>
      </p:sp>
      <p:sp>
        <p:nvSpPr>
          <p:cNvPr id="4" name="Slide Number Placeholder 3"/>
          <p:cNvSpPr>
            <a:spLocks noGrp="1"/>
          </p:cNvSpPr>
          <p:nvPr>
            <p:ph type="sldNum" sz="quarter" idx="5"/>
          </p:nvPr>
        </p:nvSpPr>
        <p:spPr/>
        <p:txBody>
          <a:bodyPr/>
          <a:lstStyle/>
          <a:p>
            <a:fld id="{94524C34-D508-4CCF-A9F5-C631378A631A}" type="slidenum">
              <a:rPr lang="en-US" smtClean="0"/>
              <a:t>67</a:t>
            </a:fld>
            <a:endParaRPr lang="en-US"/>
          </a:p>
        </p:txBody>
      </p:sp>
    </p:spTree>
    <p:extLst>
      <p:ext uri="{BB962C8B-B14F-4D97-AF65-F5344CB8AC3E}">
        <p14:creationId xmlns:p14="http://schemas.microsoft.com/office/powerpoint/2010/main" val="1320946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Ubuntu Light" panose="020B0604020202020204" pitchFamily="34" charset="0"/>
              <a:buNone/>
            </a:pPr>
            <a:r>
              <a:rPr lang="fr-fr" b="0" i="0" u="none" strike="noStrike" kern="1200" baseline="0" dirty="0">
                <a:solidFill>
                  <a:schemeClr val="dk1"/>
                </a:solidFill>
                <a:latin typeface="Ubuntu" panose="020B0504030602030204" pitchFamily="34" charset="0"/>
                <a:ea typeface="+mn-ea"/>
                <a:cs typeface="+mn-cs"/>
              </a:rPr>
              <a:t>Après avoir terminé les exercices d'aérobie doux, vous devez vous étirer. S'étirer pour améliorer sa souplesse est une méthode de récupération très efficace. </a:t>
            </a:r>
          </a:p>
          <a:p>
            <a:pPr marL="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r>
              <a:rPr lang="fr-fr" b="0" i="0" u="none" strike="noStrike" kern="1200" baseline="0" dirty="0">
                <a:solidFill>
                  <a:schemeClr val="dk1"/>
                </a:solidFill>
                <a:latin typeface="Ubuntu" panose="020B0504030602030204" pitchFamily="34" charset="0"/>
                <a:ea typeface="+mn-ea"/>
                <a:cs typeface="+mn-cs"/>
              </a:rPr>
              <a:t>Les étirements statiques doivent être maintenus pendant au moins 30 secondes et peuvent aider à améliorer la souplesse. Chaque sport met l’accent sur différents muscles et articulations, il est donc important d'adapter vos étirements au sport que vous pratiquez. </a:t>
            </a:r>
          </a:p>
          <a:p>
            <a:pPr marL="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r>
              <a:rPr lang="fr-fr" b="0" i="0" u="none" strike="noStrike" kern="1200" baseline="0" dirty="0">
                <a:solidFill>
                  <a:schemeClr val="dk1"/>
                </a:solidFill>
                <a:latin typeface="Ubuntu" panose="020B0504030602030204" pitchFamily="34" charset="0"/>
                <a:ea typeface="+mn-ea"/>
                <a:cs typeface="+mn-cs"/>
              </a:rPr>
              <a:t>Voici quelques conseils pour vous étirer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Chaque exercice d'étirement doit être tenu pendant au moins 30 secondes</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Étirez chaque côté de votre corps : si vous étirez votre épaule droite, étirez aussi votre épaule gauche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Les étirements doivent être un peu inconfortables, mais ils ne doivent pas être douloureux ! </a:t>
            </a:r>
          </a:p>
          <a:p>
            <a:pPr marL="171450" indent="-171450">
              <a:buFont typeface="Ubuntu Light" panose="020B0604020202020204" pitchFamily="34" charset="0"/>
              <a:buChar char="•"/>
            </a:pPr>
            <a:r>
              <a:rPr lang="fr-fr" b="0" i="0" u="none" strike="noStrike" kern="1200" baseline="0" dirty="0">
                <a:solidFill>
                  <a:schemeClr val="dk1"/>
                </a:solidFill>
                <a:latin typeface="Ubuntu" panose="020B0504030602030204" pitchFamily="34" charset="0"/>
                <a:ea typeface="+mn-ea"/>
                <a:cs typeface="+mn-cs"/>
              </a:rPr>
              <a:t>Vous pouvez aussi profiter de ce moment pour partager un conseil de santé !</a:t>
            </a:r>
          </a:p>
          <a:p>
            <a:pPr marL="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r>
              <a:rPr lang="fr-fr" b="1" i="0" u="none" strike="noStrike" kern="1200" baseline="0" dirty="0">
                <a:solidFill>
                  <a:srgbClr val="316355"/>
                </a:solidFill>
                <a:latin typeface="Ubuntu" panose="020B0504030602030204" pitchFamily="34" charset="0"/>
                <a:ea typeface="+mn-ea"/>
                <a:cs typeface="+mn-cs"/>
              </a:rPr>
              <a:t>QUESTION :</a:t>
            </a:r>
          </a:p>
          <a:p>
            <a:pPr marL="0" indent="0">
              <a:buFont typeface="Ubuntu Light" panose="020B0604020202020204" pitchFamily="34" charset="0"/>
              <a:buNone/>
            </a:pPr>
            <a:r>
              <a:rPr lang="fr-fr" b="0" i="0" u="none" strike="noStrike" kern="1200" baseline="0" dirty="0">
                <a:solidFill>
                  <a:schemeClr val="dk1"/>
                </a:solidFill>
                <a:latin typeface="Ubuntu" panose="020B0504030602030204" pitchFamily="34" charset="0"/>
                <a:ea typeface="+mn-ea"/>
                <a:cs typeface="+mn-cs"/>
              </a:rPr>
              <a:t>Quels sont les étirements statiques qui sont importants pour votre sport ? Pensez aux différentes parties de votre corps que vous sollicitez. Notez vos réponses dans votre cahier d'exercices.</a:t>
            </a:r>
          </a:p>
          <a:p>
            <a:pPr marL="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b="1" i="1" u="none" strike="noStrike" kern="1200" baseline="0" dirty="0">
                <a:solidFill>
                  <a:schemeClr val="dk1"/>
                </a:solidFill>
                <a:latin typeface="Ubuntu" panose="020B0504030602030204" pitchFamily="34" charset="0"/>
                <a:ea typeface="+mn-ea"/>
                <a:cs typeface="+mn-cs"/>
              </a:rPr>
              <a:t>Donnez quelques minutes aux participants pour travailler sur cette question, puis demandez-leur de partager leurs réponses.</a:t>
            </a:r>
            <a:endParaRPr lang="en-US" b="0" i="0" u="none" strike="noStrike" kern="1200" baseline="0" dirty="0">
              <a:solidFill>
                <a:schemeClr val="dk1"/>
              </a:solidFill>
              <a:latin typeface="Ubuntu" panose="020B0504030602030204" pitchFamily="34" charset="0"/>
              <a:ea typeface="+mn-ea"/>
              <a:cs typeface="+mn-cs"/>
            </a:endParaRPr>
          </a:p>
          <a:p>
            <a:pPr marL="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68</a:t>
            </a:fld>
            <a:endParaRPr lang="en-US"/>
          </a:p>
        </p:txBody>
      </p:sp>
    </p:spTree>
    <p:extLst>
      <p:ext uri="{BB962C8B-B14F-4D97-AF65-F5344CB8AC3E}">
        <p14:creationId xmlns:p14="http://schemas.microsoft.com/office/powerpoint/2010/main" val="4753818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ea typeface="+mn-ea"/>
                <a:cs typeface="+mn-cs"/>
              </a:rPr>
              <a:t>Tout comme pour les échauffements, Special Olympics a créé des guides et des vidéos présentant des exercices de récupération pour des sports spécifiques pour vous aider à les animer pendant les entraînements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ea typeface="+mn-ea"/>
                <a:cs typeface="+mn-cs"/>
              </a:rPr>
              <a:t>C'est une ressource utile pour vous aider à apprendre et à animer des routines de récupération.</a:t>
            </a:r>
          </a:p>
          <a:p>
            <a:pPr marL="0" marR="0">
              <a:spcBef>
                <a:spcPts val="0"/>
              </a:spcBef>
              <a:spcAft>
                <a:spcPts val="0"/>
              </a:spcAft>
            </a:pPr>
            <a:endParaRPr lang="en-US"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69</a:t>
            </a:fld>
            <a:endParaRPr lang="en-US"/>
          </a:p>
        </p:txBody>
      </p:sp>
    </p:spTree>
    <p:extLst>
      <p:ext uri="{BB962C8B-B14F-4D97-AF65-F5344CB8AC3E}">
        <p14:creationId xmlns:p14="http://schemas.microsoft.com/office/powerpoint/2010/main" val="392334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a:t>
            </a:fld>
            <a:endParaRPr lang="en-US"/>
          </a:p>
        </p:txBody>
      </p:sp>
    </p:spTree>
    <p:extLst>
      <p:ext uri="{BB962C8B-B14F-4D97-AF65-F5344CB8AC3E}">
        <p14:creationId xmlns:p14="http://schemas.microsoft.com/office/powerpoint/2010/main" val="1195644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Pour vous aider, vous pouvez suivre une routine standard pour vos exercices de récupération. Cela peut être l'occasion de faire le point sur la séance ou de faire des suggestions pour le prochain entraînement, mais cela créera aussi une routine que vous pouvez conseiller à vos coéquipiers de reproduire chez eux.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Pendant les étirements, demandez à votre équipe de former un cercle. Vous pouvez vous tenir au centre afin que tout le monde puisse vous voir et reproduire vos étirements.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Sachez que certains étirements peuvent demander de l'équilibre. Encouragez vos coéquipiers à prendre appui sur une surface stable ou sur l'épaule d'un camarade.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Vous pouvez aussi prendre le temps, à la fin de l'entraînement, de partager un conseil de santé. Vos coéquipiers peuvent écouter vos conseils de santé pendant qu'ils s'étirent !</a:t>
            </a:r>
          </a:p>
        </p:txBody>
      </p:sp>
      <p:sp>
        <p:nvSpPr>
          <p:cNvPr id="4" name="Slide Number Placeholder 3"/>
          <p:cNvSpPr>
            <a:spLocks noGrp="1"/>
          </p:cNvSpPr>
          <p:nvPr>
            <p:ph type="sldNum" sz="quarter" idx="5"/>
          </p:nvPr>
        </p:nvSpPr>
        <p:spPr/>
        <p:txBody>
          <a:bodyPr/>
          <a:lstStyle/>
          <a:p>
            <a:fld id="{94524C34-D508-4CCF-A9F5-C631378A631A}" type="slidenum">
              <a:rPr lang="en-US" smtClean="0"/>
              <a:t>70</a:t>
            </a:fld>
            <a:endParaRPr lang="en-US"/>
          </a:p>
        </p:txBody>
      </p:sp>
    </p:spTree>
    <p:extLst>
      <p:ext uri="{BB962C8B-B14F-4D97-AF65-F5344CB8AC3E}">
        <p14:creationId xmlns:p14="http://schemas.microsoft.com/office/powerpoint/2010/main" val="5432674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Il est temps de passer à la pratique ! Faites de la place et ajustez votre caméra pour que nous puissions vous voir.</a:t>
            </a:r>
          </a:p>
        </p:txBody>
      </p:sp>
      <p:sp>
        <p:nvSpPr>
          <p:cNvPr id="4" name="Slide Number Placeholder 3"/>
          <p:cNvSpPr>
            <a:spLocks noGrp="1"/>
          </p:cNvSpPr>
          <p:nvPr>
            <p:ph type="sldNum" sz="quarter" idx="5"/>
          </p:nvPr>
        </p:nvSpPr>
        <p:spPr/>
        <p:txBody>
          <a:bodyPr/>
          <a:lstStyle/>
          <a:p>
            <a:fld id="{94524C34-D508-4CCF-A9F5-C631378A631A}" type="slidenum">
              <a:rPr lang="en-US" smtClean="0"/>
              <a:t>71</a:t>
            </a:fld>
            <a:endParaRPr lang="en-US"/>
          </a:p>
        </p:txBody>
      </p:sp>
    </p:spTree>
    <p:extLst>
      <p:ext uri="{BB962C8B-B14F-4D97-AF65-F5344CB8AC3E}">
        <p14:creationId xmlns:p14="http://schemas.microsoft.com/office/powerpoint/2010/main" val="23411013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ea typeface="+mn-ea"/>
                <a:cs typeface="+mn-cs"/>
              </a:rPr>
              <a:t>Commençons avec les échauffements. Choisissez ensemble 4 étirements dynamiques parmi la liste.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u="none" strike="noStrike" kern="1200" baseline="0" dirty="0">
                <a:solidFill>
                  <a:schemeClr val="dk1"/>
                </a:solidFill>
                <a:latin typeface="Ubuntu" panose="020B0504030602030204" pitchFamily="34" charset="0"/>
                <a:ea typeface="+mn-ea"/>
                <a:cs typeface="+mn-cs"/>
              </a:rPr>
              <a:t>Demandez à 4 volontaires de donner un étirement qu'ils souhaiteraient réaliser. Encouragez-les à choisir un exercice qu'ils ne connaissent pas déjà. </a:t>
            </a:r>
            <a:r>
              <a:rPr lang="fr-fr" b="0" i="0" u="none" strike="noStrike" kern="1200" baseline="0" dirty="0">
                <a:solidFill>
                  <a:schemeClr val="dk1"/>
                </a:solidFill>
                <a:latin typeface="Ubuntu" panose="020B0504030602030204" pitchFamily="34" charset="0"/>
                <a:ea typeface="+mn-ea"/>
                <a:cs typeface="+mn-cs"/>
              </a:rPr>
              <a:t>Exemple : beaucoup de personnes savent déjà comment réaliser des montées de genoux, mais il est possible qu'ils ne connaissent pas le déplacement latéral.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u="none" strike="noStrike" kern="1200" baseline="0" dirty="0">
                <a:solidFill>
                  <a:schemeClr val="dk1"/>
                </a:solidFill>
                <a:latin typeface="Ubuntu" panose="020B0504030602030204" pitchFamily="34" charset="0"/>
                <a:ea typeface="+mn-ea"/>
                <a:cs typeface="+mn-cs"/>
              </a:rPr>
              <a:t>Apprenez aux participants à réaliser l'exercice et entraînez-vous. Après quelques minutes, demandez à quelqu'un d'animer l'étirement. Réalisez 4 étirements de cette manière. Faites chaque étirement pendant 30 secondes.</a:t>
            </a:r>
            <a:endParaRPr lang="en-US" b="0" i="0" u="none" strike="noStrike" kern="1200" baseline="0" dirty="0">
              <a:solidFill>
                <a:schemeClr val="dk1"/>
              </a:solidFill>
              <a:latin typeface="Ubuntu" panose="020B0504030602030204" pitchFamily="34" charset="0"/>
              <a:ea typeface="+mn-ea"/>
              <a:cs typeface="+mn-cs"/>
            </a:endParaRPr>
          </a:p>
          <a:p>
            <a:pPr marL="279400" indent="0">
              <a:buFont typeface="Ubuntu Light" panose="020B0604020202020204" pitchFamily="34" charset="0"/>
              <a:buNone/>
            </a:pPr>
            <a:endParaRPr lang="en-US" b="0" i="0" u="none" strike="noStrike" kern="1200" baseline="0" dirty="0">
              <a:solidFill>
                <a:schemeClr val="dk1"/>
              </a:solidFill>
              <a:latin typeface="Ubuntu" panose="020B0504030602030204" pitchFamily="34" charset="0"/>
              <a:ea typeface="+mn-ea"/>
              <a:cs typeface="+mn-cs"/>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72</a:t>
            </a:fld>
            <a:endParaRPr lang="en-US"/>
          </a:p>
        </p:txBody>
      </p:sp>
    </p:spTree>
    <p:extLst>
      <p:ext uri="{BB962C8B-B14F-4D97-AF65-F5344CB8AC3E}">
        <p14:creationId xmlns:p14="http://schemas.microsoft.com/office/powerpoint/2010/main" val="2801780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Ubuntu Light" panose="020B0604020202020204" pitchFamily="34" charset="0"/>
              <a:buNone/>
            </a:pPr>
            <a:r>
              <a:rPr lang="fr-fr" b="1" u="sng" dirty="0">
                <a:latin typeface="Ubuntu" panose="020B0504030602030204" pitchFamily="34" charset="0"/>
              </a:rPr>
              <a:t>REMARQUE : Modifiez cette diapositive en fonction du sport que vous enseignez </a:t>
            </a:r>
          </a:p>
          <a:p>
            <a:pPr marL="0" indent="0">
              <a:lnSpc>
                <a:spcPct val="100000"/>
              </a:lnSpc>
              <a:buFont typeface="Ubuntu Light" panose="020B0604020202020204" pitchFamily="34" charset="0"/>
              <a:buNone/>
            </a:pPr>
            <a:endParaRPr lang="en-US" dirty="0">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rPr>
              <a:t>Excellent travail avec ces étirements dynamiques ! N'oubliez pas que chaque sport est différent, alors assurez-vous d'utiliser les guides d'échauffement lorsque vous dirigez des échauffements.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rPr>
              <a:t>Ceci est un exemple pour le basket. Vous devriez pratiquer les exercices d'aérobie pendant 30 secondes chacun. Les étirements dynamiques doivent être réalisés 10 fois pour chaque côté/direction.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u="none" strike="noStrike" kern="1200" baseline="0" dirty="0">
                <a:solidFill>
                  <a:schemeClr val="dk1"/>
                </a:solidFill>
                <a:latin typeface="Ubuntu" panose="020B0504030602030204" pitchFamily="34" charset="0"/>
              </a:rPr>
              <a:t>Vous pouvez modifier cette diapositive pour l'adapter à un autre sport. Faites en sorte que la diapositive s'applique au sport pratiqué par les Fitness Captains. </a:t>
            </a:r>
            <a:r>
              <a:rPr lang="fr-fr" b="0" i="0" u="none" strike="noStrike" kern="1200" baseline="0" dirty="0">
                <a:solidFill>
                  <a:schemeClr val="dk1"/>
                </a:solidFill>
                <a:latin typeface="Ubuntu" panose="020B0504030602030204" pitchFamily="34" charset="0"/>
              </a:rPr>
              <a:t>Vous pouvez expliquer et pratiquer les différents échauffements pour leur sport spécifique.</a:t>
            </a:r>
            <a:endParaRPr lang="en-US" b="1" i="1" u="none" strike="noStrike" kern="1200" baseline="0" dirty="0">
              <a:solidFill>
                <a:schemeClr val="dk1"/>
              </a:solidFill>
              <a:latin typeface="Ubuntu" panose="020B0504030602030204" pitchFamily="34" charset="0"/>
            </a:endParaRPr>
          </a:p>
          <a:p>
            <a:pPr marL="0" marR="0" indent="0">
              <a:spcBef>
                <a:spcPts val="0"/>
              </a:spcBef>
              <a:spcAft>
                <a:spcPts val="0"/>
              </a:spcAft>
              <a:buFont typeface="Ubuntu Light" panose="020B0604020202020204" pitchFamily="34" charset="0"/>
              <a:buNone/>
            </a:pPr>
            <a:endParaRPr lang="en-US" b="1" i="1" dirty="0">
              <a:effectLst/>
              <a:latin typeface="Ubuntu" panose="020B05040306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73</a:t>
            </a:fld>
            <a:endParaRPr lang="en-US"/>
          </a:p>
        </p:txBody>
      </p:sp>
    </p:spTree>
    <p:extLst>
      <p:ext uri="{BB962C8B-B14F-4D97-AF65-F5344CB8AC3E}">
        <p14:creationId xmlns:p14="http://schemas.microsoft.com/office/powerpoint/2010/main" val="3198659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ea typeface="+mn-ea"/>
                <a:cs typeface="+mn-cs"/>
              </a:rPr>
              <a:t>Passons maintenant à la récupération en pratique. Choisissez ensemble 4 étirements statiques parmi la liste.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u="none" strike="noStrike" kern="1200" baseline="0" dirty="0">
                <a:solidFill>
                  <a:schemeClr val="dk1"/>
                </a:solidFill>
                <a:latin typeface="Ubuntu" panose="020B0504030602030204" pitchFamily="34" charset="0"/>
                <a:ea typeface="+mn-ea"/>
                <a:cs typeface="+mn-cs"/>
              </a:rPr>
              <a:t>Demandez à 4 volontaires de donner un étirement qu'ils souhaiteraient réaliser. Encouragez-les à choisir un étirement qu’ils ne connaissent peut-être pas encore, ou à choisir des étirements pour deux parties du corps différentes.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u="none" strike="noStrike" kern="1200" baseline="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u="none" strike="noStrike" kern="1200" baseline="0" dirty="0">
                <a:solidFill>
                  <a:schemeClr val="dk1"/>
                </a:solidFill>
                <a:latin typeface="Ubuntu" panose="020B0504030602030204" pitchFamily="34" charset="0"/>
                <a:ea typeface="+mn-ea"/>
                <a:cs typeface="+mn-cs"/>
              </a:rPr>
              <a:t>Apprenez aux participants comment faire l’étirement et s’entraîner. Après quelques minutes, demandez à quelqu'un d'animer l'étirement. Réalisez 4 étirements de cette manière. Tenez au moins 30 secondes sur chaque étirement.</a:t>
            </a:r>
          </a:p>
          <a:p>
            <a:pPr marL="285750" marR="0" indent="-285750">
              <a:spcBef>
                <a:spcPts val="0"/>
              </a:spcBef>
              <a:spcAft>
                <a:spcPts val="0"/>
              </a:spcAft>
              <a:buFont typeface="Ubuntu Light" panose="020B0604020202020204" pitchFamily="34" charset="0"/>
              <a:buChar char="•"/>
            </a:pPr>
            <a:endParaRPr lang="en-US"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74</a:t>
            </a:fld>
            <a:endParaRPr lang="en-US"/>
          </a:p>
        </p:txBody>
      </p:sp>
    </p:spTree>
    <p:extLst>
      <p:ext uri="{BB962C8B-B14F-4D97-AF65-F5344CB8AC3E}">
        <p14:creationId xmlns:p14="http://schemas.microsoft.com/office/powerpoint/2010/main" val="1152525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b="1" u="sng" dirty="0">
                <a:latin typeface="Ubuntu" panose="020B0504030602030204" pitchFamily="34" charset="0"/>
              </a:rPr>
              <a:t>REMARQUE : Modifiez cette diapositive en fonction du sport que vous enseignez </a:t>
            </a:r>
          </a:p>
          <a:p>
            <a:pPr marL="0" indent="0">
              <a:lnSpc>
                <a:spcPct val="100000"/>
              </a:lnSpc>
              <a:buFont typeface="Ubuntu Light" panose="020B0604020202020204" pitchFamily="34" charset="0"/>
              <a:buNone/>
            </a:pPr>
            <a:endParaRPr lang="en-US" dirty="0">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rPr>
              <a:t>Bravo pour ces étirements statiques ! N’oubliez pas que chaque sport est différent. Assurez-vous donc de donner les bonnes instructions lorsque </a:t>
            </a:r>
            <a:r>
              <a:rPr lang="fr-FR" b="0" i="0" u="none" strike="noStrike" kern="1200" baseline="0" dirty="0">
                <a:solidFill>
                  <a:schemeClr val="dk1"/>
                </a:solidFill>
                <a:latin typeface="Ubuntu" panose="020B0504030602030204" pitchFamily="34" charset="0"/>
              </a:rPr>
              <a:t>vous animez</a:t>
            </a:r>
            <a:r>
              <a:rPr lang="fr-fr" b="0" i="0" u="none" strike="noStrike" kern="1200" baseline="0" dirty="0">
                <a:solidFill>
                  <a:schemeClr val="dk1"/>
                </a:solidFill>
                <a:latin typeface="Ubuntu" panose="020B0504030602030204" pitchFamily="34" charset="0"/>
              </a:rPr>
              <a:t> des séances d’étirements.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rPr>
              <a:t>Ceci est un exemple pour le basket. Pratiquez les exercices d'aérobie pendant quelques minutes et tenez 30 secondes sur chaque étirement. Assurez-vous d'étirer les deux côtés de votre corps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dirty="0">
              <a:solidFill>
                <a:schemeClr val="dk1"/>
              </a:solidFill>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i="1" u="none" strike="noStrike" kern="1200" baseline="0" dirty="0">
                <a:solidFill>
                  <a:schemeClr val="dk1"/>
                </a:solidFill>
                <a:latin typeface="Ubuntu" panose="020B0504030602030204" pitchFamily="34" charset="0"/>
              </a:rPr>
              <a:t>Vous pouvez modifier cette diapositive pour l'adapter à un autre sport. Faites en sorte que la diapositive s'applique au sport pratiqué par les Fitness Captains. </a:t>
            </a:r>
            <a:r>
              <a:rPr lang="fr-fr" b="0" i="0" u="none" strike="noStrike" kern="1200" baseline="0" dirty="0">
                <a:solidFill>
                  <a:schemeClr val="dk1"/>
                </a:solidFill>
                <a:latin typeface="Ubuntu" panose="020B0504030602030204" pitchFamily="34" charset="0"/>
              </a:rPr>
              <a:t>Vous pouvez discuter et pratiquer les différentes phases de récupération selon leurs activités sportives respectives.</a:t>
            </a:r>
            <a:endParaRPr lang="en-US" b="1" i="1" u="none" strike="noStrike" kern="1200" baseline="0" dirty="0">
              <a:solidFill>
                <a:schemeClr val="dk1"/>
              </a:solidFill>
              <a:latin typeface="Ubuntu" panose="020B0504030602030204" pitchFamily="34" charset="0"/>
            </a:endParaRPr>
          </a:p>
          <a:p>
            <a:pPr marL="0" indent="0">
              <a:lnSpc>
                <a:spcPct val="100000"/>
              </a:lnSpc>
              <a:buFont typeface="Ubuntu Light" panose="020B0604020202020204" pitchFamily="34" charset="0"/>
              <a:buNone/>
            </a:pPr>
            <a:endParaRPr lang="en-US" dirty="0">
              <a:latin typeface="Ubuntu" panose="020B0504030602030204" pitchFamily="34" charset="0"/>
            </a:endParaRPr>
          </a:p>
          <a:p>
            <a:pPr marL="285750" marR="0" indent="-285750">
              <a:spcBef>
                <a:spcPts val="0"/>
              </a:spcBef>
              <a:spcAft>
                <a:spcPts val="0"/>
              </a:spcAft>
              <a:buFont typeface="Ubuntu Light" panose="020B0604020202020204" pitchFamily="34" charset="0"/>
              <a:buChar char="•"/>
            </a:pPr>
            <a:endParaRPr lang="en-US" b="1" i="1" dirty="0">
              <a:effectLst/>
              <a:latin typeface="Ubuntu" panose="020B05040306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75</a:t>
            </a:fld>
            <a:endParaRPr lang="en-US"/>
          </a:p>
        </p:txBody>
      </p:sp>
    </p:spTree>
    <p:extLst>
      <p:ext uri="{BB962C8B-B14F-4D97-AF65-F5344CB8AC3E}">
        <p14:creationId xmlns:p14="http://schemas.microsoft.com/office/powerpoint/2010/main" val="1902978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dirty="0">
                <a:solidFill>
                  <a:schemeClr val="dk1"/>
                </a:solidFill>
                <a:latin typeface="Ubuntu" panose="020B0504030602030204" pitchFamily="34" charset="0"/>
              </a:rPr>
              <a:t>Voici quelques conseils supplémentaires pour animer l’échauffement et la récupération :</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dirty="0">
                <a:solidFill>
                  <a:schemeClr val="dk1"/>
                </a:solidFill>
                <a:latin typeface="Ubuntu" panose="020B0504030602030204" pitchFamily="34" charset="0"/>
              </a:rPr>
              <a:t>Suivez une routine standard pour l’échauffement et la récupération</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en-US" b="0" i="0" u="none" strike="noStrike" kern="1200" baseline="0" dirty="0">
              <a:solidFill>
                <a:schemeClr val="dk1"/>
              </a:solidFill>
              <a:latin typeface="Ubuntu" panose="020B05040306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dirty="0">
                <a:solidFill>
                  <a:schemeClr val="dk1"/>
                </a:solidFill>
                <a:latin typeface="Ubuntu" panose="020B0504030602030204" pitchFamily="34" charset="0"/>
              </a:rPr>
              <a:t>Ayez confiance en vous ! Parlez ouvertement et clairement</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en-US" b="0" i="0" u="none" strike="noStrike" kern="1200" baseline="0" dirty="0">
              <a:solidFill>
                <a:schemeClr val="dk1"/>
              </a:solidFill>
              <a:latin typeface="Ubuntu" panose="020B05040306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dirty="0">
                <a:solidFill>
                  <a:schemeClr val="dk1"/>
                </a:solidFill>
                <a:latin typeface="Ubuntu" panose="020B0504030602030204" pitchFamily="34" charset="0"/>
              </a:rPr>
              <a:t>Encouragez tous vos coéquipiers à participer</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en-US" b="0" i="0" u="none" strike="noStrike" kern="1200" baseline="0" dirty="0">
              <a:solidFill>
                <a:schemeClr val="dk1"/>
              </a:solidFill>
              <a:latin typeface="Ubuntu" panose="020B05040306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dirty="0">
                <a:solidFill>
                  <a:schemeClr val="dk1"/>
                </a:solidFill>
                <a:latin typeface="Ubuntu" panose="020B0504030602030204" pitchFamily="34" charset="0"/>
              </a:rPr>
              <a:t>Assurez-vous que vous disposez de suffisamment d’espace pour effectuer les exercices en toute sécurité et de manière efficace</a:t>
            </a:r>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en-US" b="0" i="0" u="none" strike="noStrike" kern="1200" baseline="0" dirty="0">
              <a:solidFill>
                <a:schemeClr val="dk1"/>
              </a:solidFill>
              <a:latin typeface="Ubuntu" panose="020B05040306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dirty="0">
                <a:solidFill>
                  <a:schemeClr val="dk1"/>
                </a:solidFill>
                <a:latin typeface="Ubuntu" panose="020B0504030602030204" pitchFamily="34" charset="0"/>
              </a:rPr>
              <a:t>Observez vos coéquipiers en vous assurant qu’ils font les exercices correctement et aidez-les s’ils ont besoin</a:t>
            </a:r>
          </a:p>
          <a:p>
            <a:pPr marL="0" marR="0">
              <a:spcBef>
                <a:spcPts val="0"/>
              </a:spcBef>
              <a:spcAft>
                <a:spcPts val="0"/>
              </a:spcAft>
            </a:pPr>
            <a:endParaRPr lang="en-US" b="1" i="1"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b="1" i="1"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b="1" i="1" dirty="0">
                <a:effectLst/>
                <a:latin typeface="Ubuntu" panose="020B0504030602030204" pitchFamily="34" charset="0"/>
                <a:ea typeface="Calibri" panose="020F0502020204030204" pitchFamily="34" charset="0"/>
                <a:cs typeface="Times New Roman" panose="02020603050405020304" pitchFamily="18" charset="0"/>
              </a:rPr>
              <a:t>SCÉNARIOS À ÉTUDIER :</a:t>
            </a:r>
          </a:p>
          <a:p>
            <a:pPr marL="342900" marR="0" lvl="0" indent="-342900">
              <a:spcBef>
                <a:spcPts val="0"/>
              </a:spcBef>
              <a:spcAft>
                <a:spcPts val="0"/>
              </a:spcAft>
              <a:buFont typeface="Symbol" panose="05050102010706020507" pitchFamily="18" charset="2"/>
              <a:buChar char=""/>
            </a:pPr>
            <a:r>
              <a:rPr lang="fr-fr" dirty="0">
                <a:effectLst/>
                <a:latin typeface="Ubuntu" panose="020B0504030602030204" pitchFamily="34" charset="0"/>
                <a:ea typeface="Times New Roman" panose="02020603050405020304" pitchFamily="18" charset="0"/>
              </a:rPr>
              <a:t>Un athlète est toujours en retard</a:t>
            </a:r>
            <a:endParaRPr lang="en-US" dirty="0">
              <a:effectLst/>
              <a:latin typeface="Ubuntu" panose="020B0504030602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dirty="0">
                <a:effectLst/>
                <a:latin typeface="Ubuntu" panose="020B0504030602030204" pitchFamily="34" charset="0"/>
                <a:ea typeface="Times New Roman" panose="02020603050405020304" pitchFamily="18" charset="0"/>
              </a:rPr>
              <a:t>Les partenaires unifiés ne participent pas</a:t>
            </a:r>
            <a:endParaRPr lang="en-US" dirty="0">
              <a:effectLst/>
              <a:latin typeface="Ubuntu" panose="020B0504030602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dirty="0">
                <a:effectLst/>
                <a:latin typeface="Ubuntu" panose="020B0504030602030204" pitchFamily="34" charset="0"/>
                <a:ea typeface="Times New Roman" panose="02020603050405020304" pitchFamily="18" charset="0"/>
              </a:rPr>
              <a:t>Votre entraîneur interrompt votre échauffement pour commencer l’entraînement</a:t>
            </a:r>
            <a:endParaRPr lang="en-US" dirty="0">
              <a:effectLst/>
              <a:latin typeface="Ubuntu" panose="020B0504030602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dirty="0">
                <a:effectLst/>
                <a:latin typeface="Ubuntu" panose="020B0504030602030204" pitchFamily="34" charset="0"/>
                <a:ea typeface="Times New Roman" panose="02020603050405020304" pitchFamily="18" charset="0"/>
              </a:rPr>
              <a:t>Un coéquipier n’effectue pas l’exercice correctement</a:t>
            </a:r>
            <a:endParaRPr lang="en-US" dirty="0">
              <a:effectLst/>
              <a:latin typeface="Ubuntu" panose="020B0504030602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dirty="0">
                <a:effectLst/>
                <a:latin typeface="Ubuntu" panose="020B0504030602030204" pitchFamily="34" charset="0"/>
                <a:ea typeface="Times New Roman" panose="02020603050405020304" pitchFamily="18" charset="0"/>
              </a:rPr>
              <a:t>Un coéquipier ne veut pas participer</a:t>
            </a:r>
            <a:endParaRPr lang="en-US" dirty="0">
              <a:effectLst/>
              <a:latin typeface="Ubuntu" panose="020B0504030602030204" pitchFamily="34" charset="0"/>
              <a:ea typeface="Calibri" panose="020F0502020204030204" pitchFamily="34" charset="0"/>
            </a:endParaRPr>
          </a:p>
          <a:p>
            <a:pPr marL="0" marR="0">
              <a:spcBef>
                <a:spcPts val="0"/>
              </a:spcBef>
              <a:spcAft>
                <a:spcPts val="0"/>
              </a:spcAft>
            </a:pPr>
            <a:endParaRPr lang="en-US" b="1" i="1" dirty="0">
              <a:effectLst/>
              <a:latin typeface="Ubuntu" panose="020B05040306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76</a:t>
            </a:fld>
            <a:endParaRPr lang="en-US"/>
          </a:p>
        </p:txBody>
      </p:sp>
    </p:spTree>
    <p:extLst>
      <p:ext uri="{BB962C8B-B14F-4D97-AF65-F5344CB8AC3E}">
        <p14:creationId xmlns:p14="http://schemas.microsoft.com/office/powerpoint/2010/main" val="26969283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dk1"/>
                </a:solidFill>
                <a:latin typeface="Ubuntu" panose="020B0504030602030204" pitchFamily="34" charset="0"/>
                <a:ea typeface="+mn-ea"/>
                <a:cs typeface="+mn-cs"/>
              </a:rPr>
              <a:t>Comme mentionné dans les </a:t>
            </a:r>
            <a:r>
              <a:rPr lang="fr-fr" sz="1200" b="0" i="0" u="none" strike="noStrike" kern="1200" baseline="0" noProof="0" dirty="0">
                <a:solidFill>
                  <a:schemeClr val="dk1"/>
                </a:solidFill>
                <a:latin typeface="Ubuntu" panose="020B0504030602030204" pitchFamily="34" charset="0"/>
                <a:ea typeface="+mn-ea"/>
                <a:cs typeface="+mn-cs"/>
              </a:rPr>
              <a:t>scénarios</a:t>
            </a:r>
            <a:r>
              <a:rPr lang="fr-fr" sz="1200" b="0" i="0" u="none" strike="noStrike" kern="1200" baseline="0" dirty="0">
                <a:solidFill>
                  <a:schemeClr val="dk1"/>
                </a:solidFill>
                <a:latin typeface="Ubuntu" panose="020B0504030602030204" pitchFamily="34" charset="0"/>
                <a:ea typeface="+mn-ea"/>
                <a:cs typeface="+mn-cs"/>
              </a:rPr>
              <a:t>, il est </a:t>
            </a:r>
            <a:r>
              <a:rPr lang="fr-fr" sz="1200" b="0" i="0" u="none" strike="noStrike" kern="1200" baseline="0" noProof="0" dirty="0">
                <a:solidFill>
                  <a:schemeClr val="dk1"/>
                </a:solidFill>
                <a:latin typeface="Ubuntu" panose="020B0504030602030204" pitchFamily="34" charset="0"/>
                <a:ea typeface="+mn-ea"/>
                <a:cs typeface="+mn-cs"/>
              </a:rPr>
              <a:t>important que vous parliez à votre entraîneur à propos de votre rôle de Fitness Captain. Vous devez le faire au début de la saison, et vous pouvez également vous présenter avant/après les entraînements si vous le souhaitez. N’oubliez pas que votre entraîneur et le personnel du programme sont là pour vous aider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77</a:t>
            </a:fld>
            <a:endParaRPr lang="en-US"/>
          </a:p>
        </p:txBody>
      </p:sp>
    </p:spTree>
    <p:extLst>
      <p:ext uri="{BB962C8B-B14F-4D97-AF65-F5344CB8AC3E}">
        <p14:creationId xmlns:p14="http://schemas.microsoft.com/office/powerpoint/2010/main" val="30979189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u="none" strike="noStrike" kern="1200" baseline="0" dirty="0">
                <a:solidFill>
                  <a:schemeClr val="tx1"/>
                </a:solidFill>
                <a:latin typeface="Ubuntu" panose="020B0504030602030204" pitchFamily="34" charset="0"/>
                <a:ea typeface="+mn-ea"/>
                <a:cs typeface="+mn-cs"/>
              </a:rPr>
              <a:t>Avant le début de votre saison, il est important de communiquer avec votre entraîneur sur le fait d’être un Fitness Captain. Il est préférable de l'appeler ou de le rencontrer en personne, mais vous pouvez également lui envoyer un e-mail. </a:t>
            </a:r>
          </a:p>
          <a:p>
            <a:endParaRPr lang="en-US" b="0" i="0" u="none" strike="noStrike" kern="1200" baseline="0" dirty="0">
              <a:solidFill>
                <a:schemeClr val="tx1"/>
              </a:solidFill>
              <a:latin typeface="Ubuntu" panose="020B0504030602030204" pitchFamily="34" charset="0"/>
              <a:ea typeface="+mn-ea"/>
              <a:cs typeface="+mn-cs"/>
            </a:endParaRPr>
          </a:p>
          <a:p>
            <a:r>
              <a:rPr lang="fr-fr" b="0" i="0" u="none" strike="noStrike" kern="1200" baseline="0" dirty="0">
                <a:solidFill>
                  <a:schemeClr val="tx1"/>
                </a:solidFill>
                <a:latin typeface="Ubuntu" panose="020B0504030602030204" pitchFamily="34" charset="0"/>
                <a:ea typeface="+mn-ea"/>
                <a:cs typeface="+mn-cs"/>
              </a:rPr>
              <a:t>Lorsque vous contactez l’entraîneur, dites :</a:t>
            </a:r>
          </a:p>
          <a:p>
            <a:r>
              <a:rPr lang="fr-fr" b="0" i="1" u="none" strike="noStrike" kern="1200" baseline="0" dirty="0">
                <a:solidFill>
                  <a:schemeClr val="tx1"/>
                </a:solidFill>
                <a:latin typeface="Ubuntu" panose="020B0504030602030204" pitchFamily="34" charset="0"/>
                <a:ea typeface="+mn-ea"/>
                <a:cs typeface="+mn-cs"/>
              </a:rPr>
              <a:t>« Je fais partie de votre équipe et je suis un Fitness Captain. J’ai suivi la formation de Fitness Captain pour animer l’échauffement et la récupération, et donner des conseils de santé. Pouvons-nous prendre un peu de temps au début et à la fin de l’entraînement pour faire ces séances ? » </a:t>
            </a:r>
          </a:p>
          <a:p>
            <a:pPr algn="l" rtl="0" fontAlgn="base">
              <a:buFont typeface="+mj-lt"/>
              <a:buNone/>
            </a:pPr>
            <a:endParaRPr lang="en-US" b="0" i="1" u="none" strike="noStrike" kern="1200" baseline="0" dirty="0">
              <a:solidFill>
                <a:schemeClr val="tx1"/>
              </a:solidFill>
              <a:effectLst/>
              <a:latin typeface="Ubuntu" panose="020B0504030602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fr-fr" b="0" i="0" dirty="0">
                <a:solidFill>
                  <a:srgbClr val="000000"/>
                </a:solidFill>
                <a:effectLst/>
                <a:latin typeface="Ubuntu" panose="020B0504030602030204" pitchFamily="34" charset="0"/>
              </a:rPr>
              <a:t>En disant cela, votre entraîneur sait que votre rôle ne représente pas un travail supplémentaire pour lui, mais une façon de l’aider. </a:t>
            </a:r>
            <a:r>
              <a:rPr lang="fr-fr" b="1" i="1" dirty="0">
                <a:solidFill>
                  <a:schemeClr val="dk1"/>
                </a:solidFill>
                <a:effectLst/>
                <a:latin typeface="Ubuntu" panose="020B0504030602030204" pitchFamily="34" charset="0"/>
                <a:cs typeface="Times New Roman" panose="02020603050405020304" pitchFamily="18" charset="0"/>
              </a:rPr>
              <a:t> </a:t>
            </a:r>
            <a:r>
              <a:rPr lang="fr-fr" b="0" i="0" dirty="0">
                <a:solidFill>
                  <a:schemeClr val="dk1"/>
                </a:solidFill>
                <a:effectLst/>
                <a:latin typeface="Ubuntu" panose="020B0504030602030204" pitchFamily="34" charset="0"/>
                <a:cs typeface="Times New Roman" panose="02020603050405020304" pitchFamily="18" charset="0"/>
              </a:rPr>
              <a:t>Ainsi, </a:t>
            </a:r>
            <a:r>
              <a:rPr lang="fr-fr" b="0" i="0" dirty="0">
                <a:solidFill>
                  <a:srgbClr val="000000"/>
                </a:solidFill>
                <a:effectLst/>
                <a:latin typeface="Ubuntu" panose="020B0504030602030204" pitchFamily="34" charset="0"/>
              </a:rPr>
              <a:t>votre entraîneur sait, avant même le premier </a:t>
            </a:r>
            <a:r>
              <a:rPr lang="fr-FR" b="0" i="0" dirty="0">
                <a:solidFill>
                  <a:srgbClr val="000000"/>
                </a:solidFill>
                <a:effectLst/>
                <a:latin typeface="Ubuntu" panose="020B0504030602030204" pitchFamily="34" charset="0"/>
              </a:rPr>
              <a:t>entraînement, que</a:t>
            </a:r>
            <a:r>
              <a:rPr lang="fr-fr" b="0" i="0" dirty="0">
                <a:solidFill>
                  <a:srgbClr val="000000"/>
                </a:solidFill>
                <a:effectLst/>
                <a:latin typeface="Ubuntu" panose="020B0504030602030204" pitchFamily="34" charset="0"/>
              </a:rPr>
              <a:t> vous êtes un Fitness Captain. Il a le temps de comprendre votre rôle et d’évaluer le temps nécessaire à l’échauffement et à la récupération. </a:t>
            </a:r>
          </a:p>
          <a:p>
            <a:pPr algn="l" rtl="0" fontAlgn="base">
              <a:buFont typeface="+mj-lt"/>
              <a:buNone/>
            </a:pPr>
            <a:endParaRPr lang="en-US" b="0" i="0" dirty="0">
              <a:solidFill>
                <a:srgbClr val="000000"/>
              </a:solidFill>
              <a:effectLst/>
              <a:latin typeface="Ubuntu" panose="020B0504030602030204" pitchFamily="34" charset="0"/>
            </a:endParaRPr>
          </a:p>
          <a:p>
            <a:pPr algn="l" rtl="0" fontAlgn="base">
              <a:buFont typeface="+mj-lt"/>
              <a:buNone/>
            </a:pPr>
            <a:r>
              <a:rPr lang="fr-fr" b="0" i="0" dirty="0">
                <a:solidFill>
                  <a:srgbClr val="000000"/>
                </a:solidFill>
                <a:effectLst/>
                <a:latin typeface="Ubuntu" panose="020B0504030602030204" pitchFamily="34" charset="0"/>
              </a:rPr>
              <a:t>Si vous envoyez un e-mail, vous pouvez inclure une pièce jointe avec le guide d’échauffement et de récupération pour votre sport afin que votre entraîneur puisse également le consulter. </a:t>
            </a:r>
          </a:p>
          <a:p>
            <a:pPr algn="l" rtl="0" fontAlgn="base">
              <a:buFont typeface="+mj-lt"/>
              <a:buNone/>
            </a:pPr>
            <a:endParaRPr lang="en-US" b="0" i="0" dirty="0">
              <a:solidFill>
                <a:srgbClr val="000000"/>
              </a:solidFill>
              <a:effectLst/>
              <a:latin typeface="Ubuntu" panose="020B0504030602030204" pitchFamily="34" charset="0"/>
            </a:endParaRPr>
          </a:p>
          <a:p>
            <a:pPr algn="l" rtl="0" fontAlgn="base">
              <a:buFont typeface="+mj-lt"/>
              <a:buNone/>
            </a:pPr>
            <a:r>
              <a:rPr lang="fr-fr" b="0" i="0" dirty="0">
                <a:solidFill>
                  <a:srgbClr val="000000"/>
                </a:solidFill>
                <a:effectLst/>
                <a:latin typeface="Ubuntu" panose="020B0504030602030204" pitchFamily="34" charset="0"/>
              </a:rPr>
              <a:t>Vous pouvez également informer votre entraîneur que vous viendrez vous entraîner avec une copie imprimée des guides.</a:t>
            </a:r>
          </a:p>
        </p:txBody>
      </p:sp>
      <p:sp>
        <p:nvSpPr>
          <p:cNvPr id="4" name="Slide Number Placeholder 3"/>
          <p:cNvSpPr>
            <a:spLocks noGrp="1"/>
          </p:cNvSpPr>
          <p:nvPr>
            <p:ph type="sldNum" sz="quarter" idx="5"/>
          </p:nvPr>
        </p:nvSpPr>
        <p:spPr/>
        <p:txBody>
          <a:bodyPr/>
          <a:lstStyle/>
          <a:p>
            <a:fld id="{94524C34-D508-4CCF-A9F5-C631378A631A}" type="slidenum">
              <a:rPr lang="en-US" smtClean="0"/>
              <a:t>78</a:t>
            </a:fld>
            <a:endParaRPr lang="en-US"/>
          </a:p>
        </p:txBody>
      </p:sp>
    </p:spTree>
    <p:extLst>
      <p:ext uri="{BB962C8B-B14F-4D97-AF65-F5344CB8AC3E}">
        <p14:creationId xmlns:p14="http://schemas.microsoft.com/office/powerpoint/2010/main" val="12608239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kern="1200" baseline="0" noProof="0" dirty="0">
                <a:solidFill>
                  <a:schemeClr val="dk1"/>
                </a:solidFill>
                <a:latin typeface="Ubuntu" panose="020B0504030602030204" pitchFamily="34" charset="0"/>
                <a:ea typeface="+mn-ea"/>
                <a:cs typeface="+mn-cs"/>
              </a:rPr>
              <a:t>Je vous encourage à partager ces éléments supplémentaires lorsque vous parlez à votre entraîneur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noProof="0" dirty="0">
                <a:solidFill>
                  <a:schemeClr val="dk1"/>
                </a:solidFill>
                <a:latin typeface="Ubuntu" panose="020B0504030602030204" pitchFamily="34" charset="0"/>
                <a:ea typeface="+mn-ea"/>
                <a:cs typeface="+mn-cs"/>
              </a:rPr>
              <a:t>Informez votre entraîneur des avantages de l'échauffement et de la récupération lorsque vous lui parlez avant votre premier entraînement</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en-US"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noProof="0" dirty="0">
                <a:solidFill>
                  <a:schemeClr val="dk1"/>
                </a:solidFill>
                <a:latin typeface="Ubuntu" panose="020B0504030602030204" pitchFamily="34" charset="0"/>
                <a:ea typeface="+mn-ea"/>
                <a:cs typeface="+mn-cs"/>
              </a:rPr>
              <a:t>Expliquez l’importance d’être un athlète en bonne santé et en forme</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en-US" b="0" i="0" u="none" strike="noStrike" kern="1200" baseline="0" noProof="0" dirty="0">
              <a:solidFill>
                <a:schemeClr val="dk1"/>
              </a:solidFill>
              <a:latin typeface="Ubuntu" panose="020B05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fr-fr" b="0" i="0" u="none" strike="noStrike" kern="1200" baseline="0" noProof="0" dirty="0">
                <a:solidFill>
                  <a:schemeClr val="dk1"/>
                </a:solidFill>
                <a:latin typeface="Ubuntu" panose="020B0504030602030204" pitchFamily="34" charset="0"/>
                <a:ea typeface="+mn-ea"/>
                <a:cs typeface="+mn-cs"/>
              </a:rPr>
              <a:t>Expliquez à votre entraîneur pourquoi être un Fitness Captain est important pour vous !</a:t>
            </a:r>
          </a:p>
          <a:p>
            <a:pPr marL="171450" marR="0" lvl="0" indent="-171450" algn="l" defTabSz="914400" rtl="0"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en-US" b="0" i="0" u="none" strike="noStrike" kern="1200" baseline="0" noProof="0" dirty="0">
              <a:solidFill>
                <a:schemeClr val="dk1"/>
              </a:solidFill>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Ubuntu Light" panose="020B0604020202020204" pitchFamily="34" charset="0"/>
              <a:buNone/>
              <a:tabLst/>
              <a:defRPr/>
            </a:pPr>
            <a:r>
              <a:rPr lang="fr-fr" b="0" i="0" u="none" strike="noStrike" kern="1200" baseline="0" noProof="0" dirty="0">
                <a:solidFill>
                  <a:schemeClr val="dk1"/>
                </a:solidFill>
                <a:latin typeface="Ubuntu" panose="020B0504030602030204" pitchFamily="34" charset="0"/>
                <a:ea typeface="+mn-ea"/>
                <a:cs typeface="+mn-cs"/>
              </a:rPr>
              <a:t>Montrez à votre entraîneur que vous avez toutes les connaissances et compétences pour faire un excellent Fitness Captain !</a:t>
            </a:r>
          </a:p>
          <a:p>
            <a:pPr algn="l" rtl="0" fontAlgn="base">
              <a:buFont typeface="+mj-lt"/>
              <a:buNone/>
            </a:pPr>
            <a:endParaRPr lang="en-US"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79</a:t>
            </a:fld>
            <a:endParaRPr lang="en-US"/>
          </a:p>
        </p:txBody>
      </p:sp>
    </p:spTree>
    <p:extLst>
      <p:ext uri="{BB962C8B-B14F-4D97-AF65-F5344CB8AC3E}">
        <p14:creationId xmlns:p14="http://schemas.microsoft.com/office/powerpoint/2010/main" val="337277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Ubuntu Light" panose="020B0304030602030204" pitchFamily="34" charset="0"/>
                <a:cs typeface="Calibri"/>
              </a:rPr>
              <a:t>L'entraîneur :</a:t>
            </a:r>
          </a:p>
          <a:p>
            <a:pPr marL="285750" indent="-285750">
              <a:buFont typeface="Ubuntu Light"/>
              <a:buChar char="•"/>
            </a:pPr>
            <a:r>
              <a:rPr lang="fr-fr" dirty="0">
                <a:latin typeface="Ubuntu Light" panose="020B0304030602030204" pitchFamily="34" charset="0"/>
              </a:rPr>
              <a:t>Dirige tous les entraînements</a:t>
            </a:r>
            <a:endParaRPr lang="en-US" dirty="0">
              <a:latin typeface="Ubuntu Light" panose="020B0304030602030204" pitchFamily="34" charset="0"/>
              <a:cs typeface="Calibri"/>
            </a:endParaRPr>
          </a:p>
          <a:p>
            <a:pPr marL="285750" indent="-285750">
              <a:buFont typeface="Ubuntu Light"/>
              <a:buChar char="•"/>
            </a:pPr>
            <a:r>
              <a:rPr lang="fr-fr" dirty="0">
                <a:latin typeface="Ubuntu Light" panose="020B0304030602030204" pitchFamily="34" charset="0"/>
              </a:rPr>
              <a:t>Détermine l'ordre des entraînements</a:t>
            </a:r>
            <a:endParaRPr lang="en-US" dirty="0">
              <a:latin typeface="Ubuntu Light" panose="020B0304030602030204" pitchFamily="34" charset="0"/>
              <a:cs typeface="Calibri"/>
            </a:endParaRPr>
          </a:p>
          <a:p>
            <a:pPr marL="285750" indent="-285750">
              <a:buFont typeface="Ubuntu Light"/>
              <a:buChar char="•"/>
            </a:pPr>
            <a:r>
              <a:rPr lang="fr-fr" dirty="0">
                <a:latin typeface="Ubuntu Light" panose="020B0304030602030204" pitchFamily="34" charset="0"/>
              </a:rPr>
              <a:t>Enseigne les compétences sportives et les exercices</a:t>
            </a:r>
            <a:endParaRPr lang="en-US" dirty="0">
              <a:latin typeface="Ubuntu Light" panose="020B0304030602030204" pitchFamily="34" charset="0"/>
              <a:cs typeface="Calibri"/>
            </a:endParaRPr>
          </a:p>
          <a:p>
            <a:pPr marL="285750" indent="-285750">
              <a:buFont typeface="Ubuntu Light"/>
              <a:buChar char="•"/>
            </a:pPr>
            <a:r>
              <a:rPr lang="fr-fr" dirty="0">
                <a:latin typeface="Ubuntu Light" panose="020B0304030602030204" pitchFamily="34" charset="0"/>
              </a:rPr>
              <a:t>Détermine le début et la fin de l'entraînement</a:t>
            </a:r>
            <a:endParaRPr lang="en-US" dirty="0">
              <a:latin typeface="Ubuntu Light" panose="020B0304030602030204" pitchFamily="34" charset="0"/>
              <a:cs typeface="Calibri"/>
            </a:endParaRPr>
          </a:p>
          <a:p>
            <a:pPr marL="285750" indent="-285750">
              <a:buFont typeface="Ubuntu Light"/>
              <a:buChar char="•"/>
            </a:pPr>
            <a:r>
              <a:rPr lang="fr-fr" dirty="0">
                <a:latin typeface="Ubuntu Light" panose="020B0304030602030204" pitchFamily="34" charset="0"/>
              </a:rPr>
              <a:t>Motive les athlètes</a:t>
            </a:r>
            <a:endParaRPr lang="en-US" dirty="0">
              <a:latin typeface="Ubuntu Light" panose="020B0304030602030204" pitchFamily="34" charset="0"/>
              <a:cs typeface="Calibri"/>
            </a:endParaRPr>
          </a:p>
          <a:p>
            <a:pPr marL="285750" indent="-285750">
              <a:buFont typeface="Ubuntu Light"/>
              <a:buChar char="•"/>
            </a:pPr>
            <a:r>
              <a:rPr lang="fr-fr" dirty="0">
                <a:latin typeface="Ubuntu Light" panose="020B0304030602030204" pitchFamily="34" charset="0"/>
              </a:rPr>
              <a:t>Communique avec chaque athlète en cas de problèmes</a:t>
            </a:r>
          </a:p>
          <a:p>
            <a:pPr marL="285750" indent="-285750">
              <a:buFont typeface="Ubuntu Light"/>
              <a:buChar char="•"/>
            </a:pPr>
            <a:endParaRPr lang="en-US" dirty="0">
              <a:latin typeface="Ubuntu Light" panose="020B0304030602030204" pitchFamily="34" charset="0"/>
              <a:cs typeface="Calibri" panose="020F0502020204030204"/>
            </a:endParaRPr>
          </a:p>
          <a:p>
            <a:r>
              <a:rPr lang="fr-fr" dirty="0">
                <a:latin typeface="Ubuntu Light" panose="020B0304030602030204" pitchFamily="34" charset="0"/>
                <a:cs typeface="Calibri" panose="020F0502020204030204"/>
              </a:rPr>
              <a:t>Le Fitness Captain :</a:t>
            </a:r>
          </a:p>
          <a:p>
            <a:pPr marL="285750" indent="-285750">
              <a:buFont typeface="Ubuntu Light"/>
              <a:buChar char="•"/>
            </a:pPr>
            <a:r>
              <a:rPr lang="fr-fr" dirty="0">
                <a:latin typeface="Ubuntu Light" panose="020B0304030602030204" pitchFamily="34" charset="0"/>
              </a:rPr>
              <a:t>Aide à diriger les échauffements avant le début de l'entraînement</a:t>
            </a:r>
            <a:endParaRPr lang="en-US" dirty="0">
              <a:latin typeface="Ubuntu Light" panose="020B0304030602030204" pitchFamily="34" charset="0"/>
              <a:cs typeface="Calibri" panose="020F0502020204030204"/>
            </a:endParaRPr>
          </a:p>
          <a:p>
            <a:pPr marL="285750" indent="-285750">
              <a:buFont typeface="Ubuntu Light"/>
              <a:buChar char="•"/>
            </a:pPr>
            <a:r>
              <a:rPr lang="fr-fr" dirty="0">
                <a:latin typeface="Ubuntu Light" panose="020B0304030602030204" pitchFamily="34" charset="0"/>
              </a:rPr>
              <a:t>Incarne un exemple positif pour ses coéquipiers</a:t>
            </a:r>
            <a:endParaRPr lang="en-US" dirty="0">
              <a:latin typeface="Ubuntu Light" panose="020B0304030602030204" pitchFamily="34" charset="0"/>
              <a:cs typeface="Calibri" panose="020F0502020204030204"/>
            </a:endParaRPr>
          </a:p>
          <a:p>
            <a:pPr marL="285750" indent="-285750">
              <a:buFont typeface="Ubuntu Light"/>
              <a:buChar char="•"/>
            </a:pPr>
            <a:r>
              <a:rPr lang="fr-fr" dirty="0">
                <a:latin typeface="Ubuntu Light" panose="020B0304030602030204" pitchFamily="34" charset="0"/>
              </a:rPr>
              <a:t>Donne un conseil ou un cours en matière d'éducation sur la santé à chaque séance de formation</a:t>
            </a:r>
            <a:endParaRPr lang="en-US" dirty="0">
              <a:latin typeface="Ubuntu Light" panose="020B0304030602030204" pitchFamily="34" charset="0"/>
              <a:cs typeface="Calibri" panose="020F0502020204030204"/>
            </a:endParaRPr>
          </a:p>
          <a:p>
            <a:pPr marL="285750" indent="-285750">
              <a:buFont typeface="Ubuntu Light"/>
              <a:buChar char="•"/>
            </a:pPr>
            <a:r>
              <a:rPr lang="fr-fr" dirty="0">
                <a:latin typeface="Ubuntu Light" panose="020B0304030602030204" pitchFamily="34" charset="0"/>
              </a:rPr>
              <a:t>Apporte son aide lors des séances de récupération après l'entraînement</a:t>
            </a:r>
          </a:p>
        </p:txBody>
      </p:sp>
      <p:sp>
        <p:nvSpPr>
          <p:cNvPr id="4" name="Slide Number Placeholder 3"/>
          <p:cNvSpPr>
            <a:spLocks noGrp="1"/>
          </p:cNvSpPr>
          <p:nvPr>
            <p:ph type="sldNum" sz="quarter" idx="5"/>
          </p:nvPr>
        </p:nvSpPr>
        <p:spPr/>
        <p:txBody>
          <a:bodyPr/>
          <a:lstStyle/>
          <a:p>
            <a:fld id="{94524C34-D508-4CCF-A9F5-C631378A631A}" type="slidenum">
              <a:rPr lang="en-US" smtClean="0"/>
              <a:t>8</a:t>
            </a:fld>
            <a:endParaRPr lang="en-US"/>
          </a:p>
        </p:txBody>
      </p:sp>
    </p:spTree>
    <p:extLst>
      <p:ext uri="{BB962C8B-B14F-4D97-AF65-F5344CB8AC3E}">
        <p14:creationId xmlns:p14="http://schemas.microsoft.com/office/powerpoint/2010/main" val="3671509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80</a:t>
            </a:fld>
            <a:endParaRPr lang="en-US"/>
          </a:p>
        </p:txBody>
      </p:sp>
    </p:spTree>
    <p:extLst>
      <p:ext uri="{BB962C8B-B14F-4D97-AF65-F5344CB8AC3E}">
        <p14:creationId xmlns:p14="http://schemas.microsoft.com/office/powerpoint/2010/main" val="36382056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i="1" dirty="0">
                <a:solidFill>
                  <a:srgbClr val="000000"/>
                </a:solidFill>
                <a:effectLst/>
                <a:latin typeface="Ubuntu" panose="020B0504030602030204" pitchFamily="34" charset="0"/>
              </a:rPr>
              <a:t>Félicitations ! Merci d’avoir participé, vous avez maintenant terminé la formation de Fitness Captain.</a:t>
            </a:r>
          </a:p>
          <a:p>
            <a:r>
              <a:rPr lang="fr-fr" sz="1200" b="1" i="1" dirty="0">
                <a:solidFill>
                  <a:srgbClr val="000000"/>
                </a:solidFill>
                <a:effectLst/>
                <a:latin typeface="Ubuntu" panose="020B0504030602030204" pitchFamily="34" charset="0"/>
              </a:rPr>
              <a:t> </a:t>
            </a:r>
          </a:p>
          <a:p>
            <a:r>
              <a:rPr lang="fr-fr" sz="1200" b="1" i="1" dirty="0">
                <a:solidFill>
                  <a:srgbClr val="000000"/>
                </a:solidFill>
                <a:effectLst/>
                <a:latin typeface="Ubuntu" panose="020B0504030602030204" pitchFamily="34" charset="0"/>
              </a:rPr>
              <a:t>N’oubliez pas que pour être un grand athlète, vous devez être un athlète en bonne santé. Votre entraîneur et le personnel du programme sont là pour vous aider !</a:t>
            </a:r>
          </a:p>
          <a:p>
            <a:pPr marL="0" marR="0">
              <a:spcBef>
                <a:spcPts val="0"/>
              </a:spcBef>
              <a:spcAft>
                <a:spcPts val="0"/>
              </a:spcAft>
            </a:pPr>
            <a:r>
              <a:rPr lang="fr-fr" sz="1200" b="1" i="1"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dirty="0">
              <a:effectLst/>
              <a:highlight>
                <a:srgbClr val="FFFF00"/>
              </a:highlight>
              <a:latin typeface="Ubuntu" panose="020B05040306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81</a:t>
            </a:fld>
            <a:endParaRPr lang="en-US"/>
          </a:p>
        </p:txBody>
      </p:sp>
    </p:spTree>
    <p:extLst>
      <p:ext uri="{BB962C8B-B14F-4D97-AF65-F5344CB8AC3E}">
        <p14:creationId xmlns:p14="http://schemas.microsoft.com/office/powerpoint/2010/main" val="165821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 cycle de formation Fitness Captain comprend deux cours :</a:t>
            </a:r>
            <a:endParaRPr lang="en-US" sz="120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Ubuntu Light" panose="020B0304030602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buFont typeface="+mj-lt"/>
              <a:buAutoNum type="arabicPeriod"/>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Présentation de la forme physique</a:t>
            </a:r>
          </a:p>
          <a:p>
            <a:pPr marL="228600" marR="0" indent="-228600">
              <a:spcBef>
                <a:spcPts val="0"/>
              </a:spcBef>
              <a:spcAft>
                <a:spcPts val="0"/>
              </a:spcAft>
              <a:buFont typeface="+mj-lt"/>
              <a:buAutoNum type="arabicPeriod"/>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Animer l’échauffement et la récupération </a:t>
            </a:r>
            <a:endParaRPr lang="en-US" sz="1200" dirty="0">
              <a:effectLst/>
              <a:latin typeface="Ubuntu Light" panose="020B0304030602030204" pitchFamily="34" charset="0"/>
              <a:ea typeface="Calibri" panose="020F0502020204030204" pitchFamily="34" charset="0"/>
              <a:cs typeface="Times New Roman" panose="02020603050405020304" pitchFamily="18" charset="0"/>
            </a:endParaRPr>
          </a:p>
          <a:p>
            <a:endParaRPr lang="en-US"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9</a:t>
            </a:fld>
            <a:endParaRPr lang="en-US" dirty="0"/>
          </a:p>
        </p:txBody>
      </p:sp>
    </p:spTree>
    <p:extLst>
      <p:ext uri="{BB962C8B-B14F-4D97-AF65-F5344CB8AC3E}">
        <p14:creationId xmlns:p14="http://schemas.microsoft.com/office/powerpoint/2010/main" val="3551960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sp>
        <p:nvSpPr>
          <p:cNvPr id="3" name="TextBox 2">
            <a:extLst>
              <a:ext uri="{FF2B5EF4-FFF2-40B4-BE49-F238E27FC236}">
                <a16:creationId xmlns:a16="http://schemas.microsoft.com/office/drawing/2014/main" id="{00FF1FD9-A42F-EA4D-36B9-86AA81D1ECA5}"/>
              </a:ext>
            </a:extLst>
          </p:cNvPr>
          <p:cNvSpPr txBox="1"/>
          <p:nvPr userDrawn="1"/>
        </p:nvSpPr>
        <p:spPr>
          <a:xfrm>
            <a:off x="575447" y="369638"/>
            <a:ext cx="3349572" cy="346249"/>
          </a:xfrm>
          <a:prstGeom prst="rect">
            <a:avLst/>
          </a:prstGeom>
          <a:noFill/>
        </p:spPr>
        <p:txBody>
          <a:bodyPr wrap="square" rtlCol="0">
            <a:spAutoFit/>
          </a:bodyPr>
          <a:lstStyle/>
          <a:p>
            <a:r>
              <a:rPr lang="fr-fr" sz="1650" b="1" spc="100" baseline="0" dirty="0">
                <a:solidFill>
                  <a:schemeClr val="bg1"/>
                </a:solidFill>
                <a:latin typeface="Ubuntu" panose="020B0504030602030204" pitchFamily="34" charset="0"/>
              </a:rPr>
              <a:t>LEADERSHIP DES ATHLÈTES</a:t>
            </a:r>
          </a:p>
        </p:txBody>
      </p:sp>
      <p:sp>
        <p:nvSpPr>
          <p:cNvPr id="5" name="TextBox 4">
            <a:extLst>
              <a:ext uri="{FF2B5EF4-FFF2-40B4-BE49-F238E27FC236}">
                <a16:creationId xmlns:a16="http://schemas.microsoft.com/office/drawing/2014/main" id="{7B23C601-E722-9056-9726-4898B70BE062}"/>
              </a:ext>
            </a:extLst>
          </p:cNvPr>
          <p:cNvSpPr txBox="1"/>
          <p:nvPr userDrawn="1"/>
        </p:nvSpPr>
        <p:spPr>
          <a:xfrm>
            <a:off x="539827" y="2122606"/>
            <a:ext cx="6940626" cy="2117567"/>
          </a:xfrm>
          <a:prstGeom prst="rect">
            <a:avLst/>
          </a:prstGeom>
          <a:noFill/>
        </p:spPr>
        <p:txBody>
          <a:bodyPr wrap="square" rtlCol="0">
            <a:spAutoFit/>
          </a:bodyPr>
          <a:lstStyle/>
          <a:p>
            <a:pPr>
              <a:lnSpc>
                <a:spcPct val="70000"/>
              </a:lnSpc>
            </a:pPr>
            <a:r>
              <a:rPr lang="fr-fr" sz="9200" b="1" spc="300" baseline="0" dirty="0">
                <a:solidFill>
                  <a:schemeClr val="bg1"/>
                </a:solidFill>
                <a:latin typeface="Roboto Black" panose="02000000000000000000" pitchFamily="2" charset="0"/>
                <a:ea typeface="Roboto Black" panose="02000000000000000000" pitchFamily="2" charset="0"/>
              </a:rPr>
              <a:t>MONTRER LA VOIE</a:t>
            </a:r>
          </a:p>
        </p:txBody>
      </p:sp>
    </p:spTree>
    <p:extLst>
      <p:ext uri="{BB962C8B-B14F-4D97-AF65-F5344CB8AC3E}">
        <p14:creationId xmlns:p14="http://schemas.microsoft.com/office/powerpoint/2010/main" val="11541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30711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8747185" y="6233652"/>
            <a:ext cx="2923705" cy="307777"/>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398399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8747185" y="6233652"/>
            <a:ext cx="2923706" cy="307777"/>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7693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59747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Texte&#10;&#10;Description générée automatiquement">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46510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r>
              <a:rPr lang="fr-fr" sz="3600" b="1" dirty="0">
                <a:solidFill>
                  <a:schemeClr val="bg1"/>
                </a:solidFill>
                <a:latin typeface="Ubuntu" panose="020B0504030602030204" pitchFamily="34" charset="0"/>
              </a:rPr>
              <a:t>Des questions ?</a:t>
            </a:r>
          </a:p>
        </p:txBody>
      </p:sp>
      <p:sp>
        <p:nvSpPr>
          <p:cNvPr id="2" name="TextBox 1">
            <a:extLst>
              <a:ext uri="{FF2B5EF4-FFF2-40B4-BE49-F238E27FC236}">
                <a16:creationId xmlns:a16="http://schemas.microsoft.com/office/drawing/2014/main" id="{24843225-DE56-A7BA-CD9E-14F7F1C35268}"/>
              </a:ext>
            </a:extLst>
          </p:cNvPr>
          <p:cNvSpPr txBox="1"/>
          <p:nvPr userDrawn="1"/>
        </p:nvSpPr>
        <p:spPr>
          <a:xfrm>
            <a:off x="8747185" y="6233652"/>
            <a:ext cx="2923706" cy="307777"/>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spTree>
    <p:extLst>
      <p:ext uri="{BB962C8B-B14F-4D97-AF65-F5344CB8AC3E}">
        <p14:creationId xmlns:p14="http://schemas.microsoft.com/office/powerpoint/2010/main" val="2371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2664659604"/>
      </p:ext>
    </p:extLst>
  </p:cSld>
  <p:clrMapOvr>
    <a:masterClrMapping/>
  </p:clrMapOvr>
  <p:extLst>
    <p:ext uri="{DCECCB84-F9BA-43D5-87BE-67443E8EF086}">
      <p15:sldGuideLst xmlns:p15="http://schemas.microsoft.com/office/powerpoint/2012/main">
        <p15:guide id="1" orient="horz" pos="360" userDrawn="1">
          <p15:clr>
            <a:srgbClr val="FBAE40"/>
          </p15:clr>
        </p15:guide>
        <p15:guide id="2" orient="horz" pos="288" userDrawn="1">
          <p15:clr>
            <a:srgbClr val="FBAE40"/>
          </p15:clr>
        </p15:guide>
        <p15:guide id="3"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spTree>
    <p:extLst>
      <p:ext uri="{BB962C8B-B14F-4D97-AF65-F5344CB8AC3E}">
        <p14:creationId xmlns:p14="http://schemas.microsoft.com/office/powerpoint/2010/main" val="34556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782AE-9BAD-43CA-9DC2-663751ACD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79C50-C718-4482-8CC0-C0C1DC8B7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5B169-DCD4-4F3A-8B07-D019309DB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E692E-3B2C-4E6B-B906-E260F68CBF18}" type="datetimeFigureOut">
              <a:rPr lang="en-US" smtClean="0"/>
              <a:t>8/7/2023</a:t>
            </a:fld>
            <a:endParaRPr lang="en-US"/>
          </a:p>
        </p:txBody>
      </p:sp>
      <p:sp>
        <p:nvSpPr>
          <p:cNvPr id="5" name="Footer Placeholder 4">
            <a:extLst>
              <a:ext uri="{FF2B5EF4-FFF2-40B4-BE49-F238E27FC236}">
                <a16:creationId xmlns:a16="http://schemas.microsoft.com/office/drawing/2014/main" id="{C1CFC83E-3826-48AF-8650-862BABCA4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93CC0-3B7F-4768-9084-D7297830C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3AB00-0628-4CBF-805E-7F0427F7F849}" type="slidenum">
              <a:rPr lang="en-US" smtClean="0"/>
              <a:t>‹#›</a:t>
            </a:fld>
            <a:endParaRPr lang="en-US"/>
          </a:p>
        </p:txBody>
      </p:sp>
    </p:spTree>
    <p:extLst>
      <p:ext uri="{BB962C8B-B14F-4D97-AF65-F5344CB8AC3E}">
        <p14:creationId xmlns:p14="http://schemas.microsoft.com/office/powerpoint/2010/main" val="35775328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53" r:id="rId4"/>
    <p:sldLayoutId id="2147483661" r:id="rId5"/>
    <p:sldLayoutId id="2147483660" r:id="rId6"/>
    <p:sldLayoutId id="2147483654" r:id="rId7"/>
    <p:sldLayoutId id="2147483650"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svg"/><Relationship Id="rId11" Type="http://schemas.openxmlformats.org/officeDocument/2006/relationships/image" Target="../media/image25.jp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56.sv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4.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65.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6.jpg"/><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8.svg"/><Relationship Id="rId5" Type="http://schemas.openxmlformats.org/officeDocument/2006/relationships/image" Target="../media/image67.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70.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8" Type="http://schemas.openxmlformats.org/officeDocument/2006/relationships/hyperlink" Target="https://resources.specialolympics.org/health/health-promotion" TargetMode="External"/><Relationship Id="rId3" Type="http://schemas.openxmlformats.org/officeDocument/2006/relationships/image" Target="../media/image63.png"/><Relationship Id="rId7" Type="http://schemas.openxmlformats.org/officeDocument/2006/relationships/hyperlink" Target="https://resources.specialolympics.org/health/fitness/high-5"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hyperlink" Target="https://www.dropbox.com/s/g8vp5noauhml5tb/USA%20Games%20Challenge_Health%20Education%20Toolkit_PROGRAMS.pdf?dl=0" TargetMode="External"/><Relationship Id="rId5" Type="http://schemas.openxmlformats.org/officeDocument/2006/relationships/hyperlink" Target="https://resources.specialolympics.org/health/fitness/fit-5" TargetMode="Externa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microsoft.com/office/2007/relationships/hdphoto" Target="../media/hdphoto6.wdp"/></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73.jpeg"/><Relationship Id="rId4" Type="http://schemas.microsoft.com/office/2007/relationships/hdphoto" Target="../media/hdphoto6.wdp"/></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74.tiff"/><Relationship Id="rId4" Type="http://schemas.microsoft.com/office/2007/relationships/hdphoto" Target="../media/hdphoto6.wdp"/></Relationships>
</file>

<file path=ppt/slides/_rels/slide5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png"/><Relationship Id="rId7" Type="http://schemas.openxmlformats.org/officeDocument/2006/relationships/image" Target="../media/image76.png"/><Relationship Id="rId12" Type="http://schemas.microsoft.com/office/2007/relationships/hdphoto" Target="../media/hdphoto10.wdp"/><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78.png"/><Relationship Id="rId5" Type="http://schemas.openxmlformats.org/officeDocument/2006/relationships/image" Target="../media/image75.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hyperlink" Target="https://resources.specialolympics.org/leadership-excellence/leadership-and-skills-training/sports-leader/fitness-captain" TargetMode="Externa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microsoft.com/office/2007/relationships/hdphoto" Target="../media/hdphoto6.wdp"/></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microsoft.com/office/2007/relationships/hdphoto" Target="../media/hdphoto6.wdp"/></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82.png"/><Relationship Id="rId4" Type="http://schemas.microsoft.com/office/2007/relationships/hdphoto" Target="../media/hdphoto5.wdp"/></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83.jpeg"/><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84.tif"/><Relationship Id="rId4" Type="http://schemas.microsoft.com/office/2007/relationships/hdphoto" Target="../media/hdphoto5.wdp"/></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hyperlink" Target="https://resources.specialolympics.org/leadership-excellence/leadership-and-skills-training/sports-leader/fitness-captain" TargetMode="Externa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microsoft.com/office/2007/relationships/hdphoto" Target="../media/hdphoto5.wdp"/></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microsoft.com/office/2007/relationships/hdphoto" Target="../media/hdphoto11.wdp"/><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88.jpeg"/><Relationship Id="rId4" Type="http://schemas.microsoft.com/office/2007/relationships/hdphoto" Target="../media/hdphoto11.wdp"/></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microsoft.com/office/2007/relationships/hdphoto" Target="../media/hdphoto11.wdp"/></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89.jpeg"/><Relationship Id="rId4" Type="http://schemas.microsoft.com/office/2007/relationships/hdphoto" Target="../media/hdphoto11.wdp"/></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microsoft.com/office/2007/relationships/hdphoto" Target="../media/hdphoto11.wdp"/></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microsoft.com/office/2007/relationships/hdphoto" Target="../media/hdphoto11.wdp"/></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91.svg"/><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91.sv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79FEC-E1FB-41DA-A376-7E3F59AA917D}"/>
              </a:ext>
            </a:extLst>
          </p:cNvPr>
          <p:cNvSpPr txBox="1"/>
          <p:nvPr/>
        </p:nvSpPr>
        <p:spPr>
          <a:xfrm>
            <a:off x="731520" y="5730240"/>
            <a:ext cx="4998720" cy="523220"/>
          </a:xfrm>
          <a:prstGeom prst="rect">
            <a:avLst/>
          </a:prstGeom>
          <a:noFill/>
        </p:spPr>
        <p:txBody>
          <a:bodyPr wrap="square" rtlCol="0">
            <a:spAutoFit/>
          </a:bodyPr>
          <a:lstStyle/>
          <a:p>
            <a:r>
              <a:rPr lang="fr-fr" sz="2800" b="1" spc="100" dirty="0">
                <a:solidFill>
                  <a:schemeClr val="bg1"/>
                </a:solidFill>
                <a:latin typeface="Ubuntu" panose="020B0504030602030204" pitchFamily="34" charset="0"/>
              </a:rPr>
              <a:t>FITNESS CAPTAIN</a:t>
            </a:r>
          </a:p>
        </p:txBody>
      </p:sp>
    </p:spTree>
    <p:extLst>
      <p:ext uri="{BB962C8B-B14F-4D97-AF65-F5344CB8AC3E}">
        <p14:creationId xmlns:p14="http://schemas.microsoft.com/office/powerpoint/2010/main" val="177615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B3E4F-24F8-4B0B-AD89-B7D27D57E12C}"/>
              </a:ext>
            </a:extLst>
          </p:cNvPr>
          <p:cNvSpPr>
            <a:spLocks noGrp="1"/>
          </p:cNvSpPr>
          <p:nvPr>
            <p:ph type="body" sz="quarter" idx="10"/>
          </p:nvPr>
        </p:nvSpPr>
        <p:spPr>
          <a:xfrm>
            <a:off x="800100" y="1100417"/>
            <a:ext cx="9429750" cy="1299337"/>
          </a:xfrm>
        </p:spPr>
        <p:txBody>
          <a:bodyPr>
            <a:noAutofit/>
          </a:bodyPr>
          <a:lstStyle/>
          <a:p>
            <a:r>
              <a:rPr lang="fr-fr" b="0" dirty="0"/>
              <a:t>Cours 1</a:t>
            </a:r>
          </a:p>
          <a:p>
            <a:r>
              <a:rPr lang="fr-fr" dirty="0"/>
              <a:t>Présentation de la </a:t>
            </a:r>
            <a:r>
              <a:rPr lang="fr-fr"/>
              <a:t>forme physique</a:t>
            </a:r>
            <a:endParaRPr lang="fr-fr" dirty="0"/>
          </a:p>
        </p:txBody>
      </p:sp>
      <p:sp>
        <p:nvSpPr>
          <p:cNvPr id="3" name="Text Placeholder 2">
            <a:extLst>
              <a:ext uri="{FF2B5EF4-FFF2-40B4-BE49-F238E27FC236}">
                <a16:creationId xmlns:a16="http://schemas.microsoft.com/office/drawing/2014/main" id="{CAAE3C1A-EA2F-4F02-A563-47F74298C2DC}"/>
              </a:ext>
            </a:extLst>
          </p:cNvPr>
          <p:cNvSpPr>
            <a:spLocks noGrp="1"/>
          </p:cNvSpPr>
          <p:nvPr>
            <p:ph type="body" sz="quarter" idx="11"/>
          </p:nvPr>
        </p:nvSpPr>
        <p:spPr>
          <a:xfrm>
            <a:off x="819150" y="3105150"/>
            <a:ext cx="4980759" cy="571500"/>
          </a:xfrm>
        </p:spPr>
        <p:txBody>
          <a:bodyPr>
            <a:noAutofit/>
          </a:bodyPr>
          <a:lstStyle/>
          <a:p>
            <a:r>
              <a:rPr lang="fr-fr" dirty="0"/>
              <a:t>Durant ce cours, nous allons :</a:t>
            </a:r>
          </a:p>
        </p:txBody>
      </p:sp>
      <p:sp>
        <p:nvSpPr>
          <p:cNvPr id="4" name="Text Placeholder 3">
            <a:extLst>
              <a:ext uri="{FF2B5EF4-FFF2-40B4-BE49-F238E27FC236}">
                <a16:creationId xmlns:a16="http://schemas.microsoft.com/office/drawing/2014/main" id="{55598ED0-1757-4FE6-8884-1DAE690AC681}"/>
              </a:ext>
            </a:extLst>
          </p:cNvPr>
          <p:cNvSpPr>
            <a:spLocks noGrp="1"/>
          </p:cNvSpPr>
          <p:nvPr>
            <p:ph type="body" sz="quarter" idx="12"/>
          </p:nvPr>
        </p:nvSpPr>
        <p:spPr>
          <a:xfrm>
            <a:off x="800100" y="3676650"/>
            <a:ext cx="7621089" cy="1121773"/>
          </a:xfrm>
        </p:spPr>
        <p:txBody>
          <a:bodyPr>
            <a:noAutofit/>
          </a:bodyPr>
          <a:lstStyle/>
          <a:p>
            <a:r>
              <a:rPr lang="fr-fr" sz="2800" b="1" dirty="0"/>
              <a:t>Apprendre les bases de l'activité physique, de la nutrition, de l'hydratation et comment soutenir vos coéquipiers</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05396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a:xfrm>
            <a:off x="628650" y="897596"/>
            <a:ext cx="7008767" cy="581025"/>
          </a:xfrm>
        </p:spPr>
        <p:txBody>
          <a:bodyPr>
            <a:noAutofit/>
          </a:bodyPr>
          <a:lstStyle/>
          <a:p>
            <a:r>
              <a:rPr lang="fr-fr" dirty="0"/>
              <a:t>Qu'est-ce que la forme physique ?</a:t>
            </a:r>
          </a:p>
        </p:txBody>
      </p:sp>
      <p:sp>
        <p:nvSpPr>
          <p:cNvPr id="9" name="TextBox 8">
            <a:extLst>
              <a:ext uri="{FF2B5EF4-FFF2-40B4-BE49-F238E27FC236}">
                <a16:creationId xmlns:a16="http://schemas.microsoft.com/office/drawing/2014/main" id="{D93844FC-C540-439E-8B8B-CC7E2E21FE92}"/>
              </a:ext>
            </a:extLst>
          </p:cNvPr>
          <p:cNvSpPr txBox="1"/>
          <p:nvPr/>
        </p:nvSpPr>
        <p:spPr>
          <a:xfrm>
            <a:off x="579380" y="6245152"/>
            <a:ext cx="6282974"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5" name="TextBox 14">
            <a:extLst>
              <a:ext uri="{FF2B5EF4-FFF2-40B4-BE49-F238E27FC236}">
                <a16:creationId xmlns:a16="http://schemas.microsoft.com/office/drawing/2014/main" id="{C62976E9-9626-B6CD-57D3-A714AA58D7C7}"/>
              </a:ext>
            </a:extLst>
          </p:cNvPr>
          <p:cNvSpPr txBox="1"/>
          <p:nvPr/>
        </p:nvSpPr>
        <p:spPr>
          <a:xfrm>
            <a:off x="941236" y="1798277"/>
            <a:ext cx="10249278" cy="1630724"/>
          </a:xfrm>
          <a:prstGeom prst="rect">
            <a:avLst/>
          </a:prstGeom>
          <a:noFill/>
        </p:spPr>
        <p:txBody>
          <a:bodyPr wrap="square" lIns="91440" tIns="45720" rIns="91440" bIns="45720" anchor="t">
            <a:noAutofit/>
          </a:bodyPr>
          <a:lstStyle/>
          <a:p>
            <a:pPr marL="0" indent="0" algn="ctr">
              <a:lnSpc>
                <a:spcPct val="100000"/>
              </a:lnSpc>
              <a:buNone/>
            </a:pPr>
            <a:r>
              <a:rPr lang="fr-fr" sz="3200" dirty="0">
                <a:ea typeface="+mn-lt"/>
                <a:cs typeface="+mn-lt"/>
              </a:rPr>
              <a:t>Votre meilleur état de santé et de performance possible grâce à une </a:t>
            </a:r>
            <a:r>
              <a:rPr lang="fr-fr" sz="3200" b="1" dirty="0">
                <a:solidFill>
                  <a:srgbClr val="FFC000"/>
                </a:solidFill>
                <a:ea typeface="+mn-lt"/>
                <a:cs typeface="+mn-lt"/>
              </a:rPr>
              <a:t>activité physique</a:t>
            </a:r>
            <a:r>
              <a:rPr lang="fr-fr" sz="3200" dirty="0">
                <a:ea typeface="+mn-lt"/>
                <a:cs typeface="+mn-lt"/>
              </a:rPr>
              <a:t>, </a:t>
            </a:r>
            <a:r>
              <a:rPr lang="fr-fr" sz="3200" b="1" dirty="0">
                <a:solidFill>
                  <a:srgbClr val="FF33CC"/>
                </a:solidFill>
                <a:ea typeface="+mn-lt"/>
                <a:cs typeface="+mn-lt"/>
              </a:rPr>
              <a:t>une alimentation</a:t>
            </a:r>
            <a:r>
              <a:rPr lang="fr-fr" sz="3200" dirty="0">
                <a:ea typeface="+mn-lt"/>
                <a:cs typeface="+mn-lt"/>
              </a:rPr>
              <a:t> et une </a:t>
            </a:r>
            <a:r>
              <a:rPr lang="fr-fr" sz="3200" b="1" dirty="0">
                <a:solidFill>
                  <a:srgbClr val="00B0F0"/>
                </a:solidFill>
                <a:ea typeface="+mn-lt"/>
                <a:cs typeface="+mn-lt"/>
              </a:rPr>
              <a:t>hydratation adaptées</a:t>
            </a:r>
            <a:endParaRPr lang="en-US" sz="3200" dirty="0">
              <a:solidFill>
                <a:srgbClr val="00B0F0"/>
              </a:solidFill>
              <a:ea typeface="+mn-lt"/>
              <a:cs typeface="+mn-lt"/>
            </a:endParaRPr>
          </a:p>
          <a:p>
            <a:pPr marL="0" indent="0" algn="ctr">
              <a:buNone/>
            </a:pPr>
            <a:endParaRPr lang="en-US" sz="3200" dirty="0">
              <a:ea typeface="+mn-lt"/>
              <a:cs typeface="+mn-lt"/>
            </a:endParaRPr>
          </a:p>
          <a:p>
            <a:pPr marL="0" indent="0" algn="ctr">
              <a:buNone/>
            </a:pPr>
            <a:endParaRPr lang="en-US" sz="2400" dirty="0">
              <a:cs typeface="Calibri"/>
            </a:endParaRPr>
          </a:p>
        </p:txBody>
      </p:sp>
      <p:pic>
        <p:nvPicPr>
          <p:cNvPr id="3" name="Picture 2" descr="Icône&#10;&#10;Description générée automatiquement">
            <a:extLst>
              <a:ext uri="{FF2B5EF4-FFF2-40B4-BE49-F238E27FC236}">
                <a16:creationId xmlns:a16="http://schemas.microsoft.com/office/drawing/2014/main" id="{558862B0-7D1D-9321-47BC-2DDB0E9C3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491" y="3652284"/>
            <a:ext cx="2099931" cy="2099931"/>
          </a:xfrm>
          <a:prstGeom prst="rect">
            <a:avLst/>
          </a:prstGeom>
        </p:spPr>
      </p:pic>
      <p:pic>
        <p:nvPicPr>
          <p:cNvPr id="5" name="Picture 4" descr="Icône&#10;&#10;Description générée automatiquement">
            <a:extLst>
              <a:ext uri="{FF2B5EF4-FFF2-40B4-BE49-F238E27FC236}">
                <a16:creationId xmlns:a16="http://schemas.microsoft.com/office/drawing/2014/main" id="{C25E4B69-7BE2-A302-A408-8D8408237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1953" y="3672682"/>
            <a:ext cx="2088094" cy="2099931"/>
          </a:xfrm>
          <a:prstGeom prst="rect">
            <a:avLst/>
          </a:prstGeom>
        </p:spPr>
      </p:pic>
      <p:pic>
        <p:nvPicPr>
          <p:cNvPr id="8" name="Picture 7" descr="Icône&#10;&#10;Description générée automatiquement">
            <a:extLst>
              <a:ext uri="{FF2B5EF4-FFF2-40B4-BE49-F238E27FC236}">
                <a16:creationId xmlns:a16="http://schemas.microsoft.com/office/drawing/2014/main" id="{7AAF6D7E-EEA5-296B-1A17-98764652E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789" y="3672681"/>
            <a:ext cx="2101682" cy="2099932"/>
          </a:xfrm>
          <a:prstGeom prst="rect">
            <a:avLst/>
          </a:prstGeom>
        </p:spPr>
      </p:pic>
    </p:spTree>
    <p:extLst>
      <p:ext uri="{BB962C8B-B14F-4D97-AF65-F5344CB8AC3E}">
        <p14:creationId xmlns:p14="http://schemas.microsoft.com/office/powerpoint/2010/main" val="279491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a:xfrm>
            <a:off x="628650" y="897596"/>
            <a:ext cx="9682299" cy="581025"/>
          </a:xfrm>
        </p:spPr>
        <p:txBody>
          <a:bodyPr>
            <a:noAutofit/>
          </a:bodyPr>
          <a:lstStyle/>
          <a:p>
            <a:r>
              <a:rPr lang="fr-fr" dirty="0"/>
              <a:t>Pourquoi la forme physique est-elle importante ?</a:t>
            </a:r>
          </a:p>
        </p:txBody>
      </p:sp>
      <p:sp>
        <p:nvSpPr>
          <p:cNvPr id="15" name="TextBox 14">
            <a:extLst>
              <a:ext uri="{FF2B5EF4-FFF2-40B4-BE49-F238E27FC236}">
                <a16:creationId xmlns:a16="http://schemas.microsoft.com/office/drawing/2014/main" id="{C62976E9-9626-B6CD-57D3-A714AA58D7C7}"/>
              </a:ext>
            </a:extLst>
          </p:cNvPr>
          <p:cNvSpPr txBox="1"/>
          <p:nvPr/>
        </p:nvSpPr>
        <p:spPr>
          <a:xfrm>
            <a:off x="445546" y="2986325"/>
            <a:ext cx="3208302" cy="1131996"/>
          </a:xfrm>
          <a:prstGeom prst="rect">
            <a:avLst/>
          </a:prstGeom>
          <a:noFill/>
        </p:spPr>
        <p:txBody>
          <a:bodyPr wrap="square" lIns="91440" tIns="45720" rIns="91440" bIns="45720" anchor="t">
            <a:noAutofit/>
          </a:bodyPr>
          <a:lstStyle/>
          <a:p>
            <a:pPr algn="ctr"/>
            <a:r>
              <a:rPr lang="fr-fr" sz="2400" dirty="0">
                <a:cs typeface="Calibri"/>
              </a:rPr>
              <a:t>Améliore les performances sportives</a:t>
            </a:r>
            <a:endParaRPr lang="en-US" sz="2400" dirty="0"/>
          </a:p>
        </p:txBody>
      </p:sp>
      <p:sp>
        <p:nvSpPr>
          <p:cNvPr id="7" name="TextBox 6">
            <a:extLst>
              <a:ext uri="{FF2B5EF4-FFF2-40B4-BE49-F238E27FC236}">
                <a16:creationId xmlns:a16="http://schemas.microsoft.com/office/drawing/2014/main" id="{F4A74168-EE83-0A7C-3761-4907173E8C65}"/>
              </a:ext>
            </a:extLst>
          </p:cNvPr>
          <p:cNvSpPr txBox="1"/>
          <p:nvPr/>
        </p:nvSpPr>
        <p:spPr>
          <a:xfrm>
            <a:off x="579379" y="6245152"/>
            <a:ext cx="632651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2" name="Graphic 2" descr="Atome avec remplissage uni">
            <a:extLst>
              <a:ext uri="{FF2B5EF4-FFF2-40B4-BE49-F238E27FC236}">
                <a16:creationId xmlns:a16="http://schemas.microsoft.com/office/drawing/2014/main" id="{EA0B00C5-440C-9860-1214-9C49624D24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0647" y="2069123"/>
            <a:ext cx="914400" cy="914400"/>
          </a:xfrm>
          <a:prstGeom prst="rect">
            <a:avLst/>
          </a:prstGeom>
        </p:spPr>
      </p:pic>
      <p:pic>
        <p:nvPicPr>
          <p:cNvPr id="3" name="Graphic 3" descr="Ballon de football avec remplissage uni">
            <a:extLst>
              <a:ext uri="{FF2B5EF4-FFF2-40B4-BE49-F238E27FC236}">
                <a16:creationId xmlns:a16="http://schemas.microsoft.com/office/drawing/2014/main" id="{43E61441-9836-8F13-F930-0107BE261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1231" y="2069123"/>
            <a:ext cx="914400" cy="914400"/>
          </a:xfrm>
          <a:prstGeom prst="rect">
            <a:avLst/>
          </a:prstGeom>
        </p:spPr>
      </p:pic>
      <p:pic>
        <p:nvPicPr>
          <p:cNvPr id="4" name="Graphic 4" descr="Visage souriant avec remplissage uni">
            <a:extLst>
              <a:ext uri="{FF2B5EF4-FFF2-40B4-BE49-F238E27FC236}">
                <a16:creationId xmlns:a16="http://schemas.microsoft.com/office/drawing/2014/main" id="{2F22AD4B-3FA3-4709-A913-0D6A04EFC0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6954" y="2069123"/>
            <a:ext cx="914400" cy="914400"/>
          </a:xfrm>
          <a:prstGeom prst="rect">
            <a:avLst/>
          </a:prstGeom>
        </p:spPr>
      </p:pic>
      <p:pic>
        <p:nvPicPr>
          <p:cNvPr id="5" name="Graphic 7" descr="Sommeil avec remplissage uni">
            <a:extLst>
              <a:ext uri="{FF2B5EF4-FFF2-40B4-BE49-F238E27FC236}">
                <a16:creationId xmlns:a16="http://schemas.microsoft.com/office/drawing/2014/main" id="{0927387C-F42A-EA98-EDB4-7DDF928EAA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6031" y="2069123"/>
            <a:ext cx="914400" cy="914400"/>
          </a:xfrm>
          <a:prstGeom prst="rect">
            <a:avLst/>
          </a:prstGeom>
        </p:spPr>
      </p:pic>
      <p:sp>
        <p:nvSpPr>
          <p:cNvPr id="9" name="TextBox 8">
            <a:extLst>
              <a:ext uri="{FF2B5EF4-FFF2-40B4-BE49-F238E27FC236}">
                <a16:creationId xmlns:a16="http://schemas.microsoft.com/office/drawing/2014/main" id="{CCDC40D7-A566-DC7E-CA6B-692122F8AC6F}"/>
              </a:ext>
            </a:extLst>
          </p:cNvPr>
          <p:cNvSpPr txBox="1"/>
          <p:nvPr/>
        </p:nvSpPr>
        <p:spPr>
          <a:xfrm>
            <a:off x="3883687" y="2986324"/>
            <a:ext cx="1724634" cy="830997"/>
          </a:xfrm>
          <a:prstGeom prst="rect">
            <a:avLst/>
          </a:prstGeom>
          <a:noFill/>
        </p:spPr>
        <p:txBody>
          <a:bodyPr wrap="square" lIns="91440" tIns="45720" rIns="91440" bIns="45720" anchor="t">
            <a:noAutofit/>
          </a:bodyPr>
          <a:lstStyle/>
          <a:p>
            <a:pPr algn="ctr"/>
            <a:r>
              <a:rPr lang="fr-fr" sz="2400" dirty="0">
                <a:cs typeface="Calibri"/>
              </a:rPr>
              <a:t>Augmente l'énergie</a:t>
            </a:r>
          </a:p>
        </p:txBody>
      </p:sp>
      <p:sp>
        <p:nvSpPr>
          <p:cNvPr id="10" name="TextBox 9">
            <a:extLst>
              <a:ext uri="{FF2B5EF4-FFF2-40B4-BE49-F238E27FC236}">
                <a16:creationId xmlns:a16="http://schemas.microsoft.com/office/drawing/2014/main" id="{0012B2A3-9BF7-98EE-58A3-DE2051385369}"/>
              </a:ext>
            </a:extLst>
          </p:cNvPr>
          <p:cNvSpPr txBox="1"/>
          <p:nvPr/>
        </p:nvSpPr>
        <p:spPr>
          <a:xfrm>
            <a:off x="6663377" y="3031719"/>
            <a:ext cx="1557866" cy="822398"/>
          </a:xfrm>
          <a:prstGeom prst="rect">
            <a:avLst/>
          </a:prstGeom>
          <a:noFill/>
        </p:spPr>
        <p:txBody>
          <a:bodyPr wrap="square" lIns="91440" tIns="45720" rIns="91440" bIns="45720" anchor="t">
            <a:noAutofit/>
          </a:bodyPr>
          <a:lstStyle/>
          <a:p>
            <a:pPr algn="ctr"/>
            <a:r>
              <a:rPr lang="fr-fr" sz="2400" dirty="0">
                <a:cs typeface="Calibri"/>
              </a:rPr>
              <a:t>Améliore l'humeur</a:t>
            </a:r>
          </a:p>
        </p:txBody>
      </p:sp>
      <p:sp>
        <p:nvSpPr>
          <p:cNvPr id="11" name="TextBox 10">
            <a:extLst>
              <a:ext uri="{FF2B5EF4-FFF2-40B4-BE49-F238E27FC236}">
                <a16:creationId xmlns:a16="http://schemas.microsoft.com/office/drawing/2014/main" id="{195EC09D-F324-D2AB-EDE4-20B44BF9B20C}"/>
              </a:ext>
            </a:extLst>
          </p:cNvPr>
          <p:cNvSpPr txBox="1"/>
          <p:nvPr/>
        </p:nvSpPr>
        <p:spPr>
          <a:xfrm>
            <a:off x="9122224" y="3068384"/>
            <a:ext cx="1798326" cy="785733"/>
          </a:xfrm>
          <a:prstGeom prst="rect">
            <a:avLst/>
          </a:prstGeom>
          <a:noFill/>
        </p:spPr>
        <p:txBody>
          <a:bodyPr wrap="square" lIns="91440" tIns="45720" rIns="91440" bIns="45720" anchor="t">
            <a:noAutofit/>
          </a:bodyPr>
          <a:lstStyle/>
          <a:p>
            <a:pPr algn="ctr"/>
            <a:r>
              <a:rPr lang="fr-fr" sz="2400">
                <a:cs typeface="Calibri"/>
              </a:rPr>
              <a:t>Améliore </a:t>
            </a:r>
            <a:br>
              <a:rPr lang="fr-fr" sz="2400">
                <a:cs typeface="Calibri"/>
              </a:rPr>
            </a:br>
            <a:r>
              <a:rPr lang="fr-fr" sz="2400">
                <a:cs typeface="Calibri"/>
              </a:rPr>
              <a:t>le </a:t>
            </a:r>
            <a:r>
              <a:rPr lang="fr-fr" sz="2400" dirty="0">
                <a:cs typeface="Calibri"/>
              </a:rPr>
              <a:t>sommeil</a:t>
            </a:r>
            <a:endParaRPr lang="en-US" dirty="0"/>
          </a:p>
        </p:txBody>
      </p:sp>
      <p:sp>
        <p:nvSpPr>
          <p:cNvPr id="16" name="TextBox 15">
            <a:extLst>
              <a:ext uri="{FF2B5EF4-FFF2-40B4-BE49-F238E27FC236}">
                <a16:creationId xmlns:a16="http://schemas.microsoft.com/office/drawing/2014/main" id="{F7C1C05F-F418-CF4C-6FDE-02D13BDC0943}"/>
              </a:ext>
            </a:extLst>
          </p:cNvPr>
          <p:cNvSpPr txBox="1"/>
          <p:nvPr/>
        </p:nvSpPr>
        <p:spPr>
          <a:xfrm>
            <a:off x="2084675" y="5324079"/>
            <a:ext cx="2302831" cy="461665"/>
          </a:xfrm>
          <a:prstGeom prst="rect">
            <a:avLst/>
          </a:prstGeom>
          <a:noFill/>
        </p:spPr>
        <p:txBody>
          <a:bodyPr wrap="square" lIns="91440" tIns="45720" rIns="91440" bIns="45720" anchor="t">
            <a:noAutofit/>
          </a:bodyPr>
          <a:lstStyle/>
          <a:p>
            <a:pPr algn="ctr"/>
            <a:r>
              <a:rPr lang="fr-fr" sz="2400" dirty="0">
                <a:cs typeface="Calibri"/>
              </a:rPr>
              <a:t>Poids sain</a:t>
            </a:r>
            <a:endParaRPr lang="en-US" sz="2400" dirty="0"/>
          </a:p>
        </p:txBody>
      </p:sp>
      <p:sp>
        <p:nvSpPr>
          <p:cNvPr id="18" name="TextBox 17">
            <a:extLst>
              <a:ext uri="{FF2B5EF4-FFF2-40B4-BE49-F238E27FC236}">
                <a16:creationId xmlns:a16="http://schemas.microsoft.com/office/drawing/2014/main" id="{D40D2A47-979E-B480-20FB-91CAC2B8B687}"/>
              </a:ext>
            </a:extLst>
          </p:cNvPr>
          <p:cNvSpPr txBox="1"/>
          <p:nvPr/>
        </p:nvSpPr>
        <p:spPr>
          <a:xfrm>
            <a:off x="4738202" y="5280638"/>
            <a:ext cx="2681502" cy="822398"/>
          </a:xfrm>
          <a:prstGeom prst="rect">
            <a:avLst/>
          </a:prstGeom>
          <a:noFill/>
        </p:spPr>
        <p:txBody>
          <a:bodyPr wrap="square" lIns="91440" tIns="45720" rIns="91440" bIns="45720" anchor="t">
            <a:noAutofit/>
          </a:bodyPr>
          <a:lstStyle/>
          <a:p>
            <a:pPr algn="ctr"/>
            <a:r>
              <a:rPr lang="fr-fr" sz="2400" dirty="0">
                <a:cs typeface="Calibri"/>
              </a:rPr>
              <a:t>Prolonge l'espérance de vie</a:t>
            </a:r>
          </a:p>
        </p:txBody>
      </p:sp>
      <p:pic>
        <p:nvPicPr>
          <p:cNvPr id="20" name="Picture 19" descr="Icône&#10;&#10;Description générée automatiquement">
            <a:extLst>
              <a:ext uri="{FF2B5EF4-FFF2-40B4-BE49-F238E27FC236}">
                <a16:creationId xmlns:a16="http://schemas.microsoft.com/office/drawing/2014/main" id="{3318553B-5E43-3FDB-F9E3-A6D12BEC9B82}"/>
              </a:ext>
            </a:extLst>
          </p:cNvPr>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b="8333"/>
          <a:stretch/>
        </p:blipFill>
        <p:spPr>
          <a:xfrm>
            <a:off x="8221242" y="4134674"/>
            <a:ext cx="1297457" cy="1284481"/>
          </a:xfrm>
          <a:prstGeom prst="rect">
            <a:avLst/>
          </a:prstGeom>
          <a:solidFill>
            <a:srgbClr val="FF0000"/>
          </a:solidFill>
        </p:spPr>
      </p:pic>
      <p:sp>
        <p:nvSpPr>
          <p:cNvPr id="21" name="TextBox 20">
            <a:extLst>
              <a:ext uri="{FF2B5EF4-FFF2-40B4-BE49-F238E27FC236}">
                <a16:creationId xmlns:a16="http://schemas.microsoft.com/office/drawing/2014/main" id="{3AA778EC-D268-4B6E-6F56-0E17202F3495}"/>
              </a:ext>
            </a:extLst>
          </p:cNvPr>
          <p:cNvSpPr txBox="1"/>
          <p:nvPr/>
        </p:nvSpPr>
        <p:spPr>
          <a:xfrm>
            <a:off x="7770399" y="5379577"/>
            <a:ext cx="2302831" cy="461665"/>
          </a:xfrm>
          <a:prstGeom prst="rect">
            <a:avLst/>
          </a:prstGeom>
          <a:noFill/>
        </p:spPr>
        <p:txBody>
          <a:bodyPr wrap="square" lIns="91440" tIns="45720" rIns="91440" bIns="45720" anchor="t">
            <a:noAutofit/>
          </a:bodyPr>
          <a:lstStyle/>
          <a:p>
            <a:pPr algn="ctr"/>
            <a:r>
              <a:rPr lang="fr-fr" sz="2400" dirty="0">
                <a:cs typeface="Calibri"/>
              </a:rPr>
              <a:t>Réduit le stress</a:t>
            </a:r>
          </a:p>
        </p:txBody>
      </p:sp>
      <p:pic>
        <p:nvPicPr>
          <p:cNvPr id="12" name="Graphic 11" descr="Cœur battant avec remplissage uni">
            <a:extLst>
              <a:ext uri="{FF2B5EF4-FFF2-40B4-BE49-F238E27FC236}">
                <a16:creationId xmlns:a16="http://schemas.microsoft.com/office/drawing/2014/main" id="{16BC5F2D-C603-9B16-DB58-7130E59C16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88816" y="4118321"/>
            <a:ext cx="1297457" cy="1297457"/>
          </a:xfrm>
          <a:prstGeom prst="rect">
            <a:avLst/>
          </a:prstGeom>
        </p:spPr>
      </p:pic>
      <p:pic>
        <p:nvPicPr>
          <p:cNvPr id="19" name="Graphic 18" descr="Gain de poids avec remplissage uni">
            <a:extLst>
              <a:ext uri="{FF2B5EF4-FFF2-40B4-BE49-F238E27FC236}">
                <a16:creationId xmlns:a16="http://schemas.microsoft.com/office/drawing/2014/main" id="{186B7D4F-517C-3C80-0AA5-9EF59568D71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19195" y="4160020"/>
            <a:ext cx="1233790" cy="1233790"/>
          </a:xfrm>
          <a:prstGeom prst="rect">
            <a:avLst/>
          </a:prstGeom>
        </p:spPr>
      </p:pic>
    </p:spTree>
    <p:extLst>
      <p:ext uri="{BB962C8B-B14F-4D97-AF65-F5344CB8AC3E}">
        <p14:creationId xmlns:p14="http://schemas.microsoft.com/office/powerpoint/2010/main" val="52473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e personne assise sur un banc&#10;&#10;Description générée automatiquement avec indice de confiance faible">
            <a:extLst>
              <a:ext uri="{FF2B5EF4-FFF2-40B4-BE49-F238E27FC236}">
                <a16:creationId xmlns:a16="http://schemas.microsoft.com/office/drawing/2014/main" id="{64197BFA-8B09-C009-4E78-929C0A1C6651}"/>
              </a:ext>
            </a:extLst>
          </p:cNvPr>
          <p:cNvPicPr>
            <a:picLocks noChangeAspect="1"/>
          </p:cNvPicPr>
          <p:nvPr/>
        </p:nvPicPr>
        <p:blipFill rotWithShape="1">
          <a:blip r:embed="rId3">
            <a:extLst>
              <a:ext uri="{28A0092B-C50C-407E-A947-70E740481C1C}">
                <a14:useLocalDpi xmlns:a14="http://schemas.microsoft.com/office/drawing/2010/main" val="0"/>
              </a:ext>
            </a:extLst>
          </a:blip>
          <a:srcRect l="-529" t="17836" r="529" b="5774"/>
          <a:stretch/>
        </p:blipFill>
        <p:spPr>
          <a:xfrm>
            <a:off x="2584449" y="982549"/>
            <a:ext cx="9607551" cy="4892788"/>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Icône&#10;&#10;Description générée automatiquement">
            <a:extLst>
              <a:ext uri="{FF2B5EF4-FFF2-40B4-BE49-F238E27FC236}">
                <a16:creationId xmlns:a16="http://schemas.microsoft.com/office/drawing/2014/main" id="{F8156022-C449-A44C-1203-980692C4A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 y="1142999"/>
            <a:ext cx="4572000" cy="4572000"/>
          </a:xfrm>
          <a:prstGeom prst="rect">
            <a:avLst/>
          </a:prstGeom>
        </p:spPr>
      </p:pic>
      <p:sp>
        <p:nvSpPr>
          <p:cNvPr id="16" name="TextBox 15">
            <a:extLst>
              <a:ext uri="{FF2B5EF4-FFF2-40B4-BE49-F238E27FC236}">
                <a16:creationId xmlns:a16="http://schemas.microsoft.com/office/drawing/2014/main" id="{D29EF1A6-88F5-1FA7-C771-14BD788895B6}"/>
              </a:ext>
            </a:extLst>
          </p:cNvPr>
          <p:cNvSpPr txBox="1"/>
          <p:nvPr/>
        </p:nvSpPr>
        <p:spPr>
          <a:xfrm>
            <a:off x="579379" y="6245152"/>
            <a:ext cx="6291683"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1 : PRÉSENTATION DE LA FORME PHYSIQUE</a:t>
            </a:r>
          </a:p>
        </p:txBody>
      </p:sp>
    </p:spTree>
    <p:extLst>
      <p:ext uri="{BB962C8B-B14F-4D97-AF65-F5344CB8AC3E}">
        <p14:creationId xmlns:p14="http://schemas.microsoft.com/office/powerpoint/2010/main" val="23385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6442710" cy="581025"/>
          </a:xfrm>
        </p:spPr>
        <p:txBody>
          <a:bodyPr/>
          <a:lstStyle/>
          <a:p>
            <a:r>
              <a:rPr lang="fr-fr" dirty="0"/>
              <a:t>Activité physique et exercice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960767" cy="581025"/>
          </a:xfrm>
        </p:spPr>
        <p:txBody>
          <a:bodyPr>
            <a:normAutofit/>
          </a:bodyPr>
          <a:lstStyle/>
          <a:p>
            <a:r>
              <a:rPr lang="fr-fr" dirty="0"/>
              <a:t>Activité physique</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6282974"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4" name="TextBox 3">
            <a:extLst>
              <a:ext uri="{FF2B5EF4-FFF2-40B4-BE49-F238E27FC236}">
                <a16:creationId xmlns:a16="http://schemas.microsoft.com/office/drawing/2014/main" id="{BCB7A94F-F015-D13C-8C49-DA523CF676A1}"/>
              </a:ext>
            </a:extLst>
          </p:cNvPr>
          <p:cNvSpPr txBox="1"/>
          <p:nvPr/>
        </p:nvSpPr>
        <p:spPr>
          <a:xfrm>
            <a:off x="864310" y="1595076"/>
            <a:ext cx="10403130" cy="1938992"/>
          </a:xfrm>
          <a:prstGeom prst="rect">
            <a:avLst/>
          </a:prstGeom>
          <a:noFill/>
        </p:spPr>
        <p:txBody>
          <a:bodyPr wrap="square" lIns="91440" tIns="45720" rIns="91440" bIns="45720" anchor="t">
            <a:spAutoFit/>
          </a:bodyPr>
          <a:lstStyle/>
          <a:p>
            <a:pPr marL="0" indent="0" algn="ctr">
              <a:lnSpc>
                <a:spcPct val="100000"/>
              </a:lnSpc>
              <a:buNone/>
            </a:pPr>
            <a:r>
              <a:rPr lang="fr-fr" sz="3000" b="1" dirty="0">
                <a:ea typeface="+mn-lt"/>
                <a:cs typeface="+mn-lt"/>
              </a:rPr>
              <a:t>L’activité physique</a:t>
            </a:r>
          </a:p>
          <a:p>
            <a:pPr marL="0" indent="0" algn="ctr">
              <a:lnSpc>
                <a:spcPct val="100000"/>
              </a:lnSpc>
              <a:buNone/>
            </a:pPr>
            <a:r>
              <a:rPr lang="fr-fr" sz="3000" dirty="0">
                <a:ea typeface="+mn-lt"/>
                <a:cs typeface="+mn-lt"/>
              </a:rPr>
              <a:t>désigne tout mouvement effectué par notre corps. </a:t>
            </a:r>
            <a:br>
              <a:rPr lang="fr-fr" sz="3000" dirty="0">
                <a:ea typeface="+mn-lt"/>
                <a:cs typeface="+mn-lt"/>
              </a:rPr>
            </a:br>
            <a:r>
              <a:rPr lang="fr-FR" sz="3000" dirty="0">
                <a:ea typeface="+mn-lt"/>
                <a:cs typeface="+mn-lt"/>
              </a:rPr>
              <a:t>Ces mouvements</a:t>
            </a:r>
            <a:r>
              <a:rPr lang="fr-fr" sz="3000" dirty="0">
                <a:ea typeface="+mn-lt"/>
                <a:cs typeface="+mn-lt"/>
              </a:rPr>
              <a:t> sont produits par nos muscles et </a:t>
            </a:r>
            <a:br>
              <a:rPr lang="fr-fr" sz="3000" dirty="0">
                <a:ea typeface="+mn-lt"/>
                <a:cs typeface="+mn-lt"/>
              </a:rPr>
            </a:br>
            <a:r>
              <a:rPr lang="fr-fr" sz="3000" dirty="0">
                <a:ea typeface="+mn-lt"/>
                <a:cs typeface="+mn-lt"/>
              </a:rPr>
              <a:t>utilisent de l’énergie.</a:t>
            </a:r>
            <a:endParaRPr lang="en-US" sz="3000" dirty="0">
              <a:cs typeface="Calibri"/>
            </a:endParaRPr>
          </a:p>
        </p:txBody>
      </p:sp>
      <p:pic>
        <p:nvPicPr>
          <p:cNvPr id="6" name="Picture 5" descr="Une image contenant des chaussures, des personnes, des vêtements, des dessins&#10;&#10;Description générée automatiquement">
            <a:extLst>
              <a:ext uri="{FF2B5EF4-FFF2-40B4-BE49-F238E27FC236}">
                <a16:creationId xmlns:a16="http://schemas.microsoft.com/office/drawing/2014/main" id="{D5513924-D8FD-9D37-039D-EBF2D9CFBCE3}"/>
              </a:ext>
            </a:extLst>
          </p:cNvPr>
          <p:cNvPicPr>
            <a:picLocks noChangeAspect="1"/>
          </p:cNvPicPr>
          <p:nvPr/>
        </p:nvPicPr>
        <p:blipFill rotWithShape="1">
          <a:blip r:embed="rId4">
            <a:extLst>
              <a:ext uri="{28A0092B-C50C-407E-A947-70E740481C1C}">
                <a14:useLocalDpi xmlns:a14="http://schemas.microsoft.com/office/drawing/2010/main" val="0"/>
              </a:ext>
            </a:extLst>
          </a:blip>
          <a:srcRect t="27869" r="6147" b="28068"/>
          <a:stretch/>
        </p:blipFill>
        <p:spPr>
          <a:xfrm>
            <a:off x="1094757" y="3490065"/>
            <a:ext cx="9720025" cy="2566986"/>
          </a:xfrm>
          <a:prstGeom prst="rect">
            <a:avLst/>
          </a:prstGeom>
        </p:spPr>
      </p:pic>
    </p:spTree>
    <p:extLst>
      <p:ext uri="{BB962C8B-B14F-4D97-AF65-F5344CB8AC3E}">
        <p14:creationId xmlns:p14="http://schemas.microsoft.com/office/powerpoint/2010/main" val="32536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Activité physique et exercice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Activité physique</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62742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4" name="TextBox 3">
            <a:extLst>
              <a:ext uri="{FF2B5EF4-FFF2-40B4-BE49-F238E27FC236}">
                <a16:creationId xmlns:a16="http://schemas.microsoft.com/office/drawing/2014/main" id="{0623D1B5-12A6-D419-37CF-FAED683447AF}"/>
              </a:ext>
            </a:extLst>
          </p:cNvPr>
          <p:cNvSpPr txBox="1"/>
          <p:nvPr/>
        </p:nvSpPr>
        <p:spPr>
          <a:xfrm>
            <a:off x="170121" y="1798276"/>
            <a:ext cx="11821582" cy="1569660"/>
          </a:xfrm>
          <a:prstGeom prst="rect">
            <a:avLst/>
          </a:prstGeom>
          <a:noFill/>
        </p:spPr>
        <p:txBody>
          <a:bodyPr wrap="square" lIns="91440" tIns="45720" rIns="91440" bIns="45720" anchor="t">
            <a:noAutofit/>
          </a:bodyPr>
          <a:lstStyle/>
          <a:p>
            <a:pPr marL="0" indent="0" algn="ctr">
              <a:lnSpc>
                <a:spcPct val="100000"/>
              </a:lnSpc>
              <a:buNone/>
            </a:pPr>
            <a:r>
              <a:rPr lang="fr-fr" sz="3200" b="1" dirty="0">
                <a:ea typeface="+mn-lt"/>
                <a:cs typeface="+mn-lt"/>
              </a:rPr>
              <a:t>L’exercice</a:t>
            </a:r>
          </a:p>
          <a:p>
            <a:pPr marL="0" indent="0" algn="ctr">
              <a:lnSpc>
                <a:spcPct val="100000"/>
              </a:lnSpc>
              <a:buNone/>
            </a:pPr>
            <a:r>
              <a:rPr lang="fr-fr" sz="3200" dirty="0">
                <a:ea typeface="+mn-lt"/>
                <a:cs typeface="+mn-lt"/>
              </a:rPr>
              <a:t>est planifié, structuré, répétitif et vise à maintenir </a:t>
            </a:r>
            <a:r>
              <a:rPr lang="fr-fr" sz="3200">
                <a:ea typeface="+mn-lt"/>
                <a:cs typeface="+mn-lt"/>
              </a:rPr>
              <a:t>ou à </a:t>
            </a:r>
            <a:br>
              <a:rPr lang="fr-fr" sz="3200">
                <a:ea typeface="+mn-lt"/>
                <a:cs typeface="+mn-lt"/>
              </a:rPr>
            </a:br>
            <a:r>
              <a:rPr lang="fr-fr" sz="3200">
                <a:ea typeface="+mn-lt"/>
                <a:cs typeface="+mn-lt"/>
              </a:rPr>
              <a:t>améliorer </a:t>
            </a:r>
            <a:r>
              <a:rPr lang="fr-fr" sz="3200" dirty="0">
                <a:ea typeface="+mn-lt"/>
                <a:cs typeface="+mn-lt"/>
              </a:rPr>
              <a:t>un ou plusieurs éléments de la condition physique.</a:t>
            </a:r>
            <a:endParaRPr lang="en-US" sz="2400" dirty="0">
              <a:cs typeface="Calibri"/>
            </a:endParaRPr>
          </a:p>
        </p:txBody>
      </p:sp>
      <p:pic>
        <p:nvPicPr>
          <p:cNvPr id="6" name="Picture 5">
            <a:extLst>
              <a:ext uri="{FF2B5EF4-FFF2-40B4-BE49-F238E27FC236}">
                <a16:creationId xmlns:a16="http://schemas.microsoft.com/office/drawing/2014/main" id="{7126B1E8-B7FD-F2E9-188F-8A3513956DCB}"/>
              </a:ext>
            </a:extLst>
          </p:cNvPr>
          <p:cNvPicPr>
            <a:picLocks noChangeAspect="1"/>
          </p:cNvPicPr>
          <p:nvPr/>
        </p:nvPicPr>
        <p:blipFill rotWithShape="1">
          <a:blip r:embed="rId4"/>
          <a:srcRect l="35160" t="53823" r="19702" b="15866"/>
          <a:stretch/>
        </p:blipFill>
        <p:spPr>
          <a:xfrm>
            <a:off x="2871831" y="3573709"/>
            <a:ext cx="6448338" cy="2435769"/>
          </a:xfrm>
          <a:prstGeom prst="rect">
            <a:avLst/>
          </a:prstGeom>
        </p:spPr>
      </p:pic>
    </p:spTree>
    <p:extLst>
      <p:ext uri="{BB962C8B-B14F-4D97-AF65-F5344CB8AC3E}">
        <p14:creationId xmlns:p14="http://schemas.microsoft.com/office/powerpoint/2010/main" val="182682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CF45B-6887-E2A9-137A-A9FBC1299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110" y="1088096"/>
            <a:ext cx="2141978" cy="4951456"/>
          </a:xfrm>
          <a:prstGeom prst="rect">
            <a:avLst/>
          </a:prstGeom>
        </p:spPr>
      </p:pic>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Endurance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Activité physique</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49" y="2183985"/>
            <a:ext cx="7933461" cy="3981691"/>
          </a:xfrm>
        </p:spPr>
        <p:txBody>
          <a:bodyPr vert="horz" lIns="91440" tIns="45720" rIns="91440" bIns="45720" rtlCol="0" anchor="t">
            <a:noAutofit/>
          </a:bodyPr>
          <a:lstStyle/>
          <a:p>
            <a:pPr marL="457200" indent="-457200">
              <a:lnSpc>
                <a:spcPct val="100000"/>
              </a:lnSpc>
              <a:buFont typeface="Ubuntu Light" panose="020B0604020202020204" pitchFamily="34" charset="0"/>
              <a:buChar char="•"/>
            </a:pPr>
            <a:r>
              <a:rPr lang="fr-fr" sz="2600" b="1"/>
              <a:t>L’endurance</a:t>
            </a:r>
            <a:r>
              <a:rPr lang="fr-fr" b="1">
                <a:solidFill>
                  <a:srgbClr val="00695E"/>
                </a:solidFill>
              </a:rPr>
              <a:t> </a:t>
            </a:r>
            <a:r>
              <a:rPr lang="fr-fr" sz="2600" b="1">
                <a:solidFill>
                  <a:srgbClr val="179984"/>
                </a:solidFill>
              </a:rPr>
              <a:t>désigne </a:t>
            </a:r>
            <a:r>
              <a:rPr lang="fr-fr" sz="2600" b="1" dirty="0">
                <a:solidFill>
                  <a:srgbClr val="179984"/>
                </a:solidFill>
              </a:rPr>
              <a:t>la capacité de </a:t>
            </a:r>
            <a:r>
              <a:rPr lang="fr-fr" sz="2600" b="1">
                <a:solidFill>
                  <a:srgbClr val="179984"/>
                </a:solidFill>
              </a:rPr>
              <a:t>votre </a:t>
            </a:r>
            <a:br>
              <a:rPr lang="fr-fr" sz="2600" b="1">
                <a:solidFill>
                  <a:srgbClr val="179984"/>
                </a:solidFill>
              </a:rPr>
            </a:br>
            <a:r>
              <a:rPr lang="fr-fr" sz="2600" b="1">
                <a:solidFill>
                  <a:srgbClr val="179984"/>
                </a:solidFill>
              </a:rPr>
              <a:t>corps </a:t>
            </a:r>
            <a:r>
              <a:rPr lang="fr-fr" sz="2600" b="1" dirty="0">
                <a:solidFill>
                  <a:srgbClr val="179984"/>
                </a:solidFill>
              </a:rPr>
              <a:t>à rester en mouvement pendant de longues périodes</a:t>
            </a:r>
            <a:r>
              <a:rPr lang="fr-fr" b="1">
                <a:solidFill>
                  <a:srgbClr val="179984"/>
                </a:solidFill>
              </a:rPr>
              <a:t> </a:t>
            </a:r>
            <a:endParaRPr lang="en-US" dirty="0"/>
          </a:p>
          <a:p>
            <a:pPr marL="1143000" lvl="1" indent="-457200">
              <a:lnSpc>
                <a:spcPct val="80000"/>
              </a:lnSpc>
              <a:buFont typeface="Arial" panose="020B0604020202020204" pitchFamily="34" charset="0"/>
              <a:buChar char="•"/>
            </a:pPr>
            <a:r>
              <a:rPr lang="fr-fr" dirty="0"/>
              <a:t>On emploie également les termes : aérobic, entraînement cardiovasculaire, cardio</a:t>
            </a:r>
          </a:p>
          <a:p>
            <a:pPr marL="457200" indent="-457200">
              <a:buFont typeface="Arial" panose="020B0604020202020204" pitchFamily="34" charset="0"/>
              <a:buChar char="•"/>
            </a:pPr>
            <a:endParaRPr lang="en-US" sz="2350"/>
          </a:p>
          <a:p>
            <a:pPr marL="457200" indent="-457200">
              <a:lnSpc>
                <a:spcPct val="100000"/>
              </a:lnSpc>
              <a:buFont typeface="Arial" panose="020B0604020202020204" pitchFamily="34" charset="0"/>
              <a:buChar char="•"/>
            </a:pPr>
            <a:r>
              <a:rPr lang="fr-fr" sz="2600"/>
              <a:t>L’objectif </a:t>
            </a:r>
            <a:r>
              <a:rPr lang="fr-fr" sz="2600" dirty="0"/>
              <a:t>est de pratiquer des exercices d’endurance pendant au moins 30 minutes, 5 jours par semaine</a:t>
            </a:r>
          </a:p>
          <a:p>
            <a:pPr marL="457200" indent="-457200"/>
            <a:endParaRPr lang="en-US" dirty="0">
              <a:solidFill>
                <a:schemeClr val="tx2"/>
              </a:solidFill>
            </a:endParaRPr>
          </a:p>
          <a:p>
            <a:endParaRPr lang="en-US" dirty="0"/>
          </a:p>
          <a:p>
            <a:pPr marL="520700" indent="-342900">
              <a:buFont typeface="Ubuntu Light" panose="020B0604020202020204" pitchFamily="34" charset="0"/>
              <a:buChar char="•"/>
            </a:pPr>
            <a:endParaRPr lang="en-US" dirty="0"/>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62742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Tree>
    <p:extLst>
      <p:ext uri="{BB962C8B-B14F-4D97-AF65-F5344CB8AC3E}">
        <p14:creationId xmlns:p14="http://schemas.microsoft.com/office/powerpoint/2010/main" val="321468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2610939" cy="581025"/>
          </a:xfrm>
        </p:spPr>
        <p:txBody>
          <a:bodyPr/>
          <a:lstStyle/>
          <a:p>
            <a:r>
              <a:rPr lang="fr-fr" dirty="0"/>
              <a:t>Endurance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751761" cy="581025"/>
          </a:xfrm>
        </p:spPr>
        <p:txBody>
          <a:bodyPr>
            <a:normAutofit/>
          </a:bodyPr>
          <a:lstStyle/>
          <a:p>
            <a:r>
              <a:rPr lang="fr-fr" dirty="0"/>
              <a:t>Activité physique</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6282974"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5" name="Picture 4">
            <a:extLst>
              <a:ext uri="{FF2B5EF4-FFF2-40B4-BE49-F238E27FC236}">
                <a16:creationId xmlns:a16="http://schemas.microsoft.com/office/drawing/2014/main" id="{3C7FAA47-9127-86B4-03E3-E78232E6FF45}"/>
              </a:ext>
            </a:extLst>
          </p:cNvPr>
          <p:cNvPicPr>
            <a:picLocks noChangeAspect="1"/>
          </p:cNvPicPr>
          <p:nvPr/>
        </p:nvPicPr>
        <p:blipFill rotWithShape="1">
          <a:blip r:embed="rId4"/>
          <a:srcRect l="53257" t="50000" r="19014" b="17920"/>
          <a:stretch/>
        </p:blipFill>
        <p:spPr>
          <a:xfrm>
            <a:off x="2812429" y="1725747"/>
            <a:ext cx="6567141" cy="4273530"/>
          </a:xfrm>
          <a:prstGeom prst="rect">
            <a:avLst/>
          </a:prstGeom>
        </p:spPr>
      </p:pic>
    </p:spTree>
    <p:extLst>
      <p:ext uri="{BB962C8B-B14F-4D97-AF65-F5344CB8AC3E}">
        <p14:creationId xmlns:p14="http://schemas.microsoft.com/office/powerpoint/2010/main" val="135216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9A3AC4-2783-56B4-5326-223572091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256" y="976219"/>
            <a:ext cx="2372752" cy="5016636"/>
          </a:xfrm>
          <a:prstGeom prst="rect">
            <a:avLst/>
          </a:prstGeom>
        </p:spPr>
      </p:pic>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Force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Activité physique</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984011"/>
            <a:ext cx="6437168" cy="2556364"/>
          </a:xfrm>
        </p:spPr>
        <p:txBody>
          <a:bodyPr vert="horz" lIns="91440" tIns="45720" rIns="91440" bIns="45720" rtlCol="0" anchor="t">
            <a:noAutofit/>
          </a:bodyPr>
          <a:lstStyle/>
          <a:p>
            <a:pPr marL="457200" indent="-457200">
              <a:buFont typeface="Ubuntu Light" panose="020B0604020202020204" pitchFamily="34" charset="0"/>
              <a:buChar char="•"/>
            </a:pPr>
            <a:r>
              <a:rPr lang="fr-fr" b="1" dirty="0"/>
              <a:t>La force</a:t>
            </a:r>
            <a:r>
              <a:rPr lang="fr-fr" b="1" dirty="0">
                <a:solidFill>
                  <a:srgbClr val="00695E"/>
                </a:solidFill>
              </a:rPr>
              <a:t> </a:t>
            </a:r>
            <a:r>
              <a:rPr lang="fr-fr" b="1" dirty="0">
                <a:solidFill>
                  <a:srgbClr val="179984"/>
                </a:solidFill>
              </a:rPr>
              <a:t>est la capacité de votre corps à fournir un effort physique</a:t>
            </a:r>
          </a:p>
          <a:p>
            <a:pPr marL="457200" indent="-457200">
              <a:buFont typeface="Ubuntu Light" panose="020B0604020202020204" pitchFamily="34" charset="0"/>
              <a:buChar char="•"/>
            </a:pPr>
            <a:endParaRPr lang="en-US" b="1" dirty="0">
              <a:solidFill>
                <a:srgbClr val="179984"/>
              </a:solidFill>
            </a:endParaRPr>
          </a:p>
          <a:p>
            <a:pPr marL="457200" indent="-457200">
              <a:buFont typeface="Ubuntu Light" panose="020B0604020202020204" pitchFamily="34" charset="0"/>
              <a:buChar char="•"/>
            </a:pPr>
            <a:r>
              <a:rPr lang="fr-fr" dirty="0"/>
              <a:t>Essayez d’effectuer </a:t>
            </a:r>
            <a:r>
              <a:rPr lang="fr-fr" dirty="0">
                <a:cs typeface="Calibri"/>
              </a:rPr>
              <a:t>des exercices de musculation 2 à 3 fois par semaine, de 30 minutes maximum</a:t>
            </a:r>
          </a:p>
          <a:p>
            <a:pPr marL="457200" indent="-457200">
              <a:buFont typeface="Ubuntu Light" panose="020B0604020202020204" pitchFamily="34" charset="0"/>
              <a:buChar char="•"/>
            </a:pPr>
            <a:endParaRPr lang="en-US" dirty="0"/>
          </a:p>
          <a:p>
            <a:endParaRPr lang="en-US" dirty="0"/>
          </a:p>
          <a:p>
            <a:pPr marL="457200" indent="-457200">
              <a:buFont typeface="Ubuntu Light" panose="020B0604020202020204" pitchFamily="34" charset="0"/>
              <a:buChar char="•"/>
            </a:pPr>
            <a:endParaRPr lang="en-US" dirty="0"/>
          </a:p>
          <a:p>
            <a:pPr marL="457200" indent="-457200"/>
            <a:endParaRPr lang="en-US" dirty="0">
              <a:solidFill>
                <a:schemeClr val="tx2"/>
              </a:solidFill>
            </a:endParaRPr>
          </a:p>
          <a:p>
            <a:pPr marL="0" indent="0">
              <a:buNone/>
            </a:pPr>
            <a:endParaRPr lang="en-US" dirty="0"/>
          </a:p>
        </p:txBody>
      </p:sp>
      <p:sp>
        <p:nvSpPr>
          <p:cNvPr id="14" name="TextBox 13">
            <a:extLst>
              <a:ext uri="{FF2B5EF4-FFF2-40B4-BE49-F238E27FC236}">
                <a16:creationId xmlns:a16="http://schemas.microsoft.com/office/drawing/2014/main" id="{7A86E16D-C546-D369-3B80-DDC3012CE770}"/>
              </a:ext>
            </a:extLst>
          </p:cNvPr>
          <p:cNvSpPr txBox="1"/>
          <p:nvPr/>
        </p:nvSpPr>
        <p:spPr>
          <a:xfrm>
            <a:off x="579379" y="6245152"/>
            <a:ext cx="629168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Tree>
    <p:extLst>
      <p:ext uri="{BB962C8B-B14F-4D97-AF65-F5344CB8AC3E}">
        <p14:creationId xmlns:p14="http://schemas.microsoft.com/office/powerpoint/2010/main" val="231841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1949087" cy="581025"/>
          </a:xfrm>
        </p:spPr>
        <p:txBody>
          <a:bodyPr>
            <a:noAutofit/>
          </a:bodyPr>
          <a:lstStyle/>
          <a:p>
            <a:r>
              <a:rPr lang="fr-fr" dirty="0"/>
              <a:t>Force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786596" cy="581025"/>
          </a:xfrm>
        </p:spPr>
        <p:txBody>
          <a:bodyPr>
            <a:noAutofit/>
          </a:bodyPr>
          <a:lstStyle/>
          <a:p>
            <a:r>
              <a:rPr lang="fr-fr" dirty="0"/>
              <a:t>Activité physique</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62742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4" name="Text Placeholder 3">
            <a:extLst>
              <a:ext uri="{FF2B5EF4-FFF2-40B4-BE49-F238E27FC236}">
                <a16:creationId xmlns:a16="http://schemas.microsoft.com/office/drawing/2014/main" id="{672651DB-B8D8-B053-AD3E-0BE46DD2C674}"/>
              </a:ext>
            </a:extLst>
          </p:cNvPr>
          <p:cNvSpPr>
            <a:spLocks noGrp="1"/>
          </p:cNvSpPr>
          <p:nvPr>
            <p:ph type="body" sz="quarter" idx="12"/>
          </p:nvPr>
        </p:nvSpPr>
        <p:spPr>
          <a:xfrm>
            <a:off x="579379" y="5937375"/>
            <a:ext cx="6931615" cy="307777"/>
          </a:xfrm>
        </p:spPr>
        <p:txBody>
          <a:bodyPr vert="horz" lIns="91440" tIns="45720" rIns="91440" bIns="45720" rtlCol="0" anchor="t">
            <a:noAutofit/>
          </a:bodyPr>
          <a:lstStyle/>
          <a:p>
            <a:r>
              <a:rPr lang="fr-fr" sz="1200" i="1" dirty="0"/>
              <a:t>*Les utilisateurs de ces équipements doivent rester sous la surveillance d’un professionnel qualifié.</a:t>
            </a:r>
          </a:p>
        </p:txBody>
      </p:sp>
      <p:pic>
        <p:nvPicPr>
          <p:cNvPr id="6" name="Picture 5">
            <a:extLst>
              <a:ext uri="{FF2B5EF4-FFF2-40B4-BE49-F238E27FC236}">
                <a16:creationId xmlns:a16="http://schemas.microsoft.com/office/drawing/2014/main" id="{7C543304-CD27-961C-8AB3-A40CCFAEDE7E}"/>
              </a:ext>
            </a:extLst>
          </p:cNvPr>
          <p:cNvPicPr>
            <a:picLocks noChangeAspect="1"/>
          </p:cNvPicPr>
          <p:nvPr/>
        </p:nvPicPr>
        <p:blipFill rotWithShape="1">
          <a:blip r:embed="rId4"/>
          <a:srcRect l="53050" t="46850" r="19014" b="20857"/>
          <a:stretch/>
        </p:blipFill>
        <p:spPr>
          <a:xfrm>
            <a:off x="2931253" y="1654171"/>
            <a:ext cx="6329494" cy="4115733"/>
          </a:xfrm>
          <a:prstGeom prst="rect">
            <a:avLst/>
          </a:prstGeom>
        </p:spPr>
      </p:pic>
    </p:spTree>
    <p:extLst>
      <p:ext uri="{BB962C8B-B14F-4D97-AF65-F5344CB8AC3E}">
        <p14:creationId xmlns:p14="http://schemas.microsoft.com/office/powerpoint/2010/main" val="245717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3;p2">
            <a:extLst>
              <a:ext uri="{FF2B5EF4-FFF2-40B4-BE49-F238E27FC236}">
                <a16:creationId xmlns:a16="http://schemas.microsoft.com/office/drawing/2014/main" id="{206399DC-9366-44AB-AE36-C8B28A0FB088}"/>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Ubuntu"/>
              <a:buNone/>
            </a:pPr>
            <a:r>
              <a:rPr lang="fr-fr" sz="3600" dirty="0">
                <a:latin typeface="Ubuntu" panose="020B0504030602030204" pitchFamily="34" charset="0"/>
              </a:rPr>
              <a:t>Introduction</a:t>
            </a:r>
          </a:p>
        </p:txBody>
      </p:sp>
      <p:sp>
        <p:nvSpPr>
          <p:cNvPr id="5" name="Google Shape;94;p2">
            <a:extLst>
              <a:ext uri="{FF2B5EF4-FFF2-40B4-BE49-F238E27FC236}">
                <a16:creationId xmlns:a16="http://schemas.microsoft.com/office/drawing/2014/main" id="{C25E7E39-1AAC-4898-B58E-A7A7B2EEA319}"/>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800"/>
              <a:buNone/>
            </a:pPr>
            <a:r>
              <a:rPr lang="fr-fr" dirty="0">
                <a:latin typeface="Ubuntu" panose="020B0504030602030204" pitchFamily="34" charset="0"/>
              </a:rPr>
              <a:t>Parlez-nous de vous ! </a:t>
            </a:r>
          </a:p>
          <a:p>
            <a:pPr lvl="1">
              <a:lnSpc>
                <a:spcPct val="150000"/>
              </a:lnSpc>
              <a:buClr>
                <a:schemeClr val="dk1"/>
              </a:buClr>
              <a:buSzPts val="2400"/>
            </a:pPr>
            <a:r>
              <a:rPr lang="fr-fr" dirty="0">
                <a:latin typeface="Ubuntu" panose="020B0504030602030204" pitchFamily="34" charset="0"/>
              </a:rPr>
              <a:t>Nom</a:t>
            </a:r>
          </a:p>
          <a:p>
            <a:pPr lvl="1">
              <a:lnSpc>
                <a:spcPct val="150000"/>
              </a:lnSpc>
              <a:buClr>
                <a:schemeClr val="dk1"/>
              </a:buClr>
              <a:buSzPts val="2400"/>
            </a:pPr>
            <a:r>
              <a:rPr lang="fr-fr" dirty="0">
                <a:latin typeface="Ubuntu" panose="020B0504030602030204" pitchFamily="34" charset="0"/>
              </a:rPr>
              <a:t>Vos sports préférés</a:t>
            </a:r>
          </a:p>
          <a:p>
            <a:pPr lvl="1">
              <a:lnSpc>
                <a:spcPct val="150000"/>
              </a:lnSpc>
              <a:buClr>
                <a:schemeClr val="dk1"/>
              </a:buClr>
              <a:buSzPts val="2400"/>
            </a:pPr>
            <a:r>
              <a:rPr lang="fr-fr" dirty="0">
                <a:latin typeface="Ubuntu" panose="020B0504030602030204" pitchFamily="34" charset="0"/>
              </a:rPr>
              <a:t>La raison pour laquelle vous voulez devenir un Fitness Captain</a:t>
            </a:r>
          </a:p>
        </p:txBody>
      </p:sp>
    </p:spTree>
    <p:extLst>
      <p:ext uri="{BB962C8B-B14F-4D97-AF65-F5344CB8AC3E}">
        <p14:creationId xmlns:p14="http://schemas.microsoft.com/office/powerpoint/2010/main" val="230114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644AA8-597B-9A34-AF4F-5D55AC945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125" y="1562813"/>
            <a:ext cx="3591225" cy="4682339"/>
          </a:xfrm>
          <a:prstGeom prst="rect">
            <a:avLst/>
          </a:prstGeom>
        </p:spPr>
      </p:pic>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2419350" cy="581025"/>
          </a:xfrm>
        </p:spPr>
        <p:txBody>
          <a:bodyPr>
            <a:noAutofit/>
          </a:bodyPr>
          <a:lstStyle/>
          <a:p>
            <a:r>
              <a:rPr lang="fr-fr" dirty="0"/>
              <a:t>Souplesse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673384" cy="581025"/>
          </a:xfrm>
        </p:spPr>
        <p:txBody>
          <a:bodyPr>
            <a:noAutofit/>
          </a:bodyPr>
          <a:lstStyle/>
          <a:p>
            <a:r>
              <a:rPr lang="fr-fr" dirty="0"/>
              <a:t>Activité physique</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49" y="2026734"/>
            <a:ext cx="6977495" cy="4105202"/>
          </a:xfrm>
        </p:spPr>
        <p:txBody>
          <a:bodyPr vert="horz" lIns="91440" tIns="45720" rIns="91440" bIns="45720" rtlCol="0" anchor="t">
            <a:noAutofit/>
          </a:bodyPr>
          <a:lstStyle/>
          <a:p>
            <a:pPr marL="457200" indent="-457200">
              <a:buFont typeface="Ubuntu Light" panose="020B0604020202020204" pitchFamily="34" charset="0"/>
              <a:buChar char="•"/>
            </a:pPr>
            <a:r>
              <a:rPr lang="fr-fr" b="1" dirty="0"/>
              <a:t>La </a:t>
            </a:r>
            <a:r>
              <a:rPr lang="fr-fr" b="1"/>
              <a:t>souplesse </a:t>
            </a:r>
            <a:r>
              <a:rPr lang="fr-fr" b="1" dirty="0">
                <a:solidFill>
                  <a:srgbClr val="179984"/>
                </a:solidFill>
              </a:rPr>
              <a:t>est la capacité de votre corps à bouger facilement dans toutes les directions</a:t>
            </a:r>
          </a:p>
          <a:p>
            <a:endParaRPr lang="en-US" dirty="0"/>
          </a:p>
          <a:p>
            <a:pPr marL="457200" indent="-457200">
              <a:buFont typeface="Arial" panose="020B0604020202020204" pitchFamily="34" charset="0"/>
              <a:buChar char="•"/>
            </a:pPr>
            <a:r>
              <a:rPr lang="fr-fr" dirty="0"/>
              <a:t>Les étirements sont le meilleur moyen de devenir souple !</a:t>
            </a:r>
          </a:p>
          <a:p>
            <a:pPr marL="844550" lvl="2" indent="-342900">
              <a:buFont typeface="Arial" panose="020B0604020202020204" pitchFamily="34" charset="0"/>
              <a:buChar char="•"/>
            </a:pPr>
            <a:r>
              <a:rPr lang="fr-fr" sz="2400"/>
              <a:t>Avant </a:t>
            </a:r>
            <a:r>
              <a:rPr lang="fr-fr" sz="2400" dirty="0"/>
              <a:t>et après une séance </a:t>
            </a:r>
            <a:r>
              <a:rPr lang="fr-fr" sz="2400"/>
              <a:t>de sport, </a:t>
            </a:r>
            <a:br>
              <a:rPr lang="fr-fr" sz="2400"/>
            </a:br>
            <a:r>
              <a:rPr lang="fr-fr" sz="2400"/>
              <a:t>un </a:t>
            </a:r>
            <a:r>
              <a:rPr lang="fr-fr" sz="2400" dirty="0"/>
              <a:t>entraînement ou une compétition</a:t>
            </a:r>
          </a:p>
          <a:p>
            <a:pPr marL="844550" lvl="2" indent="-342900"/>
            <a:r>
              <a:rPr lang="fr-fr" sz="2400"/>
              <a:t>Tous </a:t>
            </a:r>
            <a:r>
              <a:rPr lang="fr-fr" sz="2400" dirty="0"/>
              <a:t>les jours</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79" y="6245152"/>
            <a:ext cx="6300391"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Tree>
    <p:extLst>
      <p:ext uri="{BB962C8B-B14F-4D97-AF65-F5344CB8AC3E}">
        <p14:creationId xmlns:p14="http://schemas.microsoft.com/office/powerpoint/2010/main" val="39196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2332264" cy="581025"/>
          </a:xfrm>
        </p:spPr>
        <p:txBody>
          <a:bodyPr/>
          <a:lstStyle/>
          <a:p>
            <a:r>
              <a:rPr lang="fr-fr" dirty="0"/>
              <a:t>Souplesse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708219" cy="581025"/>
          </a:xfrm>
        </p:spPr>
        <p:txBody>
          <a:bodyPr>
            <a:normAutofit/>
          </a:bodyPr>
          <a:lstStyle/>
          <a:p>
            <a:r>
              <a:rPr lang="fr-fr" dirty="0"/>
              <a:t>Activité physique</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79" y="6245152"/>
            <a:ext cx="6300391"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5" name="Picture 4">
            <a:extLst>
              <a:ext uri="{FF2B5EF4-FFF2-40B4-BE49-F238E27FC236}">
                <a16:creationId xmlns:a16="http://schemas.microsoft.com/office/drawing/2014/main" id="{BFA7F784-DD59-E4F9-6ED8-8BEEAEABFC4B}"/>
              </a:ext>
            </a:extLst>
          </p:cNvPr>
          <p:cNvPicPr>
            <a:picLocks noChangeAspect="1"/>
          </p:cNvPicPr>
          <p:nvPr/>
        </p:nvPicPr>
        <p:blipFill rotWithShape="1">
          <a:blip r:embed="rId4"/>
          <a:srcRect l="53670" t="54924" r="18119" b="28929"/>
          <a:stretch/>
        </p:blipFill>
        <p:spPr>
          <a:xfrm>
            <a:off x="1346502" y="2438466"/>
            <a:ext cx="9498996" cy="3058216"/>
          </a:xfrm>
          <a:prstGeom prst="rect">
            <a:avLst/>
          </a:prstGeom>
        </p:spPr>
      </p:pic>
    </p:spTree>
    <p:extLst>
      <p:ext uri="{BB962C8B-B14F-4D97-AF65-F5344CB8AC3E}">
        <p14:creationId xmlns:p14="http://schemas.microsoft.com/office/powerpoint/2010/main" val="300938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738E0B-AAC4-3227-F47E-EC410290E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950" y="1304465"/>
            <a:ext cx="4130306" cy="4571216"/>
          </a:xfrm>
          <a:prstGeom prst="rect">
            <a:avLst/>
          </a:prstGeom>
        </p:spPr>
      </p:pic>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Équilibre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Activité physique</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49" y="2373063"/>
            <a:ext cx="6015991" cy="3401818"/>
          </a:xfrm>
        </p:spPr>
        <p:txBody>
          <a:bodyPr vert="horz" lIns="91440" tIns="45720" rIns="91440" bIns="45720" rtlCol="0" anchor="t">
            <a:noAutofit/>
          </a:bodyPr>
          <a:lstStyle/>
          <a:p>
            <a:pPr marL="457200" indent="-457200">
              <a:buFont typeface="Ubuntu Light" panose="020B0604020202020204" pitchFamily="34" charset="0"/>
              <a:buChar char="•"/>
            </a:pPr>
            <a:r>
              <a:rPr lang="fr-fr" b="1" dirty="0"/>
              <a:t>L’équilibre</a:t>
            </a:r>
            <a:r>
              <a:rPr lang="fr-fr" dirty="0"/>
              <a:t> </a:t>
            </a:r>
            <a:r>
              <a:rPr lang="fr-fr" b="1" dirty="0">
                <a:solidFill>
                  <a:srgbClr val="009A79"/>
                </a:solidFill>
              </a:rPr>
              <a:t>désigne la capacité de votre corps à rester debout </a:t>
            </a:r>
            <a:r>
              <a:rPr lang="fr-fr" b="1">
                <a:solidFill>
                  <a:srgbClr val="009A79"/>
                </a:solidFill>
              </a:rPr>
              <a:t>ou à </a:t>
            </a:r>
            <a:r>
              <a:rPr lang="fr-fr" b="1" dirty="0">
                <a:solidFill>
                  <a:srgbClr val="009A79"/>
                </a:solidFill>
              </a:rPr>
              <a:t>contrôler vos mouvements</a:t>
            </a:r>
          </a:p>
          <a:p>
            <a:endParaRPr lang="en-US" b="1" dirty="0">
              <a:solidFill>
                <a:srgbClr val="009A79"/>
              </a:solidFill>
            </a:endParaRPr>
          </a:p>
          <a:p>
            <a:pPr marL="457200" indent="-457200">
              <a:buFont typeface="Ubuntu Light" panose="020B0604020202020204" pitchFamily="34" charset="0"/>
              <a:buChar char="•"/>
            </a:pPr>
            <a:r>
              <a:rPr lang="fr-fr" dirty="0"/>
              <a:t>Essayez d’effectuer des exercices d’équilibre 2 à 3 fois par semaine de 15 minutes maximum</a:t>
            </a:r>
          </a:p>
          <a:p>
            <a:endParaRPr lang="en-US" b="1" dirty="0"/>
          </a:p>
          <a:p>
            <a:pPr marL="457200" indent="-457200">
              <a:buFont typeface="Ubuntu Light" panose="020B0604020202020204" pitchFamily="34" charset="0"/>
              <a:buChar char="•"/>
            </a:pPr>
            <a:endParaRPr lang="en-US" dirty="0"/>
          </a:p>
          <a:p>
            <a:pPr marL="0" indent="0">
              <a:buNone/>
            </a:pPr>
            <a:endParaRPr lang="en-US" sz="2400" dirty="0"/>
          </a:p>
          <a:p>
            <a:pPr marL="800100" lvl="1" indent="-342900"/>
            <a:endParaRPr lang="en-US" dirty="0"/>
          </a:p>
          <a:p>
            <a:pPr marL="457200" indent="-457200"/>
            <a:endParaRPr lang="en-US" dirty="0">
              <a:solidFill>
                <a:schemeClr val="tx2"/>
              </a:solidFill>
            </a:endParaRPr>
          </a:p>
          <a:p>
            <a:endParaRPr lang="en-US" dirty="0"/>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62742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Tree>
    <p:extLst>
      <p:ext uri="{BB962C8B-B14F-4D97-AF65-F5344CB8AC3E}">
        <p14:creationId xmlns:p14="http://schemas.microsoft.com/office/powerpoint/2010/main" val="1269450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fr-fr" dirty="0"/>
              <a:t>Équilibre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fr-fr" dirty="0"/>
              <a:t>Activité physique</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80" y="6245152"/>
            <a:ext cx="6282974"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5" name="Picture 4">
            <a:extLst>
              <a:ext uri="{FF2B5EF4-FFF2-40B4-BE49-F238E27FC236}">
                <a16:creationId xmlns:a16="http://schemas.microsoft.com/office/drawing/2014/main" id="{BBF51B09-FD4F-A201-F10B-09DA87C3881E}"/>
              </a:ext>
            </a:extLst>
          </p:cNvPr>
          <p:cNvPicPr>
            <a:picLocks noChangeAspect="1"/>
          </p:cNvPicPr>
          <p:nvPr/>
        </p:nvPicPr>
        <p:blipFill rotWithShape="1">
          <a:blip r:embed="rId4"/>
          <a:srcRect l="52844" t="54557" r="18326" b="28685"/>
          <a:stretch/>
        </p:blipFill>
        <p:spPr>
          <a:xfrm>
            <a:off x="1477860" y="2438466"/>
            <a:ext cx="9236280" cy="3019977"/>
          </a:xfrm>
          <a:prstGeom prst="rect">
            <a:avLst/>
          </a:prstGeom>
        </p:spPr>
      </p:pic>
    </p:spTree>
    <p:extLst>
      <p:ext uri="{BB962C8B-B14F-4D97-AF65-F5344CB8AC3E}">
        <p14:creationId xmlns:p14="http://schemas.microsoft.com/office/powerpoint/2010/main" val="54598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ône&#10;&#10;Description générée automatiquement">
            <a:extLst>
              <a:ext uri="{FF2B5EF4-FFF2-40B4-BE49-F238E27FC236}">
                <a16:creationId xmlns:a16="http://schemas.microsoft.com/office/drawing/2014/main" id="{7ED5C19C-7CE0-ECF8-48D3-CBA60C6CC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75"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4718413" cy="581025"/>
          </a:xfrm>
        </p:spPr>
        <p:txBody>
          <a:bodyPr>
            <a:noAutofit/>
          </a:bodyPr>
          <a:lstStyle/>
          <a:p>
            <a:r>
              <a:rPr lang="fr-fr" dirty="0"/>
              <a:t>Cartes de fitness Fit 5</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629841" cy="581025"/>
          </a:xfrm>
        </p:spPr>
        <p:txBody>
          <a:bodyPr>
            <a:noAutofit/>
          </a:bodyPr>
          <a:lstStyle/>
          <a:p>
            <a:r>
              <a:rPr lang="fr-fr" dirty="0"/>
              <a:t>Activité physique</a:t>
            </a:r>
          </a:p>
        </p:txBody>
      </p:sp>
      <p:sp>
        <p:nvSpPr>
          <p:cNvPr id="14" name="TextBox 13">
            <a:extLst>
              <a:ext uri="{FF2B5EF4-FFF2-40B4-BE49-F238E27FC236}">
                <a16:creationId xmlns:a16="http://schemas.microsoft.com/office/drawing/2014/main" id="{7A86E16D-C546-D369-3B80-DDC3012CE770}"/>
              </a:ext>
            </a:extLst>
          </p:cNvPr>
          <p:cNvSpPr txBox="1"/>
          <p:nvPr/>
        </p:nvSpPr>
        <p:spPr>
          <a:xfrm>
            <a:off x="579379" y="6245152"/>
            <a:ext cx="626555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5" name="Picture 4">
            <a:extLst>
              <a:ext uri="{FF2B5EF4-FFF2-40B4-BE49-F238E27FC236}">
                <a16:creationId xmlns:a16="http://schemas.microsoft.com/office/drawing/2014/main" id="{F30632B4-4E5E-04D6-1283-335A17678FFA}"/>
              </a:ext>
            </a:extLst>
          </p:cNvPr>
          <p:cNvPicPr>
            <a:picLocks noChangeAspect="1"/>
          </p:cNvPicPr>
          <p:nvPr/>
        </p:nvPicPr>
        <p:blipFill rotWithShape="1">
          <a:blip r:embed="rId4"/>
          <a:srcRect l="43857" t="13089" r="29060" b="11927"/>
          <a:stretch/>
        </p:blipFill>
        <p:spPr>
          <a:xfrm>
            <a:off x="2610866" y="1821433"/>
            <a:ext cx="2748868" cy="428103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37377B9-9473-CE7F-2983-EA264163B364}"/>
              </a:ext>
            </a:extLst>
          </p:cNvPr>
          <p:cNvPicPr>
            <a:picLocks noChangeAspect="1"/>
          </p:cNvPicPr>
          <p:nvPr/>
        </p:nvPicPr>
        <p:blipFill rotWithShape="1">
          <a:blip r:embed="rId5"/>
          <a:srcRect l="43857" t="12966" r="28922" b="12171"/>
          <a:stretch/>
        </p:blipFill>
        <p:spPr>
          <a:xfrm>
            <a:off x="6382497" y="1821432"/>
            <a:ext cx="2767349" cy="42810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4816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910CF1-BC27-C8E0-252B-AACF2CAB3D26}"/>
              </a:ext>
            </a:extLst>
          </p:cNvPr>
          <p:cNvPicPr>
            <a:picLocks noChangeAspect="1"/>
          </p:cNvPicPr>
          <p:nvPr/>
        </p:nvPicPr>
        <p:blipFill rotWithShape="1">
          <a:blip r:embed="rId3"/>
          <a:srcRect l="67013" t="50000" r="2110" b="18871"/>
          <a:stretch/>
        </p:blipFill>
        <p:spPr>
          <a:xfrm>
            <a:off x="2584448" y="953363"/>
            <a:ext cx="9607553" cy="4897449"/>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500"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pic>
        <p:nvPicPr>
          <p:cNvPr id="16" name="Picture 15" descr="Icône&#10;&#10;Description générée automatiquement">
            <a:extLst>
              <a:ext uri="{FF2B5EF4-FFF2-40B4-BE49-F238E27FC236}">
                <a16:creationId xmlns:a16="http://schemas.microsoft.com/office/drawing/2014/main" id="{CE0667BB-0AE4-0C0F-4D29-63EA86388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4" y="1142999"/>
            <a:ext cx="4572001" cy="4597918"/>
          </a:xfrm>
          <a:prstGeom prst="rect">
            <a:avLst/>
          </a:prstGeom>
        </p:spPr>
      </p:pic>
      <p:sp>
        <p:nvSpPr>
          <p:cNvPr id="17" name="TextBox 16">
            <a:extLst>
              <a:ext uri="{FF2B5EF4-FFF2-40B4-BE49-F238E27FC236}">
                <a16:creationId xmlns:a16="http://schemas.microsoft.com/office/drawing/2014/main" id="{E9D3A1C0-5134-46C4-45AB-E3112EEF326D}"/>
              </a:ext>
            </a:extLst>
          </p:cNvPr>
          <p:cNvSpPr txBox="1"/>
          <p:nvPr/>
        </p:nvSpPr>
        <p:spPr>
          <a:xfrm>
            <a:off x="579379" y="6245152"/>
            <a:ext cx="6317809"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3" name="AutoShape 2">
            <a:extLst>
              <a:ext uri="{FF2B5EF4-FFF2-40B4-BE49-F238E27FC236}">
                <a16:creationId xmlns:a16="http://schemas.microsoft.com/office/drawing/2014/main" id="{91D7E070-2D7A-321A-EB52-34A702F372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48852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8053796" cy="581025"/>
          </a:xfrm>
        </p:spPr>
        <p:txBody>
          <a:bodyPr>
            <a:noAutofit/>
          </a:bodyPr>
          <a:lstStyle/>
          <a:p>
            <a:r>
              <a:rPr lang="fr-fr" dirty="0"/>
              <a:t>Qu’est-ce qu’une alimentation saine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2079715" cy="581025"/>
          </a:xfrm>
        </p:spPr>
        <p:txBody>
          <a:bodyPr>
            <a:noAutofit/>
          </a:bodyPr>
          <a:lstStyle/>
          <a:p>
            <a:r>
              <a:rPr lang="fr-fr" dirty="0"/>
              <a:t>Nutrition</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457744" y="2139950"/>
            <a:ext cx="10114462" cy="3400425"/>
          </a:xfrm>
        </p:spPr>
        <p:txBody>
          <a:bodyPr>
            <a:noAutofit/>
          </a:bodyPr>
          <a:lstStyle/>
          <a:p>
            <a:pPr marL="0" indent="0" algn="ctr">
              <a:buNone/>
            </a:pPr>
            <a:r>
              <a:rPr lang="fr-fr" dirty="0"/>
              <a:t>Manger des aliments variés qui vous apportent les nutriments nécessaires au bon fonctionnement de votre corps</a:t>
            </a:r>
            <a:endParaRPr lang="en-US" dirty="0"/>
          </a:p>
        </p:txBody>
      </p:sp>
      <p:sp>
        <p:nvSpPr>
          <p:cNvPr id="8" name="TextBox 7">
            <a:extLst>
              <a:ext uri="{FF2B5EF4-FFF2-40B4-BE49-F238E27FC236}">
                <a16:creationId xmlns:a16="http://schemas.microsoft.com/office/drawing/2014/main" id="{3447F65B-74C0-E074-5270-16D336FE9962}"/>
              </a:ext>
            </a:extLst>
          </p:cNvPr>
          <p:cNvSpPr txBox="1"/>
          <p:nvPr/>
        </p:nvSpPr>
        <p:spPr>
          <a:xfrm>
            <a:off x="579379" y="6245152"/>
            <a:ext cx="638747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11" name="Picture 10">
            <a:extLst>
              <a:ext uri="{FF2B5EF4-FFF2-40B4-BE49-F238E27FC236}">
                <a16:creationId xmlns:a16="http://schemas.microsoft.com/office/drawing/2014/main" id="{900B187F-FAF5-86A5-B02B-6FF2813B1C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93" b="89914" l="3566" r="94610">
                        <a14:foregroundMark x1="9287" y1="51009" x2="9038" y2="60231"/>
                        <a14:foregroundMark x1="4063" y1="58501" x2="4063" y2="58501"/>
                        <a14:foregroundMark x1="23134" y1="22190" x2="23134" y2="22190"/>
                        <a14:foregroundMark x1="46103" y1="51009" x2="46103" y2="51009"/>
                        <a14:foregroundMark x1="59701" y1="43804" x2="59701" y2="43804"/>
                        <a14:foregroundMark x1="77695" y1="65130" x2="77695" y2="65130"/>
                        <a14:foregroundMark x1="77695" y1="64841" x2="77612" y2="50720"/>
                        <a14:foregroundMark x1="91542" y1="59366" x2="91542" y2="59366"/>
                        <a14:foregroundMark x1="94030" y1="77810" x2="94030" y2="77810"/>
                        <a14:foregroundMark x1="94776" y1="85014" x2="94776" y2="85014"/>
                        <a14:foregroundMark x1="93698" y1="72046" x2="93698" y2="72046"/>
                        <a14:foregroundMark x1="91459" y1="62824" x2="91459" y2="62824"/>
                        <a14:foregroundMark x1="90464" y1="82997" x2="90464" y2="82997"/>
                        <a14:foregroundMark x1="90713" y1="64265" x2="91045" y2="58213"/>
                        <a14:foregroundMark x1="89469" y1="39193" x2="89469" y2="39193"/>
                        <a14:foregroundMark x1="86484" y1="37176" x2="86484" y2="37176"/>
                        <a14:foregroundMark x1="41211" y1="30259" x2="41211" y2="30259"/>
                        <a14:foregroundMark x1="3566" y1="59366" x2="3566" y2="59366"/>
                        <a14:foregroundMark x1="38308" y1="7493" x2="38308" y2="7493"/>
                        <a14:foregroundMark x1="67330" y1="74640" x2="67330" y2="74640"/>
                      </a14:backgroundRemoval>
                    </a14:imgEffect>
                  </a14:imgLayer>
                </a14:imgProps>
              </a:ext>
              <a:ext uri="{28A0092B-C50C-407E-A947-70E740481C1C}">
                <a14:useLocalDpi xmlns:a14="http://schemas.microsoft.com/office/drawing/2010/main" val="0"/>
              </a:ext>
            </a:extLst>
          </a:blip>
          <a:stretch>
            <a:fillRect/>
          </a:stretch>
        </p:blipFill>
        <p:spPr>
          <a:xfrm>
            <a:off x="2478505" y="3582418"/>
            <a:ext cx="7234990" cy="2081709"/>
          </a:xfrm>
          <a:prstGeom prst="rect">
            <a:avLst/>
          </a:prstGeom>
        </p:spPr>
      </p:pic>
    </p:spTree>
    <p:extLst>
      <p:ext uri="{BB962C8B-B14F-4D97-AF65-F5344CB8AC3E}">
        <p14:creationId xmlns:p14="http://schemas.microsoft.com/office/powerpoint/2010/main" val="363269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4274276" cy="581025"/>
          </a:xfrm>
        </p:spPr>
        <p:txBody>
          <a:bodyPr>
            <a:noAutofit/>
          </a:bodyPr>
          <a:lstStyle/>
          <a:p>
            <a:r>
              <a:rPr lang="fr-fr" dirty="0"/>
              <a:t>Alimentation saine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288721" cy="581025"/>
          </a:xfrm>
        </p:spPr>
        <p:txBody>
          <a:bodyPr>
            <a:noAutofit/>
          </a:bodyPr>
          <a:lstStyle/>
          <a:p>
            <a:r>
              <a:rPr lang="fr-fr" dirty="0"/>
              <a:t>Nutrition</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3749386" y="2349500"/>
            <a:ext cx="6404808" cy="3314627"/>
          </a:xfrm>
        </p:spPr>
        <p:txBody>
          <a:bodyPr>
            <a:noAutofit/>
          </a:bodyPr>
          <a:lstStyle/>
          <a:p>
            <a:pPr marL="457200" indent="-457200">
              <a:buFont typeface="Ubuntu Light" panose="020B0604020202020204" pitchFamily="34" charset="0"/>
              <a:buChar char="•"/>
            </a:pPr>
            <a:r>
              <a:rPr lang="fr-fr" dirty="0"/>
              <a:t>Avoir une alimentation saine </a:t>
            </a:r>
            <a:r>
              <a:rPr lang="fr-fr"/>
              <a:t>est </a:t>
            </a:r>
            <a:br>
              <a:rPr lang="fr-fr"/>
            </a:br>
            <a:r>
              <a:rPr lang="fr-fr"/>
              <a:t>à </a:t>
            </a:r>
            <a:r>
              <a:rPr lang="fr-fr" dirty="0"/>
              <a:t>la fois important pour votre </a:t>
            </a:r>
            <a:r>
              <a:rPr lang="fr-fr" b="1" dirty="0">
                <a:solidFill>
                  <a:srgbClr val="179984"/>
                </a:solidFill>
              </a:rPr>
              <a:t>santé</a:t>
            </a:r>
            <a:r>
              <a:rPr lang="fr-fr" b="1" dirty="0"/>
              <a:t> </a:t>
            </a:r>
            <a:r>
              <a:rPr lang="fr-fr" dirty="0"/>
              <a:t>et pour votre </a:t>
            </a:r>
            <a:r>
              <a:rPr lang="fr-fr" b="1" dirty="0">
                <a:solidFill>
                  <a:srgbClr val="179984"/>
                </a:solidFill>
              </a:rPr>
              <a:t>condition physique</a:t>
            </a:r>
            <a:endParaRPr lang="en-US" dirty="0"/>
          </a:p>
          <a:p>
            <a:endParaRPr lang="en-US" dirty="0"/>
          </a:p>
          <a:p>
            <a:pPr marL="457200" indent="-457200">
              <a:buFont typeface="Ubuntu Light" panose="020B0604020202020204" pitchFamily="34" charset="0"/>
              <a:buChar char="•"/>
            </a:pPr>
            <a:r>
              <a:rPr lang="fr-fr" dirty="0"/>
              <a:t>Il peut être facile de faire le bon choix car il existe beaucoup de plats sains et délicieux !</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79" y="6245152"/>
            <a:ext cx="6300391"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9" name="Picture 8" descr="Une image représentant deux personnes présentant un plat dans une cuisine&#10;&#10;Description générée automatiquement">
            <a:extLst>
              <a:ext uri="{FF2B5EF4-FFF2-40B4-BE49-F238E27FC236}">
                <a16:creationId xmlns:a16="http://schemas.microsoft.com/office/drawing/2014/main" id="{57160B70-7D76-7B8D-ACF6-5752C11A6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80" y="1965632"/>
            <a:ext cx="2987258" cy="3983010"/>
          </a:xfrm>
          <a:prstGeom prst="rect">
            <a:avLst/>
          </a:prstGeom>
        </p:spPr>
      </p:pic>
    </p:spTree>
    <p:extLst>
      <p:ext uri="{BB962C8B-B14F-4D97-AF65-F5344CB8AC3E}">
        <p14:creationId xmlns:p14="http://schemas.microsoft.com/office/powerpoint/2010/main" val="39399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3412127" cy="581025"/>
          </a:xfrm>
        </p:spPr>
        <p:txBody>
          <a:bodyPr>
            <a:noAutofit/>
          </a:bodyPr>
          <a:lstStyle/>
          <a:p>
            <a:r>
              <a:rPr lang="fr-fr" dirty="0"/>
              <a:t>Aliments sains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2515144" cy="581025"/>
          </a:xfrm>
        </p:spPr>
        <p:txBody>
          <a:bodyPr>
            <a:noAutofit/>
          </a:bodyPr>
          <a:lstStyle/>
          <a:p>
            <a:r>
              <a:rPr lang="fr-fr"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79" y="6245152"/>
            <a:ext cx="626555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5" name="Picture 4">
            <a:extLst>
              <a:ext uri="{FF2B5EF4-FFF2-40B4-BE49-F238E27FC236}">
                <a16:creationId xmlns:a16="http://schemas.microsoft.com/office/drawing/2014/main" id="{5A1C5350-9DA6-EF14-79F6-E032D6C72DCC}"/>
              </a:ext>
            </a:extLst>
          </p:cNvPr>
          <p:cNvPicPr>
            <a:picLocks noChangeAspect="1"/>
          </p:cNvPicPr>
          <p:nvPr/>
        </p:nvPicPr>
        <p:blipFill rotWithShape="1">
          <a:blip r:embed="rId4"/>
          <a:srcRect l="33143" t="37798" r="41927" b="17409"/>
          <a:stretch/>
        </p:blipFill>
        <p:spPr>
          <a:xfrm>
            <a:off x="3567777" y="1240590"/>
            <a:ext cx="5056445" cy="5110339"/>
          </a:xfrm>
          <a:prstGeom prst="rect">
            <a:avLst/>
          </a:prstGeom>
        </p:spPr>
      </p:pic>
    </p:spTree>
    <p:extLst>
      <p:ext uri="{BB962C8B-B14F-4D97-AF65-F5344CB8AC3E}">
        <p14:creationId xmlns:p14="http://schemas.microsoft.com/office/powerpoint/2010/main" val="404866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Fruits et légumes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6309100"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2009553"/>
            <a:ext cx="5467349" cy="2935915"/>
          </a:xfrm>
        </p:spPr>
        <p:txBody>
          <a:bodyPr>
            <a:noAutofit/>
          </a:bodyPr>
          <a:lstStyle/>
          <a:p>
            <a:pPr marL="457200" indent="-457200">
              <a:buFont typeface="Ubuntu Light" panose="020B0604020202020204" pitchFamily="34" charset="0"/>
              <a:buChar char="•"/>
            </a:pPr>
            <a:r>
              <a:rPr lang="fr-fr" dirty="0"/>
              <a:t>C'est grâce aux fruits et aux légumes que </a:t>
            </a:r>
            <a:r>
              <a:rPr lang="fr-fr" b="1" dirty="0">
                <a:solidFill>
                  <a:srgbClr val="179984"/>
                </a:solidFill>
              </a:rPr>
              <a:t>votre corps obtient les vitamines, les minéraux et l'énergie </a:t>
            </a:r>
            <a:r>
              <a:rPr lang="fr-fr" dirty="0"/>
              <a:t>dont </a:t>
            </a:r>
            <a:r>
              <a:rPr lang="fr-fr"/>
              <a:t>il </a:t>
            </a:r>
            <a:br>
              <a:rPr lang="fr-fr"/>
            </a:br>
            <a:r>
              <a:rPr lang="fr-fr"/>
              <a:t>a </a:t>
            </a:r>
            <a:r>
              <a:rPr lang="fr-fr" dirty="0"/>
              <a:t>besoin pour rester en bonne santé et pour faire du sport</a:t>
            </a:r>
          </a:p>
          <a:p>
            <a:endParaRPr lang="en-US" dirty="0"/>
          </a:p>
        </p:txBody>
      </p:sp>
      <p:pic>
        <p:nvPicPr>
          <p:cNvPr id="17" name="Picture 16" descr="Ensemble de fruits et de légumes colorés&#10;&#10;Description générée automatiquement avec indice de confiance faible">
            <a:extLst>
              <a:ext uri="{FF2B5EF4-FFF2-40B4-BE49-F238E27FC236}">
                <a16:creationId xmlns:a16="http://schemas.microsoft.com/office/drawing/2014/main" id="{DCAB66D2-5AFA-DB1C-BFAA-2263DA8B5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68041"/>
            <a:ext cx="5890889" cy="2935915"/>
          </a:xfrm>
          <a:prstGeom prst="rect">
            <a:avLst/>
          </a:prstGeom>
        </p:spPr>
      </p:pic>
    </p:spTree>
    <p:extLst>
      <p:ext uri="{BB962C8B-B14F-4D97-AF65-F5344CB8AC3E}">
        <p14:creationId xmlns:p14="http://schemas.microsoft.com/office/powerpoint/2010/main" val="380296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4C68-D023-422A-A7C7-624CB35DA5E6}"/>
              </a:ext>
            </a:extLst>
          </p:cNvPr>
          <p:cNvSpPr>
            <a:spLocks noGrp="1"/>
          </p:cNvSpPr>
          <p:nvPr>
            <p:ph type="body" sz="quarter" idx="10"/>
          </p:nvPr>
        </p:nvSpPr>
        <p:spPr>
          <a:xfrm>
            <a:off x="800100" y="1493952"/>
            <a:ext cx="6724106" cy="687426"/>
          </a:xfrm>
        </p:spPr>
        <p:txBody>
          <a:bodyPr>
            <a:noAutofit/>
          </a:bodyPr>
          <a:lstStyle/>
          <a:p>
            <a:r>
              <a:rPr lang="fr-fr" sz="4100" b="1" dirty="0"/>
              <a:t>Formation Fitness Captain</a:t>
            </a:r>
          </a:p>
        </p:txBody>
      </p:sp>
      <p:sp>
        <p:nvSpPr>
          <p:cNvPr id="3" name="Text Placeholder 2">
            <a:extLst>
              <a:ext uri="{FF2B5EF4-FFF2-40B4-BE49-F238E27FC236}">
                <a16:creationId xmlns:a16="http://schemas.microsoft.com/office/drawing/2014/main" id="{9468A2A8-AC76-4192-B3EF-8EF0A81E8771}"/>
              </a:ext>
            </a:extLst>
          </p:cNvPr>
          <p:cNvSpPr>
            <a:spLocks noGrp="1"/>
          </p:cNvSpPr>
          <p:nvPr>
            <p:ph type="body" sz="quarter" idx="11"/>
          </p:nvPr>
        </p:nvSpPr>
        <p:spPr>
          <a:xfrm>
            <a:off x="819149" y="2615627"/>
            <a:ext cx="8324851" cy="388828"/>
          </a:xfrm>
        </p:spPr>
        <p:txBody>
          <a:bodyPr>
            <a:noAutofit/>
          </a:bodyPr>
          <a:lstStyle/>
          <a:p>
            <a:r>
              <a:rPr lang="fr-fr" sz="2600" b="0" dirty="0"/>
              <a:t>Objectif de la formation Fitness Captain :</a:t>
            </a:r>
          </a:p>
        </p:txBody>
      </p:sp>
      <p:sp>
        <p:nvSpPr>
          <p:cNvPr id="4" name="Text Placeholder 3">
            <a:extLst>
              <a:ext uri="{FF2B5EF4-FFF2-40B4-BE49-F238E27FC236}">
                <a16:creationId xmlns:a16="http://schemas.microsoft.com/office/drawing/2014/main" id="{79DCA7BC-23AB-42AA-AEAB-5D48731BE3E9}"/>
              </a:ext>
            </a:extLst>
          </p:cNvPr>
          <p:cNvSpPr>
            <a:spLocks noGrp="1"/>
          </p:cNvSpPr>
          <p:nvPr>
            <p:ph type="body" sz="quarter" idx="12"/>
          </p:nvPr>
        </p:nvSpPr>
        <p:spPr>
          <a:xfrm>
            <a:off x="800100" y="3231699"/>
            <a:ext cx="7455626" cy="1772102"/>
          </a:xfrm>
        </p:spPr>
        <p:txBody>
          <a:bodyPr vert="horz" lIns="91440" tIns="45720" rIns="91440" bIns="45720" rtlCol="0" anchor="t">
            <a:noAutofit/>
          </a:bodyPr>
          <a:lstStyle/>
          <a:p>
            <a:pPr>
              <a:lnSpc>
                <a:spcPct val="120000"/>
              </a:lnSpc>
            </a:pPr>
            <a:r>
              <a:rPr lang="fr-fr" sz="2800" b="1" dirty="0">
                <a:effectLst/>
                <a:ea typeface="Calibri" panose="020F0502020204030204" pitchFamily="34" charset="0"/>
                <a:cs typeface="Times New Roman"/>
              </a:rPr>
              <a:t>Fournir aux athlètes les </a:t>
            </a:r>
            <a:r>
              <a:rPr lang="fr-fr" dirty="0">
                <a:ea typeface="Calibri" panose="020F0502020204030204" pitchFamily="34" charset="0"/>
                <a:cs typeface="Times New Roman"/>
              </a:rPr>
              <a:t>connaissances </a:t>
            </a:r>
            <a:r>
              <a:rPr lang="fr-fr">
                <a:ea typeface="Calibri" panose="020F0502020204030204" pitchFamily="34" charset="0"/>
                <a:cs typeface="Times New Roman"/>
              </a:rPr>
              <a:t>et les </a:t>
            </a:r>
            <a:r>
              <a:rPr lang="fr-fr" dirty="0">
                <a:ea typeface="Calibri" panose="020F0502020204030204" pitchFamily="34" charset="0"/>
                <a:cs typeface="Times New Roman"/>
              </a:rPr>
              <a:t>compétences </a:t>
            </a:r>
            <a:r>
              <a:rPr lang="fr-fr" sz="2800" b="1" dirty="0">
                <a:effectLst/>
                <a:ea typeface="Calibri" panose="020F0502020204030204" pitchFamily="34" charset="0"/>
                <a:cs typeface="Times New Roman"/>
              </a:rPr>
              <a:t>nécessaires à la promotion de la forme physique à travers le sport et la compétition.</a:t>
            </a:r>
            <a:r>
              <a:rPr lang="fr-fr" dirty="0">
                <a:ea typeface="Calibri" panose="020F0502020204030204" pitchFamily="34" charset="0"/>
                <a:cs typeface="Times New Roman"/>
              </a:rPr>
              <a:t> </a:t>
            </a:r>
            <a:endParaRPr lang="en-US" dirty="0"/>
          </a:p>
        </p:txBody>
      </p:sp>
    </p:spTree>
    <p:extLst>
      <p:ext uri="{BB962C8B-B14F-4D97-AF65-F5344CB8AC3E}">
        <p14:creationId xmlns:p14="http://schemas.microsoft.com/office/powerpoint/2010/main" val="402191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3516630" cy="581025"/>
          </a:xfrm>
        </p:spPr>
        <p:txBody>
          <a:bodyPr>
            <a:noAutofit/>
          </a:bodyPr>
          <a:lstStyle/>
          <a:p>
            <a:r>
              <a:rPr lang="fr-fr" dirty="0"/>
              <a:t>Produits laitiers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314847" cy="581025"/>
          </a:xfrm>
        </p:spPr>
        <p:txBody>
          <a:bodyPr>
            <a:noAutofit/>
          </a:bodyPr>
          <a:lstStyle/>
          <a:p>
            <a:r>
              <a:rPr lang="fr-fr"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62742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2551815"/>
            <a:ext cx="5397680" cy="2507866"/>
          </a:xfrm>
        </p:spPr>
        <p:txBody>
          <a:bodyPr>
            <a:noAutofit/>
          </a:bodyPr>
          <a:lstStyle/>
          <a:p>
            <a:pPr marL="457200" indent="-457200">
              <a:buFont typeface="Ubuntu Light" panose="020B0604020202020204" pitchFamily="34" charset="0"/>
              <a:buChar char="•"/>
            </a:pPr>
            <a:r>
              <a:rPr lang="fr-fr" dirty="0"/>
              <a:t>Les produits laitiers </a:t>
            </a:r>
            <a:r>
              <a:rPr lang="fr-fr" b="1" dirty="0">
                <a:solidFill>
                  <a:srgbClr val="179984"/>
                </a:solidFill>
              </a:rPr>
              <a:t>renforcent vos os</a:t>
            </a:r>
            <a:r>
              <a:rPr lang="fr-fr" b="1">
                <a:solidFill>
                  <a:srgbClr val="179984"/>
                </a:solidFill>
              </a:rPr>
              <a:t>. </a:t>
            </a:r>
            <a:r>
              <a:rPr lang="fr-fr"/>
              <a:t>Cela </a:t>
            </a:r>
            <a:br>
              <a:rPr lang="fr-fr"/>
            </a:br>
            <a:r>
              <a:rPr lang="fr-fr"/>
              <a:t>peut vous permettre </a:t>
            </a:r>
            <a:r>
              <a:rPr lang="fr-fr" dirty="0"/>
              <a:t>d'éviter les fractures, les </a:t>
            </a:r>
            <a:r>
              <a:rPr lang="fr-fr"/>
              <a:t>douleurs </a:t>
            </a:r>
            <a:br>
              <a:rPr lang="fr-fr"/>
            </a:br>
            <a:r>
              <a:rPr lang="fr-fr"/>
              <a:t>et </a:t>
            </a:r>
            <a:r>
              <a:rPr lang="fr-fr" dirty="0"/>
              <a:t>la fatigue musculaires</a:t>
            </a:r>
          </a:p>
          <a:p>
            <a:pPr marL="457200" indent="-457200">
              <a:buFont typeface="Ubuntu Light" panose="020B0604020202020204" pitchFamily="34" charset="0"/>
              <a:buChar char="•"/>
            </a:pPr>
            <a:endParaRPr lang="en-US" dirty="0"/>
          </a:p>
          <a:p>
            <a:pPr marL="457200" indent="-457200">
              <a:buFont typeface="Ubuntu Light" panose="020B0604020202020204" pitchFamily="34" charset="0"/>
              <a:buChar char="•"/>
            </a:pPr>
            <a:endParaRPr lang="en-US" dirty="0"/>
          </a:p>
          <a:p>
            <a:pPr marL="457200" indent="-457200">
              <a:buFont typeface="Ubuntu Light" panose="020B0604020202020204" pitchFamily="34" charset="0"/>
              <a:buChar char="•"/>
            </a:pPr>
            <a:endParaRPr lang="en-US" dirty="0"/>
          </a:p>
        </p:txBody>
      </p:sp>
      <p:pic>
        <p:nvPicPr>
          <p:cNvPr id="17" name="Picture 16" descr="Une image représentant différents types de produits laitiers&#10;&#10;Description générée automatiquement">
            <a:extLst>
              <a:ext uri="{FF2B5EF4-FFF2-40B4-BE49-F238E27FC236}">
                <a16:creationId xmlns:a16="http://schemas.microsoft.com/office/drawing/2014/main" id="{0EFEA710-9DBD-564D-12CF-4D33C57E9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065" y="1970789"/>
            <a:ext cx="4820380" cy="3591183"/>
          </a:xfrm>
          <a:prstGeom prst="rect">
            <a:avLst/>
          </a:prstGeom>
        </p:spPr>
      </p:pic>
    </p:spTree>
    <p:extLst>
      <p:ext uri="{BB962C8B-B14F-4D97-AF65-F5344CB8AC3E}">
        <p14:creationId xmlns:p14="http://schemas.microsoft.com/office/powerpoint/2010/main" val="1566505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2097133" cy="581025"/>
          </a:xfrm>
        </p:spPr>
        <p:txBody>
          <a:bodyPr>
            <a:noAutofit/>
          </a:bodyPr>
          <a:lstStyle/>
          <a:p>
            <a:r>
              <a:rPr lang="fr-fr" dirty="0"/>
              <a:t>Céréales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314847" cy="581025"/>
          </a:xfrm>
        </p:spPr>
        <p:txBody>
          <a:bodyPr>
            <a:noAutofit/>
          </a:bodyPr>
          <a:lstStyle/>
          <a:p>
            <a:r>
              <a:rPr lang="fr-fr"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79" y="6245152"/>
            <a:ext cx="629168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2238304"/>
            <a:ext cx="4910912" cy="3388267"/>
          </a:xfrm>
        </p:spPr>
        <p:txBody>
          <a:bodyPr>
            <a:noAutofit/>
          </a:bodyPr>
          <a:lstStyle/>
          <a:p>
            <a:pPr marL="457200" indent="-457200">
              <a:buFont typeface="Ubuntu Light" panose="020B0604020202020204" pitchFamily="34" charset="0"/>
              <a:buChar char="•"/>
            </a:pPr>
            <a:r>
              <a:rPr lang="fr-fr" dirty="0"/>
              <a:t>Les céréales </a:t>
            </a:r>
            <a:r>
              <a:rPr lang="fr-fr"/>
              <a:t>sont naturellement </a:t>
            </a:r>
            <a:r>
              <a:rPr lang="fr-fr" dirty="0"/>
              <a:t>riches en fibres, ce qui vous </a:t>
            </a:r>
            <a:r>
              <a:rPr lang="fr-fr"/>
              <a:t>aide </a:t>
            </a:r>
            <a:br>
              <a:rPr lang="fr-fr"/>
            </a:br>
            <a:r>
              <a:rPr lang="fr-fr"/>
              <a:t>à </a:t>
            </a:r>
            <a:r>
              <a:rPr lang="fr-fr" dirty="0"/>
              <a:t>vous sentir rassasié et satisfait, vous permettant ainsi de </a:t>
            </a:r>
            <a:r>
              <a:rPr lang="fr-fr" b="1" dirty="0">
                <a:solidFill>
                  <a:srgbClr val="009A79"/>
                </a:solidFill>
              </a:rPr>
              <a:t>garder un poids sain plus facilement ! </a:t>
            </a:r>
          </a:p>
          <a:p>
            <a:endParaRPr lang="en-US" b="1" dirty="0">
              <a:solidFill>
                <a:srgbClr val="009A79"/>
              </a:solidFill>
            </a:endParaRPr>
          </a:p>
        </p:txBody>
      </p:sp>
      <p:pic>
        <p:nvPicPr>
          <p:cNvPr id="5" name="Picture 4" descr="Une image représentant différents types de féculents, comme du pain, des céréales, des pâtes, du riz&#10;&#10;Description générée automatiquement">
            <a:extLst>
              <a:ext uri="{FF2B5EF4-FFF2-40B4-BE49-F238E27FC236}">
                <a16:creationId xmlns:a16="http://schemas.microsoft.com/office/drawing/2014/main" id="{691D2503-9DF9-159A-817E-37F7E6857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935" y="1931938"/>
            <a:ext cx="5793414" cy="3656836"/>
          </a:xfrm>
          <a:prstGeom prst="rect">
            <a:avLst/>
          </a:prstGeom>
        </p:spPr>
      </p:pic>
    </p:spTree>
    <p:extLst>
      <p:ext uri="{BB962C8B-B14F-4D97-AF65-F5344CB8AC3E}">
        <p14:creationId xmlns:p14="http://schemas.microsoft.com/office/powerpoint/2010/main" val="3429483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Protéines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Nutrition</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79" y="6245152"/>
            <a:ext cx="6317809"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28651" y="1836803"/>
            <a:ext cx="5702480" cy="4276618"/>
          </a:xfrm>
        </p:spPr>
        <p:txBody>
          <a:bodyPr>
            <a:noAutofit/>
          </a:bodyPr>
          <a:lstStyle/>
          <a:p>
            <a:pPr marL="457200" indent="-457200">
              <a:lnSpc>
                <a:spcPct val="108000"/>
              </a:lnSpc>
              <a:buFont typeface="Ubuntu Light" panose="020B0604020202020204" pitchFamily="34" charset="0"/>
              <a:buChar char="•"/>
            </a:pPr>
            <a:r>
              <a:rPr lang="fr-fr" dirty="0"/>
              <a:t>Les protéines aident à la </a:t>
            </a:r>
            <a:r>
              <a:rPr lang="fr-FR" b="1" dirty="0" err="1">
                <a:solidFill>
                  <a:srgbClr val="179984"/>
                </a:solidFill>
              </a:rPr>
              <a:t>récu</a:t>
            </a:r>
            <a:r>
              <a:rPr lang="fr-FR" b="1" dirty="0">
                <a:solidFill>
                  <a:srgbClr val="179984"/>
                </a:solidFill>
              </a:rPr>
              <a:t>-</a:t>
            </a:r>
            <a:br>
              <a:rPr lang="fr-FR" b="1" dirty="0">
                <a:solidFill>
                  <a:srgbClr val="179984"/>
                </a:solidFill>
              </a:rPr>
            </a:br>
            <a:r>
              <a:rPr lang="fr-fr" b="1" dirty="0" err="1">
                <a:solidFill>
                  <a:srgbClr val="179984"/>
                </a:solidFill>
              </a:rPr>
              <a:t>pération</a:t>
            </a:r>
            <a:r>
              <a:rPr lang="fr-fr" b="1" dirty="0">
                <a:solidFill>
                  <a:srgbClr val="179984"/>
                </a:solidFill>
              </a:rPr>
              <a:t> et à la réparation </a:t>
            </a:r>
            <a:br>
              <a:rPr lang="fr-fr" b="1" dirty="0">
                <a:solidFill>
                  <a:srgbClr val="179984"/>
                </a:solidFill>
              </a:rPr>
            </a:br>
            <a:r>
              <a:rPr lang="fr-fr" b="1" dirty="0">
                <a:solidFill>
                  <a:srgbClr val="179984"/>
                </a:solidFill>
              </a:rPr>
              <a:t>de vos tissus musculaires, de votre peau, de vos organes, </a:t>
            </a:r>
            <a:br>
              <a:rPr lang="fr-fr" b="1" dirty="0">
                <a:solidFill>
                  <a:srgbClr val="179984"/>
                </a:solidFill>
              </a:rPr>
            </a:br>
            <a:r>
              <a:rPr lang="fr-fr" b="1" dirty="0">
                <a:solidFill>
                  <a:srgbClr val="179984"/>
                </a:solidFill>
              </a:rPr>
              <a:t>de votre sang, de vos cheveux et de vos ongles</a:t>
            </a:r>
          </a:p>
          <a:p>
            <a:endParaRPr lang="en-US" sz="1800" b="1" dirty="0">
              <a:solidFill>
                <a:srgbClr val="179984"/>
              </a:solidFill>
            </a:endParaRPr>
          </a:p>
          <a:p>
            <a:pPr marL="457200" indent="-457200">
              <a:lnSpc>
                <a:spcPct val="108000"/>
              </a:lnSpc>
              <a:buFont typeface="Ubuntu Light" panose="020B0604020202020204" pitchFamily="34" charset="0"/>
              <a:buChar char="•"/>
            </a:pPr>
            <a:r>
              <a:rPr lang="fr-fr" dirty="0"/>
              <a:t>Les protéines vous apportent de </a:t>
            </a:r>
            <a:r>
              <a:rPr lang="fr-fr" b="1" dirty="0">
                <a:solidFill>
                  <a:srgbClr val="009A79"/>
                </a:solidFill>
              </a:rPr>
              <a:t>l'énergie</a:t>
            </a:r>
          </a:p>
          <a:p>
            <a:endParaRPr lang="en-US" dirty="0"/>
          </a:p>
        </p:txBody>
      </p:sp>
      <p:pic>
        <p:nvPicPr>
          <p:cNvPr id="10" name="Picture 9" descr="Un gros plan sur de la nourriture&#10;&#10;Description générée automatiquement avec indice de confiance faible">
            <a:extLst>
              <a:ext uri="{FF2B5EF4-FFF2-40B4-BE49-F238E27FC236}">
                <a16:creationId xmlns:a16="http://schemas.microsoft.com/office/drawing/2014/main" id="{C7A9009C-E2AF-6353-8179-29BD0EF96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701" y="2073810"/>
            <a:ext cx="4561829" cy="3196448"/>
          </a:xfrm>
          <a:prstGeom prst="rect">
            <a:avLst/>
          </a:prstGeom>
        </p:spPr>
      </p:pic>
    </p:spTree>
    <p:extLst>
      <p:ext uri="{BB962C8B-B14F-4D97-AF65-F5344CB8AC3E}">
        <p14:creationId xmlns:p14="http://schemas.microsoft.com/office/powerpoint/2010/main" val="14505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945AFB02-18B4-B38D-0EAC-1554CE3E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546"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4796790" cy="581025"/>
          </a:xfrm>
        </p:spPr>
        <p:txBody>
          <a:bodyPr>
            <a:noAutofit/>
          </a:bodyPr>
          <a:lstStyle/>
          <a:p>
            <a:r>
              <a:rPr lang="fr-fr" dirty="0"/>
              <a:t>Contrôle des portions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2323556" cy="581025"/>
          </a:xfrm>
        </p:spPr>
        <p:txBody>
          <a:bodyPr>
            <a:noAutofit/>
          </a:bodyPr>
          <a:lstStyle/>
          <a:p>
            <a:r>
              <a:rPr lang="fr-fr" dirty="0"/>
              <a:t>Nutrition</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479675"/>
            <a:ext cx="9325247" cy="2667091"/>
          </a:xfrm>
        </p:spPr>
        <p:txBody>
          <a:bodyPr>
            <a:noAutofit/>
          </a:bodyPr>
          <a:lstStyle/>
          <a:p>
            <a:pPr marL="457200" indent="-457200">
              <a:buFont typeface="Ubuntu Light" panose="020B0604020202020204" pitchFamily="34" charset="0"/>
              <a:buChar char="•"/>
            </a:pPr>
            <a:r>
              <a:rPr lang="fr-fr" dirty="0"/>
              <a:t>Mangez ce dont votre corps a besoin :</a:t>
            </a:r>
          </a:p>
          <a:p>
            <a:pPr marL="1143000" lvl="1" indent="-457200"/>
            <a:r>
              <a:rPr lang="fr-fr" dirty="0"/>
              <a:t>Servez vos repas dans des assiettes ou des bols plus petits</a:t>
            </a:r>
          </a:p>
          <a:p>
            <a:pPr marL="1143000" lvl="1" indent="-457200"/>
            <a:r>
              <a:rPr lang="fr-fr" dirty="0"/>
              <a:t>Limitez les distractions pendant les repas</a:t>
            </a:r>
          </a:p>
          <a:p>
            <a:pPr marL="1143000" lvl="1" indent="-457200"/>
            <a:r>
              <a:rPr lang="fr-fr" dirty="0"/>
              <a:t>Ne gardez que le nécessaire sur la table</a:t>
            </a:r>
          </a:p>
          <a:p>
            <a:pPr marL="1143000" lvl="1" indent="-457200"/>
            <a:r>
              <a:rPr lang="fr-fr" dirty="0"/>
              <a:t>Mangez doucement et mâchez votre nourriture</a:t>
            </a:r>
          </a:p>
          <a:p>
            <a:pPr marL="1143000" lvl="1" indent="-457200"/>
            <a:r>
              <a:rPr lang="fr-fr" dirty="0"/>
              <a:t>Arrêtez de manger dès vous êtes rassasié</a:t>
            </a:r>
          </a:p>
        </p:txBody>
      </p:sp>
      <p:sp>
        <p:nvSpPr>
          <p:cNvPr id="8" name="TextBox 7">
            <a:extLst>
              <a:ext uri="{FF2B5EF4-FFF2-40B4-BE49-F238E27FC236}">
                <a16:creationId xmlns:a16="http://schemas.microsoft.com/office/drawing/2014/main" id="{3447F65B-74C0-E074-5270-16D336FE9962}"/>
              </a:ext>
            </a:extLst>
          </p:cNvPr>
          <p:cNvSpPr txBox="1"/>
          <p:nvPr/>
        </p:nvSpPr>
        <p:spPr>
          <a:xfrm>
            <a:off x="579380" y="6245152"/>
            <a:ext cx="6309100"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Tree>
    <p:extLst>
      <p:ext uri="{BB962C8B-B14F-4D97-AF65-F5344CB8AC3E}">
        <p14:creationId xmlns:p14="http://schemas.microsoft.com/office/powerpoint/2010/main" val="309825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rmAutofit fontScale="62500" lnSpcReduction="20000"/>
          </a:bodyPr>
          <a:lstStyle/>
          <a:p>
            <a:pPr algn="r"/>
            <a:r>
              <a:rPr lang="fr-fr" dirty="0"/>
              <a:t>Événements de leadership</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normAutofit fontScale="77500" lnSpcReduction="20000"/>
          </a:bodyPr>
          <a:lstStyle/>
          <a:p>
            <a:r>
              <a:rPr lang="fr-fr" dirty="0"/>
              <a:t>Planification d’événements</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rotWithShape="1">
          <a:blip r:embed="rId3">
            <a:extLst>
              <a:ext uri="{28A0092B-C50C-407E-A947-70E740481C1C}">
                <a14:useLocalDpi xmlns:a14="http://schemas.microsoft.com/office/drawing/2010/main" val="0"/>
              </a:ext>
            </a:extLst>
          </a:blip>
          <a:srcRect l="-535" t="11056" r="535" b="22152"/>
          <a:stretch/>
        </p:blipFill>
        <p:spPr>
          <a:xfrm>
            <a:off x="2428875"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ône&#10;&#10;Description générée automatiquement">
            <a:extLst>
              <a:ext uri="{FF2B5EF4-FFF2-40B4-BE49-F238E27FC236}">
                <a16:creationId xmlns:a16="http://schemas.microsoft.com/office/drawing/2014/main" id="{E1976772-B08E-9DBB-77AF-EFE6490CA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18" y="1156741"/>
            <a:ext cx="4588157" cy="4584337"/>
          </a:xfrm>
          <a:prstGeom prst="rect">
            <a:avLst/>
          </a:prstGeom>
        </p:spPr>
      </p:pic>
      <p:sp>
        <p:nvSpPr>
          <p:cNvPr id="15" name="TextBox 14">
            <a:extLst>
              <a:ext uri="{FF2B5EF4-FFF2-40B4-BE49-F238E27FC236}">
                <a16:creationId xmlns:a16="http://schemas.microsoft.com/office/drawing/2014/main" id="{1324B4D5-C5BC-0549-7371-ACEA838A95AD}"/>
              </a:ext>
            </a:extLst>
          </p:cNvPr>
          <p:cNvSpPr txBox="1"/>
          <p:nvPr/>
        </p:nvSpPr>
        <p:spPr>
          <a:xfrm>
            <a:off x="579379" y="6245152"/>
            <a:ext cx="6317809"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1 : PRÉSENTATION DE LA FORME PHYSIQUE</a:t>
            </a:r>
          </a:p>
        </p:txBody>
      </p:sp>
    </p:spTree>
    <p:extLst>
      <p:ext uri="{BB962C8B-B14F-4D97-AF65-F5344CB8AC3E}">
        <p14:creationId xmlns:p14="http://schemas.microsoft.com/office/powerpoint/2010/main" val="1454677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33" y="285565"/>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42505" y="487258"/>
            <a:ext cx="3293770" cy="581025"/>
          </a:xfrm>
        </p:spPr>
        <p:txBody>
          <a:bodyPr>
            <a:noAutofit/>
          </a:bodyPr>
          <a:lstStyle/>
          <a:p>
            <a:r>
              <a:rPr lang="fr-fr" dirty="0"/>
              <a:t>Boire de l'eau</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42504" y="1068283"/>
            <a:ext cx="2875759" cy="581025"/>
          </a:xfrm>
        </p:spPr>
        <p:txBody>
          <a:bodyPr>
            <a:noAutofit/>
          </a:bodyPr>
          <a:lstStyle/>
          <a:p>
            <a:r>
              <a:rPr lang="fr-fr" dirty="0"/>
              <a:t>Hydratation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633522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4125432" y="2576945"/>
            <a:ext cx="7689340" cy="2963430"/>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buFont typeface="Ubuntu Light" panose="020B0604020202020204" pitchFamily="34" charset="0"/>
              <a:buChar char="•"/>
            </a:pPr>
            <a:r>
              <a:rPr lang="fr-fr" sz="2600" b="1" dirty="0">
                <a:solidFill>
                  <a:srgbClr val="179984"/>
                </a:solidFill>
              </a:rPr>
              <a:t>L'hydratation consiste à </a:t>
            </a:r>
            <a:r>
              <a:rPr lang="fr-fr" sz="2600" b="1">
                <a:solidFill>
                  <a:srgbClr val="179984"/>
                </a:solidFill>
              </a:rPr>
              <a:t>conserver la </a:t>
            </a:r>
            <a:r>
              <a:rPr lang="fr-fr" sz="2600" b="1" dirty="0">
                <a:solidFill>
                  <a:srgbClr val="179984"/>
                </a:solidFill>
              </a:rPr>
              <a:t>quantité de liquide </a:t>
            </a:r>
            <a:r>
              <a:rPr lang="fr-fr" sz="2600" b="1">
                <a:solidFill>
                  <a:srgbClr val="179984"/>
                </a:solidFill>
              </a:rPr>
              <a:t>nécessaire </a:t>
            </a:r>
            <a:r>
              <a:rPr lang="fr-fr" sz="2600"/>
              <a:t>dans </a:t>
            </a:r>
            <a:r>
              <a:rPr lang="fr-fr" sz="2600" dirty="0"/>
              <a:t>votre corps </a:t>
            </a:r>
          </a:p>
          <a:p>
            <a:pPr marL="457200" indent="-457200">
              <a:buFont typeface="Ubuntu Light" panose="020B0604020202020204" pitchFamily="34" charset="0"/>
              <a:buChar char="•"/>
            </a:pPr>
            <a:endParaRPr lang="en-US" sz="2550"/>
          </a:p>
          <a:p>
            <a:pPr marL="457200" indent="-457200">
              <a:buFont typeface="Ubuntu Light" panose="020B0604020202020204" pitchFamily="34" charset="0"/>
              <a:buChar char="•"/>
            </a:pPr>
            <a:endParaRPr lang="en-US" sz="1700" dirty="0"/>
          </a:p>
          <a:p>
            <a:pPr marL="457200" indent="-457200">
              <a:lnSpc>
                <a:spcPct val="100000"/>
              </a:lnSpc>
              <a:buFont typeface="Ubuntu Light" panose="020B0604020202020204" pitchFamily="34" charset="0"/>
              <a:buChar char="•"/>
            </a:pPr>
            <a:r>
              <a:rPr lang="fr-fr" sz="2600"/>
              <a:t>Pour votre santé, il est important de boire </a:t>
            </a:r>
            <a:br>
              <a:rPr lang="fr-fr" sz="2600"/>
            </a:br>
            <a:r>
              <a:rPr lang="fr-fr" sz="2600"/>
              <a:t>la bonne quantité d'eau, surtout quand vous faites du sport </a:t>
            </a:r>
            <a:endParaRPr lang="fr-fr" sz="2600" dirty="0"/>
          </a:p>
        </p:txBody>
      </p:sp>
      <p:pic>
        <p:nvPicPr>
          <p:cNvPr id="8" name="Picture 7" descr="Une personne avec une bouteille à la main&#10;&#10;Description générée automatiquement avec indice de confiance moyen">
            <a:extLst>
              <a:ext uri="{FF2B5EF4-FFF2-40B4-BE49-F238E27FC236}">
                <a16:creationId xmlns:a16="http://schemas.microsoft.com/office/drawing/2014/main" id="{4C4C3C6A-2ECD-08E4-1234-881A7869E809}"/>
              </a:ext>
            </a:extLst>
          </p:cNvPr>
          <p:cNvPicPr>
            <a:picLocks noChangeAspect="1"/>
          </p:cNvPicPr>
          <p:nvPr/>
        </p:nvPicPr>
        <p:blipFill rotWithShape="1">
          <a:blip r:embed="rId4">
            <a:extLst>
              <a:ext uri="{28A0092B-C50C-407E-A947-70E740481C1C}">
                <a14:useLocalDpi xmlns:a14="http://schemas.microsoft.com/office/drawing/2010/main" val="0"/>
              </a:ext>
            </a:extLst>
          </a:blip>
          <a:srcRect b="11163"/>
          <a:stretch/>
        </p:blipFill>
        <p:spPr>
          <a:xfrm>
            <a:off x="579380" y="2036394"/>
            <a:ext cx="3226411" cy="3821671"/>
          </a:xfrm>
          <a:prstGeom prst="rect">
            <a:avLst/>
          </a:prstGeom>
        </p:spPr>
      </p:pic>
    </p:spTree>
    <p:extLst>
      <p:ext uri="{BB962C8B-B14F-4D97-AF65-F5344CB8AC3E}">
        <p14:creationId xmlns:p14="http://schemas.microsoft.com/office/powerpoint/2010/main" val="424552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2506436" cy="581025"/>
          </a:xfrm>
        </p:spPr>
        <p:txBody>
          <a:bodyPr>
            <a:noAutofit/>
          </a:bodyPr>
          <a:lstStyle/>
          <a:p>
            <a:r>
              <a:rPr lang="fr-fr" dirty="0"/>
              <a:t>Bienfaits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612955" cy="581025"/>
          </a:xfrm>
        </p:spPr>
        <p:txBody>
          <a:bodyPr>
            <a:noAutofit/>
          </a:bodyPr>
          <a:lstStyle/>
          <a:p>
            <a:r>
              <a:rPr lang="fr-fr" dirty="0"/>
              <a:t>Hydratation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378769"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11" name="Graphic 10" descr="Thermomètre avec remplissage uni">
            <a:extLst>
              <a:ext uri="{FF2B5EF4-FFF2-40B4-BE49-F238E27FC236}">
                <a16:creationId xmlns:a16="http://schemas.microsoft.com/office/drawing/2014/main" id="{F5AEC268-95A5-1AFB-2DD3-0B331322C1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7559" y="2927085"/>
            <a:ext cx="914400" cy="914400"/>
          </a:xfrm>
          <a:prstGeom prst="rect">
            <a:avLst/>
          </a:prstGeom>
        </p:spPr>
      </p:pic>
      <p:sp>
        <p:nvSpPr>
          <p:cNvPr id="13" name="Content Placeholder 2">
            <a:extLst>
              <a:ext uri="{FF2B5EF4-FFF2-40B4-BE49-F238E27FC236}">
                <a16:creationId xmlns:a16="http://schemas.microsoft.com/office/drawing/2014/main" id="{CD283C21-71BF-95D5-03A6-85976C551F7C}"/>
              </a:ext>
            </a:extLst>
          </p:cNvPr>
          <p:cNvSpPr txBox="1">
            <a:spLocks/>
          </p:cNvSpPr>
          <p:nvPr/>
        </p:nvSpPr>
        <p:spPr>
          <a:xfrm>
            <a:off x="415633" y="3907905"/>
            <a:ext cx="2438252" cy="101243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t>Équilibre la température corporelle</a:t>
            </a:r>
            <a:endParaRPr lang="en-US" dirty="0"/>
          </a:p>
        </p:txBody>
      </p:sp>
      <p:pic>
        <p:nvPicPr>
          <p:cNvPr id="15" name="Graphic 14" descr="Bol de fruits avec remplissage uni">
            <a:extLst>
              <a:ext uri="{FF2B5EF4-FFF2-40B4-BE49-F238E27FC236}">
                <a16:creationId xmlns:a16="http://schemas.microsoft.com/office/drawing/2014/main" id="{95BE929F-27D8-FBE4-91F1-1C6A07A53F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86562" y="2927085"/>
            <a:ext cx="914400" cy="914400"/>
          </a:xfrm>
          <a:prstGeom prst="rect">
            <a:avLst/>
          </a:prstGeom>
        </p:spPr>
      </p:pic>
      <p:sp>
        <p:nvSpPr>
          <p:cNvPr id="18" name="Content Placeholder 2">
            <a:extLst>
              <a:ext uri="{FF2B5EF4-FFF2-40B4-BE49-F238E27FC236}">
                <a16:creationId xmlns:a16="http://schemas.microsoft.com/office/drawing/2014/main" id="{73973155-773C-6DB0-B04E-98D3A074F132}"/>
              </a:ext>
            </a:extLst>
          </p:cNvPr>
          <p:cNvSpPr txBox="1">
            <a:spLocks/>
          </p:cNvSpPr>
          <p:nvPr/>
        </p:nvSpPr>
        <p:spPr>
          <a:xfrm>
            <a:off x="6510175" y="3922860"/>
            <a:ext cx="1667174" cy="7186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a:buNone/>
            </a:pPr>
            <a:r>
              <a:rPr lang="fr-fr" sz="2200"/>
              <a:t>Favorise </a:t>
            </a:r>
            <a:br>
              <a:rPr lang="fr-fr" sz="2200"/>
            </a:br>
            <a:r>
              <a:rPr lang="fr-fr" sz="2200"/>
              <a:t>la </a:t>
            </a:r>
            <a:r>
              <a:rPr lang="fr-fr" sz="2200" dirty="0"/>
              <a:t>digestion</a:t>
            </a:r>
          </a:p>
        </p:txBody>
      </p:sp>
      <p:pic>
        <p:nvPicPr>
          <p:cNvPr id="22" name="Picture 21" descr="Forme&#10;&#10;Description générée automatiquement avec un niveau de confiance faible">
            <a:extLst>
              <a:ext uri="{FF2B5EF4-FFF2-40B4-BE49-F238E27FC236}">
                <a16:creationId xmlns:a16="http://schemas.microsoft.com/office/drawing/2014/main" id="{E113588D-94F6-BA8F-1283-9AC3DD80B423}"/>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71770" y="2789025"/>
            <a:ext cx="1057430" cy="1057430"/>
          </a:xfrm>
          <a:prstGeom prst="rect">
            <a:avLst/>
          </a:prstGeom>
        </p:spPr>
      </p:pic>
      <p:sp>
        <p:nvSpPr>
          <p:cNvPr id="23" name="Content Placeholder 2">
            <a:extLst>
              <a:ext uri="{FF2B5EF4-FFF2-40B4-BE49-F238E27FC236}">
                <a16:creationId xmlns:a16="http://schemas.microsoft.com/office/drawing/2014/main" id="{F27F83A8-DCE4-09CC-FCEC-BB8050632F54}"/>
              </a:ext>
            </a:extLst>
          </p:cNvPr>
          <p:cNvSpPr txBox="1">
            <a:spLocks/>
          </p:cNvSpPr>
          <p:nvPr/>
        </p:nvSpPr>
        <p:spPr>
          <a:xfrm>
            <a:off x="3241605" y="3957657"/>
            <a:ext cx="2438252" cy="9975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a:buNone/>
            </a:pPr>
            <a:r>
              <a:rPr lang="fr-fr" sz="2200" dirty="0"/>
              <a:t>Absorbe les vitamines et les minéraux</a:t>
            </a:r>
          </a:p>
        </p:txBody>
      </p:sp>
      <p:pic>
        <p:nvPicPr>
          <p:cNvPr id="25" name="Graphic 24" descr="Tête avec engrenages avec remplissage uni">
            <a:extLst>
              <a:ext uri="{FF2B5EF4-FFF2-40B4-BE49-F238E27FC236}">
                <a16:creationId xmlns:a16="http://schemas.microsoft.com/office/drawing/2014/main" id="{90DCFABB-0840-3D54-03BF-FD6C5146EC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31354" y="2925019"/>
            <a:ext cx="914400" cy="914400"/>
          </a:xfrm>
          <a:prstGeom prst="rect">
            <a:avLst/>
          </a:prstGeom>
        </p:spPr>
      </p:pic>
      <p:sp>
        <p:nvSpPr>
          <p:cNvPr id="26" name="Content Placeholder 2">
            <a:extLst>
              <a:ext uri="{FF2B5EF4-FFF2-40B4-BE49-F238E27FC236}">
                <a16:creationId xmlns:a16="http://schemas.microsoft.com/office/drawing/2014/main" id="{67BAB4C0-869D-6C91-A32F-F7965072D580}"/>
              </a:ext>
            </a:extLst>
          </p:cNvPr>
          <p:cNvSpPr txBox="1">
            <a:spLocks/>
          </p:cNvSpPr>
          <p:nvPr/>
        </p:nvSpPr>
        <p:spPr>
          <a:xfrm>
            <a:off x="9169428" y="3920793"/>
            <a:ext cx="2438252" cy="125209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a:buNone/>
            </a:pPr>
            <a:r>
              <a:rPr lang="fr-fr" sz="2200" dirty="0"/>
              <a:t>Permet au corps et à l'esprit de fonctionner correctement</a:t>
            </a:r>
          </a:p>
        </p:txBody>
      </p:sp>
    </p:spTree>
    <p:extLst>
      <p:ext uri="{BB962C8B-B14F-4D97-AF65-F5344CB8AC3E}">
        <p14:creationId xmlns:p14="http://schemas.microsoft.com/office/powerpoint/2010/main" val="3255497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5467350" cy="581025"/>
          </a:xfrm>
        </p:spPr>
        <p:txBody>
          <a:bodyPr>
            <a:noAutofit/>
          </a:bodyPr>
          <a:lstStyle/>
          <a:p>
            <a:r>
              <a:rPr lang="fr-fr" dirty="0"/>
              <a:t>Choisir une boisson saine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645773" cy="581025"/>
          </a:xfrm>
        </p:spPr>
        <p:txBody>
          <a:bodyPr>
            <a:noAutofit/>
          </a:bodyPr>
          <a:lstStyle/>
          <a:p>
            <a:r>
              <a:rPr lang="fr-fr" dirty="0"/>
              <a:t>Hydratation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35264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pic>
        <p:nvPicPr>
          <p:cNvPr id="8" name="Picture 7">
            <a:extLst>
              <a:ext uri="{FF2B5EF4-FFF2-40B4-BE49-F238E27FC236}">
                <a16:creationId xmlns:a16="http://schemas.microsoft.com/office/drawing/2014/main" id="{04AF5A8A-8748-415B-D60E-6C5D8C6A2B7B}"/>
              </a:ext>
            </a:extLst>
          </p:cNvPr>
          <p:cNvPicPr>
            <a:picLocks noChangeAspect="1"/>
          </p:cNvPicPr>
          <p:nvPr/>
        </p:nvPicPr>
        <p:blipFill rotWithShape="1">
          <a:blip r:embed="rId4"/>
          <a:srcRect l="24535" t="41059" r="63605" b="13462"/>
          <a:stretch/>
        </p:blipFill>
        <p:spPr>
          <a:xfrm>
            <a:off x="628650" y="1787284"/>
            <a:ext cx="1897640" cy="4092950"/>
          </a:xfrm>
          <a:prstGeom prst="rect">
            <a:avLst/>
          </a:prstGeom>
        </p:spPr>
      </p:pic>
      <p:pic>
        <p:nvPicPr>
          <p:cNvPr id="9" name="Picture 8">
            <a:extLst>
              <a:ext uri="{FF2B5EF4-FFF2-40B4-BE49-F238E27FC236}">
                <a16:creationId xmlns:a16="http://schemas.microsoft.com/office/drawing/2014/main" id="{D524C2BB-484E-FB34-745D-97644ED63C5B}"/>
              </a:ext>
            </a:extLst>
          </p:cNvPr>
          <p:cNvPicPr>
            <a:picLocks noChangeAspect="1"/>
          </p:cNvPicPr>
          <p:nvPr/>
        </p:nvPicPr>
        <p:blipFill rotWithShape="1">
          <a:blip r:embed="rId4"/>
          <a:srcRect l="59535" t="39819" r="26279" b="13392"/>
          <a:stretch/>
        </p:blipFill>
        <p:spPr>
          <a:xfrm>
            <a:off x="2797690" y="1706522"/>
            <a:ext cx="2269727" cy="4210859"/>
          </a:xfrm>
          <a:prstGeom prst="rect">
            <a:avLst/>
          </a:prstGeom>
        </p:spPr>
      </p:pic>
      <p:sp>
        <p:nvSpPr>
          <p:cNvPr id="11" name="Content Placeholder 2">
            <a:extLst>
              <a:ext uri="{FF2B5EF4-FFF2-40B4-BE49-F238E27FC236}">
                <a16:creationId xmlns:a16="http://schemas.microsoft.com/office/drawing/2014/main" id="{7A879242-F98B-B85D-2F9F-027F97668E3A}"/>
              </a:ext>
            </a:extLst>
          </p:cNvPr>
          <p:cNvSpPr txBox="1">
            <a:spLocks/>
          </p:cNvSpPr>
          <p:nvPr/>
        </p:nvSpPr>
        <p:spPr>
          <a:xfrm>
            <a:off x="5338817" y="2072505"/>
            <a:ext cx="5372726" cy="4008761"/>
          </a:xfrm>
          <a:prstGeom prst="rect">
            <a:avLst/>
          </a:prstGeom>
        </p:spPr>
        <p:txBody>
          <a:bodyPr>
            <a:no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buFont typeface="Ubuntu Light" panose="020B0604020202020204" pitchFamily="34" charset="0"/>
              <a:buNone/>
            </a:pPr>
            <a:r>
              <a:rPr lang="fr-fr" sz="2400" dirty="0"/>
              <a:t>Les sodas, les boissons énergisantes et les boissons pour sportifs ne sont PAS de bons choix de boissons</a:t>
            </a:r>
          </a:p>
          <a:p>
            <a:pPr marL="0" indent="0">
              <a:buFont typeface="Ubuntu Light" panose="020B0604020202020204" pitchFamily="34" charset="0"/>
              <a:buNone/>
            </a:pPr>
            <a:endParaRPr lang="en-US" sz="1200" dirty="0"/>
          </a:p>
          <a:p>
            <a:pPr marL="0" indent="0">
              <a:buFont typeface="Ubuntu Light" panose="020B0604020202020204" pitchFamily="34" charset="0"/>
              <a:buNone/>
            </a:pPr>
            <a:r>
              <a:rPr lang="fr-fr" sz="2400" dirty="0"/>
              <a:t>Le lait écrémé et le jus de </a:t>
            </a:r>
            <a:r>
              <a:rPr lang="fr-fr" sz="2400"/>
              <a:t>fruit 100 </a:t>
            </a:r>
            <a:r>
              <a:rPr lang="fr-fr" sz="2400" dirty="0"/>
              <a:t>% pur jus sont également </a:t>
            </a:r>
            <a:r>
              <a:rPr lang="fr-fr" sz="2400"/>
              <a:t>de bons choix</a:t>
            </a:r>
            <a:r>
              <a:rPr lang="fr-fr" sz="2400" dirty="0"/>
              <a:t>, mais en petites quantités</a:t>
            </a:r>
          </a:p>
          <a:p>
            <a:pPr marL="0" indent="0">
              <a:buFont typeface="Ubuntu Light" panose="020B0604020202020204" pitchFamily="34" charset="0"/>
              <a:buNone/>
            </a:pPr>
            <a:endParaRPr lang="en-US" sz="1200" dirty="0"/>
          </a:p>
          <a:p>
            <a:pPr marL="0" indent="0">
              <a:buFont typeface="Ubuntu Light" panose="020B0604020202020204" pitchFamily="34" charset="0"/>
              <a:buNone/>
            </a:pPr>
            <a:r>
              <a:rPr lang="fr-fr" sz="2400" b="1" dirty="0">
                <a:solidFill>
                  <a:srgbClr val="179984"/>
                </a:solidFill>
              </a:rPr>
              <a:t>L’eau est le meilleur </a:t>
            </a:r>
            <a:r>
              <a:rPr lang="fr-fr" sz="2400" b="1">
                <a:solidFill>
                  <a:srgbClr val="179984"/>
                </a:solidFill>
              </a:rPr>
              <a:t>choix </a:t>
            </a:r>
            <a:br>
              <a:rPr lang="fr-fr" sz="2400" b="1">
                <a:solidFill>
                  <a:srgbClr val="179984"/>
                </a:solidFill>
              </a:rPr>
            </a:br>
            <a:r>
              <a:rPr lang="fr-fr" sz="2400" b="1">
                <a:solidFill>
                  <a:srgbClr val="179984"/>
                </a:solidFill>
              </a:rPr>
              <a:t>de </a:t>
            </a:r>
            <a:r>
              <a:rPr lang="fr-fr" sz="2400" b="1" dirty="0">
                <a:solidFill>
                  <a:srgbClr val="179984"/>
                </a:solidFill>
              </a:rPr>
              <a:t>boisson !</a:t>
            </a:r>
          </a:p>
          <a:p>
            <a:pPr marL="800100" lvl="1" indent="-342900"/>
            <a:endParaRPr lang="en-US" sz="2000" dirty="0"/>
          </a:p>
          <a:p>
            <a:pPr marL="457200" indent="-457200"/>
            <a:endParaRPr lang="en-US" sz="2000" dirty="0">
              <a:solidFill>
                <a:schemeClr val="tx2"/>
              </a:solidFill>
            </a:endParaRPr>
          </a:p>
          <a:p>
            <a:endParaRPr lang="en-US" sz="2000" dirty="0"/>
          </a:p>
        </p:txBody>
      </p:sp>
    </p:spTree>
    <p:extLst>
      <p:ext uri="{BB962C8B-B14F-4D97-AF65-F5344CB8AC3E}">
        <p14:creationId xmlns:p14="http://schemas.microsoft.com/office/powerpoint/2010/main" val="1316934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5728607" cy="581025"/>
          </a:xfrm>
        </p:spPr>
        <p:txBody>
          <a:bodyPr>
            <a:noAutofit/>
          </a:bodyPr>
          <a:lstStyle/>
          <a:p>
            <a:r>
              <a:rPr lang="fr-fr" dirty="0"/>
              <a:t>Signes de déshydratation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715441" cy="581025"/>
          </a:xfrm>
        </p:spPr>
        <p:txBody>
          <a:bodyPr>
            <a:noAutofit/>
          </a:bodyPr>
          <a:lstStyle/>
          <a:p>
            <a:r>
              <a:rPr lang="fr-fr" dirty="0"/>
              <a:t>Hydratation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6309100"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0" name="Content Placeholder 2">
            <a:extLst>
              <a:ext uri="{FF2B5EF4-FFF2-40B4-BE49-F238E27FC236}">
                <a16:creationId xmlns:a16="http://schemas.microsoft.com/office/drawing/2014/main" id="{066054D5-A6EF-A6A1-5E8E-6B28B90B91DA}"/>
              </a:ext>
            </a:extLst>
          </p:cNvPr>
          <p:cNvSpPr txBox="1">
            <a:spLocks/>
          </p:cNvSpPr>
          <p:nvPr/>
        </p:nvSpPr>
        <p:spPr>
          <a:xfrm>
            <a:off x="4902349" y="3132942"/>
            <a:ext cx="6309099" cy="156543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nSpc>
                <a:spcPct val="85000"/>
              </a:lnSpc>
              <a:buNone/>
            </a:pPr>
            <a:r>
              <a:rPr lang="fr-fr" dirty="0"/>
              <a:t>Si vous perdez trop d’eau sans boire davantage, votre corps et votre esprit ne fonctionneront pas aussi bien. C’est ce qu’on appelle </a:t>
            </a:r>
            <a:r>
              <a:rPr lang="fr-fr" b="1" dirty="0">
                <a:solidFill>
                  <a:srgbClr val="009A79"/>
                </a:solidFill>
              </a:rPr>
              <a:t>la déshydratation</a:t>
            </a:r>
            <a:endParaRPr lang="en-US" sz="2400" b="1" dirty="0">
              <a:solidFill>
                <a:srgbClr val="009A79"/>
              </a:solidFill>
            </a:endParaRPr>
          </a:p>
          <a:p>
            <a:pPr marL="800100" lvl="1" indent="-342900">
              <a:lnSpc>
                <a:spcPct val="85000"/>
              </a:lnSpc>
            </a:pPr>
            <a:endParaRPr lang="en-US" sz="2800" dirty="0"/>
          </a:p>
          <a:p>
            <a:pPr marL="457200" indent="-457200">
              <a:lnSpc>
                <a:spcPct val="85000"/>
              </a:lnSpc>
            </a:pPr>
            <a:endParaRPr lang="en-US" sz="3200" dirty="0">
              <a:solidFill>
                <a:schemeClr val="tx2"/>
              </a:solidFill>
            </a:endParaRPr>
          </a:p>
          <a:p>
            <a:pPr>
              <a:lnSpc>
                <a:spcPct val="85000"/>
              </a:lnSpc>
            </a:pPr>
            <a:endParaRPr lang="en-US" sz="3200" dirty="0"/>
          </a:p>
        </p:txBody>
      </p:sp>
      <p:pic>
        <p:nvPicPr>
          <p:cNvPr id="5" name="Picture 4">
            <a:extLst>
              <a:ext uri="{FF2B5EF4-FFF2-40B4-BE49-F238E27FC236}">
                <a16:creationId xmlns:a16="http://schemas.microsoft.com/office/drawing/2014/main" id="{90F8F581-B5D5-7738-3BB5-306B0D966DE6}"/>
              </a:ext>
            </a:extLst>
          </p:cNvPr>
          <p:cNvPicPr>
            <a:picLocks noChangeAspect="1"/>
          </p:cNvPicPr>
          <p:nvPr/>
        </p:nvPicPr>
        <p:blipFill rotWithShape="1">
          <a:blip r:embed="rId4"/>
          <a:srcRect l="33303" t="44159" r="49495" b="20000"/>
          <a:stretch/>
        </p:blipFill>
        <p:spPr>
          <a:xfrm>
            <a:off x="579380" y="2080725"/>
            <a:ext cx="3321501" cy="3892800"/>
          </a:xfrm>
          <a:prstGeom prst="rect">
            <a:avLst/>
          </a:prstGeom>
        </p:spPr>
      </p:pic>
    </p:spTree>
    <p:extLst>
      <p:ext uri="{BB962C8B-B14F-4D97-AF65-F5344CB8AC3E}">
        <p14:creationId xmlns:p14="http://schemas.microsoft.com/office/powerpoint/2010/main" val="1182898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ône&#10;&#10;Description générée automatiquement">
            <a:extLst>
              <a:ext uri="{FF2B5EF4-FFF2-40B4-BE49-F238E27FC236}">
                <a16:creationId xmlns:a16="http://schemas.microsoft.com/office/drawing/2014/main" id="{AA35E608-13E5-E578-3705-8EC33AAF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79" y="285566"/>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6094367" cy="581025"/>
          </a:xfrm>
        </p:spPr>
        <p:txBody>
          <a:bodyPr>
            <a:noAutofit/>
          </a:bodyPr>
          <a:lstStyle/>
          <a:p>
            <a:r>
              <a:rPr lang="fr-fr" dirty="0"/>
              <a:t>Adapter ses besoins en eau</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2758984" cy="581025"/>
          </a:xfrm>
        </p:spPr>
        <p:txBody>
          <a:bodyPr>
            <a:noAutofit/>
          </a:bodyPr>
          <a:lstStyle/>
          <a:p>
            <a:r>
              <a:rPr lang="fr-fr" dirty="0"/>
              <a:t>Hydratation</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38747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49" y="2063152"/>
            <a:ext cx="10826751" cy="401544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8000"/>
              </a:lnSpc>
              <a:buFont typeface="Ubuntu Light" panose="020B0604020202020204" pitchFamily="34" charset="0"/>
              <a:buChar char="•"/>
            </a:pPr>
            <a:r>
              <a:rPr lang="fr-fr" sz="2600" dirty="0"/>
              <a:t>Certaines personnes peuvent avoir besoin </a:t>
            </a:r>
            <a:r>
              <a:rPr lang="fr-fr" sz="2600" b="1" dirty="0">
                <a:solidFill>
                  <a:srgbClr val="179984"/>
                </a:solidFill>
              </a:rPr>
              <a:t>d’augmenter leur consommation en eau</a:t>
            </a:r>
            <a:r>
              <a:rPr lang="fr-fr" sz="2600" dirty="0"/>
              <a:t>.</a:t>
            </a:r>
          </a:p>
          <a:p>
            <a:endParaRPr lang="en-US" sz="2400" dirty="0"/>
          </a:p>
          <a:p>
            <a:pPr marL="457200" indent="-457200">
              <a:lnSpc>
                <a:spcPct val="100000"/>
              </a:lnSpc>
              <a:buFont typeface="Ubuntu Light" panose="020B0604020202020204" pitchFamily="34" charset="0"/>
              <a:buChar char="•"/>
            </a:pPr>
            <a:r>
              <a:rPr lang="fr-fr" sz="2600" dirty="0"/>
              <a:t>Les facteurs suivants </a:t>
            </a:r>
            <a:r>
              <a:rPr lang="fr-fr" sz="2600" b="1" dirty="0">
                <a:solidFill>
                  <a:srgbClr val="009A79"/>
                </a:solidFill>
              </a:rPr>
              <a:t>peuvent faire varier la quantité </a:t>
            </a:r>
            <a:r>
              <a:rPr lang="fr-fr" sz="2600" b="1">
                <a:solidFill>
                  <a:srgbClr val="009A79"/>
                </a:solidFill>
              </a:rPr>
              <a:t>d’eau </a:t>
            </a:r>
            <a:br>
              <a:rPr lang="fr-fr" sz="2600" b="1">
                <a:solidFill>
                  <a:srgbClr val="009A79"/>
                </a:solidFill>
              </a:rPr>
            </a:br>
            <a:r>
              <a:rPr lang="fr-fr" sz="2600" b="1">
                <a:solidFill>
                  <a:srgbClr val="009A79"/>
                </a:solidFill>
              </a:rPr>
              <a:t>que </a:t>
            </a:r>
            <a:r>
              <a:rPr lang="fr-fr" sz="2600" b="1" dirty="0">
                <a:solidFill>
                  <a:srgbClr val="009A79"/>
                </a:solidFill>
              </a:rPr>
              <a:t>vous devez boire </a:t>
            </a:r>
            <a:r>
              <a:rPr lang="fr-fr" sz="2600" dirty="0"/>
              <a:t>pour rester correctement hydraté :</a:t>
            </a:r>
          </a:p>
          <a:p>
            <a:pPr marL="800100" lvl="1" indent="-342900"/>
            <a:r>
              <a:rPr lang="fr-fr" sz="2200" dirty="0"/>
              <a:t>Des exercices physiques fréquents et intenses au cours </a:t>
            </a:r>
            <a:r>
              <a:rPr lang="fr-fr" sz="2200"/>
              <a:t>desquels </a:t>
            </a:r>
            <a:br>
              <a:rPr lang="fr-fr" sz="2200"/>
            </a:br>
            <a:r>
              <a:rPr lang="fr-fr" sz="2200"/>
              <a:t>vous </a:t>
            </a:r>
            <a:r>
              <a:rPr lang="fr-fr" sz="2200" dirty="0"/>
              <a:t>transpirez beaucoup ou êtes essoufflé</a:t>
            </a:r>
          </a:p>
          <a:p>
            <a:pPr marL="800100" lvl="1" indent="-342900"/>
            <a:r>
              <a:rPr lang="fr-fr" sz="2200" dirty="0"/>
              <a:t>Fortes chaleurs</a:t>
            </a:r>
          </a:p>
          <a:p>
            <a:pPr marL="800100" lvl="1" indent="-342900"/>
            <a:r>
              <a:rPr lang="fr-fr" sz="2200" dirty="0"/>
              <a:t>Haute altitude</a:t>
            </a:r>
          </a:p>
          <a:p>
            <a:pPr marL="800100" lvl="1" indent="-342900"/>
            <a:r>
              <a:rPr lang="fr-fr" sz="2200" dirty="0"/>
              <a:t>Maladie</a:t>
            </a:r>
          </a:p>
        </p:txBody>
      </p:sp>
    </p:spTree>
    <p:extLst>
      <p:ext uri="{BB962C8B-B14F-4D97-AF65-F5344CB8AC3E}">
        <p14:creationId xmlns:p14="http://schemas.microsoft.com/office/powerpoint/2010/main" val="404165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7217773" cy="581025"/>
          </a:xfrm>
        </p:spPr>
        <p:txBody>
          <a:bodyPr>
            <a:noAutofit/>
          </a:bodyPr>
          <a:lstStyle/>
          <a:p>
            <a:r>
              <a:rPr lang="fr-fr" sz="3600" dirty="0"/>
              <a:t>Qu'est-ce </a:t>
            </a:r>
            <a:r>
              <a:rPr lang="fr-fr" dirty="0"/>
              <a:t>qu'un Fitness Captain ?</a:t>
            </a:r>
            <a:endParaRPr lang="en-US" sz="3600" dirty="0"/>
          </a:p>
        </p:txBody>
      </p:sp>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a:t>
            </a:r>
          </a:p>
        </p:txBody>
      </p:sp>
      <p:sp>
        <p:nvSpPr>
          <p:cNvPr id="9" name="Text Placeholder 3">
            <a:extLst>
              <a:ext uri="{FF2B5EF4-FFF2-40B4-BE49-F238E27FC236}">
                <a16:creationId xmlns:a16="http://schemas.microsoft.com/office/drawing/2014/main" id="{33A6A3F6-08B8-002B-4A73-70770EA7FCF1}"/>
              </a:ext>
            </a:extLst>
          </p:cNvPr>
          <p:cNvSpPr txBox="1">
            <a:spLocks/>
          </p:cNvSpPr>
          <p:nvPr/>
        </p:nvSpPr>
        <p:spPr>
          <a:xfrm>
            <a:off x="628651" y="2087919"/>
            <a:ext cx="8027670" cy="3931881"/>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tx1"/>
              </a:buClr>
              <a:buChar char="•"/>
            </a:pPr>
            <a:r>
              <a:rPr lang="fr-fr" b="1" dirty="0">
                <a:solidFill>
                  <a:srgbClr val="179984"/>
                </a:solidFill>
                <a:effectLst/>
                <a:ea typeface="Ubuntu Light" panose="020B0304030602030204" pitchFamily="34" charset="0"/>
                <a:cs typeface="Times New Roman"/>
              </a:rPr>
              <a:t>Les Fitness Captains</a:t>
            </a:r>
            <a:r>
              <a:rPr lang="fr-fr" dirty="0">
                <a:solidFill>
                  <a:srgbClr val="179984"/>
                </a:solidFill>
                <a:effectLst/>
                <a:ea typeface="Ubuntu Light" panose="020B0304030602030204" pitchFamily="34" charset="0"/>
                <a:cs typeface="Times New Roman"/>
              </a:rPr>
              <a:t> </a:t>
            </a:r>
            <a:r>
              <a:rPr lang="fr-fr" dirty="0">
                <a:effectLst/>
                <a:ea typeface="Ubuntu Light" panose="020B0304030602030204" pitchFamily="34" charset="0"/>
                <a:cs typeface="Times New Roman"/>
              </a:rPr>
              <a:t>sont des </a:t>
            </a:r>
            <a:r>
              <a:rPr lang="fr-fr">
                <a:effectLst/>
                <a:ea typeface="Ubuntu Light" panose="020B0304030602030204" pitchFamily="34" charset="0"/>
                <a:cs typeface="Times New Roman"/>
              </a:rPr>
              <a:t>athlètes faisant </a:t>
            </a:r>
            <a:r>
              <a:rPr lang="fr-fr" dirty="0">
                <a:effectLst/>
                <a:ea typeface="Ubuntu Light" panose="020B0304030602030204" pitchFamily="34" charset="0"/>
                <a:cs typeface="Times New Roman"/>
              </a:rPr>
              <a:t>partie d'une équipe sportive, qui dirigent leur équipe au cours d'activités en lien avec la forme physique et un mode de vie sain</a:t>
            </a:r>
            <a:endParaRPr lang="en-US" dirty="0">
              <a:cs typeface="Times New Roman"/>
            </a:endParaRPr>
          </a:p>
          <a:p>
            <a:pPr>
              <a:lnSpc>
                <a:spcPct val="100000"/>
              </a:lnSpc>
            </a:pPr>
            <a:endParaRPr lang="en-US" sz="2000" dirty="0">
              <a:ea typeface="Ubuntu Light" panose="020B0304030602030204" pitchFamily="34" charset="0"/>
              <a:cs typeface="Times New Roman" panose="02020603050405020304" pitchFamily="18" charset="0"/>
            </a:endParaRPr>
          </a:p>
          <a:p>
            <a:pPr marL="342900" indent="-342900">
              <a:lnSpc>
                <a:spcPct val="100000"/>
              </a:lnSpc>
              <a:buFont typeface="Ubuntu Light" panose="020B0604020202020204" pitchFamily="34" charset="0"/>
              <a:buChar char="•"/>
            </a:pPr>
            <a:endParaRPr lang="en-US" dirty="0">
              <a:effectLst/>
              <a:ea typeface="Ubuntu Light" panose="020B0304030602030204" pitchFamily="34" charset="0"/>
              <a:cs typeface="Times New Roman" panose="02020603050405020304" pitchFamily="18" charset="0"/>
            </a:endParaRPr>
          </a:p>
          <a:p>
            <a:pPr marL="342900" indent="-342900">
              <a:lnSpc>
                <a:spcPct val="100000"/>
              </a:lnSpc>
              <a:buFont typeface="Ubuntu Light" panose="020B0604020202020204" pitchFamily="34" charset="0"/>
              <a:buChar char="•"/>
            </a:pPr>
            <a:r>
              <a:rPr lang="fr-fr" dirty="0">
                <a:effectLst/>
                <a:ea typeface="Calibri" panose="020F0502020204030204" pitchFamily="34" charset="0"/>
                <a:cs typeface="Times New Roman"/>
              </a:rPr>
              <a:t>Les Fitness Captains entretiennent </a:t>
            </a:r>
            <a:r>
              <a:rPr lang="fr-fr">
                <a:effectLst/>
                <a:ea typeface="Calibri" panose="020F0502020204030204" pitchFamily="34" charset="0"/>
                <a:cs typeface="Times New Roman"/>
              </a:rPr>
              <a:t>une </a:t>
            </a:r>
            <a:br>
              <a:rPr lang="fr-fr">
                <a:effectLst/>
                <a:ea typeface="Calibri" panose="020F0502020204030204" pitchFamily="34" charset="0"/>
                <a:cs typeface="Times New Roman"/>
              </a:rPr>
            </a:br>
            <a:r>
              <a:rPr lang="fr-fr" b="1">
                <a:solidFill>
                  <a:srgbClr val="179984"/>
                </a:solidFill>
                <a:effectLst/>
                <a:ea typeface="Calibri" panose="020F0502020204030204" pitchFamily="34" charset="0"/>
                <a:cs typeface="Times New Roman"/>
              </a:rPr>
              <a:t>passion </a:t>
            </a:r>
            <a:r>
              <a:rPr lang="fr-fr" b="1" dirty="0">
                <a:solidFill>
                  <a:srgbClr val="179984"/>
                </a:solidFill>
                <a:effectLst/>
                <a:ea typeface="Calibri" panose="020F0502020204030204" pitchFamily="34" charset="0"/>
                <a:cs typeface="Times New Roman"/>
              </a:rPr>
              <a:t>pour la forme physique et les habitudes saines</a:t>
            </a:r>
            <a:endParaRPr lang="en-US" b="1" dirty="0">
              <a:effectLst/>
              <a:ea typeface="Ubuntu Light" panose="020B0304030602030204" pitchFamily="34" charset="0"/>
              <a:cs typeface="Times New Roman"/>
            </a:endParaRPr>
          </a:p>
          <a:p>
            <a:pPr>
              <a:lnSpc>
                <a:spcPct val="150000"/>
              </a:lnSpc>
            </a:pPr>
            <a:endParaRPr lang="en-US" sz="1400" dirty="0"/>
          </a:p>
        </p:txBody>
      </p:sp>
      <p:pic>
        <p:nvPicPr>
          <p:cNvPr id="3" name="Picture 2" descr="Homme vêtu d'un t-shirt vert&#10;&#10;Description générée automatiquement avec indice de confiance moyen">
            <a:extLst>
              <a:ext uri="{FF2B5EF4-FFF2-40B4-BE49-F238E27FC236}">
                <a16:creationId xmlns:a16="http://schemas.microsoft.com/office/drawing/2014/main" id="{A193FE18-F291-F8A7-AC4F-CF40A89E63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90" b="98047" l="9896" r="89931">
                        <a14:foregroundMark x1="43229" y1="85026" x2="43229" y2="85026"/>
                        <a14:foregroundMark x1="47917" y1="82552" x2="47917" y2="82552"/>
                        <a14:foregroundMark x1="59201" y1="89193" x2="59201" y2="89193"/>
                        <a14:foregroundMark x1="59201" y1="93099" x2="59201" y2="93099"/>
                        <a14:foregroundMark x1="62326" y1="98307" x2="62326" y2="98307"/>
                        <a14:foregroundMark x1="32639" y1="49609" x2="32639" y2="49609"/>
                        <a14:foregroundMark x1="32118" y1="50260" x2="32292" y2="48568"/>
                        <a14:foregroundMark x1="47917" y1="9375" x2="47917" y2="9375"/>
                        <a14:foregroundMark x1="46528" y1="5990" x2="46528" y2="5990"/>
                        <a14:foregroundMark x1="45139" y1="5990" x2="40972" y2="9766"/>
                        <a14:foregroundMark x1="51215" y1="9375" x2="51215" y2="9375"/>
                        <a14:foregroundMark x1="32292" y1="49740" x2="32292" y2="49740"/>
                        <a14:foregroundMark x1="33333" y1="50000" x2="33333" y2="50000"/>
                        <a14:foregroundMark x1="31944" y1="49740" x2="33681" y2="49740"/>
                        <a14:foregroundMark x1="32813" y1="51042" x2="31944" y2="49740"/>
                      </a14:backgroundRemoval>
                    </a14:imgEffect>
                  </a14:imgLayer>
                </a14:imgProps>
              </a:ext>
              <a:ext uri="{28A0092B-C50C-407E-A947-70E740481C1C}">
                <a14:useLocalDpi xmlns:a14="http://schemas.microsoft.com/office/drawing/2010/main" val="0"/>
              </a:ext>
            </a:extLst>
          </a:blip>
          <a:stretch>
            <a:fillRect/>
          </a:stretch>
        </p:blipFill>
        <p:spPr>
          <a:xfrm>
            <a:off x="7979292" y="1088080"/>
            <a:ext cx="3843670" cy="5124893"/>
          </a:xfrm>
          <a:prstGeom prst="rect">
            <a:avLst/>
          </a:prstGeom>
        </p:spPr>
      </p:pic>
    </p:spTree>
    <p:extLst>
      <p:ext uri="{BB962C8B-B14F-4D97-AF65-F5344CB8AC3E}">
        <p14:creationId xmlns:p14="http://schemas.microsoft.com/office/powerpoint/2010/main" val="1906174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Autofit/>
          </a:bodyPr>
          <a:lstStyle/>
          <a:p>
            <a:pPr algn="r"/>
            <a:r>
              <a:rPr lang="fr-fr" dirty="0"/>
              <a:t>Événements de leadership</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noAutofit/>
          </a:bodyPr>
          <a:lstStyle/>
          <a:p>
            <a:r>
              <a:rPr lang="fr-fr" dirty="0"/>
              <a:t>Planification d’événements</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a:blip r:embed="rId3">
            <a:extLst>
              <a:ext uri="{28A0092B-C50C-407E-A947-70E740481C1C}">
                <a14:useLocalDpi xmlns:a14="http://schemas.microsoft.com/office/drawing/2010/main" val="0"/>
              </a:ext>
            </a:extLst>
          </a:blip>
          <a:srcRect t="5454" b="5454"/>
          <a:stretch/>
        </p:blipFill>
        <p:spPr>
          <a:xfrm>
            <a:off x="2428875"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5" name="TextBox 14">
            <a:extLst>
              <a:ext uri="{FF2B5EF4-FFF2-40B4-BE49-F238E27FC236}">
                <a16:creationId xmlns:a16="http://schemas.microsoft.com/office/drawing/2014/main" id="{1324B4D5-C5BC-0549-7371-ACEA838A95AD}"/>
              </a:ext>
            </a:extLst>
          </p:cNvPr>
          <p:cNvSpPr txBox="1"/>
          <p:nvPr/>
        </p:nvSpPr>
        <p:spPr>
          <a:xfrm>
            <a:off x="579380" y="6245152"/>
            <a:ext cx="62742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8" name="Picture 10" descr="healthy Icon - Free PNG &amp; SVG 39490 - Noun Project">
            <a:extLst>
              <a:ext uri="{FF2B5EF4-FFF2-40B4-BE49-F238E27FC236}">
                <a16:creationId xmlns:a16="http://schemas.microsoft.com/office/drawing/2014/main" id="{7F37016E-0BEA-6397-6A66-B2A641C576F5}"/>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41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6242412" cy="581025"/>
          </a:xfrm>
        </p:spPr>
        <p:txBody>
          <a:bodyPr>
            <a:noAutofit/>
          </a:bodyPr>
          <a:lstStyle/>
          <a:p>
            <a:r>
              <a:rPr lang="fr-fr" dirty="0"/>
              <a:t>Apprendre à ses coéquipiers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5632813"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29168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49" y="2432026"/>
            <a:ext cx="10826751" cy="3337877"/>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Les Fitness Captains doivent </a:t>
            </a:r>
            <a:r>
              <a:rPr lang="fr-fr" b="1" dirty="0">
                <a:solidFill>
                  <a:srgbClr val="179984"/>
                </a:solidFill>
              </a:rPr>
              <a:t>donner un conseil en matière d’éducation à la santé lors de chaque séance de formation</a:t>
            </a:r>
          </a:p>
          <a:p>
            <a:pPr>
              <a:lnSpc>
                <a:spcPct val="100000"/>
              </a:lnSpc>
            </a:pPr>
            <a:endParaRPr lang="en-US" dirty="0"/>
          </a:p>
          <a:p>
            <a:pPr marL="457200" indent="-457200">
              <a:lnSpc>
                <a:spcPct val="100000"/>
              </a:lnSpc>
              <a:buFont typeface="Ubuntu Light" panose="020B0604020202020204" pitchFamily="34" charset="0"/>
              <a:buChar char="•"/>
            </a:pPr>
            <a:r>
              <a:rPr lang="fr-fr" dirty="0"/>
              <a:t>Vous devrez également montrer l’exemple lors de chaque entraînement et compétition</a:t>
            </a:r>
          </a:p>
        </p:txBody>
      </p:sp>
    </p:spTree>
    <p:extLst>
      <p:ext uri="{BB962C8B-B14F-4D97-AF65-F5344CB8AC3E}">
        <p14:creationId xmlns:p14="http://schemas.microsoft.com/office/powerpoint/2010/main" val="103502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7191647" cy="581025"/>
          </a:xfrm>
        </p:spPr>
        <p:txBody>
          <a:bodyPr>
            <a:noAutofit/>
          </a:bodyPr>
          <a:lstStyle/>
          <a:p>
            <a:r>
              <a:rPr lang="fr-fr" dirty="0"/>
              <a:t>Qu’est-ce qu’un conseil de santé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5206093"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35264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1867688"/>
            <a:ext cx="9624579" cy="4194579"/>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sz="2500" dirty="0"/>
              <a:t>Les conseils de santé doivent être brefs</a:t>
            </a:r>
            <a:r>
              <a:rPr lang="fr-fr" sz="2500"/>
              <a:t>, entre </a:t>
            </a:r>
            <a:r>
              <a:rPr lang="fr-fr" sz="2500" dirty="0"/>
              <a:t>2 </a:t>
            </a:r>
            <a:r>
              <a:rPr lang="fr-fr" sz="2500"/>
              <a:t>et </a:t>
            </a:r>
            <a:br>
              <a:rPr lang="fr-fr" sz="2500"/>
            </a:br>
            <a:r>
              <a:rPr lang="fr-fr" sz="2500"/>
              <a:t>5 </a:t>
            </a:r>
            <a:r>
              <a:rPr lang="fr-fr" sz="2500" dirty="0"/>
              <a:t>minutes maximum</a:t>
            </a:r>
          </a:p>
          <a:p>
            <a:pPr>
              <a:lnSpc>
                <a:spcPct val="100000"/>
              </a:lnSpc>
            </a:pPr>
            <a:endParaRPr lang="en-US" sz="2000" dirty="0"/>
          </a:p>
          <a:p>
            <a:pPr marL="457200" indent="-457200">
              <a:lnSpc>
                <a:spcPct val="100000"/>
              </a:lnSpc>
              <a:buFont typeface="Ubuntu Light" panose="020B0604020202020204" pitchFamily="34" charset="0"/>
              <a:buChar char="•"/>
            </a:pPr>
            <a:r>
              <a:rPr lang="fr-fr" sz="2500" dirty="0"/>
              <a:t>Dans la mesure du possible, </a:t>
            </a:r>
            <a:r>
              <a:rPr lang="fr-fr" sz="2500"/>
              <a:t>rendez </a:t>
            </a:r>
            <a:br>
              <a:rPr lang="fr-fr" sz="2500"/>
            </a:br>
            <a:r>
              <a:rPr lang="fr-fr" sz="2500"/>
              <a:t>les conseils </a:t>
            </a:r>
            <a:r>
              <a:rPr lang="fr-fr" sz="2500" dirty="0"/>
              <a:t>de santé interactifs :</a:t>
            </a:r>
          </a:p>
          <a:p>
            <a:pPr marL="1143000" lvl="1" indent="-457200">
              <a:lnSpc>
                <a:spcPct val="100000"/>
              </a:lnSpc>
            </a:pPr>
            <a:r>
              <a:rPr lang="fr-fr" sz="2100" dirty="0"/>
              <a:t>Posez des questions à vos coéquipiers</a:t>
            </a:r>
          </a:p>
          <a:p>
            <a:pPr marL="1143000" lvl="1" indent="-457200">
              <a:lnSpc>
                <a:spcPct val="100000"/>
              </a:lnSpc>
            </a:pPr>
            <a:r>
              <a:rPr lang="fr-fr" sz="2100" dirty="0"/>
              <a:t>Permettez à différents membres </a:t>
            </a:r>
            <a:r>
              <a:rPr lang="fr-fr" sz="2100"/>
              <a:t>de </a:t>
            </a:r>
            <a:br>
              <a:rPr lang="fr-fr" sz="2100"/>
            </a:br>
            <a:r>
              <a:rPr lang="fr-fr" sz="2100"/>
              <a:t>votre équipe </a:t>
            </a:r>
            <a:r>
              <a:rPr lang="fr-fr" sz="2100" dirty="0"/>
              <a:t>d’y répondre</a:t>
            </a:r>
          </a:p>
          <a:p>
            <a:pPr marL="1143000" lvl="1" indent="-457200">
              <a:lnSpc>
                <a:spcPct val="100000"/>
              </a:lnSpc>
            </a:pPr>
            <a:r>
              <a:rPr lang="fr-fr" sz="2100" dirty="0"/>
              <a:t>Donnez des exemples</a:t>
            </a:r>
          </a:p>
          <a:p>
            <a:pPr marL="1143000" lvl="1" indent="-457200">
              <a:lnSpc>
                <a:spcPct val="100000"/>
              </a:lnSpc>
            </a:pPr>
            <a:r>
              <a:rPr lang="fr-fr" sz="2100" dirty="0"/>
              <a:t>Donnez-leur un objectif et suivez leurs </a:t>
            </a:r>
            <a:r>
              <a:rPr lang="fr-fr" sz="2100"/>
              <a:t>progrès </a:t>
            </a:r>
            <a:br>
              <a:rPr lang="fr-fr" sz="2100"/>
            </a:br>
            <a:r>
              <a:rPr lang="fr-fr" sz="2100"/>
              <a:t>lors </a:t>
            </a:r>
            <a:r>
              <a:rPr lang="fr-fr" sz="2100" dirty="0"/>
              <a:t>de la prochaine séance </a:t>
            </a:r>
            <a:r>
              <a:rPr lang="fr-fr" sz="2100"/>
              <a:t>de formation</a:t>
            </a:r>
            <a:endParaRPr lang="en-US" sz="2100" dirty="0"/>
          </a:p>
        </p:txBody>
      </p:sp>
      <p:pic>
        <p:nvPicPr>
          <p:cNvPr id="6" name="Picture 5">
            <a:extLst>
              <a:ext uri="{FF2B5EF4-FFF2-40B4-BE49-F238E27FC236}">
                <a16:creationId xmlns:a16="http://schemas.microsoft.com/office/drawing/2014/main" id="{C464655C-3866-2CD4-F743-8A0D6B83FFA0}"/>
              </a:ext>
            </a:extLst>
          </p:cNvPr>
          <p:cNvPicPr>
            <a:picLocks noChangeAspect="1"/>
          </p:cNvPicPr>
          <p:nvPr/>
        </p:nvPicPr>
        <p:blipFill rotWithShape="1">
          <a:blip r:embed="rId5"/>
          <a:srcRect l="66715" t="46587" r="3207" b="22481"/>
          <a:stretch/>
        </p:blipFill>
        <p:spPr>
          <a:xfrm>
            <a:off x="7491721" y="2660981"/>
            <a:ext cx="4071629" cy="2355418"/>
          </a:xfrm>
          <a:prstGeom prst="rect">
            <a:avLst/>
          </a:prstGeom>
        </p:spPr>
      </p:pic>
    </p:spTree>
    <p:extLst>
      <p:ext uri="{BB962C8B-B14F-4D97-AF65-F5344CB8AC3E}">
        <p14:creationId xmlns:p14="http://schemas.microsoft.com/office/powerpoint/2010/main" val="863792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Exemple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6282974"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1" y="1680229"/>
            <a:ext cx="8593726" cy="936296"/>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r>
              <a:rPr lang="fr-fr" dirty="0"/>
              <a:t>Exemple d’un conseil de santé sur la consommation d’aliments sains et nutritifs</a:t>
            </a:r>
          </a:p>
          <a:p>
            <a:pPr marL="457200" indent="-457200">
              <a:lnSpc>
                <a:spcPct val="120000"/>
              </a:lnSpc>
              <a:buFont typeface="Ubuntu Light" panose="020B0604020202020204" pitchFamily="34" charset="0"/>
              <a:buChar char="•"/>
            </a:pPr>
            <a:endParaRPr lang="en-US" dirty="0"/>
          </a:p>
          <a:p>
            <a:pPr marL="457200" indent="-457200">
              <a:lnSpc>
                <a:spcPct val="100000"/>
              </a:lnSpc>
              <a:buFont typeface="Ubuntu Light" panose="020B0604020202020204" pitchFamily="34" charset="0"/>
              <a:buChar char="•"/>
            </a:pPr>
            <a:endParaRPr lang="en-US" dirty="0"/>
          </a:p>
          <a:p>
            <a:pPr>
              <a:lnSpc>
                <a:spcPct val="100000"/>
              </a:lnSpc>
            </a:pPr>
            <a:endParaRPr lang="en-US" dirty="0"/>
          </a:p>
          <a:p>
            <a:pPr marL="457200" indent="-457200">
              <a:lnSpc>
                <a:spcPct val="100000"/>
              </a:lnSpc>
              <a:buFont typeface="Ubuntu Light" panose="020B0604020202020204" pitchFamily="34" charset="0"/>
              <a:buChar char="•"/>
            </a:pPr>
            <a:endParaRPr lang="en-US" dirty="0"/>
          </a:p>
        </p:txBody>
      </p:sp>
      <p:pic>
        <p:nvPicPr>
          <p:cNvPr id="15" name="Picture 14">
            <a:extLst>
              <a:ext uri="{FF2B5EF4-FFF2-40B4-BE49-F238E27FC236}">
                <a16:creationId xmlns:a16="http://schemas.microsoft.com/office/drawing/2014/main" id="{A8287FFB-A65E-F1D0-59EF-85A2C03BDB8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5814" t="17984" r="27006" b="21860"/>
          <a:stretch/>
        </p:blipFill>
        <p:spPr>
          <a:xfrm>
            <a:off x="6029326" y="2640710"/>
            <a:ext cx="4860967" cy="3486239"/>
          </a:xfrm>
          <a:prstGeom prst="rect">
            <a:avLst/>
          </a:prstGeom>
        </p:spPr>
      </p:pic>
      <p:sp>
        <p:nvSpPr>
          <p:cNvPr id="18" name="TextBox 17">
            <a:extLst>
              <a:ext uri="{FF2B5EF4-FFF2-40B4-BE49-F238E27FC236}">
                <a16:creationId xmlns:a16="http://schemas.microsoft.com/office/drawing/2014/main" id="{242AD5DC-573E-63D6-944D-3AFF717716A4}"/>
              </a:ext>
            </a:extLst>
          </p:cNvPr>
          <p:cNvSpPr txBox="1"/>
          <p:nvPr/>
        </p:nvSpPr>
        <p:spPr>
          <a:xfrm>
            <a:off x="579380" y="2695900"/>
            <a:ext cx="5368574" cy="3375861"/>
          </a:xfrm>
          <a:prstGeom prst="rect">
            <a:avLst/>
          </a:prstGeom>
          <a:noFill/>
        </p:spPr>
        <p:txBody>
          <a:bodyPr wrap="square">
            <a:noAutofit/>
          </a:bodyPr>
          <a:lstStyle/>
          <a:p>
            <a:pPr marL="342900" marR="0" lvl="0" indent="-342900">
              <a:lnSpc>
                <a:spcPct val="120000"/>
              </a:lnSpc>
              <a:spcBef>
                <a:spcPts val="1200"/>
              </a:spcBef>
              <a:spcAft>
                <a:spcPts val="0"/>
              </a:spcAft>
              <a:buFont typeface="Symbol" panose="05050102010706020507" pitchFamily="18" charset="2"/>
              <a:buChar char=""/>
            </a:pPr>
            <a:r>
              <a:rPr lang="fr-fr" sz="2000" b="0" dirty="0">
                <a:effectLst/>
                <a:latin typeface="Ubuntu Light" panose="020B0304030602030204" pitchFamily="34" charset="0"/>
                <a:ea typeface="Calibri" panose="020F0502020204030204" pitchFamily="34" charset="0"/>
                <a:cs typeface="Calibri" panose="020F0502020204030204" pitchFamily="34" charset="0"/>
              </a:rPr>
              <a:t>Les fruits et les légumes </a:t>
            </a:r>
            <a:r>
              <a:rPr lang="fr-fr" sz="2000" b="0">
                <a:effectLst/>
                <a:latin typeface="Ubuntu Light" panose="020B0304030602030204" pitchFamily="34" charset="0"/>
                <a:ea typeface="Calibri" panose="020F0502020204030204" pitchFamily="34" charset="0"/>
                <a:cs typeface="Calibri" panose="020F0502020204030204" pitchFamily="34" charset="0"/>
              </a:rPr>
              <a:t>permettent </a:t>
            </a:r>
            <a:br>
              <a:rPr lang="fr-fr" sz="2000" b="0">
                <a:effectLst/>
                <a:latin typeface="Ubuntu Light" panose="020B0304030602030204" pitchFamily="34" charset="0"/>
                <a:ea typeface="Calibri" panose="020F0502020204030204" pitchFamily="34" charset="0"/>
                <a:cs typeface="Calibri" panose="020F0502020204030204" pitchFamily="34" charset="0"/>
              </a:rPr>
            </a:br>
            <a:r>
              <a:rPr lang="fr-fr" sz="2000" b="0">
                <a:effectLst/>
                <a:latin typeface="Ubuntu Light" panose="020B0304030602030204" pitchFamily="34" charset="0"/>
                <a:ea typeface="Calibri" panose="020F0502020204030204" pitchFamily="34" charset="0"/>
                <a:cs typeface="Calibri" panose="020F0502020204030204" pitchFamily="34" charset="0"/>
              </a:rPr>
              <a:t>à </a:t>
            </a:r>
            <a:r>
              <a:rPr lang="fr-fr" sz="2000" b="0" dirty="0">
                <a:effectLst/>
                <a:latin typeface="Ubuntu Light" panose="020B0304030602030204" pitchFamily="34" charset="0"/>
                <a:ea typeface="Calibri" panose="020F0502020204030204" pitchFamily="34" charset="0"/>
                <a:cs typeface="Calibri" panose="020F0502020204030204" pitchFamily="34" charset="0"/>
              </a:rPr>
              <a:t>votre corps d’obtenir les vitamines</a:t>
            </a:r>
            <a:r>
              <a:rPr lang="fr-fr" sz="2000" b="0">
                <a:effectLst/>
                <a:latin typeface="Ubuntu Light" panose="020B0304030602030204" pitchFamily="34" charset="0"/>
                <a:ea typeface="Calibri" panose="020F0502020204030204" pitchFamily="34" charset="0"/>
                <a:cs typeface="Calibri" panose="020F0502020204030204" pitchFamily="34" charset="0"/>
              </a:rPr>
              <a:t>, les </a:t>
            </a:r>
            <a:r>
              <a:rPr lang="fr-fr" sz="2000" b="0" dirty="0">
                <a:effectLst/>
                <a:latin typeface="Ubuntu Light" panose="020B0304030602030204" pitchFamily="34" charset="0"/>
                <a:ea typeface="Calibri" panose="020F0502020204030204" pitchFamily="34" charset="0"/>
                <a:cs typeface="Calibri" panose="020F0502020204030204" pitchFamily="34" charset="0"/>
              </a:rPr>
              <a:t>minéraux et l’énergie </a:t>
            </a:r>
            <a:r>
              <a:rPr lang="fr-fr" sz="2000" b="0">
                <a:effectLst/>
                <a:latin typeface="Ubuntu Light" panose="020B0304030602030204" pitchFamily="34" charset="0"/>
                <a:ea typeface="Calibri" panose="020F0502020204030204" pitchFamily="34" charset="0"/>
                <a:cs typeface="Calibri" panose="020F0502020204030204" pitchFamily="34" charset="0"/>
              </a:rPr>
              <a:t>nécessaires pour </a:t>
            </a:r>
            <a:r>
              <a:rPr lang="fr-fr" sz="2000" b="0" dirty="0">
                <a:effectLst/>
                <a:latin typeface="Ubuntu Light" panose="020B0304030602030204" pitchFamily="34" charset="0"/>
                <a:ea typeface="Calibri" panose="020F0502020204030204" pitchFamily="34" charset="0"/>
                <a:cs typeface="Calibri" panose="020F0502020204030204" pitchFamily="34" charset="0"/>
              </a:rPr>
              <a:t>rester en bonne santé. Ils vous </a:t>
            </a:r>
            <a:r>
              <a:rPr lang="fr-fr" sz="2000" b="0">
                <a:effectLst/>
                <a:latin typeface="Ubuntu Light" panose="020B0304030602030204" pitchFamily="34" charset="0"/>
                <a:ea typeface="Calibri" panose="020F0502020204030204" pitchFamily="34" charset="0"/>
                <a:cs typeface="Calibri" panose="020F0502020204030204" pitchFamily="34" charset="0"/>
              </a:rPr>
              <a:t>donnent </a:t>
            </a:r>
            <a:br>
              <a:rPr lang="fr-fr" sz="2000" b="0">
                <a:effectLst/>
                <a:latin typeface="Ubuntu Light" panose="020B0304030602030204" pitchFamily="34" charset="0"/>
                <a:ea typeface="Calibri" panose="020F0502020204030204" pitchFamily="34" charset="0"/>
                <a:cs typeface="Calibri" panose="020F0502020204030204" pitchFamily="34" charset="0"/>
              </a:rPr>
            </a:br>
            <a:r>
              <a:rPr lang="fr-fr" sz="2000" b="0">
                <a:effectLst/>
                <a:latin typeface="Ubuntu Light" panose="020B0304030602030204" pitchFamily="34" charset="0"/>
                <a:ea typeface="Calibri" panose="020F0502020204030204" pitchFamily="34" charset="0"/>
                <a:cs typeface="Calibri" panose="020F0502020204030204" pitchFamily="34" charset="0"/>
              </a:rPr>
              <a:t>de </a:t>
            </a:r>
            <a:r>
              <a:rPr lang="fr-fr" sz="2000" b="0" dirty="0">
                <a:effectLst/>
                <a:latin typeface="Ubuntu Light" panose="020B0304030602030204" pitchFamily="34" charset="0"/>
                <a:ea typeface="Calibri" panose="020F0502020204030204" pitchFamily="34" charset="0"/>
                <a:cs typeface="Calibri" panose="020F0502020204030204" pitchFamily="34" charset="0"/>
              </a:rPr>
              <a:t>l’énergie pour vos activités </a:t>
            </a:r>
            <a:r>
              <a:rPr lang="fr-fr" sz="2000" b="0">
                <a:effectLst/>
                <a:latin typeface="Ubuntu Light" panose="020B0304030602030204" pitchFamily="34" charset="0"/>
                <a:ea typeface="Calibri" panose="020F0502020204030204" pitchFamily="34" charset="0"/>
                <a:cs typeface="Calibri" panose="020F0502020204030204" pitchFamily="34" charset="0"/>
              </a:rPr>
              <a:t>sportives et </a:t>
            </a:r>
            <a:r>
              <a:rPr lang="fr-fr" sz="2000" b="0" dirty="0">
                <a:effectLst/>
                <a:latin typeface="Ubuntu Light" panose="020B0304030602030204" pitchFamily="34" charset="0"/>
                <a:ea typeface="Calibri" panose="020F0502020204030204" pitchFamily="34" charset="0"/>
                <a:cs typeface="Calibri" panose="020F0502020204030204" pitchFamily="34" charset="0"/>
              </a:rPr>
              <a:t>les compétitions. </a:t>
            </a:r>
            <a:r>
              <a:rPr lang="fr-fr" sz="2000" b="1"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Mangez l’arc-en-ciel des couleurs :</a:t>
            </a:r>
            <a:r>
              <a:rPr lang="fr-fr" sz="2000" b="0"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 </a:t>
            </a:r>
            <a:r>
              <a:rPr lang="fr-fr" sz="2000" b="0" dirty="0">
                <a:effectLst/>
                <a:latin typeface="Ubuntu Light" panose="020B0304030602030204" pitchFamily="34" charset="0"/>
                <a:ea typeface="Calibri" panose="020F0502020204030204" pitchFamily="34" charset="0"/>
                <a:cs typeface="Calibri" panose="020F0502020204030204" pitchFamily="34" charset="0"/>
              </a:rPr>
              <a:t>mélangez les aliments rouges, verts, orange et jaunes. </a:t>
            </a:r>
            <a:r>
              <a:rPr lang="fr-fr" sz="2000" b="1"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Pouvez-vous citer un aliment pour chaque couleur ?</a:t>
            </a:r>
            <a:endParaRPr lang="en-US" sz="2000" b="1" dirty="0">
              <a:solidFill>
                <a:srgbClr val="179984"/>
              </a:solidFill>
              <a:effectLst/>
              <a:latin typeface="Ubuntu" panose="020B0504030602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4583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noAutofit/>
          </a:bodyPr>
          <a:lstStyle/>
          <a:p>
            <a:r>
              <a:rPr lang="fr-fr" dirty="0"/>
              <a:t>Exemple</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80" y="6245152"/>
            <a:ext cx="62742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1" y="1941484"/>
            <a:ext cx="10801350" cy="58102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20000"/>
              </a:lnSpc>
            </a:pPr>
            <a:r>
              <a:rPr lang="fr-fr" sz="2600" dirty="0"/>
              <a:t>Exemple d’un conseil de santé sur le sommeil, le repos et la récupération</a:t>
            </a:r>
          </a:p>
          <a:p>
            <a:pPr marL="457200" indent="-457200">
              <a:lnSpc>
                <a:spcPct val="120000"/>
              </a:lnSpc>
              <a:buFont typeface="Ubuntu Light" panose="020B0604020202020204" pitchFamily="34" charset="0"/>
              <a:buChar char="•"/>
            </a:pPr>
            <a:endParaRPr lang="en-US" dirty="0"/>
          </a:p>
          <a:p>
            <a:pPr marL="457200" indent="-457200">
              <a:lnSpc>
                <a:spcPct val="100000"/>
              </a:lnSpc>
              <a:buFont typeface="Ubuntu Light" panose="020B0604020202020204" pitchFamily="34" charset="0"/>
              <a:buChar char="•"/>
            </a:pPr>
            <a:endParaRPr lang="en-US" dirty="0"/>
          </a:p>
          <a:p>
            <a:pPr>
              <a:lnSpc>
                <a:spcPct val="100000"/>
              </a:lnSpc>
            </a:pPr>
            <a:endParaRPr lang="en-US" dirty="0"/>
          </a:p>
          <a:p>
            <a:pPr marL="457200" indent="-457200">
              <a:lnSpc>
                <a:spcPct val="100000"/>
              </a:lnSpc>
              <a:buFont typeface="Ubuntu Light" panose="020B0604020202020204" pitchFamily="34" charset="0"/>
              <a:buChar char="•"/>
            </a:pPr>
            <a:endParaRPr lang="en-US" dirty="0"/>
          </a:p>
        </p:txBody>
      </p:sp>
      <p:sp>
        <p:nvSpPr>
          <p:cNvPr id="18" name="TextBox 17">
            <a:extLst>
              <a:ext uri="{FF2B5EF4-FFF2-40B4-BE49-F238E27FC236}">
                <a16:creationId xmlns:a16="http://schemas.microsoft.com/office/drawing/2014/main" id="{242AD5DC-573E-63D6-944D-3AFF717716A4}"/>
              </a:ext>
            </a:extLst>
          </p:cNvPr>
          <p:cNvSpPr txBox="1"/>
          <p:nvPr/>
        </p:nvSpPr>
        <p:spPr>
          <a:xfrm>
            <a:off x="579380" y="2704609"/>
            <a:ext cx="7054797" cy="2798780"/>
          </a:xfrm>
          <a:prstGeom prst="rect">
            <a:avLst/>
          </a:prstGeom>
          <a:noFill/>
        </p:spPr>
        <p:txBody>
          <a:bodyPr wrap="square">
            <a:noAutofit/>
          </a:bodyPr>
          <a:lstStyle/>
          <a:p>
            <a:pPr marL="342900" marR="0" lvl="0" indent="-342900">
              <a:lnSpc>
                <a:spcPct val="150000"/>
              </a:lnSpc>
              <a:spcBef>
                <a:spcPts val="0"/>
              </a:spcBef>
              <a:spcAft>
                <a:spcPts val="1200"/>
              </a:spcAft>
              <a:buSzPts val="1400"/>
              <a:buFont typeface="Ubuntu Light" panose="020B0604020202020204" pitchFamily="34" charset="0"/>
              <a:buChar char="•"/>
            </a:pPr>
            <a:r>
              <a:rPr lang="fr-fr" sz="1900" b="0" dirty="0">
                <a:effectLst/>
                <a:latin typeface="Ubuntu Light" panose="020B0304030602030204" pitchFamily="34" charset="0"/>
                <a:ea typeface="Calibri" panose="020F0502020204030204" pitchFamily="34" charset="0"/>
                <a:cs typeface="Calibri" panose="020F0502020204030204" pitchFamily="34" charset="0"/>
              </a:rPr>
              <a:t>Faire 30 minutes d’activité physique moyenne à intense 5 jours par semaine fait partie intégrante d’un mode </a:t>
            </a:r>
            <a:r>
              <a:rPr lang="fr-fr" sz="1900" b="0">
                <a:effectLst/>
                <a:latin typeface="Ubuntu Light" panose="020B0304030602030204" pitchFamily="34" charset="0"/>
                <a:ea typeface="Calibri" panose="020F0502020204030204" pitchFamily="34" charset="0"/>
                <a:cs typeface="Calibri" panose="020F0502020204030204" pitchFamily="34" charset="0"/>
              </a:rPr>
              <a:t>de </a:t>
            </a:r>
            <a:br>
              <a:rPr lang="fr-fr" sz="1900" b="0">
                <a:effectLst/>
                <a:latin typeface="Ubuntu Light" panose="020B0304030602030204" pitchFamily="34" charset="0"/>
                <a:ea typeface="Calibri" panose="020F0502020204030204" pitchFamily="34" charset="0"/>
                <a:cs typeface="Calibri" panose="020F0502020204030204" pitchFamily="34" charset="0"/>
              </a:rPr>
            </a:br>
            <a:r>
              <a:rPr lang="fr-fr" sz="1900" b="0">
                <a:effectLst/>
                <a:latin typeface="Ubuntu Light" panose="020B0304030602030204" pitchFamily="34" charset="0"/>
                <a:ea typeface="Calibri" panose="020F0502020204030204" pitchFamily="34" charset="0"/>
                <a:cs typeface="Calibri" panose="020F0502020204030204" pitchFamily="34" charset="0"/>
              </a:rPr>
              <a:t>vie </a:t>
            </a:r>
            <a:r>
              <a:rPr lang="fr-fr" sz="1900" b="0" dirty="0">
                <a:effectLst/>
                <a:latin typeface="Ubuntu Light" panose="020B0304030602030204" pitchFamily="34" charset="0"/>
                <a:ea typeface="Calibri" panose="020F0502020204030204" pitchFamily="34" charset="0"/>
                <a:cs typeface="Calibri" panose="020F0502020204030204" pitchFamily="34" charset="0"/>
              </a:rPr>
              <a:t>sain. Il est également important de laisser à votre </a:t>
            </a:r>
            <a:r>
              <a:rPr lang="fr-fr" sz="1900" b="0">
                <a:effectLst/>
                <a:latin typeface="Ubuntu Light" panose="020B0304030602030204" pitchFamily="34" charset="0"/>
                <a:ea typeface="Calibri" panose="020F0502020204030204" pitchFamily="34" charset="0"/>
                <a:cs typeface="Calibri" panose="020F0502020204030204" pitchFamily="34" charset="0"/>
              </a:rPr>
              <a:t>corps </a:t>
            </a:r>
            <a:br>
              <a:rPr lang="fr-fr" sz="1900" b="0">
                <a:effectLst/>
                <a:latin typeface="Ubuntu Light" panose="020B0304030602030204" pitchFamily="34" charset="0"/>
                <a:ea typeface="Calibri" panose="020F0502020204030204" pitchFamily="34" charset="0"/>
                <a:cs typeface="Calibri" panose="020F0502020204030204" pitchFamily="34" charset="0"/>
              </a:rPr>
            </a:br>
            <a:r>
              <a:rPr lang="fr-fr" sz="1900" b="0">
                <a:effectLst/>
                <a:latin typeface="Ubuntu Light" panose="020B0304030602030204" pitchFamily="34" charset="0"/>
                <a:ea typeface="Calibri" panose="020F0502020204030204" pitchFamily="34" charset="0"/>
                <a:cs typeface="Calibri" panose="020F0502020204030204" pitchFamily="34" charset="0"/>
              </a:rPr>
              <a:t>un </a:t>
            </a:r>
            <a:r>
              <a:rPr lang="fr-fr" sz="1900" b="0" dirty="0">
                <a:effectLst/>
                <a:latin typeface="Ubuntu Light" panose="020B0304030602030204" pitchFamily="34" charset="0"/>
                <a:ea typeface="Calibri" panose="020F0502020204030204" pitchFamily="34" charset="0"/>
                <a:cs typeface="Calibri" panose="020F0502020204030204" pitchFamily="34" charset="0"/>
              </a:rPr>
              <a:t>temps de repos hebdomadaire et </a:t>
            </a:r>
            <a:r>
              <a:rPr lang="fr-fr" sz="1900" b="1" dirty="0">
                <a:solidFill>
                  <a:srgbClr val="179984"/>
                </a:solidFill>
                <a:effectLst/>
                <a:latin typeface="Ubuntu Light" panose="020B0304030602030204" pitchFamily="34" charset="0"/>
                <a:ea typeface="Calibri" panose="020F0502020204030204" pitchFamily="34" charset="0"/>
                <a:cs typeface="Calibri" panose="020F0502020204030204" pitchFamily="34" charset="0"/>
              </a:rPr>
              <a:t>de dormir entre 7 et 9 heures par nuit. Vous pouvez utiliser la fiche de conseils sur le sommeil pour améliorer la qualité de votre sommeil, de votre repos et de votre récupération.</a:t>
            </a:r>
            <a:endParaRPr lang="en-US" sz="1900" b="1" dirty="0">
              <a:solidFill>
                <a:srgbClr val="179984"/>
              </a:solidFill>
              <a:effectLst/>
              <a:latin typeface="Ubuntu" panose="020B0504030602030204" pitchFamily="34" charset="0"/>
              <a:ea typeface="Calibri" panose="020F0502020204030204" pitchFamily="34" charset="0"/>
              <a:cs typeface="Calibri" panose="020F0502020204030204" pitchFamily="34" charset="0"/>
            </a:endParaRPr>
          </a:p>
        </p:txBody>
      </p:sp>
      <p:sp>
        <p:nvSpPr>
          <p:cNvPr id="5" name="AutoShape 2">
            <a:extLst>
              <a:ext uri="{FF2B5EF4-FFF2-40B4-BE49-F238E27FC236}">
                <a16:creationId xmlns:a16="http://schemas.microsoft.com/office/drawing/2014/main" id="{9A5965EE-63C6-6268-3D13-DC91F49551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pic>
        <p:nvPicPr>
          <p:cNvPr id="7" name="Picture 6" descr="Une image contenant du texte, une capture d’écran, un logo, une police de caractères&#10;&#10;Description générée automatiquement">
            <a:extLst>
              <a:ext uri="{FF2B5EF4-FFF2-40B4-BE49-F238E27FC236}">
                <a16:creationId xmlns:a16="http://schemas.microsoft.com/office/drawing/2014/main" id="{53575FA6-EF2C-3853-C45E-3D5F32DD4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799" y="2697191"/>
            <a:ext cx="3067790" cy="3374569"/>
          </a:xfrm>
          <a:prstGeom prst="rect">
            <a:avLst/>
          </a:prstGeom>
        </p:spPr>
      </p:pic>
    </p:spTree>
    <p:extLst>
      <p:ext uri="{BB962C8B-B14F-4D97-AF65-F5344CB8AC3E}">
        <p14:creationId xmlns:p14="http://schemas.microsoft.com/office/powerpoint/2010/main" val="407536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6E0D-8706-D865-117B-561BEAA1AB4C}"/>
              </a:ext>
            </a:extLst>
          </p:cNvPr>
          <p:cNvSpPr txBox="1">
            <a:spLocks/>
          </p:cNvSpPr>
          <p:nvPr/>
        </p:nvSpPr>
        <p:spPr>
          <a:xfrm>
            <a:off x="905098" y="1841316"/>
            <a:ext cx="6665284" cy="701588"/>
          </a:xfrm>
          <a:prstGeom prst="rect">
            <a:avLst/>
          </a:prstGeom>
          <a:solidFill>
            <a:schemeClr val="accent3"/>
          </a:solidFill>
        </p:spPr>
        <p:txBody>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buNone/>
            </a:pPr>
            <a:r>
              <a:rPr lang="fr-fr" sz="3600" b="1" dirty="0">
                <a:solidFill>
                  <a:schemeClr val="bg1"/>
                </a:solidFill>
              </a:rPr>
              <a:t>Activité de groupe</a:t>
            </a:r>
          </a:p>
          <a:p>
            <a:pPr marL="0" indent="0">
              <a:buNone/>
            </a:pPr>
            <a:endParaRPr lang="en-US" sz="3600" b="1" dirty="0">
              <a:solidFill>
                <a:schemeClr val="bg1"/>
              </a:solidFill>
            </a:endParaRPr>
          </a:p>
          <a:p>
            <a:pPr marL="0" indent="0">
              <a:lnSpc>
                <a:spcPct val="95000"/>
              </a:lnSpc>
              <a:buNone/>
            </a:pPr>
            <a:r>
              <a:rPr lang="fr-fr" sz="3200" b="1" dirty="0">
                <a:solidFill>
                  <a:schemeClr val="bg1"/>
                </a:solidFill>
              </a:rPr>
              <a:t>Travaillez en groupe </a:t>
            </a:r>
            <a:r>
              <a:rPr lang="fr-fr" sz="3200" b="1">
                <a:solidFill>
                  <a:schemeClr val="bg1"/>
                </a:solidFill>
              </a:rPr>
              <a:t>pour </a:t>
            </a:r>
            <a:br>
              <a:rPr lang="fr-fr" sz="3200" b="1">
                <a:solidFill>
                  <a:schemeClr val="bg1"/>
                </a:solidFill>
              </a:rPr>
            </a:br>
            <a:r>
              <a:rPr lang="fr-fr" sz="3200" b="1">
                <a:solidFill>
                  <a:schemeClr val="bg1"/>
                </a:solidFill>
              </a:rPr>
              <a:t>créer des </a:t>
            </a:r>
            <a:r>
              <a:rPr lang="fr-fr" sz="3200" b="1" dirty="0">
                <a:solidFill>
                  <a:schemeClr val="bg1"/>
                </a:solidFill>
              </a:rPr>
              <a:t>conseils de santé</a:t>
            </a:r>
            <a:r>
              <a:rPr lang="fr-fr" sz="3200" b="1">
                <a:solidFill>
                  <a:schemeClr val="bg1"/>
                </a:solidFill>
              </a:rPr>
              <a:t>. </a:t>
            </a:r>
            <a:br>
              <a:rPr lang="fr-fr" sz="3200" b="1">
                <a:solidFill>
                  <a:schemeClr val="bg1"/>
                </a:solidFill>
              </a:rPr>
            </a:br>
            <a:r>
              <a:rPr lang="fr-fr" sz="3200" b="1">
                <a:solidFill>
                  <a:schemeClr val="bg1"/>
                </a:solidFill>
              </a:rPr>
              <a:t>Une </a:t>
            </a:r>
            <a:r>
              <a:rPr lang="fr-fr" sz="3200" b="1" dirty="0">
                <a:solidFill>
                  <a:schemeClr val="bg1"/>
                </a:solidFill>
              </a:rPr>
              <a:t>personne dans chaque groupe présentera les </a:t>
            </a:r>
            <a:r>
              <a:rPr lang="fr-fr" sz="3200" b="1">
                <a:solidFill>
                  <a:schemeClr val="bg1"/>
                </a:solidFill>
              </a:rPr>
              <a:t>conseils </a:t>
            </a:r>
            <a:br>
              <a:rPr lang="fr-fr" sz="3200" b="1">
                <a:solidFill>
                  <a:schemeClr val="bg1"/>
                </a:solidFill>
              </a:rPr>
            </a:br>
            <a:r>
              <a:rPr lang="fr-fr" sz="3200" b="1">
                <a:solidFill>
                  <a:schemeClr val="bg1"/>
                </a:solidFill>
              </a:rPr>
              <a:t>de santé au </a:t>
            </a:r>
            <a:r>
              <a:rPr lang="fr-fr" sz="3200" b="1" dirty="0">
                <a:solidFill>
                  <a:schemeClr val="bg1"/>
                </a:solidFill>
              </a:rPr>
              <a:t>reste de la salle !</a:t>
            </a:r>
          </a:p>
        </p:txBody>
      </p:sp>
    </p:spTree>
    <p:extLst>
      <p:ext uri="{BB962C8B-B14F-4D97-AF65-F5344CB8AC3E}">
        <p14:creationId xmlns:p14="http://schemas.microsoft.com/office/powerpoint/2010/main" val="2489680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3621133" cy="581025"/>
          </a:xfrm>
        </p:spPr>
        <p:txBody>
          <a:bodyPr>
            <a:noAutofit/>
          </a:bodyPr>
          <a:lstStyle/>
          <a:p>
            <a:r>
              <a:rPr lang="fr-fr" dirty="0"/>
              <a:t>Opportunités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5467350"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317809"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49" y="1816224"/>
            <a:ext cx="10826751" cy="382842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Il existe de nombreuses manières de donner des conseils </a:t>
            </a:r>
            <a:br>
              <a:rPr lang="fr-fr" dirty="0"/>
            </a:br>
            <a:r>
              <a:rPr lang="fr-fr" dirty="0"/>
              <a:t>de santé ! Pensez aux différentes manières dont vous communiquez avec les autres athlètes de Special Olympics </a:t>
            </a:r>
          </a:p>
          <a:p>
            <a:pPr>
              <a:lnSpc>
                <a:spcPct val="100000"/>
              </a:lnSpc>
            </a:pPr>
            <a:endParaRPr lang="en-US" dirty="0"/>
          </a:p>
          <a:p>
            <a:pPr marL="457200" indent="-457200">
              <a:lnSpc>
                <a:spcPct val="100000"/>
              </a:lnSpc>
              <a:buFont typeface="Ubuntu Light" panose="020B0604020202020204" pitchFamily="34" charset="0"/>
              <a:buChar char="•"/>
            </a:pPr>
            <a:r>
              <a:rPr lang="fr-fr" dirty="0"/>
              <a:t>Si vous le souhaitez, vous pouvez partager un conseil de </a:t>
            </a:r>
            <a:br>
              <a:rPr lang="fr-fr" dirty="0"/>
            </a:br>
            <a:r>
              <a:rPr lang="fr-fr" dirty="0"/>
              <a:t>santé </a:t>
            </a:r>
            <a:r>
              <a:rPr lang="fr-FR" dirty="0"/>
              <a:t>pendant les moments suivants :</a:t>
            </a:r>
            <a:endParaRPr lang="fr-fr" dirty="0"/>
          </a:p>
          <a:p>
            <a:pPr>
              <a:lnSpc>
                <a:spcPct val="100000"/>
              </a:lnSpc>
            </a:pPr>
            <a:endParaRPr lang="en-US" dirty="0"/>
          </a:p>
        </p:txBody>
      </p:sp>
      <p:pic>
        <p:nvPicPr>
          <p:cNvPr id="6" name="Graphic 5" descr="Bouteille d'eau avec remplissage uni">
            <a:extLst>
              <a:ext uri="{FF2B5EF4-FFF2-40B4-BE49-F238E27FC236}">
                <a16:creationId xmlns:a16="http://schemas.microsoft.com/office/drawing/2014/main" id="{A3DC6B6A-DE82-6110-7A1A-4A0803A0F3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1081" y="4515415"/>
            <a:ext cx="1149928" cy="1149928"/>
          </a:xfrm>
          <a:prstGeom prst="rect">
            <a:avLst/>
          </a:prstGeom>
        </p:spPr>
      </p:pic>
      <p:pic>
        <p:nvPicPr>
          <p:cNvPr id="13" name="Picture 12" descr="Forme&#10;&#10;Description générée automatiquement avec un niveau de confiance faible">
            <a:extLst>
              <a:ext uri="{FF2B5EF4-FFF2-40B4-BE49-F238E27FC236}">
                <a16:creationId xmlns:a16="http://schemas.microsoft.com/office/drawing/2014/main" id="{591410B5-A2A4-770B-7ACA-D8E001D3169A}"/>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605286" y="4501085"/>
            <a:ext cx="1149927" cy="1178588"/>
          </a:xfrm>
          <a:prstGeom prst="rect">
            <a:avLst/>
          </a:prstGeom>
        </p:spPr>
      </p:pic>
      <p:sp>
        <p:nvSpPr>
          <p:cNvPr id="9" name="TextBox 8">
            <a:extLst>
              <a:ext uri="{FF2B5EF4-FFF2-40B4-BE49-F238E27FC236}">
                <a16:creationId xmlns:a16="http://schemas.microsoft.com/office/drawing/2014/main" id="{E61835A8-A466-22F0-22C7-D678A6A2E0DD}"/>
              </a:ext>
            </a:extLst>
          </p:cNvPr>
          <p:cNvSpPr txBox="1"/>
          <p:nvPr/>
        </p:nvSpPr>
        <p:spPr>
          <a:xfrm>
            <a:off x="2649871" y="5660399"/>
            <a:ext cx="8494633" cy="461665"/>
          </a:xfrm>
          <a:prstGeom prst="rect">
            <a:avLst/>
          </a:prstGeom>
          <a:noFill/>
        </p:spPr>
        <p:txBody>
          <a:bodyPr wrap="none" rtlCol="0">
            <a:noAutofit/>
          </a:bodyPr>
          <a:lstStyle/>
          <a:p>
            <a:r>
              <a:rPr lang="fr-fr" sz="2400" dirty="0"/>
              <a:t>Pauses hydratation	</a:t>
            </a:r>
            <a:r>
              <a:rPr lang="fr-fr" sz="2400"/>
              <a:t>	Étirements </a:t>
            </a:r>
            <a:r>
              <a:rPr lang="fr-fr" sz="2400" dirty="0"/>
              <a:t>de récupération		</a:t>
            </a:r>
          </a:p>
        </p:txBody>
      </p:sp>
    </p:spTree>
    <p:extLst>
      <p:ext uri="{BB962C8B-B14F-4D97-AF65-F5344CB8AC3E}">
        <p14:creationId xmlns:p14="http://schemas.microsoft.com/office/powerpoint/2010/main" val="1857396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4718413" cy="581025"/>
          </a:xfrm>
        </p:spPr>
        <p:txBody>
          <a:bodyPr>
            <a:noAutofit/>
          </a:bodyPr>
          <a:lstStyle/>
          <a:p>
            <a:r>
              <a:rPr lang="fr-fr" dirty="0"/>
              <a:t>Avant de commencer</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5545727"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29168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5704036" y="2432026"/>
            <a:ext cx="6096881" cy="3192960"/>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dirty="0"/>
              <a:t>À l'aide du </a:t>
            </a:r>
            <a:r>
              <a:rPr lang="fr-fr" b="1" dirty="0">
                <a:solidFill>
                  <a:srgbClr val="179984"/>
                </a:solidFill>
              </a:rPr>
              <a:t>Guide Fit 5</a:t>
            </a:r>
            <a:r>
              <a:rPr lang="fr-fr" dirty="0"/>
              <a:t>, </a:t>
            </a:r>
            <a:r>
              <a:rPr lang="fr-fr"/>
              <a:t>vous </a:t>
            </a:r>
            <a:br>
              <a:rPr lang="fr-fr"/>
            </a:br>
            <a:r>
              <a:rPr lang="fr-fr"/>
              <a:t>pouvez </a:t>
            </a:r>
            <a:r>
              <a:rPr lang="fr-fr" dirty="0"/>
              <a:t>partager des leçons sur :</a:t>
            </a:r>
          </a:p>
          <a:p>
            <a:pPr marL="1143000" lvl="1" indent="-457200">
              <a:lnSpc>
                <a:spcPct val="100000"/>
              </a:lnSpc>
              <a:buFont typeface="Arial" panose="020B0604020202020204" pitchFamily="34" charset="0"/>
              <a:buChar char="•"/>
            </a:pPr>
            <a:r>
              <a:rPr lang="fr-fr"/>
              <a:t>Comment rester actif autrement que par le sport</a:t>
            </a:r>
          </a:p>
          <a:p>
            <a:pPr marL="1143000" lvl="1" indent="-457200">
              <a:lnSpc>
                <a:spcPct val="100000"/>
              </a:lnSpc>
              <a:buFont typeface="Arial" panose="020B0604020202020204" pitchFamily="34" charset="0"/>
              <a:buChar char="•"/>
            </a:pPr>
            <a:r>
              <a:rPr lang="fr-fr"/>
              <a:t>Les </a:t>
            </a:r>
            <a:r>
              <a:rPr lang="fr-fr" dirty="0"/>
              <a:t>aliments sains qui permettent à votre corps de fonctionner</a:t>
            </a:r>
          </a:p>
          <a:p>
            <a:pPr marL="1143000" lvl="1" indent="-457200">
              <a:lnSpc>
                <a:spcPct val="100000"/>
              </a:lnSpc>
              <a:buFont typeface="Arial" panose="020B0604020202020204" pitchFamily="34" charset="0"/>
              <a:buChar char="•"/>
            </a:pPr>
            <a:r>
              <a:rPr lang="fr-fr"/>
              <a:t>Les </a:t>
            </a:r>
            <a:r>
              <a:rPr lang="fr-fr" dirty="0"/>
              <a:t>boissons hydratantes</a:t>
            </a:r>
          </a:p>
          <a:p>
            <a:pPr marL="457200" indent="-457200">
              <a:lnSpc>
                <a:spcPct val="100000"/>
              </a:lnSpc>
              <a:buFont typeface="Ubuntu Light" panose="020B0604020202020204" pitchFamily="34" charset="0"/>
              <a:buChar char="•"/>
            </a:pPr>
            <a:endParaRPr lang="en-US" dirty="0"/>
          </a:p>
        </p:txBody>
      </p:sp>
      <p:pic>
        <p:nvPicPr>
          <p:cNvPr id="6" name="Picture 5">
            <a:extLst>
              <a:ext uri="{FF2B5EF4-FFF2-40B4-BE49-F238E27FC236}">
                <a16:creationId xmlns:a16="http://schemas.microsoft.com/office/drawing/2014/main" id="{AB475175-9466-4FFC-9AF3-A7D74E3CB5F6}"/>
              </a:ext>
            </a:extLst>
          </p:cNvPr>
          <p:cNvPicPr>
            <a:picLocks noChangeAspect="1"/>
          </p:cNvPicPr>
          <p:nvPr/>
        </p:nvPicPr>
        <p:blipFill rotWithShape="1">
          <a:blip r:embed="rId5"/>
          <a:srcRect l="29656" t="15866" r="14679" b="8936"/>
          <a:stretch/>
        </p:blipFill>
        <p:spPr>
          <a:xfrm>
            <a:off x="509205" y="2073665"/>
            <a:ext cx="4957302" cy="3766942"/>
          </a:xfrm>
          <a:prstGeom prst="rect">
            <a:avLst/>
          </a:prstGeom>
        </p:spPr>
      </p:pic>
    </p:spTree>
    <p:extLst>
      <p:ext uri="{BB962C8B-B14F-4D97-AF65-F5344CB8AC3E}">
        <p14:creationId xmlns:p14="http://schemas.microsoft.com/office/powerpoint/2010/main" val="181982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4953544" cy="581025"/>
          </a:xfrm>
        </p:spPr>
        <p:txBody>
          <a:bodyPr>
            <a:noAutofit/>
          </a:bodyPr>
          <a:lstStyle/>
          <a:p>
            <a:r>
              <a:rPr lang="fr-fr" dirty="0"/>
              <a:t>Avant de commencer</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5467350"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26555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246452"/>
            <a:ext cx="10841187" cy="33785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dirty="0"/>
              <a:t>En plus du </a:t>
            </a:r>
            <a:r>
              <a:rPr lang="fr-fr" dirty="0">
                <a:hlinkClick r:id="rId5"/>
              </a:rPr>
              <a:t>Guide Fit 5 et des cartes de fitness</a:t>
            </a:r>
            <a:r>
              <a:rPr lang="fr-fr" dirty="0"/>
              <a:t>, vous pouvez aussi trouver des informations pour vos conseils de santé sur les sites Web et ressources suivants :</a:t>
            </a:r>
          </a:p>
          <a:p>
            <a:pPr>
              <a:lnSpc>
                <a:spcPct val="100000"/>
              </a:lnSpc>
            </a:pPr>
            <a:endParaRPr lang="en-US" dirty="0"/>
          </a:p>
          <a:p>
            <a:pPr marL="457200" indent="-457200">
              <a:lnSpc>
                <a:spcPct val="100000"/>
              </a:lnSpc>
              <a:buFont typeface="Ubuntu Light" panose="020B0604020202020204" pitchFamily="34" charset="0"/>
              <a:buChar char="•"/>
            </a:pPr>
            <a:r>
              <a:rPr lang="fr-fr" dirty="0">
                <a:hlinkClick r:id="rId6"/>
              </a:rPr>
              <a:t>Boîte à outils de sensibilisation à la santé Special Olympics</a:t>
            </a:r>
            <a:endParaRPr lang="en-US" dirty="0"/>
          </a:p>
          <a:p>
            <a:pPr marL="457200" indent="-457200">
              <a:lnSpc>
                <a:spcPct val="100000"/>
              </a:lnSpc>
              <a:buFont typeface="Ubuntu Light" panose="020B0604020202020204" pitchFamily="34" charset="0"/>
              <a:buChar char="•"/>
            </a:pPr>
            <a:r>
              <a:rPr lang="fr-fr" dirty="0">
                <a:hlinkClick r:id="rId7"/>
              </a:rPr>
              <a:t>High 5 pour la forme physique</a:t>
            </a:r>
            <a:endParaRPr lang="en-US" dirty="0"/>
          </a:p>
          <a:p>
            <a:pPr marL="457200" indent="-457200">
              <a:lnSpc>
                <a:spcPct val="100000"/>
              </a:lnSpc>
              <a:buFont typeface="Ubuntu Light" panose="020B0604020202020204" pitchFamily="34" charset="0"/>
              <a:buChar char="•"/>
            </a:pPr>
            <a:r>
              <a:rPr lang="fr-fr" dirty="0">
                <a:hlinkClick r:id="rId8"/>
              </a:rPr>
              <a:t>Promotion de la santé – Matériel pédagogique</a:t>
            </a:r>
            <a:endParaRPr lang="en-US" dirty="0"/>
          </a:p>
          <a:p>
            <a:pPr marL="457200" indent="-457200">
              <a:lnSpc>
                <a:spcPct val="100000"/>
              </a:lnSpc>
              <a:buFont typeface="Ubuntu Light" panose="020B0604020202020204" pitchFamily="34" charset="0"/>
              <a:buChar char="•"/>
            </a:pPr>
            <a:r>
              <a:rPr lang="fr-fr" dirty="0"/>
              <a:t>Les ressources et les guides de fitness de votre programme</a:t>
            </a:r>
          </a:p>
          <a:p>
            <a:pPr marL="457200" indent="-457200">
              <a:lnSpc>
                <a:spcPct val="100000"/>
              </a:lnSpc>
              <a:buFont typeface="Ubuntu Light" panose="020B0604020202020204" pitchFamily="34" charset="0"/>
              <a:buChar char="•"/>
            </a:pPr>
            <a:endParaRPr lang="en-US" dirty="0"/>
          </a:p>
        </p:txBody>
      </p:sp>
    </p:spTree>
    <p:extLst>
      <p:ext uri="{BB962C8B-B14F-4D97-AF65-F5344CB8AC3E}">
        <p14:creationId xmlns:p14="http://schemas.microsoft.com/office/powerpoint/2010/main" val="1493893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10253229"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7" name="Picture 10" descr="healthy Icon - Free PNG &amp; SVG 39490 -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2253887" cy="581025"/>
          </a:xfrm>
        </p:spPr>
        <p:txBody>
          <a:bodyPr>
            <a:noAutofit/>
          </a:bodyPr>
          <a:lstStyle/>
          <a:p>
            <a:r>
              <a:rPr lang="fr-fr" dirty="0"/>
              <a:t>Devoirs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5328013" cy="581025"/>
          </a:xfrm>
        </p:spPr>
        <p:txBody>
          <a:bodyPr>
            <a:noAutofit/>
          </a:bodyPr>
          <a:lstStyle/>
          <a:p>
            <a:r>
              <a:rPr lang="fr-fr" dirty="0"/>
              <a:t>Sensibilisation à la santé</a:t>
            </a:r>
          </a:p>
        </p:txBody>
      </p:sp>
      <p:sp>
        <p:nvSpPr>
          <p:cNvPr id="12" name="TextBox 11">
            <a:extLst>
              <a:ext uri="{FF2B5EF4-FFF2-40B4-BE49-F238E27FC236}">
                <a16:creationId xmlns:a16="http://schemas.microsoft.com/office/drawing/2014/main" id="{BA12CD10-724A-E285-DB07-1124485CB188}"/>
              </a:ext>
            </a:extLst>
          </p:cNvPr>
          <p:cNvSpPr txBox="1"/>
          <p:nvPr/>
        </p:nvSpPr>
        <p:spPr>
          <a:xfrm>
            <a:off x="579379" y="6245152"/>
            <a:ext cx="644843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1 : PRÉSENTATION DE LA FORME PHYSIQUE</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246452"/>
            <a:ext cx="10841187" cy="33785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Sélectionnez ou créez votre propre conseil santé et entraînez-vous à le partager avec d'autres</a:t>
            </a:r>
          </a:p>
          <a:p>
            <a:pPr>
              <a:lnSpc>
                <a:spcPct val="100000"/>
              </a:lnSpc>
            </a:pPr>
            <a:endParaRPr lang="en-US" dirty="0"/>
          </a:p>
          <a:p>
            <a:pPr marL="457200" indent="-457200">
              <a:lnSpc>
                <a:spcPct val="100000"/>
              </a:lnSpc>
              <a:buFont typeface="Ubuntu Light" panose="020B0604020202020204" pitchFamily="34" charset="0"/>
              <a:buChar char="•"/>
            </a:pPr>
            <a:r>
              <a:rPr lang="fr-fr" dirty="0"/>
              <a:t>Au début de notre prochain cours, on vous </a:t>
            </a:r>
            <a:r>
              <a:rPr lang="fr-fr"/>
              <a:t>demandera </a:t>
            </a:r>
            <a:br>
              <a:rPr lang="fr-fr"/>
            </a:br>
            <a:r>
              <a:rPr lang="fr-fr"/>
              <a:t>de</a:t>
            </a:r>
            <a:r>
              <a:rPr lang="fr-fr" b="1">
                <a:solidFill>
                  <a:srgbClr val="179984"/>
                </a:solidFill>
              </a:rPr>
              <a:t> </a:t>
            </a:r>
            <a:r>
              <a:rPr lang="fr-fr" b="1" dirty="0">
                <a:solidFill>
                  <a:srgbClr val="179984"/>
                </a:solidFill>
              </a:rPr>
              <a:t>présenter votre conseil de santé au groupe !</a:t>
            </a:r>
          </a:p>
          <a:p>
            <a:pPr marL="457200" indent="-457200">
              <a:lnSpc>
                <a:spcPct val="100000"/>
              </a:lnSpc>
              <a:buFont typeface="Ubuntu Light" panose="020B0604020202020204" pitchFamily="34" charset="0"/>
              <a:buChar char="•"/>
            </a:pPr>
            <a:endParaRPr lang="en-US" dirty="0"/>
          </a:p>
        </p:txBody>
      </p:sp>
    </p:spTree>
    <p:extLst>
      <p:ext uri="{BB962C8B-B14F-4D97-AF65-F5344CB8AC3E}">
        <p14:creationId xmlns:p14="http://schemas.microsoft.com/office/powerpoint/2010/main" val="134117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628651" y="316571"/>
            <a:ext cx="5467350" cy="581025"/>
          </a:xfrm>
        </p:spPr>
        <p:txBody>
          <a:bodyPr>
            <a:noAutofit/>
          </a:bodyPr>
          <a:lstStyle/>
          <a:p>
            <a:r>
              <a:rPr lang="fr-fr" dirty="0"/>
              <a:t>Rôle et Responsabilités</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a:xfrm>
            <a:off x="628650" y="897596"/>
            <a:ext cx="3586299" cy="581025"/>
          </a:xfrm>
        </p:spPr>
        <p:txBody>
          <a:bodyPr>
            <a:noAutofit/>
          </a:bodyPr>
          <a:lstStyle/>
          <a:p>
            <a:r>
              <a:rPr lang="fr-fr" dirty="0"/>
              <a:t>Fitness Captains</a:t>
            </a:r>
          </a:p>
        </p:txBody>
      </p:sp>
      <p:sp>
        <p:nvSpPr>
          <p:cNvPr id="6" name="TextBox 5">
            <a:extLst>
              <a:ext uri="{FF2B5EF4-FFF2-40B4-BE49-F238E27FC236}">
                <a16:creationId xmlns:a16="http://schemas.microsoft.com/office/drawing/2014/main" id="{EB3185AE-22B3-4944-AD73-9F51D8336490}"/>
              </a:ext>
            </a:extLst>
          </p:cNvPr>
          <p:cNvSpPr txBox="1"/>
          <p:nvPr/>
        </p:nvSpPr>
        <p:spPr>
          <a:xfrm>
            <a:off x="628649" y="1877074"/>
            <a:ext cx="10762161" cy="1196609"/>
          </a:xfrm>
          <a:prstGeom prst="rect">
            <a:avLst/>
          </a:prstGeom>
          <a:noFill/>
        </p:spPr>
        <p:txBody>
          <a:bodyPr wrap="square" rtlCol="0">
            <a:noAutofit/>
          </a:bodyPr>
          <a:lstStyle/>
          <a:p>
            <a:r>
              <a:rPr lang="fr-fr" sz="2400" dirty="0">
                <a:effectLst/>
                <a:latin typeface="Ubuntu Light" panose="020B0304030602030204" pitchFamily="34" charset="0"/>
                <a:ea typeface="Calibri" panose="020F0502020204030204" pitchFamily="34" charset="0"/>
                <a:cs typeface="Times New Roman" panose="02020603050405020304" pitchFamily="18" charset="0"/>
              </a:rPr>
              <a:t>Les Fitness Captains travaillent en étroite collaboration avec leurs entraîneurs pour s'assurer que la santé et la forme physique soient des éléments clés de l'expérience sportive, en prenant part à ces rôles de leadership :</a:t>
            </a:r>
            <a:endParaRPr lang="en-US" dirty="0"/>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176620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a:t>
            </a:r>
          </a:p>
        </p:txBody>
      </p:sp>
      <p:sp>
        <p:nvSpPr>
          <p:cNvPr id="5" name="Text Box 2">
            <a:extLst>
              <a:ext uri="{FF2B5EF4-FFF2-40B4-BE49-F238E27FC236}">
                <a16:creationId xmlns:a16="http://schemas.microsoft.com/office/drawing/2014/main" id="{92B6AAEA-3C8E-B0B6-B583-AD663AD94E9D}"/>
              </a:ext>
            </a:extLst>
          </p:cNvPr>
          <p:cNvSpPr txBox="1">
            <a:spLocks noChangeArrowheads="1"/>
          </p:cNvSpPr>
          <p:nvPr/>
        </p:nvSpPr>
        <p:spPr bwMode="auto">
          <a:xfrm>
            <a:off x="6529691" y="5239886"/>
            <a:ext cx="2895600" cy="72051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fr-fr" sz="2000" dirty="0">
                <a:effectLst/>
                <a:latin typeface="Ubuntu Light" panose="020B0304030602030204" pitchFamily="34" charset="0"/>
                <a:ea typeface="Ubuntu Light" panose="020B0304030602030204" pitchFamily="34" charset="0"/>
                <a:cs typeface="Times New Roman" panose="02020603050405020304" pitchFamily="18" charset="0"/>
              </a:rPr>
              <a:t>Animer l’échauffement et la récupération</a:t>
            </a:r>
            <a:endParaRPr lang="en-US" sz="1400" dirty="0">
              <a:effectLst/>
              <a:latin typeface="Ubuntu Light" panose="020B0304030602030204" pitchFamily="34" charset="0"/>
              <a:ea typeface="Ubuntu Light" panose="020B0304030602030204" pitchFamily="34" charset="0"/>
              <a:cs typeface="Times New Roman" panose="02020603050405020304" pitchFamily="18" charset="0"/>
            </a:endParaRPr>
          </a:p>
        </p:txBody>
      </p:sp>
      <p:sp>
        <p:nvSpPr>
          <p:cNvPr id="8" name="Text Box 3">
            <a:extLst>
              <a:ext uri="{FF2B5EF4-FFF2-40B4-BE49-F238E27FC236}">
                <a16:creationId xmlns:a16="http://schemas.microsoft.com/office/drawing/2014/main" id="{81D03C10-9079-6A67-A48D-AB27EAE6937B}"/>
              </a:ext>
            </a:extLst>
          </p:cNvPr>
          <p:cNvSpPr txBox="1">
            <a:spLocks noChangeArrowheads="1"/>
          </p:cNvSpPr>
          <p:nvPr/>
        </p:nvSpPr>
        <p:spPr bwMode="auto">
          <a:xfrm>
            <a:off x="2940915" y="5120247"/>
            <a:ext cx="2057400" cy="72051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fr-fr" sz="2000" dirty="0">
                <a:effectLst/>
                <a:latin typeface="Ubuntu Light" panose="020B0304030602030204" pitchFamily="34" charset="0"/>
                <a:ea typeface="Ubuntu Light" panose="020B0304030602030204" pitchFamily="34" charset="0"/>
                <a:cs typeface="Times New Roman" panose="02020603050405020304" pitchFamily="18" charset="0"/>
              </a:rPr>
              <a:t>Transmettre des habitudes saines </a:t>
            </a:r>
          </a:p>
        </p:txBody>
      </p:sp>
      <p:pic>
        <p:nvPicPr>
          <p:cNvPr id="13" name="Picture 6" descr="Warm-up Icons - Free SVG &amp; PNG Warm-up Images - Noun Project">
            <a:extLst>
              <a:ext uri="{FF2B5EF4-FFF2-40B4-BE49-F238E27FC236}">
                <a16:creationId xmlns:a16="http://schemas.microsoft.com/office/drawing/2014/main" id="{872B3A4F-E3D8-17CE-8861-38300FF64C25}"/>
              </a:ext>
            </a:extLst>
          </p:cNvPr>
          <p:cNvPicPr>
            <a:picLocks noChangeAspect="1" noChangeArrowheads="1"/>
          </p:cNvPicPr>
          <p:nvPr/>
        </p:nvPicPr>
        <p:blipFill>
          <a:blip r:embed="rId3">
            <a:duotone>
              <a:schemeClr val="accent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6909866" y="321524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ealthy Icon - Free PNG &amp; SVG 39490 - Noun Project">
            <a:extLst>
              <a:ext uri="{FF2B5EF4-FFF2-40B4-BE49-F238E27FC236}">
                <a16:creationId xmlns:a16="http://schemas.microsoft.com/office/drawing/2014/main" id="{190C8B28-C2A9-EDE9-9382-3B05545CA91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7067" y="3293586"/>
            <a:ext cx="1685097" cy="168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4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561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B0B23-81E0-4DF5-A6C7-7B284BA6416F}"/>
              </a:ext>
            </a:extLst>
          </p:cNvPr>
          <p:cNvSpPr>
            <a:spLocks noGrp="1"/>
          </p:cNvSpPr>
          <p:nvPr>
            <p:ph type="body" sz="quarter" idx="10"/>
          </p:nvPr>
        </p:nvSpPr>
        <p:spPr>
          <a:xfrm>
            <a:off x="819150" y="764257"/>
            <a:ext cx="7480119" cy="2144406"/>
          </a:xfrm>
        </p:spPr>
        <p:txBody>
          <a:bodyPr>
            <a:noAutofit/>
          </a:bodyPr>
          <a:lstStyle/>
          <a:p>
            <a:r>
              <a:rPr lang="fr-fr" sz="4800" b="0" dirty="0"/>
              <a:t>Cours 2</a:t>
            </a:r>
          </a:p>
          <a:p>
            <a:r>
              <a:rPr lang="fr-fr" sz="4100" dirty="0"/>
              <a:t>Animer </a:t>
            </a:r>
            <a:r>
              <a:rPr lang="fr-fr" sz="4100"/>
              <a:t>l’échauffement </a:t>
            </a:r>
            <a:br>
              <a:rPr lang="fr-fr" sz="4100"/>
            </a:br>
            <a:r>
              <a:rPr lang="fr-fr" sz="4100"/>
              <a:t>et </a:t>
            </a:r>
            <a:r>
              <a:rPr lang="fr-fr" sz="4100" dirty="0"/>
              <a:t>la récupération</a:t>
            </a:r>
          </a:p>
          <a:p>
            <a:endParaRPr lang="en-US" dirty="0"/>
          </a:p>
        </p:txBody>
      </p:sp>
      <p:sp>
        <p:nvSpPr>
          <p:cNvPr id="3" name="Text Placeholder 2">
            <a:extLst>
              <a:ext uri="{FF2B5EF4-FFF2-40B4-BE49-F238E27FC236}">
                <a16:creationId xmlns:a16="http://schemas.microsoft.com/office/drawing/2014/main" id="{29EEA90E-FB6A-4868-A951-E2DAB40F51F4}"/>
              </a:ext>
            </a:extLst>
          </p:cNvPr>
          <p:cNvSpPr>
            <a:spLocks noGrp="1"/>
          </p:cNvSpPr>
          <p:nvPr>
            <p:ph type="body" sz="quarter" idx="11"/>
          </p:nvPr>
        </p:nvSpPr>
        <p:spPr>
          <a:xfrm>
            <a:off x="819150" y="3314700"/>
            <a:ext cx="9410700" cy="571500"/>
          </a:xfrm>
        </p:spPr>
        <p:txBody>
          <a:bodyPr>
            <a:noAutofit/>
          </a:bodyPr>
          <a:lstStyle/>
          <a:p>
            <a:r>
              <a:rPr lang="fr-fr" dirty="0"/>
              <a:t>Durant ce cours, nous allons :</a:t>
            </a:r>
          </a:p>
        </p:txBody>
      </p:sp>
      <p:sp>
        <p:nvSpPr>
          <p:cNvPr id="4" name="Text Placeholder 3">
            <a:extLst>
              <a:ext uri="{FF2B5EF4-FFF2-40B4-BE49-F238E27FC236}">
                <a16:creationId xmlns:a16="http://schemas.microsoft.com/office/drawing/2014/main" id="{878E8F3C-3D13-42A8-8FE2-B56D17A5C83E}"/>
              </a:ext>
            </a:extLst>
          </p:cNvPr>
          <p:cNvSpPr>
            <a:spLocks noGrp="1"/>
          </p:cNvSpPr>
          <p:nvPr>
            <p:ph type="body" sz="quarter" idx="12"/>
          </p:nvPr>
        </p:nvSpPr>
        <p:spPr>
          <a:xfrm>
            <a:off x="800100" y="3886200"/>
            <a:ext cx="7647214" cy="1722120"/>
          </a:xfrm>
        </p:spPr>
        <p:txBody>
          <a:bodyPr>
            <a:noAutofit/>
          </a:bodyPr>
          <a:lstStyle/>
          <a:p>
            <a:r>
              <a:rPr lang="fr-fr" sz="2800" b="1" dirty="0"/>
              <a:t>Nous entraîner à diriger des routines d'échauffements et d'étirements dynamiques pour </a:t>
            </a:r>
            <a:r>
              <a:rPr lang="fr-fr" dirty="0"/>
              <a:t>différents sports</a:t>
            </a:r>
          </a:p>
        </p:txBody>
      </p:sp>
    </p:spTree>
    <p:extLst>
      <p:ext uri="{BB962C8B-B14F-4D97-AF65-F5344CB8AC3E}">
        <p14:creationId xmlns:p14="http://schemas.microsoft.com/office/powerpoint/2010/main" val="405317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628650" y="316571"/>
            <a:ext cx="3568881" cy="581025"/>
          </a:xfrm>
        </p:spPr>
        <p:txBody>
          <a:bodyPr>
            <a:noAutofit/>
          </a:bodyPr>
          <a:lstStyle/>
          <a:p>
            <a:r>
              <a:rPr lang="fr-fr" dirty="0"/>
              <a:t>Faisons le point</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a:xfrm>
            <a:off x="628651" y="897596"/>
            <a:ext cx="3795304" cy="581025"/>
          </a:xfrm>
        </p:spPr>
        <p:txBody>
          <a:bodyPr>
            <a:noAutofit/>
          </a:bodyPr>
          <a:lstStyle/>
          <a:p>
            <a:r>
              <a:rPr lang="fr-fr" dirty="0"/>
              <a:t>Fitness Captains</a:t>
            </a:r>
          </a:p>
        </p:txBody>
      </p:sp>
      <p:sp>
        <p:nvSpPr>
          <p:cNvPr id="6" name="TextBox 5">
            <a:extLst>
              <a:ext uri="{FF2B5EF4-FFF2-40B4-BE49-F238E27FC236}">
                <a16:creationId xmlns:a16="http://schemas.microsoft.com/office/drawing/2014/main" id="{EB3185AE-22B3-4944-AD73-9F51D8336490}"/>
              </a:ext>
            </a:extLst>
          </p:cNvPr>
          <p:cNvSpPr txBox="1"/>
          <p:nvPr/>
        </p:nvSpPr>
        <p:spPr>
          <a:xfrm>
            <a:off x="628650" y="2582753"/>
            <a:ext cx="10313894" cy="1477328"/>
          </a:xfrm>
          <a:prstGeom prst="rect">
            <a:avLst/>
          </a:prstGeom>
          <a:noFill/>
        </p:spPr>
        <p:txBody>
          <a:bodyPr wrap="square" lIns="91440" tIns="45720" rIns="91440" bIns="45720" rtlCol="0" anchor="t">
            <a:noAutofit/>
          </a:bodyPr>
          <a:lstStyle/>
          <a:p>
            <a:pPr marL="342900" indent="-342900">
              <a:buFont typeface="Ubuntu Light" panose="020B0604020202020204" pitchFamily="34" charset="0"/>
              <a:buChar char="•"/>
            </a:pPr>
            <a:r>
              <a:rPr lang="fr-fr" sz="2400" dirty="0">
                <a:latin typeface="Ubuntu Light"/>
                <a:ea typeface="Calibri" panose="020F0502020204030204" pitchFamily="34" charset="0"/>
                <a:cs typeface="Times New Roman"/>
              </a:rPr>
              <a:t>Réflexions et questions sur le Cours 1</a:t>
            </a:r>
          </a:p>
          <a:p>
            <a:endParaRPr lang="en-US" sz="2400" dirty="0">
              <a:latin typeface="Ubuntu Light" panose="020B0304030602030204" pitchFamily="34" charset="0"/>
              <a:ea typeface="Calibri" panose="020F0502020204030204" pitchFamily="34" charset="0"/>
              <a:cs typeface="Times New Roman" panose="02020603050405020304" pitchFamily="18" charset="0"/>
            </a:endParaRPr>
          </a:p>
          <a:p>
            <a:pPr marL="342900" indent="-342900">
              <a:buFont typeface="Ubuntu Light" panose="020B0604020202020204" pitchFamily="34" charset="0"/>
              <a:buChar char="•"/>
            </a:pPr>
            <a:r>
              <a:rPr lang="fr-fr" sz="2400" dirty="0">
                <a:latin typeface="Ubuntu Light" panose="020B0304030602030204" pitchFamily="34" charset="0"/>
                <a:ea typeface="Calibri" panose="020F0502020204030204" pitchFamily="34" charset="0"/>
                <a:cs typeface="Times New Roman" panose="02020603050405020304" pitchFamily="18" charset="0"/>
              </a:rPr>
              <a:t>S'entraîner à présenter des conseils de santé</a:t>
            </a:r>
          </a:p>
          <a:p>
            <a:pPr marL="342900" indent="-342900">
              <a:buFont typeface="Ubuntu Light" panose="020B0604020202020204" pitchFamily="34" charset="0"/>
              <a:buChar char="•"/>
            </a:pPr>
            <a:endParaRPr lang="en-US" dirty="0"/>
          </a:p>
        </p:txBody>
      </p:sp>
      <p:sp>
        <p:nvSpPr>
          <p:cNvPr id="12" name="TextBox 11">
            <a:extLst>
              <a:ext uri="{FF2B5EF4-FFF2-40B4-BE49-F238E27FC236}">
                <a16:creationId xmlns:a16="http://schemas.microsoft.com/office/drawing/2014/main" id="{55D81D16-D7AC-E165-3D33-92887A9A2C74}"/>
              </a:ext>
            </a:extLst>
          </p:cNvPr>
          <p:cNvSpPr txBox="1"/>
          <p:nvPr/>
        </p:nvSpPr>
        <p:spPr>
          <a:xfrm>
            <a:off x="579379" y="6245152"/>
            <a:ext cx="720608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Tree>
    <p:extLst>
      <p:ext uri="{BB962C8B-B14F-4D97-AF65-F5344CB8AC3E}">
        <p14:creationId xmlns:p14="http://schemas.microsoft.com/office/powerpoint/2010/main" val="1637166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628651" y="316571"/>
            <a:ext cx="5371556" cy="581025"/>
          </a:xfrm>
        </p:spPr>
        <p:txBody>
          <a:bodyPr>
            <a:noAutofit/>
          </a:bodyPr>
          <a:lstStyle/>
          <a:p>
            <a:r>
              <a:rPr lang="fr-fr" dirty="0"/>
              <a:t>Rôle et Responsabilités</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a:xfrm>
            <a:off x="628651" y="897596"/>
            <a:ext cx="4298414" cy="581025"/>
          </a:xfrm>
        </p:spPr>
        <p:txBody>
          <a:bodyPr>
            <a:noAutofit/>
          </a:bodyPr>
          <a:lstStyle/>
          <a:p>
            <a:r>
              <a:rPr lang="fr-fr" dirty="0"/>
              <a:t>Fitness Captains</a:t>
            </a:r>
          </a:p>
        </p:txBody>
      </p:sp>
      <p:sp>
        <p:nvSpPr>
          <p:cNvPr id="6" name="TextBox 5">
            <a:extLst>
              <a:ext uri="{FF2B5EF4-FFF2-40B4-BE49-F238E27FC236}">
                <a16:creationId xmlns:a16="http://schemas.microsoft.com/office/drawing/2014/main" id="{EB3185AE-22B3-4944-AD73-9F51D8336490}"/>
              </a:ext>
            </a:extLst>
          </p:cNvPr>
          <p:cNvSpPr txBox="1"/>
          <p:nvPr/>
        </p:nvSpPr>
        <p:spPr>
          <a:xfrm>
            <a:off x="628650" y="1877074"/>
            <a:ext cx="10892790" cy="1200329"/>
          </a:xfrm>
          <a:prstGeom prst="rect">
            <a:avLst/>
          </a:prstGeom>
          <a:noFill/>
        </p:spPr>
        <p:txBody>
          <a:bodyPr wrap="square" rtlCol="0">
            <a:noAutofit/>
          </a:bodyPr>
          <a:lstStyle/>
          <a:p>
            <a:r>
              <a:rPr lang="fr-fr" sz="2400" dirty="0">
                <a:effectLst/>
                <a:latin typeface="Ubuntu Light" panose="020B0304030602030204" pitchFamily="34" charset="0"/>
                <a:ea typeface="Calibri" panose="020F0502020204030204" pitchFamily="34" charset="0"/>
                <a:cs typeface="Times New Roman" panose="02020603050405020304" pitchFamily="18" charset="0"/>
              </a:rPr>
              <a:t>Les Fitness Captains travaillent en étroite collaboration avec leurs entraîneurs pour s'assurer que la santé et la forme physique soient des éléments clés de l'expérience sportive, en prenant part à ces rôles de leadership :</a:t>
            </a:r>
            <a:endParaRPr lang="en-US" dirty="0"/>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a:t>
            </a:r>
          </a:p>
        </p:txBody>
      </p:sp>
      <p:sp>
        <p:nvSpPr>
          <p:cNvPr id="9" name="Text Box 2">
            <a:extLst>
              <a:ext uri="{FF2B5EF4-FFF2-40B4-BE49-F238E27FC236}">
                <a16:creationId xmlns:a16="http://schemas.microsoft.com/office/drawing/2014/main" id="{08F6803B-4367-D4F0-1A04-91A6D4182A1E}"/>
              </a:ext>
            </a:extLst>
          </p:cNvPr>
          <p:cNvSpPr txBox="1">
            <a:spLocks noChangeArrowheads="1"/>
          </p:cNvSpPr>
          <p:nvPr/>
        </p:nvSpPr>
        <p:spPr bwMode="auto">
          <a:xfrm>
            <a:off x="6458439" y="5250356"/>
            <a:ext cx="2895600" cy="72051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fr-fr" sz="2000" dirty="0">
                <a:effectLst/>
                <a:latin typeface="Ubuntu Light" panose="020B0304030602030204" pitchFamily="34" charset="0"/>
                <a:ea typeface="Ubuntu Light" panose="020B0304030602030204" pitchFamily="34" charset="0"/>
                <a:cs typeface="Times New Roman" panose="02020603050405020304" pitchFamily="18" charset="0"/>
              </a:rPr>
              <a:t>Animer l’échauffement et la récupération</a:t>
            </a:r>
            <a:endParaRPr lang="en-US" sz="1400" dirty="0">
              <a:effectLst/>
              <a:latin typeface="Ubuntu Light" panose="020B0304030602030204" pitchFamily="34" charset="0"/>
              <a:ea typeface="Ubuntu Light" panose="020B0304030602030204" pitchFamily="34" charset="0"/>
              <a:cs typeface="Times New Roman" panose="02020603050405020304" pitchFamily="18" charset="0"/>
            </a:endParaRPr>
          </a:p>
        </p:txBody>
      </p:sp>
      <p:sp>
        <p:nvSpPr>
          <p:cNvPr id="10" name="Text Box 3">
            <a:extLst>
              <a:ext uri="{FF2B5EF4-FFF2-40B4-BE49-F238E27FC236}">
                <a16:creationId xmlns:a16="http://schemas.microsoft.com/office/drawing/2014/main" id="{9B41E3DE-F93B-8A55-C85B-4FE504354EDD}"/>
              </a:ext>
            </a:extLst>
          </p:cNvPr>
          <p:cNvSpPr txBox="1">
            <a:spLocks noChangeArrowheads="1"/>
          </p:cNvSpPr>
          <p:nvPr/>
        </p:nvSpPr>
        <p:spPr bwMode="auto">
          <a:xfrm>
            <a:off x="2869664" y="5218744"/>
            <a:ext cx="2057400" cy="72051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fr-fr" sz="2000" dirty="0">
                <a:effectLst/>
                <a:latin typeface="Ubuntu Light" panose="020B0304030602030204" pitchFamily="34" charset="0"/>
                <a:ea typeface="Ubuntu Light" panose="020B0304030602030204" pitchFamily="34" charset="0"/>
                <a:cs typeface="Times New Roman" panose="02020603050405020304" pitchFamily="18" charset="0"/>
              </a:rPr>
              <a:t>Transmettre des habitudes saines </a:t>
            </a:r>
          </a:p>
        </p:txBody>
      </p:sp>
      <p:pic>
        <p:nvPicPr>
          <p:cNvPr id="2054" name="Picture 6" descr="Warm-up Icons - Free SVG &amp; PNG Warm-up Images - Noun Project">
            <a:extLst>
              <a:ext uri="{FF2B5EF4-FFF2-40B4-BE49-F238E27FC236}">
                <a16:creationId xmlns:a16="http://schemas.microsoft.com/office/drawing/2014/main" id="{0BF0ECC3-6EA8-4FFA-602D-61A7CFF0487E}"/>
              </a:ext>
            </a:extLst>
          </p:cNvPr>
          <p:cNvPicPr>
            <a:picLocks noChangeAspect="1" noChangeArrowheads="1"/>
          </p:cNvPicPr>
          <p:nvPr/>
        </p:nvPicPr>
        <p:blipFill>
          <a:blip r:embed="rId3">
            <a:duotone>
              <a:schemeClr val="accent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6826738" y="322571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ealthy Icon - Free PNG &amp; SVG 39490 - Noun Project">
            <a:extLst>
              <a:ext uri="{FF2B5EF4-FFF2-40B4-BE49-F238E27FC236}">
                <a16:creationId xmlns:a16="http://schemas.microsoft.com/office/drawing/2014/main" id="{CEE5BB12-D6E6-AF36-94A2-EE89AB880944}"/>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5815" y="3533647"/>
            <a:ext cx="1685097" cy="168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06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Autofit/>
          </a:bodyPr>
          <a:lstStyle/>
          <a:p>
            <a:pPr algn="r"/>
            <a:r>
              <a:rPr lang="fr-fr" dirty="0"/>
              <a:t>Événements de leadership</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noAutofit/>
          </a:bodyPr>
          <a:lstStyle/>
          <a:p>
            <a:r>
              <a:rPr lang="fr-fr" dirty="0"/>
              <a:t>Planification d’événements</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a:blip r:embed="rId3">
            <a:extLst>
              <a:ext uri="{28A0092B-C50C-407E-A947-70E740481C1C}">
                <a14:useLocalDpi xmlns:a14="http://schemas.microsoft.com/office/drawing/2010/main" val="0"/>
              </a:ext>
            </a:extLst>
          </a:blip>
          <a:srcRect t="16591" b="16591"/>
          <a:stretch/>
        </p:blipFill>
        <p:spPr>
          <a:xfrm>
            <a:off x="2428875"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sp>
        <p:nvSpPr>
          <p:cNvPr id="16" name="TextBox 15">
            <a:extLst>
              <a:ext uri="{FF2B5EF4-FFF2-40B4-BE49-F238E27FC236}">
                <a16:creationId xmlns:a16="http://schemas.microsoft.com/office/drawing/2014/main" id="{1D310E49-CA51-47E1-3F73-63E6B98F0867}"/>
              </a:ext>
            </a:extLst>
          </p:cNvPr>
          <p:cNvSpPr txBox="1"/>
          <p:nvPr/>
        </p:nvSpPr>
        <p:spPr>
          <a:xfrm>
            <a:off x="579380" y="6245152"/>
            <a:ext cx="7040620"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grpSp>
        <p:nvGrpSpPr>
          <p:cNvPr id="24" name="Group 23">
            <a:extLst>
              <a:ext uri="{FF2B5EF4-FFF2-40B4-BE49-F238E27FC236}">
                <a16:creationId xmlns:a16="http://schemas.microsoft.com/office/drawing/2014/main" id="{DCF823F6-0D7C-804F-6AE0-120BD584BBD5}"/>
              </a:ext>
            </a:extLst>
          </p:cNvPr>
          <p:cNvGrpSpPr/>
          <p:nvPr/>
        </p:nvGrpSpPr>
        <p:grpSpPr>
          <a:xfrm>
            <a:off x="126717" y="1156741"/>
            <a:ext cx="4588158" cy="4584337"/>
            <a:chOff x="126717" y="1156741"/>
            <a:chExt cx="4588158" cy="4584337"/>
          </a:xfrm>
        </p:grpSpPr>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3" name="Picture 22" descr="Forme&#10;&#10;Description générée automatiquement avec un niveau de confiance faible">
              <a:extLst>
                <a:ext uri="{FF2B5EF4-FFF2-40B4-BE49-F238E27FC236}">
                  <a16:creationId xmlns:a16="http://schemas.microsoft.com/office/drawing/2014/main" id="{02B78149-75A4-CBE6-3532-F8EAFDA7EBC3}"/>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Tree>
    <p:extLst>
      <p:ext uri="{BB962C8B-B14F-4D97-AF65-F5344CB8AC3E}">
        <p14:creationId xmlns:p14="http://schemas.microsoft.com/office/powerpoint/2010/main" val="440019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7148104" cy="581025"/>
          </a:xfrm>
        </p:spPr>
        <p:txBody>
          <a:bodyPr>
            <a:noAutofit/>
          </a:bodyPr>
          <a:lstStyle/>
          <a:p>
            <a:r>
              <a:rPr lang="fr-fr" dirty="0"/>
              <a:t>Qu'est-ce qu'un échauffement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211830" cy="581025"/>
          </a:xfrm>
        </p:spPr>
        <p:txBody>
          <a:bodyPr>
            <a:noAutofit/>
          </a:bodyPr>
          <a:lstStyle/>
          <a:p>
            <a:r>
              <a:rPr lang="fr-fr" dirty="0"/>
              <a:t>Échauffement</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391370"/>
            <a:ext cx="10915615" cy="337853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Un échauffement doit être la première activité </a:t>
            </a:r>
            <a:r>
              <a:rPr lang="fr-fr"/>
              <a:t>physique </a:t>
            </a:r>
            <a:br>
              <a:rPr lang="fr-fr"/>
            </a:br>
            <a:r>
              <a:rPr lang="fr-fr"/>
              <a:t>de </a:t>
            </a:r>
            <a:r>
              <a:rPr lang="fr-fr" dirty="0"/>
              <a:t>chaque entraînement ou compétition</a:t>
            </a:r>
          </a:p>
          <a:p>
            <a:pPr marL="457200" indent="-457200">
              <a:lnSpc>
                <a:spcPct val="100000"/>
              </a:lnSpc>
              <a:buFont typeface="Ubuntu Light" panose="020B0604020202020204" pitchFamily="34" charset="0"/>
              <a:buChar char="•"/>
            </a:pPr>
            <a:endParaRPr lang="en-US" dirty="0"/>
          </a:p>
          <a:p>
            <a:pPr marL="457200" indent="-457200">
              <a:lnSpc>
                <a:spcPct val="100000"/>
              </a:lnSpc>
              <a:buFont typeface="Ubuntu Light" panose="020B0604020202020204" pitchFamily="34" charset="0"/>
              <a:buChar char="•"/>
            </a:pPr>
            <a:endParaRPr lang="en-US" dirty="0"/>
          </a:p>
          <a:p>
            <a:pPr marL="457200" indent="-457200">
              <a:lnSpc>
                <a:spcPct val="100000"/>
              </a:lnSpc>
              <a:buFont typeface="Ubuntu Light" panose="020B0604020202020204" pitchFamily="34" charset="0"/>
              <a:buChar char="•"/>
            </a:pPr>
            <a:r>
              <a:rPr lang="fr-fr" dirty="0"/>
              <a:t>Un bon échauffement permet aux athlètes </a:t>
            </a:r>
            <a:r>
              <a:rPr lang="fr-fr" b="1" dirty="0">
                <a:solidFill>
                  <a:srgbClr val="179984"/>
                </a:solidFill>
              </a:rPr>
              <a:t>de se préparer physiquement et mentalement</a:t>
            </a:r>
            <a:r>
              <a:rPr lang="fr-fr" dirty="0"/>
              <a:t> </a:t>
            </a:r>
            <a:endParaRPr lang="en-US" b="1" dirty="0">
              <a:solidFill>
                <a:srgbClr val="179984"/>
              </a:solidFill>
            </a:endParaRPr>
          </a:p>
        </p:txBody>
      </p:sp>
      <p:sp>
        <p:nvSpPr>
          <p:cNvPr id="9" name="TextBox 8">
            <a:extLst>
              <a:ext uri="{FF2B5EF4-FFF2-40B4-BE49-F238E27FC236}">
                <a16:creationId xmlns:a16="http://schemas.microsoft.com/office/drawing/2014/main" id="{887D4750-C3E9-151B-706E-30AD55DABDE5}"/>
              </a:ext>
            </a:extLst>
          </p:cNvPr>
          <p:cNvSpPr txBox="1"/>
          <p:nvPr/>
        </p:nvSpPr>
        <p:spPr>
          <a:xfrm>
            <a:off x="579379" y="6245152"/>
            <a:ext cx="7031911"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Tree>
    <p:extLst>
      <p:ext uri="{BB962C8B-B14F-4D97-AF65-F5344CB8AC3E}">
        <p14:creationId xmlns:p14="http://schemas.microsoft.com/office/powerpoint/2010/main" val="1746359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6024699" cy="581025"/>
          </a:xfrm>
        </p:spPr>
        <p:txBody>
          <a:bodyPr/>
          <a:lstStyle/>
          <a:p>
            <a:r>
              <a:rPr lang="fr-fr" dirty="0"/>
              <a:t>Objectif d'un échauffement</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246664" cy="581025"/>
          </a:xfrm>
        </p:spPr>
        <p:txBody>
          <a:bodyPr>
            <a:normAutofit/>
          </a:bodyPr>
          <a:lstStyle/>
          <a:p>
            <a:r>
              <a:rPr lang="fr-fr" dirty="0"/>
              <a:t>Échauffement</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70406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2 : ANIMER L'ÉCHAUFFEMENT ET LA RÉCUPÉRATION</a:t>
            </a:r>
          </a:p>
        </p:txBody>
      </p:sp>
      <p:graphicFrame>
        <p:nvGraphicFramePr>
          <p:cNvPr id="6" name="Table 6">
            <a:extLst>
              <a:ext uri="{FF2B5EF4-FFF2-40B4-BE49-F238E27FC236}">
                <a16:creationId xmlns:a16="http://schemas.microsoft.com/office/drawing/2014/main" id="{0A65E01D-CD6A-D071-768E-961A8C3C13B4}"/>
              </a:ext>
            </a:extLst>
          </p:cNvPr>
          <p:cNvGraphicFramePr>
            <a:graphicFrameLocks noGrp="1"/>
          </p:cNvGraphicFramePr>
          <p:nvPr>
            <p:extLst>
              <p:ext uri="{D42A27DB-BD31-4B8C-83A1-F6EECF244321}">
                <p14:modId xmlns:p14="http://schemas.microsoft.com/office/powerpoint/2010/main" val="1383424644"/>
              </p:ext>
            </p:extLst>
          </p:nvPr>
        </p:nvGraphicFramePr>
        <p:xfrm>
          <a:off x="1030118" y="2269800"/>
          <a:ext cx="9610725" cy="2946886"/>
        </p:xfrm>
        <a:graphic>
          <a:graphicData uri="http://schemas.openxmlformats.org/drawingml/2006/table">
            <a:tbl>
              <a:tblPr firstRow="1" bandRow="1">
                <a:tableStyleId>{F5AB1C69-6EDB-4FF4-983F-18BD219EF322}</a:tableStyleId>
              </a:tblPr>
              <a:tblGrid>
                <a:gridCol w="9610725">
                  <a:extLst>
                    <a:ext uri="{9D8B030D-6E8A-4147-A177-3AD203B41FA5}">
                      <a16:colId xmlns:a16="http://schemas.microsoft.com/office/drawing/2014/main" val="1381919411"/>
                    </a:ext>
                  </a:extLst>
                </a:gridCol>
              </a:tblGrid>
              <a:tr h="381196">
                <a:tc>
                  <a:txBody>
                    <a:bodyPr/>
                    <a:lstStyle/>
                    <a:p>
                      <a:pPr algn="ctr"/>
                      <a:r>
                        <a:rPr lang="fr-fr" sz="2400" dirty="0"/>
                        <a:t>Bienfaits physiques et mentaux</a:t>
                      </a:r>
                    </a:p>
                  </a:txBody>
                  <a:tcPr/>
                </a:tc>
                <a:extLst>
                  <a:ext uri="{0D108BD9-81ED-4DB2-BD59-A6C34878D82A}">
                    <a16:rowId xmlns:a16="http://schemas.microsoft.com/office/drawing/2014/main" val="4040956183"/>
                  </a:ext>
                </a:extLst>
              </a:tr>
              <a:tr h="2489686">
                <a:tc>
                  <a:txBody>
                    <a:bodyPr/>
                    <a:lstStyle/>
                    <a:p>
                      <a:pPr marL="285750" indent="-285750">
                        <a:buFont typeface="Ubuntu Light" panose="020B0604020202020204" pitchFamily="34" charset="0"/>
                        <a:buChar char="•"/>
                      </a:pPr>
                      <a:r>
                        <a:rPr lang="fr-fr" sz="2400" dirty="0"/>
                        <a:t>Augmentation du rythme cardiaque</a:t>
                      </a:r>
                    </a:p>
                    <a:p>
                      <a:pPr marL="285750" indent="-285750">
                        <a:buFont typeface="Ubuntu Light" panose="020B0604020202020204" pitchFamily="34" charset="0"/>
                        <a:buChar char="•"/>
                      </a:pPr>
                      <a:r>
                        <a:rPr lang="fr-fr" sz="2400" dirty="0"/>
                        <a:t>Augmentation de la fréquence respiratoire</a:t>
                      </a:r>
                    </a:p>
                    <a:p>
                      <a:pPr marL="285750" indent="-285750">
                        <a:buFont typeface="Ubuntu Light" panose="020B0604020202020204" pitchFamily="34" charset="0"/>
                        <a:buChar char="•"/>
                      </a:pPr>
                      <a:r>
                        <a:rPr lang="fr-fr" sz="2400" dirty="0"/>
                        <a:t>Augmentation de la température du corps et des muscles</a:t>
                      </a:r>
                    </a:p>
                    <a:p>
                      <a:pPr marL="285750" indent="-285750">
                        <a:buFont typeface="Ubuntu Light" panose="020B0604020202020204" pitchFamily="34" charset="0"/>
                        <a:buChar char="•"/>
                      </a:pPr>
                      <a:r>
                        <a:rPr lang="fr-fr" sz="2400" dirty="0"/>
                        <a:t>Augmentation du flux sanguin vers les muscles actifs</a:t>
                      </a:r>
                    </a:p>
                    <a:p>
                      <a:pPr marL="285750" indent="-285750">
                        <a:buClr>
                          <a:srgbClr val="000000"/>
                        </a:buClr>
                        <a:buFont typeface="Ubuntu Light" panose="020B0604020202020204" pitchFamily="34" charset="0"/>
                        <a:buChar char="•"/>
                      </a:pPr>
                      <a:r>
                        <a:rPr lang="fr-fr" sz="2400" b="0" i="0" u="none" strike="noStrike" noProof="0" dirty="0">
                          <a:latin typeface="Ubuntu Light"/>
                        </a:rPr>
                        <a:t>Concentration sur le sport plutôt que sur les soucis personnels</a:t>
                      </a:r>
                    </a:p>
                    <a:p>
                      <a:pPr marL="285750" lvl="0" indent="-285750">
                        <a:buClr>
                          <a:srgbClr val="000000"/>
                        </a:buClr>
                        <a:buFont typeface="Ubuntu Light" panose="020B0604020202020204" pitchFamily="34" charset="0"/>
                        <a:buChar char="•"/>
                      </a:pPr>
                      <a:r>
                        <a:rPr lang="fr-fr" sz="2400" b="0" i="0" u="none" strike="noStrike" noProof="0" dirty="0">
                          <a:latin typeface="Ubuntu Light"/>
                        </a:rPr>
                        <a:t>Connexion du corps et de l'esprit</a:t>
                      </a:r>
                      <a:endParaRPr lang="en-US" dirty="0"/>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655133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5467350" cy="581025"/>
          </a:xfrm>
        </p:spPr>
        <p:txBody>
          <a:bodyPr>
            <a:noAutofit/>
          </a:bodyPr>
          <a:lstStyle/>
          <a:p>
            <a:r>
              <a:rPr lang="fr-fr" dirty="0"/>
              <a:t>Comment s'échauffer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255373" cy="581025"/>
          </a:xfrm>
        </p:spPr>
        <p:txBody>
          <a:bodyPr>
            <a:noAutofit/>
          </a:bodyPr>
          <a:lstStyle/>
          <a:p>
            <a:r>
              <a:rPr lang="fr-fr" dirty="0"/>
              <a:t>Échauffement</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709144" y="2246452"/>
            <a:ext cx="4760693" cy="33785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dirty="0"/>
              <a:t>Ces deux éléments doivent être inclus dans tous les échauffements :</a:t>
            </a:r>
          </a:p>
          <a:p>
            <a:pPr>
              <a:lnSpc>
                <a:spcPct val="100000"/>
              </a:lnSpc>
            </a:pPr>
            <a:r>
              <a:rPr lang="fr-fr" dirty="0"/>
              <a:t>  </a:t>
            </a:r>
          </a:p>
          <a:p>
            <a:pPr marL="514350" indent="-514350">
              <a:lnSpc>
                <a:spcPct val="100000"/>
              </a:lnSpc>
              <a:buFont typeface="+mj-lt"/>
              <a:buAutoNum type="arabicPeriod"/>
            </a:pPr>
            <a:r>
              <a:rPr lang="fr-fr" b="1" dirty="0">
                <a:solidFill>
                  <a:srgbClr val="FFC000"/>
                </a:solidFill>
              </a:rPr>
              <a:t>Activité aérobic </a:t>
            </a:r>
          </a:p>
          <a:p>
            <a:pPr marL="514350" indent="-514350">
              <a:lnSpc>
                <a:spcPct val="100000"/>
              </a:lnSpc>
              <a:buFont typeface="+mj-lt"/>
              <a:buAutoNum type="arabicPeriod"/>
            </a:pPr>
            <a:r>
              <a:rPr lang="fr-fr" b="1" dirty="0">
                <a:solidFill>
                  <a:srgbClr val="00B050"/>
                </a:solidFill>
              </a:rPr>
              <a:t>Étirements dynamiques</a:t>
            </a:r>
          </a:p>
          <a:p>
            <a:pPr marL="514350" indent="-514350">
              <a:lnSpc>
                <a:spcPct val="100000"/>
              </a:lnSpc>
              <a:buFont typeface="+mj-lt"/>
              <a:buAutoNum type="arabicPeriod"/>
            </a:pPr>
            <a:endParaRPr lang="en-US" dirty="0"/>
          </a:p>
          <a:p>
            <a:pPr>
              <a:lnSpc>
                <a:spcPct val="100000"/>
              </a:lnSpc>
            </a:pPr>
            <a:endParaRPr lang="en-US" dirty="0"/>
          </a:p>
          <a:p>
            <a:pPr>
              <a:lnSpc>
                <a:spcPct val="100000"/>
              </a:lnSpc>
            </a:pPr>
            <a:endParaRPr lang="en-US" dirty="0"/>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7136414"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5" name="Picture 4" descr="Un groupe de personnes en train de s'échauffer&#10;&#10;Description générée automatiquement">
            <a:extLst>
              <a:ext uri="{FF2B5EF4-FFF2-40B4-BE49-F238E27FC236}">
                <a16:creationId xmlns:a16="http://schemas.microsoft.com/office/drawing/2014/main" id="{72A2F0AE-191F-4F04-9B2A-02DC7CD1A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163" y="2146925"/>
            <a:ext cx="5682216" cy="3788144"/>
          </a:xfrm>
          <a:prstGeom prst="rect">
            <a:avLst/>
          </a:prstGeom>
        </p:spPr>
      </p:pic>
    </p:spTree>
    <p:extLst>
      <p:ext uri="{BB962C8B-B14F-4D97-AF65-F5344CB8AC3E}">
        <p14:creationId xmlns:p14="http://schemas.microsoft.com/office/powerpoint/2010/main" val="2198546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3708219" cy="581025"/>
          </a:xfrm>
        </p:spPr>
        <p:txBody>
          <a:bodyPr>
            <a:noAutofit/>
          </a:bodyPr>
          <a:lstStyle/>
          <a:p>
            <a:r>
              <a:rPr lang="fr-fr" dirty="0"/>
              <a:t>Activité aérobic</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342459" cy="581025"/>
          </a:xfrm>
        </p:spPr>
        <p:txBody>
          <a:bodyPr>
            <a:noAutofit/>
          </a:bodyPr>
          <a:lstStyle/>
          <a:p>
            <a:r>
              <a:rPr lang="fr-fr" dirty="0"/>
              <a:t>Échauffement</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3166533" y="1819724"/>
            <a:ext cx="8303304" cy="3784807"/>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fr-fr" sz="2600" dirty="0">
                <a:cs typeface="Times New Roman" panose="02020603050405020304" pitchFamily="18" charset="0"/>
              </a:rPr>
              <a:t>Les exercices d'aérobie consistent à mettre l'ensemble du corps en mouvement, </a:t>
            </a:r>
            <a:r>
              <a:rPr lang="fr-fr" sz="2600">
                <a:cs typeface="Times New Roman" panose="02020603050405020304" pitchFamily="18" charset="0"/>
              </a:rPr>
              <a:t>ce qui </a:t>
            </a:r>
            <a:br>
              <a:rPr lang="fr-fr" sz="2600">
                <a:cs typeface="Times New Roman" panose="02020603050405020304" pitchFamily="18" charset="0"/>
              </a:rPr>
            </a:br>
            <a:r>
              <a:rPr lang="fr-fr" sz="2600">
                <a:cs typeface="Times New Roman" panose="02020603050405020304" pitchFamily="18" charset="0"/>
              </a:rPr>
              <a:t>va </a:t>
            </a:r>
            <a:r>
              <a:rPr lang="fr-fr" sz="2600" dirty="0">
                <a:cs typeface="Times New Roman" panose="02020603050405020304" pitchFamily="18" charset="0"/>
              </a:rPr>
              <a:t>augmenter le rythme cardiaque.</a:t>
            </a:r>
          </a:p>
          <a:p>
            <a:pPr marL="1143000" lvl="1" indent="-457200">
              <a:lnSpc>
                <a:spcPct val="100000"/>
              </a:lnSpc>
              <a:buFont typeface="Arial" panose="020B0604020202020204" pitchFamily="34" charset="0"/>
              <a:buChar char="•"/>
            </a:pPr>
            <a:r>
              <a:rPr lang="fr-fr" sz="2200">
                <a:solidFill>
                  <a:srgbClr val="000000"/>
                </a:solidFill>
                <a:cs typeface="Times New Roman"/>
              </a:rPr>
              <a:t>Commencez </a:t>
            </a:r>
            <a:r>
              <a:rPr lang="fr-fr" sz="2200" dirty="0">
                <a:solidFill>
                  <a:srgbClr val="000000"/>
                </a:solidFill>
                <a:cs typeface="Times New Roman"/>
              </a:rPr>
              <a:t>lentement, puis augmentez progressivement l'intensité/la difficulté</a:t>
            </a:r>
          </a:p>
          <a:p>
            <a:pPr marL="1143000" lvl="1" indent="-457200">
              <a:lnSpc>
                <a:spcPct val="100000"/>
              </a:lnSpc>
              <a:buFont typeface="Arial" panose="020B0604020202020204" pitchFamily="34" charset="0"/>
              <a:buChar char="•"/>
            </a:pPr>
            <a:r>
              <a:rPr lang="fr-fr" sz="2200">
                <a:cs typeface="Times New Roman"/>
              </a:rPr>
              <a:t>Tenez </a:t>
            </a:r>
            <a:r>
              <a:rPr lang="fr-fr" sz="2200" dirty="0">
                <a:cs typeface="Times New Roman"/>
              </a:rPr>
              <a:t>au moins 5 minutes</a:t>
            </a:r>
          </a:p>
          <a:p>
            <a:pPr>
              <a:lnSpc>
                <a:spcPct val="100000"/>
              </a:lnSpc>
            </a:pPr>
            <a:endParaRPr lang="en-US" sz="2200" dirty="0">
              <a:ea typeface="Calibri" panose="020F0502020204030204" pitchFamily="34" charset="0"/>
              <a:cs typeface="Times New Roman" panose="02020603050405020304" pitchFamily="18" charset="0"/>
            </a:endParaRPr>
          </a:p>
          <a:p>
            <a:pPr marL="457200" indent="-457200">
              <a:lnSpc>
                <a:spcPct val="100000"/>
              </a:lnSpc>
              <a:buFont typeface="Ubuntu Light" panose="020B0604020202020204" pitchFamily="34" charset="0"/>
              <a:buChar char="•"/>
            </a:pPr>
            <a:r>
              <a:rPr lang="fr-fr" sz="2600" b="1" dirty="0">
                <a:solidFill>
                  <a:srgbClr val="179984"/>
                </a:solidFill>
                <a:cs typeface="Times New Roman" panose="02020603050405020304" pitchFamily="18" charset="0"/>
              </a:rPr>
              <a:t>Quels sont les exercices d'aérobie que vous pouvez animer ?</a:t>
            </a:r>
          </a:p>
          <a:p>
            <a:pPr marL="1143000" lvl="1" indent="-457200">
              <a:lnSpc>
                <a:spcPct val="100000"/>
              </a:lnSpc>
            </a:pPr>
            <a:r>
              <a:rPr lang="fr-fr" sz="2200">
                <a:cs typeface="Times New Roman"/>
              </a:rPr>
              <a:t>Rappelez-vous </a:t>
            </a:r>
            <a:r>
              <a:rPr lang="fr-fr" sz="2200" dirty="0">
                <a:cs typeface="Times New Roman"/>
              </a:rPr>
              <a:t>du Cours Un</a:t>
            </a:r>
            <a:r>
              <a:rPr lang="fr-fr" sz="2200">
                <a:cs typeface="Times New Roman"/>
              </a:rPr>
              <a:t>... </a:t>
            </a:r>
            <a:r>
              <a:rPr lang="fr-fr" sz="2200" b="1">
                <a:solidFill>
                  <a:srgbClr val="179984"/>
                </a:solidFill>
                <a:cs typeface="Times New Roman"/>
              </a:rPr>
              <a:t>Aérobie = </a:t>
            </a:r>
            <a:r>
              <a:rPr lang="fr-fr" sz="2200" b="1" dirty="0">
                <a:solidFill>
                  <a:srgbClr val="179984"/>
                </a:solidFill>
                <a:cs typeface="Times New Roman"/>
              </a:rPr>
              <a:t>Endurance</a:t>
            </a:r>
            <a:endParaRPr lang="en-US" sz="2200" b="1" dirty="0">
              <a:solidFill>
                <a:srgbClr val="179984"/>
              </a:solidFill>
              <a:cs typeface="Times New Roman"/>
            </a:endParaRPr>
          </a:p>
          <a:p>
            <a:pPr marL="457200" indent="-457200">
              <a:lnSpc>
                <a:spcPct val="100000"/>
              </a:lnSpc>
              <a:buFont typeface="Ubuntu Light" panose="020B0604020202020204" pitchFamily="34" charset="0"/>
              <a:buChar char="•"/>
            </a:pPr>
            <a:endParaRPr lang="en-US" sz="2800" dirty="0">
              <a:effectLs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87D4750-C3E9-151B-706E-30AD55DABDE5}"/>
              </a:ext>
            </a:extLst>
          </p:cNvPr>
          <p:cNvSpPr txBox="1"/>
          <p:nvPr/>
        </p:nvSpPr>
        <p:spPr>
          <a:xfrm>
            <a:off x="579379" y="6245152"/>
            <a:ext cx="711899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5" name="Picture 4" descr="Homme vêtu d'un t-shirt vert&#10;&#10;Description générée automatiquement avec indice de confiance moyen">
            <a:extLst>
              <a:ext uri="{FF2B5EF4-FFF2-40B4-BE49-F238E27FC236}">
                <a16:creationId xmlns:a16="http://schemas.microsoft.com/office/drawing/2014/main" id="{1E865404-7302-13EF-D881-A590C6C12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163" y="1851001"/>
            <a:ext cx="2299961" cy="4030133"/>
          </a:xfrm>
          <a:prstGeom prst="rect">
            <a:avLst/>
          </a:prstGeom>
        </p:spPr>
      </p:pic>
    </p:spTree>
    <p:extLst>
      <p:ext uri="{BB962C8B-B14F-4D97-AF65-F5344CB8AC3E}">
        <p14:creationId xmlns:p14="http://schemas.microsoft.com/office/powerpoint/2010/main" val="1518991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5110299" cy="581025"/>
          </a:xfrm>
        </p:spPr>
        <p:txBody>
          <a:bodyPr>
            <a:noAutofit/>
          </a:bodyPr>
          <a:lstStyle/>
          <a:p>
            <a:r>
              <a:rPr lang="fr-fr" dirty="0"/>
              <a:t>Étirements dynamiques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394710" cy="581025"/>
          </a:xfrm>
        </p:spPr>
        <p:txBody>
          <a:bodyPr>
            <a:noAutofit/>
          </a:bodyPr>
          <a:lstStyle/>
          <a:p>
            <a:r>
              <a:rPr lang="fr-fr" dirty="0"/>
              <a:t>Échauffement</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1871973"/>
            <a:ext cx="10683939" cy="337853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Les étirements dynamiques sont </a:t>
            </a:r>
            <a:r>
              <a:rPr lang="fr-fr" b="1" dirty="0">
                <a:solidFill>
                  <a:srgbClr val="179984"/>
                </a:solidFill>
              </a:rPr>
              <a:t>des mouvements </a:t>
            </a:r>
            <a:r>
              <a:rPr lang="fr-fr" b="1">
                <a:solidFill>
                  <a:srgbClr val="179984"/>
                </a:solidFill>
              </a:rPr>
              <a:t>actifs et </a:t>
            </a:r>
            <a:r>
              <a:rPr lang="fr-fr" b="1" dirty="0">
                <a:solidFill>
                  <a:srgbClr val="179984"/>
                </a:solidFill>
              </a:rPr>
              <a:t>contrôlés qui permettent aux parties du corps d'effectuer toute une série de mouvements</a:t>
            </a:r>
            <a:r>
              <a:rPr lang="fr-fr" dirty="0"/>
              <a:t> </a:t>
            </a:r>
          </a:p>
          <a:p>
            <a:pPr marL="457200" indent="-457200">
              <a:lnSpc>
                <a:spcPct val="100000"/>
              </a:lnSpc>
              <a:buFont typeface="Ubuntu Light" panose="020B0604020202020204" pitchFamily="34" charset="0"/>
              <a:buChar char="•"/>
            </a:pPr>
            <a:endParaRPr lang="en-US" dirty="0"/>
          </a:p>
        </p:txBody>
      </p:sp>
      <p:sp>
        <p:nvSpPr>
          <p:cNvPr id="9" name="TextBox 8">
            <a:extLst>
              <a:ext uri="{FF2B5EF4-FFF2-40B4-BE49-F238E27FC236}">
                <a16:creationId xmlns:a16="http://schemas.microsoft.com/office/drawing/2014/main" id="{887D4750-C3E9-151B-706E-30AD55DABDE5}"/>
              </a:ext>
            </a:extLst>
          </p:cNvPr>
          <p:cNvSpPr txBox="1"/>
          <p:nvPr/>
        </p:nvSpPr>
        <p:spPr>
          <a:xfrm>
            <a:off x="579379" y="6245152"/>
            <a:ext cx="7031911"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5" name="Picture 4" descr="Une image représentant du skate et du patinage&#10;&#10;Description générée automatiquement">
            <a:extLst>
              <a:ext uri="{FF2B5EF4-FFF2-40B4-BE49-F238E27FC236}">
                <a16:creationId xmlns:a16="http://schemas.microsoft.com/office/drawing/2014/main" id="{ADD0FA12-8625-D6AC-2507-AC78A776A9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29794" y="3088154"/>
            <a:ext cx="2571750" cy="3429000"/>
          </a:xfrm>
          <a:prstGeom prst="rect">
            <a:avLst/>
          </a:prstGeom>
        </p:spPr>
      </p:pic>
      <p:pic>
        <p:nvPicPr>
          <p:cNvPr id="7" name="Picture 6">
            <a:extLst>
              <a:ext uri="{FF2B5EF4-FFF2-40B4-BE49-F238E27FC236}">
                <a16:creationId xmlns:a16="http://schemas.microsoft.com/office/drawing/2014/main" id="{2B71BE38-3A6B-CE4D-60EB-78A402B9A1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22" b="95703" l="9896" r="89931">
                        <a14:foregroundMark x1="34375" y1="7682" x2="34375" y2="7682"/>
                        <a14:foregroundMark x1="47917" y1="92578" x2="47917" y2="92578"/>
                        <a14:foregroundMark x1="66667" y1="95703" x2="66667" y2="95703"/>
                        <a14:foregroundMark x1="66319" y1="89193" x2="66319" y2="89193"/>
                        <a14:foregroundMark x1="65972" y1="88151" x2="65972" y2="88151"/>
                        <a14:backgroundMark x1="26215" y1="38542" x2="26215" y2="38542"/>
                        <a14:backgroundMark x1="60243" y1="20833" x2="60243" y2="20833"/>
                        <a14:backgroundMark x1="84896" y1="51432" x2="84896" y2="51432"/>
                      </a14:backgroundRemoval>
                    </a14:imgEffect>
                  </a14:imgLayer>
                </a14:imgProps>
              </a:ext>
              <a:ext uri="{28A0092B-C50C-407E-A947-70E740481C1C}">
                <a14:useLocalDpi xmlns:a14="http://schemas.microsoft.com/office/drawing/2010/main" val="0"/>
              </a:ext>
            </a:extLst>
          </a:blip>
          <a:stretch>
            <a:fillRect/>
          </a:stretch>
        </p:blipFill>
        <p:spPr>
          <a:xfrm>
            <a:off x="9269654" y="3033077"/>
            <a:ext cx="2293696" cy="3058261"/>
          </a:xfrm>
          <a:prstGeom prst="rect">
            <a:avLst/>
          </a:prstGeom>
        </p:spPr>
      </p:pic>
      <p:pic>
        <p:nvPicPr>
          <p:cNvPr id="12" name="Picture 11" descr="Une image représentant une personne à l'extérieur&#10;&#10;Description générée automatiquement">
            <a:extLst>
              <a:ext uri="{FF2B5EF4-FFF2-40B4-BE49-F238E27FC236}">
                <a16:creationId xmlns:a16="http://schemas.microsoft.com/office/drawing/2014/main" id="{406E9894-9B6E-E4DF-EB5B-5FAD9F27883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01" b="89974" l="9896" r="89931">
                        <a14:foregroundMark x1="34201" y1="81120" x2="34201" y2="81120"/>
                        <a14:foregroundMark x1="34201" y1="9245" x2="34201" y2="9245"/>
                        <a14:foregroundMark x1="46701" y1="40885" x2="46701" y2="40885"/>
                        <a14:foregroundMark x1="48090" y1="41276" x2="48090" y2="41276"/>
                        <a14:foregroundMark x1="48438" y1="39583" x2="48438" y2="39583"/>
                        <a14:foregroundMark x1="34375" y1="6901" x2="34375" y2="6901"/>
                        <a14:foregroundMark x1="29514" y1="8724" x2="29514" y2="8724"/>
                        <a14:foregroundMark x1="29340" y1="8724" x2="29340" y2="8724"/>
                      </a14:backgroundRemoval>
                    </a14:imgEffect>
                  </a14:imgLayer>
                </a14:imgProps>
              </a:ext>
              <a:ext uri="{28A0092B-C50C-407E-A947-70E740481C1C}">
                <a14:useLocalDpi xmlns:a14="http://schemas.microsoft.com/office/drawing/2010/main" val="0"/>
              </a:ext>
            </a:extLst>
          </a:blip>
          <a:stretch>
            <a:fillRect/>
          </a:stretch>
        </p:blipFill>
        <p:spPr>
          <a:xfrm>
            <a:off x="7264400" y="3052379"/>
            <a:ext cx="2598581" cy="3464775"/>
          </a:xfrm>
          <a:prstGeom prst="rect">
            <a:avLst/>
          </a:prstGeom>
        </p:spPr>
      </p:pic>
      <p:pic>
        <p:nvPicPr>
          <p:cNvPr id="16" name="Picture 15" descr="Une personne vêtue d'un t-shirt vert&#10;&#10;Description générée automatiquement avec indice de confiance moyen">
            <a:extLst>
              <a:ext uri="{FF2B5EF4-FFF2-40B4-BE49-F238E27FC236}">
                <a16:creationId xmlns:a16="http://schemas.microsoft.com/office/drawing/2014/main" id="{F5149686-B6C4-6B2A-0CB5-B086E5192BB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464" b="94922" l="9896" r="89931">
                        <a14:foregroundMark x1="65104" y1="8464" x2="65104" y2="8464"/>
                        <a14:foregroundMark x1="63194" y1="31510" x2="63194" y2="31510"/>
                        <a14:foregroundMark x1="58333" y1="29688" x2="58333" y2="29688"/>
                        <a14:foregroundMark x1="53125" y1="27344" x2="53125" y2="27344"/>
                        <a14:foregroundMark x1="75174" y1="94922" x2="74826" y2="94401"/>
                        <a14:foregroundMark x1="75868" y1="92188" x2="75868" y2="92188"/>
                      </a14:backgroundRemoval>
                    </a14:imgEffect>
                  </a14:imgLayer>
                </a14:imgProps>
              </a:ext>
              <a:ext uri="{28A0092B-C50C-407E-A947-70E740481C1C}">
                <a14:useLocalDpi xmlns:a14="http://schemas.microsoft.com/office/drawing/2010/main" val="0"/>
              </a:ext>
            </a:extLst>
          </a:blip>
          <a:stretch>
            <a:fillRect/>
          </a:stretch>
        </p:blipFill>
        <p:spPr>
          <a:xfrm>
            <a:off x="879411" y="3278018"/>
            <a:ext cx="2082951" cy="2777268"/>
          </a:xfrm>
          <a:prstGeom prst="rect">
            <a:avLst/>
          </a:prstGeom>
        </p:spPr>
      </p:pic>
    </p:spTree>
    <p:extLst>
      <p:ext uri="{BB962C8B-B14F-4D97-AF65-F5344CB8AC3E}">
        <p14:creationId xmlns:p14="http://schemas.microsoft.com/office/powerpoint/2010/main" val="1730022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1030322"/>
          </a:xfrm>
        </p:spPr>
        <p:txBody>
          <a:bodyPr>
            <a:noAutofit/>
          </a:bodyPr>
          <a:lstStyle/>
          <a:p>
            <a:r>
              <a:rPr lang="fr-fr" dirty="0"/>
              <a:t>Rôles du Fitness Captain et de l'Ambassadeur de la santé</a:t>
            </a:r>
          </a:p>
        </p:txBody>
      </p:sp>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1783624"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a:t>
            </a:r>
          </a:p>
        </p:txBody>
      </p:sp>
      <p:sp>
        <p:nvSpPr>
          <p:cNvPr id="9" name="Text Placeholder 3">
            <a:extLst>
              <a:ext uri="{FF2B5EF4-FFF2-40B4-BE49-F238E27FC236}">
                <a16:creationId xmlns:a16="http://schemas.microsoft.com/office/drawing/2014/main" id="{33A6A3F6-08B8-002B-4A73-70770EA7FCF1}"/>
              </a:ext>
            </a:extLst>
          </p:cNvPr>
          <p:cNvSpPr txBox="1">
            <a:spLocks/>
          </p:cNvSpPr>
          <p:nvPr/>
        </p:nvSpPr>
        <p:spPr>
          <a:xfrm>
            <a:off x="628650" y="2087920"/>
            <a:ext cx="10849247" cy="271050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tx1"/>
              </a:buClr>
              <a:buChar char="•"/>
            </a:pPr>
            <a:r>
              <a:rPr lang="fr-fr" b="1" dirty="0">
                <a:solidFill>
                  <a:srgbClr val="179984"/>
                </a:solidFill>
                <a:latin typeface="Ubuntu Light"/>
                <a:ea typeface="Ubuntu Light" panose="020B0304030602030204" pitchFamily="34" charset="0"/>
                <a:cs typeface="Times New Roman"/>
              </a:rPr>
              <a:t>Les Ambassadeurs </a:t>
            </a:r>
            <a:r>
              <a:rPr lang="fr-fr" b="1" dirty="0">
                <a:solidFill>
                  <a:srgbClr val="179984"/>
                </a:solidFill>
                <a:effectLst/>
                <a:latin typeface="Ubuntu Light"/>
                <a:ea typeface="Ubuntu Light" panose="020B0304030602030204" pitchFamily="34" charset="0"/>
                <a:cs typeface="Times New Roman"/>
              </a:rPr>
              <a:t>de la santé</a:t>
            </a:r>
            <a:r>
              <a:rPr lang="fr-fr" b="1" dirty="0">
                <a:effectLst/>
                <a:latin typeface="Ubuntu Light"/>
                <a:ea typeface="Ubuntu Light" panose="020B0304030602030204" pitchFamily="34" charset="0"/>
                <a:cs typeface="Times New Roman"/>
              </a:rPr>
              <a:t> </a:t>
            </a:r>
            <a:r>
              <a:rPr lang="fr-fr" dirty="0">
                <a:effectLst/>
                <a:latin typeface="Ubuntu Light"/>
                <a:ea typeface="Ubuntu Light" panose="020B0304030602030204" pitchFamily="34" charset="0"/>
                <a:cs typeface="Times New Roman"/>
              </a:rPr>
              <a:t>sont des athlètes de Special Olympics qui ont suivi une formation afin d'exercer les fonctions de responsable, d'éducateur et de défenseur en matière de santé</a:t>
            </a:r>
          </a:p>
          <a:p>
            <a:pPr>
              <a:lnSpc>
                <a:spcPct val="100000"/>
              </a:lnSpc>
            </a:pPr>
            <a:endParaRPr lang="en-US" dirty="0">
              <a:effectLst/>
              <a:latin typeface="Ubuntu Light"/>
              <a:ea typeface="Ubuntu Light" panose="020B0304030602030204" pitchFamily="34" charset="0"/>
              <a:cs typeface="Times New Roman"/>
            </a:endParaRPr>
          </a:p>
          <a:p>
            <a:pPr marL="342900" indent="-342900">
              <a:lnSpc>
                <a:spcPct val="100000"/>
              </a:lnSpc>
              <a:buChar char="•"/>
            </a:pPr>
            <a:r>
              <a:rPr lang="fr-fr" dirty="0">
                <a:effectLst/>
                <a:latin typeface="Ubuntu Light"/>
                <a:ea typeface="Ubuntu Light" panose="020B0304030602030204" pitchFamily="34" charset="0"/>
                <a:cs typeface="Times New Roman"/>
              </a:rPr>
              <a:t>Les Ambassadeurs de la santé </a:t>
            </a:r>
            <a:r>
              <a:rPr lang="fr-fr" b="1" dirty="0">
                <a:solidFill>
                  <a:srgbClr val="009A79"/>
                </a:solidFill>
                <a:effectLst/>
                <a:latin typeface="Ubuntu Light"/>
                <a:ea typeface="Ubuntu Light" panose="020B0304030602030204" pitchFamily="34" charset="0"/>
                <a:cs typeface="Times New Roman"/>
              </a:rPr>
              <a:t>ne sont pas des Fitness Captains</a:t>
            </a:r>
            <a:r>
              <a:rPr lang="fr-fr" dirty="0">
                <a:effectLst/>
                <a:latin typeface="Ubuntu Light"/>
                <a:ea typeface="Ubuntu Light" panose="020B0304030602030204" pitchFamily="34" charset="0"/>
                <a:cs typeface="Times New Roman"/>
              </a:rPr>
              <a:t>, mais ils sont invités à effectuer ce module </a:t>
            </a:r>
            <a:endParaRPr lang="en-US" dirty="0">
              <a:latin typeface="Ubuntu Light" panose="020B0304030602030204" pitchFamily="34" charset="0"/>
              <a:ea typeface="Ubuntu Light" panose="020B0304030602030204" pitchFamily="34" charset="0"/>
              <a:cs typeface="Times New Roman" panose="02020603050405020304" pitchFamily="18" charset="0"/>
            </a:endParaRPr>
          </a:p>
          <a:p>
            <a:pPr>
              <a:lnSpc>
                <a:spcPct val="100000"/>
              </a:lnSpc>
            </a:pPr>
            <a:endParaRPr lang="en-US" dirty="0">
              <a:effectLst/>
              <a:latin typeface="Ubuntu Light" panose="020B0304030602030204" pitchFamily="34" charset="0"/>
              <a:ea typeface="Ubuntu Light" panose="020B0304030602030204" pitchFamily="34" charset="0"/>
              <a:cs typeface="Times New Roman" panose="02020603050405020304" pitchFamily="18" charset="0"/>
            </a:endParaRPr>
          </a:p>
        </p:txBody>
      </p:sp>
    </p:spTree>
    <p:extLst>
      <p:ext uri="{BB962C8B-B14F-4D97-AF65-F5344CB8AC3E}">
        <p14:creationId xmlns:p14="http://schemas.microsoft.com/office/powerpoint/2010/main" val="568420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5284470" cy="581025"/>
          </a:xfrm>
        </p:spPr>
        <p:txBody>
          <a:bodyPr>
            <a:noAutofit/>
          </a:bodyPr>
          <a:lstStyle/>
          <a:p>
            <a:r>
              <a:rPr lang="fr-fr" dirty="0"/>
              <a:t>Guides d’échauffement</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384550" cy="581025"/>
          </a:xfrm>
        </p:spPr>
        <p:txBody>
          <a:bodyPr>
            <a:noAutofit/>
          </a:bodyPr>
          <a:lstStyle/>
          <a:p>
            <a:r>
              <a:rPr lang="fr-fr" dirty="0"/>
              <a:t>Échauffement</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4013200" y="3064933"/>
            <a:ext cx="7787718" cy="181186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dirty="0"/>
              <a:t>Special Olympics a créé </a:t>
            </a:r>
            <a:r>
              <a:rPr lang="fr-fr" dirty="0">
                <a:hlinkClick r:id="rId5"/>
              </a:rPr>
              <a:t>des guides et des vidéos présentant des exercices d'échauffement pour des sports spécifiques</a:t>
            </a:r>
            <a:r>
              <a:rPr lang="fr-fr" dirty="0"/>
              <a:t> pour vous aider à les diriger pendant les entraînements !</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79" y="6245152"/>
            <a:ext cx="7214791"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5" name="Picture 4">
            <a:extLst>
              <a:ext uri="{FF2B5EF4-FFF2-40B4-BE49-F238E27FC236}">
                <a16:creationId xmlns:a16="http://schemas.microsoft.com/office/drawing/2014/main" id="{84AD74F5-0499-4A8B-89FD-D66B334D5356}"/>
              </a:ext>
            </a:extLst>
          </p:cNvPr>
          <p:cNvPicPr>
            <a:picLocks noChangeAspect="1"/>
          </p:cNvPicPr>
          <p:nvPr/>
        </p:nvPicPr>
        <p:blipFill rotWithShape="1">
          <a:blip r:embed="rId6"/>
          <a:srcRect l="48500" t="22386" r="26376" b="19022"/>
          <a:stretch/>
        </p:blipFill>
        <p:spPr>
          <a:xfrm>
            <a:off x="686909" y="1892792"/>
            <a:ext cx="3063100" cy="40183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8738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8027670" cy="581025"/>
          </a:xfrm>
        </p:spPr>
        <p:txBody>
          <a:bodyPr>
            <a:noAutofit/>
          </a:bodyPr>
          <a:lstStyle/>
          <a:p>
            <a:r>
              <a:rPr lang="fr-fr" dirty="0"/>
              <a:t>Comment animer un échauffement</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290207" cy="581025"/>
          </a:xfrm>
        </p:spPr>
        <p:txBody>
          <a:bodyPr>
            <a:noAutofit/>
          </a:bodyPr>
          <a:lstStyle/>
          <a:p>
            <a:r>
              <a:rPr lang="fr-fr" dirty="0"/>
              <a:t>Échauffement</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79" y="6245152"/>
            <a:ext cx="6988369"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5" name="Text Placeholder 3">
            <a:extLst>
              <a:ext uri="{FF2B5EF4-FFF2-40B4-BE49-F238E27FC236}">
                <a16:creationId xmlns:a16="http://schemas.microsoft.com/office/drawing/2014/main" id="{118CC870-5CDC-F0B7-D218-EEDC68539AC7}"/>
              </a:ext>
            </a:extLst>
          </p:cNvPr>
          <p:cNvSpPr txBox="1">
            <a:spLocks/>
          </p:cNvSpPr>
          <p:nvPr/>
        </p:nvSpPr>
        <p:spPr>
          <a:xfrm>
            <a:off x="628650" y="1837157"/>
            <a:ext cx="10841187" cy="4376988"/>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Les échauffements peuvent être effectués sur </a:t>
            </a:r>
            <a:r>
              <a:rPr lang="fr-fr"/>
              <a:t>place </a:t>
            </a:r>
            <a:br>
              <a:rPr lang="fr-fr"/>
            </a:br>
            <a:r>
              <a:rPr lang="fr-fr"/>
              <a:t>ou </a:t>
            </a:r>
            <a:r>
              <a:rPr lang="fr-fr" dirty="0"/>
              <a:t>dans l'aire de jeu</a:t>
            </a:r>
          </a:p>
          <a:p>
            <a:pPr marL="457200" indent="-457200">
              <a:lnSpc>
                <a:spcPct val="100000"/>
              </a:lnSpc>
              <a:buFont typeface="Ubuntu Light" panose="020B0604020202020204" pitchFamily="34" charset="0"/>
              <a:buChar char="•"/>
            </a:pPr>
            <a:endParaRPr lang="en-US" sz="2000" dirty="0"/>
          </a:p>
          <a:p>
            <a:pPr marL="457200" indent="-457200">
              <a:lnSpc>
                <a:spcPct val="100000"/>
              </a:lnSpc>
              <a:buFont typeface="Ubuntu Light" panose="020B0604020202020204" pitchFamily="34" charset="0"/>
              <a:buChar char="•"/>
            </a:pPr>
            <a:r>
              <a:rPr lang="fr-fr" dirty="0"/>
              <a:t>Commencez lentement, puis augmentez </a:t>
            </a:r>
            <a:r>
              <a:rPr lang="fr-fr"/>
              <a:t>progressivement </a:t>
            </a:r>
            <a:br>
              <a:rPr lang="fr-fr"/>
            </a:br>
            <a:r>
              <a:rPr lang="fr-fr"/>
              <a:t>la </a:t>
            </a:r>
            <a:r>
              <a:rPr lang="fr-fr" dirty="0"/>
              <a:t>vitesse/la cadence</a:t>
            </a:r>
          </a:p>
          <a:p>
            <a:pPr marL="457200" indent="-457200">
              <a:lnSpc>
                <a:spcPct val="100000"/>
              </a:lnSpc>
              <a:buFont typeface="Ubuntu Light" panose="020B0604020202020204" pitchFamily="34" charset="0"/>
              <a:buChar char="•"/>
            </a:pPr>
            <a:endParaRPr lang="en-US" sz="2000"/>
          </a:p>
          <a:p>
            <a:pPr marL="457200" indent="-457200">
              <a:lnSpc>
                <a:spcPct val="100000"/>
              </a:lnSpc>
              <a:buFont typeface="Ubuntu Light" panose="020B0604020202020204" pitchFamily="34" charset="0"/>
              <a:buChar char="•"/>
            </a:pPr>
            <a:r>
              <a:rPr lang="fr-fr"/>
              <a:t>Suivez </a:t>
            </a:r>
            <a:r>
              <a:rPr lang="fr-fr" dirty="0"/>
              <a:t>une routine</a:t>
            </a:r>
          </a:p>
          <a:p>
            <a:pPr>
              <a:lnSpc>
                <a:spcPct val="100000"/>
              </a:lnSpc>
            </a:pPr>
            <a:endParaRPr lang="en-US" sz="2000" dirty="0"/>
          </a:p>
          <a:p>
            <a:pPr marL="457200" indent="-457200">
              <a:lnSpc>
                <a:spcPct val="100000"/>
              </a:lnSpc>
              <a:buFont typeface="Ubuntu Light" panose="020B0604020202020204" pitchFamily="34" charset="0"/>
              <a:buChar char="•"/>
            </a:pPr>
            <a:r>
              <a:rPr lang="fr-fr" dirty="0"/>
              <a:t>Lorsque cela est possible, proposez </a:t>
            </a:r>
            <a:r>
              <a:rPr lang="fr-fr" b="1" dirty="0">
                <a:solidFill>
                  <a:srgbClr val="179984"/>
                </a:solidFill>
                <a:ea typeface="+mn-lt"/>
                <a:cs typeface="+mn-lt"/>
              </a:rPr>
              <a:t>des variantes</a:t>
            </a:r>
            <a:r>
              <a:rPr lang="fr-fr" dirty="0"/>
              <a:t> à vos coéquipiers si les exercices sont trop faciles ou trop difficiles</a:t>
            </a:r>
          </a:p>
        </p:txBody>
      </p:sp>
    </p:spTree>
    <p:extLst>
      <p:ext uri="{BB962C8B-B14F-4D97-AF65-F5344CB8AC3E}">
        <p14:creationId xmlns:p14="http://schemas.microsoft.com/office/powerpoint/2010/main" val="1568872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10253229"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orme&#10;&#10;Description générée automatiquement avec un niveau de confiance faible">
              <a:extLst>
                <a:ext uri="{FF2B5EF4-FFF2-40B4-BE49-F238E27FC236}">
                  <a16:creationId xmlns:a16="http://schemas.microsoft.com/office/drawing/2014/main" id="{DBA8992F-397D-E5EF-38C5-D52EC61F333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5040630" cy="581025"/>
          </a:xfrm>
        </p:spPr>
        <p:txBody>
          <a:bodyPr/>
          <a:lstStyle/>
          <a:p>
            <a:r>
              <a:rPr lang="fr-fr" dirty="0"/>
              <a:t>Exemple de variantes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159579" cy="581025"/>
          </a:xfrm>
        </p:spPr>
        <p:txBody>
          <a:bodyPr>
            <a:normAutofit/>
          </a:bodyPr>
          <a:lstStyle/>
          <a:p>
            <a:r>
              <a:rPr lang="fr-fr" dirty="0"/>
              <a:t>Échauffement</a:t>
            </a:r>
          </a:p>
        </p:txBody>
      </p:sp>
      <p:sp>
        <p:nvSpPr>
          <p:cNvPr id="9" name="TextBox 8">
            <a:extLst>
              <a:ext uri="{FF2B5EF4-FFF2-40B4-BE49-F238E27FC236}">
                <a16:creationId xmlns:a16="http://schemas.microsoft.com/office/drawing/2014/main" id="{887D4750-C3E9-151B-706E-30AD55DABDE5}"/>
              </a:ext>
            </a:extLst>
          </p:cNvPr>
          <p:cNvSpPr txBox="1"/>
          <p:nvPr/>
        </p:nvSpPr>
        <p:spPr>
          <a:xfrm>
            <a:off x="579380" y="6245152"/>
            <a:ext cx="7075454"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2 : ANIMER L'ÉCHAUFFEMENT ET LA RÉCUPÉRATION</a:t>
            </a:r>
          </a:p>
        </p:txBody>
      </p:sp>
      <p:graphicFrame>
        <p:nvGraphicFramePr>
          <p:cNvPr id="4" name="Table 3">
            <a:extLst>
              <a:ext uri="{FF2B5EF4-FFF2-40B4-BE49-F238E27FC236}">
                <a16:creationId xmlns:a16="http://schemas.microsoft.com/office/drawing/2014/main" id="{8EB79D82-A897-B6CB-C606-1CB216F017F3}"/>
              </a:ext>
            </a:extLst>
          </p:cNvPr>
          <p:cNvGraphicFramePr>
            <a:graphicFrameLocks noGrp="1"/>
          </p:cNvGraphicFramePr>
          <p:nvPr>
            <p:extLst>
              <p:ext uri="{D42A27DB-BD31-4B8C-83A1-F6EECF244321}">
                <p14:modId xmlns:p14="http://schemas.microsoft.com/office/powerpoint/2010/main" val="1931876792"/>
              </p:ext>
            </p:extLst>
          </p:nvPr>
        </p:nvGraphicFramePr>
        <p:xfrm>
          <a:off x="628650" y="1941237"/>
          <a:ext cx="10770870" cy="3894219"/>
        </p:xfrm>
        <a:graphic>
          <a:graphicData uri="http://schemas.openxmlformats.org/drawingml/2006/table">
            <a:tbl>
              <a:tblPr firstRow="1" firstCol="1" bandRow="1">
                <a:tableStyleId>{F5AB1C69-6EDB-4FF4-983F-18BD219EF322}</a:tableStyleId>
              </a:tblPr>
              <a:tblGrid>
                <a:gridCol w="2515144">
                  <a:extLst>
                    <a:ext uri="{9D8B030D-6E8A-4147-A177-3AD203B41FA5}">
                      <a16:colId xmlns:a16="http://schemas.microsoft.com/office/drawing/2014/main" val="2012170498"/>
                    </a:ext>
                  </a:extLst>
                </a:gridCol>
                <a:gridCol w="4355810">
                  <a:extLst>
                    <a:ext uri="{9D8B030D-6E8A-4147-A177-3AD203B41FA5}">
                      <a16:colId xmlns:a16="http://schemas.microsoft.com/office/drawing/2014/main" val="239609990"/>
                    </a:ext>
                  </a:extLst>
                </a:gridCol>
                <a:gridCol w="3899916">
                  <a:extLst>
                    <a:ext uri="{9D8B030D-6E8A-4147-A177-3AD203B41FA5}">
                      <a16:colId xmlns:a16="http://schemas.microsoft.com/office/drawing/2014/main" val="1005331046"/>
                    </a:ext>
                  </a:extLst>
                </a:gridCol>
              </a:tblGrid>
              <a:tr h="649235">
                <a:tc>
                  <a:txBody>
                    <a:bodyPr/>
                    <a:lstStyle/>
                    <a:p>
                      <a:pPr marL="0" marR="0" algn="ctr">
                        <a:lnSpc>
                          <a:spcPct val="120000"/>
                        </a:lnSpc>
                        <a:spcBef>
                          <a:spcPts val="0"/>
                        </a:spcBef>
                        <a:spcAft>
                          <a:spcPts val="0"/>
                        </a:spcAft>
                      </a:pPr>
                      <a:r>
                        <a:rPr lang="fr-fr" sz="2400" dirty="0">
                          <a:effectLst/>
                          <a:latin typeface="+mn-lt"/>
                        </a:rPr>
                        <a:t> Exercice</a:t>
                      </a:r>
                    </a:p>
                  </a:txBody>
                  <a:tcPr marL="68580" marR="68580" marT="0" marB="0" anchor="ctr"/>
                </a:tc>
                <a:tc>
                  <a:txBody>
                    <a:bodyPr/>
                    <a:lstStyle/>
                    <a:p>
                      <a:pPr marL="0" marR="0" lvl="0" indent="0" algn="ctr">
                        <a:lnSpc>
                          <a:spcPct val="120000"/>
                        </a:lnSpc>
                        <a:spcBef>
                          <a:spcPts val="0"/>
                        </a:spcBef>
                        <a:spcAft>
                          <a:spcPts val="0"/>
                        </a:spcAft>
                        <a:buFont typeface="Symbol" panose="05050102010706020507" pitchFamily="18" charset="2"/>
                        <a:buNone/>
                      </a:pPr>
                      <a:r>
                        <a:rPr lang="fr-fr" sz="2400" dirty="0">
                          <a:effectLst/>
                          <a:latin typeface="+mn-lt"/>
                          <a:ea typeface="Times New Roman" panose="02020603050405020304" pitchFamily="18" charset="0"/>
                          <a:cs typeface="Times New Roman" panose="02020603050405020304" pitchFamily="18" charset="0"/>
                        </a:rPr>
                        <a:t>Variante plus facile</a:t>
                      </a:r>
                    </a:p>
                  </a:txBody>
                  <a:tcPr marL="68580" marR="68580" marT="0" marB="0" anchor="ctr"/>
                </a:tc>
                <a:tc>
                  <a:txBody>
                    <a:bodyPr/>
                    <a:lstStyle/>
                    <a:p>
                      <a:pPr marL="0" marR="0" lvl="0" indent="0" algn="ctr">
                        <a:lnSpc>
                          <a:spcPct val="120000"/>
                        </a:lnSpc>
                        <a:spcBef>
                          <a:spcPts val="0"/>
                        </a:spcBef>
                        <a:spcAft>
                          <a:spcPts val="0"/>
                        </a:spcAft>
                        <a:buFont typeface="Symbol" panose="05050102010706020507" pitchFamily="18" charset="2"/>
                        <a:buNone/>
                      </a:pPr>
                      <a:r>
                        <a:rPr lang="fr-fr" sz="2400" dirty="0">
                          <a:effectLst/>
                          <a:latin typeface="+mn-lt"/>
                          <a:ea typeface="Times New Roman" panose="02020603050405020304" pitchFamily="18" charset="0"/>
                          <a:cs typeface="Times New Roman" panose="02020603050405020304" pitchFamily="18" charset="0"/>
                        </a:rPr>
                        <a:t>Variante plus difficile</a:t>
                      </a:r>
                    </a:p>
                  </a:txBody>
                  <a:tcPr marL="68580" marR="68580" marT="0" marB="0" anchor="ctr"/>
                </a:tc>
                <a:extLst>
                  <a:ext uri="{0D108BD9-81ED-4DB2-BD59-A6C34878D82A}">
                    <a16:rowId xmlns:a16="http://schemas.microsoft.com/office/drawing/2014/main" val="1598533978"/>
                  </a:ext>
                </a:extLst>
              </a:tr>
              <a:tr h="762372">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fr-fr" sz="2000" dirty="0">
                          <a:effectLst/>
                          <a:latin typeface="+mn-lt"/>
                        </a:rPr>
                        <a:t>Montées de genoux</a:t>
                      </a:r>
                      <a:endParaRPr lang="en-US" sz="2000" dirty="0">
                        <a:effectLst/>
                        <a:latin typeface="+mn-lt"/>
                        <a:ea typeface="Times New Roman" panose="02020603050405020304" pitchFamily="18" charset="0"/>
                        <a:cs typeface="Times New Roman" panose="02020603050405020304" pitchFamily="18" charset="0"/>
                      </a:endParaRPr>
                    </a:p>
                    <a:p>
                      <a:pPr marL="0" marR="0" algn="ctr">
                        <a:lnSpc>
                          <a:spcPct val="120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marR="0" lvl="0" indent="-342900">
                        <a:lnSpc>
                          <a:spcPct val="120000"/>
                        </a:lnSpc>
                        <a:spcBef>
                          <a:spcPts val="0"/>
                        </a:spcBef>
                        <a:spcAft>
                          <a:spcPts val="0"/>
                        </a:spcAft>
                        <a:buFont typeface="Symbol" panose="05050102010706020507" pitchFamily="18" charset="2"/>
                        <a:buChar char=""/>
                      </a:pPr>
                      <a:r>
                        <a:rPr lang="fr-fr" sz="2000" dirty="0">
                          <a:effectLst/>
                          <a:latin typeface="+mn-lt"/>
                        </a:rPr>
                        <a:t>Ralentir</a:t>
                      </a:r>
                    </a:p>
                    <a:p>
                      <a:pPr marL="342900" marR="0" lvl="0" indent="-342900">
                        <a:lnSpc>
                          <a:spcPct val="120000"/>
                        </a:lnSpc>
                        <a:spcBef>
                          <a:spcPts val="0"/>
                        </a:spcBef>
                        <a:spcAft>
                          <a:spcPts val="200"/>
                        </a:spcAft>
                        <a:buFont typeface="Symbol" panose="05050102010706020507" pitchFamily="18" charset="2"/>
                        <a:buChar char=""/>
                      </a:pPr>
                      <a:r>
                        <a:rPr lang="fr-fr" sz="2000" dirty="0">
                          <a:effectLst/>
                          <a:latin typeface="+mn-lt"/>
                        </a:rPr>
                        <a:t>Marcher sur place</a:t>
                      </a:r>
                    </a:p>
                  </a:txBody>
                  <a:tcPr marL="68580" marR="68580" marT="0" marB="0"/>
                </a:tc>
                <a:tc>
                  <a:txBody>
                    <a:bodyPr/>
                    <a:lstStyle/>
                    <a:p>
                      <a:pPr marL="342900" marR="0" lvl="0" indent="-342900" algn="l" defTabSz="914400" rtl="0" eaLnBrk="1" fontAlgn="auto" latinLnBrk="0" hangingPunct="1">
                        <a:lnSpc>
                          <a:spcPct val="120000"/>
                        </a:lnSpc>
                        <a:spcBef>
                          <a:spcPts val="0"/>
                        </a:spcBef>
                        <a:spcAft>
                          <a:spcPts val="0"/>
                        </a:spcAft>
                        <a:buClrTx/>
                        <a:buSzTx/>
                        <a:buFont typeface="Symbol" panose="05050102010706020507" pitchFamily="18" charset="2"/>
                        <a:buChar char=""/>
                        <a:tabLst/>
                        <a:defRPr/>
                      </a:pPr>
                      <a:r>
                        <a:rPr lang="fr-fr" sz="2000" dirty="0">
                          <a:effectLst/>
                          <a:latin typeface="+mn-lt"/>
                        </a:rPr>
                        <a:t>Accélérer</a:t>
                      </a:r>
                      <a:endParaRPr lang="en-US" sz="2000" dirty="0">
                        <a:effectLst/>
                        <a:latin typeface="+mn-lt"/>
                        <a:ea typeface="Times New Roman" panose="02020603050405020304" pitchFamily="18" charset="0"/>
                        <a:cs typeface="Times New Roman" panose="02020603050405020304" pitchFamily="18" charset="0"/>
                      </a:endParaRPr>
                    </a:p>
                    <a:p>
                      <a:pPr marL="0" marR="0" lvl="0" indent="0">
                        <a:lnSpc>
                          <a:spcPct val="120000"/>
                        </a:lnSpc>
                        <a:spcBef>
                          <a:spcPts val="0"/>
                        </a:spcBef>
                        <a:spcAft>
                          <a:spcPts val="0"/>
                        </a:spcAft>
                        <a:buFont typeface="Symbol" panose="05050102010706020507" pitchFamily="18" charset="2"/>
                        <a:buNone/>
                      </a:pP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6807508"/>
                  </a:ext>
                </a:extLst>
              </a:tr>
              <a:tr h="1494501">
                <a:tc>
                  <a:txBody>
                    <a:bodyPr/>
                    <a:lstStyle/>
                    <a:p>
                      <a:pPr marL="0" marR="0" algn="ctr">
                        <a:lnSpc>
                          <a:spcPct val="120000"/>
                        </a:lnSpc>
                        <a:spcBef>
                          <a:spcPts val="0"/>
                        </a:spcBef>
                        <a:spcAft>
                          <a:spcPts val="0"/>
                        </a:spcAft>
                      </a:pPr>
                      <a:r>
                        <a:rPr lang="fr-fr" sz="2000" dirty="0">
                          <a:effectLst/>
                          <a:latin typeface="+mn-lt"/>
                          <a:ea typeface="Times New Roman" panose="02020603050405020304" pitchFamily="18" charset="0"/>
                          <a:cs typeface="Times New Roman" panose="02020603050405020304" pitchFamily="18" charset="0"/>
                        </a:rPr>
                        <a:t>Jumping jacks</a:t>
                      </a:r>
                    </a:p>
                  </a:txBody>
                  <a:tcPr marL="68580" marR="68580" marT="0" marB="0" anchor="ctr"/>
                </a:tc>
                <a:tc>
                  <a:txBody>
                    <a:bodyPr/>
                    <a:lstStyle/>
                    <a:p>
                      <a:pPr marL="342900" marR="0" lvl="0" indent="-342900">
                        <a:lnSpc>
                          <a:spcPct val="120000"/>
                        </a:lnSpc>
                        <a:spcBef>
                          <a:spcPts val="0"/>
                        </a:spcBef>
                        <a:spcAft>
                          <a:spcPts val="0"/>
                        </a:spcAft>
                        <a:buFont typeface="Symbol" panose="05050102010706020507" pitchFamily="18" charset="2"/>
                        <a:buChar char=""/>
                      </a:pPr>
                      <a:r>
                        <a:rPr lang="fr-fr" sz="2000" dirty="0">
                          <a:effectLst/>
                          <a:latin typeface="+mn-lt"/>
                          <a:ea typeface="Times New Roman" panose="02020603050405020304" pitchFamily="18" charset="0"/>
                          <a:cs typeface="Times New Roman" panose="02020603050405020304" pitchFamily="18" charset="0"/>
                        </a:rPr>
                        <a:t>Lever une jambe à la fois</a:t>
                      </a:r>
                    </a:p>
                    <a:p>
                      <a:pPr marL="342900" marR="0" lvl="0" indent="-342900">
                        <a:lnSpc>
                          <a:spcPct val="120000"/>
                        </a:lnSpc>
                        <a:spcBef>
                          <a:spcPts val="0"/>
                        </a:spcBef>
                        <a:spcAft>
                          <a:spcPts val="0"/>
                        </a:spcAft>
                        <a:buFont typeface="Symbol" panose="05050102010706020507" pitchFamily="18" charset="2"/>
                        <a:buChar char=""/>
                      </a:pPr>
                      <a:r>
                        <a:rPr lang="fr-fr" sz="2000" dirty="0">
                          <a:effectLst/>
                          <a:latin typeface="+mn-lt"/>
                          <a:ea typeface="Times New Roman" panose="02020603050405020304" pitchFamily="18" charset="0"/>
                          <a:cs typeface="Times New Roman" panose="02020603050405020304" pitchFamily="18" charset="0"/>
                        </a:rPr>
                        <a:t>Bouger uniquement les jambes et garder les bras le long du corps</a:t>
                      </a:r>
                    </a:p>
                    <a:p>
                      <a:pPr marL="342900" marR="0" lvl="0" indent="-342900">
                        <a:lnSpc>
                          <a:spcPct val="120000"/>
                        </a:lnSpc>
                        <a:spcBef>
                          <a:spcPts val="0"/>
                        </a:spcBef>
                        <a:spcAft>
                          <a:spcPts val="0"/>
                        </a:spcAft>
                        <a:buFont typeface="Symbol" panose="05050102010706020507" pitchFamily="18" charset="2"/>
                        <a:buChar char=""/>
                      </a:pPr>
                      <a:r>
                        <a:rPr lang="fr-fr" sz="2000" dirty="0">
                          <a:effectLst/>
                          <a:latin typeface="+mn-lt"/>
                          <a:ea typeface="Times New Roman" panose="02020603050405020304" pitchFamily="18" charset="0"/>
                          <a:cs typeface="Times New Roman" panose="02020603050405020304" pitchFamily="18" charset="0"/>
                        </a:rPr>
                        <a:t>Ralentir</a:t>
                      </a:r>
                    </a:p>
                  </a:txBody>
                  <a:tcPr marL="68580" marR="68580" marT="0" marB="0"/>
                </a:tc>
                <a:tc>
                  <a:txBody>
                    <a:bodyPr/>
                    <a:lstStyle/>
                    <a:p>
                      <a:pPr marL="342900" marR="0" lvl="0" indent="-342900" algn="l" defTabSz="914400" rtl="0" eaLnBrk="1" fontAlgn="auto" latinLnBrk="0" hangingPunct="1">
                        <a:lnSpc>
                          <a:spcPct val="120000"/>
                        </a:lnSpc>
                        <a:spcBef>
                          <a:spcPts val="0"/>
                        </a:spcBef>
                        <a:spcAft>
                          <a:spcPts val="0"/>
                        </a:spcAft>
                        <a:buClrTx/>
                        <a:buSzTx/>
                        <a:buFont typeface="Symbol" panose="05050102010706020507" pitchFamily="18" charset="2"/>
                        <a:buChar char=""/>
                        <a:tabLst/>
                        <a:defRPr/>
                      </a:pPr>
                      <a:r>
                        <a:rPr lang="fr-fr" sz="2000" dirty="0">
                          <a:effectLst/>
                          <a:latin typeface="+mn-lt"/>
                        </a:rPr>
                        <a:t>Sauts avec squats</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3657743"/>
                  </a:ext>
                </a:extLst>
              </a:tr>
              <a:tr h="988111">
                <a:tc>
                  <a:txBody>
                    <a:bodyPr/>
                    <a:lstStyle/>
                    <a:p>
                      <a:pPr marL="0" marR="0" algn="ctr">
                        <a:lnSpc>
                          <a:spcPct val="120000"/>
                        </a:lnSpc>
                        <a:spcBef>
                          <a:spcPts val="0"/>
                        </a:spcBef>
                        <a:spcAft>
                          <a:spcPts val="0"/>
                        </a:spcAft>
                      </a:pPr>
                      <a:r>
                        <a:rPr lang="fr-fr" sz="2000" dirty="0">
                          <a:effectLst/>
                          <a:latin typeface="+mn-lt"/>
                          <a:ea typeface="Times New Roman" panose="02020603050405020304" pitchFamily="18" charset="0"/>
                          <a:cs typeface="Times New Roman" panose="02020603050405020304" pitchFamily="18" charset="0"/>
                        </a:rPr>
                        <a:t>Course lente</a:t>
                      </a:r>
                    </a:p>
                  </a:txBody>
                  <a:tcPr marL="68580" marR="68580" marT="0" marB="0" anchor="ctr"/>
                </a:tc>
                <a:tc>
                  <a:txBody>
                    <a:bodyPr/>
                    <a:lstStyle/>
                    <a:p>
                      <a:pPr marL="342900" marR="0" lvl="0" indent="-342900">
                        <a:lnSpc>
                          <a:spcPct val="120000"/>
                        </a:lnSpc>
                        <a:spcBef>
                          <a:spcPts val="0"/>
                        </a:spcBef>
                        <a:spcAft>
                          <a:spcPts val="0"/>
                        </a:spcAft>
                        <a:buFont typeface="Symbol" panose="05050102010706020507" pitchFamily="18" charset="2"/>
                        <a:buChar char=""/>
                      </a:pPr>
                      <a:r>
                        <a:rPr lang="fr-fr" sz="2000" dirty="0">
                          <a:effectLst/>
                          <a:latin typeface="+mn-lt"/>
                          <a:ea typeface="Times New Roman" panose="02020603050405020304" pitchFamily="18" charset="0"/>
                          <a:cs typeface="Times New Roman" panose="02020603050405020304" pitchFamily="18" charset="0"/>
                        </a:rPr>
                        <a:t>Marche rapide</a:t>
                      </a:r>
                    </a:p>
                    <a:p>
                      <a:pPr marL="342900" marR="0" lvl="0" indent="-342900">
                        <a:lnSpc>
                          <a:spcPct val="120000"/>
                        </a:lnSpc>
                        <a:spcBef>
                          <a:spcPts val="0"/>
                        </a:spcBef>
                        <a:spcAft>
                          <a:spcPts val="0"/>
                        </a:spcAft>
                        <a:buFont typeface="Symbol" panose="05050102010706020507" pitchFamily="18" charset="2"/>
                        <a:buChar char=""/>
                      </a:pPr>
                      <a:r>
                        <a:rPr lang="fr-fr" sz="2000" dirty="0">
                          <a:effectLst/>
                          <a:latin typeface="+mn-lt"/>
                          <a:ea typeface="Times New Roman" panose="02020603050405020304" pitchFamily="18" charset="0"/>
                          <a:cs typeface="Times New Roman" panose="02020603050405020304" pitchFamily="18" charset="0"/>
                        </a:rPr>
                        <a:t>Course sur place</a:t>
                      </a:r>
                    </a:p>
                  </a:txBody>
                  <a:tcPr marL="68580" marR="68580" marT="0" marB="0"/>
                </a:tc>
                <a:tc>
                  <a:txBody>
                    <a:bodyPr/>
                    <a:lstStyle/>
                    <a:p>
                      <a:pPr marL="342900" marR="0" lvl="0" indent="-342900" algn="l" defTabSz="914400" rtl="0" eaLnBrk="1" fontAlgn="auto" latinLnBrk="0" hangingPunct="1">
                        <a:lnSpc>
                          <a:spcPct val="120000"/>
                        </a:lnSpc>
                        <a:spcBef>
                          <a:spcPts val="0"/>
                        </a:spcBef>
                        <a:spcAft>
                          <a:spcPts val="0"/>
                        </a:spcAft>
                        <a:buClrTx/>
                        <a:buSzTx/>
                        <a:buFont typeface="Symbol" panose="05050102010706020507" pitchFamily="18" charset="2"/>
                        <a:buChar char=""/>
                        <a:tabLst/>
                        <a:defRPr/>
                      </a:pPr>
                      <a:r>
                        <a:rPr lang="fr-fr" sz="2000" dirty="0">
                          <a:effectLst/>
                          <a:latin typeface="+mn-lt"/>
                          <a:ea typeface="Times New Roman" panose="02020603050405020304" pitchFamily="18" charset="0"/>
                          <a:cs typeface="Times New Roman" panose="02020603050405020304" pitchFamily="18" charset="0"/>
                        </a:rPr>
                        <a:t>Accélérer pendant la course</a:t>
                      </a:r>
                    </a:p>
                  </a:txBody>
                  <a:tcPr marL="68580" marR="68580" marT="0" marB="0"/>
                </a:tc>
                <a:extLst>
                  <a:ext uri="{0D108BD9-81ED-4DB2-BD59-A6C34878D82A}">
                    <a16:rowId xmlns:a16="http://schemas.microsoft.com/office/drawing/2014/main" val="2435862287"/>
                  </a:ext>
                </a:extLst>
              </a:tr>
            </a:tbl>
          </a:graphicData>
        </a:graphic>
      </p:graphicFrame>
    </p:spTree>
    <p:extLst>
      <p:ext uri="{BB962C8B-B14F-4D97-AF65-F5344CB8AC3E}">
        <p14:creationId xmlns:p14="http://schemas.microsoft.com/office/powerpoint/2010/main" val="327705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 groupe de personnes dans une salle de sport&#10;&#10;Description générée automatiquement avec indice de confiance moyen">
            <a:extLst>
              <a:ext uri="{FF2B5EF4-FFF2-40B4-BE49-F238E27FC236}">
                <a16:creationId xmlns:a16="http://schemas.microsoft.com/office/drawing/2014/main" id="{592A58E0-5211-DA87-E951-D7BBDBA5AFCF}"/>
              </a:ext>
            </a:extLst>
          </p:cNvPr>
          <p:cNvPicPr>
            <a:picLocks noChangeAspect="1"/>
          </p:cNvPicPr>
          <p:nvPr/>
        </p:nvPicPr>
        <p:blipFill rotWithShape="1">
          <a:blip r:embed="rId3">
            <a:extLst>
              <a:ext uri="{28A0092B-C50C-407E-A947-70E740481C1C}">
                <a14:useLocalDpi xmlns:a14="http://schemas.microsoft.com/office/drawing/2010/main" val="0"/>
              </a:ext>
            </a:extLst>
          </a:blip>
          <a:srcRect t="13614" b="8765"/>
          <a:stretch/>
        </p:blipFill>
        <p:spPr>
          <a:xfrm>
            <a:off x="2668635" y="982551"/>
            <a:ext cx="952336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a:off x="-63499"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US"/>
          </a:p>
        </p:txBody>
      </p:sp>
      <p:sp>
        <p:nvSpPr>
          <p:cNvPr id="16" name="TextBox 15">
            <a:extLst>
              <a:ext uri="{FF2B5EF4-FFF2-40B4-BE49-F238E27FC236}">
                <a16:creationId xmlns:a16="http://schemas.microsoft.com/office/drawing/2014/main" id="{1D310E49-CA51-47E1-3F73-63E6B98F0867}"/>
              </a:ext>
            </a:extLst>
          </p:cNvPr>
          <p:cNvSpPr txBox="1"/>
          <p:nvPr/>
        </p:nvSpPr>
        <p:spPr>
          <a:xfrm>
            <a:off x="579379" y="6245152"/>
            <a:ext cx="7031911"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grpSp>
        <p:nvGrpSpPr>
          <p:cNvPr id="6" name="Group 5">
            <a:extLst>
              <a:ext uri="{FF2B5EF4-FFF2-40B4-BE49-F238E27FC236}">
                <a16:creationId xmlns:a16="http://schemas.microsoft.com/office/drawing/2014/main" id="{93FAA0DC-845F-D771-F58B-601F3A04DDFB}"/>
              </a:ext>
            </a:extLst>
          </p:cNvPr>
          <p:cNvGrpSpPr/>
          <p:nvPr/>
        </p:nvGrpSpPr>
        <p:grpSpPr>
          <a:xfrm>
            <a:off x="126717" y="1156741"/>
            <a:ext cx="4588158" cy="4584337"/>
            <a:chOff x="126717" y="1156741"/>
            <a:chExt cx="4588158" cy="4584337"/>
          </a:xfrm>
        </p:grpSpPr>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5" name="Picture 4" descr="Forme&#10;&#10;Description générée automatiquement avec un niveau de confiance faible">
              <a:extLst>
                <a:ext uri="{FF2B5EF4-FFF2-40B4-BE49-F238E27FC236}">
                  <a16:creationId xmlns:a16="http://schemas.microsoft.com/office/drawing/2014/main" id="{D17DBBFB-1813-9306-B488-1FD25C6C531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Tree>
    <p:extLst>
      <p:ext uri="{BB962C8B-B14F-4D97-AF65-F5344CB8AC3E}">
        <p14:creationId xmlns:p14="http://schemas.microsoft.com/office/powerpoint/2010/main" val="4132790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5" name="Picture 14" descr="Forme&#10;&#10;Description générée automatiquement avec un niveau de confiance faibl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9003030" cy="581025"/>
          </a:xfrm>
        </p:spPr>
        <p:txBody>
          <a:bodyPr>
            <a:noAutofit/>
          </a:bodyPr>
          <a:lstStyle/>
          <a:p>
            <a:r>
              <a:rPr lang="fr-fr" dirty="0"/>
              <a:t>Qu'est-ce qu'une séance de récupération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133453" cy="581025"/>
          </a:xfrm>
        </p:spPr>
        <p:txBody>
          <a:bodyPr>
            <a:noAutofit/>
          </a:bodyPr>
          <a:lstStyle/>
          <a:p>
            <a:r>
              <a:rPr lang="fr-fr" dirty="0"/>
              <a:t>Récupération</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246452"/>
            <a:ext cx="10631533" cy="337853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ea typeface="+mn-lt"/>
                <a:cs typeface="+mn-lt"/>
              </a:rPr>
              <a:t>Lorsque vous avez terminé votre séance de formation, d'entraînement ou de sport, vous devez toujours </a:t>
            </a:r>
            <a:r>
              <a:rPr lang="fr-fr">
                <a:ea typeface="+mn-lt"/>
                <a:cs typeface="+mn-lt"/>
              </a:rPr>
              <a:t>conclure </a:t>
            </a:r>
            <a:br>
              <a:rPr lang="fr-fr">
                <a:ea typeface="+mn-lt"/>
                <a:cs typeface="+mn-lt"/>
              </a:rPr>
            </a:br>
            <a:r>
              <a:rPr lang="fr-fr">
                <a:ea typeface="+mn-lt"/>
                <a:cs typeface="+mn-lt"/>
              </a:rPr>
              <a:t>par </a:t>
            </a:r>
            <a:r>
              <a:rPr lang="fr-fr" dirty="0">
                <a:ea typeface="+mn-lt"/>
                <a:cs typeface="+mn-lt"/>
              </a:rPr>
              <a:t>une séance de récupération</a:t>
            </a:r>
          </a:p>
          <a:p>
            <a:pPr marL="457200" indent="-457200">
              <a:lnSpc>
                <a:spcPct val="100000"/>
              </a:lnSpc>
              <a:buFont typeface="Ubuntu Light" panose="020B0604020202020204" pitchFamily="34" charset="0"/>
              <a:buChar char="•"/>
            </a:pPr>
            <a:endParaRPr lang="en-US" dirty="0">
              <a:ea typeface="+mn-lt"/>
              <a:cs typeface="+mn-lt"/>
            </a:endParaRPr>
          </a:p>
          <a:p>
            <a:pPr marL="457200" indent="-457200">
              <a:lnSpc>
                <a:spcPct val="100000"/>
              </a:lnSpc>
              <a:buFont typeface="Ubuntu Light" panose="020B0604020202020204" pitchFamily="34" charset="0"/>
              <a:buChar char="•"/>
            </a:pPr>
            <a:r>
              <a:rPr lang="fr-fr" dirty="0">
                <a:ea typeface="+mn-lt"/>
                <a:cs typeface="+mn-lt"/>
              </a:rPr>
              <a:t>Une bonne séance de récupération permet au </a:t>
            </a:r>
            <a:r>
              <a:rPr lang="fr-fr">
                <a:ea typeface="+mn-lt"/>
                <a:cs typeface="+mn-lt"/>
              </a:rPr>
              <a:t>corps </a:t>
            </a:r>
            <a:br>
              <a:rPr lang="fr-fr">
                <a:ea typeface="+mn-lt"/>
                <a:cs typeface="+mn-lt"/>
              </a:rPr>
            </a:br>
            <a:r>
              <a:rPr lang="fr-fr">
                <a:ea typeface="+mn-lt"/>
                <a:cs typeface="+mn-lt"/>
              </a:rPr>
              <a:t>de </a:t>
            </a:r>
            <a:r>
              <a:rPr lang="fr-fr" b="1">
                <a:solidFill>
                  <a:srgbClr val="179984"/>
                </a:solidFill>
                <a:ea typeface="+mn-lt"/>
                <a:cs typeface="+mn-lt"/>
              </a:rPr>
              <a:t>revenir </a:t>
            </a:r>
            <a:r>
              <a:rPr lang="fr-fr" b="1" dirty="0">
                <a:solidFill>
                  <a:srgbClr val="179984"/>
                </a:solidFill>
                <a:ea typeface="+mn-lt"/>
                <a:cs typeface="+mn-lt"/>
              </a:rPr>
              <a:t>progressivement à l'état de repos</a:t>
            </a:r>
            <a:endParaRPr lang="en-US" dirty="0"/>
          </a:p>
          <a:p>
            <a:pPr marL="457200" indent="-457200">
              <a:lnSpc>
                <a:spcPct val="100000"/>
              </a:lnSpc>
              <a:buFont typeface="Ubuntu Light" panose="020B0604020202020204" pitchFamily="34" charset="0"/>
              <a:buChar char="•"/>
            </a:pPr>
            <a:endParaRPr lang="en-US" dirty="0"/>
          </a:p>
        </p:txBody>
      </p:sp>
      <p:sp>
        <p:nvSpPr>
          <p:cNvPr id="9" name="TextBox 8">
            <a:extLst>
              <a:ext uri="{FF2B5EF4-FFF2-40B4-BE49-F238E27FC236}">
                <a16:creationId xmlns:a16="http://schemas.microsoft.com/office/drawing/2014/main" id="{C7DDF55C-7A77-B934-85B7-A0CB5C0D19F9}"/>
              </a:ext>
            </a:extLst>
          </p:cNvPr>
          <p:cNvSpPr txBox="1"/>
          <p:nvPr/>
        </p:nvSpPr>
        <p:spPr>
          <a:xfrm>
            <a:off x="579379" y="6245152"/>
            <a:ext cx="714512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Tree>
    <p:extLst>
      <p:ext uri="{BB962C8B-B14F-4D97-AF65-F5344CB8AC3E}">
        <p14:creationId xmlns:p14="http://schemas.microsoft.com/office/powerpoint/2010/main" val="2694830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Forme&#10;&#10;Description générée automatiquement avec un niveau de confiance faibl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8245384" cy="581025"/>
          </a:xfrm>
        </p:spPr>
        <p:txBody>
          <a:bodyPr/>
          <a:lstStyle/>
          <a:p>
            <a:r>
              <a:rPr lang="fr-fr" dirty="0"/>
              <a:t>Objectif d'une séance de récupération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976699" cy="581025"/>
          </a:xfrm>
        </p:spPr>
        <p:txBody>
          <a:bodyPr>
            <a:normAutofit/>
          </a:bodyPr>
          <a:lstStyle/>
          <a:p>
            <a:r>
              <a:rPr lang="fr-fr" dirty="0"/>
              <a:t>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79" y="6245152"/>
            <a:ext cx="7293169"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2 : ANIMER L'ÉCHAUFFEMENT ET LA RÉCUPÉRATION</a:t>
            </a:r>
          </a:p>
        </p:txBody>
      </p:sp>
      <p:graphicFrame>
        <p:nvGraphicFramePr>
          <p:cNvPr id="10" name="Table 6">
            <a:extLst>
              <a:ext uri="{FF2B5EF4-FFF2-40B4-BE49-F238E27FC236}">
                <a16:creationId xmlns:a16="http://schemas.microsoft.com/office/drawing/2014/main" id="{EC8E785C-D408-2181-46B9-D0FD6836B893}"/>
              </a:ext>
            </a:extLst>
          </p:cNvPr>
          <p:cNvGraphicFramePr>
            <a:graphicFrameLocks noGrp="1"/>
          </p:cNvGraphicFramePr>
          <p:nvPr>
            <p:extLst>
              <p:ext uri="{D42A27DB-BD31-4B8C-83A1-F6EECF244321}">
                <p14:modId xmlns:p14="http://schemas.microsoft.com/office/powerpoint/2010/main" val="3116256519"/>
              </p:ext>
            </p:extLst>
          </p:nvPr>
        </p:nvGraphicFramePr>
        <p:xfrm>
          <a:off x="1161255" y="2077078"/>
          <a:ext cx="9610725" cy="3840480"/>
        </p:xfrm>
        <a:graphic>
          <a:graphicData uri="http://schemas.openxmlformats.org/drawingml/2006/table">
            <a:tbl>
              <a:tblPr firstRow="1" bandRow="1">
                <a:tableStyleId>{F5AB1C69-6EDB-4FF4-983F-18BD219EF322}</a:tableStyleId>
              </a:tblPr>
              <a:tblGrid>
                <a:gridCol w="9610725">
                  <a:extLst>
                    <a:ext uri="{9D8B030D-6E8A-4147-A177-3AD203B41FA5}">
                      <a16:colId xmlns:a16="http://schemas.microsoft.com/office/drawing/2014/main" val="1381919411"/>
                    </a:ext>
                  </a:extLst>
                </a:gridCol>
              </a:tblGrid>
              <a:tr h="397366">
                <a:tc>
                  <a:txBody>
                    <a:bodyPr/>
                    <a:lstStyle/>
                    <a:p>
                      <a:pPr algn="ctr"/>
                      <a:r>
                        <a:rPr lang="fr-fr" sz="2400" dirty="0"/>
                        <a:t>Bienfaits physiques et mentaux</a:t>
                      </a:r>
                    </a:p>
                  </a:txBody>
                  <a:tcPr/>
                </a:tc>
                <a:extLst>
                  <a:ext uri="{0D108BD9-81ED-4DB2-BD59-A6C34878D82A}">
                    <a16:rowId xmlns:a16="http://schemas.microsoft.com/office/drawing/2014/main" val="4040956183"/>
                  </a:ext>
                </a:extLst>
              </a:tr>
              <a:tr h="2646514">
                <a:tc>
                  <a:txBody>
                    <a:bodyPr/>
                    <a:lstStyle/>
                    <a:p>
                      <a:pPr marL="285750" indent="-285750">
                        <a:buFont typeface="Ubuntu Light" panose="020B0604020202020204" pitchFamily="34" charset="0"/>
                        <a:buChar char="•"/>
                      </a:pPr>
                      <a:r>
                        <a:rPr lang="fr-fr" sz="2400" dirty="0"/>
                        <a:t>Diminuer la fréquence cardiaque</a:t>
                      </a:r>
                    </a:p>
                    <a:p>
                      <a:pPr marL="285750" indent="-285750">
                        <a:buFont typeface="Ubuntu Light" panose="020B0604020202020204" pitchFamily="34" charset="0"/>
                        <a:buChar char="•"/>
                      </a:pPr>
                      <a:r>
                        <a:rPr lang="fr-fr" sz="2400" dirty="0"/>
                        <a:t>Diminuer le rythme respiratoire</a:t>
                      </a:r>
                    </a:p>
                    <a:p>
                      <a:pPr marL="285750" indent="-285750">
                        <a:buFont typeface="Ubuntu Light" panose="020B0604020202020204" pitchFamily="34" charset="0"/>
                        <a:buChar char="•"/>
                      </a:pPr>
                      <a:r>
                        <a:rPr lang="fr-fr" sz="2400" dirty="0"/>
                        <a:t>Diminuer la température corporelle et des muscles</a:t>
                      </a:r>
                    </a:p>
                    <a:p>
                      <a:pPr marL="285750" indent="-285750">
                        <a:buFont typeface="Ubuntu Light" panose="020B0604020202020204" pitchFamily="34" charset="0"/>
                        <a:buChar char="•"/>
                      </a:pPr>
                      <a:r>
                        <a:rPr lang="fr-fr" sz="2400" dirty="0"/>
                        <a:t>Faire revenir le débit sanguin depuis les muscles actifs à </a:t>
                      </a:r>
                      <a:r>
                        <a:rPr lang="fr-fr" sz="2400"/>
                        <a:t>son </a:t>
                      </a:r>
                      <a:br>
                        <a:rPr lang="fr-fr" sz="2400"/>
                      </a:br>
                      <a:r>
                        <a:rPr lang="fr-fr" sz="2400"/>
                        <a:t>niveau </a:t>
                      </a:r>
                      <a:r>
                        <a:rPr lang="fr-fr" sz="2400" dirty="0"/>
                        <a:t>au repos</a:t>
                      </a:r>
                    </a:p>
                    <a:p>
                      <a:pPr marL="285750" indent="-285750">
                        <a:buFont typeface="Ubuntu Light" panose="020B0604020202020204" pitchFamily="34" charset="0"/>
                        <a:buChar char="•"/>
                      </a:pPr>
                      <a:r>
                        <a:rPr lang="fr-fr" sz="2400" dirty="0"/>
                        <a:t>Diminuer la douleur musculaire</a:t>
                      </a:r>
                    </a:p>
                    <a:p>
                      <a:pPr marL="285750" indent="-285750">
                        <a:buFont typeface="Ubuntu Light" panose="020B0604020202020204" pitchFamily="34" charset="0"/>
                        <a:buChar char="•"/>
                      </a:pPr>
                      <a:r>
                        <a:rPr lang="fr-fr" sz="2400" dirty="0"/>
                        <a:t>Améliorer la souplesse</a:t>
                      </a:r>
                    </a:p>
                    <a:p>
                      <a:pPr marL="285750" indent="-285750">
                        <a:buFont typeface="Ubuntu Light" panose="020B0604020202020204" pitchFamily="34" charset="0"/>
                        <a:buChar char="•"/>
                      </a:pPr>
                      <a:r>
                        <a:rPr lang="fr-fr" sz="2400" dirty="0"/>
                        <a:t>Augmenter le niveau de récupération suite à l’exercice</a:t>
                      </a:r>
                    </a:p>
                    <a:p>
                      <a:pPr marL="285750" indent="-285750">
                        <a:buFont typeface="Ubuntu Light" panose="020B0604020202020204" pitchFamily="34" charset="0"/>
                        <a:buChar char="•"/>
                      </a:pPr>
                      <a:r>
                        <a:rPr lang="fr-fr" sz="2400" dirty="0"/>
                        <a:t>Favoriser la relaxation</a:t>
                      </a:r>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2656025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5" name="Picture 14" descr="Forme&#10;&#10;Description générée automatiquement avec un niveau de confiance faibl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4751425" cy="581025"/>
          </a:xfrm>
        </p:spPr>
        <p:txBody>
          <a:bodyPr>
            <a:noAutofit/>
          </a:bodyPr>
          <a:lstStyle/>
          <a:p>
            <a:r>
              <a:rPr lang="fr-fr" dirty="0"/>
              <a:t>Comment récupérer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063784" cy="581025"/>
          </a:xfrm>
        </p:spPr>
        <p:txBody>
          <a:bodyPr>
            <a:noAutofit/>
          </a:bodyPr>
          <a:lstStyle/>
          <a:p>
            <a:r>
              <a:rPr lang="fr-fr" dirty="0"/>
              <a:t>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7075454"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28651" y="2246452"/>
            <a:ext cx="4751424" cy="352345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dirty="0"/>
              <a:t>Une séance de récupération type comprend :</a:t>
            </a:r>
          </a:p>
          <a:p>
            <a:pPr marL="514350" indent="-514350">
              <a:lnSpc>
                <a:spcPct val="100000"/>
              </a:lnSpc>
              <a:buFont typeface="+mj-lt"/>
              <a:buAutoNum type="arabicPeriod"/>
            </a:pPr>
            <a:endParaRPr lang="en-US" dirty="0"/>
          </a:p>
          <a:p>
            <a:pPr marL="514350" indent="-514350">
              <a:lnSpc>
                <a:spcPct val="100000"/>
              </a:lnSpc>
              <a:buFont typeface="+mj-lt"/>
              <a:buAutoNum type="arabicPeriod"/>
            </a:pPr>
            <a:r>
              <a:rPr lang="fr-fr" b="1" dirty="0">
                <a:solidFill>
                  <a:srgbClr val="FF9966"/>
                </a:solidFill>
              </a:rPr>
              <a:t>Un exercice </a:t>
            </a:r>
            <a:r>
              <a:rPr lang="fr-fr" b="1">
                <a:solidFill>
                  <a:srgbClr val="FF9966"/>
                </a:solidFill>
              </a:rPr>
              <a:t>d'aérobie </a:t>
            </a:r>
            <a:br>
              <a:rPr lang="fr-fr" b="1">
                <a:solidFill>
                  <a:srgbClr val="FF9966"/>
                </a:solidFill>
              </a:rPr>
            </a:br>
            <a:r>
              <a:rPr lang="fr-fr" b="1">
                <a:solidFill>
                  <a:srgbClr val="FF9966"/>
                </a:solidFill>
              </a:rPr>
              <a:t>de </a:t>
            </a:r>
            <a:r>
              <a:rPr lang="fr-fr" b="1" dirty="0">
                <a:solidFill>
                  <a:srgbClr val="FF9966"/>
                </a:solidFill>
              </a:rPr>
              <a:t>faible intensité</a:t>
            </a:r>
          </a:p>
          <a:p>
            <a:pPr marL="514350" indent="-514350">
              <a:lnSpc>
                <a:spcPct val="100000"/>
              </a:lnSpc>
              <a:buFont typeface="+mj-lt"/>
              <a:buAutoNum type="arabicPeriod"/>
            </a:pPr>
            <a:r>
              <a:rPr lang="fr-fr" b="1" dirty="0">
                <a:solidFill>
                  <a:srgbClr val="3399FF"/>
                </a:solidFill>
              </a:rPr>
              <a:t>Des étirements statiques</a:t>
            </a:r>
          </a:p>
          <a:p>
            <a:pPr>
              <a:lnSpc>
                <a:spcPct val="100000"/>
              </a:lnSpc>
            </a:pPr>
            <a:endParaRPr lang="en-US" dirty="0"/>
          </a:p>
          <a:p>
            <a:pPr>
              <a:lnSpc>
                <a:spcPct val="100000"/>
              </a:lnSpc>
            </a:pPr>
            <a:endParaRPr lang="en-US" dirty="0"/>
          </a:p>
        </p:txBody>
      </p:sp>
      <p:pic>
        <p:nvPicPr>
          <p:cNvPr id="5" name="Picture Placeholder 41">
            <a:extLst>
              <a:ext uri="{FF2B5EF4-FFF2-40B4-BE49-F238E27FC236}">
                <a16:creationId xmlns:a16="http://schemas.microsoft.com/office/drawing/2014/main" id="{F401FF99-C08D-E923-EFFF-D5247159DC5F}"/>
              </a:ext>
            </a:extLst>
          </p:cNvPr>
          <p:cNvPicPr>
            <a:picLocks noChangeAspect="1"/>
          </p:cNvPicPr>
          <p:nvPr/>
        </p:nvPicPr>
        <p:blipFill>
          <a:blip r:embed="rId5">
            <a:extLst>
              <a:ext uri="{28A0092B-C50C-407E-A947-70E740481C1C}">
                <a14:useLocalDpi xmlns:a14="http://schemas.microsoft.com/office/drawing/2010/main" val="0"/>
              </a:ext>
            </a:extLst>
          </a:blip>
          <a:srcRect t="13624" b="13624"/>
          <a:stretch/>
        </p:blipFill>
        <p:spPr>
          <a:xfrm>
            <a:off x="5708876" y="2341324"/>
            <a:ext cx="6092042" cy="3052955"/>
          </a:xfrm>
          <a:prstGeom prst="rect">
            <a:avLst/>
          </a:prstGeom>
        </p:spPr>
      </p:pic>
    </p:spTree>
    <p:extLst>
      <p:ext uri="{BB962C8B-B14F-4D97-AF65-F5344CB8AC3E}">
        <p14:creationId xmlns:p14="http://schemas.microsoft.com/office/powerpoint/2010/main" val="2754427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5" name="Picture 14" descr="Forme&#10;&#10;Description générée automatiquement avec un niveau de confiance faibl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8828859" cy="581025"/>
          </a:xfrm>
        </p:spPr>
        <p:txBody>
          <a:bodyPr>
            <a:noAutofit/>
          </a:bodyPr>
          <a:lstStyle/>
          <a:p>
            <a:r>
              <a:rPr lang="fr-fr" dirty="0"/>
              <a:t>Un exercice d'aérobie de faible intensité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2889613" cy="581025"/>
          </a:xfrm>
        </p:spPr>
        <p:txBody>
          <a:bodyPr>
            <a:noAutofit/>
          </a:bodyPr>
          <a:lstStyle/>
          <a:p>
            <a:r>
              <a:rPr lang="fr-fr" dirty="0"/>
              <a:t>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706674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5720316" y="2246452"/>
            <a:ext cx="6193010" cy="33785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solidFill>
                  <a:srgbClr val="000000"/>
                </a:solidFill>
                <a:latin typeface="Ubuntu Light" panose="020B0304030602030204" pitchFamily="34" charset="0"/>
              </a:rPr>
              <a:t>Les exercices </a:t>
            </a:r>
            <a:r>
              <a:rPr lang="fr-fr" b="0" i="0" dirty="0">
                <a:solidFill>
                  <a:srgbClr val="000000"/>
                </a:solidFill>
                <a:effectLst/>
                <a:latin typeface="Ubuntu Light" panose="020B0304030602030204" pitchFamily="34" charset="0"/>
              </a:rPr>
              <a:t>d'aérobie doivent progressivement devenir </a:t>
            </a:r>
            <a:r>
              <a:rPr lang="fr-fr" b="0" i="0">
                <a:solidFill>
                  <a:srgbClr val="000000"/>
                </a:solidFill>
                <a:effectLst/>
                <a:latin typeface="Ubuntu Light" panose="020B0304030602030204" pitchFamily="34" charset="0"/>
              </a:rPr>
              <a:t>plus </a:t>
            </a:r>
            <a:br>
              <a:rPr lang="fr-fr" b="0" i="0">
                <a:solidFill>
                  <a:srgbClr val="000000"/>
                </a:solidFill>
                <a:effectLst/>
                <a:latin typeface="Ubuntu Light" panose="020B0304030602030204" pitchFamily="34" charset="0"/>
              </a:rPr>
            </a:br>
            <a:r>
              <a:rPr lang="fr-fr" b="0" i="0">
                <a:solidFill>
                  <a:srgbClr val="000000"/>
                </a:solidFill>
                <a:effectLst/>
                <a:latin typeface="Ubuntu Light" panose="020B0304030602030204" pitchFamily="34" charset="0"/>
              </a:rPr>
              <a:t>lents </a:t>
            </a:r>
            <a:r>
              <a:rPr lang="fr-fr" b="0" i="0" dirty="0">
                <a:solidFill>
                  <a:srgbClr val="000000"/>
                </a:solidFill>
                <a:effectLst/>
                <a:latin typeface="Ubuntu Light" panose="020B0304030602030204" pitchFamily="34" charset="0"/>
              </a:rPr>
              <a:t>et faciles</a:t>
            </a:r>
          </a:p>
          <a:p>
            <a:pPr marL="1143000" lvl="1" indent="-457200">
              <a:lnSpc>
                <a:spcPct val="100000"/>
              </a:lnSpc>
              <a:buFont typeface="Arial" panose="020B0604020202020204" pitchFamily="34" charset="0"/>
              <a:buChar char="•"/>
            </a:pPr>
            <a:r>
              <a:rPr lang="fr-fr">
                <a:solidFill>
                  <a:srgbClr val="000000"/>
                </a:solidFill>
                <a:latin typeface="Ubuntu Light" panose="020B0304030602030204" pitchFamily="34" charset="0"/>
              </a:rPr>
              <a:t>Votre cœur </a:t>
            </a:r>
            <a:r>
              <a:rPr lang="fr-fr" dirty="0">
                <a:solidFill>
                  <a:srgbClr val="000000"/>
                </a:solidFill>
                <a:latin typeface="Ubuntu Light" panose="020B0304030602030204" pitchFamily="34" charset="0"/>
              </a:rPr>
              <a:t>doit </a:t>
            </a:r>
            <a:r>
              <a:rPr lang="fr-fr">
                <a:solidFill>
                  <a:srgbClr val="000000"/>
                </a:solidFill>
                <a:latin typeface="Ubuntu Light" panose="020B0304030602030204" pitchFamily="34" charset="0"/>
              </a:rPr>
              <a:t>battre </a:t>
            </a:r>
            <a:br>
              <a:rPr lang="fr-fr">
                <a:solidFill>
                  <a:srgbClr val="000000"/>
                </a:solidFill>
                <a:latin typeface="Ubuntu Light" panose="020B0304030602030204" pitchFamily="34" charset="0"/>
              </a:rPr>
            </a:br>
            <a:r>
              <a:rPr lang="fr-fr">
                <a:solidFill>
                  <a:srgbClr val="000000"/>
                </a:solidFill>
                <a:latin typeface="Ubuntu Light" panose="020B0304030602030204" pitchFamily="34" charset="0"/>
              </a:rPr>
              <a:t>doucement </a:t>
            </a:r>
            <a:r>
              <a:rPr lang="fr-fr" dirty="0">
                <a:solidFill>
                  <a:srgbClr val="000000"/>
                </a:solidFill>
                <a:latin typeface="Ubuntu Light" panose="020B0304030602030204" pitchFamily="34" charset="0"/>
              </a:rPr>
              <a:t>et </a:t>
            </a:r>
            <a:r>
              <a:rPr lang="fr-fr">
                <a:solidFill>
                  <a:srgbClr val="000000"/>
                </a:solidFill>
                <a:latin typeface="Ubuntu Light" panose="020B0304030602030204" pitchFamily="34" charset="0"/>
              </a:rPr>
              <a:t>vous ne </a:t>
            </a:r>
            <a:br>
              <a:rPr lang="fr-fr">
                <a:solidFill>
                  <a:srgbClr val="000000"/>
                </a:solidFill>
                <a:latin typeface="Ubuntu Light" panose="020B0304030602030204" pitchFamily="34" charset="0"/>
              </a:rPr>
            </a:br>
            <a:r>
              <a:rPr lang="fr-fr">
                <a:solidFill>
                  <a:srgbClr val="000000"/>
                </a:solidFill>
                <a:latin typeface="Ubuntu Light" panose="020B0304030602030204" pitchFamily="34" charset="0"/>
              </a:rPr>
              <a:t>devez </a:t>
            </a:r>
            <a:r>
              <a:rPr lang="fr-fr" dirty="0">
                <a:solidFill>
                  <a:srgbClr val="000000"/>
                </a:solidFill>
                <a:latin typeface="Ubuntu Light" panose="020B0304030602030204" pitchFamily="34" charset="0"/>
              </a:rPr>
              <a:t>pas être essoufflé</a:t>
            </a:r>
            <a:endParaRPr lang="en-US" dirty="0">
              <a:solidFill>
                <a:srgbClr val="000000"/>
              </a:solidFill>
              <a:latin typeface="Ubuntu Light" panose="020B0304030602030204" pitchFamily="34" charset="0"/>
            </a:endParaRPr>
          </a:p>
          <a:p>
            <a:pPr>
              <a:lnSpc>
                <a:spcPct val="100000"/>
              </a:lnSpc>
            </a:pPr>
            <a:r>
              <a:rPr lang="fr-fr" sz="2000" b="0" i="0" dirty="0">
                <a:solidFill>
                  <a:srgbClr val="000000"/>
                </a:solidFill>
                <a:effectLst/>
                <a:latin typeface="Ubuntu Light" panose="020B0304030602030204" pitchFamily="34" charset="0"/>
              </a:rPr>
              <a:t>  </a:t>
            </a:r>
            <a:endParaRPr lang="fr-fr" sz="1200" b="0" i="0" dirty="0">
              <a:solidFill>
                <a:srgbClr val="000000"/>
              </a:solidFill>
              <a:effectLst/>
              <a:latin typeface="Ubuntu Light" panose="020B0304030602030204" pitchFamily="34" charset="0"/>
            </a:endParaRPr>
          </a:p>
          <a:p>
            <a:pPr marL="457200" indent="-457200">
              <a:lnSpc>
                <a:spcPct val="100000"/>
              </a:lnSpc>
              <a:buFont typeface="Ubuntu Light" panose="020B0604020202020204" pitchFamily="34" charset="0"/>
              <a:buChar char="•"/>
            </a:pPr>
            <a:r>
              <a:rPr lang="fr-fr" b="0" i="0" dirty="0">
                <a:solidFill>
                  <a:srgbClr val="000000"/>
                </a:solidFill>
                <a:effectLst/>
                <a:latin typeface="Ubuntu Light" panose="020B0304030602030204" pitchFamily="34" charset="0"/>
              </a:rPr>
              <a:t>Il peut s'agir d'une </a:t>
            </a:r>
            <a:r>
              <a:rPr lang="fr-fr" b="0" i="0">
                <a:solidFill>
                  <a:srgbClr val="000000"/>
                </a:solidFill>
                <a:effectLst/>
                <a:latin typeface="Ubuntu Light" panose="020B0304030602030204" pitchFamily="34" charset="0"/>
              </a:rPr>
              <a:t>brève </a:t>
            </a:r>
            <a:br>
              <a:rPr lang="fr-fr" b="0" i="0">
                <a:solidFill>
                  <a:srgbClr val="000000"/>
                </a:solidFill>
                <a:effectLst/>
                <a:latin typeface="Ubuntu Light" panose="020B0304030602030204" pitchFamily="34" charset="0"/>
              </a:rPr>
            </a:br>
            <a:r>
              <a:rPr lang="fr-fr" b="0" i="0">
                <a:solidFill>
                  <a:srgbClr val="000000"/>
                </a:solidFill>
                <a:effectLst/>
                <a:latin typeface="Ubuntu Light" panose="020B0304030602030204" pitchFamily="34" charset="0"/>
              </a:rPr>
              <a:t>course ou </a:t>
            </a:r>
            <a:r>
              <a:rPr lang="fr-fr" b="0" i="0" dirty="0">
                <a:solidFill>
                  <a:srgbClr val="000000"/>
                </a:solidFill>
                <a:effectLst/>
                <a:latin typeface="Ubuntu Light" panose="020B0304030602030204" pitchFamily="34" charset="0"/>
              </a:rPr>
              <a:t>d'une marche</a:t>
            </a:r>
            <a:endParaRPr lang="en-US" dirty="0"/>
          </a:p>
        </p:txBody>
      </p:sp>
      <p:pic>
        <p:nvPicPr>
          <p:cNvPr id="5" name="Picture 4" descr="Une image représentant des personnes pratiquant des exercices de récupération&#10;&#10;Description générée automatiquement">
            <a:extLst>
              <a:ext uri="{FF2B5EF4-FFF2-40B4-BE49-F238E27FC236}">
                <a16:creationId xmlns:a16="http://schemas.microsoft.com/office/drawing/2014/main" id="{79278F32-47B4-56D3-3EB4-5F9EA21B0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80" y="2246452"/>
            <a:ext cx="4955658" cy="3303772"/>
          </a:xfrm>
          <a:prstGeom prst="rect">
            <a:avLst/>
          </a:prstGeom>
        </p:spPr>
      </p:pic>
    </p:spTree>
    <p:extLst>
      <p:ext uri="{BB962C8B-B14F-4D97-AF65-F5344CB8AC3E}">
        <p14:creationId xmlns:p14="http://schemas.microsoft.com/office/powerpoint/2010/main" val="22524180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5" name="Picture 14" descr="Forme&#10;&#10;Description générée automatiquement avec un niveau de confiance faibl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4857750" cy="581025"/>
          </a:xfrm>
        </p:spPr>
        <p:txBody>
          <a:bodyPr>
            <a:noAutofit/>
          </a:bodyPr>
          <a:lstStyle/>
          <a:p>
            <a:r>
              <a:rPr lang="fr-fr" dirty="0"/>
              <a:t>Étirements statiques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3002824" cy="581025"/>
          </a:xfrm>
        </p:spPr>
        <p:txBody>
          <a:bodyPr>
            <a:noAutofit/>
          </a:bodyPr>
          <a:lstStyle/>
          <a:p>
            <a:r>
              <a:rPr lang="fr-fr" dirty="0"/>
              <a:t>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706674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28650" y="2211616"/>
            <a:ext cx="6787648" cy="398463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sz="2200"/>
              <a:t>Chaque sport met l’accent sur différents muscles et articulations, il est donc important </a:t>
            </a:r>
            <a:r>
              <a:rPr lang="fr-fr" sz="2200" b="1">
                <a:solidFill>
                  <a:srgbClr val="179984"/>
                </a:solidFill>
              </a:rPr>
              <a:t>d'adapter vos étirements au sport</a:t>
            </a:r>
            <a:r>
              <a:rPr lang="fr-fr" sz="2200"/>
              <a:t> que vous pratiquez</a:t>
            </a:r>
          </a:p>
          <a:p>
            <a:pPr>
              <a:lnSpc>
                <a:spcPct val="100000"/>
              </a:lnSpc>
            </a:pPr>
            <a:endParaRPr lang="en-US" sz="1600"/>
          </a:p>
          <a:p>
            <a:pPr marL="457200" indent="-457200">
              <a:lnSpc>
                <a:spcPct val="100000"/>
              </a:lnSpc>
              <a:buFont typeface="Ubuntu Light" panose="020B0604020202020204" pitchFamily="34" charset="0"/>
              <a:buChar char="•"/>
            </a:pPr>
            <a:r>
              <a:rPr lang="fr-fr" sz="2200"/>
              <a:t>Conseils d'étirement :</a:t>
            </a:r>
          </a:p>
          <a:p>
            <a:pPr marL="1143000" lvl="1" indent="-457200">
              <a:lnSpc>
                <a:spcPct val="100000"/>
              </a:lnSpc>
            </a:pPr>
            <a:r>
              <a:rPr lang="fr-fr" sz="2000"/>
              <a:t>Chaque </a:t>
            </a:r>
            <a:r>
              <a:rPr lang="fr-fr" sz="2000" dirty="0"/>
              <a:t>exercice d'étirement doit </a:t>
            </a:r>
            <a:r>
              <a:rPr lang="fr-fr" sz="2000"/>
              <a:t>être </a:t>
            </a:r>
            <a:br>
              <a:rPr lang="fr-fr" sz="2000"/>
            </a:br>
            <a:r>
              <a:rPr lang="fr-fr" sz="2000"/>
              <a:t>tenu </a:t>
            </a:r>
            <a:r>
              <a:rPr lang="fr-fr" sz="2000" dirty="0"/>
              <a:t>pendant au moins 30 secondes</a:t>
            </a:r>
          </a:p>
          <a:p>
            <a:pPr marL="1143000" lvl="1" indent="-457200">
              <a:lnSpc>
                <a:spcPct val="100000"/>
              </a:lnSpc>
            </a:pPr>
            <a:r>
              <a:rPr lang="fr-fr" sz="2000" dirty="0"/>
              <a:t>Étirez chaque côté de votre corps</a:t>
            </a:r>
          </a:p>
          <a:p>
            <a:pPr marL="1143000" lvl="1" indent="-457200">
              <a:lnSpc>
                <a:spcPct val="100000"/>
              </a:lnSpc>
            </a:pPr>
            <a:r>
              <a:rPr lang="fr-fr" sz="2000" dirty="0"/>
              <a:t>Les étirements ne doivent pas être douloureux</a:t>
            </a:r>
          </a:p>
          <a:p>
            <a:pPr marL="1143000" lvl="1" indent="-457200">
              <a:lnSpc>
                <a:spcPct val="100000"/>
              </a:lnSpc>
            </a:pPr>
            <a:r>
              <a:rPr lang="fr-fr" sz="2000" dirty="0"/>
              <a:t>Vous pouvez aussi profiter de ce moment pour partager un conseil de santé !</a:t>
            </a:r>
          </a:p>
          <a:p>
            <a:pPr>
              <a:lnSpc>
                <a:spcPct val="100000"/>
              </a:lnSpc>
            </a:pPr>
            <a:endParaRPr lang="en-US" dirty="0"/>
          </a:p>
        </p:txBody>
      </p:sp>
      <p:pic>
        <p:nvPicPr>
          <p:cNvPr id="8" name="Picture 7" descr="Une personne vêtue d'un t-shirt vert en train de s'étirer&#10;&#10;Description générée automatiquement avec indice de confiance faible">
            <a:extLst>
              <a:ext uri="{FF2B5EF4-FFF2-40B4-BE49-F238E27FC236}">
                <a16:creationId xmlns:a16="http://schemas.microsoft.com/office/drawing/2014/main" id="{2F8E3D6B-07A9-5A4D-BD61-486B99BAAB72}"/>
              </a:ext>
            </a:extLst>
          </p:cNvPr>
          <p:cNvPicPr>
            <a:picLocks noChangeAspect="1"/>
          </p:cNvPicPr>
          <p:nvPr/>
        </p:nvPicPr>
        <p:blipFill rotWithShape="1">
          <a:blip r:embed="rId5">
            <a:extLst>
              <a:ext uri="{28A0092B-C50C-407E-A947-70E740481C1C}">
                <a14:useLocalDpi xmlns:a14="http://schemas.microsoft.com/office/drawing/2010/main" val="0"/>
              </a:ext>
            </a:extLst>
          </a:blip>
          <a:srcRect t="6779" r="4971" b="7875"/>
          <a:stretch/>
        </p:blipFill>
        <p:spPr>
          <a:xfrm>
            <a:off x="7416298" y="2546865"/>
            <a:ext cx="4147051" cy="2601378"/>
          </a:xfrm>
          <a:prstGeom prst="rect">
            <a:avLst/>
          </a:prstGeom>
        </p:spPr>
      </p:pic>
    </p:spTree>
    <p:extLst>
      <p:ext uri="{BB962C8B-B14F-4D97-AF65-F5344CB8AC3E}">
        <p14:creationId xmlns:p14="http://schemas.microsoft.com/office/powerpoint/2010/main" val="2986555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5" name="Picture 14" descr="Forme&#10;&#10;Description générée automatiquement avec un niveau de confiance faibl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6094367" cy="581025"/>
          </a:xfrm>
        </p:spPr>
        <p:txBody>
          <a:bodyPr>
            <a:noAutofit/>
          </a:bodyPr>
          <a:lstStyle/>
          <a:p>
            <a:r>
              <a:rPr lang="fr-fr" dirty="0"/>
              <a:t>Guides de la récupération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048431" cy="581025"/>
          </a:xfrm>
        </p:spPr>
        <p:txBody>
          <a:bodyPr>
            <a:noAutofit/>
          </a:bodyPr>
          <a:lstStyle/>
          <a:p>
            <a:r>
              <a:rPr lang="fr-fr" dirty="0"/>
              <a:t>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79" y="6245152"/>
            <a:ext cx="7110289"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2" name="Text Placeholder 3">
            <a:extLst>
              <a:ext uri="{FF2B5EF4-FFF2-40B4-BE49-F238E27FC236}">
                <a16:creationId xmlns:a16="http://schemas.microsoft.com/office/drawing/2014/main" id="{2C5C6FB5-B54E-19A3-0DE6-5DBAD8D55C9F}"/>
              </a:ext>
            </a:extLst>
          </p:cNvPr>
          <p:cNvSpPr txBox="1">
            <a:spLocks/>
          </p:cNvSpPr>
          <p:nvPr/>
        </p:nvSpPr>
        <p:spPr>
          <a:xfrm>
            <a:off x="4013200" y="3064933"/>
            <a:ext cx="7787718" cy="194206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dirty="0"/>
              <a:t>Special Olympics a créé </a:t>
            </a:r>
            <a:r>
              <a:rPr lang="fr-fr" dirty="0">
                <a:hlinkClick r:id="rId5"/>
              </a:rPr>
              <a:t>des guides et des vidéos présentant des exercices de récupération pour des sports spécifiques</a:t>
            </a:r>
            <a:r>
              <a:rPr lang="fr-fr" dirty="0"/>
              <a:t> pour vous aider à les animer pendant les entraînements !</a:t>
            </a:r>
          </a:p>
        </p:txBody>
      </p:sp>
      <p:pic>
        <p:nvPicPr>
          <p:cNvPr id="5" name="Picture 4">
            <a:extLst>
              <a:ext uri="{FF2B5EF4-FFF2-40B4-BE49-F238E27FC236}">
                <a16:creationId xmlns:a16="http://schemas.microsoft.com/office/drawing/2014/main" id="{D63AB728-E0E1-1033-4928-7AE672ADE1C3}"/>
              </a:ext>
            </a:extLst>
          </p:cNvPr>
          <p:cNvPicPr>
            <a:picLocks noChangeAspect="1"/>
          </p:cNvPicPr>
          <p:nvPr/>
        </p:nvPicPr>
        <p:blipFill rotWithShape="1">
          <a:blip r:embed="rId6"/>
          <a:srcRect l="47821" t="22998" r="26377" b="18899"/>
          <a:stretch/>
        </p:blipFill>
        <p:spPr>
          <a:xfrm>
            <a:off x="628650" y="1964751"/>
            <a:ext cx="3145872" cy="39847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332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628650" y="316571"/>
            <a:ext cx="9610725" cy="972298"/>
          </a:xfrm>
        </p:spPr>
        <p:txBody>
          <a:bodyPr/>
          <a:lstStyle/>
          <a:p>
            <a:r>
              <a:rPr lang="fr-fr" dirty="0"/>
              <a:t>Rôles du Fitness Captain et de l'Ambassadeur de la santé</a:t>
            </a:r>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199263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a:t>
            </a:r>
          </a:p>
        </p:txBody>
      </p:sp>
      <p:graphicFrame>
        <p:nvGraphicFramePr>
          <p:cNvPr id="13" name="Table 6">
            <a:extLst>
              <a:ext uri="{FF2B5EF4-FFF2-40B4-BE49-F238E27FC236}">
                <a16:creationId xmlns:a16="http://schemas.microsoft.com/office/drawing/2014/main" id="{9D4C9A5E-7183-820A-7E06-D23BF8F11E20}"/>
              </a:ext>
            </a:extLst>
          </p:cNvPr>
          <p:cNvGraphicFramePr>
            <a:graphicFrameLocks noGrp="1"/>
          </p:cNvGraphicFramePr>
          <p:nvPr>
            <p:extLst>
              <p:ext uri="{D42A27DB-BD31-4B8C-83A1-F6EECF244321}">
                <p14:modId xmlns:p14="http://schemas.microsoft.com/office/powerpoint/2010/main" val="3262570801"/>
              </p:ext>
            </p:extLst>
          </p:nvPr>
        </p:nvGraphicFramePr>
        <p:xfrm>
          <a:off x="628650" y="1640973"/>
          <a:ext cx="10587356" cy="4446216"/>
        </p:xfrm>
        <a:graphic>
          <a:graphicData uri="http://schemas.openxmlformats.org/drawingml/2006/table">
            <a:tbl>
              <a:tblPr firstRow="1" bandRow="1">
                <a:tableStyleId>{F5AB1C69-6EDB-4FF4-983F-18BD219EF322}</a:tableStyleId>
              </a:tblPr>
              <a:tblGrid>
                <a:gridCol w="4020262">
                  <a:extLst>
                    <a:ext uri="{9D8B030D-6E8A-4147-A177-3AD203B41FA5}">
                      <a16:colId xmlns:a16="http://schemas.microsoft.com/office/drawing/2014/main" val="1381919411"/>
                    </a:ext>
                  </a:extLst>
                </a:gridCol>
                <a:gridCol w="2238998">
                  <a:extLst>
                    <a:ext uri="{9D8B030D-6E8A-4147-A177-3AD203B41FA5}">
                      <a16:colId xmlns:a16="http://schemas.microsoft.com/office/drawing/2014/main" val="409871946"/>
                    </a:ext>
                  </a:extLst>
                </a:gridCol>
                <a:gridCol w="4328096">
                  <a:extLst>
                    <a:ext uri="{9D8B030D-6E8A-4147-A177-3AD203B41FA5}">
                      <a16:colId xmlns:a16="http://schemas.microsoft.com/office/drawing/2014/main" val="2583732506"/>
                    </a:ext>
                  </a:extLst>
                </a:gridCol>
              </a:tblGrid>
              <a:tr h="439885">
                <a:tc>
                  <a:txBody>
                    <a:bodyPr/>
                    <a:lstStyle/>
                    <a:p>
                      <a:pPr algn="ctr"/>
                      <a:r>
                        <a:rPr lang="fr-fr" sz="2400" dirty="0"/>
                        <a:t>Fitness Captain</a:t>
                      </a:r>
                    </a:p>
                  </a:txBody>
                  <a:tcPr/>
                </a:tc>
                <a:tc>
                  <a:txBody>
                    <a:bodyPr/>
                    <a:lstStyle/>
                    <a:p>
                      <a:pPr algn="ctr"/>
                      <a:r>
                        <a:rPr lang="fr-fr" sz="2400" dirty="0"/>
                        <a:t>Les deux</a:t>
                      </a:r>
                    </a:p>
                  </a:txBody>
                  <a:tcPr/>
                </a:tc>
                <a:tc>
                  <a:txBody>
                    <a:bodyPr/>
                    <a:lstStyle/>
                    <a:p>
                      <a:pPr algn="ctr"/>
                      <a:r>
                        <a:rPr lang="fr-fr" sz="2400" dirty="0"/>
                        <a:t>Ambassadeur de la santé</a:t>
                      </a:r>
                    </a:p>
                  </a:txBody>
                  <a:tcPr/>
                </a:tc>
                <a:extLst>
                  <a:ext uri="{0D108BD9-81ED-4DB2-BD59-A6C34878D82A}">
                    <a16:rowId xmlns:a16="http://schemas.microsoft.com/office/drawing/2014/main" val="4040956183"/>
                  </a:ext>
                </a:extLst>
              </a:tr>
              <a:tr h="3989016">
                <a:tc>
                  <a:txBody>
                    <a:bodyPr/>
                    <a:lstStyle/>
                    <a:p>
                      <a:pPr marL="285750" indent="-285750">
                        <a:lnSpc>
                          <a:spcPct val="105000"/>
                        </a:lnSpc>
                        <a:buFont typeface="Ubuntu Light" panose="020B0604020202020204" pitchFamily="34" charset="0"/>
                        <a:buChar char="•"/>
                      </a:pPr>
                      <a:r>
                        <a:rPr lang="fr-fr" sz="2100" dirty="0"/>
                        <a:t>Leader sportif</a:t>
                      </a:r>
                    </a:p>
                    <a:p>
                      <a:pPr marL="285750" indent="-285750">
                        <a:lnSpc>
                          <a:spcPct val="105000"/>
                        </a:lnSpc>
                        <a:buFont typeface="Ubuntu Light" panose="020B0604020202020204" pitchFamily="34" charset="0"/>
                        <a:buChar char="•"/>
                      </a:pPr>
                      <a:r>
                        <a:rPr lang="fr-fr" sz="2100" spc="-10" baseline="0" dirty="0"/>
                        <a:t>Donne un conseil </a:t>
                      </a:r>
                      <a:r>
                        <a:rPr lang="fr-fr" sz="2100" spc="-10" baseline="0"/>
                        <a:t>de santé à </a:t>
                      </a:r>
                      <a:r>
                        <a:rPr lang="fr-fr" sz="2100" spc="-10" baseline="0" dirty="0"/>
                        <a:t>chaque entraînement sportif</a:t>
                      </a:r>
                    </a:p>
                    <a:p>
                      <a:pPr marL="285750" indent="-285750">
                        <a:lnSpc>
                          <a:spcPct val="105000"/>
                        </a:lnSpc>
                        <a:buFont typeface="Ubuntu Light" panose="020B0604020202020204" pitchFamily="34" charset="0"/>
                        <a:buChar char="•"/>
                      </a:pPr>
                      <a:r>
                        <a:rPr lang="fr-fr" sz="2100" spc="-20" baseline="0" dirty="0"/>
                        <a:t>Aide à diriger son équipe pendant les </a:t>
                      </a:r>
                      <a:r>
                        <a:rPr lang="fr-fr" sz="2100" spc="-20" baseline="0"/>
                        <a:t>échauffements </a:t>
                      </a:r>
                      <a:br>
                        <a:rPr lang="fr-fr" sz="2100" spc="-20" baseline="0"/>
                      </a:br>
                      <a:r>
                        <a:rPr lang="fr-fr" sz="2100" spc="-20" baseline="0"/>
                        <a:t>et </a:t>
                      </a:r>
                      <a:r>
                        <a:rPr lang="fr-fr" sz="2100" spc="-20" baseline="0" dirty="0"/>
                        <a:t>les </a:t>
                      </a:r>
                      <a:r>
                        <a:rPr lang="fr-fr" sz="2100" spc="-20" baseline="0"/>
                        <a:t>séances de récupération</a:t>
                      </a:r>
                      <a:endParaRPr lang="fr-fr" sz="2100" spc="-20" baseline="0" dirty="0"/>
                    </a:p>
                    <a:p>
                      <a:pPr marL="285750" indent="-285750">
                        <a:lnSpc>
                          <a:spcPct val="105000"/>
                        </a:lnSpc>
                        <a:buFont typeface="Ubuntu Light" panose="020B0604020202020204" pitchFamily="34" charset="0"/>
                        <a:buChar char="•"/>
                      </a:pPr>
                      <a:r>
                        <a:rPr lang="fr-fr" sz="2100" dirty="0"/>
                        <a:t>A suivi une formation complète en </a:t>
                      </a:r>
                      <a:r>
                        <a:rPr lang="fr-fr" sz="2100"/>
                        <a:t>matière </a:t>
                      </a:r>
                      <a:br>
                        <a:rPr lang="fr-fr" sz="2100"/>
                      </a:br>
                      <a:r>
                        <a:rPr lang="fr-fr" sz="2100"/>
                        <a:t>de </a:t>
                      </a:r>
                      <a:r>
                        <a:rPr lang="fr-fr" sz="2100" dirty="0"/>
                        <a:t>forme physique</a:t>
                      </a:r>
                    </a:p>
                    <a:p>
                      <a:pPr marL="0" indent="0">
                        <a:buFont typeface="Ubuntu Light" panose="020B0604020202020204" pitchFamily="34" charset="0"/>
                        <a:buNone/>
                      </a:pPr>
                      <a:endParaRPr lang="en-US" sz="2400" dirty="0"/>
                    </a:p>
                  </a:txBody>
                  <a:tcPr/>
                </a:tc>
                <a:tc>
                  <a:txBody>
                    <a:bodyPr/>
                    <a:lstStyle/>
                    <a:p>
                      <a:pPr marL="342900" marR="0" lvl="0" indent="-342900" algn="l" defTabSz="914400" rtl="0" eaLnBrk="1" fontAlgn="auto" latinLnBrk="0" hangingPunct="1">
                        <a:lnSpc>
                          <a:spcPct val="105000"/>
                        </a:lnSpc>
                        <a:spcBef>
                          <a:spcPts val="0"/>
                        </a:spcBef>
                        <a:spcAft>
                          <a:spcPts val="0"/>
                        </a:spcAft>
                        <a:buClrTx/>
                        <a:buSzTx/>
                        <a:buFont typeface="Ubuntu Light" panose="020B0604020202020204" pitchFamily="34" charset="0"/>
                        <a:buChar char="•"/>
                        <a:tabLst/>
                        <a:defRPr/>
                      </a:pPr>
                      <a:r>
                        <a:rPr lang="fr-fr" sz="2100"/>
                        <a:t>Transmet des </a:t>
                      </a:r>
                      <a:r>
                        <a:rPr lang="fr-fr" sz="2100" dirty="0"/>
                        <a:t>habitudes saines</a:t>
                      </a:r>
                    </a:p>
                    <a:p>
                      <a:pPr marL="342900" marR="0" lvl="0" indent="-342900" algn="l" defTabSz="914400" rtl="0" eaLnBrk="1" fontAlgn="auto" latinLnBrk="0" hangingPunct="1">
                        <a:lnSpc>
                          <a:spcPct val="105000"/>
                        </a:lnSpc>
                        <a:spcBef>
                          <a:spcPts val="0"/>
                        </a:spcBef>
                        <a:spcAft>
                          <a:spcPts val="0"/>
                        </a:spcAft>
                        <a:buClrTx/>
                        <a:buSzTx/>
                        <a:buFont typeface="Ubuntu Light" panose="020B0604020202020204" pitchFamily="34" charset="0"/>
                        <a:buChar char="•"/>
                        <a:tabLst/>
                        <a:defRPr/>
                      </a:pPr>
                      <a:r>
                        <a:rPr lang="fr-fr" sz="2100"/>
                        <a:t>Exemple </a:t>
                      </a:r>
                      <a:br>
                        <a:rPr lang="fr-fr" sz="2100"/>
                      </a:br>
                      <a:r>
                        <a:rPr lang="fr-fr" sz="2100"/>
                        <a:t>à </a:t>
                      </a:r>
                      <a:r>
                        <a:rPr lang="fr-fr" sz="2100" dirty="0"/>
                        <a:t>suivre</a:t>
                      </a:r>
                    </a:p>
                    <a:p>
                      <a:pPr marL="0" indent="0">
                        <a:buFont typeface="Ubuntu Light" panose="020B0604020202020204" pitchFamily="34" charset="0"/>
                        <a:buNone/>
                      </a:pPr>
                      <a:endParaRPr lang="en-US" sz="2400" dirty="0"/>
                    </a:p>
                  </a:txBody>
                  <a:tcPr/>
                </a:tc>
                <a:tc>
                  <a:txBody>
                    <a:bodyPr/>
                    <a:lstStyle/>
                    <a:p>
                      <a:pPr marL="285750" indent="-285750">
                        <a:lnSpc>
                          <a:spcPct val="105000"/>
                        </a:lnSpc>
                        <a:buFont typeface="Ubuntu Light" panose="020B0604020202020204" pitchFamily="34" charset="0"/>
                        <a:buChar char="•"/>
                      </a:pPr>
                      <a:r>
                        <a:rPr lang="fr-fr" sz="2100" dirty="0"/>
                        <a:t>Leader en matière de santé</a:t>
                      </a:r>
                    </a:p>
                    <a:p>
                      <a:pPr marL="285750" indent="-285750">
                        <a:lnSpc>
                          <a:spcPct val="105000"/>
                        </a:lnSpc>
                        <a:buFont typeface="Ubuntu Light" panose="020B0604020202020204" pitchFamily="34" charset="0"/>
                        <a:buChar char="•"/>
                      </a:pPr>
                      <a:r>
                        <a:rPr lang="fr-fr" sz="2100" dirty="0"/>
                        <a:t>Reçoit une formation dans tous les domaines du </a:t>
                      </a:r>
                      <a:r>
                        <a:rPr lang="fr-fr" sz="2100"/>
                        <a:t>programme </a:t>
                      </a:r>
                      <a:br>
                        <a:rPr lang="fr-fr" sz="2100"/>
                      </a:br>
                      <a:r>
                        <a:rPr lang="fr-fr" sz="2100"/>
                        <a:t>de santé de </a:t>
                      </a:r>
                      <a:r>
                        <a:rPr lang="fr-fr" sz="2100" dirty="0"/>
                        <a:t>Special Olympics</a:t>
                      </a:r>
                    </a:p>
                    <a:p>
                      <a:pPr marL="285750" indent="-285750">
                        <a:lnSpc>
                          <a:spcPct val="105000"/>
                        </a:lnSpc>
                        <a:buFont typeface="Ubuntu Light" panose="020B0604020202020204" pitchFamily="34" charset="0"/>
                        <a:buChar char="•"/>
                      </a:pPr>
                      <a:r>
                        <a:rPr lang="fr-fr" sz="2100" dirty="0"/>
                        <a:t>S'informe sur la communication, les réseaux sociaux, Strong Minds et la défense des intérêts</a:t>
                      </a:r>
                    </a:p>
                    <a:p>
                      <a:pPr marL="285750" indent="-285750">
                        <a:lnSpc>
                          <a:spcPct val="105000"/>
                        </a:lnSpc>
                        <a:buFont typeface="Ubuntu Light" panose="020B0604020202020204" pitchFamily="34" charset="0"/>
                        <a:buChar char="•"/>
                      </a:pPr>
                      <a:r>
                        <a:rPr lang="fr-fr" sz="2100" dirty="0"/>
                        <a:t>Peut diriger des programmes d'enseignement d'envergure tels qu'une présentation </a:t>
                      </a:r>
                      <a:r>
                        <a:rPr lang="fr-fr" sz="2100"/>
                        <a:t>ou </a:t>
                      </a:r>
                      <a:br>
                        <a:rPr lang="fr-fr" sz="2100"/>
                      </a:br>
                      <a:r>
                        <a:rPr lang="fr-fr" sz="2100"/>
                        <a:t>un </a:t>
                      </a:r>
                      <a:r>
                        <a:rPr lang="fr-fr" sz="2100" dirty="0"/>
                        <a:t>cours composé d'activités</a:t>
                      </a:r>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1004064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10272279"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5" name="Picture 14" descr="Forme&#10;&#10;Description générée automatiquement avec un niveau de confiance faible">
              <a:extLst>
                <a:ext uri="{FF2B5EF4-FFF2-40B4-BE49-F238E27FC236}">
                  <a16:creationId xmlns:a16="http://schemas.microsoft.com/office/drawing/2014/main" id="{A9AE8E60-0799-0F35-44B8-F4F584A4B9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9516836" cy="581025"/>
          </a:xfrm>
        </p:spPr>
        <p:txBody>
          <a:bodyPr>
            <a:noAutofit/>
          </a:bodyPr>
          <a:lstStyle/>
          <a:p>
            <a:r>
              <a:rPr lang="fr-fr" sz="3400" dirty="0"/>
              <a:t>Comment animer des exercices </a:t>
            </a:r>
            <a:r>
              <a:rPr lang="fr-fr" sz="3400"/>
              <a:t>de récupération</a:t>
            </a:r>
            <a:endParaRPr lang="fr-fr" sz="3400" dirty="0"/>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3011533" cy="581025"/>
          </a:xfrm>
        </p:spPr>
        <p:txBody>
          <a:bodyPr>
            <a:noAutofit/>
          </a:bodyPr>
          <a:lstStyle/>
          <a:p>
            <a:r>
              <a:rPr lang="fr-fr" dirty="0"/>
              <a:t>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706674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28650" y="2246452"/>
            <a:ext cx="10841187" cy="3378534"/>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Suivez une routine standard pour vos exercices de récupération</a:t>
            </a:r>
          </a:p>
          <a:p>
            <a:pPr marL="457200" indent="-457200">
              <a:lnSpc>
                <a:spcPct val="100000"/>
              </a:lnSpc>
              <a:buFont typeface="Ubuntu Light" panose="020B0604020202020204" pitchFamily="34" charset="0"/>
              <a:buChar char="•"/>
            </a:pPr>
            <a:endParaRPr lang="en-US" dirty="0"/>
          </a:p>
          <a:p>
            <a:pPr marL="457200" indent="-457200">
              <a:lnSpc>
                <a:spcPct val="100000"/>
              </a:lnSpc>
              <a:buFont typeface="Ubuntu Light" panose="020B0604020202020204" pitchFamily="34" charset="0"/>
              <a:buChar char="•"/>
            </a:pPr>
            <a:r>
              <a:rPr lang="fr-fr" dirty="0"/>
              <a:t>Demandez à votre équipe de former un cercle</a:t>
            </a:r>
          </a:p>
          <a:p>
            <a:pPr marL="457200" indent="-457200">
              <a:lnSpc>
                <a:spcPct val="100000"/>
              </a:lnSpc>
              <a:buFont typeface="Ubuntu Light" panose="020B0604020202020204" pitchFamily="34" charset="0"/>
              <a:buChar char="•"/>
            </a:pPr>
            <a:endParaRPr lang="en-US" dirty="0"/>
          </a:p>
          <a:p>
            <a:pPr marL="457200" indent="-457200">
              <a:lnSpc>
                <a:spcPct val="100000"/>
              </a:lnSpc>
              <a:buFont typeface="Ubuntu Light" panose="020B0604020202020204" pitchFamily="34" charset="0"/>
              <a:buChar char="•"/>
            </a:pPr>
            <a:r>
              <a:rPr lang="fr-fr" dirty="0"/>
              <a:t>Sachez que certains étirements peuvent demander de l'équilibre</a:t>
            </a:r>
          </a:p>
          <a:p>
            <a:pPr>
              <a:lnSpc>
                <a:spcPct val="100000"/>
              </a:lnSpc>
            </a:pPr>
            <a:endParaRPr lang="en-US" sz="2850" dirty="0"/>
          </a:p>
          <a:p>
            <a:pPr marL="457200" indent="-457200">
              <a:buFont typeface="Ubuntu Light" panose="020B0604020202020204" pitchFamily="34" charset="0"/>
              <a:buChar char="•"/>
            </a:pPr>
            <a:r>
              <a:rPr lang="fr-fr" dirty="0"/>
              <a:t>Vos coéquipiers peuvent écouter vos conseils de santé pendant qu'ils s'étirent !</a:t>
            </a:r>
          </a:p>
        </p:txBody>
      </p:sp>
    </p:spTree>
    <p:extLst>
      <p:ext uri="{BB962C8B-B14F-4D97-AF65-F5344CB8AC3E}">
        <p14:creationId xmlns:p14="http://schemas.microsoft.com/office/powerpoint/2010/main" val="989112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a:xfrm>
            <a:off x="6589760" y="3088480"/>
            <a:ext cx="4892788" cy="1290111"/>
          </a:xfrm>
        </p:spPr>
        <p:txBody>
          <a:bodyPr>
            <a:noAutofit/>
          </a:bodyPr>
          <a:lstStyle/>
          <a:p>
            <a:pPr marL="0" indent="0" algn="r">
              <a:buNone/>
            </a:pPr>
            <a:r>
              <a:rPr lang="fr-fr" sz="4400" b="1" dirty="0">
                <a:solidFill>
                  <a:srgbClr val="00695E"/>
                </a:solidFill>
              </a:rPr>
              <a:t>Échauffement et récupération</a:t>
            </a: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a:xfrm>
            <a:off x="8647611" y="2681644"/>
            <a:ext cx="2834937" cy="442912"/>
          </a:xfrm>
        </p:spPr>
        <p:txBody>
          <a:bodyPr>
            <a:noAutofit/>
          </a:bodyPr>
          <a:lstStyle/>
          <a:p>
            <a:r>
              <a:rPr lang="fr-fr" dirty="0"/>
              <a:t>Passons à la pratique !</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pic>
        <p:nvPicPr>
          <p:cNvPr id="10" name="Picture 6" descr="Warm-up Icons - Free SVG &amp; PNG Warm-up Images - Noun Project">
            <a:extLst>
              <a:ext uri="{FF2B5EF4-FFF2-40B4-BE49-F238E27FC236}">
                <a16:creationId xmlns:a16="http://schemas.microsoft.com/office/drawing/2014/main" id="{7EBE9743-DCFB-DC44-C1AF-AF9626DD4F8D}"/>
              </a:ext>
            </a:extLst>
          </p:cNvPr>
          <p:cNvPicPr>
            <a:picLocks noChangeAspect="1" noChangeArrowheads="1"/>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55158" y="2479409"/>
            <a:ext cx="1899182" cy="18991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9182EAD-390D-5EE7-66A3-58FBCAC86152}"/>
              </a:ext>
            </a:extLst>
          </p:cNvPr>
          <p:cNvSpPr txBox="1"/>
          <p:nvPr/>
        </p:nvSpPr>
        <p:spPr>
          <a:xfrm>
            <a:off x="579380" y="6245152"/>
            <a:ext cx="718866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6" name="TextBox 5">
            <a:extLst>
              <a:ext uri="{FF2B5EF4-FFF2-40B4-BE49-F238E27FC236}">
                <a16:creationId xmlns:a16="http://schemas.microsoft.com/office/drawing/2014/main" id="{F520C8F7-63FD-2DAB-C3E5-CEF30389EDC0}"/>
              </a:ext>
            </a:extLst>
          </p:cNvPr>
          <p:cNvSpPr txBox="1"/>
          <p:nvPr/>
        </p:nvSpPr>
        <p:spPr>
          <a:xfrm>
            <a:off x="8831766" y="145088"/>
            <a:ext cx="3084452" cy="323165"/>
          </a:xfrm>
          <a:prstGeom prst="rect">
            <a:avLst/>
          </a:prstGeom>
          <a:solidFill>
            <a:srgbClr val="EBF8F5"/>
          </a:solidFill>
        </p:spPr>
        <p:txBody>
          <a:bodyPr wrap="square" rtlCol="0">
            <a:spAutoFit/>
          </a:bodyPr>
          <a:lstStyle/>
          <a:p>
            <a:r>
              <a:rPr lang="fr-fr" sz="1500" b="1" spc="100" baseline="0" dirty="0">
                <a:solidFill>
                  <a:srgbClr val="00695E"/>
                </a:solidFill>
                <a:latin typeface="Ubuntu" panose="020B0504030602030204" pitchFamily="34" charset="0"/>
              </a:rPr>
              <a:t>LEADERSHIP DES ATHLÈTES</a:t>
            </a:r>
          </a:p>
        </p:txBody>
      </p:sp>
    </p:spTree>
    <p:extLst>
      <p:ext uri="{BB962C8B-B14F-4D97-AF65-F5344CB8AC3E}">
        <p14:creationId xmlns:p14="http://schemas.microsoft.com/office/powerpoint/2010/main" val="852767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3290207" cy="581025"/>
          </a:xfrm>
        </p:spPr>
        <p:txBody>
          <a:bodyPr>
            <a:noAutofit/>
          </a:bodyPr>
          <a:lstStyle/>
          <a:p>
            <a:r>
              <a:rPr lang="fr-fr" dirty="0"/>
              <a:t>À votre tour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4875167" cy="581025"/>
          </a:xfrm>
        </p:spPr>
        <p:txBody>
          <a:bodyPr>
            <a:noAutofit/>
          </a:bodyPr>
          <a:lstStyle/>
          <a:p>
            <a:r>
              <a:rPr lang="fr-fr" dirty="0"/>
              <a:t>Animer l’échauffement</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79" y="6245152"/>
            <a:ext cx="7145123"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FA26D51C-FA60-DA54-0D7C-7B0DF055774E}"/>
              </a:ext>
            </a:extLst>
          </p:cNvPr>
          <p:cNvSpPr txBox="1">
            <a:spLocks/>
          </p:cNvSpPr>
          <p:nvPr/>
        </p:nvSpPr>
        <p:spPr>
          <a:xfrm>
            <a:off x="628650" y="1876192"/>
            <a:ext cx="11172268" cy="426434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sz="2500" dirty="0"/>
              <a:t>Passons à la pratique ! Choisissez 4 </a:t>
            </a:r>
            <a:r>
              <a:rPr lang="fr-fr" sz="2500" b="1" dirty="0">
                <a:solidFill>
                  <a:srgbClr val="009A79"/>
                </a:solidFill>
              </a:rPr>
              <a:t>étirements dynamiques </a:t>
            </a:r>
            <a:r>
              <a:rPr lang="fr-fr" sz="2500" dirty="0"/>
              <a:t>parmi la liste :</a:t>
            </a:r>
          </a:p>
          <a:p>
            <a:pPr>
              <a:lnSpc>
                <a:spcPct val="100000"/>
              </a:lnSpc>
            </a:pPr>
            <a:endParaRPr lang="en-US" sz="2100" dirty="0"/>
          </a:p>
          <a:p>
            <a:pPr marL="342900" indent="-342900">
              <a:lnSpc>
                <a:spcPct val="90000"/>
              </a:lnSpc>
              <a:buFont typeface="Arial" panose="020B0604020202020204" pitchFamily="34" charset="0"/>
              <a:buChar char="•"/>
            </a:pPr>
            <a:r>
              <a:rPr lang="fr-fr" sz="2500" dirty="0"/>
              <a:t>Monter les genoux</a:t>
            </a:r>
          </a:p>
          <a:p>
            <a:pPr marL="342900" indent="-342900">
              <a:lnSpc>
                <a:spcPct val="90000"/>
              </a:lnSpc>
              <a:buFont typeface="Ubuntu Light" panose="020B0604020202020204" pitchFamily="34" charset="0"/>
              <a:buChar char="•"/>
            </a:pPr>
            <a:r>
              <a:rPr lang="fr-fr" sz="2500"/>
              <a:t>Monter </a:t>
            </a:r>
            <a:r>
              <a:rPr lang="fr-fr" sz="2500" dirty="0"/>
              <a:t>les talons aux fesses</a:t>
            </a:r>
          </a:p>
          <a:p>
            <a:pPr marL="342900" indent="-342900">
              <a:lnSpc>
                <a:spcPct val="90000"/>
              </a:lnSpc>
              <a:buFont typeface="Ubuntu Light" panose="020B0604020202020204" pitchFamily="34" charset="0"/>
              <a:buChar char="•"/>
            </a:pPr>
            <a:r>
              <a:rPr lang="fr-fr" sz="2500" dirty="0"/>
              <a:t>Balancements des bras</a:t>
            </a:r>
          </a:p>
          <a:p>
            <a:pPr marL="342900" indent="-342900">
              <a:lnSpc>
                <a:spcPct val="90000"/>
              </a:lnSpc>
              <a:buFont typeface="Ubuntu Light" panose="020B0604020202020204" pitchFamily="34" charset="0"/>
              <a:buChar char="•"/>
            </a:pPr>
            <a:r>
              <a:rPr lang="fr-fr" sz="2500" dirty="0"/>
              <a:t>Cercles avec les bras</a:t>
            </a:r>
          </a:p>
          <a:p>
            <a:pPr marL="342900" indent="-342900">
              <a:lnSpc>
                <a:spcPct val="90000"/>
              </a:lnSpc>
              <a:buFont typeface="Ubuntu Light" panose="020B0604020202020204" pitchFamily="34" charset="0"/>
              <a:buChar char="•"/>
            </a:pPr>
            <a:r>
              <a:rPr lang="fr-fr" sz="2500" dirty="0"/>
              <a:t>Déplacement latéral</a:t>
            </a:r>
          </a:p>
          <a:p>
            <a:pPr marL="342900" indent="-342900">
              <a:lnSpc>
                <a:spcPct val="90000"/>
              </a:lnSpc>
              <a:buFont typeface="Ubuntu Light" panose="020B0604020202020204" pitchFamily="34" charset="0"/>
              <a:buChar char="•"/>
            </a:pPr>
            <a:r>
              <a:rPr lang="fr-fr" sz="2500" dirty="0"/>
              <a:t>Ouvrir et fermer la porte</a:t>
            </a:r>
          </a:p>
          <a:p>
            <a:pPr marL="342900" indent="-342900">
              <a:lnSpc>
                <a:spcPct val="90000"/>
              </a:lnSpc>
              <a:buFont typeface="Ubuntu Light" panose="020B0604020202020204" pitchFamily="34" charset="0"/>
              <a:buChar char="•"/>
            </a:pPr>
            <a:r>
              <a:rPr lang="fr-fr" sz="2500" dirty="0"/>
              <a:t>Fentes avant</a:t>
            </a:r>
          </a:p>
          <a:p>
            <a:pPr marL="342900" indent="-342900">
              <a:lnSpc>
                <a:spcPct val="90000"/>
              </a:lnSpc>
              <a:buFont typeface="Ubuntu Light" panose="020B0604020202020204" pitchFamily="34" charset="0"/>
              <a:buChar char="•"/>
            </a:pPr>
            <a:r>
              <a:rPr lang="fr-fr" sz="2500" dirty="0"/>
              <a:t>Marches sur les talons </a:t>
            </a:r>
            <a:r>
              <a:rPr lang="fr-fr" sz="2500"/>
              <a:t>et </a:t>
            </a:r>
            <a:br>
              <a:rPr lang="fr-fr" sz="2500"/>
            </a:br>
            <a:r>
              <a:rPr lang="fr-fr" sz="2500"/>
              <a:t>la pointe des </a:t>
            </a:r>
            <a:r>
              <a:rPr lang="fr-fr" sz="2500" dirty="0"/>
              <a:t>pieds</a:t>
            </a:r>
          </a:p>
          <a:p>
            <a:pPr marL="342900" indent="-342900">
              <a:lnSpc>
                <a:spcPct val="90000"/>
              </a:lnSpc>
              <a:buFont typeface="Ubuntu Light" panose="020B0604020202020204" pitchFamily="34" charset="0"/>
              <a:buChar char="•"/>
            </a:pPr>
            <a:r>
              <a:rPr lang="fr-fr" sz="2500" dirty="0"/>
              <a:t>Marcher en levant la jambe</a:t>
            </a:r>
          </a:p>
          <a:p>
            <a:pPr>
              <a:lnSpc>
                <a:spcPct val="100000"/>
              </a:lnSpc>
            </a:pPr>
            <a:endParaRPr lang="en-US" dirty="0"/>
          </a:p>
        </p:txBody>
      </p:sp>
      <p:pic>
        <p:nvPicPr>
          <p:cNvPr id="7" name="Picture 6" descr="Un groupe de personnes dans une salle de sport&#10;&#10;Description générée automatiquement avec indice de confiance moyen">
            <a:extLst>
              <a:ext uri="{FF2B5EF4-FFF2-40B4-BE49-F238E27FC236}">
                <a16:creationId xmlns:a16="http://schemas.microsoft.com/office/drawing/2014/main" id="{D6E2B985-A953-36A2-1455-ACAFC2ED1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243" y="2500762"/>
            <a:ext cx="5142987" cy="3429000"/>
          </a:xfrm>
          <a:prstGeom prst="rect">
            <a:avLst/>
          </a:prstGeom>
        </p:spPr>
      </p:pic>
    </p:spTree>
    <p:extLst>
      <p:ext uri="{BB962C8B-B14F-4D97-AF65-F5344CB8AC3E}">
        <p14:creationId xmlns:p14="http://schemas.microsoft.com/office/powerpoint/2010/main" val="3340306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8062504" cy="581025"/>
          </a:xfrm>
        </p:spPr>
        <p:txBody>
          <a:bodyPr/>
          <a:lstStyle/>
          <a:p>
            <a:r>
              <a:rPr lang="fr-fr" dirty="0"/>
              <a:t>Exemple d’échauffement : Basketball</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4936127" cy="581025"/>
          </a:xfrm>
        </p:spPr>
        <p:txBody>
          <a:bodyPr>
            <a:normAutofit/>
          </a:bodyPr>
          <a:lstStyle/>
          <a:p>
            <a:r>
              <a:rPr lang="fr-fr" dirty="0"/>
              <a:t>Animer l’échauffement</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7014494"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6">
            <a:extLst>
              <a:ext uri="{FF2B5EF4-FFF2-40B4-BE49-F238E27FC236}">
                <a16:creationId xmlns:a16="http://schemas.microsoft.com/office/drawing/2014/main" id="{038B4677-83BB-9B76-195A-29BFAE6278B6}"/>
              </a:ext>
            </a:extLst>
          </p:cNvPr>
          <p:cNvGraphicFramePr>
            <a:graphicFrameLocks noGrp="1"/>
          </p:cNvGraphicFramePr>
          <p:nvPr>
            <p:extLst>
              <p:ext uri="{D42A27DB-BD31-4B8C-83A1-F6EECF244321}">
                <p14:modId xmlns:p14="http://schemas.microsoft.com/office/powerpoint/2010/main" val="1688028195"/>
              </p:ext>
            </p:extLst>
          </p:nvPr>
        </p:nvGraphicFramePr>
        <p:xfrm>
          <a:off x="722163" y="2798682"/>
          <a:ext cx="10377488" cy="2964745"/>
        </p:xfrm>
        <a:graphic>
          <a:graphicData uri="http://schemas.openxmlformats.org/drawingml/2006/table">
            <a:tbl>
              <a:tblPr firstRow="1" bandRow="1">
                <a:tableStyleId>{F5AB1C69-6EDB-4FF4-983F-18BD219EF322}</a:tableStyleId>
              </a:tblPr>
              <a:tblGrid>
                <a:gridCol w="5188744">
                  <a:extLst>
                    <a:ext uri="{9D8B030D-6E8A-4147-A177-3AD203B41FA5}">
                      <a16:colId xmlns:a16="http://schemas.microsoft.com/office/drawing/2014/main" val="1381919411"/>
                    </a:ext>
                  </a:extLst>
                </a:gridCol>
                <a:gridCol w="5188744">
                  <a:extLst>
                    <a:ext uri="{9D8B030D-6E8A-4147-A177-3AD203B41FA5}">
                      <a16:colId xmlns:a16="http://schemas.microsoft.com/office/drawing/2014/main" val="2583732506"/>
                    </a:ext>
                  </a:extLst>
                </a:gridCol>
              </a:tblGrid>
              <a:tr h="363196">
                <a:tc>
                  <a:txBody>
                    <a:bodyPr/>
                    <a:lstStyle/>
                    <a:p>
                      <a:pPr algn="ctr"/>
                      <a:r>
                        <a:rPr lang="fr-fr" sz="2400" dirty="0"/>
                        <a:t>Exercice d'aérobie</a:t>
                      </a:r>
                    </a:p>
                  </a:txBody>
                  <a:tcPr/>
                </a:tc>
                <a:tc>
                  <a:txBody>
                    <a:bodyPr/>
                    <a:lstStyle/>
                    <a:p>
                      <a:pPr algn="ctr"/>
                      <a:r>
                        <a:rPr lang="fr-fr" sz="2400" dirty="0"/>
                        <a:t>Étirements dynamiques</a:t>
                      </a:r>
                    </a:p>
                  </a:txBody>
                  <a:tcPr/>
                </a:tc>
                <a:extLst>
                  <a:ext uri="{0D108BD9-81ED-4DB2-BD59-A6C34878D82A}">
                    <a16:rowId xmlns:a16="http://schemas.microsoft.com/office/drawing/2014/main" val="4040956183"/>
                  </a:ext>
                </a:extLst>
              </a:tr>
              <a:tr h="2507545">
                <a:tc>
                  <a:txBody>
                    <a:bodyPr/>
                    <a:lstStyle/>
                    <a:p>
                      <a:pPr marL="285750" indent="-285750">
                        <a:buFont typeface="Ubuntu Light" panose="020B0604020202020204" pitchFamily="34" charset="0"/>
                        <a:buChar char="•"/>
                      </a:pPr>
                      <a:r>
                        <a:rPr lang="fr-fr" sz="2400" dirty="0"/>
                        <a:t>Course ou marche rapide</a:t>
                      </a:r>
                    </a:p>
                    <a:p>
                      <a:pPr marL="285750" indent="-285750">
                        <a:buFont typeface="Ubuntu Light" panose="020B0604020202020204" pitchFamily="34" charset="0"/>
                        <a:buChar char="•"/>
                      </a:pPr>
                      <a:r>
                        <a:rPr lang="fr-fr" sz="2400" dirty="0"/>
                        <a:t>Monter les genoux</a:t>
                      </a:r>
                    </a:p>
                    <a:p>
                      <a:pPr marL="285750" indent="-285750">
                        <a:buFont typeface="Ubuntu Light" panose="020B0604020202020204" pitchFamily="34" charset="0"/>
                        <a:buChar char="•"/>
                      </a:pPr>
                      <a:r>
                        <a:rPr lang="fr-fr" sz="2400" dirty="0"/>
                        <a:t>Monter les talons aux fesses</a:t>
                      </a:r>
                    </a:p>
                    <a:p>
                      <a:pPr marL="285750" indent="-285750">
                        <a:buFont typeface="Ubuntu Light" panose="020B0604020202020204" pitchFamily="34" charset="0"/>
                        <a:buChar char="•"/>
                      </a:pPr>
                      <a:r>
                        <a:rPr lang="fr-fr" sz="2400" dirty="0"/>
                        <a:t>Jumping Jacks</a:t>
                      </a:r>
                    </a:p>
                    <a:p>
                      <a:pPr marL="0" indent="0">
                        <a:buFont typeface="Ubuntu Light" panose="020B0604020202020204" pitchFamily="34" charset="0"/>
                        <a:buNone/>
                      </a:pPr>
                      <a:endParaRPr lang="en-US" sz="2400" dirty="0"/>
                    </a:p>
                  </a:txBody>
                  <a:tcPr/>
                </a:tc>
                <a:tc>
                  <a:txBody>
                    <a:bodyPr/>
                    <a:lstStyle/>
                    <a:p>
                      <a:pPr marL="285750" indent="-285750">
                        <a:buFont typeface="Ubuntu Light" panose="020B0604020202020204" pitchFamily="34" charset="0"/>
                        <a:buChar char="•"/>
                      </a:pPr>
                      <a:r>
                        <a:rPr lang="fr-fr" sz="2400" dirty="0"/>
                        <a:t>Fentes avant – En </a:t>
                      </a:r>
                      <a:r>
                        <a:rPr lang="fr-fr" sz="2400"/>
                        <a:t>marchant </a:t>
                      </a:r>
                      <a:br>
                        <a:rPr lang="fr-fr" sz="2400"/>
                      </a:br>
                      <a:r>
                        <a:rPr lang="fr-fr" sz="2400"/>
                        <a:t>ou sur </a:t>
                      </a:r>
                      <a:r>
                        <a:rPr lang="fr-fr" sz="2400" dirty="0"/>
                        <a:t>place</a:t>
                      </a:r>
                    </a:p>
                    <a:p>
                      <a:pPr marL="285750" indent="-285750">
                        <a:buFont typeface="Ubuntu Light" panose="020B0604020202020204" pitchFamily="34" charset="0"/>
                        <a:buChar char="•"/>
                      </a:pPr>
                      <a:r>
                        <a:rPr lang="fr-fr" sz="2400" dirty="0"/>
                        <a:t>Déplacement latéral</a:t>
                      </a:r>
                    </a:p>
                    <a:p>
                      <a:pPr marL="285750" indent="-285750">
                        <a:buFont typeface="Ubuntu Light" panose="020B0604020202020204" pitchFamily="34" charset="0"/>
                        <a:buChar char="•"/>
                      </a:pPr>
                      <a:r>
                        <a:rPr lang="fr-fr" sz="2400" dirty="0"/>
                        <a:t>Cercles avec les bras</a:t>
                      </a:r>
                    </a:p>
                    <a:p>
                      <a:pPr marL="285750" indent="-285750">
                        <a:buFont typeface="Ubuntu Light" panose="020B0604020202020204" pitchFamily="34" charset="0"/>
                        <a:buChar char="•"/>
                      </a:pPr>
                      <a:r>
                        <a:rPr lang="fr-fr" sz="2400" dirty="0"/>
                        <a:t>Balancements des bras</a:t>
                      </a:r>
                    </a:p>
                    <a:p>
                      <a:pPr marL="285750" indent="-285750">
                        <a:buFont typeface="Ubuntu Light" panose="020B0604020202020204" pitchFamily="34" charset="0"/>
                        <a:buChar char="•"/>
                      </a:pPr>
                      <a:r>
                        <a:rPr lang="fr-fr" sz="2400" dirty="0"/>
                        <a:t>Sauts en rotation</a:t>
                      </a:r>
                    </a:p>
                  </a:txBody>
                  <a:tcPr/>
                </a:tc>
                <a:extLst>
                  <a:ext uri="{0D108BD9-81ED-4DB2-BD59-A6C34878D82A}">
                    <a16:rowId xmlns:a16="http://schemas.microsoft.com/office/drawing/2014/main" val="3800289933"/>
                  </a:ext>
                </a:extLst>
              </a:tr>
            </a:tbl>
          </a:graphicData>
        </a:graphic>
      </p:graphicFrame>
      <p:sp>
        <p:nvSpPr>
          <p:cNvPr id="11" name="Text Placeholder 3">
            <a:extLst>
              <a:ext uri="{FF2B5EF4-FFF2-40B4-BE49-F238E27FC236}">
                <a16:creationId xmlns:a16="http://schemas.microsoft.com/office/drawing/2014/main" id="{6310294C-9D3D-C2A5-AB08-460DF1318E8B}"/>
              </a:ext>
            </a:extLst>
          </p:cNvPr>
          <p:cNvSpPr txBox="1">
            <a:spLocks/>
          </p:cNvSpPr>
          <p:nvPr/>
        </p:nvSpPr>
        <p:spPr>
          <a:xfrm>
            <a:off x="860499" y="5043960"/>
            <a:ext cx="10609338" cy="94478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endParaRPr lang="en-US" dirty="0"/>
          </a:p>
        </p:txBody>
      </p:sp>
    </p:spTree>
    <p:extLst>
      <p:ext uri="{BB962C8B-B14F-4D97-AF65-F5344CB8AC3E}">
        <p14:creationId xmlns:p14="http://schemas.microsoft.com/office/powerpoint/2010/main" val="4249476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3063784" cy="581025"/>
          </a:xfrm>
        </p:spPr>
        <p:txBody>
          <a:bodyPr>
            <a:noAutofit/>
          </a:bodyPr>
          <a:lstStyle/>
          <a:p>
            <a:r>
              <a:rPr lang="fr-fr" dirty="0"/>
              <a:t>À votre tour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4970961" cy="581025"/>
          </a:xfrm>
        </p:spPr>
        <p:txBody>
          <a:bodyPr>
            <a:noAutofit/>
          </a:bodyPr>
          <a:lstStyle/>
          <a:p>
            <a:r>
              <a:rPr lang="fr-fr" dirty="0"/>
              <a:t>Animer la 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79" y="6245152"/>
            <a:ext cx="7049329"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FA26D51C-FA60-DA54-0D7C-7B0DF055774E}"/>
              </a:ext>
            </a:extLst>
          </p:cNvPr>
          <p:cNvSpPr txBox="1">
            <a:spLocks/>
          </p:cNvSpPr>
          <p:nvPr/>
        </p:nvSpPr>
        <p:spPr>
          <a:xfrm>
            <a:off x="628650" y="1858774"/>
            <a:ext cx="10841187" cy="4535700"/>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nSpc>
                <a:spcPct val="100000"/>
              </a:lnSpc>
            </a:pPr>
            <a:r>
              <a:rPr lang="fr-fr" sz="2600" dirty="0"/>
              <a:t>Passons à la pratique ! Choisissez 4 </a:t>
            </a:r>
            <a:r>
              <a:rPr lang="fr-fr" sz="2600" b="1" dirty="0">
                <a:solidFill>
                  <a:srgbClr val="009A79"/>
                </a:solidFill>
              </a:rPr>
              <a:t>étirements </a:t>
            </a:r>
            <a:r>
              <a:rPr lang="fr-fr" sz="2600" b="1">
                <a:solidFill>
                  <a:srgbClr val="009A79"/>
                </a:solidFill>
              </a:rPr>
              <a:t>statiques </a:t>
            </a:r>
            <a:r>
              <a:rPr lang="fr-fr" sz="2600"/>
              <a:t>de </a:t>
            </a:r>
            <a:r>
              <a:rPr lang="fr-fr" sz="2600" dirty="0"/>
              <a:t>la liste :</a:t>
            </a:r>
          </a:p>
          <a:p>
            <a:pPr>
              <a:lnSpc>
                <a:spcPct val="100000"/>
              </a:lnSpc>
            </a:pPr>
            <a:endParaRPr lang="en-US" sz="2000" dirty="0"/>
          </a:p>
          <a:p>
            <a:pPr marL="285750" marR="0" lvl="0" indent="-285750" algn="l" defTabSz="914400" rtl="0" eaLnBrk="1" fontAlgn="auto" latinLnBrk="0" hangingPunct="1">
              <a:spcBef>
                <a:spcPts val="0"/>
              </a:spcBef>
              <a:spcAft>
                <a:spcPts val="0"/>
              </a:spcAft>
              <a:buClrTx/>
              <a:buSzTx/>
              <a:buFont typeface="Ubuntu Light" panose="020B0604020202020204" pitchFamily="34" charset="0"/>
              <a:buChar char="•"/>
              <a:tabLst/>
              <a:defRPr/>
            </a:pPr>
            <a:r>
              <a:rPr lang="fr-fr" sz="2200" dirty="0"/>
              <a:t>Étirement du haut du dos arrondi</a:t>
            </a:r>
          </a:p>
          <a:p>
            <a:pPr marL="285750" indent="-285750">
              <a:buFont typeface="Ubuntu Light" panose="020B0604020202020204" pitchFamily="34" charset="0"/>
              <a:buChar char="•"/>
            </a:pPr>
            <a:r>
              <a:rPr lang="fr-fr" sz="2200" dirty="0"/>
              <a:t>Étirement des quadriceps debout</a:t>
            </a:r>
          </a:p>
          <a:p>
            <a:pPr marL="285750" marR="0" lvl="0" indent="-285750" algn="l" defTabSz="914400" rtl="0" eaLnBrk="1" fontAlgn="auto" latinLnBrk="0" hangingPunct="1">
              <a:spcBef>
                <a:spcPts val="0"/>
              </a:spcBef>
              <a:spcAft>
                <a:spcPts val="0"/>
              </a:spcAft>
              <a:buClrTx/>
              <a:buSzTx/>
              <a:buFont typeface="Ubuntu Light" panose="020B0604020202020204" pitchFamily="34" charset="0"/>
              <a:buChar char="•"/>
              <a:tabLst/>
              <a:defRPr/>
            </a:pPr>
            <a:r>
              <a:rPr lang="fr-fr" sz="2200" dirty="0"/>
              <a:t>Étirement des ischio-jambiers</a:t>
            </a:r>
          </a:p>
          <a:p>
            <a:pPr marL="285750" marR="0" lvl="0" indent="-285750" algn="l" defTabSz="914400" rtl="0" eaLnBrk="1" fontAlgn="auto" latinLnBrk="0" hangingPunct="1">
              <a:spcBef>
                <a:spcPts val="0"/>
              </a:spcBef>
              <a:spcAft>
                <a:spcPts val="0"/>
              </a:spcAft>
              <a:buClrTx/>
              <a:buSzTx/>
              <a:buFont typeface="Ubuntu Light" panose="020B0604020202020204" pitchFamily="34" charset="0"/>
              <a:buChar char="•"/>
              <a:tabLst/>
              <a:defRPr/>
            </a:pPr>
            <a:r>
              <a:rPr lang="fr-fr" sz="2200" dirty="0"/>
              <a:t>Étirement des mollets</a:t>
            </a:r>
          </a:p>
          <a:p>
            <a:pPr marL="285750" indent="-285750">
              <a:buFont typeface="Ubuntu Light" panose="020B0604020202020204" pitchFamily="34" charset="0"/>
              <a:buChar char="•"/>
            </a:pPr>
            <a:r>
              <a:rPr lang="fr-fr" sz="2200" dirty="0"/>
              <a:t>Étirement des hanches à genoux</a:t>
            </a:r>
          </a:p>
          <a:p>
            <a:pPr marL="285750" indent="-285750">
              <a:buFont typeface="Ubuntu Light" panose="020B0604020202020204" pitchFamily="34" charset="0"/>
              <a:buChar char="•"/>
            </a:pPr>
            <a:r>
              <a:rPr lang="fr-fr" sz="2200" spc="-20" dirty="0"/>
              <a:t>Étirement par rotation en </a:t>
            </a:r>
            <a:r>
              <a:rPr lang="fr-fr" sz="2200" spc="-20"/>
              <a:t>position assise</a:t>
            </a:r>
            <a:endParaRPr lang="fr-fr" sz="2200" spc="-20" dirty="0"/>
          </a:p>
          <a:p>
            <a:pPr marL="285750" indent="-285750">
              <a:buFont typeface="Ubuntu Light" panose="020B0604020202020204" pitchFamily="34" charset="0"/>
              <a:buChar char="•"/>
            </a:pPr>
            <a:r>
              <a:rPr lang="fr-fr" sz="2200" dirty="0"/>
              <a:t>Étirement transversal des épaules</a:t>
            </a:r>
          </a:p>
          <a:p>
            <a:pPr marL="285750" indent="-285750">
              <a:buFont typeface="Ubuntu Light" panose="020B0604020202020204" pitchFamily="34" charset="0"/>
              <a:buChar char="•"/>
            </a:pPr>
            <a:r>
              <a:rPr lang="fr-fr" sz="2200" dirty="0"/>
              <a:t>Flexion et extension du poignet</a:t>
            </a:r>
          </a:p>
          <a:p>
            <a:pPr marL="285750" indent="-285750">
              <a:buFont typeface="Ubuntu Light" panose="020B0604020202020204" pitchFamily="34" charset="0"/>
              <a:buChar char="•"/>
            </a:pPr>
            <a:r>
              <a:rPr lang="fr-fr" sz="2200" dirty="0"/>
              <a:t>Étirement des triceps</a:t>
            </a:r>
          </a:p>
          <a:p>
            <a:pPr>
              <a:lnSpc>
                <a:spcPct val="100000"/>
              </a:lnSpc>
            </a:pPr>
            <a:endParaRPr lang="en-US" dirty="0"/>
          </a:p>
        </p:txBody>
      </p:sp>
      <p:pic>
        <p:nvPicPr>
          <p:cNvPr id="5" name="Picture 4" descr="Un groupe de personnes dans une salle de sport&#10;&#10;Description générée automatiquement avec indice de confiance faible">
            <a:extLst>
              <a:ext uri="{FF2B5EF4-FFF2-40B4-BE49-F238E27FC236}">
                <a16:creationId xmlns:a16="http://schemas.microsoft.com/office/drawing/2014/main" id="{B9FC02C0-029F-568F-1E60-F7FA615A6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682642"/>
            <a:ext cx="5148308" cy="3432205"/>
          </a:xfrm>
          <a:prstGeom prst="rect">
            <a:avLst/>
          </a:prstGeom>
        </p:spPr>
      </p:pic>
    </p:spTree>
    <p:extLst>
      <p:ext uri="{BB962C8B-B14F-4D97-AF65-F5344CB8AC3E}">
        <p14:creationId xmlns:p14="http://schemas.microsoft.com/office/powerpoint/2010/main" val="3460322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8114756" cy="581025"/>
          </a:xfrm>
        </p:spPr>
        <p:txBody>
          <a:bodyPr/>
          <a:lstStyle/>
          <a:p>
            <a:r>
              <a:rPr lang="fr-fr" dirty="0"/>
              <a:t>Exemple de récupération : Basketball</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4962253" cy="581025"/>
          </a:xfrm>
        </p:spPr>
        <p:txBody>
          <a:bodyPr>
            <a:normAutofit/>
          </a:bodyPr>
          <a:lstStyle/>
          <a:p>
            <a:r>
              <a:rPr lang="fr-fr" dirty="0"/>
              <a:t>Animer la 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79" y="6245152"/>
            <a:ext cx="7031911"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6310294C-9D3D-C2A5-AB08-460DF1318E8B}"/>
              </a:ext>
            </a:extLst>
          </p:cNvPr>
          <p:cNvSpPr txBox="1">
            <a:spLocks/>
          </p:cNvSpPr>
          <p:nvPr/>
        </p:nvSpPr>
        <p:spPr>
          <a:xfrm>
            <a:off x="860499" y="5043960"/>
            <a:ext cx="10609338" cy="94478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endParaRPr lang="en-US" dirty="0"/>
          </a:p>
        </p:txBody>
      </p:sp>
      <p:graphicFrame>
        <p:nvGraphicFramePr>
          <p:cNvPr id="6" name="Table 6">
            <a:extLst>
              <a:ext uri="{FF2B5EF4-FFF2-40B4-BE49-F238E27FC236}">
                <a16:creationId xmlns:a16="http://schemas.microsoft.com/office/drawing/2014/main" id="{912F8403-BFEF-9309-7C28-09C3C4893B5B}"/>
              </a:ext>
            </a:extLst>
          </p:cNvPr>
          <p:cNvGraphicFramePr>
            <a:graphicFrameLocks noGrp="1"/>
          </p:cNvGraphicFramePr>
          <p:nvPr>
            <p:extLst>
              <p:ext uri="{D42A27DB-BD31-4B8C-83A1-F6EECF244321}">
                <p14:modId xmlns:p14="http://schemas.microsoft.com/office/powerpoint/2010/main" val="4187740391"/>
              </p:ext>
            </p:extLst>
          </p:nvPr>
        </p:nvGraphicFramePr>
        <p:xfrm>
          <a:off x="1260728" y="2656644"/>
          <a:ext cx="9381508" cy="3269545"/>
        </p:xfrm>
        <a:graphic>
          <a:graphicData uri="http://schemas.openxmlformats.org/drawingml/2006/table">
            <a:tbl>
              <a:tblPr firstRow="1" bandRow="1">
                <a:tableStyleId>{F5AB1C69-6EDB-4FF4-983F-18BD219EF322}</a:tableStyleId>
              </a:tblPr>
              <a:tblGrid>
                <a:gridCol w="4690754">
                  <a:extLst>
                    <a:ext uri="{9D8B030D-6E8A-4147-A177-3AD203B41FA5}">
                      <a16:colId xmlns:a16="http://schemas.microsoft.com/office/drawing/2014/main" val="720203116"/>
                    </a:ext>
                  </a:extLst>
                </a:gridCol>
                <a:gridCol w="4690754">
                  <a:extLst>
                    <a:ext uri="{9D8B030D-6E8A-4147-A177-3AD203B41FA5}">
                      <a16:colId xmlns:a16="http://schemas.microsoft.com/office/drawing/2014/main" val="1381919411"/>
                    </a:ext>
                  </a:extLst>
                </a:gridCol>
              </a:tblGrid>
              <a:tr h="363196">
                <a:tc>
                  <a:txBody>
                    <a:bodyPr/>
                    <a:lstStyle/>
                    <a:p>
                      <a:pPr algn="ctr"/>
                      <a:r>
                        <a:rPr lang="fr-fr" sz="2200" dirty="0"/>
                        <a:t>Exercice </a:t>
                      </a:r>
                      <a:r>
                        <a:rPr lang="fr-fr" sz="2200"/>
                        <a:t>d'aérobie </a:t>
                      </a:r>
                      <a:br>
                        <a:rPr lang="fr-fr" sz="2200"/>
                      </a:br>
                      <a:r>
                        <a:rPr lang="fr-fr" sz="2200"/>
                        <a:t>de </a:t>
                      </a:r>
                      <a:r>
                        <a:rPr lang="fr-fr" sz="2200" dirty="0"/>
                        <a:t>faible intensité</a:t>
                      </a:r>
                    </a:p>
                  </a:txBody>
                  <a:tcPr/>
                </a:tc>
                <a:tc>
                  <a:txBody>
                    <a:bodyPr/>
                    <a:lstStyle/>
                    <a:p>
                      <a:pPr algn="ctr"/>
                      <a:r>
                        <a:rPr lang="fr-fr" sz="2200" dirty="0"/>
                        <a:t>Étirements statiques</a:t>
                      </a:r>
                    </a:p>
                  </a:txBody>
                  <a:tcPr anchor="ctr"/>
                </a:tc>
                <a:extLst>
                  <a:ext uri="{0D108BD9-81ED-4DB2-BD59-A6C34878D82A}">
                    <a16:rowId xmlns:a16="http://schemas.microsoft.com/office/drawing/2014/main" val="4040956183"/>
                  </a:ext>
                </a:extLst>
              </a:tr>
              <a:tr h="2507545">
                <a:tc>
                  <a:txBody>
                    <a:bodyPr/>
                    <a:lstStyle/>
                    <a:p>
                      <a:pPr marL="342900" indent="-342900">
                        <a:buFont typeface="Ubuntu Light" panose="020B0604020202020204" pitchFamily="34" charset="0"/>
                        <a:buChar char="•"/>
                      </a:pPr>
                      <a:r>
                        <a:rPr lang="fr-fr" sz="2200" dirty="0"/>
                        <a:t>Trottiner ou </a:t>
                      </a:r>
                      <a:r>
                        <a:rPr lang="fr-fr" sz="2200"/>
                        <a:t>marcher </a:t>
                      </a:r>
                      <a:br>
                        <a:rPr lang="fr-fr" sz="2200"/>
                      </a:br>
                      <a:r>
                        <a:rPr lang="fr-fr" sz="2200"/>
                        <a:t>sur </a:t>
                      </a:r>
                      <a:r>
                        <a:rPr lang="fr-fr" sz="2200" dirty="0"/>
                        <a:t>le terrain</a:t>
                      </a:r>
                    </a:p>
                  </a:txBody>
                  <a:tcPr/>
                </a:tc>
                <a:tc>
                  <a:txBody>
                    <a:bodyPr/>
                    <a:lstStyle/>
                    <a:p>
                      <a:pPr marL="285750" indent="-285750">
                        <a:buFont typeface="Ubuntu Light" panose="020B0604020202020204" pitchFamily="34" charset="0"/>
                        <a:buChar char="•"/>
                      </a:pPr>
                      <a:r>
                        <a:rPr lang="fr-fr" sz="2200" dirty="0"/>
                        <a:t>Étirement des quadriceps debout</a:t>
                      </a:r>
                    </a:p>
                    <a:p>
                      <a:pPr marL="285750" indent="-285750">
                        <a:buFont typeface="Ubuntu Light" panose="020B0604020202020204" pitchFamily="34" charset="0"/>
                        <a:buChar char="•"/>
                      </a:pPr>
                      <a:r>
                        <a:rPr lang="fr-fr" sz="2200" dirty="0"/>
                        <a:t>Étirement des hanches à genoux</a:t>
                      </a:r>
                    </a:p>
                    <a:p>
                      <a:pPr marL="285750" indent="-285750">
                        <a:buFont typeface="Ubuntu Light" panose="020B0604020202020204" pitchFamily="34" charset="0"/>
                        <a:buChar char="•"/>
                      </a:pPr>
                      <a:r>
                        <a:rPr lang="fr-fr" sz="2200" dirty="0"/>
                        <a:t>Étirement des mollets</a:t>
                      </a:r>
                    </a:p>
                    <a:p>
                      <a:pPr marL="285750" indent="-285750">
                        <a:buFont typeface="Ubuntu Light" panose="020B0604020202020204" pitchFamily="34" charset="0"/>
                        <a:buChar char="•"/>
                      </a:pPr>
                      <a:r>
                        <a:rPr lang="fr-fr" sz="2200" dirty="0"/>
                        <a:t>Étirement papillon</a:t>
                      </a:r>
                    </a:p>
                    <a:p>
                      <a:pPr marL="285750" indent="-285750">
                        <a:buFont typeface="Ubuntu Light" panose="020B0604020202020204" pitchFamily="34" charset="0"/>
                        <a:buChar char="•"/>
                      </a:pPr>
                      <a:r>
                        <a:rPr lang="fr-fr" sz="2200" dirty="0"/>
                        <a:t>Étirement transversal des épaules</a:t>
                      </a:r>
                    </a:p>
                    <a:p>
                      <a:pPr marL="0" indent="0">
                        <a:buFont typeface="Ubuntu Light" panose="020B0604020202020204" pitchFamily="34" charset="0"/>
                        <a:buNone/>
                      </a:pPr>
                      <a:endParaRPr lang="en-US" sz="2400" dirty="0"/>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3926142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2036172" cy="581025"/>
          </a:xfrm>
        </p:spPr>
        <p:txBody>
          <a:bodyPr>
            <a:noAutofit/>
          </a:bodyPr>
          <a:lstStyle/>
          <a:p>
            <a:r>
              <a:rPr lang="fr-fr" dirty="0"/>
              <a:t>Astuces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1" y="1088096"/>
            <a:ext cx="8332470" cy="581025"/>
          </a:xfrm>
        </p:spPr>
        <p:txBody>
          <a:bodyPr>
            <a:noAutofit/>
          </a:bodyPr>
          <a:lstStyle/>
          <a:p>
            <a:r>
              <a:rPr lang="fr-fr" dirty="0"/>
              <a:t>Animer l’échauffement et la récupération</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7014494"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10" name="Picture 6" descr="Warm-up Icons - Free SVG &amp; PNG Warm-up Images -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3">
            <a:alphaModFix/>
            <a:duotone>
              <a:schemeClr val="accent5">
                <a:shade val="45000"/>
                <a:satMod val="135000"/>
              </a:schemeClr>
              <a:prstClr val="white"/>
            </a:duotone>
            <a:extLst>
              <a:ext uri="{BEBA8EAE-BF5A-486C-A8C5-ECC9F3942E4B}">
                <a14:imgProps xmlns:a14="http://schemas.microsoft.com/office/drawing/2010/main">
                  <a14:imgLayer r:embed="rId4">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628650" y="2168071"/>
            <a:ext cx="10841187" cy="33785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sz="2600" dirty="0"/>
              <a:t>Suivez une routine standard pour l’échauffement et la récupération</a:t>
            </a:r>
          </a:p>
          <a:p>
            <a:pPr>
              <a:lnSpc>
                <a:spcPct val="100000"/>
              </a:lnSpc>
            </a:pPr>
            <a:endParaRPr lang="en-US" sz="2100"/>
          </a:p>
          <a:p>
            <a:pPr marL="457200" indent="-457200">
              <a:lnSpc>
                <a:spcPct val="80000"/>
              </a:lnSpc>
              <a:buFont typeface="Arial" panose="020B0604020202020204" pitchFamily="34" charset="0"/>
              <a:buChar char="•"/>
            </a:pPr>
            <a:r>
              <a:rPr lang="fr-fr" sz="2600"/>
              <a:t>Ayez </a:t>
            </a:r>
            <a:r>
              <a:rPr lang="fr-fr" sz="2600" dirty="0"/>
              <a:t>confiance en vous ! Parlez ouvertement et clairement</a:t>
            </a:r>
          </a:p>
          <a:p>
            <a:pPr marL="457200" indent="-457200">
              <a:lnSpc>
                <a:spcPct val="100000"/>
              </a:lnSpc>
              <a:buFont typeface="Ubuntu Light" panose="020B0604020202020204" pitchFamily="34" charset="0"/>
              <a:buChar char="•"/>
            </a:pPr>
            <a:endParaRPr lang="en-US" sz="2050"/>
          </a:p>
          <a:p>
            <a:pPr marL="457200" indent="-457200">
              <a:lnSpc>
                <a:spcPct val="80000"/>
              </a:lnSpc>
              <a:buFont typeface="Arial" panose="020B0604020202020204" pitchFamily="34" charset="0"/>
              <a:buChar char="•"/>
            </a:pPr>
            <a:r>
              <a:rPr lang="fr-fr" sz="2600"/>
              <a:t>Encouragez </a:t>
            </a:r>
            <a:r>
              <a:rPr lang="fr-fr" sz="2600" dirty="0"/>
              <a:t>tous vos coéquipiers à participer</a:t>
            </a:r>
          </a:p>
          <a:p>
            <a:pPr marL="457200" indent="-457200">
              <a:lnSpc>
                <a:spcPct val="100000"/>
              </a:lnSpc>
              <a:buFont typeface="Arial" panose="020B0604020202020204" pitchFamily="34" charset="0"/>
              <a:buChar char="•"/>
            </a:pPr>
            <a:endParaRPr lang="en-US" sz="1600"/>
          </a:p>
          <a:p>
            <a:pPr marL="457200" indent="-457200">
              <a:lnSpc>
                <a:spcPct val="100000"/>
              </a:lnSpc>
              <a:buFont typeface="Ubuntu Light" panose="020B0604020202020204" pitchFamily="34" charset="0"/>
              <a:buChar char="•"/>
            </a:pPr>
            <a:r>
              <a:rPr lang="fr-fr" sz="2600"/>
              <a:t>Assurez-vous </a:t>
            </a:r>
            <a:r>
              <a:rPr lang="fr-fr" sz="2600" dirty="0"/>
              <a:t>que vous disposez de suffisamment d’espace pour effectuer les exercices en toute sécurité et de manière efficace</a:t>
            </a:r>
          </a:p>
          <a:p>
            <a:pPr marL="1143000" lvl="1" indent="-457200">
              <a:lnSpc>
                <a:spcPct val="80000"/>
              </a:lnSpc>
              <a:buFont typeface="Arial" panose="020B0604020202020204" pitchFamily="34" charset="0"/>
              <a:buChar char="•"/>
            </a:pPr>
            <a:r>
              <a:rPr lang="fr-fr" sz="2200" dirty="0"/>
              <a:t>Observez vos coéquipiers en vous assurant qu’ils font les exercices correctement et aidez-les s’ils ont besoin</a:t>
            </a:r>
          </a:p>
        </p:txBody>
      </p:sp>
    </p:spTree>
    <p:extLst>
      <p:ext uri="{BB962C8B-B14F-4D97-AF65-F5344CB8AC3E}">
        <p14:creationId xmlns:p14="http://schemas.microsoft.com/office/powerpoint/2010/main" val="1347991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a:xfrm>
            <a:off x="5930537" y="3088481"/>
            <a:ext cx="5552011" cy="1631566"/>
          </a:xfrm>
        </p:spPr>
        <p:txBody>
          <a:bodyPr>
            <a:noAutofit/>
          </a:bodyPr>
          <a:lstStyle/>
          <a:p>
            <a:pPr marL="0" indent="0" algn="r">
              <a:buNone/>
            </a:pPr>
            <a:r>
              <a:rPr lang="fr-fr" sz="4400" b="1" dirty="0">
                <a:solidFill>
                  <a:srgbClr val="00695E"/>
                </a:solidFill>
              </a:rPr>
              <a:t>Communiquer avec votre entraîneur</a:t>
            </a: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a:xfrm>
            <a:off x="8691154" y="2681644"/>
            <a:ext cx="2791394" cy="442912"/>
          </a:xfrm>
        </p:spPr>
        <p:txBody>
          <a:bodyPr>
            <a:noAutofit/>
          </a:bodyPr>
          <a:lstStyle/>
          <a:p>
            <a:r>
              <a:rPr lang="fr-fr" dirty="0"/>
              <a:t>Passons à la pratique !</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1" name="TextBox 10">
            <a:extLst>
              <a:ext uri="{FF2B5EF4-FFF2-40B4-BE49-F238E27FC236}">
                <a16:creationId xmlns:a16="http://schemas.microsoft.com/office/drawing/2014/main" id="{09182EAD-390D-5EE7-66A3-58FBCAC86152}"/>
              </a:ext>
            </a:extLst>
          </p:cNvPr>
          <p:cNvSpPr txBox="1"/>
          <p:nvPr/>
        </p:nvSpPr>
        <p:spPr>
          <a:xfrm>
            <a:off x="579380" y="6245152"/>
            <a:ext cx="7014494"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pic>
        <p:nvPicPr>
          <p:cNvPr id="22" name="Graphic 21" descr="Bulle de discussion avec remplissage uni">
            <a:extLst>
              <a:ext uri="{FF2B5EF4-FFF2-40B4-BE49-F238E27FC236}">
                <a16:creationId xmlns:a16="http://schemas.microsoft.com/office/drawing/2014/main" id="{C859F281-9345-3BE6-3C4B-A1321BA8CF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387" y="2461417"/>
            <a:ext cx="1935166" cy="1935166"/>
          </a:xfrm>
          <a:prstGeom prst="rect">
            <a:avLst/>
          </a:prstGeom>
        </p:spPr>
      </p:pic>
      <p:sp>
        <p:nvSpPr>
          <p:cNvPr id="6" name="TextBox 5">
            <a:extLst>
              <a:ext uri="{FF2B5EF4-FFF2-40B4-BE49-F238E27FC236}">
                <a16:creationId xmlns:a16="http://schemas.microsoft.com/office/drawing/2014/main" id="{CDD3BEA1-D8C4-B30B-ADAC-89899BD74F58}"/>
              </a:ext>
            </a:extLst>
          </p:cNvPr>
          <p:cNvSpPr txBox="1"/>
          <p:nvPr/>
        </p:nvSpPr>
        <p:spPr>
          <a:xfrm>
            <a:off x="8831766" y="145088"/>
            <a:ext cx="3084452" cy="323165"/>
          </a:xfrm>
          <a:prstGeom prst="rect">
            <a:avLst/>
          </a:prstGeom>
          <a:solidFill>
            <a:srgbClr val="EBF8F5"/>
          </a:solidFill>
        </p:spPr>
        <p:txBody>
          <a:bodyPr wrap="square" rtlCol="0">
            <a:spAutoFit/>
          </a:bodyPr>
          <a:lstStyle/>
          <a:p>
            <a:r>
              <a:rPr lang="fr-fr" sz="1500" b="1" spc="100" baseline="0" dirty="0">
                <a:solidFill>
                  <a:srgbClr val="00695E"/>
                </a:solidFill>
                <a:latin typeface="Ubuntu" panose="020B0504030602030204" pitchFamily="34" charset="0"/>
              </a:rPr>
              <a:t>LEADERSHIP DES ATHLÈTES</a:t>
            </a:r>
          </a:p>
        </p:txBody>
      </p:sp>
    </p:spTree>
    <p:extLst>
      <p:ext uri="{BB962C8B-B14F-4D97-AF65-F5344CB8AC3E}">
        <p14:creationId xmlns:p14="http://schemas.microsoft.com/office/powerpoint/2010/main" val="3142604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6224996" cy="581025"/>
          </a:xfrm>
        </p:spPr>
        <p:txBody>
          <a:bodyPr>
            <a:noAutofit/>
          </a:bodyPr>
          <a:lstStyle/>
          <a:p>
            <a:r>
              <a:rPr lang="fr-fr" dirty="0"/>
              <a:t>« Je suis un Fitness Captain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Autofit/>
          </a:bodyPr>
          <a:lstStyle/>
          <a:p>
            <a:r>
              <a:rPr lang="fr-fr" dirty="0"/>
              <a:t>Communiquer avec votre entraîneur</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79" y="6245152"/>
            <a:ext cx="7058037"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628650" y="2246452"/>
            <a:ext cx="11101796" cy="382411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dirty="0"/>
              <a:t>« Je fais partie de votre équipe et je suis un Fitness Captain. J’ai suivi la formation de Fitness Captain pour animer l’échauffement et la récupération, et donner des conseils de santé. Pouvons-nous prendre un peu de temps au début et à la fin de l’entraînement pour faire ces séances ? » </a:t>
            </a:r>
          </a:p>
        </p:txBody>
      </p:sp>
      <p:pic>
        <p:nvPicPr>
          <p:cNvPr id="8" name="Graphic 7" descr="Bulle de discussion avec remplissage uni">
            <a:extLst>
              <a:ext uri="{FF2B5EF4-FFF2-40B4-BE49-F238E27FC236}">
                <a16:creationId xmlns:a16="http://schemas.microsoft.com/office/drawing/2014/main" id="{16316843-8DE8-2B1E-EBB6-29C0E7831F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6959" y="681657"/>
            <a:ext cx="812878" cy="812878"/>
          </a:xfrm>
          <a:prstGeom prst="rect">
            <a:avLst/>
          </a:prstGeom>
        </p:spPr>
      </p:pic>
    </p:spTree>
    <p:extLst>
      <p:ext uri="{BB962C8B-B14F-4D97-AF65-F5344CB8AC3E}">
        <p14:creationId xmlns:p14="http://schemas.microsoft.com/office/powerpoint/2010/main" val="20569150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1" y="507071"/>
            <a:ext cx="1992630" cy="581025"/>
          </a:xfrm>
        </p:spPr>
        <p:txBody>
          <a:bodyPr>
            <a:noAutofit/>
          </a:bodyPr>
          <a:lstStyle/>
          <a:p>
            <a:r>
              <a:rPr lang="fr-fr" dirty="0"/>
              <a:t>Astuces</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7531281" cy="581025"/>
          </a:xfrm>
        </p:spPr>
        <p:txBody>
          <a:bodyPr>
            <a:noAutofit/>
          </a:bodyPr>
          <a:lstStyle/>
          <a:p>
            <a:r>
              <a:rPr lang="fr-fr" dirty="0"/>
              <a:t>Communiquer avec votre entraîneur</a:t>
            </a:r>
          </a:p>
        </p:txBody>
      </p:sp>
      <p:sp>
        <p:nvSpPr>
          <p:cNvPr id="9" name="TextBox 8">
            <a:extLst>
              <a:ext uri="{FF2B5EF4-FFF2-40B4-BE49-F238E27FC236}">
                <a16:creationId xmlns:a16="http://schemas.microsoft.com/office/drawing/2014/main" id="{C7DDF55C-7A77-B934-85B7-A0CB5C0D19F9}"/>
              </a:ext>
            </a:extLst>
          </p:cNvPr>
          <p:cNvSpPr txBox="1"/>
          <p:nvPr/>
        </p:nvSpPr>
        <p:spPr>
          <a:xfrm>
            <a:off x="579380" y="6245152"/>
            <a:ext cx="7066746" cy="307777"/>
          </a:xfrm>
          <a:prstGeom prst="rect">
            <a:avLst/>
          </a:prstGeom>
          <a:noFill/>
        </p:spPr>
        <p:txBody>
          <a:bodyPr wrap="square" rtlCol="0">
            <a:noAutofit/>
          </a:bodyPr>
          <a:lstStyle/>
          <a:p>
            <a:r>
              <a:rPr lang="fr-fr" sz="1400" spc="30" dirty="0">
                <a:solidFill>
                  <a:schemeClr val="tx1">
                    <a:lumMod val="50000"/>
                    <a:lumOff val="50000"/>
                  </a:schemeClr>
                </a:solidFill>
                <a:latin typeface="+mj-lt"/>
              </a:rPr>
              <a:t>FITNESS CAPTAINS | COURS 2 : ANIMER L'ÉCHAUFFEMENT ET LA RÉCUPÉRATION</a:t>
            </a:r>
          </a:p>
        </p:txBody>
      </p:sp>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628651" y="2246452"/>
            <a:ext cx="11406596" cy="382411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Ubuntu Light" panose="020B0604020202020204" pitchFamily="34" charset="0"/>
              <a:buChar char="•"/>
            </a:pPr>
            <a:r>
              <a:rPr lang="fr-fr"/>
              <a:t>Informez votre entraîneur des avantages de l'échauffement </a:t>
            </a:r>
            <a:br>
              <a:rPr lang="fr-fr"/>
            </a:br>
            <a:r>
              <a:rPr lang="fr-fr"/>
              <a:t>et de la récupération lorsque vous lui parlez avant votre premier entraînement</a:t>
            </a:r>
          </a:p>
          <a:p>
            <a:pPr marL="457200" indent="-457200">
              <a:lnSpc>
                <a:spcPct val="100000"/>
              </a:lnSpc>
              <a:buFont typeface="Ubuntu Light" panose="020B0604020202020204" pitchFamily="34" charset="0"/>
              <a:buChar char="•"/>
            </a:pPr>
            <a:endParaRPr lang="en-US" sz="2400" dirty="0"/>
          </a:p>
          <a:p>
            <a:pPr marL="457200" indent="-457200">
              <a:lnSpc>
                <a:spcPct val="100000"/>
              </a:lnSpc>
              <a:buFont typeface="Ubuntu Light" panose="020B0604020202020204" pitchFamily="34" charset="0"/>
              <a:buChar char="•"/>
            </a:pPr>
            <a:r>
              <a:rPr lang="fr-fr" dirty="0"/>
              <a:t>Expliquez l’importance d’être un athlète en </a:t>
            </a:r>
            <a:r>
              <a:rPr lang="fr-fr"/>
              <a:t>bonne </a:t>
            </a:r>
            <a:br>
              <a:rPr lang="fr-fr"/>
            </a:br>
            <a:r>
              <a:rPr lang="fr-fr"/>
              <a:t>santé </a:t>
            </a:r>
            <a:r>
              <a:rPr lang="fr-fr" dirty="0"/>
              <a:t>et en forme</a:t>
            </a:r>
          </a:p>
          <a:p>
            <a:pPr marL="457200" indent="-457200">
              <a:lnSpc>
                <a:spcPct val="100000"/>
              </a:lnSpc>
              <a:buFont typeface="Ubuntu Light" panose="020B0604020202020204" pitchFamily="34" charset="0"/>
              <a:buChar char="•"/>
            </a:pPr>
            <a:endParaRPr lang="en-US" sz="2400" dirty="0"/>
          </a:p>
          <a:p>
            <a:pPr marL="457200" indent="-457200">
              <a:lnSpc>
                <a:spcPct val="100000"/>
              </a:lnSpc>
              <a:buFont typeface="Ubuntu Light" panose="020B0604020202020204" pitchFamily="34" charset="0"/>
              <a:buChar char="•"/>
            </a:pPr>
            <a:r>
              <a:rPr lang="fr-fr" b="1" dirty="0">
                <a:solidFill>
                  <a:srgbClr val="179984"/>
                </a:solidFill>
              </a:rPr>
              <a:t>Expliquez à votre entraîneur pourquoi être un </a:t>
            </a:r>
            <a:r>
              <a:rPr lang="fr-fr" b="1">
                <a:solidFill>
                  <a:srgbClr val="179984"/>
                </a:solidFill>
              </a:rPr>
              <a:t>Fitness </a:t>
            </a:r>
            <a:br>
              <a:rPr lang="fr-fr" b="1">
                <a:solidFill>
                  <a:srgbClr val="179984"/>
                </a:solidFill>
              </a:rPr>
            </a:br>
            <a:r>
              <a:rPr lang="fr-fr" b="1">
                <a:solidFill>
                  <a:srgbClr val="179984"/>
                </a:solidFill>
              </a:rPr>
              <a:t>Captain </a:t>
            </a:r>
            <a:r>
              <a:rPr lang="fr-fr" b="1" dirty="0">
                <a:solidFill>
                  <a:srgbClr val="179984"/>
                </a:solidFill>
              </a:rPr>
              <a:t>est important pour vous !</a:t>
            </a:r>
          </a:p>
        </p:txBody>
      </p:sp>
      <p:pic>
        <p:nvPicPr>
          <p:cNvPr id="8" name="Graphic 7" descr="Bulle de discussion avec remplissage uni">
            <a:extLst>
              <a:ext uri="{FF2B5EF4-FFF2-40B4-BE49-F238E27FC236}">
                <a16:creationId xmlns:a16="http://schemas.microsoft.com/office/drawing/2014/main" id="{16316843-8DE8-2B1E-EBB6-29C0E7831F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6959" y="681657"/>
            <a:ext cx="812878" cy="812878"/>
          </a:xfrm>
          <a:prstGeom prst="rect">
            <a:avLst/>
          </a:prstGeom>
        </p:spPr>
      </p:pic>
    </p:spTree>
    <p:extLst>
      <p:ext uri="{BB962C8B-B14F-4D97-AF65-F5344CB8AC3E}">
        <p14:creationId xmlns:p14="http://schemas.microsoft.com/office/powerpoint/2010/main" val="155168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fr-fr" dirty="0"/>
              <a:t>Rôles de l'entraîneur et du Fitness Captain</a:t>
            </a:r>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a:t>
            </a:r>
          </a:p>
        </p:txBody>
      </p:sp>
      <p:graphicFrame>
        <p:nvGraphicFramePr>
          <p:cNvPr id="5" name="Table 6">
            <a:extLst>
              <a:ext uri="{FF2B5EF4-FFF2-40B4-BE49-F238E27FC236}">
                <a16:creationId xmlns:a16="http://schemas.microsoft.com/office/drawing/2014/main" id="{857B4FB9-FBEB-CA87-9616-1D42618E6997}"/>
              </a:ext>
            </a:extLst>
          </p:cNvPr>
          <p:cNvGraphicFramePr>
            <a:graphicFrameLocks noGrp="1"/>
          </p:cNvGraphicFramePr>
          <p:nvPr>
            <p:extLst>
              <p:ext uri="{D42A27DB-BD31-4B8C-83A1-F6EECF244321}">
                <p14:modId xmlns:p14="http://schemas.microsoft.com/office/powerpoint/2010/main" val="1117253147"/>
              </p:ext>
            </p:extLst>
          </p:nvPr>
        </p:nvGraphicFramePr>
        <p:xfrm>
          <a:off x="930702" y="2713930"/>
          <a:ext cx="10377488" cy="3276600"/>
        </p:xfrm>
        <a:graphic>
          <a:graphicData uri="http://schemas.openxmlformats.org/drawingml/2006/table">
            <a:tbl>
              <a:tblPr firstRow="1" bandRow="1">
                <a:tableStyleId>{F5AB1C69-6EDB-4FF4-983F-18BD219EF322}</a:tableStyleId>
              </a:tblPr>
              <a:tblGrid>
                <a:gridCol w="5188744">
                  <a:extLst>
                    <a:ext uri="{9D8B030D-6E8A-4147-A177-3AD203B41FA5}">
                      <a16:colId xmlns:a16="http://schemas.microsoft.com/office/drawing/2014/main" val="1381919411"/>
                    </a:ext>
                  </a:extLst>
                </a:gridCol>
                <a:gridCol w="5188744">
                  <a:extLst>
                    <a:ext uri="{9D8B030D-6E8A-4147-A177-3AD203B41FA5}">
                      <a16:colId xmlns:a16="http://schemas.microsoft.com/office/drawing/2014/main" val="2583732506"/>
                    </a:ext>
                  </a:extLst>
                </a:gridCol>
              </a:tblGrid>
              <a:tr h="425529">
                <a:tc>
                  <a:txBody>
                    <a:bodyPr/>
                    <a:lstStyle/>
                    <a:p>
                      <a:pPr algn="ctr"/>
                      <a:r>
                        <a:rPr lang="fr-fr" sz="2400" dirty="0"/>
                        <a:t>Entraîneur</a:t>
                      </a:r>
                    </a:p>
                  </a:txBody>
                  <a:tcPr/>
                </a:tc>
                <a:tc>
                  <a:txBody>
                    <a:bodyPr/>
                    <a:lstStyle/>
                    <a:p>
                      <a:pPr algn="ctr"/>
                      <a:r>
                        <a:rPr lang="fr-fr" sz="2400" dirty="0"/>
                        <a:t>Fitness Captain</a:t>
                      </a:r>
                    </a:p>
                  </a:txBody>
                  <a:tcPr/>
                </a:tc>
                <a:extLst>
                  <a:ext uri="{0D108BD9-81ED-4DB2-BD59-A6C34878D82A}">
                    <a16:rowId xmlns:a16="http://schemas.microsoft.com/office/drawing/2014/main" val="4040956183"/>
                  </a:ext>
                </a:extLst>
              </a:tr>
              <a:tr h="2808495">
                <a:tc>
                  <a:txBody>
                    <a:bodyPr/>
                    <a:lstStyle/>
                    <a:p>
                      <a:pPr marL="285750" indent="-285750">
                        <a:buFont typeface="Ubuntu Light" panose="020B0604020202020204" pitchFamily="34" charset="0"/>
                        <a:buChar char="•"/>
                      </a:pPr>
                      <a:r>
                        <a:rPr lang="fr-fr" sz="2400" dirty="0"/>
                        <a:t>Dirige tous les entraînements</a:t>
                      </a:r>
                    </a:p>
                    <a:p>
                      <a:pPr marL="285750" indent="-285750">
                        <a:buFont typeface="Ubuntu Light" panose="020B0604020202020204" pitchFamily="34" charset="0"/>
                        <a:buChar char="•"/>
                      </a:pPr>
                      <a:r>
                        <a:rPr lang="fr-fr" sz="2400" dirty="0"/>
                        <a:t>Détermine l'ordre des entraînements</a:t>
                      </a:r>
                    </a:p>
                    <a:p>
                      <a:pPr marL="285750" indent="-285750">
                        <a:buFont typeface="Ubuntu Light" panose="020B0604020202020204" pitchFamily="34" charset="0"/>
                        <a:buChar char="•"/>
                      </a:pPr>
                      <a:r>
                        <a:rPr lang="fr-fr" sz="2400" dirty="0"/>
                        <a:t>Enseigne les compétences sportives et les exercices</a:t>
                      </a:r>
                    </a:p>
                    <a:p>
                      <a:pPr marL="285750" indent="-285750">
                        <a:buFont typeface="Ubuntu Light" panose="020B0604020202020204" pitchFamily="34" charset="0"/>
                        <a:buChar char="•"/>
                      </a:pPr>
                      <a:r>
                        <a:rPr lang="fr-fr" sz="2400" dirty="0"/>
                        <a:t>Remédie aux </a:t>
                      </a:r>
                      <a:r>
                        <a:rPr lang="fr-fr" sz="2400"/>
                        <a:t>problèmes et </a:t>
                      </a:r>
                      <a:br>
                        <a:rPr lang="fr-fr" sz="2400"/>
                      </a:br>
                      <a:r>
                        <a:rPr lang="fr-fr" sz="2400"/>
                        <a:t>relève </a:t>
                      </a:r>
                      <a:r>
                        <a:rPr lang="fr-fr" sz="2400" dirty="0"/>
                        <a:t>les défis</a:t>
                      </a:r>
                    </a:p>
                    <a:p>
                      <a:pPr marL="0" indent="0">
                        <a:buFont typeface="Ubuntu Light" panose="020B0604020202020204" pitchFamily="34" charset="0"/>
                        <a:buNone/>
                      </a:pPr>
                      <a:endParaRPr lang="en-US" sz="1100" dirty="0"/>
                    </a:p>
                  </a:txBody>
                  <a:tcPr/>
                </a:tc>
                <a:tc>
                  <a:txBody>
                    <a:bodyPr/>
                    <a:lstStyle/>
                    <a:p>
                      <a:pPr marL="285750" indent="-285750">
                        <a:buFont typeface="Ubuntu Light" panose="020B0604020202020204" pitchFamily="34" charset="0"/>
                        <a:buChar char="•"/>
                      </a:pPr>
                      <a:r>
                        <a:rPr lang="fr-fr" sz="2400" dirty="0"/>
                        <a:t>Aide à diriger les échauffements et les séances de récupération</a:t>
                      </a:r>
                    </a:p>
                    <a:p>
                      <a:pPr marL="285750" indent="-285750">
                        <a:buFont typeface="Ubuntu Light" panose="020B0604020202020204" pitchFamily="34" charset="0"/>
                        <a:buChar char="•"/>
                      </a:pPr>
                      <a:r>
                        <a:rPr lang="fr-fr" sz="2400" dirty="0"/>
                        <a:t>Exemple à suivre </a:t>
                      </a:r>
                      <a:r>
                        <a:rPr lang="fr-fr" sz="2400"/>
                        <a:t>pour ses </a:t>
                      </a:r>
                      <a:r>
                        <a:rPr lang="fr-fr" sz="2400" dirty="0"/>
                        <a:t>coéquipiers</a:t>
                      </a:r>
                    </a:p>
                    <a:p>
                      <a:pPr marL="285750" indent="-285750">
                        <a:buFont typeface="Ubuntu Light" panose="020B0604020202020204" pitchFamily="34" charset="0"/>
                        <a:buChar char="•"/>
                      </a:pPr>
                      <a:r>
                        <a:rPr lang="fr-fr" sz="2400" dirty="0"/>
                        <a:t>Donne un conseil de </a:t>
                      </a:r>
                      <a:r>
                        <a:rPr lang="fr-fr" sz="2400"/>
                        <a:t>santé </a:t>
                      </a:r>
                      <a:br>
                        <a:rPr lang="fr-fr" sz="2400"/>
                      </a:br>
                      <a:r>
                        <a:rPr lang="fr-fr" sz="2400"/>
                        <a:t>à </a:t>
                      </a:r>
                      <a:r>
                        <a:rPr lang="fr-fr" sz="2400" dirty="0"/>
                        <a:t>chaque entraînement</a:t>
                      </a:r>
                    </a:p>
                    <a:p>
                      <a:pPr marL="285750" indent="-285750">
                        <a:buFont typeface="Ubuntu Light" panose="020B0604020202020204" pitchFamily="34" charset="0"/>
                        <a:buChar char="•"/>
                      </a:pPr>
                      <a:endParaRPr lang="en-US" sz="2400" dirty="0"/>
                    </a:p>
                  </a:txBody>
                  <a:tcPr/>
                </a:tc>
                <a:extLst>
                  <a:ext uri="{0D108BD9-81ED-4DB2-BD59-A6C34878D82A}">
                    <a16:rowId xmlns:a16="http://schemas.microsoft.com/office/drawing/2014/main" val="3800289933"/>
                  </a:ext>
                </a:extLst>
              </a:tr>
            </a:tbl>
          </a:graphicData>
        </a:graphic>
      </p:graphicFrame>
    </p:spTree>
    <p:extLst>
      <p:ext uri="{BB962C8B-B14F-4D97-AF65-F5344CB8AC3E}">
        <p14:creationId xmlns:p14="http://schemas.microsoft.com/office/powerpoint/2010/main" val="1344773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58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67A250-32A7-41B4-8817-B5618D646DC2}"/>
              </a:ext>
            </a:extLst>
          </p:cNvPr>
          <p:cNvSpPr>
            <a:spLocks noGrp="1"/>
          </p:cNvSpPr>
          <p:nvPr>
            <p:ph type="body" sz="quarter" idx="4294967295"/>
          </p:nvPr>
        </p:nvSpPr>
        <p:spPr>
          <a:xfrm>
            <a:off x="690562" y="3303587"/>
            <a:ext cx="9591675" cy="581025"/>
          </a:xfrm>
        </p:spPr>
        <p:txBody>
          <a:bodyPr>
            <a:normAutofit fontScale="92500" lnSpcReduction="20000"/>
          </a:bodyPr>
          <a:lstStyle/>
          <a:p>
            <a:pPr marL="0" indent="0">
              <a:buNone/>
            </a:pPr>
            <a:r>
              <a:rPr lang="fr-fr" sz="4400" b="1" dirty="0">
                <a:solidFill>
                  <a:schemeClr val="bg1"/>
                </a:solidFill>
                <a:latin typeface="+mj-lt"/>
              </a:rPr>
              <a:t>MERCI !</a:t>
            </a:r>
          </a:p>
        </p:txBody>
      </p:sp>
    </p:spTree>
    <p:extLst>
      <p:ext uri="{BB962C8B-B14F-4D97-AF65-F5344CB8AC3E}">
        <p14:creationId xmlns:p14="http://schemas.microsoft.com/office/powerpoint/2010/main" val="202995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5354139" cy="581025"/>
          </a:xfrm>
        </p:spPr>
        <p:txBody>
          <a:bodyPr/>
          <a:lstStyle/>
          <a:p>
            <a:r>
              <a:rPr lang="fr-fr" sz="3600" dirty="0"/>
              <a:t>Présentation du Module</a:t>
            </a:r>
          </a:p>
        </p:txBody>
      </p:sp>
      <p:graphicFrame>
        <p:nvGraphicFramePr>
          <p:cNvPr id="15" name="Table 14">
            <a:extLst>
              <a:ext uri="{FF2B5EF4-FFF2-40B4-BE49-F238E27FC236}">
                <a16:creationId xmlns:a16="http://schemas.microsoft.com/office/drawing/2014/main" id="{78779394-33B8-4575-A4E1-BE0D5A31B130}"/>
              </a:ext>
            </a:extLst>
          </p:cNvPr>
          <p:cNvGraphicFramePr>
            <a:graphicFrameLocks noGrp="1"/>
          </p:cNvGraphicFramePr>
          <p:nvPr>
            <p:extLst>
              <p:ext uri="{D42A27DB-BD31-4B8C-83A1-F6EECF244321}">
                <p14:modId xmlns:p14="http://schemas.microsoft.com/office/powerpoint/2010/main" val="3967477685"/>
              </p:ext>
            </p:extLst>
          </p:nvPr>
        </p:nvGraphicFramePr>
        <p:xfrm>
          <a:off x="628650" y="1856160"/>
          <a:ext cx="11430000" cy="4002076"/>
        </p:xfrm>
        <a:graphic>
          <a:graphicData uri="http://schemas.openxmlformats.org/drawingml/2006/table">
            <a:tbl>
              <a:tblPr bandRow="1">
                <a:tableStyleId>{22838BEF-8BB2-4498-84A7-C5851F593DF1}</a:tableStyleId>
              </a:tblPr>
              <a:tblGrid>
                <a:gridCol w="4439619">
                  <a:extLst>
                    <a:ext uri="{9D8B030D-6E8A-4147-A177-3AD203B41FA5}">
                      <a16:colId xmlns:a16="http://schemas.microsoft.com/office/drawing/2014/main" val="2327306952"/>
                    </a:ext>
                  </a:extLst>
                </a:gridCol>
                <a:gridCol w="6990381">
                  <a:extLst>
                    <a:ext uri="{9D8B030D-6E8A-4147-A177-3AD203B41FA5}">
                      <a16:colId xmlns:a16="http://schemas.microsoft.com/office/drawing/2014/main" val="4235766345"/>
                    </a:ext>
                  </a:extLst>
                </a:gridCol>
              </a:tblGrid>
              <a:tr h="843382">
                <a:tc>
                  <a:txBody>
                    <a:bodyPr/>
                    <a:lstStyle/>
                    <a:p>
                      <a:pPr marL="0" marR="0">
                        <a:spcBef>
                          <a:spcPts val="0"/>
                        </a:spcBef>
                        <a:spcAft>
                          <a:spcPts val="0"/>
                        </a:spcAft>
                      </a:pPr>
                      <a:r>
                        <a:rPr lang="fr-fr" sz="2400" b="1" dirty="0">
                          <a:solidFill>
                            <a:srgbClr val="179984"/>
                          </a:solidFill>
                        </a:rPr>
                        <a:t>Cours 1 : </a:t>
                      </a:r>
                    </a:p>
                    <a:p>
                      <a:pPr marL="0" marR="0">
                        <a:spcBef>
                          <a:spcPts val="0"/>
                        </a:spcBef>
                        <a:spcAft>
                          <a:spcPts val="0"/>
                        </a:spcAft>
                      </a:pPr>
                      <a:r>
                        <a:rPr lang="fr-fr" sz="2400" b="1" dirty="0"/>
                        <a:t>Présentation </a:t>
                      </a:r>
                      <a:r>
                        <a:rPr lang="fr-fr" sz="2400" b="1"/>
                        <a:t>de </a:t>
                      </a:r>
                      <a:br>
                        <a:rPr lang="fr-fr" sz="2400" b="1"/>
                      </a:br>
                      <a:r>
                        <a:rPr lang="fr-fr" sz="2400" b="1"/>
                        <a:t>la </a:t>
                      </a:r>
                      <a:r>
                        <a:rPr lang="fr-fr" sz="2400" b="1" dirty="0"/>
                        <a:t>forme physique</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indent="-342900">
                        <a:spcBef>
                          <a:spcPts val="0"/>
                        </a:spcBef>
                        <a:spcAft>
                          <a:spcPts val="0"/>
                        </a:spcAft>
                        <a:buFont typeface="Ubuntu Light" panose="020B0604020202020204" pitchFamily="34" charset="0"/>
                        <a:buChar char="•"/>
                      </a:pPr>
                      <a:r>
                        <a:rPr lang="fr-fr" sz="2400" dirty="0"/>
                        <a:t>Définition de la forme physique</a:t>
                      </a:r>
                    </a:p>
                    <a:p>
                      <a:pPr marL="342900" marR="0" indent="-342900">
                        <a:spcBef>
                          <a:spcPts val="0"/>
                        </a:spcBef>
                        <a:spcAft>
                          <a:spcPts val="0"/>
                        </a:spcAft>
                        <a:buFont typeface="Ubuntu Light" panose="020B0604020202020204" pitchFamily="34" charset="0"/>
                        <a:buChar char="•"/>
                      </a:pPr>
                      <a:r>
                        <a:rPr lang="fr-fr" sz="2400" dirty="0"/>
                        <a:t>Activité physique</a:t>
                      </a:r>
                    </a:p>
                    <a:p>
                      <a:pPr marL="342900" marR="0" indent="-342900">
                        <a:spcBef>
                          <a:spcPts val="0"/>
                        </a:spcBef>
                        <a:spcAft>
                          <a:spcPts val="0"/>
                        </a:spcAft>
                        <a:buFont typeface="Ubuntu Light" panose="020B0604020202020204" pitchFamily="34" charset="0"/>
                        <a:buChar char="•"/>
                      </a:pPr>
                      <a:r>
                        <a:rPr lang="fr-fr" sz="2400" dirty="0"/>
                        <a:t>Nutrition</a:t>
                      </a:r>
                    </a:p>
                    <a:p>
                      <a:pPr marL="342900" marR="0" indent="-342900">
                        <a:spcBef>
                          <a:spcPts val="0"/>
                        </a:spcBef>
                        <a:spcAft>
                          <a:spcPts val="0"/>
                        </a:spcAft>
                        <a:buFont typeface="Ubuntu Light" panose="020B0604020202020204" pitchFamily="34" charset="0"/>
                        <a:buChar char="•"/>
                      </a:pPr>
                      <a:r>
                        <a:rPr lang="fr-fr" sz="2400" dirty="0"/>
                        <a:t>Hydratation</a:t>
                      </a:r>
                    </a:p>
                    <a:p>
                      <a:pPr marL="342900" marR="0" indent="-342900">
                        <a:spcBef>
                          <a:spcPts val="0"/>
                        </a:spcBef>
                        <a:spcAft>
                          <a:spcPts val="0"/>
                        </a:spcAft>
                        <a:buFont typeface="Ubuntu Light" panose="020B0604020202020204" pitchFamily="34" charset="0"/>
                        <a:buChar char="•"/>
                      </a:pPr>
                      <a:r>
                        <a:rPr lang="fr-fr" sz="2400" dirty="0"/>
                        <a:t>Conseils de santé pendant l'entraînement</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257164"/>
                  </a:ext>
                </a:extLst>
              </a:tr>
              <a:tr h="1029789">
                <a:tc>
                  <a:txBody>
                    <a:bodyPr/>
                    <a:lstStyle/>
                    <a:p>
                      <a:pPr marL="0" marR="0">
                        <a:spcBef>
                          <a:spcPts val="0"/>
                        </a:spcBef>
                        <a:spcAft>
                          <a:spcPts val="0"/>
                        </a:spcAft>
                      </a:pPr>
                      <a:r>
                        <a:rPr lang="fr-fr" sz="2400" b="1" dirty="0">
                          <a:solidFill>
                            <a:srgbClr val="179984"/>
                          </a:solidFill>
                        </a:rPr>
                        <a:t>Cours 2 : </a:t>
                      </a:r>
                    </a:p>
                    <a:p>
                      <a:pPr marL="0" marR="0">
                        <a:spcBef>
                          <a:spcPts val="0"/>
                        </a:spcBef>
                        <a:spcAft>
                          <a:spcPts val="0"/>
                        </a:spcAft>
                      </a:pPr>
                      <a:r>
                        <a:rPr lang="fr-fr" sz="2400" b="1" dirty="0"/>
                        <a:t>Animer </a:t>
                      </a:r>
                      <a:r>
                        <a:rPr lang="fr-fr" sz="2400" b="1"/>
                        <a:t>l’échauffement </a:t>
                      </a:r>
                      <a:br>
                        <a:rPr lang="fr-fr" sz="2400" b="1"/>
                      </a:br>
                      <a:r>
                        <a:rPr lang="fr-fr" sz="2400" b="1"/>
                        <a:t>et </a:t>
                      </a:r>
                      <a:r>
                        <a:rPr lang="fr-fr" sz="2400" b="1" dirty="0"/>
                        <a:t>la récupération</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indent="-342900">
                        <a:spcBef>
                          <a:spcPts val="0"/>
                        </a:spcBef>
                        <a:spcAft>
                          <a:spcPts val="0"/>
                        </a:spcAft>
                        <a:buFont typeface="Ubuntu Light" panose="020B0604020202020204" pitchFamily="34" charset="0"/>
                        <a:buChar char="•"/>
                      </a:pPr>
                      <a:r>
                        <a:rPr lang="fr-fr" sz="2400" dirty="0"/>
                        <a:t>Échauffements</a:t>
                      </a:r>
                    </a:p>
                    <a:p>
                      <a:pPr marL="342900" marR="0" indent="-342900">
                        <a:spcBef>
                          <a:spcPts val="0"/>
                        </a:spcBef>
                        <a:spcAft>
                          <a:spcPts val="0"/>
                        </a:spcAft>
                        <a:buFont typeface="Ubuntu Light" panose="020B0604020202020204" pitchFamily="34" charset="0"/>
                        <a:buChar char="•"/>
                      </a:pPr>
                      <a:r>
                        <a:rPr lang="fr-fr" sz="2400" dirty="0"/>
                        <a:t>Séances de récupération</a:t>
                      </a:r>
                    </a:p>
                    <a:p>
                      <a:pPr marL="342900" marR="0" indent="-342900">
                        <a:spcBef>
                          <a:spcPts val="0"/>
                        </a:spcBef>
                        <a:spcAft>
                          <a:spcPts val="0"/>
                        </a:spcAft>
                        <a:buFont typeface="Ubuntu Light" panose="020B0604020202020204" pitchFamily="34" charset="0"/>
                        <a:buChar char="•"/>
                      </a:pPr>
                      <a:r>
                        <a:rPr lang="fr-fr" sz="2400" dirty="0"/>
                        <a:t>Animer l’échauffement et la récupération pendant l'entraînement</a:t>
                      </a:r>
                    </a:p>
                    <a:p>
                      <a:pPr marL="342900" marR="0" indent="-342900">
                        <a:spcBef>
                          <a:spcPts val="0"/>
                        </a:spcBef>
                        <a:spcAft>
                          <a:spcPts val="0"/>
                        </a:spcAft>
                        <a:buFont typeface="Ubuntu Light" panose="020B0604020202020204" pitchFamily="34" charset="0"/>
                        <a:buChar char="•"/>
                      </a:pPr>
                      <a:r>
                        <a:rPr lang="fr-fr" sz="2400" dirty="0"/>
                        <a:t>Communiquer avec votre entraîneur</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bl>
          </a:graphicData>
        </a:graphic>
      </p:graphicFrame>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FITNESS CAPTAIN</a:t>
            </a:r>
          </a:p>
        </p:txBody>
      </p:sp>
    </p:spTree>
    <p:extLst>
      <p:ext uri="{BB962C8B-B14F-4D97-AF65-F5344CB8AC3E}">
        <p14:creationId xmlns:p14="http://schemas.microsoft.com/office/powerpoint/2010/main" val="2618412211"/>
      </p:ext>
    </p:extLst>
  </p:cSld>
  <p:clrMapOvr>
    <a:masterClrMapping/>
  </p:clrMapOvr>
</p:sld>
</file>

<file path=ppt/theme/theme1.xml><?xml version="1.0" encoding="utf-8"?>
<a:theme xmlns:a="http://schemas.openxmlformats.org/drawingml/2006/main" name="Office Theme">
  <a:themeElements>
    <a:clrScheme name="Event Leader">
      <a:dk1>
        <a:sysClr val="windowText" lastClr="000000"/>
      </a:dk1>
      <a:lt1>
        <a:sysClr val="window" lastClr="FFFFFF"/>
      </a:lt1>
      <a:dk2>
        <a:srgbClr val="00695E"/>
      </a:dk2>
      <a:lt2>
        <a:srgbClr val="E7E6E6"/>
      </a:lt2>
      <a:accent1>
        <a:srgbClr val="00695E"/>
      </a:accent1>
      <a:accent2>
        <a:srgbClr val="009784"/>
      </a:accent2>
      <a:accent3>
        <a:srgbClr val="39BB9D"/>
      </a:accent3>
      <a:accent4>
        <a:srgbClr val="6FC7B6"/>
      </a:accent4>
      <a:accent5>
        <a:srgbClr val="FFFFFF"/>
      </a:accent5>
      <a:accent6>
        <a:srgbClr val="A5A5A5"/>
      </a:accent6>
      <a:hlink>
        <a:srgbClr val="0563C1"/>
      </a:hlink>
      <a:folHlink>
        <a:srgbClr val="954F72"/>
      </a:folHlink>
    </a:clrScheme>
    <a:fontScheme name="General">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Ubuntu Light"/>
        <a:font script="Hebr" typeface="Ubuntu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Ubuntu Light"/>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Ubuntu Light"/>
        <a:font script="Hebr" typeface="Ubuntu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Ubuntu Light"/>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39622</TotalTime>
  <Words>9155</Words>
  <Application>Microsoft Office PowerPoint</Application>
  <PresentationFormat>Widescreen</PresentationFormat>
  <Paragraphs>1043</Paragraphs>
  <Slides>81</Slides>
  <Notes>81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Ubuntu Light</vt:lpstr>
      <vt:lpstr>Calibri Light</vt:lpstr>
      <vt:lpstr>Arial</vt:lpstr>
      <vt:lpstr>Ubuntu</vt:lpstr>
      <vt:lpstr>Symbol</vt:lpstr>
      <vt:lpstr>Calibri</vt:lpstr>
      <vt:lpstr>Roboto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Yaiguili Alvarado García</dc:creator>
  <cp:lastModifiedBy>Gwendolyn Apgar</cp:lastModifiedBy>
  <cp:revision>329</cp:revision>
  <dcterms:created xsi:type="dcterms:W3CDTF">2022-02-22T02:12:09Z</dcterms:created>
  <dcterms:modified xsi:type="dcterms:W3CDTF">2023-08-07T21:34:13Z</dcterms:modified>
</cp:coreProperties>
</file>