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9" r:id="rId6"/>
    <p:sldId id="257" r:id="rId7"/>
    <p:sldId id="260" r:id="rId8"/>
    <p:sldId id="262" r:id="rId9"/>
    <p:sldId id="279" r:id="rId10"/>
    <p:sldId id="263" r:id="rId11"/>
    <p:sldId id="264" r:id="rId12"/>
    <p:sldId id="295" r:id="rId13"/>
    <p:sldId id="296" r:id="rId14"/>
    <p:sldId id="284" r:id="rId15"/>
    <p:sldId id="297" r:id="rId16"/>
    <p:sldId id="298" r:id="rId17"/>
    <p:sldId id="299" r:id="rId18"/>
    <p:sldId id="300" r:id="rId19"/>
    <p:sldId id="301" r:id="rId20"/>
    <p:sldId id="302" r:id="rId21"/>
    <p:sldId id="303" r:id="rId22"/>
    <p:sldId id="304" r:id="rId23"/>
    <p:sldId id="291" r:id="rId24"/>
    <p:sldId id="306" r:id="rId25"/>
  </p:sldIdLst>
  <p:sldSz cx="9906000" cy="6858000" type="A4"/>
  <p:notesSz cx="6858000" cy="9144000"/>
  <p:defaultTextStyle>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355"/>
    <a:srgbClr val="7FC7EB"/>
    <a:srgbClr val="7A9A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1457" autoAdjust="0"/>
  </p:normalViewPr>
  <p:slideViewPr>
    <p:cSldViewPr snapToGrid="0">
      <p:cViewPr varScale="1">
        <p:scale>
          <a:sx n="87" d="100"/>
          <a:sy n="87" d="100"/>
        </p:scale>
        <p:origin x="1152" y="293"/>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906974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9101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111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37733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2651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7687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2329" y="2505075"/>
            <a:ext cx="4190702"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14913" y="2505075"/>
            <a:ext cx="4211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BD114D-9FE6-46DF-BD4F-757DD379F2E4}" type="datetimeFigureOut">
              <a:rPr lang="es-PA" smtClean="0"/>
              <a:t>12/17/2025</a:t>
            </a:fld>
            <a:endParaRPr lang="es-PA"/>
          </a:p>
        </p:txBody>
      </p:sp>
      <p:sp>
        <p:nvSpPr>
          <p:cNvPr id="8" name="Footer Placeholder 7"/>
          <p:cNvSpPr>
            <a:spLocks noGrp="1"/>
          </p:cNvSpPr>
          <p:nvPr>
            <p:ph type="ftr" sz="quarter" idx="11"/>
          </p:nvPr>
        </p:nvSpPr>
        <p:spPr/>
        <p:txBody>
          <a:bodyPr/>
          <a:lstStyle/>
          <a:p>
            <a:endParaRPr lang="es-PA"/>
          </a:p>
        </p:txBody>
      </p:sp>
      <p:sp>
        <p:nvSpPr>
          <p:cNvPr id="9" name="Slide Number Placeholder 8"/>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03876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BD114D-9FE6-46DF-BD4F-757DD379F2E4}" type="datetimeFigureOut">
              <a:rPr lang="es-PA" smtClean="0"/>
              <a:t>12/17/2025</a:t>
            </a:fld>
            <a:endParaRPr lang="es-PA"/>
          </a:p>
        </p:txBody>
      </p:sp>
      <p:sp>
        <p:nvSpPr>
          <p:cNvPr id="4" name="Footer Placeholder 3"/>
          <p:cNvSpPr>
            <a:spLocks noGrp="1"/>
          </p:cNvSpPr>
          <p:nvPr>
            <p:ph type="ftr" sz="quarter" idx="11"/>
          </p:nvPr>
        </p:nvSpPr>
        <p:spPr/>
        <p:txBody>
          <a:bodyPr/>
          <a:lstStyle/>
          <a:p>
            <a:endParaRPr lang="es-PA"/>
          </a:p>
        </p:txBody>
      </p:sp>
      <p:sp>
        <p:nvSpPr>
          <p:cNvPr id="5" name="Slide Number Placeholder 4"/>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4564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D114D-9FE6-46DF-BD4F-757DD379F2E4}" type="datetimeFigureOut">
              <a:rPr lang="es-PA" smtClean="0"/>
              <a:t>12/17/2025</a:t>
            </a:fld>
            <a:endParaRPr lang="es-PA"/>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57063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63800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045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anchor="ctr">
            <a:normAutofit/>
          </a:bodyPr>
          <a:lstStyle/>
          <a:p>
            <a:r>
              <a:t>Haga clic para modificar el estilo de título del patrón</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a:normAutofit/>
          </a:bodyPr>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anchor="ctr"/>
          <a:lstStyle>
            <a:lvl1pPr algn="l">
              <a:defRPr sz="1200">
                <a:solidFill>
                  <a:schemeClr val="tx1">
                    <a:tint val="75000"/>
                  </a:schemeClr>
                </a:solidFill>
              </a:defRPr>
            </a:lvl1pPr>
          </a:lstStyle>
          <a:p>
            <a:fld id="{BFBD114D-9FE6-46DF-BD4F-757DD379F2E4}" type="datetimeFigureOut">
              <a:rPr lang="es-PA" smtClean="0"/>
              <a:t>12/17/2025</a:t>
            </a:fld>
            <a:endParaRPr lang="es-P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anchor="ctr"/>
          <a:lstStyle>
            <a:lvl1pPr algn="ctr">
              <a:defRPr sz="12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anchor="ctr"/>
          <a:lstStyle>
            <a:lvl1pPr algn="r">
              <a:defRPr sz="1200">
                <a:solidFill>
                  <a:schemeClr val="tx1">
                    <a:tint val="75000"/>
                  </a:schemeClr>
                </a:solidFill>
              </a:defRPr>
            </a:lvl1pPr>
          </a:lstStyle>
          <a:p>
            <a:fld id="{632509E5-1856-4C5C-B5F8-40AE4D00797F}" type="slidenum">
              <a:rPr lang="es-PA" smtClean="0"/>
              <a:t>‹#›</a:t>
            </a:fld>
            <a:endParaRPr lang="es-PA"/>
          </a:p>
        </p:txBody>
      </p:sp>
    </p:spTree>
    <p:extLst>
      <p:ext uri="{BB962C8B-B14F-4D97-AF65-F5344CB8AC3E}">
        <p14:creationId xmlns:p14="http://schemas.microsoft.com/office/powerpoint/2010/main" val="304774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1ECC6E-EC11-402C-8BC2-64D37F84B630}"/>
              </a:ext>
            </a:extLst>
          </p:cNvPr>
          <p:cNvSpPr txBox="1"/>
          <p:nvPr/>
        </p:nvSpPr>
        <p:spPr>
          <a:xfrm>
            <a:off x="1280621" y="3319079"/>
            <a:ext cx="7201330" cy="652871"/>
          </a:xfrm>
          <a:prstGeom prst="rect">
            <a:avLst/>
          </a:prstGeom>
          <a:noFill/>
        </p:spPr>
        <p:txBody>
          <a:bodyPr wrap="square">
            <a:spAutoFit/>
          </a:bodyPr>
          <a:lstStyle/>
          <a:p>
            <a:pPr marR="3573780">
              <a:lnSpc>
                <a:spcPct val="107000"/>
              </a:lnSpc>
              <a:spcAft>
                <a:spcPts val="800"/>
              </a:spcAft>
              <a:defRPr sz="3600"/>
            </a:pPr>
            <a:r>
              <a:rPr b="1">
                <a:solidFill>
                  <a:srgbClr val="E4322B"/>
                </a:solidFill>
                <a:effectLst/>
                <a:latin typeface="Ubuntu" panose="020B0504030602030204" pitchFamily="34" charset="0"/>
                <a:ea typeface="Ubuntu" panose="020B0504030602030204" pitchFamily="34" charset="0"/>
                <a:cs typeface="Ubuntu" panose="020B0504030602030204" pitchFamily="34" charset="0"/>
              </a:rPr>
              <a:t>ANNÉE 2</a:t>
            </a:r>
            <a:r>
              <a:t> </a:t>
            </a:r>
          </a:p>
        </p:txBody>
      </p:sp>
      <p:sp>
        <p:nvSpPr>
          <p:cNvPr id="39" name="CuadroTexto 38">
            <a:extLst>
              <a:ext uri="{FF2B5EF4-FFF2-40B4-BE49-F238E27FC236}">
                <a16:creationId xmlns:a16="http://schemas.microsoft.com/office/drawing/2014/main" id="{6867EC94-766D-4B23-961C-906D0EE54101}"/>
              </a:ext>
            </a:extLst>
          </p:cNvPr>
          <p:cNvSpPr txBox="1"/>
          <p:nvPr/>
        </p:nvSpPr>
        <p:spPr>
          <a:xfrm>
            <a:off x="1237759" y="3781218"/>
            <a:ext cx="7420942" cy="652871"/>
          </a:xfrm>
          <a:prstGeom prst="rect">
            <a:avLst/>
          </a:prstGeom>
          <a:noFill/>
        </p:spPr>
        <p:txBody>
          <a:bodyPr wrap="none">
            <a:spAutoFit/>
          </a:bodyPr>
          <a:lstStyle/>
          <a:p>
            <a:pPr marR="3573780">
              <a:lnSpc>
                <a:spcPct val="107000"/>
              </a:lnSpc>
              <a:spcAft>
                <a:spcPts val="800"/>
              </a:spcAft>
              <a:defRPr sz="3600" b="1">
                <a:solidFill>
                  <a:srgbClr val="E4322B"/>
                </a:solidFill>
                <a:effectLst/>
                <a:latin typeface="Ubuntu" panose="020B0504030602030204" pitchFamily="34" charset="0"/>
                <a:ea typeface="Ubuntu" panose="020B0504030602030204" pitchFamily="34" charset="0"/>
                <a:cs typeface="Ubuntu" panose="020B0504030602030204" pitchFamily="34" charset="0"/>
              </a:defRPr>
            </a:pPr>
            <a:r>
              <a:t>Capitaines de fitness</a:t>
            </a:r>
            <a:endParaRPr sz="3600"/>
          </a:p>
        </p:txBody>
      </p:sp>
      <p:sp>
        <p:nvSpPr>
          <p:cNvPr id="40" name="CuadroTexto 39">
            <a:extLst>
              <a:ext uri="{FF2B5EF4-FFF2-40B4-BE49-F238E27FC236}">
                <a16:creationId xmlns:a16="http://schemas.microsoft.com/office/drawing/2014/main" id="{18A8F2F0-3822-4A48-9DC9-A32363476A41}"/>
              </a:ext>
            </a:extLst>
          </p:cNvPr>
          <p:cNvSpPr txBox="1"/>
          <p:nvPr/>
        </p:nvSpPr>
        <p:spPr>
          <a:xfrm>
            <a:off x="1237759" y="4362245"/>
            <a:ext cx="6827831" cy="570605"/>
          </a:xfrm>
          <a:prstGeom prst="rect">
            <a:avLst/>
          </a:prstGeom>
          <a:noFill/>
        </p:spPr>
        <p:txBody>
          <a:bodyPr wrap="none">
            <a:spAutoFit/>
          </a:bodyPr>
          <a:lstStyle/>
          <a:p>
            <a:pPr marR="3573780">
              <a:lnSpc>
                <a:spcPct val="107000"/>
              </a:lnSpc>
              <a:spcAft>
                <a:spcPts val="800"/>
              </a:spcAft>
              <a:defRPr sz="3200">
                <a:latin typeface="Ubuntu Light" panose="020B0304030602030204" pitchFamily="34" charset="0"/>
              </a:defRPr>
            </a:pPr>
            <a:r>
              <a:rPr>
                <a:solidFill>
                  <a:srgbClr val="E4322B"/>
                </a:solidFill>
                <a:effectLst/>
                <a:ea typeface="Ubuntu" panose="020B0504030602030204" pitchFamily="34" charset="0"/>
                <a:cs typeface="Ubuntu" panose="020B0504030602030204" pitchFamily="34" charset="0"/>
              </a:rPr>
              <a:t>Guide du facilitateur</a:t>
            </a:r>
            <a:r>
              <a:t> </a:t>
            </a:r>
          </a:p>
        </p:txBody>
      </p:sp>
      <p:pic>
        <p:nvPicPr>
          <p:cNvPr id="41" name="Picture 56">
            <a:extLst>
              <a:ext uri="{FF2B5EF4-FFF2-40B4-BE49-F238E27FC236}">
                <a16:creationId xmlns:a16="http://schemas.microsoft.com/office/drawing/2014/main" id="{186B64F1-E3E3-4CBA-B61A-4C6001F5209B}"/>
              </a:ext>
            </a:extLst>
          </p:cNvPr>
          <p:cNvPicPr/>
          <p:nvPr/>
        </p:nvPicPr>
        <p:blipFill>
          <a:blip r:embed="rId3"/>
          <a:stretch>
            <a:fillRect/>
          </a:stretch>
        </p:blipFill>
        <p:spPr>
          <a:xfrm>
            <a:off x="7088822" y="5323145"/>
            <a:ext cx="2230756" cy="999490"/>
          </a:xfrm>
          <a:prstGeom prst="rect">
            <a:avLst/>
          </a:prstGeom>
        </p:spPr>
      </p:pic>
      <p:sp>
        <p:nvSpPr>
          <p:cNvPr id="44" name="CuadroTexto 43">
            <a:extLst>
              <a:ext uri="{FF2B5EF4-FFF2-40B4-BE49-F238E27FC236}">
                <a16:creationId xmlns:a16="http://schemas.microsoft.com/office/drawing/2014/main" id="{7ACE4487-AC65-43EB-A8BA-26719E0D18F7}"/>
              </a:ext>
            </a:extLst>
          </p:cNvPr>
          <p:cNvSpPr txBox="1"/>
          <p:nvPr/>
        </p:nvSpPr>
        <p:spPr>
          <a:xfrm>
            <a:off x="545624" y="6037780"/>
            <a:ext cx="5125442" cy="361317"/>
          </a:xfrm>
          <a:prstGeom prst="rect">
            <a:avLst/>
          </a:prstGeom>
          <a:noFill/>
        </p:spPr>
        <p:txBody>
          <a:bodyPr wrap="none">
            <a:spAutoFit/>
          </a:bodyPr>
          <a:lstStyle/>
          <a:p>
            <a:pPr marR="3573780">
              <a:lnSpc>
                <a:spcPct val="107000"/>
              </a:lnSpc>
              <a:spcAft>
                <a:spcPts val="800"/>
              </a:spcAft>
              <a:defRPr>
                <a:solidFill>
                  <a:srgbClr val="E4322B"/>
                </a:solidFill>
                <a:effectLst/>
                <a:latin typeface="Ubuntu" panose="020B0504030602030204" pitchFamily="34" charset="0"/>
                <a:ea typeface="Ubuntu" panose="020B0504030602030204" pitchFamily="34" charset="0"/>
                <a:cs typeface="Ubuntu" panose="020B0504030602030204" pitchFamily="34" charset="0"/>
              </a:defRPr>
            </a:pPr>
            <a:r>
              <a:rPr lang="en-US" dirty="0"/>
              <a:t>Janvier 2026</a:t>
            </a:r>
            <a:endParaRPr dirty="0">
              <a:latin typeface="Ubuntu" panose="020B0504030602030204" pitchFamily="34" charset="0"/>
            </a:endParaRPr>
          </a:p>
        </p:txBody>
      </p:sp>
    </p:spTree>
    <p:extLst>
      <p:ext uri="{BB962C8B-B14F-4D97-AF65-F5344CB8AC3E}">
        <p14:creationId xmlns:p14="http://schemas.microsoft.com/office/powerpoint/2010/main" val="47141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B8138-0477-ACDB-2C9A-DB969D9BA145}"/>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9CCC8C30-E4F5-3904-0E0D-232BB23DE8BB}"/>
              </a:ext>
            </a:extLst>
          </p:cNvPr>
          <p:cNvGraphicFramePr>
            <a:graphicFrameLocks noGrp="1"/>
          </p:cNvGraphicFramePr>
          <p:nvPr>
            <p:extLst>
              <p:ext uri="{D42A27DB-BD31-4B8C-83A1-F6EECF244321}">
                <p14:modId xmlns:p14="http://schemas.microsoft.com/office/powerpoint/2010/main" val="1309391601"/>
              </p:ext>
            </p:extLst>
          </p:nvPr>
        </p:nvGraphicFramePr>
        <p:xfrm>
          <a:off x="555382" y="205105"/>
          <a:ext cx="8518837" cy="566523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9162">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 1e année, communication</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Partager des astuces santé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Durée : </a:t>
                      </a:r>
                      <a:r>
                        <a:t>4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Ces questions abordent de nouveau le contenu de la première formation, alors n'hésitez pas à les modifier en fonction des compétences et de l'expérience de vos capitaines de fitness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Combien de temps devrait prendre un conseil de santé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Il devrait être court, entre 2 et 5 minutes</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Que pouvez-vous faire pour garder l'attention de vos coéquipiers quand vous partagez des conseils de santé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Pour encourager vos coéquipiers à participer, vous pouvez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Leur poser des questions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Permettre à différents membres de votre équipe de répondre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Donner des exemples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Leur donner un objectif et vérifier leur progrès à la séance d'entraînement suivante</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Quelles ressources pouvez-vous utiliser pour trouver des idées de conseils de santé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Vous pouvez trouver des idées dans la Bibliothèque de conseils de santé de votre cahier d'exercices capitaines de fitness de la 1ère année.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En tant que capitaines de fitness, vous pouvez aussi travailler ensemble et partager des idées entre vous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À qui pouvez-vous demander de l'aide quand vous planifiez vos conseils de santé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Vous pouvez demander à votre entraîneur, à un membre de votre famille ou à un autre capitaine de fitness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dk1"/>
                          </a:solidFill>
                          <a:latin typeface="Ubuntu" panose="020B0504030602030204" pitchFamily="34" charset="0"/>
                        </a:defRPr>
                      </a:pPr>
                      <a:r>
                        <a:t> </a:t>
                      </a: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pic>
        <p:nvPicPr>
          <p:cNvPr id="4" name="Picture 3">
            <a:extLst>
              <a:ext uri="{FF2B5EF4-FFF2-40B4-BE49-F238E27FC236}">
                <a16:creationId xmlns:a16="http://schemas.microsoft.com/office/drawing/2014/main" id="{A4521263-0071-1A27-1A13-63D34379FD44}"/>
              </a:ext>
            </a:extLst>
          </p:cNvPr>
          <p:cNvPicPr>
            <a:picLocks noChangeAspect="1"/>
          </p:cNvPicPr>
          <p:nvPr/>
        </p:nvPicPr>
        <p:blipFill>
          <a:blip r:embed="rId2"/>
          <a:stretch>
            <a:fillRect/>
          </a:stretch>
        </p:blipFill>
        <p:spPr>
          <a:xfrm>
            <a:off x="6861001" y="2255520"/>
            <a:ext cx="2375869" cy="1316451"/>
          </a:xfrm>
          <a:prstGeom prst="rect">
            <a:avLst/>
          </a:prstGeom>
        </p:spPr>
      </p:pic>
    </p:spTree>
    <p:extLst>
      <p:ext uri="{BB962C8B-B14F-4D97-AF65-F5344CB8AC3E}">
        <p14:creationId xmlns:p14="http://schemas.microsoft.com/office/powerpoint/2010/main" val="1667202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920397432"/>
              </p:ext>
            </p:extLst>
          </p:nvPr>
        </p:nvGraphicFramePr>
        <p:xfrm>
          <a:off x="614150" y="545910"/>
          <a:ext cx="8518837" cy="494425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l'année 1</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Partagez un conseil de santé</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Durée : </a:t>
                      </a:r>
                      <a:r>
                        <a:t>5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Pour finir la Partie 1 de votre formation de capitaine de fitness en 2e année, tournez-vous vers la personne à côté de vous et partagez un conseil de santé.</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Si le temps le permet, vous pouvez faire ceci en grand groupe.</a:t>
                      </a:r>
                    </a:p>
                    <a:p>
                      <a:endParaRPr sz="1000" b="0" i="0" u="none" strike="noStrike" kern="1200" baseline="0">
                        <a:solidFill>
                          <a:schemeClr val="dk1"/>
                        </a:solidFill>
                        <a:latin typeface="Ubuntu" panose="020B0504030602030204" pitchFamily="34" charset="0"/>
                        <a:ea typeface="+mn-ea"/>
                        <a:cs typeface="+mn-cs"/>
                      </a:endParaRPr>
                    </a:p>
                    <a:p>
                      <a:endParaRPr sz="1000" b="1"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i="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594005">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l'année 1</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Temps de pause</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Durée : </a:t>
                      </a:r>
                      <a:r>
                        <a:t>5 minutes</a:t>
                      </a:r>
                    </a:p>
                    <a:p>
                      <a:pPr marL="0" algn="l" defTabSz="914400" rtl="0" eaLnBrk="1" latinLnBrk="0" hangingPunct="1">
                        <a:defRPr sz="1000" b="1">
                          <a:solidFill>
                            <a:srgbClr val="316355"/>
                          </a:solidFill>
                          <a:latin typeface="Ubuntu" panose="020B0504030602030204" pitchFamily="34" charset="0"/>
                        </a:defRPr>
                      </a:pPr>
                      <a:r>
                        <a:t>Dirigé par : </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Vous avez maintenant terminé la Partie 1 de la formation des capitaines de fitness en 2e année ! </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Nous allons faire une courte pause avant de commencer la Partie 2.</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Partagez toute consigne ou information nécessaire pour la pause.</a:t>
                      </a:r>
                    </a:p>
                    <a:p>
                      <a:endParaRPr sz="1000" b="1"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i="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593805752"/>
                  </a:ext>
                </a:extLst>
              </a:tr>
              <a:tr h="1354746">
                <a:tc>
                  <a:txBody>
                    <a:bodyPr/>
                    <a:lstStyle/>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sz="1000" i="0" dirty="0">
                        <a:solidFill>
                          <a:srgbClr val="316355"/>
                        </a:solidFill>
                        <a:latin typeface="Ubuntu" panose="020B0504030602030204" pitchFamily="34" charset="0"/>
                      </a:endParaRPr>
                    </a:p>
                    <a:p>
                      <a:pPr algn="ctr">
                        <a:defRPr sz="3600" b="1">
                          <a:solidFill>
                            <a:schemeClr val="bg1"/>
                          </a:solidFill>
                          <a:latin typeface="Ubuntu" panose="020B0504030602030204" pitchFamily="34" charset="0"/>
                        </a:defRPr>
                      </a:pPr>
                      <a:r>
                        <a:rPr dirty="0" err="1"/>
                        <a:t>Partie</a:t>
                      </a:r>
                      <a:r>
                        <a:rPr dirty="0"/>
                        <a:t> 1 </a:t>
                      </a:r>
                      <a:r>
                        <a:rPr dirty="0" err="1"/>
                        <a:t>terminée</a:t>
                      </a:r>
                      <a:endParaRPr dirty="0"/>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sz="1000" i="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21866582"/>
                  </a:ext>
                </a:extLst>
              </a:tr>
            </a:tbl>
          </a:graphicData>
        </a:graphic>
      </p:graphicFrame>
      <p:pic>
        <p:nvPicPr>
          <p:cNvPr id="4" name="Picture 3">
            <a:extLst>
              <a:ext uri="{FF2B5EF4-FFF2-40B4-BE49-F238E27FC236}">
                <a16:creationId xmlns:a16="http://schemas.microsoft.com/office/drawing/2014/main" id="{58D120FA-A6FE-8995-3ABA-4D4E837E4EAA}"/>
              </a:ext>
            </a:extLst>
          </p:cNvPr>
          <p:cNvPicPr>
            <a:picLocks noChangeAspect="1"/>
          </p:cNvPicPr>
          <p:nvPr/>
        </p:nvPicPr>
        <p:blipFill>
          <a:blip r:embed="rId2"/>
          <a:stretch>
            <a:fillRect/>
          </a:stretch>
        </p:blipFill>
        <p:spPr>
          <a:xfrm>
            <a:off x="6920424" y="1209437"/>
            <a:ext cx="2212564" cy="1234247"/>
          </a:xfrm>
          <a:prstGeom prst="rect">
            <a:avLst/>
          </a:prstGeom>
        </p:spPr>
      </p:pic>
      <p:pic>
        <p:nvPicPr>
          <p:cNvPr id="8" name="Picture 7">
            <a:extLst>
              <a:ext uri="{FF2B5EF4-FFF2-40B4-BE49-F238E27FC236}">
                <a16:creationId xmlns:a16="http://schemas.microsoft.com/office/drawing/2014/main" id="{E639E4E7-D4A5-46F9-27B2-6D831AA554D9}"/>
              </a:ext>
            </a:extLst>
          </p:cNvPr>
          <p:cNvPicPr>
            <a:picLocks noChangeAspect="1"/>
          </p:cNvPicPr>
          <p:nvPr/>
        </p:nvPicPr>
        <p:blipFill>
          <a:blip r:embed="rId3"/>
          <a:stretch>
            <a:fillRect/>
          </a:stretch>
        </p:blipFill>
        <p:spPr>
          <a:xfrm>
            <a:off x="7023881" y="2855418"/>
            <a:ext cx="2109106" cy="1147163"/>
          </a:xfrm>
          <a:prstGeom prst="rect">
            <a:avLst/>
          </a:prstGeom>
        </p:spPr>
      </p:pic>
    </p:spTree>
    <p:extLst>
      <p:ext uri="{BB962C8B-B14F-4D97-AF65-F5344CB8AC3E}">
        <p14:creationId xmlns:p14="http://schemas.microsoft.com/office/powerpoint/2010/main" val="1665197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FDBDA-0CF8-20C1-3449-60443B995EE9}"/>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5BF116EF-8B6C-C552-B2AE-9CB8CF24C0C5}"/>
              </a:ext>
            </a:extLst>
          </p:cNvPr>
          <p:cNvGraphicFramePr>
            <a:graphicFrameLocks noGrp="1"/>
          </p:cNvGraphicFramePr>
          <p:nvPr>
            <p:extLst>
              <p:ext uri="{D42A27DB-BD31-4B8C-83A1-F6EECF244321}">
                <p14:modId xmlns:p14="http://schemas.microsoft.com/office/powerpoint/2010/main" val="2662813974"/>
              </p:ext>
            </p:extLst>
          </p:nvPr>
        </p:nvGraphicFramePr>
        <p:xfrm>
          <a:off x="614150" y="545910"/>
          <a:ext cx="8518837" cy="645771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algn="l" defTabSz="914400" rtl="0" eaLnBrk="1" latinLnBrk="0" hangingPunct="1">
                        <a:defRPr sz="1000">
                          <a:latin typeface="Ubuntu" panose="020B0504030602030204" pitchFamily="34" charset="0"/>
                        </a:defRPr>
                      </a:pPr>
                      <a:r>
                        <a:rPr b="1">
                          <a:solidFill>
                            <a:srgbClr val="316355"/>
                          </a:solidFill>
                        </a:rPr>
                        <a:t>Partie 2 : </a:t>
                      </a:r>
                      <a:r>
                        <a:t>Mentalité de jour de match</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Durée : </a:t>
                      </a:r>
                      <a:r>
                        <a:t>1 minute</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defRPr sz="1000">
                          <a:solidFill>
                            <a:schemeClr val="dk1"/>
                          </a:solidFill>
                          <a:latin typeface="Ubuntu" panose="020B0504030602030204" pitchFamily="34" charset="0"/>
                        </a:defRPr>
                      </a:pPr>
                      <a:r>
                        <a:rPr dirty="0" err="1"/>
                        <a:t>Bienvenue</a:t>
                      </a:r>
                      <a:r>
                        <a:rPr dirty="0"/>
                        <a:t> à la suite de la formation des capitaines de fitness de la 2e </a:t>
                      </a:r>
                      <a:r>
                        <a:rPr dirty="0" err="1"/>
                        <a:t>année</a:t>
                      </a:r>
                      <a:r>
                        <a:rPr dirty="0"/>
                        <a:t> ! Nous </a:t>
                      </a:r>
                      <a:r>
                        <a:rPr dirty="0" err="1"/>
                        <a:t>allons</a:t>
                      </a:r>
                      <a:r>
                        <a:rPr dirty="0"/>
                        <a:t> </a:t>
                      </a:r>
                      <a:r>
                        <a:rPr dirty="0" err="1"/>
                        <a:t>maintenant</a:t>
                      </a:r>
                      <a:r>
                        <a:rPr dirty="0"/>
                        <a:t> </a:t>
                      </a:r>
                      <a:r>
                        <a:rPr dirty="0" err="1"/>
                        <a:t>terminer</a:t>
                      </a:r>
                      <a:r>
                        <a:rPr dirty="0"/>
                        <a:t> la </a:t>
                      </a:r>
                      <a:r>
                        <a:rPr dirty="0" err="1"/>
                        <a:t>Partie</a:t>
                      </a:r>
                      <a:r>
                        <a:rPr dirty="0"/>
                        <a:t> 2 : </a:t>
                      </a:r>
                      <a:r>
                        <a:rPr dirty="0" err="1"/>
                        <a:t>Mentalité</a:t>
                      </a:r>
                      <a:r>
                        <a:rPr dirty="0"/>
                        <a:t> de jour de match.</a:t>
                      </a:r>
                    </a:p>
                    <a:p>
                      <a:pPr marL="0" algn="l" defTabSz="914400" rtl="0" eaLnBrk="1" latinLnBrk="0" hangingPunct="1"/>
                      <a:endParaRPr sz="1000" b="0" i="0" u="none" strike="noStrike" kern="1200" baseline="0" dirty="0">
                        <a:solidFill>
                          <a:schemeClr val="dk1"/>
                        </a:solidFill>
                        <a:latin typeface="Ubuntu" panose="020B0504030602030204" pitchFamily="34" charset="0"/>
                        <a:ea typeface="+mn-ea"/>
                        <a:cs typeface="+mn-cs"/>
                      </a:endParaRPr>
                    </a:p>
                    <a:p>
                      <a:pPr marL="0" algn="l" defTabSz="914400" rtl="0" eaLnBrk="1" latinLnBrk="0" hangingPunct="1">
                        <a:defRPr sz="1000">
                          <a:solidFill>
                            <a:schemeClr val="dk1"/>
                          </a:solidFill>
                          <a:latin typeface="Ubuntu" panose="020B0504030602030204" pitchFamily="34" charset="0"/>
                        </a:defRPr>
                      </a:pPr>
                      <a:r>
                        <a:rPr dirty="0"/>
                        <a:t>Dans </a:t>
                      </a:r>
                      <a:r>
                        <a:rPr dirty="0" err="1"/>
                        <a:t>cette</a:t>
                      </a:r>
                      <a:r>
                        <a:rPr dirty="0"/>
                        <a:t> section, nous </a:t>
                      </a:r>
                      <a:r>
                        <a:rPr dirty="0" err="1"/>
                        <a:t>allons</a:t>
                      </a:r>
                      <a:r>
                        <a:rPr dirty="0"/>
                        <a:t> :</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rPr dirty="0" err="1"/>
                        <a:t>Discuter</a:t>
                      </a:r>
                      <a:r>
                        <a:rPr dirty="0"/>
                        <a:t> de la manière de prendre </a:t>
                      </a:r>
                      <a:r>
                        <a:rPr dirty="0" err="1"/>
                        <a:t>soin</a:t>
                      </a:r>
                      <a:r>
                        <a:rPr dirty="0"/>
                        <a:t> de soi </a:t>
                      </a:r>
                      <a:r>
                        <a:rPr dirty="0" err="1"/>
                        <a:t>en</a:t>
                      </a:r>
                      <a:r>
                        <a:rPr dirty="0"/>
                        <a:t> tant que leader </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rPr dirty="0" err="1"/>
                        <a:t>Apprendre</a:t>
                      </a:r>
                      <a:r>
                        <a:rPr dirty="0"/>
                        <a:t> des messages de force pour </a:t>
                      </a:r>
                      <a:r>
                        <a:rPr dirty="0" err="1"/>
                        <a:t>vous</a:t>
                      </a:r>
                      <a:r>
                        <a:rPr dirty="0"/>
                        <a:t> aider, </a:t>
                      </a:r>
                      <a:r>
                        <a:rPr dirty="0" err="1"/>
                        <a:t>vous</a:t>
                      </a:r>
                      <a:r>
                        <a:rPr dirty="0"/>
                        <a:t> et </a:t>
                      </a:r>
                      <a:r>
                        <a:rPr dirty="0" err="1"/>
                        <a:t>vos</a:t>
                      </a:r>
                      <a:r>
                        <a:rPr dirty="0"/>
                        <a:t> </a:t>
                      </a:r>
                      <a:r>
                        <a:rPr dirty="0" err="1"/>
                        <a:t>coéquipiers</a:t>
                      </a:r>
                      <a:r>
                        <a:rPr dirty="0"/>
                        <a:t>, à </a:t>
                      </a:r>
                      <a:r>
                        <a:rPr dirty="0" err="1"/>
                        <a:t>vous</a:t>
                      </a:r>
                      <a:r>
                        <a:rPr dirty="0"/>
                        <a:t> « </a:t>
                      </a:r>
                      <a:r>
                        <a:rPr dirty="0" err="1"/>
                        <a:t>mettre</a:t>
                      </a:r>
                      <a:r>
                        <a:rPr dirty="0"/>
                        <a:t> dans le match »</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rPr dirty="0"/>
                        <a:t>Faire des </a:t>
                      </a:r>
                      <a:r>
                        <a:rPr dirty="0" err="1"/>
                        <a:t>exercices</a:t>
                      </a:r>
                      <a:r>
                        <a:rPr dirty="0"/>
                        <a:t> de respiration pendant les </a:t>
                      </a:r>
                      <a:r>
                        <a:rPr dirty="0" err="1"/>
                        <a:t>étirements</a:t>
                      </a:r>
                      <a:endParaRPr dirty="0"/>
                    </a:p>
                    <a:p>
                      <a:pPr marL="0" algn="l" defTabSz="914400" rtl="0" eaLnBrk="1" latinLnBrk="0" hangingPunct="1"/>
                      <a:endParaRPr sz="10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2 : </a:t>
                      </a:r>
                      <a:r>
                        <a:t>Mentalité de jour de match, prendre soin de soi-même</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1 minute</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En tant que leader, il est important que vous preniez soin de vous ! Prendre soin de vous vous aide à être la meilleure version de vous-même, et vous prépare à mieux soutenir les autres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Quand vous prenez soin de vous, vous montrez l'exemple. Vous montrez à vos coéquipiers que vous estimez et pratiquez les comportements sains que vous partagez avec eux dans vos conseils de santé !</a:t>
                      </a:r>
                      <a:endParaRPr sz="1000"/>
                    </a:p>
                    <a:p>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2 : </a:t>
                      </a:r>
                      <a:r>
                        <a:t>Mentalité de jour de match, prendre soin de soi-même</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Prendre soin de soi, qu'est-ce que c'est ?</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3 minutes</a:t>
                      </a:r>
                    </a:p>
                    <a:p>
                      <a:pPr marL="0" algn="l" defTabSz="914400" rtl="0" eaLnBrk="1" latinLnBrk="0" hangingPunct="1">
                        <a:defRPr sz="1000" b="1">
                          <a:solidFill>
                            <a:srgbClr val="316355"/>
                          </a:solidFill>
                          <a:latin typeface="Ubuntu" panose="020B0504030602030204" pitchFamily="34" charset="0"/>
                        </a:defRPr>
                      </a:pPr>
                      <a:r>
                        <a:t>Dirigé par : </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Prendre soin de vous-même est important pour votre santé générale. Prendre soin de soi, c'est prendre un moment pour faire des activités qui réduisent le stress.</a:t>
                      </a:r>
                    </a:p>
                    <a:p>
                      <a:endParaRPr sz="1000" b="0" i="0" u="none" strike="noStrike" kern="1200" baseline="0">
                        <a:solidFill>
                          <a:schemeClr val="dk1"/>
                        </a:solidFill>
                        <a:latin typeface="Ubuntu" panose="020B0504030602030204" pitchFamily="34" charset="0"/>
                        <a:ea typeface="+mn-ea"/>
                        <a:cs typeface="+mn-cs"/>
                      </a:endParaRPr>
                    </a:p>
                    <a:p>
                      <a:pPr>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Pour vous, que signifie de prendre soin de soi ? Quelle est la première chose qui vous vient à l'esprit quand vous pensez aux mots « prendre soin de soi » ?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Si les participants restent silencieux, vous pouvez les aider avec ces questions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S'amuser et se détendre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S'occuper de ses besoins essentiels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Avoir des habitudes saines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Demandez à quelques participants de partager leurs réponses. </a:t>
                      </a:r>
                      <a:endParaRPr sz="1000" b="0" i="0" u="none" strike="noStrike" kern="1200" baseline="0">
                        <a:solidFill>
                          <a:schemeClr val="dk1"/>
                        </a:solidFill>
                        <a:latin typeface="Ubuntu" panose="020B0504030602030204" pitchFamily="34" charset="0"/>
                        <a:ea typeface="+mn-ea"/>
                        <a:cs typeface="+mn-cs"/>
                      </a:endParaRPr>
                    </a:p>
                    <a:p>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180656678"/>
                  </a:ext>
                </a:extLst>
              </a:tr>
            </a:tbl>
          </a:graphicData>
        </a:graphic>
      </p:graphicFrame>
      <p:pic>
        <p:nvPicPr>
          <p:cNvPr id="5" name="Picture 4">
            <a:extLst>
              <a:ext uri="{FF2B5EF4-FFF2-40B4-BE49-F238E27FC236}">
                <a16:creationId xmlns:a16="http://schemas.microsoft.com/office/drawing/2014/main" id="{0C029F5E-656A-C995-BD26-16814C40FD56}"/>
              </a:ext>
            </a:extLst>
          </p:cNvPr>
          <p:cNvPicPr>
            <a:picLocks noChangeAspect="1"/>
          </p:cNvPicPr>
          <p:nvPr/>
        </p:nvPicPr>
        <p:blipFill>
          <a:blip r:embed="rId2"/>
          <a:stretch>
            <a:fillRect/>
          </a:stretch>
        </p:blipFill>
        <p:spPr>
          <a:xfrm>
            <a:off x="6989803" y="1177649"/>
            <a:ext cx="2042437" cy="1123050"/>
          </a:xfrm>
          <a:prstGeom prst="rect">
            <a:avLst/>
          </a:prstGeom>
        </p:spPr>
      </p:pic>
      <p:pic>
        <p:nvPicPr>
          <p:cNvPr id="8" name="Picture 7">
            <a:extLst>
              <a:ext uri="{FF2B5EF4-FFF2-40B4-BE49-F238E27FC236}">
                <a16:creationId xmlns:a16="http://schemas.microsoft.com/office/drawing/2014/main" id="{FD0F8D0F-65AC-E96B-29F1-D34DE74A837B}"/>
              </a:ext>
            </a:extLst>
          </p:cNvPr>
          <p:cNvPicPr>
            <a:picLocks noChangeAspect="1"/>
          </p:cNvPicPr>
          <p:nvPr/>
        </p:nvPicPr>
        <p:blipFill>
          <a:blip r:embed="rId3"/>
          <a:stretch>
            <a:fillRect/>
          </a:stretch>
        </p:blipFill>
        <p:spPr>
          <a:xfrm>
            <a:off x="6931903" y="2814720"/>
            <a:ext cx="2201084" cy="1228560"/>
          </a:xfrm>
          <a:prstGeom prst="rect">
            <a:avLst/>
          </a:prstGeom>
        </p:spPr>
      </p:pic>
      <p:pic>
        <p:nvPicPr>
          <p:cNvPr id="11" name="Picture 10">
            <a:extLst>
              <a:ext uri="{FF2B5EF4-FFF2-40B4-BE49-F238E27FC236}">
                <a16:creationId xmlns:a16="http://schemas.microsoft.com/office/drawing/2014/main" id="{6F9F907C-9528-3AAD-F047-62F82E45B897}"/>
              </a:ext>
            </a:extLst>
          </p:cNvPr>
          <p:cNvPicPr>
            <a:picLocks noChangeAspect="1"/>
          </p:cNvPicPr>
          <p:nvPr/>
        </p:nvPicPr>
        <p:blipFill>
          <a:blip r:embed="rId4"/>
          <a:stretch>
            <a:fillRect/>
          </a:stretch>
        </p:blipFill>
        <p:spPr>
          <a:xfrm>
            <a:off x="7004929" y="4843296"/>
            <a:ext cx="2286922" cy="1271952"/>
          </a:xfrm>
          <a:prstGeom prst="rect">
            <a:avLst/>
          </a:prstGeom>
        </p:spPr>
      </p:pic>
    </p:spTree>
    <p:extLst>
      <p:ext uri="{BB962C8B-B14F-4D97-AF65-F5344CB8AC3E}">
        <p14:creationId xmlns:p14="http://schemas.microsoft.com/office/powerpoint/2010/main" val="3596375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6C366-D4CB-07EB-D38F-F4C0B78F3DE7}"/>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EE3A3074-A14C-A439-7FDD-EF52FF3F4A44}"/>
              </a:ext>
            </a:extLst>
          </p:cNvPr>
          <p:cNvGraphicFramePr>
            <a:graphicFrameLocks noGrp="1"/>
          </p:cNvGraphicFramePr>
          <p:nvPr>
            <p:extLst>
              <p:ext uri="{D42A27DB-BD31-4B8C-83A1-F6EECF244321}">
                <p14:modId xmlns:p14="http://schemas.microsoft.com/office/powerpoint/2010/main" val="3447073704"/>
              </p:ext>
            </p:extLst>
          </p:nvPr>
        </p:nvGraphicFramePr>
        <p:xfrm>
          <a:off x="614150" y="545910"/>
          <a:ext cx="8518837" cy="60614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rPr sz="1200"/>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b="1">
                          <a:solidFill>
                            <a:srgbClr val="316355"/>
                          </a:solidFill>
                        </a:rPr>
                        <a:t>Partie 2 : </a:t>
                      </a:r>
                      <a:r>
                        <a:rPr sz="900"/>
                        <a:t>Mentalité de jour de match, prendre soin de soi-même</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a:t>Liste de choses à faire pour prendre soin de soi</a:t>
                      </a:r>
                    </a:p>
                    <a:p>
                      <a:pPr marL="0" algn="l" defTabSz="914400" rtl="0" eaLnBrk="1" latinLnBrk="0" hangingPunct="1">
                        <a:defRPr sz="1000" b="1">
                          <a:solidFill>
                            <a:srgbClr val="316355"/>
                          </a:solidFill>
                          <a:latin typeface="Ubuntu" panose="020B0504030602030204" pitchFamily="34" charset="0"/>
                        </a:defRPr>
                      </a:pPr>
                      <a:r>
                        <a:rPr sz="900"/>
                        <a:t> </a:t>
                      </a:r>
                    </a:p>
                    <a:p>
                      <a:pPr>
                        <a:defRPr sz="1000">
                          <a:latin typeface="Ubuntu" panose="020B0504030602030204" pitchFamily="34" charset="0"/>
                        </a:defRPr>
                      </a:pPr>
                      <a:r>
                        <a:rPr sz="900" b="1">
                          <a:solidFill>
                            <a:srgbClr val="316355"/>
                          </a:solidFill>
                        </a:rPr>
                        <a:t>Durée : </a:t>
                      </a:r>
                      <a:r>
                        <a:rPr sz="900"/>
                        <a:t>6 minutes</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defRPr sz="1000">
                          <a:solidFill>
                            <a:schemeClr val="dk1"/>
                          </a:solidFill>
                          <a:latin typeface="Ubuntu" panose="020B0504030602030204" pitchFamily="34" charset="0"/>
                        </a:defRPr>
                      </a:pPr>
                      <a:r>
                        <a:rPr sz="900" dirty="0"/>
                        <a:t>Il </a:t>
                      </a:r>
                      <a:r>
                        <a:rPr sz="900" dirty="0" err="1"/>
                        <a:t>existe</a:t>
                      </a:r>
                      <a:r>
                        <a:rPr sz="900" dirty="0"/>
                        <a:t> de </a:t>
                      </a:r>
                      <a:r>
                        <a:rPr sz="900" dirty="0" err="1"/>
                        <a:t>nombreuses</a:t>
                      </a:r>
                      <a:r>
                        <a:rPr sz="900" dirty="0"/>
                        <a:t> </a:t>
                      </a:r>
                      <a:r>
                        <a:rPr sz="900" dirty="0" err="1"/>
                        <a:t>façons</a:t>
                      </a:r>
                      <a:r>
                        <a:rPr sz="900" dirty="0"/>
                        <a:t> de prendre </a:t>
                      </a:r>
                      <a:r>
                        <a:rPr sz="900" dirty="0" err="1"/>
                        <a:t>soin</a:t>
                      </a:r>
                      <a:r>
                        <a:rPr sz="900" dirty="0"/>
                        <a:t> de </a:t>
                      </a:r>
                      <a:r>
                        <a:rPr sz="900" dirty="0" err="1"/>
                        <a:t>vous</a:t>
                      </a:r>
                      <a:r>
                        <a:rPr sz="900" dirty="0"/>
                        <a:t> ! Nous </a:t>
                      </a:r>
                      <a:r>
                        <a:rPr sz="900" dirty="0" err="1"/>
                        <a:t>allons</a:t>
                      </a:r>
                      <a:r>
                        <a:rPr sz="900" dirty="0"/>
                        <a:t> </a:t>
                      </a:r>
                      <a:r>
                        <a:rPr sz="900" dirty="0" err="1"/>
                        <a:t>maintenant</a:t>
                      </a:r>
                      <a:r>
                        <a:rPr sz="900" dirty="0"/>
                        <a:t> </a:t>
                      </a:r>
                      <a:r>
                        <a:rPr sz="900" dirty="0" err="1"/>
                        <a:t>remplir</a:t>
                      </a:r>
                      <a:r>
                        <a:rPr sz="900" dirty="0"/>
                        <a:t> la </a:t>
                      </a:r>
                      <a:r>
                        <a:rPr sz="900" dirty="0" err="1"/>
                        <a:t>liste</a:t>
                      </a:r>
                      <a:r>
                        <a:rPr sz="900" dirty="0"/>
                        <a:t> de </a:t>
                      </a:r>
                      <a:r>
                        <a:rPr sz="900" dirty="0" err="1"/>
                        <a:t>contrôle</a:t>
                      </a:r>
                      <a:r>
                        <a:rPr sz="900" dirty="0"/>
                        <a:t> du </a:t>
                      </a:r>
                      <a:r>
                        <a:rPr sz="900" dirty="0" err="1"/>
                        <a:t>soin</a:t>
                      </a:r>
                      <a:r>
                        <a:rPr sz="900" dirty="0"/>
                        <a:t> de soi. </a:t>
                      </a:r>
                    </a:p>
                    <a:p>
                      <a:pPr marL="0" algn="l" defTabSz="914400" rtl="0" eaLnBrk="1" latinLnBrk="0" hangingPunct="1"/>
                      <a:endParaRPr sz="900" b="0" i="0" u="none" strike="noStrike" kern="1200" baseline="0" dirty="0">
                        <a:solidFill>
                          <a:schemeClr val="dk1"/>
                        </a:solidFill>
                        <a:latin typeface="Ubuntu" panose="020B0504030602030204" pitchFamily="34" charset="0"/>
                        <a:ea typeface="+mn-ea"/>
                        <a:cs typeface="+mn-cs"/>
                      </a:endParaRPr>
                    </a:p>
                    <a:p>
                      <a:pPr marL="0" algn="l" defTabSz="914400" rtl="0" eaLnBrk="1" latinLnBrk="0" hangingPunct="1">
                        <a:defRPr sz="1000">
                          <a:solidFill>
                            <a:schemeClr val="dk1"/>
                          </a:solidFill>
                          <a:latin typeface="Ubuntu" panose="020B0504030602030204" pitchFamily="34" charset="0"/>
                        </a:defRPr>
                      </a:pPr>
                      <a:r>
                        <a:rPr sz="900" b="1" dirty="0" err="1"/>
                        <a:t>Consignes</a:t>
                      </a:r>
                      <a:r>
                        <a:rPr sz="900" b="1" dirty="0"/>
                        <a:t> :</a:t>
                      </a:r>
                      <a:r>
                        <a:rPr sz="900" dirty="0" err="1"/>
                        <a:t>examinez</a:t>
                      </a:r>
                      <a:r>
                        <a:rPr sz="900" dirty="0"/>
                        <a:t> les </a:t>
                      </a:r>
                      <a:r>
                        <a:rPr sz="900" dirty="0" err="1"/>
                        <a:t>différentes</a:t>
                      </a:r>
                      <a:r>
                        <a:rPr sz="900" dirty="0"/>
                        <a:t> </a:t>
                      </a:r>
                      <a:r>
                        <a:rPr sz="900" dirty="0" err="1"/>
                        <a:t>façons</a:t>
                      </a:r>
                      <a:r>
                        <a:rPr sz="900" dirty="0"/>
                        <a:t> de prendre </a:t>
                      </a:r>
                      <a:r>
                        <a:rPr sz="900" dirty="0" err="1"/>
                        <a:t>soin</a:t>
                      </a:r>
                      <a:r>
                        <a:rPr sz="900" dirty="0"/>
                        <a:t> de soi dans la </a:t>
                      </a:r>
                      <a:r>
                        <a:rPr sz="900" dirty="0" err="1"/>
                        <a:t>liste</a:t>
                      </a:r>
                      <a:r>
                        <a:rPr sz="900" dirty="0"/>
                        <a:t>. </a:t>
                      </a:r>
                      <a:r>
                        <a:rPr sz="900" dirty="0" err="1"/>
                        <a:t>Coloriez</a:t>
                      </a:r>
                      <a:r>
                        <a:rPr sz="900" dirty="0"/>
                        <a:t> le cercle </a:t>
                      </a:r>
                      <a:r>
                        <a:rPr sz="900" dirty="0" err="1"/>
                        <a:t>ou</a:t>
                      </a:r>
                      <a:r>
                        <a:rPr sz="900" dirty="0"/>
                        <a:t> </a:t>
                      </a:r>
                      <a:r>
                        <a:rPr sz="900" dirty="0" err="1"/>
                        <a:t>utilisez</a:t>
                      </a:r>
                      <a:r>
                        <a:rPr sz="900" dirty="0"/>
                        <a:t> </a:t>
                      </a:r>
                      <a:r>
                        <a:rPr sz="900" dirty="0" err="1"/>
                        <a:t>une</a:t>
                      </a:r>
                      <a:r>
                        <a:rPr sz="900" dirty="0"/>
                        <a:t> </a:t>
                      </a:r>
                      <a:r>
                        <a:rPr sz="900" dirty="0" err="1"/>
                        <a:t>coche</a:t>
                      </a:r>
                      <a:r>
                        <a:rPr sz="900" dirty="0"/>
                        <a:t> à </a:t>
                      </a:r>
                      <a:r>
                        <a:rPr sz="900" dirty="0" err="1"/>
                        <a:t>côté</a:t>
                      </a:r>
                      <a:r>
                        <a:rPr sz="900" dirty="0"/>
                        <a:t> des </a:t>
                      </a:r>
                      <a:r>
                        <a:rPr sz="900" dirty="0" err="1"/>
                        <a:t>activités</a:t>
                      </a:r>
                      <a:r>
                        <a:rPr sz="900" dirty="0"/>
                        <a:t> de </a:t>
                      </a:r>
                      <a:r>
                        <a:rPr sz="900" dirty="0" err="1"/>
                        <a:t>soin</a:t>
                      </a:r>
                      <a:r>
                        <a:rPr sz="900" dirty="0"/>
                        <a:t> de soi que </a:t>
                      </a:r>
                      <a:r>
                        <a:rPr sz="900" dirty="0" err="1"/>
                        <a:t>vous</a:t>
                      </a:r>
                      <a:r>
                        <a:rPr sz="900" dirty="0"/>
                        <a:t> </a:t>
                      </a:r>
                      <a:r>
                        <a:rPr sz="900" dirty="0" err="1"/>
                        <a:t>pratiquez</a:t>
                      </a:r>
                      <a:r>
                        <a:rPr sz="900" dirty="0"/>
                        <a:t>. </a:t>
                      </a:r>
                      <a:r>
                        <a:rPr sz="900" dirty="0" err="1"/>
                        <a:t>C'est</a:t>
                      </a:r>
                      <a:r>
                        <a:rPr sz="900" dirty="0"/>
                        <a:t> le moment </a:t>
                      </a:r>
                      <a:r>
                        <a:rPr sz="900" dirty="0" err="1"/>
                        <a:t>d'apprendre</a:t>
                      </a:r>
                      <a:r>
                        <a:rPr sz="900" dirty="0"/>
                        <a:t> comment </a:t>
                      </a:r>
                      <a:r>
                        <a:rPr sz="900" dirty="0" err="1"/>
                        <a:t>vous</a:t>
                      </a:r>
                      <a:r>
                        <a:rPr sz="900" dirty="0"/>
                        <a:t> </a:t>
                      </a:r>
                      <a:r>
                        <a:rPr sz="900" dirty="0" err="1"/>
                        <a:t>prenez</a:t>
                      </a:r>
                      <a:r>
                        <a:rPr sz="900" dirty="0"/>
                        <a:t> </a:t>
                      </a:r>
                      <a:r>
                        <a:rPr sz="900" dirty="0" err="1"/>
                        <a:t>soin</a:t>
                      </a:r>
                      <a:r>
                        <a:rPr sz="900" dirty="0"/>
                        <a:t> de </a:t>
                      </a:r>
                      <a:r>
                        <a:rPr sz="900" dirty="0" err="1"/>
                        <a:t>vous</a:t>
                      </a:r>
                      <a:r>
                        <a:rPr sz="900" dirty="0"/>
                        <a:t> !</a:t>
                      </a:r>
                    </a:p>
                    <a:p>
                      <a:pPr marL="0" algn="l" defTabSz="914400" rtl="0" eaLnBrk="1" latinLnBrk="0" hangingPunct="1"/>
                      <a:endParaRPr sz="900" b="0" i="0" u="none" strike="noStrike" kern="1200" baseline="0" dirty="0">
                        <a:solidFill>
                          <a:schemeClr val="dk1"/>
                        </a:solidFill>
                        <a:latin typeface="Ubuntu" panose="020B0504030602030204" pitchFamily="34" charset="0"/>
                        <a:ea typeface="+mn-ea"/>
                        <a:cs typeface="+mn-cs"/>
                      </a:endParaRPr>
                    </a:p>
                    <a:p>
                      <a:pPr marL="0" algn="l" defTabSz="914400" rtl="0" eaLnBrk="1" latinLnBrk="0" hangingPunct="1">
                        <a:defRPr sz="1000" b="1">
                          <a:solidFill>
                            <a:schemeClr val="dk1"/>
                          </a:solidFill>
                          <a:latin typeface="Ubuntu" panose="020B0504030602030204" pitchFamily="34" charset="0"/>
                        </a:defRPr>
                      </a:pPr>
                      <a:r>
                        <a:rPr sz="900" dirty="0" err="1"/>
                        <a:t>Donnez</a:t>
                      </a:r>
                      <a:r>
                        <a:rPr sz="900" dirty="0"/>
                        <a:t> </a:t>
                      </a:r>
                      <a:r>
                        <a:rPr sz="900" dirty="0" err="1"/>
                        <a:t>quelques</a:t>
                      </a:r>
                      <a:r>
                        <a:rPr sz="900" dirty="0"/>
                        <a:t> minutes aux capitaines de fitness pour </a:t>
                      </a:r>
                      <a:r>
                        <a:rPr sz="900" dirty="0" err="1"/>
                        <a:t>qu'ils</a:t>
                      </a:r>
                      <a:r>
                        <a:rPr sz="900" dirty="0"/>
                        <a:t> </a:t>
                      </a:r>
                      <a:r>
                        <a:rPr sz="900" dirty="0" err="1"/>
                        <a:t>terminent</a:t>
                      </a:r>
                      <a:r>
                        <a:rPr sz="900" dirty="0"/>
                        <a:t> la </a:t>
                      </a:r>
                      <a:r>
                        <a:rPr sz="900" dirty="0" err="1"/>
                        <a:t>liste</a:t>
                      </a:r>
                      <a:r>
                        <a:rPr sz="900" dirty="0"/>
                        <a:t> de </a:t>
                      </a:r>
                      <a:r>
                        <a:rPr sz="900" dirty="0" err="1"/>
                        <a:t>contrôle</a:t>
                      </a:r>
                      <a:r>
                        <a:rPr sz="900" dirty="0"/>
                        <a:t>. </a:t>
                      </a:r>
                    </a:p>
                    <a:p>
                      <a:pPr marL="0" algn="l" defTabSz="914400" rtl="0" eaLnBrk="1" latinLnBrk="0" hangingPunct="1"/>
                      <a:endParaRPr sz="900" b="1" i="0" u="none" strike="noStrike" kern="1200" baseline="0" dirty="0">
                        <a:solidFill>
                          <a:schemeClr val="dk1"/>
                        </a:solidFill>
                        <a:latin typeface="Ubuntu" panose="020B0504030602030204" pitchFamily="34" charset="0"/>
                        <a:ea typeface="+mn-ea"/>
                        <a:cs typeface="+mn-cs"/>
                      </a:endParaRPr>
                    </a:p>
                    <a:p>
                      <a:pPr marL="0" algn="l" defTabSz="914400" rtl="0" eaLnBrk="1" latinLnBrk="0" hangingPunct="1">
                        <a:defRPr sz="1000" b="1">
                          <a:solidFill>
                            <a:schemeClr val="dk1"/>
                          </a:solidFill>
                          <a:latin typeface="Ubuntu" panose="020B0504030602030204" pitchFamily="34" charset="0"/>
                        </a:defRPr>
                      </a:pPr>
                      <a:r>
                        <a:rPr sz="900" dirty="0"/>
                        <a:t>Si le temps le </a:t>
                      </a:r>
                      <a:r>
                        <a:rPr sz="900" dirty="0" err="1"/>
                        <a:t>permet</a:t>
                      </a:r>
                      <a:r>
                        <a:rPr sz="900" dirty="0"/>
                        <a:t>, </a:t>
                      </a:r>
                      <a:r>
                        <a:rPr sz="900" dirty="0" err="1"/>
                        <a:t>vous</a:t>
                      </a:r>
                      <a:r>
                        <a:rPr sz="900" dirty="0"/>
                        <a:t> </a:t>
                      </a:r>
                      <a:r>
                        <a:rPr sz="900" dirty="0" err="1"/>
                        <a:t>pouvez</a:t>
                      </a:r>
                      <a:r>
                        <a:rPr sz="900" dirty="0"/>
                        <a:t> guider </a:t>
                      </a:r>
                      <a:r>
                        <a:rPr sz="900" dirty="0" err="1"/>
                        <a:t>une</a:t>
                      </a:r>
                      <a:r>
                        <a:rPr sz="900" dirty="0"/>
                        <a:t> conversation à </a:t>
                      </a:r>
                      <a:r>
                        <a:rPr sz="900" dirty="0" err="1"/>
                        <a:t>propos</a:t>
                      </a:r>
                      <a:r>
                        <a:rPr sz="900" dirty="0"/>
                        <a:t> de </a:t>
                      </a:r>
                      <a:r>
                        <a:rPr sz="900" dirty="0" err="1"/>
                        <a:t>leurs</a:t>
                      </a:r>
                      <a:r>
                        <a:rPr sz="900" dirty="0"/>
                        <a:t> </a:t>
                      </a:r>
                      <a:r>
                        <a:rPr sz="900" dirty="0" err="1"/>
                        <a:t>réponses</a:t>
                      </a:r>
                      <a:r>
                        <a:rPr sz="900" dirty="0"/>
                        <a:t>.</a:t>
                      </a:r>
                    </a:p>
                    <a:p>
                      <a:pPr marL="0" algn="l" defTabSz="914400" rtl="0" eaLnBrk="1" latinLnBrk="0" hangingPunct="1"/>
                      <a:endParaRPr sz="900" b="1"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sz="900" dirty="0"/>
                        <a:t>QUESTION :</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rPr sz="900" dirty="0"/>
                        <a:t>Dans quelle </a:t>
                      </a:r>
                      <a:r>
                        <a:rPr sz="900" dirty="0" err="1"/>
                        <a:t>catégorie</a:t>
                      </a:r>
                      <a:r>
                        <a:rPr sz="900" dirty="0"/>
                        <a:t> </a:t>
                      </a:r>
                      <a:r>
                        <a:rPr sz="900" dirty="0" err="1"/>
                        <a:t>aviez-vous</a:t>
                      </a:r>
                      <a:r>
                        <a:rPr sz="900" dirty="0"/>
                        <a:t> le plus de </a:t>
                      </a:r>
                      <a:r>
                        <a:rPr sz="900" dirty="0" err="1"/>
                        <a:t>coches</a:t>
                      </a:r>
                      <a:r>
                        <a:rPr sz="900" dirty="0"/>
                        <a:t> ?</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rPr sz="900" dirty="0"/>
                        <a:t>Y </a:t>
                      </a:r>
                      <a:r>
                        <a:rPr sz="900" dirty="0" err="1"/>
                        <a:t>avait</a:t>
                      </a:r>
                      <a:r>
                        <a:rPr sz="900" dirty="0"/>
                        <a:t>-il des </a:t>
                      </a:r>
                      <a:r>
                        <a:rPr sz="900" dirty="0" err="1"/>
                        <a:t>activités</a:t>
                      </a:r>
                      <a:r>
                        <a:rPr sz="900" dirty="0"/>
                        <a:t> que </a:t>
                      </a:r>
                      <a:r>
                        <a:rPr sz="900" dirty="0" err="1"/>
                        <a:t>vous</a:t>
                      </a:r>
                      <a:r>
                        <a:rPr sz="900" dirty="0"/>
                        <a:t> ne </a:t>
                      </a:r>
                      <a:r>
                        <a:rPr sz="900" dirty="0" err="1"/>
                        <a:t>faites</a:t>
                      </a:r>
                      <a:r>
                        <a:rPr sz="900" dirty="0"/>
                        <a:t> pas, </a:t>
                      </a:r>
                      <a:r>
                        <a:rPr sz="900" dirty="0" err="1"/>
                        <a:t>mais</a:t>
                      </a:r>
                      <a:r>
                        <a:rPr sz="900" dirty="0"/>
                        <a:t> que </a:t>
                      </a:r>
                      <a:r>
                        <a:rPr sz="900" dirty="0" err="1"/>
                        <a:t>vous</a:t>
                      </a:r>
                      <a:r>
                        <a:rPr sz="900" dirty="0"/>
                        <a:t> </a:t>
                      </a:r>
                      <a:r>
                        <a:rPr sz="900" dirty="0" err="1"/>
                        <a:t>aimeriez</a:t>
                      </a:r>
                      <a:r>
                        <a:rPr sz="900" dirty="0"/>
                        <a:t> essayer ?</a:t>
                      </a:r>
                    </a:p>
                    <a:p>
                      <a:pPr marL="171450" indent="-171450" algn="l" defTabSz="914400" rtl="0" eaLnBrk="1" latinLnBrk="0" hangingPunct="1">
                        <a:buFont typeface="Arial" panose="020B0604020202020204" pitchFamily="34" charset="0"/>
                        <a:buChar char="•"/>
                      </a:pPr>
                      <a:endParaRPr sz="9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b="1">
                          <a:solidFill>
                            <a:srgbClr val="316355"/>
                          </a:solidFill>
                        </a:rPr>
                        <a:t>Partie 2 : </a:t>
                      </a:r>
                      <a:r>
                        <a:rPr sz="900"/>
                        <a:t>Mentalité de jour de match, prendre soin de soi-même</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a:t>Conseils pour prendre soin de soi</a:t>
                      </a:r>
                    </a:p>
                    <a:p>
                      <a:pPr marL="0" algn="l" defTabSz="914400" rtl="0" eaLnBrk="1" latinLnBrk="0" hangingPunct="1"/>
                      <a:endParaRPr sz="9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sz="900" b="1">
                          <a:solidFill>
                            <a:srgbClr val="316355"/>
                          </a:solidFill>
                        </a:rPr>
                        <a:t>Durée : </a:t>
                      </a:r>
                      <a:r>
                        <a:rPr sz="900"/>
                        <a:t>8 minutes</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sz="900" dirty="0" err="1"/>
                        <a:t>Discutez</a:t>
                      </a:r>
                      <a:r>
                        <a:rPr sz="900" dirty="0"/>
                        <a:t> des questions </a:t>
                      </a:r>
                      <a:r>
                        <a:rPr sz="900" dirty="0" err="1"/>
                        <a:t>suivantes</a:t>
                      </a:r>
                      <a:r>
                        <a:rPr sz="900" dirty="0"/>
                        <a:t>. </a:t>
                      </a:r>
                      <a:r>
                        <a:rPr sz="900" dirty="0" err="1"/>
                        <a:t>Utilisez</a:t>
                      </a:r>
                      <a:r>
                        <a:rPr sz="900" dirty="0"/>
                        <a:t> le carnet </a:t>
                      </a:r>
                      <a:r>
                        <a:rPr sz="900" dirty="0" err="1"/>
                        <a:t>d'exercices</a:t>
                      </a:r>
                      <a:r>
                        <a:rPr sz="900" dirty="0"/>
                        <a:t> </a:t>
                      </a:r>
                      <a:r>
                        <a:rPr sz="900" dirty="0" err="1"/>
                        <a:t>d'athlète</a:t>
                      </a:r>
                      <a:r>
                        <a:rPr sz="900" dirty="0"/>
                        <a:t> et </a:t>
                      </a:r>
                      <a:r>
                        <a:rPr sz="900" dirty="0" err="1"/>
                        <a:t>demandez</a:t>
                      </a:r>
                      <a:r>
                        <a:rPr sz="900" dirty="0"/>
                        <a:t> aux </a:t>
                      </a:r>
                      <a:r>
                        <a:rPr sz="900" dirty="0" err="1"/>
                        <a:t>athlètes</a:t>
                      </a:r>
                      <a:r>
                        <a:rPr sz="900" dirty="0"/>
                        <a:t> de faire </a:t>
                      </a:r>
                      <a:r>
                        <a:rPr sz="900" dirty="0" err="1"/>
                        <a:t>leurs</a:t>
                      </a:r>
                      <a:r>
                        <a:rPr sz="900" dirty="0"/>
                        <a:t> </a:t>
                      </a:r>
                      <a:r>
                        <a:rPr sz="900" dirty="0" err="1"/>
                        <a:t>propres</a:t>
                      </a:r>
                      <a:r>
                        <a:rPr sz="900" dirty="0"/>
                        <a:t> </a:t>
                      </a:r>
                      <a:r>
                        <a:rPr sz="900" dirty="0" err="1"/>
                        <a:t>listes</a:t>
                      </a:r>
                      <a:r>
                        <a:rPr sz="900" dirty="0"/>
                        <a:t>. Laissez </a:t>
                      </a:r>
                      <a:r>
                        <a:rPr sz="900" dirty="0" err="1"/>
                        <a:t>quelques</a:t>
                      </a:r>
                      <a:r>
                        <a:rPr sz="900" dirty="0"/>
                        <a:t> minutes pour la </a:t>
                      </a:r>
                      <a:r>
                        <a:rPr sz="900" dirty="0" err="1"/>
                        <a:t>réflexion</a:t>
                      </a:r>
                      <a:r>
                        <a:rPr sz="900" dirty="0"/>
                        <a:t> et la discussion.</a:t>
                      </a:r>
                    </a:p>
                    <a:p>
                      <a:pPr marL="0" marR="0" lvl="0" indent="0" algn="l" defTabSz="914400" rtl="0" eaLnBrk="1" fontAlgn="auto" latinLnBrk="0" hangingPunct="1">
                        <a:lnSpc>
                          <a:spcPct val="100000"/>
                        </a:lnSpc>
                        <a:spcBef>
                          <a:spcPts val="0"/>
                        </a:spcBef>
                        <a:spcAft>
                          <a:spcPts val="0"/>
                        </a:spcAft>
                        <a:buClrTx/>
                        <a:buSzTx/>
                        <a:buFontTx/>
                        <a:buNone/>
                        <a:tabLst/>
                      </a:pPr>
                      <a:endParaRPr sz="900" b="1"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sz="900" dirty="0"/>
                        <a:t>QUESTION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dirty="0" err="1"/>
                        <a:t>Quels</a:t>
                      </a:r>
                      <a:r>
                        <a:rPr sz="900" dirty="0"/>
                        <a:t> </a:t>
                      </a:r>
                      <a:r>
                        <a:rPr sz="900" dirty="0" err="1"/>
                        <a:t>signes</a:t>
                      </a:r>
                      <a:r>
                        <a:rPr sz="900" dirty="0"/>
                        <a:t> </a:t>
                      </a:r>
                      <a:r>
                        <a:rPr sz="900" dirty="0" err="1"/>
                        <a:t>montrent</a:t>
                      </a:r>
                      <a:r>
                        <a:rPr sz="900" dirty="0"/>
                        <a:t> que </a:t>
                      </a:r>
                      <a:r>
                        <a:rPr sz="900" dirty="0" err="1"/>
                        <a:t>vous</a:t>
                      </a:r>
                      <a:r>
                        <a:rPr sz="900" dirty="0"/>
                        <a:t> </a:t>
                      </a:r>
                      <a:r>
                        <a:rPr sz="900" dirty="0" err="1"/>
                        <a:t>avez</a:t>
                      </a:r>
                      <a:r>
                        <a:rPr sz="900" dirty="0"/>
                        <a:t> </a:t>
                      </a:r>
                      <a:r>
                        <a:rPr sz="900" dirty="0" err="1"/>
                        <a:t>besoin</a:t>
                      </a:r>
                      <a:r>
                        <a:rPr sz="900" dirty="0"/>
                        <a:t> de prendre </a:t>
                      </a:r>
                      <a:r>
                        <a:rPr sz="900" dirty="0" err="1"/>
                        <a:t>soin</a:t>
                      </a:r>
                      <a:r>
                        <a:rPr sz="900" dirty="0"/>
                        <a:t> de </a:t>
                      </a:r>
                      <a:r>
                        <a:rPr sz="900" dirty="0" err="1"/>
                        <a:t>vous</a:t>
                      </a:r>
                      <a:r>
                        <a:rPr sz="900" dirty="0"/>
                        <a:t> ?  Par </a:t>
                      </a:r>
                      <a:r>
                        <a:rPr sz="900" dirty="0" err="1"/>
                        <a:t>exemple</a:t>
                      </a:r>
                      <a:r>
                        <a:rPr sz="900" dirty="0"/>
                        <a:t>, </a:t>
                      </a:r>
                      <a:r>
                        <a:rPr sz="900" dirty="0" err="1"/>
                        <a:t>si</a:t>
                      </a:r>
                      <a:r>
                        <a:rPr sz="900" dirty="0"/>
                        <a:t> </a:t>
                      </a:r>
                      <a:r>
                        <a:rPr sz="900" dirty="0" err="1"/>
                        <a:t>vous</a:t>
                      </a:r>
                      <a:r>
                        <a:rPr sz="900" dirty="0"/>
                        <a:t> ne </a:t>
                      </a:r>
                      <a:r>
                        <a:rPr sz="900" dirty="0" err="1"/>
                        <a:t>buvez</a:t>
                      </a:r>
                      <a:r>
                        <a:rPr sz="900" dirty="0"/>
                        <a:t> pas </a:t>
                      </a:r>
                      <a:r>
                        <a:rPr sz="900" dirty="0" err="1"/>
                        <a:t>assez</a:t>
                      </a:r>
                      <a:r>
                        <a:rPr sz="900" dirty="0"/>
                        <a:t> </a:t>
                      </a:r>
                      <a:r>
                        <a:rPr sz="900" dirty="0" err="1"/>
                        <a:t>d'eau</a:t>
                      </a:r>
                      <a:r>
                        <a:rPr sz="900" dirty="0"/>
                        <a:t>, </a:t>
                      </a:r>
                      <a:r>
                        <a:rPr sz="900" dirty="0" err="1"/>
                        <a:t>est-ce</a:t>
                      </a:r>
                      <a:r>
                        <a:rPr sz="900" dirty="0"/>
                        <a:t> que </a:t>
                      </a:r>
                      <a:r>
                        <a:rPr sz="900" dirty="0" err="1"/>
                        <a:t>vous</a:t>
                      </a:r>
                      <a:r>
                        <a:rPr sz="900" dirty="0"/>
                        <a:t> </a:t>
                      </a:r>
                      <a:r>
                        <a:rPr sz="900" dirty="0" err="1"/>
                        <a:t>commencez</a:t>
                      </a:r>
                      <a:r>
                        <a:rPr sz="900" dirty="0"/>
                        <a:t> à </a:t>
                      </a:r>
                      <a:r>
                        <a:rPr sz="900" dirty="0" err="1"/>
                        <a:t>avoir</a:t>
                      </a:r>
                      <a:r>
                        <a:rPr sz="900" dirty="0"/>
                        <a:t> mal à la tête ? Si </a:t>
                      </a:r>
                      <a:r>
                        <a:rPr sz="900" dirty="0" err="1"/>
                        <a:t>vous</a:t>
                      </a:r>
                      <a:r>
                        <a:rPr sz="900" dirty="0"/>
                        <a:t> ne </a:t>
                      </a:r>
                      <a:r>
                        <a:rPr sz="900" dirty="0" err="1"/>
                        <a:t>dormez</a:t>
                      </a:r>
                      <a:r>
                        <a:rPr sz="900" dirty="0"/>
                        <a:t> pas </a:t>
                      </a:r>
                      <a:r>
                        <a:rPr sz="900" dirty="0" err="1"/>
                        <a:t>assez</a:t>
                      </a:r>
                      <a:r>
                        <a:rPr sz="900" dirty="0"/>
                        <a:t>, </a:t>
                      </a:r>
                      <a:r>
                        <a:rPr sz="900" dirty="0" err="1"/>
                        <a:t>est-ce</a:t>
                      </a:r>
                      <a:r>
                        <a:rPr sz="900" dirty="0"/>
                        <a:t> que </a:t>
                      </a:r>
                      <a:r>
                        <a:rPr sz="900" dirty="0" err="1"/>
                        <a:t>vous</a:t>
                      </a:r>
                      <a:r>
                        <a:rPr sz="900" dirty="0"/>
                        <a:t> </a:t>
                      </a:r>
                      <a:r>
                        <a:rPr sz="900" dirty="0" err="1"/>
                        <a:t>vous</a:t>
                      </a:r>
                      <a:r>
                        <a:rPr sz="900" dirty="0"/>
                        <a:t> </a:t>
                      </a:r>
                      <a:r>
                        <a:rPr sz="900" dirty="0" err="1"/>
                        <a:t>énervez</a:t>
                      </a:r>
                      <a:r>
                        <a:rPr sz="900" dirty="0"/>
                        <a:t> </a:t>
                      </a:r>
                      <a:r>
                        <a:rPr sz="900" dirty="0" err="1"/>
                        <a:t>facilement</a:t>
                      </a:r>
                      <a:r>
                        <a:rPr sz="900" dirty="0"/>
                        <a:t> ?</a:t>
                      </a:r>
                      <a:br>
                        <a:rPr lang="en-US" sz="900" b="0" i="0" u="none" strike="noStrike" kern="1200" baseline="0" noProof="0" dirty="0">
                          <a:solidFill>
                            <a:schemeClr val="dk1"/>
                          </a:solidFill>
                          <a:latin typeface="Ubuntu" panose="020B0504030602030204" pitchFamily="34" charset="0"/>
                          <a:ea typeface="+mn-ea"/>
                          <a:cs typeface="+mn-cs"/>
                        </a:rPr>
                      </a:br>
                      <a:endParaRPr sz="900" b="0" i="0" u="none" strike="noStrike" kern="1200"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dirty="0"/>
                        <a:t>Dans la </a:t>
                      </a:r>
                      <a:r>
                        <a:rPr sz="900" dirty="0" err="1"/>
                        <a:t>liste</a:t>
                      </a:r>
                      <a:r>
                        <a:rPr sz="900" dirty="0"/>
                        <a:t> de </a:t>
                      </a:r>
                      <a:r>
                        <a:rPr sz="900" dirty="0" err="1"/>
                        <a:t>contrôle</a:t>
                      </a:r>
                      <a:r>
                        <a:rPr sz="900" dirty="0"/>
                        <a:t> du </a:t>
                      </a:r>
                      <a:r>
                        <a:rPr sz="900" dirty="0" err="1"/>
                        <a:t>soin</a:t>
                      </a:r>
                      <a:r>
                        <a:rPr sz="900" dirty="0"/>
                        <a:t> de soi, quelle chose </a:t>
                      </a:r>
                      <a:r>
                        <a:rPr sz="900" dirty="0" err="1"/>
                        <a:t>aimeriez-vous</a:t>
                      </a:r>
                      <a:r>
                        <a:rPr sz="900" dirty="0"/>
                        <a:t> essayer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900" b="0" i="0" u="none" strike="noStrike" kern="1200"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dirty="0"/>
                        <a:t>Quand et comment </a:t>
                      </a:r>
                      <a:r>
                        <a:rPr sz="900" dirty="0" err="1"/>
                        <a:t>l'ajouterez-vous</a:t>
                      </a:r>
                      <a:r>
                        <a:rPr sz="900" dirty="0"/>
                        <a:t> à </a:t>
                      </a:r>
                      <a:r>
                        <a:rPr sz="900" dirty="0" err="1"/>
                        <a:t>votre</a:t>
                      </a:r>
                      <a:r>
                        <a:rPr sz="900" dirty="0"/>
                        <a:t> routine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900" b="0" i="0" u="none" strike="noStrike" kern="1200"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dirty="0" err="1"/>
                        <a:t>Qu'est-ce</a:t>
                      </a:r>
                      <a:r>
                        <a:rPr sz="900" dirty="0"/>
                        <a:t> qui </a:t>
                      </a:r>
                      <a:r>
                        <a:rPr sz="900" dirty="0" err="1"/>
                        <a:t>peut</a:t>
                      </a:r>
                      <a:r>
                        <a:rPr sz="900" dirty="0"/>
                        <a:t> </a:t>
                      </a:r>
                      <a:r>
                        <a:rPr sz="900" dirty="0" err="1"/>
                        <a:t>être</a:t>
                      </a:r>
                      <a:r>
                        <a:rPr sz="900" dirty="0"/>
                        <a:t> un obstacle qui </a:t>
                      </a:r>
                      <a:r>
                        <a:rPr sz="900" dirty="0" err="1"/>
                        <a:t>vous</a:t>
                      </a:r>
                      <a:r>
                        <a:rPr sz="900" dirty="0"/>
                        <a:t> </a:t>
                      </a:r>
                      <a:r>
                        <a:rPr sz="900" dirty="0" err="1"/>
                        <a:t>empêche</a:t>
                      </a:r>
                      <a:r>
                        <a:rPr sz="900" dirty="0"/>
                        <a:t> de prendre </a:t>
                      </a:r>
                      <a:r>
                        <a:rPr sz="900" dirty="0" err="1"/>
                        <a:t>soin</a:t>
                      </a:r>
                      <a:r>
                        <a:rPr sz="900" dirty="0"/>
                        <a:t> de </a:t>
                      </a:r>
                      <a:r>
                        <a:rPr sz="900" dirty="0" err="1"/>
                        <a:t>vous</a:t>
                      </a:r>
                      <a:r>
                        <a:rPr sz="90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900" b="0" i="0" u="none" strike="noStrike" kern="1200"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dirty="0"/>
                        <a:t>Qui </a:t>
                      </a:r>
                      <a:r>
                        <a:rPr sz="900" dirty="0" err="1"/>
                        <a:t>peut</a:t>
                      </a:r>
                      <a:r>
                        <a:rPr sz="900" dirty="0"/>
                        <a:t> </a:t>
                      </a:r>
                      <a:r>
                        <a:rPr sz="900" dirty="0" err="1"/>
                        <a:t>vous</a:t>
                      </a:r>
                      <a:r>
                        <a:rPr sz="900" dirty="0"/>
                        <a:t> aider ?</a:t>
                      </a:r>
                    </a:p>
                    <a:p>
                      <a:endParaRPr sz="900" b="0" i="0" u="none" strike="noStrike" kern="1200" baseline="0" dirty="0">
                        <a:solidFill>
                          <a:schemeClr val="dk1"/>
                        </a:solidFill>
                        <a:latin typeface="Ubuntu" panose="020B0504030602030204" pitchFamily="34" charset="0"/>
                        <a:ea typeface="+mn-ea"/>
                        <a:cs typeface="+mn-cs"/>
                      </a:endParaRPr>
                    </a:p>
                    <a:p>
                      <a:endParaRPr sz="900" b="0" i="0" u="none" strike="noStrike" kern="1200" baseline="0" dirty="0">
                        <a:solidFill>
                          <a:schemeClr val="dk1"/>
                        </a:solidFill>
                        <a:latin typeface="Ubuntu" panose="020B0504030602030204" pitchFamily="34" charset="0"/>
                        <a:ea typeface="+mn-ea"/>
                        <a:cs typeface="+mn-cs"/>
                      </a:endParaRPr>
                    </a:p>
                    <a:p>
                      <a:endParaRPr sz="9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5539D8AB-0B22-9E6F-758A-01B6807441F9}"/>
              </a:ext>
            </a:extLst>
          </p:cNvPr>
          <p:cNvPicPr>
            <a:picLocks noChangeAspect="1"/>
          </p:cNvPicPr>
          <p:nvPr/>
        </p:nvPicPr>
        <p:blipFill>
          <a:blip r:embed="rId2"/>
          <a:stretch>
            <a:fillRect/>
          </a:stretch>
        </p:blipFill>
        <p:spPr>
          <a:xfrm>
            <a:off x="6969744" y="1028985"/>
            <a:ext cx="2088278" cy="1172923"/>
          </a:xfrm>
          <a:prstGeom prst="rect">
            <a:avLst/>
          </a:prstGeom>
        </p:spPr>
      </p:pic>
      <p:pic>
        <p:nvPicPr>
          <p:cNvPr id="7" name="Picture 6">
            <a:extLst>
              <a:ext uri="{FF2B5EF4-FFF2-40B4-BE49-F238E27FC236}">
                <a16:creationId xmlns:a16="http://schemas.microsoft.com/office/drawing/2014/main" id="{9FEBD5E9-B5E6-A19E-9E06-201C8C434252}"/>
              </a:ext>
            </a:extLst>
          </p:cNvPr>
          <p:cNvPicPr>
            <a:picLocks noChangeAspect="1"/>
          </p:cNvPicPr>
          <p:nvPr/>
        </p:nvPicPr>
        <p:blipFill>
          <a:blip r:embed="rId3"/>
          <a:stretch>
            <a:fillRect/>
          </a:stretch>
        </p:blipFill>
        <p:spPr>
          <a:xfrm>
            <a:off x="6969744" y="4358640"/>
            <a:ext cx="2291184" cy="1300578"/>
          </a:xfrm>
          <a:prstGeom prst="rect">
            <a:avLst/>
          </a:prstGeom>
        </p:spPr>
      </p:pic>
      <p:pic>
        <p:nvPicPr>
          <p:cNvPr id="3" name="Picture 2">
            <a:extLst>
              <a:ext uri="{FF2B5EF4-FFF2-40B4-BE49-F238E27FC236}">
                <a16:creationId xmlns:a16="http://schemas.microsoft.com/office/drawing/2014/main" id="{FFFD2DB5-7781-3679-5C49-323D73EBBC8C}"/>
              </a:ext>
            </a:extLst>
          </p:cNvPr>
          <p:cNvPicPr>
            <a:picLocks noChangeAspect="1"/>
          </p:cNvPicPr>
          <p:nvPr/>
        </p:nvPicPr>
        <p:blipFill>
          <a:blip r:embed="rId4"/>
          <a:stretch>
            <a:fillRect/>
          </a:stretch>
        </p:blipFill>
        <p:spPr>
          <a:xfrm>
            <a:off x="6966913" y="2375959"/>
            <a:ext cx="2091109" cy="1170533"/>
          </a:xfrm>
          <a:prstGeom prst="rect">
            <a:avLst/>
          </a:prstGeom>
        </p:spPr>
      </p:pic>
      <p:pic>
        <p:nvPicPr>
          <p:cNvPr id="6" name="Picture 5">
            <a:extLst>
              <a:ext uri="{FF2B5EF4-FFF2-40B4-BE49-F238E27FC236}">
                <a16:creationId xmlns:a16="http://schemas.microsoft.com/office/drawing/2014/main" id="{9B249DCB-6BA6-05CB-7405-E72229FB4B62}"/>
              </a:ext>
            </a:extLst>
          </p:cNvPr>
          <p:cNvPicPr>
            <a:picLocks noChangeAspect="1"/>
          </p:cNvPicPr>
          <p:nvPr/>
        </p:nvPicPr>
        <p:blipFill>
          <a:blip r:embed="rId5"/>
          <a:stretch>
            <a:fillRect/>
          </a:stretch>
        </p:blipFill>
        <p:spPr>
          <a:xfrm>
            <a:off x="7470823" y="1257730"/>
            <a:ext cx="1082627" cy="835169"/>
          </a:xfrm>
          <a:prstGeom prst="rect">
            <a:avLst/>
          </a:prstGeom>
          <a:ln w="3175">
            <a:solidFill>
              <a:schemeClr val="tx1"/>
            </a:solidFill>
          </a:ln>
        </p:spPr>
      </p:pic>
      <p:pic>
        <p:nvPicPr>
          <p:cNvPr id="9" name="Picture 8">
            <a:extLst>
              <a:ext uri="{FF2B5EF4-FFF2-40B4-BE49-F238E27FC236}">
                <a16:creationId xmlns:a16="http://schemas.microsoft.com/office/drawing/2014/main" id="{D9100469-CE2B-351E-A8C3-40C931480CA6}"/>
              </a:ext>
            </a:extLst>
          </p:cNvPr>
          <p:cNvPicPr>
            <a:picLocks noChangeAspect="1"/>
          </p:cNvPicPr>
          <p:nvPr/>
        </p:nvPicPr>
        <p:blipFill>
          <a:blip r:embed="rId6"/>
          <a:stretch>
            <a:fillRect/>
          </a:stretch>
        </p:blipFill>
        <p:spPr>
          <a:xfrm>
            <a:off x="7492555" y="2589922"/>
            <a:ext cx="1118610" cy="848267"/>
          </a:xfrm>
          <a:prstGeom prst="rect">
            <a:avLst/>
          </a:prstGeom>
          <a:ln w="3175">
            <a:solidFill>
              <a:schemeClr val="tx1"/>
            </a:solidFill>
          </a:ln>
        </p:spPr>
      </p:pic>
    </p:spTree>
    <p:extLst>
      <p:ext uri="{BB962C8B-B14F-4D97-AF65-F5344CB8AC3E}">
        <p14:creationId xmlns:p14="http://schemas.microsoft.com/office/powerpoint/2010/main" val="1968015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A760C-357F-1A6A-6FC7-2BB3BAED883D}"/>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1F7233BC-8792-E674-3A33-065AFB182BE1}"/>
              </a:ext>
            </a:extLst>
          </p:cNvPr>
          <p:cNvGraphicFramePr>
            <a:graphicFrameLocks noGrp="1"/>
          </p:cNvGraphicFramePr>
          <p:nvPr>
            <p:extLst>
              <p:ext uri="{D42A27DB-BD31-4B8C-83A1-F6EECF244321}">
                <p14:modId xmlns:p14="http://schemas.microsoft.com/office/powerpoint/2010/main" val="414740377"/>
              </p:ext>
            </p:extLst>
          </p:nvPr>
        </p:nvGraphicFramePr>
        <p:xfrm>
          <a:off x="614150" y="545910"/>
          <a:ext cx="8518837" cy="615550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2 : </a:t>
                      </a:r>
                      <a:r>
                        <a:t>Mentalité de jour de match, messages de force</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1 minute</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defRPr sz="1000"/>
                      </a:pPr>
                      <a:r>
                        <a:t>Maintenant, parlons des messages de force !</a:t>
                      </a:r>
                    </a:p>
                    <a:p>
                      <a:pPr marL="0" algn="l" defTabSz="914400" rtl="0" eaLnBrk="1" latinLnBrk="0" hangingPunct="1"/>
                      <a:endParaRPr sz="1000"/>
                    </a:p>
                    <a:p>
                      <a:pPr marL="0" algn="l" defTabSz="914400" rtl="0" eaLnBrk="1" latinLnBrk="0" hangingPunct="1">
                        <a:defRPr sz="1000"/>
                      </a:pPr>
                      <a:r>
                        <a:t>Sur les diapositives suivantes, vous verrez des exemples de messages de force.</a:t>
                      </a: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2 : </a:t>
                      </a:r>
                      <a:r>
                        <a:t>Mentalité de jour de match, messages de force</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Comment vous sentez-vous ?</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3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b="1">
                          <a:solidFill>
                            <a:schemeClr val="dk1"/>
                          </a:solidFill>
                          <a:latin typeface="Ubuntu" panose="020B0504030602030204" pitchFamily="34" charset="0"/>
                        </a:defRPr>
                      </a:pPr>
                      <a:r>
                        <a:t>Lisez chaque message de force à voix haute, individuellement en tant que facilitateur ou participant, OU lisez-les à voix haute avec le groupe.</a:t>
                      </a:r>
                    </a:p>
                    <a:p>
                      <a:endParaRPr sz="1000" b="1"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Après avoir lu chaque message de force, demandez aux capitaines de fitness ce qu'ils ressentent en disant ces messages.</a:t>
                      </a:r>
                    </a:p>
                    <a:p>
                      <a:endParaRPr sz="10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a:defRPr sz="1000">
                          <a:solidFill>
                            <a:schemeClr val="dk1"/>
                          </a:solidFill>
                          <a:latin typeface="Ubuntu" panose="020B0504030602030204" pitchFamily="34" charset="0"/>
                        </a:defRPr>
                      </a:pPr>
                      <a:r>
                        <a:t>Que ressentez-vous quand vous dites ce message de force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856F8E7B-C6DD-A59B-218C-2201BE415F92}"/>
              </a:ext>
            </a:extLst>
          </p:cNvPr>
          <p:cNvPicPr>
            <a:picLocks noChangeAspect="1"/>
          </p:cNvPicPr>
          <p:nvPr/>
        </p:nvPicPr>
        <p:blipFill>
          <a:blip r:embed="rId2"/>
          <a:stretch>
            <a:fillRect/>
          </a:stretch>
        </p:blipFill>
        <p:spPr>
          <a:xfrm>
            <a:off x="7098718" y="1158239"/>
            <a:ext cx="2034269" cy="1133571"/>
          </a:xfrm>
          <a:prstGeom prst="rect">
            <a:avLst/>
          </a:prstGeom>
        </p:spPr>
      </p:pic>
      <p:pic>
        <p:nvPicPr>
          <p:cNvPr id="8" name="Picture 7">
            <a:extLst>
              <a:ext uri="{FF2B5EF4-FFF2-40B4-BE49-F238E27FC236}">
                <a16:creationId xmlns:a16="http://schemas.microsoft.com/office/drawing/2014/main" id="{795DBA76-906E-9D12-C5CD-80BB8DBB85DA}"/>
              </a:ext>
            </a:extLst>
          </p:cNvPr>
          <p:cNvPicPr>
            <a:picLocks noChangeAspect="1"/>
          </p:cNvPicPr>
          <p:nvPr/>
        </p:nvPicPr>
        <p:blipFill>
          <a:blip r:embed="rId3"/>
          <a:stretch>
            <a:fillRect/>
          </a:stretch>
        </p:blipFill>
        <p:spPr>
          <a:xfrm>
            <a:off x="7031651" y="2641600"/>
            <a:ext cx="2101336" cy="1173576"/>
          </a:xfrm>
          <a:prstGeom prst="rect">
            <a:avLst/>
          </a:prstGeom>
        </p:spPr>
      </p:pic>
      <p:pic>
        <p:nvPicPr>
          <p:cNvPr id="11" name="Picture 10">
            <a:extLst>
              <a:ext uri="{FF2B5EF4-FFF2-40B4-BE49-F238E27FC236}">
                <a16:creationId xmlns:a16="http://schemas.microsoft.com/office/drawing/2014/main" id="{248B7E03-D597-5604-2F18-DD88AA781153}"/>
              </a:ext>
            </a:extLst>
          </p:cNvPr>
          <p:cNvPicPr>
            <a:picLocks noChangeAspect="1"/>
          </p:cNvPicPr>
          <p:nvPr/>
        </p:nvPicPr>
        <p:blipFill>
          <a:blip r:embed="rId4"/>
          <a:stretch>
            <a:fillRect/>
          </a:stretch>
        </p:blipFill>
        <p:spPr>
          <a:xfrm>
            <a:off x="7031651" y="4164966"/>
            <a:ext cx="2101336" cy="1183992"/>
          </a:xfrm>
          <a:prstGeom prst="rect">
            <a:avLst/>
          </a:prstGeom>
        </p:spPr>
      </p:pic>
      <p:pic>
        <p:nvPicPr>
          <p:cNvPr id="14" name="Picture 13">
            <a:extLst>
              <a:ext uri="{FF2B5EF4-FFF2-40B4-BE49-F238E27FC236}">
                <a16:creationId xmlns:a16="http://schemas.microsoft.com/office/drawing/2014/main" id="{91A98846-C742-D1E3-0410-84420C515B61}"/>
              </a:ext>
            </a:extLst>
          </p:cNvPr>
          <p:cNvPicPr>
            <a:picLocks noChangeAspect="1"/>
          </p:cNvPicPr>
          <p:nvPr/>
        </p:nvPicPr>
        <p:blipFill>
          <a:blip r:embed="rId5"/>
          <a:stretch>
            <a:fillRect/>
          </a:stretch>
        </p:blipFill>
        <p:spPr>
          <a:xfrm>
            <a:off x="7098718" y="5498221"/>
            <a:ext cx="1937575" cy="1053926"/>
          </a:xfrm>
          <a:prstGeom prst="rect">
            <a:avLst/>
          </a:prstGeom>
        </p:spPr>
      </p:pic>
    </p:spTree>
    <p:extLst>
      <p:ext uri="{BB962C8B-B14F-4D97-AF65-F5344CB8AC3E}">
        <p14:creationId xmlns:p14="http://schemas.microsoft.com/office/powerpoint/2010/main" val="2848114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75D82-19BB-1C47-EA71-13C6F6D09E10}"/>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B0223CBD-1397-1A2A-A3D8-2443D732E193}"/>
              </a:ext>
            </a:extLst>
          </p:cNvPr>
          <p:cNvGraphicFramePr>
            <a:graphicFrameLocks noGrp="1"/>
          </p:cNvGraphicFramePr>
          <p:nvPr>
            <p:extLst>
              <p:ext uri="{D42A27DB-BD31-4B8C-83A1-F6EECF244321}">
                <p14:modId xmlns:p14="http://schemas.microsoft.com/office/powerpoint/2010/main" val="3929539895"/>
              </p:ext>
            </p:extLst>
          </p:nvPr>
        </p:nvGraphicFramePr>
        <p:xfrm>
          <a:off x="614150" y="545910"/>
          <a:ext cx="8518837" cy="574143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rPr sz="1200"/>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algn="l" defTabSz="914400" rtl="0" eaLnBrk="1" latinLnBrk="0" hangingPunct="1">
                        <a:defRPr sz="1000">
                          <a:latin typeface="Ubuntu" panose="020B0504030602030204" pitchFamily="34" charset="0"/>
                        </a:defRPr>
                      </a:pPr>
                      <a:r>
                        <a:rPr sz="900" b="1">
                          <a:solidFill>
                            <a:srgbClr val="316355"/>
                          </a:solidFill>
                        </a:rPr>
                        <a:t>Partie 2 : </a:t>
                      </a:r>
                      <a:r>
                        <a:rPr sz="900"/>
                        <a:t>Mentalité de jour de match, messages de force</a:t>
                      </a:r>
                    </a:p>
                    <a:p>
                      <a:pPr marL="0" algn="l" defTabSz="914400" rtl="0" eaLnBrk="1" latinLnBrk="0" hangingPunct="1"/>
                      <a:endParaRPr sz="9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sz="900"/>
                        <a:t>Que sont les messages de force ?</a:t>
                      </a:r>
                    </a:p>
                    <a:p>
                      <a:pPr marL="0" algn="l" defTabSz="914400" rtl="0" eaLnBrk="1" latinLnBrk="0" hangingPunct="1">
                        <a:defRPr sz="1000" b="1">
                          <a:solidFill>
                            <a:srgbClr val="316355"/>
                          </a:solidFill>
                          <a:latin typeface="Ubuntu" panose="020B0504030602030204" pitchFamily="34" charset="0"/>
                        </a:defRPr>
                      </a:pPr>
                      <a:r>
                        <a:rPr sz="900"/>
                        <a:t> </a:t>
                      </a:r>
                    </a:p>
                    <a:p>
                      <a:pPr>
                        <a:defRPr sz="1000">
                          <a:latin typeface="Ubuntu" panose="020B0504030602030204" pitchFamily="34" charset="0"/>
                        </a:defRPr>
                      </a:pPr>
                      <a:r>
                        <a:rPr sz="900" b="1">
                          <a:solidFill>
                            <a:srgbClr val="316355"/>
                          </a:solidFill>
                        </a:rPr>
                        <a:t>Durée : </a:t>
                      </a:r>
                      <a:r>
                        <a:rPr sz="900"/>
                        <a:t>2 minutes</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dirty="0"/>
                        <a:t>Les messages de force </a:t>
                      </a:r>
                      <a:r>
                        <a:rPr sz="900" dirty="0" err="1"/>
                        <a:t>sont</a:t>
                      </a:r>
                      <a:r>
                        <a:rPr sz="900" dirty="0"/>
                        <a:t> des mots </a:t>
                      </a:r>
                      <a:r>
                        <a:rPr sz="900" dirty="0" err="1"/>
                        <a:t>ou</a:t>
                      </a:r>
                      <a:r>
                        <a:rPr sz="900" dirty="0"/>
                        <a:t> des phrases positives </a:t>
                      </a:r>
                      <a:r>
                        <a:rPr sz="900" dirty="0" err="1"/>
                        <a:t>ou</a:t>
                      </a:r>
                      <a:r>
                        <a:rPr sz="900" dirty="0"/>
                        <a:t> </a:t>
                      </a:r>
                      <a:r>
                        <a:rPr sz="900" dirty="0" err="1"/>
                        <a:t>encourageantes</a:t>
                      </a:r>
                      <a:r>
                        <a:rPr sz="900" dirty="0"/>
                        <a:t> qui </a:t>
                      </a:r>
                      <a:r>
                        <a:rPr sz="900" dirty="0" err="1"/>
                        <a:t>améliorent</a:t>
                      </a:r>
                      <a:r>
                        <a:rPr sz="900" dirty="0"/>
                        <a:t> </a:t>
                      </a:r>
                      <a:r>
                        <a:rPr sz="900" dirty="0" err="1"/>
                        <a:t>notre</a:t>
                      </a:r>
                      <a:r>
                        <a:rPr sz="900" dirty="0"/>
                        <a:t> </a:t>
                      </a:r>
                      <a:r>
                        <a:rPr sz="900" dirty="0" err="1"/>
                        <a:t>confiance</a:t>
                      </a:r>
                      <a:r>
                        <a:rPr sz="900" dirty="0"/>
                        <a:t> </a:t>
                      </a:r>
                      <a:r>
                        <a:rPr sz="900" dirty="0" err="1"/>
                        <a:t>en</a:t>
                      </a:r>
                      <a:r>
                        <a:rPr sz="900" dirty="0"/>
                        <a:t> nous </a:t>
                      </a:r>
                      <a:r>
                        <a:rPr sz="900" dirty="0" err="1"/>
                        <a:t>ou</a:t>
                      </a:r>
                      <a:r>
                        <a:rPr sz="900" dirty="0"/>
                        <a:t> </a:t>
                      </a:r>
                      <a:r>
                        <a:rPr sz="900" dirty="0" err="1"/>
                        <a:t>notre</a:t>
                      </a:r>
                      <a:r>
                        <a:rPr sz="900" dirty="0"/>
                        <a:t> </a:t>
                      </a:r>
                      <a:r>
                        <a:rPr sz="900" dirty="0" err="1"/>
                        <a:t>capacité</a:t>
                      </a:r>
                      <a:r>
                        <a:rPr sz="900" dirty="0"/>
                        <a:t> à </a:t>
                      </a:r>
                      <a:r>
                        <a:rPr sz="900" dirty="0" err="1"/>
                        <a:t>résister</a:t>
                      </a:r>
                      <a:r>
                        <a:rPr sz="900" dirty="0"/>
                        <a:t> au stress. </a:t>
                      </a:r>
                      <a:r>
                        <a:rPr sz="900" dirty="0" err="1"/>
                        <a:t>Ces</a:t>
                      </a:r>
                      <a:r>
                        <a:rPr sz="900" dirty="0"/>
                        <a:t> messages </a:t>
                      </a:r>
                      <a:r>
                        <a:rPr sz="900" dirty="0" err="1"/>
                        <a:t>peuvent</a:t>
                      </a:r>
                      <a:r>
                        <a:rPr sz="900" dirty="0"/>
                        <a:t> </a:t>
                      </a:r>
                      <a:r>
                        <a:rPr sz="900" dirty="0" err="1"/>
                        <a:t>vous</a:t>
                      </a:r>
                      <a:r>
                        <a:rPr sz="900" dirty="0"/>
                        <a:t> aider à </a:t>
                      </a:r>
                      <a:r>
                        <a:rPr sz="900" dirty="0" err="1"/>
                        <a:t>vous</a:t>
                      </a:r>
                      <a:r>
                        <a:rPr sz="900" dirty="0"/>
                        <a:t> </a:t>
                      </a:r>
                      <a:r>
                        <a:rPr sz="900" dirty="0" err="1"/>
                        <a:t>motiver</a:t>
                      </a:r>
                      <a:r>
                        <a:rPr sz="900" dirty="0"/>
                        <a:t> à </a:t>
                      </a:r>
                      <a:r>
                        <a:rPr sz="900" dirty="0" err="1"/>
                        <a:t>travailler</a:t>
                      </a:r>
                      <a:r>
                        <a:rPr sz="900" dirty="0"/>
                        <a:t> dur et faire de </a:t>
                      </a:r>
                      <a:r>
                        <a:rPr sz="900" dirty="0" err="1"/>
                        <a:t>votre</a:t>
                      </a:r>
                      <a:r>
                        <a:rPr sz="900" dirty="0"/>
                        <a:t> </a:t>
                      </a:r>
                      <a:r>
                        <a:rPr sz="900" dirty="0" err="1"/>
                        <a:t>mieux</a:t>
                      </a:r>
                      <a:r>
                        <a:rPr sz="900" dirty="0"/>
                        <a:t>. </a:t>
                      </a:r>
                    </a:p>
                    <a:p>
                      <a:pPr marL="0" marR="0" lvl="0" indent="0" algn="l" defTabSz="914400" rtl="0" eaLnBrk="1" fontAlgn="auto" latinLnBrk="0" hangingPunct="1">
                        <a:lnSpc>
                          <a:spcPct val="100000"/>
                        </a:lnSpc>
                        <a:spcBef>
                          <a:spcPts val="0"/>
                        </a:spcBef>
                        <a:spcAft>
                          <a:spcPts val="0"/>
                        </a:spcAft>
                        <a:buClrTx/>
                        <a:buSzTx/>
                        <a:buFontTx/>
                        <a:buNone/>
                        <a:tabLst/>
                      </a:pPr>
                      <a:endParaRPr sz="9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sz="900" dirty="0"/>
                        <a:t>QUESTION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dirty="0"/>
                        <a:t>Est-</a:t>
                      </a:r>
                      <a:r>
                        <a:rPr sz="900" dirty="0" err="1"/>
                        <a:t>ce</a:t>
                      </a:r>
                      <a:r>
                        <a:rPr sz="900" dirty="0"/>
                        <a:t> que </a:t>
                      </a:r>
                      <a:r>
                        <a:rPr sz="900" dirty="0" err="1"/>
                        <a:t>quelqu'un</a:t>
                      </a:r>
                      <a:r>
                        <a:rPr sz="900" dirty="0"/>
                        <a:t> se </a:t>
                      </a:r>
                      <a:r>
                        <a:rPr sz="900" dirty="0" err="1"/>
                        <a:t>souvient</a:t>
                      </a:r>
                      <a:r>
                        <a:rPr sz="900" dirty="0"/>
                        <a:t> d'un moment </a:t>
                      </a:r>
                      <a:r>
                        <a:rPr sz="900" dirty="0" err="1"/>
                        <a:t>où</a:t>
                      </a:r>
                      <a:r>
                        <a:rPr sz="900" dirty="0"/>
                        <a:t> il </a:t>
                      </a:r>
                      <a:r>
                        <a:rPr sz="900" dirty="0" err="1"/>
                        <a:t>ou</a:t>
                      </a:r>
                      <a:r>
                        <a:rPr sz="900" dirty="0"/>
                        <a:t> </a:t>
                      </a:r>
                      <a:r>
                        <a:rPr sz="900" dirty="0" err="1"/>
                        <a:t>elle</a:t>
                      </a:r>
                      <a:r>
                        <a:rPr sz="900" dirty="0"/>
                        <a:t> a </a:t>
                      </a:r>
                      <a:r>
                        <a:rPr sz="900" dirty="0" err="1"/>
                        <a:t>utilisé</a:t>
                      </a:r>
                      <a:r>
                        <a:rPr sz="900" dirty="0"/>
                        <a:t> un message de force ?</a:t>
                      </a:r>
                    </a:p>
                    <a:p>
                      <a:pPr marL="0" marR="0" lvl="0" indent="0" algn="l" defTabSz="914400" rtl="0" eaLnBrk="1" fontAlgn="auto" latinLnBrk="0" hangingPunct="1">
                        <a:lnSpc>
                          <a:spcPct val="100000"/>
                        </a:lnSpc>
                        <a:spcBef>
                          <a:spcPts val="0"/>
                        </a:spcBef>
                        <a:spcAft>
                          <a:spcPts val="0"/>
                        </a:spcAft>
                        <a:buClrTx/>
                        <a:buSzTx/>
                        <a:buFontTx/>
                        <a:buNone/>
                        <a:tabLst/>
                      </a:pPr>
                      <a:endParaRPr sz="9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dirty="0" err="1"/>
                        <a:t>Rappelez</a:t>
                      </a:r>
                      <a:r>
                        <a:rPr sz="900" dirty="0"/>
                        <a:t> aux </a:t>
                      </a:r>
                      <a:r>
                        <a:rPr sz="900" dirty="0" err="1"/>
                        <a:t>athlètes</a:t>
                      </a:r>
                      <a:r>
                        <a:rPr sz="900" dirty="0"/>
                        <a:t> </a:t>
                      </a:r>
                      <a:r>
                        <a:rPr sz="900" dirty="0" err="1"/>
                        <a:t>qu'ils</a:t>
                      </a:r>
                      <a:r>
                        <a:rPr sz="900" dirty="0"/>
                        <a:t> </a:t>
                      </a:r>
                      <a:r>
                        <a:rPr sz="900" dirty="0" err="1"/>
                        <a:t>peuvent</a:t>
                      </a:r>
                      <a:r>
                        <a:rPr sz="900" dirty="0"/>
                        <a:t> </a:t>
                      </a:r>
                      <a:r>
                        <a:rPr sz="900" dirty="0" err="1"/>
                        <a:t>utiliser</a:t>
                      </a:r>
                      <a:r>
                        <a:rPr sz="900" dirty="0"/>
                        <a:t> des messages de force à </a:t>
                      </a:r>
                      <a:r>
                        <a:rPr sz="900" dirty="0" err="1"/>
                        <a:t>n'importe</a:t>
                      </a:r>
                      <a:r>
                        <a:rPr sz="900" dirty="0"/>
                        <a:t> </a:t>
                      </a:r>
                      <a:r>
                        <a:rPr sz="900" dirty="0" err="1"/>
                        <a:t>quel</a:t>
                      </a:r>
                      <a:r>
                        <a:rPr sz="900" dirty="0"/>
                        <a:t> moment pendant </a:t>
                      </a:r>
                      <a:r>
                        <a:rPr sz="900" dirty="0" err="1"/>
                        <a:t>l'entraînement</a:t>
                      </a:r>
                      <a:r>
                        <a:rPr sz="900" dirty="0"/>
                        <a:t>, </a:t>
                      </a:r>
                      <a:r>
                        <a:rPr sz="900" dirty="0" err="1"/>
                        <a:t>ainsi</a:t>
                      </a:r>
                      <a:r>
                        <a:rPr sz="900" dirty="0"/>
                        <a:t> que </a:t>
                      </a:r>
                      <a:r>
                        <a:rPr sz="900" dirty="0" err="1"/>
                        <a:t>durant</a:t>
                      </a:r>
                      <a:r>
                        <a:rPr sz="900" dirty="0"/>
                        <a:t> </a:t>
                      </a:r>
                      <a:r>
                        <a:rPr sz="900" dirty="0" err="1"/>
                        <a:t>leurs</a:t>
                      </a:r>
                      <a:r>
                        <a:rPr sz="900" dirty="0"/>
                        <a:t> </a:t>
                      </a:r>
                      <a:r>
                        <a:rPr sz="900" dirty="0" err="1"/>
                        <a:t>activités</a:t>
                      </a:r>
                      <a:r>
                        <a:rPr sz="900" dirty="0"/>
                        <a:t> </a:t>
                      </a:r>
                      <a:r>
                        <a:rPr sz="900" dirty="0" err="1"/>
                        <a:t>quotidiennes</a:t>
                      </a:r>
                      <a:r>
                        <a:rPr sz="900" dirty="0"/>
                        <a:t>. </a:t>
                      </a:r>
                      <a:r>
                        <a:rPr sz="900" dirty="0" err="1"/>
                        <a:t>Ces</a:t>
                      </a:r>
                      <a:r>
                        <a:rPr sz="900" dirty="0"/>
                        <a:t> messages </a:t>
                      </a:r>
                      <a:r>
                        <a:rPr sz="900" dirty="0" err="1"/>
                        <a:t>peuvent</a:t>
                      </a:r>
                      <a:r>
                        <a:rPr sz="900" dirty="0"/>
                        <a:t> </a:t>
                      </a:r>
                      <a:r>
                        <a:rPr sz="900" dirty="0" err="1"/>
                        <a:t>être</a:t>
                      </a:r>
                      <a:r>
                        <a:rPr sz="900" dirty="0"/>
                        <a:t> </a:t>
                      </a:r>
                      <a:r>
                        <a:rPr sz="900" dirty="0" err="1"/>
                        <a:t>utiles</a:t>
                      </a:r>
                      <a:r>
                        <a:rPr sz="900" dirty="0"/>
                        <a:t> dans les situations </a:t>
                      </a:r>
                      <a:r>
                        <a:rPr sz="900" dirty="0" err="1"/>
                        <a:t>stressantes</a:t>
                      </a:r>
                      <a:r>
                        <a:rPr sz="900" dirty="0"/>
                        <a:t>, </a:t>
                      </a:r>
                      <a:r>
                        <a:rPr sz="900" dirty="0" err="1"/>
                        <a:t>comme</a:t>
                      </a:r>
                      <a:r>
                        <a:rPr sz="900" dirty="0"/>
                        <a:t> faire un </a:t>
                      </a:r>
                      <a:r>
                        <a:rPr sz="900" dirty="0" err="1"/>
                        <a:t>tir</a:t>
                      </a:r>
                      <a:r>
                        <a:rPr sz="900" dirty="0"/>
                        <a:t> de </a:t>
                      </a:r>
                      <a:r>
                        <a:rPr sz="900" dirty="0" err="1"/>
                        <a:t>pénalité</a:t>
                      </a:r>
                      <a:r>
                        <a:rPr sz="900" dirty="0"/>
                        <a:t> au basketball, </a:t>
                      </a:r>
                      <a:r>
                        <a:rPr sz="900" dirty="0" err="1"/>
                        <a:t>participer</a:t>
                      </a:r>
                      <a:r>
                        <a:rPr sz="900" dirty="0"/>
                        <a:t> à un </a:t>
                      </a:r>
                      <a:r>
                        <a:rPr sz="900" dirty="0" err="1"/>
                        <a:t>événement</a:t>
                      </a:r>
                      <a:r>
                        <a:rPr sz="900" dirty="0"/>
                        <a:t> important, etc.</a:t>
                      </a:r>
                    </a:p>
                    <a:p>
                      <a:pPr marL="0" marR="0" lvl="0" indent="0" algn="l" defTabSz="914400" rtl="0" eaLnBrk="1" fontAlgn="auto" latinLnBrk="0" hangingPunct="1">
                        <a:lnSpc>
                          <a:spcPct val="100000"/>
                        </a:lnSpc>
                        <a:spcBef>
                          <a:spcPts val="0"/>
                        </a:spcBef>
                        <a:spcAft>
                          <a:spcPts val="0"/>
                        </a:spcAft>
                        <a:buClrTx/>
                        <a:buSzTx/>
                        <a:buFontTx/>
                        <a:buNone/>
                        <a:tabLst/>
                      </a:pPr>
                      <a:endParaRPr sz="90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b="1">
                          <a:solidFill>
                            <a:srgbClr val="316355"/>
                          </a:solidFill>
                        </a:rPr>
                        <a:t>Partie 2 : </a:t>
                      </a:r>
                      <a:r>
                        <a:rPr sz="900"/>
                        <a:t>Mentalité de jour de match, messages de force</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a:t>Aidez vos coéquipiers à utiliser des messages de force</a:t>
                      </a:r>
                    </a:p>
                    <a:p>
                      <a:pPr marL="0" algn="l" defTabSz="914400" rtl="0" eaLnBrk="1" latinLnBrk="0" hangingPunct="1"/>
                      <a:endParaRPr sz="9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sz="900" b="1">
                          <a:solidFill>
                            <a:srgbClr val="316355"/>
                          </a:solidFill>
                        </a:rPr>
                        <a:t>Durée : </a:t>
                      </a:r>
                      <a:r>
                        <a:rPr sz="900"/>
                        <a:t>1 minute</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a:t>En tant que capitaines de fitness en 2e année, votre nouvelle responsabilité est d'aider vos coéquipiers à utiliser des messages de force.</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a:t>Au début de chaque entraînement sportif, aidez vos coéquipiers à s'investir dans le sport. Partagez un message de force avec vos coéquipiers quand ils arrivent ou pendant l'échauffement. Remarquez que dans ces messages de force, on dit « TU » plutôt que « JE ». </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a:t>Quand vous partagez des messages de force avec vos coéquipiers, ça les fait généralement se sentir bien, et puis VOUS vous sentez bien ! </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b="1">
                          <a:solidFill>
                            <a:srgbClr val="316355"/>
                          </a:solidFill>
                        </a:rPr>
                        <a:t>Partie 2 : </a:t>
                      </a:r>
                      <a:r>
                        <a:rPr sz="900"/>
                        <a:t>Mentalité de jour de match, messages de force</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a:t>Activité de groupe </a:t>
                      </a:r>
                    </a:p>
                    <a:p>
                      <a:pPr marL="0" algn="l" defTabSz="914400" rtl="0" eaLnBrk="1" latinLnBrk="0" hangingPunct="1"/>
                      <a:endParaRPr sz="9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sz="900" b="1">
                          <a:solidFill>
                            <a:srgbClr val="316355"/>
                          </a:solidFill>
                        </a:rPr>
                        <a:t>Durée : </a:t>
                      </a:r>
                      <a:r>
                        <a:rPr sz="900"/>
                        <a:t>7 minutes</a:t>
                      </a:r>
                    </a:p>
                    <a:p>
                      <a:pPr marL="0" algn="l" defTabSz="914400" rtl="0" eaLnBrk="1" latinLnBrk="0" hangingPunct="1">
                        <a:defRPr sz="1000" b="1">
                          <a:solidFill>
                            <a:srgbClr val="316355"/>
                          </a:solidFill>
                          <a:latin typeface="Ubuntu" panose="020B0504030602030204" pitchFamily="34" charset="0"/>
                        </a:defRPr>
                      </a:pPr>
                      <a:r>
                        <a:rPr sz="900"/>
                        <a:t>Dirigé par : </a:t>
                      </a:r>
                    </a:p>
                    <a:p>
                      <a:pPr marL="0" algn="l" defTabSz="914400" rtl="0" eaLnBrk="1" latinLnBrk="0" hangingPunct="1"/>
                      <a:endParaRPr sz="9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rPr sz="900"/>
                        <a:t>Maintenant que vous savez ce que sont les messages de force, travaillons ensemble pour créer une liste de messages de force que vous pourrez partager avec vos coéquipiers.</a:t>
                      </a:r>
                    </a:p>
                    <a:p>
                      <a:endParaRPr sz="9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br>
                        <a:rPr lang="en-US" sz="900" b="0" i="0" u="none" strike="noStrike" kern="1200" baseline="0" noProof="0" dirty="0">
                          <a:solidFill>
                            <a:schemeClr val="dk1"/>
                          </a:solidFill>
                          <a:latin typeface="Ubuntu" panose="020B0504030602030204" pitchFamily="34" charset="0"/>
                          <a:ea typeface="+mn-ea"/>
                          <a:cs typeface="+mn-cs"/>
                        </a:rPr>
                      </a:br>
                      <a:r>
                        <a:rPr sz="900"/>
                        <a:t>Si le temps le permet, laissez les capitaines de fitness s'entraîner à les partager les uns avec les autres. Encouragez les capitaines de fitness à se regarder dans les yeux et à sourire quand ils disent leur message. Ils peuvent aussi ajouter des gestes comme toper ou un check.</a:t>
                      </a:r>
                      <a:endParaRPr sz="900" b="0" i="0" u="none" strike="noStrike" kern="1200" baseline="0">
                        <a:solidFill>
                          <a:schemeClr val="dk1"/>
                        </a:solidFill>
                        <a:latin typeface="Ubuntu" panose="020B0504030602030204" pitchFamily="34" charset="0"/>
                        <a:ea typeface="+mn-ea"/>
                        <a:cs typeface="+mn-cs"/>
                      </a:endParaRPr>
                    </a:p>
                    <a:p>
                      <a:endParaRPr sz="900" b="0" i="0" u="none" strike="noStrike" kern="1200" baseline="0">
                        <a:solidFill>
                          <a:schemeClr val="dk1"/>
                        </a:solidFill>
                        <a:latin typeface="Ubuntu" panose="020B0504030602030204" pitchFamily="34" charset="0"/>
                        <a:ea typeface="+mn-ea"/>
                        <a:cs typeface="+mn-cs"/>
                      </a:endParaRPr>
                    </a:p>
                    <a:p>
                      <a:endParaRPr sz="9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180656678"/>
                  </a:ext>
                </a:extLst>
              </a:tr>
            </a:tbl>
          </a:graphicData>
        </a:graphic>
      </p:graphicFrame>
      <p:pic>
        <p:nvPicPr>
          <p:cNvPr id="4" name="Picture 3">
            <a:extLst>
              <a:ext uri="{FF2B5EF4-FFF2-40B4-BE49-F238E27FC236}">
                <a16:creationId xmlns:a16="http://schemas.microsoft.com/office/drawing/2014/main" id="{4DEF06DD-F21F-3FE4-3E7C-59CFA449A0BA}"/>
              </a:ext>
            </a:extLst>
          </p:cNvPr>
          <p:cNvPicPr>
            <a:picLocks noChangeAspect="1"/>
          </p:cNvPicPr>
          <p:nvPr/>
        </p:nvPicPr>
        <p:blipFill>
          <a:blip r:embed="rId2"/>
          <a:stretch>
            <a:fillRect/>
          </a:stretch>
        </p:blipFill>
        <p:spPr>
          <a:xfrm>
            <a:off x="6981018" y="1312475"/>
            <a:ext cx="2310832" cy="1284770"/>
          </a:xfrm>
          <a:prstGeom prst="rect">
            <a:avLst/>
          </a:prstGeom>
        </p:spPr>
      </p:pic>
      <p:pic>
        <p:nvPicPr>
          <p:cNvPr id="7" name="Picture 6">
            <a:extLst>
              <a:ext uri="{FF2B5EF4-FFF2-40B4-BE49-F238E27FC236}">
                <a16:creationId xmlns:a16="http://schemas.microsoft.com/office/drawing/2014/main" id="{FA9B1F9A-47AB-290C-2062-DC377E7808AC}"/>
              </a:ext>
            </a:extLst>
          </p:cNvPr>
          <p:cNvPicPr>
            <a:picLocks noChangeAspect="1"/>
          </p:cNvPicPr>
          <p:nvPr/>
        </p:nvPicPr>
        <p:blipFill>
          <a:blip r:embed="rId3"/>
          <a:stretch>
            <a:fillRect/>
          </a:stretch>
        </p:blipFill>
        <p:spPr>
          <a:xfrm>
            <a:off x="6939373" y="3291705"/>
            <a:ext cx="2310832" cy="1296266"/>
          </a:xfrm>
          <a:prstGeom prst="rect">
            <a:avLst/>
          </a:prstGeom>
        </p:spPr>
      </p:pic>
      <p:pic>
        <p:nvPicPr>
          <p:cNvPr id="10" name="Picture 9">
            <a:extLst>
              <a:ext uri="{FF2B5EF4-FFF2-40B4-BE49-F238E27FC236}">
                <a16:creationId xmlns:a16="http://schemas.microsoft.com/office/drawing/2014/main" id="{159E3A99-C0EE-DD2F-4737-8C6B356EB414}"/>
              </a:ext>
            </a:extLst>
          </p:cNvPr>
          <p:cNvPicPr>
            <a:picLocks noChangeAspect="1"/>
          </p:cNvPicPr>
          <p:nvPr/>
        </p:nvPicPr>
        <p:blipFill>
          <a:blip r:embed="rId4"/>
          <a:stretch>
            <a:fillRect/>
          </a:stretch>
        </p:blipFill>
        <p:spPr>
          <a:xfrm>
            <a:off x="7078647" y="4907280"/>
            <a:ext cx="2055863" cy="1161327"/>
          </a:xfrm>
          <a:prstGeom prst="rect">
            <a:avLst/>
          </a:prstGeom>
        </p:spPr>
      </p:pic>
    </p:spTree>
    <p:extLst>
      <p:ext uri="{BB962C8B-B14F-4D97-AF65-F5344CB8AC3E}">
        <p14:creationId xmlns:p14="http://schemas.microsoft.com/office/powerpoint/2010/main" val="1126396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A3790-950B-1468-E313-F9420F47ED6E}"/>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FB74431-C6CB-A4CF-7001-68BE65D64F9A}"/>
              </a:ext>
            </a:extLst>
          </p:cNvPr>
          <p:cNvGraphicFramePr>
            <a:graphicFrameLocks noGrp="1"/>
          </p:cNvGraphicFramePr>
          <p:nvPr>
            <p:extLst>
              <p:ext uri="{D42A27DB-BD31-4B8C-83A1-F6EECF244321}">
                <p14:modId xmlns:p14="http://schemas.microsoft.com/office/powerpoint/2010/main" val="586908082"/>
              </p:ext>
            </p:extLst>
          </p:nvPr>
        </p:nvGraphicFramePr>
        <p:xfrm>
          <a:off x="614150" y="545910"/>
          <a:ext cx="8518837" cy="57566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algn="l" defTabSz="914400" rtl="0" eaLnBrk="1" latinLnBrk="0" hangingPunct="1">
                        <a:defRPr sz="1000">
                          <a:latin typeface="Ubuntu" panose="020B0504030602030204" pitchFamily="34" charset="0"/>
                        </a:defRPr>
                      </a:pPr>
                      <a:r>
                        <a:rPr b="1">
                          <a:solidFill>
                            <a:srgbClr val="316355"/>
                          </a:solidFill>
                        </a:rPr>
                        <a:t>Partie 2 : </a:t>
                      </a:r>
                      <a:r>
                        <a:t>Mentalité de jour de match, messages de force</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t>Autres manières d'utiliser les messages de force</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Durée : </a:t>
                      </a:r>
                      <a:r>
                        <a:t>4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En tant que capitaine de fitness de 2e année, vous partagerez un message de force avec vos coéquipiers au début de chaque entraînement sportif, mais vos coéquipiers pourraient aussi avoir besoin de votre aide à d'autres moments !</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Voici quelques façons d'utiliser des messages de force avec vos coéquipiers :</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latin typeface="Ubuntu" panose="020B0504030602030204" pitchFamily="34" charset="0"/>
                        </a:defRPr>
                      </a:pPr>
                      <a:r>
                        <a:t>Si vos coéquipiers sont très nerveux avant une compétition, demandez-leur leur message de force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latin typeface="Ubuntu" panose="020B0504030602030204" pitchFamily="34" charset="0"/>
                        </a:defRPr>
                      </a:pPr>
                      <a:r>
                        <a:t>Encouragez vos coéquipiers à écrire un message de force et à le lire quand ils commencent à être nerveux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latin typeface="Ubuntu" panose="020B0504030602030204" pitchFamily="34" charset="0"/>
                        </a:defRPr>
                      </a:pPr>
                      <a:r>
                        <a:t>Avec un coéquipier, prévoyez de chacun dire un message de force à l'autre avant les entraînements et les compétitions</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Avez-vous d'autres idées pour vous rappeler d'utiliser des messages de force quand vos coéquipiers en ont le plus besoin ?</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2 : </a:t>
                      </a:r>
                      <a:r>
                        <a:t>Mentalité de jour de match, respiration et étirements</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1 minute</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Nous allons maintenant terminer notre dernière section de la formation de la 2e année pour les capitaines de fitness : la respiration et les étirements !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2C2866D9-2256-1DAF-A4B3-A8A536101D72}"/>
              </a:ext>
            </a:extLst>
          </p:cNvPr>
          <p:cNvPicPr>
            <a:picLocks noChangeAspect="1"/>
          </p:cNvPicPr>
          <p:nvPr/>
        </p:nvPicPr>
        <p:blipFill>
          <a:blip r:embed="rId2"/>
          <a:stretch>
            <a:fillRect/>
          </a:stretch>
        </p:blipFill>
        <p:spPr>
          <a:xfrm>
            <a:off x="7005849" y="2052319"/>
            <a:ext cx="2191105" cy="1252953"/>
          </a:xfrm>
          <a:prstGeom prst="rect">
            <a:avLst/>
          </a:prstGeom>
        </p:spPr>
      </p:pic>
      <p:pic>
        <p:nvPicPr>
          <p:cNvPr id="8" name="Picture 7">
            <a:extLst>
              <a:ext uri="{FF2B5EF4-FFF2-40B4-BE49-F238E27FC236}">
                <a16:creationId xmlns:a16="http://schemas.microsoft.com/office/drawing/2014/main" id="{E41091AF-A2F9-067F-ACB6-A696A7FA5153}"/>
              </a:ext>
            </a:extLst>
          </p:cNvPr>
          <p:cNvPicPr>
            <a:picLocks noChangeAspect="1"/>
          </p:cNvPicPr>
          <p:nvPr/>
        </p:nvPicPr>
        <p:blipFill>
          <a:blip r:embed="rId3"/>
          <a:stretch>
            <a:fillRect/>
          </a:stretch>
        </p:blipFill>
        <p:spPr>
          <a:xfrm>
            <a:off x="7052248" y="4721738"/>
            <a:ext cx="2098305" cy="1175604"/>
          </a:xfrm>
          <a:prstGeom prst="rect">
            <a:avLst/>
          </a:prstGeom>
        </p:spPr>
      </p:pic>
    </p:spTree>
    <p:extLst>
      <p:ext uri="{BB962C8B-B14F-4D97-AF65-F5344CB8AC3E}">
        <p14:creationId xmlns:p14="http://schemas.microsoft.com/office/powerpoint/2010/main" val="2354670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A9698-5A6E-2F2E-5266-68FF9433786A}"/>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BEF5A467-69BF-7A2C-DCDE-777312CF0006}"/>
              </a:ext>
            </a:extLst>
          </p:cNvPr>
          <p:cNvGraphicFramePr>
            <a:graphicFrameLocks noGrp="1"/>
          </p:cNvGraphicFramePr>
          <p:nvPr>
            <p:extLst>
              <p:ext uri="{D42A27DB-BD31-4B8C-83A1-F6EECF244321}">
                <p14:modId xmlns:p14="http://schemas.microsoft.com/office/powerpoint/2010/main" val="856402845"/>
              </p:ext>
            </p:extLst>
          </p:nvPr>
        </p:nvGraphicFramePr>
        <p:xfrm>
          <a:off x="614150" y="545910"/>
          <a:ext cx="8518837" cy="601834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rPr sz="1200"/>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dirty="0"/>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algn="l" defTabSz="914400" rtl="0" eaLnBrk="1" latinLnBrk="0" hangingPunct="1">
                        <a:defRPr sz="1000">
                          <a:latin typeface="Ubuntu" panose="020B0504030602030204" pitchFamily="34" charset="0"/>
                        </a:defRPr>
                      </a:pPr>
                      <a:r>
                        <a:rPr sz="900" b="1">
                          <a:solidFill>
                            <a:srgbClr val="316355"/>
                          </a:solidFill>
                        </a:rPr>
                        <a:t>Partie 2 : </a:t>
                      </a:r>
                      <a:r>
                        <a:rPr sz="900"/>
                        <a:t>Mentalité de jour de match, respiration et étirements</a:t>
                      </a:r>
                    </a:p>
                    <a:p>
                      <a:pPr marL="0" algn="l" defTabSz="914400" rtl="0" eaLnBrk="1" latinLnBrk="0" hangingPunct="1"/>
                      <a:endParaRPr sz="9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sz="900"/>
                        <a:t>Responsabilités du capitaine de fitness Année 2</a:t>
                      </a:r>
                    </a:p>
                    <a:p>
                      <a:pPr marL="0" algn="l" defTabSz="914400" rtl="0" eaLnBrk="1" latinLnBrk="0" hangingPunct="1">
                        <a:defRPr sz="1000" b="1">
                          <a:solidFill>
                            <a:srgbClr val="316355"/>
                          </a:solidFill>
                          <a:latin typeface="Ubuntu" panose="020B0504030602030204" pitchFamily="34" charset="0"/>
                        </a:defRPr>
                      </a:pPr>
                      <a:r>
                        <a:rPr sz="900"/>
                        <a:t> </a:t>
                      </a:r>
                    </a:p>
                    <a:p>
                      <a:pPr>
                        <a:defRPr sz="1000">
                          <a:latin typeface="Ubuntu" panose="020B0504030602030204" pitchFamily="34" charset="0"/>
                        </a:defRPr>
                      </a:pPr>
                      <a:r>
                        <a:rPr sz="900" b="1">
                          <a:solidFill>
                            <a:srgbClr val="316355"/>
                          </a:solidFill>
                        </a:rPr>
                        <a:t>Durée : </a:t>
                      </a:r>
                      <a:r>
                        <a:rPr sz="900"/>
                        <a:t>2 minutes</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a:t>En tant que capitaines de fitness en 2e année, votre nouvelle responsabilité est d'inclure des exercices de respiration aux étirements de récupération.</a:t>
                      </a:r>
                    </a:p>
                    <a:p>
                      <a:pPr marL="0" marR="0" lvl="0" indent="0" algn="l" defTabSz="914400" rtl="0" eaLnBrk="1" fontAlgn="auto" latinLnBrk="0" hangingPunct="1">
                        <a:lnSpc>
                          <a:spcPct val="100000"/>
                        </a:lnSpc>
                        <a:spcBef>
                          <a:spcPts val="0"/>
                        </a:spcBef>
                        <a:spcAft>
                          <a:spcPts val="0"/>
                        </a:spcAft>
                        <a:buClrTx/>
                        <a:buSzTx/>
                        <a:buFontTx/>
                        <a:buNone/>
                        <a:tabLst/>
                      </a:pPr>
                      <a:endParaRPr sz="9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9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a:t>Respirer calmement aide à rester calme quand quelque chose ne se passe pas bien, se poser et être prêt à relever des défis, faire attention, et mieux se concentrer. </a:t>
                      </a:r>
                    </a:p>
                    <a:p>
                      <a:pPr marL="0" marR="0" lvl="0" indent="0" algn="l" defTabSz="914400" rtl="0" eaLnBrk="1" fontAlgn="auto" latinLnBrk="0" hangingPunct="1">
                        <a:lnSpc>
                          <a:spcPct val="100000"/>
                        </a:lnSpc>
                        <a:spcBef>
                          <a:spcPts val="0"/>
                        </a:spcBef>
                        <a:spcAft>
                          <a:spcPts val="0"/>
                        </a:spcAft>
                        <a:buClrTx/>
                        <a:buSzTx/>
                        <a:buFontTx/>
                        <a:buNone/>
                        <a:tabLst/>
                      </a:pPr>
                      <a:endParaRPr sz="9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9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90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b="1">
                          <a:solidFill>
                            <a:srgbClr val="316355"/>
                          </a:solidFill>
                        </a:rPr>
                        <a:t>Partie 2 : </a:t>
                      </a:r>
                      <a:r>
                        <a:rPr sz="900"/>
                        <a:t>Mentalité de jour de match, respiration et étirements</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a:t>Entraînement à la respiration calme</a:t>
                      </a:r>
                    </a:p>
                    <a:p>
                      <a:pPr marL="0" algn="l" defTabSz="914400" rtl="0" eaLnBrk="1" latinLnBrk="0" hangingPunct="1"/>
                      <a:endParaRPr sz="9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sz="900" b="1">
                          <a:solidFill>
                            <a:srgbClr val="316355"/>
                          </a:solidFill>
                        </a:rPr>
                        <a:t>Durée : </a:t>
                      </a:r>
                      <a:r>
                        <a:rPr sz="900"/>
                        <a:t>5 minutes</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a:t>Une respiration calme est une respiration douce et lente qui procure un sentiment de relaxation. Respirer calmement peut vous aider à vous calmer l'esprit.</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sz="900"/>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a:t>Combien d'entre vous ont déjà essayé des exercices de respiration ? Peut-être l'avez-vous déjà fait à une sélection Strong Minds, ou pendant une activité comme la méditation. </a:t>
                      </a:r>
                      <a:r>
                        <a:rPr sz="900" b="1"/>
                        <a:t>Demandez aux capitaines de fitness de lever la main s'ils ont déjà essayé des exercices de respiration.</a:t>
                      </a:r>
                    </a:p>
                    <a:p>
                      <a:pPr marL="0" marR="0" lvl="0" indent="0" algn="l" defTabSz="914400" rtl="0" eaLnBrk="1" fontAlgn="auto" latinLnBrk="0" hangingPunct="1">
                        <a:lnSpc>
                          <a:spcPct val="100000"/>
                        </a:lnSpc>
                        <a:spcBef>
                          <a:spcPts val="0"/>
                        </a:spcBef>
                        <a:spcAft>
                          <a:spcPts val="0"/>
                        </a:spcAft>
                        <a:buClrTx/>
                        <a:buSzTx/>
                        <a:buFontTx/>
                        <a:buNone/>
                        <a:tabLst/>
                      </a:pPr>
                      <a:endParaRPr sz="9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pPr>
                      <a:r>
                        <a:rPr sz="900">
                          <a:solidFill>
                            <a:schemeClr val="dk1"/>
                          </a:solidFill>
                          <a:latin typeface="Ubuntu" panose="020B0504030602030204" pitchFamily="34" charset="0"/>
                        </a:rPr>
                        <a:t>Maintenant, nous allons nous entraîner à respirer ensemble. </a:t>
                      </a:r>
                      <a:r>
                        <a:rPr sz="900"/>
                        <a:t>Vous pouvez fermer les yeux ou les garder ouverts. Respirez lentement, doucement et de manière détendue. Nous allons essayer la respiration « Fleur et bougie » ensemble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pPr>
                      <a:r>
                        <a:rPr sz="900"/>
                        <a:t>Inspirez : faites semblant de sentir une fleur en inspirant lentement par le nez. Remplissez vos poumons.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pPr>
                      <a:r>
                        <a:rPr sz="900"/>
                        <a:t>Expirez : faites semblant de souffler une bougie en expirant lentement par la bouche. Gardez vos épaules et votre torse détendus. </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pPr>
                      <a:r>
                        <a:rPr sz="900"/>
                        <a:t>Continuez pendant environ 8 cycles de respiration.</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sz="900"/>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a:t>Comment vous sentez-vous après vous être entraînés à la respiration ? Vous sentez-vous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a:t>Détendus ? Calmes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a:t>Positifs ? Heureux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a:t>Plus détendus dans vos muscles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a:t>Comme si vous étiez plus grands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sz="900"/>
                        <a:t>Avez-vous sommeil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9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4CC870EC-9267-E6F5-82C2-8F9710E89A2E}"/>
              </a:ext>
            </a:extLst>
          </p:cNvPr>
          <p:cNvPicPr>
            <a:picLocks noChangeAspect="1"/>
          </p:cNvPicPr>
          <p:nvPr/>
        </p:nvPicPr>
        <p:blipFill>
          <a:blip r:embed="rId2"/>
          <a:stretch>
            <a:fillRect/>
          </a:stretch>
        </p:blipFill>
        <p:spPr>
          <a:xfrm>
            <a:off x="7005849" y="1277490"/>
            <a:ext cx="2000121" cy="1112650"/>
          </a:xfrm>
          <a:prstGeom prst="rect">
            <a:avLst/>
          </a:prstGeom>
        </p:spPr>
      </p:pic>
      <p:pic>
        <p:nvPicPr>
          <p:cNvPr id="8" name="Picture 7">
            <a:extLst>
              <a:ext uri="{FF2B5EF4-FFF2-40B4-BE49-F238E27FC236}">
                <a16:creationId xmlns:a16="http://schemas.microsoft.com/office/drawing/2014/main" id="{489CE560-6825-2885-6396-E6C73268ABA2}"/>
              </a:ext>
            </a:extLst>
          </p:cNvPr>
          <p:cNvPicPr>
            <a:picLocks noChangeAspect="1"/>
          </p:cNvPicPr>
          <p:nvPr/>
        </p:nvPicPr>
        <p:blipFill>
          <a:blip r:embed="rId3"/>
          <a:stretch>
            <a:fillRect/>
          </a:stretch>
        </p:blipFill>
        <p:spPr>
          <a:xfrm>
            <a:off x="6916777" y="3805753"/>
            <a:ext cx="2375073" cy="1324215"/>
          </a:xfrm>
          <a:prstGeom prst="rect">
            <a:avLst/>
          </a:prstGeom>
        </p:spPr>
      </p:pic>
    </p:spTree>
    <p:extLst>
      <p:ext uri="{BB962C8B-B14F-4D97-AF65-F5344CB8AC3E}">
        <p14:creationId xmlns:p14="http://schemas.microsoft.com/office/powerpoint/2010/main" val="2867174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64485-4E68-D21D-A7A6-0E941FA17477}"/>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FE03C4B4-0244-610C-907A-DBD82C325A7E}"/>
              </a:ext>
            </a:extLst>
          </p:cNvPr>
          <p:cNvGraphicFramePr>
            <a:graphicFrameLocks noGrp="1"/>
          </p:cNvGraphicFramePr>
          <p:nvPr>
            <p:extLst>
              <p:ext uri="{D42A27DB-BD31-4B8C-83A1-F6EECF244321}">
                <p14:modId xmlns:p14="http://schemas.microsoft.com/office/powerpoint/2010/main" val="3608722743"/>
              </p:ext>
            </p:extLst>
          </p:nvPr>
        </p:nvGraphicFramePr>
        <p:xfrm>
          <a:off x="614150" y="545910"/>
          <a:ext cx="8518837" cy="56042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2 : </a:t>
                      </a:r>
                      <a:r>
                        <a:t>Mentalité de jour de match, respiration et étirements</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t>« Étirez-vous, respirez, détendez-vous »</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t>Entraînons-nous ! « Étirez-vous, respirez, détendez-vous »</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Durée : </a:t>
                      </a:r>
                      <a:r>
                        <a:t>6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Maintenant, nous allons combiner la respiration et les étirements avec un exercice appelé « Étirez-vous, respirez, détendez-vous ». </a:t>
                      </a:r>
                    </a:p>
                    <a:p>
                      <a:pPr marL="0" marR="0" lvl="0" indent="0" algn="l" defTabSz="914400" rtl="0"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latin typeface="Ubuntu" panose="020B0504030602030204" pitchFamily="34" charset="0"/>
                        </a:defRPr>
                      </a:pPr>
                      <a:r>
                        <a:t>Guidez-les à travers l'exercice en suivant les consignes à l'écran.</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1. Étirez-vous ! Commencez votre étirement.</a:t>
                      </a:r>
                    </a:p>
                    <a:p>
                      <a:pPr marL="0" marR="0" lvl="0" indent="0" algn="l" defTabSz="914400" rtl="0" eaLnBrk="1" fontAlgn="auto" latinLnBrk="0" hangingPunct="1">
                        <a:lnSpc>
                          <a:spcPct val="100000"/>
                        </a:lnSpc>
                        <a:spcBef>
                          <a:spcPts val="0"/>
                        </a:spcBef>
                        <a:spcAft>
                          <a:spcPts val="0"/>
                        </a:spcAft>
                        <a:buClrTx/>
                        <a:buSzTx/>
                        <a:buFontTx/>
                        <a:buNone/>
                        <a:tabLst/>
                      </a:pPr>
                      <a:endParaRPr sz="10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2. Respirez ! Inspirez et expirez calmement 5 fois pendant l'étirement. </a:t>
                      </a:r>
                      <a:r>
                        <a:rPr u="sng"/>
                        <a:t>Remarquez à quel point vos muscles se détendent quand vous inspirez et expirez. </a:t>
                      </a:r>
                      <a:r>
                        <a:rPr b="1"/>
                        <a:t>5 inspirations et expirations profondes devraient prendre environ 30 secondes. </a:t>
                      </a:r>
                      <a:endParaRPr sz="1000" b="1" u="sng">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3. Détendez-vous ! Relâchez votre étirement.</a:t>
                      </a:r>
                    </a:p>
                    <a:p>
                      <a:pPr marL="0" marR="0" lvl="0" indent="0" algn="l" defTabSz="914400" rtl="0" eaLnBrk="1" fontAlgn="auto" latinLnBrk="0" hangingPunct="1">
                        <a:lnSpc>
                          <a:spcPct val="100000"/>
                        </a:lnSpc>
                        <a:spcBef>
                          <a:spcPts val="0"/>
                        </a:spcBef>
                        <a:spcAft>
                          <a:spcPts val="0"/>
                        </a:spcAft>
                        <a:buClrTx/>
                        <a:buSzTx/>
                        <a:buFontTx/>
                        <a:buNone/>
                        <a:tabLst/>
                      </a:pPr>
                      <a:endParaRPr sz="1000" b="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b="1">
                          <a:latin typeface="Ubuntu" panose="020B0504030602030204" pitchFamily="34" charset="0"/>
                        </a:defRPr>
                      </a:pPr>
                      <a:r>
                        <a:t>Répétez l'exercice plusieurs fois avec différents étirements latéraux et/ou en changeant de côté du corps. Les capitaines de fitness devraient aussi partager leurs étirements de récupération préférés pendant cette activité. </a:t>
                      </a:r>
                    </a:p>
                    <a:p>
                      <a:pPr marL="0" marR="0" lvl="0" indent="0" algn="l" defTabSz="914400" rtl="0" eaLnBrk="1" fontAlgn="auto" latinLnBrk="0" hangingPunct="1">
                        <a:lnSpc>
                          <a:spcPct val="100000"/>
                        </a:lnSpc>
                        <a:spcBef>
                          <a:spcPts val="0"/>
                        </a:spcBef>
                        <a:spcAft>
                          <a:spcPts val="0"/>
                        </a:spcAft>
                        <a:buClrTx/>
                        <a:buSzTx/>
                        <a:buFontTx/>
                        <a:buNone/>
                        <a:tabLst/>
                      </a:pPr>
                      <a:endParaRPr sz="1000" b="1">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5 inspirations et expirations profondes devraient prendre environ 30 secondes. Tenir les étirements pendant plus longtemps, jusqu'à une minute ou 10 respirations, permettra aux muscles de se détendre encore plus !</a:t>
                      </a:r>
                      <a:endParaRPr sz="1000" b="1">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1">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2 : </a:t>
                      </a:r>
                      <a:r>
                        <a:t>Mentalité de jour de match, révision de l'année 2 des capitaines de fitness</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1 minute</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Pour finir notre entraînement, parlons de votre rôle et de vos responsabilités en tant que capitaine de fitness en 2e année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C6EAC5C1-9E30-FF57-5232-D1B6D29FA139}"/>
              </a:ext>
            </a:extLst>
          </p:cNvPr>
          <p:cNvPicPr>
            <a:picLocks noChangeAspect="1"/>
          </p:cNvPicPr>
          <p:nvPr/>
        </p:nvPicPr>
        <p:blipFill>
          <a:blip r:embed="rId2"/>
          <a:stretch>
            <a:fillRect/>
          </a:stretch>
        </p:blipFill>
        <p:spPr>
          <a:xfrm>
            <a:off x="6939000" y="1147833"/>
            <a:ext cx="2352850" cy="1296378"/>
          </a:xfrm>
          <a:prstGeom prst="rect">
            <a:avLst/>
          </a:prstGeom>
        </p:spPr>
      </p:pic>
      <p:pic>
        <p:nvPicPr>
          <p:cNvPr id="6" name="Picture 5">
            <a:extLst>
              <a:ext uri="{FF2B5EF4-FFF2-40B4-BE49-F238E27FC236}">
                <a16:creationId xmlns:a16="http://schemas.microsoft.com/office/drawing/2014/main" id="{7D77DD25-4190-ECA3-B634-1E95E901B48B}"/>
              </a:ext>
            </a:extLst>
          </p:cNvPr>
          <p:cNvPicPr>
            <a:picLocks noChangeAspect="1"/>
          </p:cNvPicPr>
          <p:nvPr/>
        </p:nvPicPr>
        <p:blipFill>
          <a:blip r:embed="rId3"/>
          <a:stretch>
            <a:fillRect/>
          </a:stretch>
        </p:blipFill>
        <p:spPr>
          <a:xfrm>
            <a:off x="6939000" y="2815605"/>
            <a:ext cx="2193987" cy="1226790"/>
          </a:xfrm>
          <a:prstGeom prst="rect">
            <a:avLst/>
          </a:prstGeom>
        </p:spPr>
      </p:pic>
      <p:pic>
        <p:nvPicPr>
          <p:cNvPr id="8" name="Picture 7">
            <a:extLst>
              <a:ext uri="{FF2B5EF4-FFF2-40B4-BE49-F238E27FC236}">
                <a16:creationId xmlns:a16="http://schemas.microsoft.com/office/drawing/2014/main" id="{820F67B0-7BEF-F5D8-1DB1-6BF7DE3A3DD7}"/>
              </a:ext>
            </a:extLst>
          </p:cNvPr>
          <p:cNvPicPr>
            <a:picLocks noChangeAspect="1"/>
          </p:cNvPicPr>
          <p:nvPr/>
        </p:nvPicPr>
        <p:blipFill>
          <a:blip r:embed="rId4"/>
          <a:stretch>
            <a:fillRect/>
          </a:stretch>
        </p:blipFill>
        <p:spPr>
          <a:xfrm>
            <a:off x="6981976" y="4729234"/>
            <a:ext cx="2295263" cy="1296378"/>
          </a:xfrm>
          <a:prstGeom prst="rect">
            <a:avLst/>
          </a:prstGeom>
        </p:spPr>
      </p:pic>
    </p:spTree>
    <p:extLst>
      <p:ext uri="{BB962C8B-B14F-4D97-AF65-F5344CB8AC3E}">
        <p14:creationId xmlns:p14="http://schemas.microsoft.com/office/powerpoint/2010/main" val="2460271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67297-7874-C9A5-5400-1C664A0F7D21}"/>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695AFEF2-96E3-43CC-5286-FA7231F77188}"/>
              </a:ext>
            </a:extLst>
          </p:cNvPr>
          <p:cNvGraphicFramePr>
            <a:graphicFrameLocks noGrp="1"/>
          </p:cNvGraphicFramePr>
          <p:nvPr>
            <p:extLst>
              <p:ext uri="{D42A27DB-BD31-4B8C-83A1-F6EECF244321}">
                <p14:modId xmlns:p14="http://schemas.microsoft.com/office/powerpoint/2010/main" val="1171889050"/>
              </p:ext>
            </p:extLst>
          </p:nvPr>
        </p:nvGraphicFramePr>
        <p:xfrm>
          <a:off x="614150" y="545910"/>
          <a:ext cx="8518837" cy="592431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rPr sz="1200"/>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dirty="0"/>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b="1">
                          <a:solidFill>
                            <a:srgbClr val="316355"/>
                          </a:solidFill>
                        </a:rPr>
                        <a:t>Partie 2 : </a:t>
                      </a:r>
                      <a:r>
                        <a:rPr sz="900"/>
                        <a:t>Mentalité de jour de match, révision de l'année 2 des capitaines de fitness</a:t>
                      </a:r>
                    </a:p>
                    <a:p>
                      <a:pPr marL="0" algn="l" defTabSz="914400" rtl="0" eaLnBrk="1" latinLnBrk="0" hangingPunct="1"/>
                      <a:endParaRPr sz="9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sz="900"/>
                        <a:t>Rôles et responsabilités en 2e année</a:t>
                      </a:r>
                    </a:p>
                    <a:p>
                      <a:pPr marL="0" algn="l" defTabSz="914400" rtl="0" eaLnBrk="1" latinLnBrk="0" hangingPunct="1">
                        <a:defRPr sz="1000" b="1">
                          <a:solidFill>
                            <a:srgbClr val="316355"/>
                          </a:solidFill>
                          <a:latin typeface="Ubuntu" panose="020B0504030602030204" pitchFamily="34" charset="0"/>
                        </a:defRPr>
                      </a:pPr>
                      <a:r>
                        <a:rPr sz="900"/>
                        <a:t> </a:t>
                      </a:r>
                    </a:p>
                    <a:p>
                      <a:pPr>
                        <a:defRPr sz="1000">
                          <a:latin typeface="Ubuntu" panose="020B0504030602030204" pitchFamily="34" charset="0"/>
                        </a:defRPr>
                      </a:pPr>
                      <a:r>
                        <a:rPr sz="900" b="1">
                          <a:solidFill>
                            <a:srgbClr val="316355"/>
                          </a:solidFill>
                        </a:rPr>
                        <a:t>Durée : </a:t>
                      </a:r>
                      <a:r>
                        <a:rPr sz="900"/>
                        <a:t>2 minutes</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dirty="0" err="1"/>
                        <a:t>Rappelez-vous</a:t>
                      </a:r>
                      <a:r>
                        <a:rPr sz="900" dirty="0"/>
                        <a:t>, </a:t>
                      </a:r>
                      <a:r>
                        <a:rPr sz="900" dirty="0" err="1"/>
                        <a:t>vous</a:t>
                      </a:r>
                      <a:r>
                        <a:rPr sz="900" dirty="0"/>
                        <a:t> </a:t>
                      </a:r>
                      <a:r>
                        <a:rPr sz="900" dirty="0" err="1"/>
                        <a:t>avez</a:t>
                      </a:r>
                      <a:r>
                        <a:rPr sz="900" dirty="0"/>
                        <a:t> quatre </a:t>
                      </a:r>
                      <a:r>
                        <a:rPr sz="900" dirty="0" err="1"/>
                        <a:t>responsabilités</a:t>
                      </a:r>
                      <a:r>
                        <a:rPr sz="900" dirty="0"/>
                        <a:t> </a:t>
                      </a:r>
                      <a:r>
                        <a:rPr sz="900" dirty="0" err="1"/>
                        <a:t>clés</a:t>
                      </a:r>
                      <a:r>
                        <a:rPr sz="900" dirty="0"/>
                        <a:t> </a:t>
                      </a:r>
                      <a:r>
                        <a:rPr sz="900" dirty="0" err="1"/>
                        <a:t>en</a:t>
                      </a:r>
                      <a:r>
                        <a:rPr sz="900" dirty="0"/>
                        <a:t> tant que capitaine de fitness de 2e </a:t>
                      </a:r>
                      <a:r>
                        <a:rPr sz="900" dirty="0" err="1"/>
                        <a:t>année</a:t>
                      </a:r>
                      <a:r>
                        <a:rPr sz="900" dirty="0"/>
                        <a:t>.</a:t>
                      </a:r>
                    </a:p>
                    <a:p>
                      <a:pPr marL="0" marR="0" lvl="0" indent="0" algn="l" defTabSz="914400" rtl="0" eaLnBrk="1" fontAlgn="auto" latinLnBrk="0" hangingPunct="1">
                        <a:lnSpc>
                          <a:spcPct val="100000"/>
                        </a:lnSpc>
                        <a:spcBef>
                          <a:spcPts val="0"/>
                        </a:spcBef>
                        <a:spcAft>
                          <a:spcPts val="0"/>
                        </a:spcAft>
                        <a:buClrTx/>
                        <a:buSzTx/>
                        <a:buFontTx/>
                        <a:buNone/>
                        <a:tabLst/>
                      </a:pPr>
                      <a:endParaRPr sz="9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dirty="0"/>
                        <a:t>Vos deux premières </a:t>
                      </a:r>
                      <a:r>
                        <a:rPr sz="900" dirty="0" err="1"/>
                        <a:t>responsabilités</a:t>
                      </a:r>
                      <a:r>
                        <a:rPr sz="900" dirty="0"/>
                        <a:t> </a:t>
                      </a:r>
                      <a:r>
                        <a:rPr sz="900" dirty="0" err="1"/>
                        <a:t>étaient</a:t>
                      </a:r>
                      <a:r>
                        <a:rPr sz="900" dirty="0"/>
                        <a:t> </a:t>
                      </a:r>
                      <a:r>
                        <a:rPr sz="900" dirty="0" err="1"/>
                        <a:t>incluses</a:t>
                      </a:r>
                      <a:r>
                        <a:rPr sz="900" dirty="0"/>
                        <a:t> dans </a:t>
                      </a:r>
                      <a:r>
                        <a:rPr sz="900" dirty="0" err="1"/>
                        <a:t>votre</a:t>
                      </a:r>
                      <a:r>
                        <a:rPr sz="900" dirty="0"/>
                        <a:t> </a:t>
                      </a:r>
                      <a:r>
                        <a:rPr sz="900" dirty="0" err="1"/>
                        <a:t>rôle</a:t>
                      </a:r>
                      <a:r>
                        <a:rPr sz="900" dirty="0"/>
                        <a:t> </a:t>
                      </a:r>
                      <a:r>
                        <a:rPr sz="900" dirty="0" err="1"/>
                        <a:t>en</a:t>
                      </a:r>
                      <a:r>
                        <a:rPr sz="900" dirty="0"/>
                        <a:t> tant que capitaine de fitness de 1ère </a:t>
                      </a:r>
                      <a:r>
                        <a:rPr sz="900" dirty="0" err="1"/>
                        <a:t>année</a:t>
                      </a:r>
                      <a:r>
                        <a:rPr sz="900" dirty="0"/>
                        <a:t>. </a:t>
                      </a:r>
                      <a:r>
                        <a:rPr sz="900" dirty="0" err="1"/>
                        <a:t>Vous</a:t>
                      </a:r>
                      <a:r>
                        <a:rPr sz="900" dirty="0"/>
                        <a:t> </a:t>
                      </a:r>
                      <a:r>
                        <a:rPr sz="900" dirty="0" err="1"/>
                        <a:t>allez</a:t>
                      </a:r>
                      <a:r>
                        <a:rPr sz="900" dirty="0"/>
                        <a:t> continuer de faire </a:t>
                      </a:r>
                      <a:r>
                        <a:rPr sz="900" dirty="0" err="1"/>
                        <a:t>ces</a:t>
                      </a:r>
                      <a:r>
                        <a:rPr sz="900" dirty="0"/>
                        <a:t> </a:t>
                      </a:r>
                      <a:r>
                        <a:rPr sz="900" dirty="0" err="1"/>
                        <a:t>activités</a:t>
                      </a:r>
                      <a:r>
                        <a:rPr sz="900" dirty="0"/>
                        <a:t> !</a:t>
                      </a:r>
                    </a:p>
                    <a:p>
                      <a:pPr marL="0" marR="0" lvl="0" indent="0" algn="l" defTabSz="914400" rtl="0" eaLnBrk="1" fontAlgn="auto" latinLnBrk="0" hangingPunct="1">
                        <a:lnSpc>
                          <a:spcPct val="100000"/>
                        </a:lnSpc>
                        <a:spcBef>
                          <a:spcPts val="0"/>
                        </a:spcBef>
                        <a:spcAft>
                          <a:spcPts val="0"/>
                        </a:spcAft>
                        <a:buClrTx/>
                        <a:buSzTx/>
                        <a:buFontTx/>
                        <a:buNone/>
                        <a:tabLst/>
                      </a:pPr>
                      <a:endParaRPr sz="900" dirty="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rPr sz="900" dirty="0" err="1"/>
                        <a:t>Dirigez</a:t>
                      </a:r>
                      <a:r>
                        <a:rPr sz="900" dirty="0"/>
                        <a:t> un </a:t>
                      </a:r>
                      <a:r>
                        <a:rPr sz="900" dirty="0" err="1"/>
                        <a:t>échauffement</a:t>
                      </a:r>
                      <a:r>
                        <a:rPr sz="900" dirty="0"/>
                        <a:t> et </a:t>
                      </a:r>
                      <a:r>
                        <a:rPr sz="900" dirty="0" err="1"/>
                        <a:t>une</a:t>
                      </a:r>
                      <a:r>
                        <a:rPr sz="900" dirty="0"/>
                        <a:t> </a:t>
                      </a:r>
                      <a:r>
                        <a:rPr sz="900" dirty="0" err="1"/>
                        <a:t>récupération</a:t>
                      </a:r>
                      <a:r>
                        <a:rPr sz="900" dirty="0"/>
                        <a:t> à </a:t>
                      </a:r>
                      <a:r>
                        <a:rPr sz="900" dirty="0" err="1"/>
                        <a:t>chaque</a:t>
                      </a:r>
                      <a:r>
                        <a:rPr sz="900" dirty="0"/>
                        <a:t> session </a:t>
                      </a:r>
                      <a:r>
                        <a:rPr sz="900" dirty="0" err="1"/>
                        <a:t>d'entraînement</a:t>
                      </a:r>
                      <a:br>
                        <a:rPr lang="en-US" sz="900" dirty="0">
                          <a:latin typeface="Ubuntu" panose="020B0504030602030204" pitchFamily="34" charset="0"/>
                        </a:rPr>
                      </a:br>
                      <a:endParaRPr sz="900" dirty="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rPr sz="900" dirty="0" err="1"/>
                        <a:t>Partagez</a:t>
                      </a:r>
                      <a:r>
                        <a:rPr sz="900" dirty="0"/>
                        <a:t> des conseils de </a:t>
                      </a:r>
                      <a:r>
                        <a:rPr sz="900" dirty="0" err="1"/>
                        <a:t>santé</a:t>
                      </a:r>
                      <a:r>
                        <a:rPr sz="900" dirty="0"/>
                        <a:t> avec </a:t>
                      </a:r>
                      <a:r>
                        <a:rPr sz="900" dirty="0" err="1"/>
                        <a:t>vos</a:t>
                      </a:r>
                      <a:r>
                        <a:rPr sz="900" dirty="0"/>
                        <a:t> </a:t>
                      </a:r>
                      <a:r>
                        <a:rPr sz="900" dirty="0" err="1"/>
                        <a:t>coéquipiers</a:t>
                      </a:r>
                      <a:r>
                        <a:rPr sz="900" dirty="0"/>
                        <a:t>. </a:t>
                      </a:r>
                      <a:r>
                        <a:rPr sz="900" dirty="0" err="1"/>
                        <a:t>Souvenez-vous</a:t>
                      </a:r>
                      <a:r>
                        <a:rPr sz="900" dirty="0"/>
                        <a:t>, il </a:t>
                      </a:r>
                      <a:r>
                        <a:rPr sz="900" dirty="0" err="1"/>
                        <a:t>est</a:t>
                      </a:r>
                      <a:r>
                        <a:rPr sz="900" dirty="0"/>
                        <a:t> important de </a:t>
                      </a:r>
                      <a:r>
                        <a:rPr sz="900" dirty="0" err="1"/>
                        <a:t>montrer</a:t>
                      </a:r>
                      <a:r>
                        <a:rPr sz="900" dirty="0"/>
                        <a:t> </a:t>
                      </a:r>
                      <a:r>
                        <a:rPr sz="900" dirty="0" err="1"/>
                        <a:t>l'exemple</a:t>
                      </a:r>
                      <a:r>
                        <a:rPr sz="900" dirty="0"/>
                        <a:t> et de </a:t>
                      </a:r>
                      <a:r>
                        <a:rPr sz="900" dirty="0" err="1"/>
                        <a:t>pratiquer</a:t>
                      </a:r>
                      <a:r>
                        <a:rPr sz="900" dirty="0"/>
                        <a:t> les </a:t>
                      </a:r>
                      <a:r>
                        <a:rPr sz="900" dirty="0" err="1"/>
                        <a:t>comportements</a:t>
                      </a:r>
                      <a:r>
                        <a:rPr sz="900" dirty="0"/>
                        <a:t> </a:t>
                      </a:r>
                      <a:r>
                        <a:rPr sz="900" dirty="0" err="1"/>
                        <a:t>sains</a:t>
                      </a:r>
                      <a:r>
                        <a:rPr sz="900" dirty="0"/>
                        <a:t> que </a:t>
                      </a:r>
                      <a:r>
                        <a:rPr sz="900" dirty="0" err="1"/>
                        <a:t>vous</a:t>
                      </a:r>
                      <a:r>
                        <a:rPr sz="900" dirty="0"/>
                        <a:t> </a:t>
                      </a:r>
                      <a:r>
                        <a:rPr sz="900" dirty="0" err="1"/>
                        <a:t>encouragez</a:t>
                      </a:r>
                      <a:r>
                        <a:rPr sz="900" dirty="0"/>
                        <a:t> </a:t>
                      </a:r>
                      <a:r>
                        <a:rPr sz="900" dirty="0" err="1"/>
                        <a:t>vos</a:t>
                      </a:r>
                      <a:r>
                        <a:rPr sz="900" dirty="0"/>
                        <a:t> </a:t>
                      </a:r>
                      <a:r>
                        <a:rPr sz="900" dirty="0" err="1"/>
                        <a:t>coéquipiers</a:t>
                      </a:r>
                      <a:r>
                        <a:rPr sz="900" dirty="0"/>
                        <a:t> à adopter !</a:t>
                      </a:r>
                      <a:br>
                        <a:rPr lang="en-US" sz="900" dirty="0">
                          <a:latin typeface="Ubuntu" panose="020B0504030602030204" pitchFamily="34" charset="0"/>
                        </a:rPr>
                      </a:br>
                      <a:br>
                        <a:rPr lang="en-US" sz="900" dirty="0">
                          <a:latin typeface="Ubuntu" panose="020B0504030602030204" pitchFamily="34" charset="0"/>
                        </a:rPr>
                      </a:br>
                      <a:r>
                        <a:rPr sz="900" dirty="0"/>
                        <a:t>Vos deux </a:t>
                      </a:r>
                      <a:r>
                        <a:rPr sz="900" dirty="0" err="1"/>
                        <a:t>nouvelles</a:t>
                      </a:r>
                      <a:r>
                        <a:rPr sz="900" dirty="0"/>
                        <a:t> </a:t>
                      </a:r>
                      <a:r>
                        <a:rPr sz="900" dirty="0" err="1"/>
                        <a:t>responsabilités</a:t>
                      </a:r>
                      <a:r>
                        <a:rPr sz="900" dirty="0"/>
                        <a:t> </a:t>
                      </a:r>
                      <a:r>
                        <a:rPr sz="900" dirty="0" err="1"/>
                        <a:t>sont</a:t>
                      </a:r>
                      <a:r>
                        <a:rPr sz="900" dirty="0"/>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rPr sz="900" dirty="0" err="1"/>
                        <a:t>Partagez</a:t>
                      </a:r>
                      <a:r>
                        <a:rPr sz="900" dirty="0"/>
                        <a:t> un message de force avec </a:t>
                      </a:r>
                      <a:r>
                        <a:rPr sz="900" dirty="0" err="1"/>
                        <a:t>vos</a:t>
                      </a:r>
                      <a:r>
                        <a:rPr sz="900" dirty="0"/>
                        <a:t> </a:t>
                      </a:r>
                      <a:r>
                        <a:rPr sz="900" dirty="0" err="1"/>
                        <a:t>coéquipiers</a:t>
                      </a:r>
                      <a:r>
                        <a:rPr sz="900" dirty="0"/>
                        <a:t> </a:t>
                      </a:r>
                      <a:r>
                        <a:rPr sz="900" dirty="0" err="1"/>
                        <a:t>quand</a:t>
                      </a:r>
                      <a:r>
                        <a:rPr sz="900" dirty="0"/>
                        <a:t> </a:t>
                      </a:r>
                      <a:r>
                        <a:rPr sz="900" dirty="0" err="1"/>
                        <a:t>ils</a:t>
                      </a:r>
                      <a:r>
                        <a:rPr sz="900" dirty="0"/>
                        <a:t> </a:t>
                      </a:r>
                      <a:r>
                        <a:rPr sz="900" dirty="0" err="1"/>
                        <a:t>arrivent</a:t>
                      </a:r>
                      <a:r>
                        <a:rPr sz="900" dirty="0"/>
                        <a:t> </a:t>
                      </a:r>
                      <a:r>
                        <a:rPr sz="900" dirty="0" err="1"/>
                        <a:t>ou</a:t>
                      </a:r>
                      <a:r>
                        <a:rPr sz="900" dirty="0"/>
                        <a:t> pendant </a:t>
                      </a:r>
                      <a:r>
                        <a:rPr sz="900" dirty="0" err="1"/>
                        <a:t>l'échauffement</a:t>
                      </a:r>
                      <a:r>
                        <a:rPr sz="900" dirty="0"/>
                        <a:t>. </a:t>
                      </a:r>
                      <a:r>
                        <a:rPr sz="900" dirty="0" err="1"/>
                        <a:t>Souriez</a:t>
                      </a:r>
                      <a:r>
                        <a:rPr sz="900" dirty="0"/>
                        <a:t> et </a:t>
                      </a:r>
                      <a:r>
                        <a:rPr sz="900" dirty="0" err="1"/>
                        <a:t>regardez</a:t>
                      </a:r>
                      <a:r>
                        <a:rPr sz="900" dirty="0"/>
                        <a:t>-les dans les </a:t>
                      </a:r>
                      <a:r>
                        <a:rPr sz="900" dirty="0" err="1"/>
                        <a:t>yeux</a:t>
                      </a:r>
                      <a:r>
                        <a:rPr sz="900" dirty="0"/>
                        <a:t>. Si </a:t>
                      </a:r>
                      <a:r>
                        <a:rPr sz="900" dirty="0" err="1"/>
                        <a:t>vous</a:t>
                      </a:r>
                      <a:r>
                        <a:rPr sz="900" dirty="0"/>
                        <a:t> </a:t>
                      </a:r>
                      <a:r>
                        <a:rPr sz="900" dirty="0" err="1"/>
                        <a:t>voulez</a:t>
                      </a:r>
                      <a:r>
                        <a:rPr sz="900" dirty="0"/>
                        <a:t>, </a:t>
                      </a:r>
                      <a:r>
                        <a:rPr sz="900" dirty="0" err="1"/>
                        <a:t>vous</a:t>
                      </a:r>
                      <a:r>
                        <a:rPr sz="900" dirty="0"/>
                        <a:t> </a:t>
                      </a:r>
                      <a:r>
                        <a:rPr sz="900" dirty="0" err="1"/>
                        <a:t>pouvez</a:t>
                      </a:r>
                      <a:r>
                        <a:rPr sz="900" dirty="0"/>
                        <a:t> </a:t>
                      </a:r>
                      <a:r>
                        <a:rPr sz="900" dirty="0" err="1"/>
                        <a:t>aussi</a:t>
                      </a:r>
                      <a:r>
                        <a:rPr sz="900" dirty="0"/>
                        <a:t> faire un check </a:t>
                      </a:r>
                      <a:r>
                        <a:rPr sz="900" dirty="0" err="1"/>
                        <a:t>ou</a:t>
                      </a:r>
                      <a:r>
                        <a:rPr sz="900" dirty="0"/>
                        <a:t> avec </a:t>
                      </a:r>
                      <a:r>
                        <a:rPr sz="900" dirty="0" err="1"/>
                        <a:t>votre</a:t>
                      </a:r>
                      <a:r>
                        <a:rPr sz="900" dirty="0"/>
                        <a:t> </a:t>
                      </a:r>
                      <a:r>
                        <a:rPr sz="900" dirty="0" err="1"/>
                        <a:t>coéquipier</a:t>
                      </a:r>
                      <a:r>
                        <a:rPr sz="900" dirty="0"/>
                        <a:t> </a:t>
                      </a:r>
                      <a:r>
                        <a:rPr sz="900" dirty="0" err="1"/>
                        <a:t>ou</a:t>
                      </a:r>
                      <a:r>
                        <a:rPr sz="900" dirty="0"/>
                        <a:t> </a:t>
                      </a:r>
                      <a:r>
                        <a:rPr sz="900" dirty="0" err="1"/>
                        <a:t>lui</a:t>
                      </a:r>
                      <a:r>
                        <a:rPr sz="900" dirty="0"/>
                        <a:t> taper dans la main.</a:t>
                      </a:r>
                      <a:br>
                        <a:rPr lang="en-US" sz="900" dirty="0">
                          <a:latin typeface="Ubuntu" panose="020B0504030602030204" pitchFamily="34" charset="0"/>
                        </a:rPr>
                      </a:br>
                      <a:br>
                        <a:rPr lang="en-US" sz="900" dirty="0">
                          <a:latin typeface="Ubuntu" panose="020B0504030602030204" pitchFamily="34" charset="0"/>
                        </a:rPr>
                      </a:br>
                      <a:r>
                        <a:rPr sz="900" dirty="0" err="1"/>
                        <a:t>Souvenez-vous</a:t>
                      </a:r>
                      <a:r>
                        <a:rPr sz="900" dirty="0"/>
                        <a:t> : </a:t>
                      </a:r>
                      <a:r>
                        <a:rPr sz="900" dirty="0" err="1"/>
                        <a:t>vous</a:t>
                      </a:r>
                      <a:r>
                        <a:rPr sz="900" dirty="0"/>
                        <a:t> </a:t>
                      </a:r>
                      <a:r>
                        <a:rPr sz="900" dirty="0" err="1"/>
                        <a:t>pouvez</a:t>
                      </a:r>
                      <a:r>
                        <a:rPr sz="900" dirty="0"/>
                        <a:t> </a:t>
                      </a:r>
                      <a:r>
                        <a:rPr sz="900" dirty="0" err="1"/>
                        <a:t>partager</a:t>
                      </a:r>
                      <a:r>
                        <a:rPr sz="900" dirty="0"/>
                        <a:t> des messages de force à </a:t>
                      </a:r>
                      <a:r>
                        <a:rPr sz="900" dirty="0" err="1"/>
                        <a:t>d'autres</a:t>
                      </a:r>
                      <a:r>
                        <a:rPr sz="900" dirty="0"/>
                        <a:t> moments </a:t>
                      </a:r>
                      <a:r>
                        <a:rPr sz="900" dirty="0" err="1"/>
                        <a:t>où</a:t>
                      </a:r>
                      <a:r>
                        <a:rPr sz="900" dirty="0"/>
                        <a:t> </a:t>
                      </a:r>
                      <a:r>
                        <a:rPr sz="900" dirty="0" err="1"/>
                        <a:t>vos</a:t>
                      </a:r>
                      <a:r>
                        <a:rPr sz="900" dirty="0"/>
                        <a:t> </a:t>
                      </a:r>
                      <a:r>
                        <a:rPr sz="900" dirty="0" err="1"/>
                        <a:t>coéquipiers</a:t>
                      </a:r>
                      <a:r>
                        <a:rPr sz="900" dirty="0"/>
                        <a:t> </a:t>
                      </a:r>
                      <a:r>
                        <a:rPr sz="900" dirty="0" err="1"/>
                        <a:t>pourraient</a:t>
                      </a:r>
                      <a:r>
                        <a:rPr sz="900" dirty="0"/>
                        <a:t> </a:t>
                      </a:r>
                      <a:r>
                        <a:rPr sz="900" dirty="0" err="1"/>
                        <a:t>avoir</a:t>
                      </a:r>
                      <a:r>
                        <a:rPr sz="900" dirty="0"/>
                        <a:t> </a:t>
                      </a:r>
                      <a:r>
                        <a:rPr sz="900" dirty="0" err="1"/>
                        <a:t>besoin</a:t>
                      </a:r>
                      <a:r>
                        <a:rPr sz="900" dirty="0"/>
                        <a:t> de </a:t>
                      </a:r>
                      <a:r>
                        <a:rPr sz="900" dirty="0" err="1"/>
                        <a:t>soutien</a:t>
                      </a:r>
                      <a:r>
                        <a:rPr sz="900" dirty="0"/>
                        <a:t> </a:t>
                      </a:r>
                      <a:r>
                        <a:rPr sz="900" dirty="0" err="1"/>
                        <a:t>ou</a:t>
                      </a:r>
                      <a:r>
                        <a:rPr sz="900" dirty="0"/>
                        <a:t> </a:t>
                      </a:r>
                      <a:r>
                        <a:rPr sz="900" dirty="0" err="1"/>
                        <a:t>d'encouragement</a:t>
                      </a:r>
                      <a:r>
                        <a:rPr sz="900" dirty="0"/>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pPr>
                      <a:endParaRPr sz="900" dirty="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rPr sz="900" dirty="0"/>
                        <a:t>Pendant </a:t>
                      </a:r>
                      <a:r>
                        <a:rPr sz="900" dirty="0" err="1"/>
                        <a:t>vos</a:t>
                      </a:r>
                      <a:r>
                        <a:rPr sz="900" dirty="0"/>
                        <a:t> </a:t>
                      </a:r>
                      <a:r>
                        <a:rPr sz="900" dirty="0" err="1"/>
                        <a:t>étirements</a:t>
                      </a:r>
                      <a:r>
                        <a:rPr sz="900" dirty="0"/>
                        <a:t> de </a:t>
                      </a:r>
                      <a:r>
                        <a:rPr sz="900" dirty="0" err="1"/>
                        <a:t>récupération</a:t>
                      </a:r>
                      <a:r>
                        <a:rPr sz="900" dirty="0"/>
                        <a:t>, </a:t>
                      </a:r>
                      <a:r>
                        <a:rPr sz="900" dirty="0" err="1"/>
                        <a:t>aidez</a:t>
                      </a:r>
                      <a:r>
                        <a:rPr sz="900" dirty="0"/>
                        <a:t> </a:t>
                      </a:r>
                      <a:r>
                        <a:rPr sz="900" dirty="0" err="1"/>
                        <a:t>vos</a:t>
                      </a:r>
                      <a:r>
                        <a:rPr sz="900" dirty="0"/>
                        <a:t> </a:t>
                      </a:r>
                      <a:r>
                        <a:rPr sz="900" dirty="0" err="1"/>
                        <a:t>coéquipiers</a:t>
                      </a:r>
                      <a:r>
                        <a:rPr sz="900" dirty="0"/>
                        <a:t> avec </a:t>
                      </a:r>
                      <a:r>
                        <a:rPr sz="900" dirty="0" err="1"/>
                        <a:t>leur</a:t>
                      </a:r>
                      <a:r>
                        <a:rPr sz="900" dirty="0"/>
                        <a:t> respiration. </a:t>
                      </a:r>
                      <a:r>
                        <a:rPr sz="900" dirty="0" err="1"/>
                        <a:t>Vous</a:t>
                      </a:r>
                      <a:r>
                        <a:rPr sz="900" dirty="0"/>
                        <a:t> </a:t>
                      </a:r>
                      <a:r>
                        <a:rPr sz="900" dirty="0" err="1"/>
                        <a:t>pouvez</a:t>
                      </a:r>
                      <a:r>
                        <a:rPr sz="900" dirty="0"/>
                        <a:t> </a:t>
                      </a:r>
                      <a:r>
                        <a:rPr sz="900" dirty="0" err="1"/>
                        <a:t>utiliser</a:t>
                      </a:r>
                      <a:r>
                        <a:rPr sz="900" dirty="0"/>
                        <a:t> la technique « </a:t>
                      </a:r>
                      <a:r>
                        <a:rPr sz="900" dirty="0" err="1"/>
                        <a:t>Étirez-vous</a:t>
                      </a:r>
                      <a:r>
                        <a:rPr sz="900" dirty="0"/>
                        <a:t>, </a:t>
                      </a:r>
                      <a:r>
                        <a:rPr sz="900" dirty="0" err="1"/>
                        <a:t>respirez</a:t>
                      </a:r>
                      <a:r>
                        <a:rPr sz="900" dirty="0"/>
                        <a:t>, </a:t>
                      </a:r>
                      <a:r>
                        <a:rPr sz="900" dirty="0" err="1"/>
                        <a:t>détendez-vous</a:t>
                      </a:r>
                      <a:r>
                        <a:rPr sz="900" dirty="0"/>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pPr>
                      <a:endParaRPr sz="9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sz="1000" b="1">
                          <a:latin typeface="Ubuntu" panose="020B0504030602030204" pitchFamily="34" charset="0"/>
                        </a:defRPr>
                      </a:pPr>
                      <a:r>
                        <a:rPr sz="900" dirty="0" err="1"/>
                        <a:t>Facultatif</a:t>
                      </a:r>
                      <a:r>
                        <a:rPr sz="900" dirty="0"/>
                        <a:t> : </a:t>
                      </a:r>
                      <a:r>
                        <a:rPr sz="900" dirty="0" err="1"/>
                        <a:t>ajoutez</a:t>
                      </a:r>
                      <a:r>
                        <a:rPr sz="900" dirty="0"/>
                        <a:t> un plan </a:t>
                      </a:r>
                      <a:r>
                        <a:rPr sz="900" dirty="0" err="1"/>
                        <a:t>d'action</a:t>
                      </a:r>
                      <a:r>
                        <a:rPr sz="900" dirty="0"/>
                        <a:t> et </a:t>
                      </a:r>
                      <a:r>
                        <a:rPr sz="900" dirty="0" err="1"/>
                        <a:t>toutes</a:t>
                      </a:r>
                      <a:r>
                        <a:rPr sz="900" dirty="0"/>
                        <a:t> les étapes </a:t>
                      </a:r>
                      <a:r>
                        <a:rPr sz="900" dirty="0" err="1"/>
                        <a:t>suivantes</a:t>
                      </a:r>
                      <a:r>
                        <a:rPr sz="900" dirty="0"/>
                        <a:t> que </a:t>
                      </a:r>
                      <a:r>
                        <a:rPr sz="900" dirty="0" err="1"/>
                        <a:t>vous</a:t>
                      </a:r>
                      <a:r>
                        <a:rPr sz="900" dirty="0"/>
                        <a:t> </a:t>
                      </a:r>
                      <a:r>
                        <a:rPr sz="900" dirty="0" err="1"/>
                        <a:t>aimeriez</a:t>
                      </a:r>
                      <a:r>
                        <a:rPr sz="900" dirty="0"/>
                        <a:t> que les capitaines de fitness de 2e </a:t>
                      </a:r>
                      <a:r>
                        <a:rPr sz="900" dirty="0" err="1"/>
                        <a:t>année</a:t>
                      </a:r>
                      <a:r>
                        <a:rPr sz="900" dirty="0"/>
                        <a:t> </a:t>
                      </a:r>
                      <a:r>
                        <a:rPr sz="900" dirty="0" err="1"/>
                        <a:t>fassent</a:t>
                      </a:r>
                      <a:r>
                        <a:rPr sz="900" dirty="0"/>
                        <a:t>. </a:t>
                      </a:r>
                    </a:p>
                    <a:p>
                      <a:pPr marL="0" marR="0" lvl="0" indent="0" algn="l" defTabSz="914400" rtl="0" eaLnBrk="1" fontAlgn="auto" latinLnBrk="0" hangingPunct="1">
                        <a:lnSpc>
                          <a:spcPct val="100000"/>
                        </a:lnSpc>
                        <a:spcBef>
                          <a:spcPts val="0"/>
                        </a:spcBef>
                        <a:spcAft>
                          <a:spcPts val="0"/>
                        </a:spcAft>
                        <a:buClrTx/>
                        <a:buSzTx/>
                        <a:buFont typeface="+mj-lt"/>
                        <a:buNone/>
                        <a:tabLst/>
                      </a:pPr>
                      <a:endParaRPr sz="900" b="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pPr>
                      <a:endParaRPr sz="900" b="1"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rPr sz="900"/>
                        <a:t>Sujet : Un mot de réflexion</a:t>
                      </a:r>
                      <a:endParaRPr sz="9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endParaRPr sz="9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sz="900" b="1">
                          <a:solidFill>
                            <a:srgbClr val="316355"/>
                          </a:solidFill>
                        </a:rPr>
                        <a:t>Durée : </a:t>
                      </a:r>
                      <a:r>
                        <a:rPr sz="900"/>
                        <a:t>1 minute</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sz="900"/>
                        <a:t>Invitez les capitaines de fitness à se tenir debout en cercle. </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b="1">
                          <a:solidFill>
                            <a:srgbClr val="316355"/>
                          </a:solidFill>
                        </a:rPr>
                        <a:t>QUESTION :</a:t>
                      </a:r>
                      <a:br>
                        <a:rPr lang="en-US" sz="900" b="0" i="0" u="none" strike="noStrike" kern="1200" baseline="0" noProof="0" dirty="0">
                          <a:solidFill>
                            <a:schemeClr val="dk1"/>
                          </a:solidFill>
                          <a:latin typeface="Ubuntu" panose="020B0504030602030204" pitchFamily="34" charset="0"/>
                          <a:ea typeface="+mn-ea"/>
                          <a:cs typeface="+mn-cs"/>
                        </a:rPr>
                      </a:br>
                      <a:r>
                        <a:rPr sz="900">
                          <a:solidFill>
                            <a:schemeClr val="dk1"/>
                          </a:solidFill>
                        </a:rPr>
                        <a:t>Qu'avez-vous hâte de faire en tant que capitaine de fitness en 2e année ?</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604369C9-81B5-D1AA-F0F2-8182C34069C4}"/>
              </a:ext>
            </a:extLst>
          </p:cNvPr>
          <p:cNvPicPr>
            <a:picLocks noChangeAspect="1"/>
          </p:cNvPicPr>
          <p:nvPr/>
        </p:nvPicPr>
        <p:blipFill>
          <a:blip r:embed="rId2"/>
          <a:stretch>
            <a:fillRect/>
          </a:stretch>
        </p:blipFill>
        <p:spPr>
          <a:xfrm>
            <a:off x="6996788" y="2334632"/>
            <a:ext cx="2295062" cy="1313019"/>
          </a:xfrm>
          <a:prstGeom prst="rect">
            <a:avLst/>
          </a:prstGeom>
        </p:spPr>
      </p:pic>
      <p:pic>
        <p:nvPicPr>
          <p:cNvPr id="8" name="Picture 7">
            <a:extLst>
              <a:ext uri="{FF2B5EF4-FFF2-40B4-BE49-F238E27FC236}">
                <a16:creationId xmlns:a16="http://schemas.microsoft.com/office/drawing/2014/main" id="{6838EA77-50B0-D825-C9DF-FF559BD9CF4F}"/>
              </a:ext>
            </a:extLst>
          </p:cNvPr>
          <p:cNvPicPr>
            <a:picLocks noChangeAspect="1"/>
          </p:cNvPicPr>
          <p:nvPr/>
        </p:nvPicPr>
        <p:blipFill>
          <a:blip r:embed="rId3"/>
          <a:stretch>
            <a:fillRect/>
          </a:stretch>
        </p:blipFill>
        <p:spPr>
          <a:xfrm>
            <a:off x="6996788" y="5316481"/>
            <a:ext cx="2081068" cy="1153742"/>
          </a:xfrm>
          <a:prstGeom prst="rect">
            <a:avLst/>
          </a:prstGeom>
        </p:spPr>
      </p:pic>
    </p:spTree>
    <p:extLst>
      <p:ext uri="{BB962C8B-B14F-4D97-AF65-F5344CB8AC3E}">
        <p14:creationId xmlns:p14="http://schemas.microsoft.com/office/powerpoint/2010/main" val="253621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559707" y="487330"/>
            <a:ext cx="8621486" cy="690189"/>
          </a:xfrm>
          <a:prstGeom prst="rect">
            <a:avLst/>
          </a:prstGeom>
          <a:noFill/>
        </p:spPr>
        <p:txBody>
          <a:bodyPr wrap="square">
            <a:spAutoFit/>
          </a:bodyPr>
          <a:lstStyle/>
          <a:p>
            <a:pPr marL="2540">
              <a:lnSpc>
                <a:spcPct val="107000"/>
              </a:lnSpc>
              <a:spcAft>
                <a:spcPts val="335"/>
              </a:spcAft>
              <a:defRPr sz="1400" b="1">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t>Capitaine de fitness</a:t>
            </a:r>
            <a:endParaRPr sz="1400">
              <a:solidFill>
                <a:srgbClr val="000000"/>
              </a:solidFill>
              <a:effectLst/>
              <a:latin typeface="Calibri" panose="020F0502020204030204" pitchFamily="34" charset="0"/>
              <a:ea typeface="Calibri" panose="020F0502020204030204" pitchFamily="34" charset="0"/>
            </a:endParaRPr>
          </a:p>
          <a:p>
            <a:pPr marL="2540">
              <a:lnSpc>
                <a:spcPct val="107000"/>
              </a:lnSpc>
              <a:spcAft>
                <a:spcPts val="825"/>
              </a:spcAft>
              <a:defRPr sz="2200">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t>Guide du facilitateur</a:t>
            </a:r>
            <a:endParaRPr sz="2200" kern="0">
              <a:solidFill>
                <a:srgbClr val="2F6153"/>
              </a:solidFill>
              <a:effectLst/>
              <a:latin typeface="Ubuntu" panose="020B0504030602030204" pitchFamily="34" charset="0"/>
              <a:ea typeface="Ubuntu" panose="020B0504030602030204" pitchFamily="34" charset="0"/>
              <a:cs typeface="Ubuntu" panose="020B0504030602030204" pitchFamily="34" charset="0"/>
            </a:endParaRPr>
          </a:p>
        </p:txBody>
      </p:sp>
      <p:sp>
        <p:nvSpPr>
          <p:cNvPr id="4" name="CuadroTexto 3">
            <a:extLst>
              <a:ext uri="{FF2B5EF4-FFF2-40B4-BE49-F238E27FC236}">
                <a16:creationId xmlns:a16="http://schemas.microsoft.com/office/drawing/2014/main" id="{4A284CCA-C141-48AD-8E0B-8B1C4C36D824}"/>
              </a:ext>
            </a:extLst>
          </p:cNvPr>
          <p:cNvSpPr txBox="1"/>
          <p:nvPr/>
        </p:nvSpPr>
        <p:spPr>
          <a:xfrm>
            <a:off x="549959" y="1179507"/>
            <a:ext cx="9203641" cy="5211683"/>
          </a:xfrm>
          <a:prstGeom prst="rect">
            <a:avLst/>
          </a:prstGeom>
          <a:noFill/>
        </p:spPr>
        <p:txBody>
          <a:bodyPr wrap="square">
            <a:spAutoFit/>
          </a:bodyPr>
          <a:lstStyle/>
          <a:p>
            <a:pPr indent="-6350">
              <a:lnSpc>
                <a:spcPct val="117000"/>
              </a:lnSpc>
              <a:spcAft>
                <a:spcPts val="1900"/>
              </a:spcAft>
              <a:defRPr sz="1400">
                <a:solidFill>
                  <a:srgbClr val="2E2825"/>
                </a:solidFill>
                <a:latin typeface="Ubuntu" panose="020B0504030602030204" pitchFamily="34" charset="0"/>
                <a:ea typeface="Ubuntu" panose="020B0504030602030204" pitchFamily="34" charset="0"/>
                <a:cs typeface="Ubuntu" panose="020B0504030602030204" pitchFamily="34" charset="0"/>
              </a:defRPr>
            </a:pPr>
            <a:r>
              <a:rPr dirty="0">
                <a:effectLst/>
              </a:rPr>
              <a:t>Ce guide du </a:t>
            </a:r>
            <a:r>
              <a:rPr dirty="0" err="1">
                <a:effectLst/>
              </a:rPr>
              <a:t>facilitateur</a:t>
            </a:r>
            <a:r>
              <a:rPr dirty="0">
                <a:effectLst/>
              </a:rPr>
              <a:t> </a:t>
            </a:r>
            <a:r>
              <a:rPr dirty="0" err="1">
                <a:effectLst/>
              </a:rPr>
              <a:t>fournit</a:t>
            </a:r>
            <a:r>
              <a:rPr dirty="0">
                <a:effectLst/>
              </a:rPr>
              <a:t> des </a:t>
            </a:r>
            <a:r>
              <a:rPr dirty="0" err="1">
                <a:effectLst/>
              </a:rPr>
              <a:t>consignes</a:t>
            </a:r>
            <a:r>
              <a:rPr dirty="0">
                <a:effectLst/>
              </a:rPr>
              <a:t> sur la manière </a:t>
            </a:r>
            <a:r>
              <a:rPr dirty="0" err="1">
                <a:effectLst/>
              </a:rPr>
              <a:t>d'organiser</a:t>
            </a:r>
            <a:r>
              <a:rPr dirty="0">
                <a:effectLst/>
              </a:rPr>
              <a:t> et de </a:t>
            </a:r>
            <a:r>
              <a:rPr dirty="0" err="1">
                <a:effectLst/>
              </a:rPr>
              <a:t>mener</a:t>
            </a:r>
            <a:r>
              <a:rPr dirty="0">
                <a:effectLst/>
              </a:rPr>
              <a:t> le </a:t>
            </a:r>
            <a:r>
              <a:rPr dirty="0" err="1">
                <a:effectLst/>
              </a:rPr>
              <a:t>cours</a:t>
            </a:r>
            <a:r>
              <a:rPr dirty="0">
                <a:effectLst/>
              </a:rPr>
              <a:t> de formation </a:t>
            </a:r>
            <a:r>
              <a:rPr b="1" u="sng" dirty="0"/>
              <a:t>Capitaine de fitness </a:t>
            </a:r>
            <a:r>
              <a:rPr dirty="0">
                <a:effectLst/>
              </a:rPr>
              <a:t>de la </a:t>
            </a:r>
            <a:r>
              <a:rPr b="1" u="sng" dirty="0">
                <a:effectLst/>
              </a:rPr>
              <a:t>2e </a:t>
            </a:r>
            <a:r>
              <a:rPr b="1" u="sng" dirty="0" err="1">
                <a:effectLst/>
              </a:rPr>
              <a:t>année</a:t>
            </a:r>
            <a:r>
              <a:rPr dirty="0">
                <a:effectLst/>
              </a:rPr>
              <a:t> à </a:t>
            </a:r>
            <a:r>
              <a:rPr dirty="0" err="1">
                <a:effectLst/>
              </a:rPr>
              <a:t>l'aide</a:t>
            </a:r>
            <a:r>
              <a:rPr dirty="0">
                <a:effectLst/>
              </a:rPr>
              <a:t> de la </a:t>
            </a:r>
            <a:r>
              <a:rPr dirty="0" err="1">
                <a:effectLst/>
              </a:rPr>
              <a:t>présentation</a:t>
            </a:r>
            <a:r>
              <a:rPr dirty="0">
                <a:effectLst/>
              </a:rPr>
              <a:t> PowerPoint et au carnet </a:t>
            </a:r>
            <a:r>
              <a:rPr dirty="0" err="1">
                <a:effectLst/>
              </a:rPr>
              <a:t>d'exercices</a:t>
            </a:r>
            <a:r>
              <a:rPr dirty="0">
                <a:effectLst/>
              </a:rPr>
              <a:t> de participant. </a:t>
            </a:r>
            <a:endParaRPr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20"/>
              </a:spcAft>
              <a:defRPr sz="1400">
                <a:solidFill>
                  <a:srgbClr val="2E2825"/>
                </a:solidFill>
                <a:effectLst/>
                <a:latin typeface="Ubuntu" panose="020B0504030602030204" pitchFamily="34" charset="0"/>
                <a:ea typeface="Ubuntu" panose="020B0504030602030204" pitchFamily="34" charset="0"/>
                <a:cs typeface="Ubuntu" panose="020B0504030602030204" pitchFamily="34" charset="0"/>
              </a:defRPr>
            </a:pPr>
            <a:r>
              <a:rPr dirty="0"/>
              <a:t>Si </a:t>
            </a:r>
            <a:r>
              <a:rPr dirty="0" err="1"/>
              <a:t>vous</a:t>
            </a:r>
            <a:r>
              <a:rPr dirty="0"/>
              <a:t> </a:t>
            </a:r>
            <a:r>
              <a:rPr dirty="0" err="1"/>
              <a:t>cherchez</a:t>
            </a:r>
            <a:r>
              <a:rPr dirty="0"/>
              <a:t> des </a:t>
            </a:r>
            <a:r>
              <a:rPr dirty="0" err="1"/>
              <a:t>ressources</a:t>
            </a:r>
            <a:r>
              <a:rPr dirty="0"/>
              <a:t> pour </a:t>
            </a:r>
            <a:r>
              <a:rPr dirty="0" err="1"/>
              <a:t>vous</a:t>
            </a:r>
            <a:r>
              <a:rPr dirty="0"/>
              <a:t> aider à </a:t>
            </a:r>
            <a:r>
              <a:rPr dirty="0" err="1"/>
              <a:t>préparer</a:t>
            </a:r>
            <a:r>
              <a:rPr dirty="0"/>
              <a:t> et </a:t>
            </a:r>
            <a:r>
              <a:rPr dirty="0" err="1"/>
              <a:t>mener</a:t>
            </a:r>
            <a:r>
              <a:rPr dirty="0"/>
              <a:t> </a:t>
            </a:r>
            <a:r>
              <a:rPr dirty="0" err="1"/>
              <a:t>une</a:t>
            </a:r>
            <a:r>
              <a:rPr dirty="0"/>
              <a:t> formation </a:t>
            </a:r>
            <a:r>
              <a:rPr dirty="0" err="1"/>
              <a:t>virtuelle</a:t>
            </a:r>
            <a:r>
              <a:rPr dirty="0"/>
              <a:t>, </a:t>
            </a:r>
            <a:r>
              <a:rPr dirty="0" err="1"/>
              <a:t>vous</a:t>
            </a:r>
            <a:r>
              <a:rPr dirty="0"/>
              <a:t> les </a:t>
            </a:r>
            <a:r>
              <a:rPr dirty="0" err="1"/>
              <a:t>trouverez</a:t>
            </a:r>
            <a:r>
              <a:rPr dirty="0"/>
              <a:t> </a:t>
            </a:r>
            <a:r>
              <a:rPr dirty="0" err="1"/>
              <a:t>ici</a:t>
            </a:r>
            <a:r>
              <a:rPr dirty="0"/>
              <a:t>. </a:t>
            </a:r>
            <a:endParaRPr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1900"/>
              </a:spcAft>
              <a:defRPr sz="1400">
                <a:solidFill>
                  <a:srgbClr val="2E2825"/>
                </a:solidFill>
                <a:effectLst/>
                <a:latin typeface="Ubuntu" panose="020B0504030602030204" pitchFamily="34" charset="0"/>
                <a:ea typeface="Ubuntu" panose="020B0504030602030204" pitchFamily="34" charset="0"/>
                <a:cs typeface="Ubuntu" panose="020B0504030602030204" pitchFamily="34" charset="0"/>
              </a:defRPr>
            </a:pPr>
            <a:r>
              <a:rPr dirty="0" err="1"/>
              <a:t>Sinon</a:t>
            </a:r>
            <a:r>
              <a:rPr dirty="0"/>
              <a:t>, les </a:t>
            </a:r>
            <a:r>
              <a:rPr dirty="0" err="1"/>
              <a:t>feuilles</a:t>
            </a:r>
            <a:r>
              <a:rPr dirty="0"/>
              <a:t> de travail, le PowerPoint et </a:t>
            </a:r>
            <a:r>
              <a:rPr dirty="0" err="1"/>
              <a:t>cette</a:t>
            </a:r>
            <a:r>
              <a:rPr dirty="0"/>
              <a:t> </a:t>
            </a:r>
            <a:r>
              <a:rPr dirty="0" err="1"/>
              <a:t>ressource</a:t>
            </a:r>
            <a:r>
              <a:rPr dirty="0"/>
              <a:t> </a:t>
            </a:r>
            <a:r>
              <a:rPr dirty="0" err="1"/>
              <a:t>peuvent</a:t>
            </a:r>
            <a:r>
              <a:rPr dirty="0"/>
              <a:t> </a:t>
            </a:r>
            <a:r>
              <a:rPr dirty="0" err="1"/>
              <a:t>être</a:t>
            </a:r>
            <a:r>
              <a:rPr dirty="0"/>
              <a:t> </a:t>
            </a:r>
            <a:r>
              <a:rPr dirty="0" err="1"/>
              <a:t>adaptés</a:t>
            </a:r>
            <a:r>
              <a:rPr dirty="0"/>
              <a:t> pour des </a:t>
            </a:r>
            <a:r>
              <a:rPr dirty="0" err="1"/>
              <a:t>plateformes</a:t>
            </a:r>
            <a:r>
              <a:rPr dirty="0"/>
              <a:t> </a:t>
            </a:r>
            <a:r>
              <a:rPr dirty="0" err="1"/>
              <a:t>telles</a:t>
            </a:r>
            <a:r>
              <a:rPr dirty="0"/>
              <a:t> que Zoom, WhatsApp, Facebook </a:t>
            </a:r>
            <a:r>
              <a:rPr dirty="0" err="1"/>
              <a:t>ou</a:t>
            </a:r>
            <a:r>
              <a:rPr dirty="0"/>
              <a:t> </a:t>
            </a:r>
            <a:r>
              <a:rPr dirty="0" err="1"/>
              <a:t>utilisées</a:t>
            </a:r>
            <a:r>
              <a:rPr dirty="0"/>
              <a:t> </a:t>
            </a:r>
            <a:r>
              <a:rPr dirty="0" err="1"/>
              <a:t>en</a:t>
            </a:r>
            <a:r>
              <a:rPr dirty="0"/>
              <a:t> </a:t>
            </a:r>
            <a:r>
              <a:rPr dirty="0" err="1"/>
              <a:t>personnes</a:t>
            </a:r>
            <a:r>
              <a:rPr dirty="0"/>
              <a:t>.</a:t>
            </a:r>
            <a:endParaRPr sz="1400" dirty="0">
              <a:solidFill>
                <a:srgbClr val="000000"/>
              </a:solidFill>
              <a:effectLst/>
              <a:latin typeface="Calibri" panose="020F0502020204030204" pitchFamily="34" charset="0"/>
              <a:ea typeface="Calibri" panose="020F0502020204030204" pitchFamily="34" charset="0"/>
            </a:endParaRPr>
          </a:p>
          <a:p>
            <a:pPr indent="-6350">
              <a:lnSpc>
                <a:spcPct val="107000"/>
              </a:lnSpc>
              <a:spcAft>
                <a:spcPts val="940"/>
              </a:spcAft>
              <a:defRPr sz="1400" b="1">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rPr dirty="0" err="1"/>
              <a:t>Assurez-vous</a:t>
            </a:r>
            <a:r>
              <a:rPr dirty="0"/>
              <a:t> de </a:t>
            </a:r>
            <a:r>
              <a:rPr dirty="0" err="1"/>
              <a:t>réaliser</a:t>
            </a:r>
            <a:r>
              <a:rPr dirty="0"/>
              <a:t> les actions </a:t>
            </a:r>
            <a:r>
              <a:rPr dirty="0" err="1"/>
              <a:t>suivantes</a:t>
            </a:r>
            <a:r>
              <a:rPr dirty="0"/>
              <a:t> pour </a:t>
            </a:r>
            <a:r>
              <a:rPr dirty="0" err="1"/>
              <a:t>vous</a:t>
            </a:r>
            <a:r>
              <a:rPr dirty="0"/>
              <a:t> </a:t>
            </a:r>
            <a:r>
              <a:rPr dirty="0" err="1"/>
              <a:t>préparer</a:t>
            </a:r>
            <a:r>
              <a:rPr dirty="0"/>
              <a:t> à </a:t>
            </a:r>
            <a:r>
              <a:rPr dirty="0" err="1"/>
              <a:t>chaque</a:t>
            </a:r>
            <a:r>
              <a:rPr dirty="0"/>
              <a:t> session :</a:t>
            </a:r>
            <a:endParaRPr sz="1400" dirty="0">
              <a:solidFill>
                <a:srgbClr val="000000"/>
              </a:solidFill>
              <a:effectLst/>
              <a:latin typeface="Calibri" panose="020F0502020204030204" pitchFamily="34" charset="0"/>
              <a:ea typeface="Calibri" panose="020F0502020204030204" pitchFamily="34" charset="0"/>
            </a:endParaRPr>
          </a:p>
          <a:p>
            <a:pPr marL="342900" lvl="0" indent="-342900"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Revoyez</a:t>
            </a:r>
            <a:r>
              <a:rPr dirty="0"/>
              <a:t> </a:t>
            </a:r>
            <a:r>
              <a:rPr dirty="0" err="1"/>
              <a:t>ce</a:t>
            </a:r>
            <a:r>
              <a:rPr dirty="0"/>
              <a:t> guide du </a:t>
            </a:r>
            <a:r>
              <a:rPr dirty="0" err="1"/>
              <a:t>facilitateur</a:t>
            </a:r>
            <a:r>
              <a:rPr dirty="0"/>
              <a:t> et la </a:t>
            </a:r>
            <a:r>
              <a:rPr dirty="0" err="1"/>
              <a:t>présentation</a:t>
            </a:r>
            <a:r>
              <a:rPr dirty="0"/>
              <a:t> PowerPoint qui </a:t>
            </a:r>
            <a:r>
              <a:rPr dirty="0" err="1"/>
              <a:t>l'accompagne</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800"/>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Revoyez</a:t>
            </a:r>
            <a:r>
              <a:rPr dirty="0"/>
              <a:t> les </a:t>
            </a:r>
            <a:r>
              <a:rPr dirty="0" err="1"/>
              <a:t>feuilles</a:t>
            </a:r>
            <a:r>
              <a:rPr dirty="0"/>
              <a:t> de travail et </a:t>
            </a:r>
            <a:r>
              <a:rPr dirty="0" err="1"/>
              <a:t>terminez</a:t>
            </a:r>
            <a:r>
              <a:rPr dirty="0"/>
              <a:t> </a:t>
            </a:r>
            <a:r>
              <a:rPr dirty="0" err="1"/>
              <a:t>chaque</a:t>
            </a:r>
            <a:r>
              <a:rPr dirty="0"/>
              <a:t> </a:t>
            </a:r>
            <a:r>
              <a:rPr dirty="0" err="1"/>
              <a:t>activité</a:t>
            </a:r>
            <a:r>
              <a:rPr dirty="0"/>
              <a:t> </a:t>
            </a:r>
            <a:r>
              <a:rPr dirty="0" err="1"/>
              <a:t>vous-même</a:t>
            </a:r>
            <a:r>
              <a:rPr dirty="0"/>
              <a:t> pour </a:t>
            </a:r>
            <a:r>
              <a:rPr dirty="0" err="1"/>
              <a:t>vous</a:t>
            </a:r>
            <a:r>
              <a:rPr dirty="0"/>
              <a:t> </a:t>
            </a:r>
            <a:r>
              <a:rPr dirty="0" err="1"/>
              <a:t>familiariser</a:t>
            </a:r>
            <a:r>
              <a:rPr dirty="0"/>
              <a:t> avec </a:t>
            </a:r>
            <a:r>
              <a:rPr dirty="0" err="1"/>
              <a:t>elles</a:t>
            </a:r>
            <a:r>
              <a:rPr dirty="0"/>
              <a:t> et </a:t>
            </a:r>
            <a:r>
              <a:rPr dirty="0" err="1"/>
              <a:t>avoir</a:t>
            </a:r>
            <a:r>
              <a:rPr dirty="0"/>
              <a:t> des </a:t>
            </a:r>
            <a:r>
              <a:rPr dirty="0" err="1"/>
              <a:t>exemples</a:t>
            </a:r>
            <a:r>
              <a:rPr dirty="0"/>
              <a:t> à </a:t>
            </a:r>
            <a:r>
              <a:rPr dirty="0" err="1"/>
              <a:t>partager</a:t>
            </a:r>
            <a:r>
              <a:rPr dirty="0"/>
              <a:t>. De plus, </a:t>
            </a:r>
            <a:r>
              <a:rPr dirty="0" err="1"/>
              <a:t>songez</a:t>
            </a:r>
            <a:r>
              <a:rPr dirty="0"/>
              <a:t> aux </a:t>
            </a:r>
            <a:r>
              <a:rPr dirty="0" err="1"/>
              <a:t>informations</a:t>
            </a:r>
            <a:r>
              <a:rPr dirty="0"/>
              <a:t> que </a:t>
            </a:r>
            <a:r>
              <a:rPr dirty="0" err="1"/>
              <a:t>vous</a:t>
            </a:r>
            <a:r>
              <a:rPr dirty="0"/>
              <a:t> </a:t>
            </a:r>
            <a:r>
              <a:rPr dirty="0" err="1"/>
              <a:t>pouvez</a:t>
            </a:r>
            <a:r>
              <a:rPr dirty="0"/>
              <a:t> </a:t>
            </a:r>
            <a:r>
              <a:rPr dirty="0" err="1"/>
              <a:t>ajouter</a:t>
            </a:r>
            <a:r>
              <a:rPr dirty="0"/>
              <a:t> </a:t>
            </a:r>
            <a:r>
              <a:rPr dirty="0" err="1"/>
              <a:t>en</a:t>
            </a:r>
            <a:r>
              <a:rPr dirty="0"/>
              <a:t> </a:t>
            </a:r>
            <a:r>
              <a:rPr dirty="0" err="1"/>
              <a:t>fonction</a:t>
            </a:r>
            <a:r>
              <a:rPr dirty="0"/>
              <a:t> des perspectives de </a:t>
            </a:r>
            <a:r>
              <a:rPr dirty="0" err="1"/>
              <a:t>votre</a:t>
            </a:r>
            <a:r>
              <a:rPr dirty="0"/>
              <a:t> </a:t>
            </a:r>
            <a:r>
              <a:rPr dirty="0" err="1"/>
              <a:t>Programme</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Organisez</a:t>
            </a:r>
            <a:r>
              <a:rPr dirty="0"/>
              <a:t> </a:t>
            </a:r>
            <a:r>
              <a:rPr dirty="0" err="1"/>
              <a:t>une</a:t>
            </a:r>
            <a:r>
              <a:rPr dirty="0"/>
              <a:t> séance </a:t>
            </a:r>
            <a:r>
              <a:rPr dirty="0" err="1"/>
              <a:t>d'entraînement</a:t>
            </a:r>
            <a:r>
              <a:rPr dirty="0"/>
              <a:t> avec </a:t>
            </a:r>
            <a:r>
              <a:rPr dirty="0" err="1"/>
              <a:t>tous</a:t>
            </a:r>
            <a:r>
              <a:rPr dirty="0"/>
              <a:t> les </a:t>
            </a:r>
            <a:r>
              <a:rPr dirty="0" err="1"/>
              <a:t>facilitateurs</a:t>
            </a:r>
            <a:r>
              <a:rPr dirty="0"/>
              <a:t> et </a:t>
            </a:r>
            <a:r>
              <a:rPr dirty="0" err="1"/>
              <a:t>abordez</a:t>
            </a:r>
            <a:r>
              <a:rPr dirty="0"/>
              <a:t> </a:t>
            </a:r>
            <a:r>
              <a:rPr dirty="0" err="1"/>
              <a:t>chaque</a:t>
            </a:r>
            <a:r>
              <a:rPr dirty="0"/>
              <a:t> diapositive.</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Partagez</a:t>
            </a:r>
            <a:r>
              <a:rPr dirty="0"/>
              <a:t> </a:t>
            </a:r>
            <a:r>
              <a:rPr dirty="0" err="1"/>
              <a:t>vos</a:t>
            </a:r>
            <a:r>
              <a:rPr dirty="0"/>
              <a:t> </a:t>
            </a:r>
            <a:r>
              <a:rPr dirty="0" err="1"/>
              <a:t>commentaires</a:t>
            </a:r>
            <a:r>
              <a:rPr dirty="0"/>
              <a:t> entre </a:t>
            </a:r>
            <a:r>
              <a:rPr dirty="0" err="1"/>
              <a:t>vous</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Organisez</a:t>
            </a:r>
            <a:r>
              <a:rPr dirty="0"/>
              <a:t> un </a:t>
            </a:r>
            <a:r>
              <a:rPr dirty="0" err="1"/>
              <a:t>deuxième</a:t>
            </a:r>
            <a:r>
              <a:rPr dirty="0"/>
              <a:t> </a:t>
            </a:r>
            <a:r>
              <a:rPr dirty="0" err="1"/>
              <a:t>entraînement</a:t>
            </a:r>
            <a:r>
              <a:rPr dirty="0"/>
              <a:t> pour la </a:t>
            </a:r>
            <a:r>
              <a:rPr dirty="0" err="1"/>
              <a:t>présentation</a:t>
            </a:r>
            <a:r>
              <a:rPr dirty="0"/>
              <a:t> </a:t>
            </a:r>
            <a:r>
              <a:rPr dirty="0" err="1"/>
              <a:t>entière</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t>Envoyez</a:t>
            </a:r>
            <a:r>
              <a:rPr dirty="0"/>
              <a:t> les </a:t>
            </a:r>
            <a:r>
              <a:rPr dirty="0" err="1"/>
              <a:t>feuilles</a:t>
            </a:r>
            <a:r>
              <a:rPr dirty="0"/>
              <a:t> de travail et les </a:t>
            </a:r>
            <a:r>
              <a:rPr dirty="0" err="1"/>
              <a:t>consignes</a:t>
            </a:r>
            <a:r>
              <a:rPr dirty="0"/>
              <a:t> de la session au participant </a:t>
            </a:r>
            <a:r>
              <a:rPr dirty="0" err="1"/>
              <a:t>une</a:t>
            </a:r>
            <a:r>
              <a:rPr dirty="0"/>
              <a:t> </a:t>
            </a:r>
            <a:r>
              <a:rPr dirty="0" err="1"/>
              <a:t>ou</a:t>
            </a:r>
            <a:r>
              <a:rPr dirty="0"/>
              <a:t> deux </a:t>
            </a:r>
            <a:r>
              <a:rPr dirty="0" err="1"/>
              <a:t>semaines</a:t>
            </a:r>
            <a:r>
              <a:rPr dirty="0"/>
              <a:t> </a:t>
            </a:r>
            <a:r>
              <a:rPr dirty="0" err="1"/>
              <a:t>avant</a:t>
            </a:r>
            <a:r>
              <a:rPr dirty="0"/>
              <a:t> la formation. </a:t>
            </a:r>
            <a:r>
              <a:rPr dirty="0" err="1"/>
              <a:t>Invitez</a:t>
            </a:r>
            <a:r>
              <a:rPr dirty="0"/>
              <a:t> des </a:t>
            </a:r>
            <a:r>
              <a:rPr dirty="0" err="1"/>
              <a:t>athlètes</a:t>
            </a:r>
            <a:r>
              <a:rPr dirty="0"/>
              <a:t> leaders à </a:t>
            </a:r>
            <a:r>
              <a:rPr dirty="0" err="1"/>
              <a:t>parcourir</a:t>
            </a:r>
            <a:r>
              <a:rPr dirty="0"/>
              <a:t> </a:t>
            </a:r>
            <a:r>
              <a:rPr dirty="0" err="1"/>
              <a:t>toutes</a:t>
            </a:r>
            <a:r>
              <a:rPr dirty="0"/>
              <a:t> les </a:t>
            </a:r>
            <a:r>
              <a:rPr dirty="0" err="1"/>
              <a:t>ressources</a:t>
            </a:r>
            <a:r>
              <a:rPr dirty="0"/>
              <a:t> pour se </a:t>
            </a:r>
            <a:r>
              <a:rPr dirty="0" err="1"/>
              <a:t>familiariser</a:t>
            </a:r>
            <a:r>
              <a:rPr dirty="0"/>
              <a:t> avec </a:t>
            </a:r>
            <a:r>
              <a:rPr dirty="0" err="1"/>
              <a:t>leur</a:t>
            </a:r>
            <a:r>
              <a:rPr dirty="0"/>
              <a:t> </a:t>
            </a:r>
            <a:r>
              <a:rPr dirty="0" err="1"/>
              <a:t>contenu</a:t>
            </a:r>
            <a:r>
              <a:rPr dirty="0"/>
              <a:t>.</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endParaRPr sz="1400" dirty="0"/>
          </a:p>
        </p:txBody>
      </p:sp>
    </p:spTree>
    <p:extLst>
      <p:ext uri="{BB962C8B-B14F-4D97-AF65-F5344CB8AC3E}">
        <p14:creationId xmlns:p14="http://schemas.microsoft.com/office/powerpoint/2010/main" val="3742146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95667553"/>
              </p:ext>
            </p:extLst>
          </p:nvPr>
        </p:nvGraphicFramePr>
        <p:xfrm>
          <a:off x="614150" y="545909"/>
          <a:ext cx="8518837" cy="440078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0209">
                <a:tc>
                  <a:txBody>
                    <a:bodyPr/>
                    <a:lstStyle/>
                    <a:p>
                      <a:pPr>
                        <a:defRPr sz="1400">
                          <a:solidFill>
                            <a:srgbClr val="316355"/>
                          </a:solidFill>
                          <a:latin typeface="Ubuntu" panose="020B0504030602030204" pitchFamily="34" charset="0"/>
                        </a:defRPr>
                      </a:pPr>
                      <a:r>
                        <a:t>Préparation</a:t>
                      </a:r>
                      <a:endParaRPr sz="14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endParaRPr sz="14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endParaRPr sz="14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041422">
                <a:tc>
                  <a:txBody>
                    <a:bodyPr/>
                    <a:lstStyle/>
                    <a:p>
                      <a:pPr>
                        <a:defRPr sz="1000" b="1">
                          <a:solidFill>
                            <a:srgbClr val="316355"/>
                          </a:solidFill>
                          <a:latin typeface="Ubuntu" panose="020B0504030602030204" pitchFamily="34" charset="0"/>
                        </a:defRPr>
                      </a:pPr>
                      <a:r>
                        <a:t>Sujet : Questions et conclusion</a:t>
                      </a:r>
                      <a:endParaRPr sz="1000" b="0" i="0" u="none" strike="noStrike" kern="1200" baseline="0">
                        <a:solidFill>
                          <a:schemeClr val="tx1"/>
                        </a:solidFill>
                        <a:latin typeface="Ubuntu" panose="020B0504030602030204" pitchFamily="34" charset="0"/>
                        <a:ea typeface="+mn-ea"/>
                        <a:cs typeface="+mn-cs"/>
                      </a:endParaRPr>
                    </a:p>
                    <a:p>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5 minutes</a:t>
                      </a:r>
                    </a:p>
                    <a:p>
                      <a:pPr>
                        <a:defRPr sz="1000" b="1">
                          <a:solidFill>
                            <a:srgbClr val="316355"/>
                          </a:solidFill>
                          <a:latin typeface="Ubuntu" panose="020B0504030602030204" pitchFamily="34" charset="0"/>
                        </a:defRPr>
                      </a:pPr>
                      <a:r>
                        <a:t>Dirigé par :</a:t>
                      </a:r>
                      <a:endParaRPr sz="10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b="1">
                          <a:solidFill>
                            <a:srgbClr val="316355"/>
                          </a:solidFill>
                          <a:latin typeface="Ubuntu" panose="020B0504030602030204" pitchFamily="34" charset="0"/>
                        </a:defRPr>
                      </a:pPr>
                      <a:r>
                        <a:t>QUESTION :</a:t>
                      </a:r>
                    </a:p>
                    <a:p>
                      <a:pPr>
                        <a:defRPr sz="1000">
                          <a:effectLst/>
                          <a:latin typeface="Ubuntu" panose="020B0504030602030204" pitchFamily="34" charset="0"/>
                        </a:defRPr>
                      </a:pPr>
                      <a:r>
                        <a:t>Quelqu'un a-t-il des questions sur ce que nous avons appris aujourd'hui ?</a:t>
                      </a:r>
                    </a:p>
                    <a:p>
                      <a:endParaRPr sz="1000" b="0" i="0" u="none" strike="noStrike" kern="1200" baseline="0">
                        <a:solidFill>
                          <a:schemeClr val="tx1"/>
                        </a:solidFill>
                        <a:effectLst/>
                        <a:latin typeface="Ubuntu" panose="020B0504030602030204" pitchFamily="34" charset="0"/>
                        <a:ea typeface="+mn-ea"/>
                        <a:cs typeface="+mn-cs"/>
                      </a:endParaRPr>
                    </a:p>
                    <a:p>
                      <a:pPr>
                        <a:defRPr sz="1000">
                          <a:solidFill>
                            <a:srgbClr val="000000"/>
                          </a:solidFill>
                          <a:effectLst/>
                          <a:latin typeface="Ubuntu" panose="020B0504030602030204" pitchFamily="34" charset="0"/>
                        </a:defRPr>
                      </a:pPr>
                      <a:r>
                        <a:t>Félicitations ! Merci d'avoir participé, vous avez maintenant terminé le cours de formation de capitaine de fitness de la 2e année.</a:t>
                      </a:r>
                    </a:p>
                    <a:p>
                      <a:pPr>
                        <a:defRPr sz="1000">
                          <a:solidFill>
                            <a:srgbClr val="000000"/>
                          </a:solidFill>
                          <a:effectLst/>
                          <a:latin typeface="Ubuntu" panose="020B0504030602030204" pitchFamily="34" charset="0"/>
                        </a:defRPr>
                      </a:pPr>
                      <a:r>
                        <a:t> </a:t>
                      </a:r>
                    </a:p>
                    <a:p>
                      <a:pPr>
                        <a:defRPr sz="1000">
                          <a:solidFill>
                            <a:srgbClr val="000000"/>
                          </a:solidFill>
                          <a:effectLst/>
                          <a:latin typeface="Ubuntu" panose="020B0504030602030204" pitchFamily="34" charset="0"/>
                        </a:defRPr>
                      </a:pPr>
                      <a:r>
                        <a:t>Souvenez-vous que pour être un bon athlète, vous devez être un athlète en bonne santé. Votre entraîneur et le personnel du programme sont là pour vous aider !</a:t>
                      </a: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p>
                      <a:endParaRPr sz="1000" b="0" i="0">
                        <a:solidFill>
                          <a:srgbClr val="000000"/>
                        </a:solidFill>
                        <a:effectLst/>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108941">
                <a:tc>
                  <a:txBody>
                    <a:bodyPr/>
                    <a:lstStyle/>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sz="1000">
                        <a:solidFill>
                          <a:srgbClr val="316355"/>
                        </a:solidFill>
                        <a:latin typeface="Ubuntu" panose="020B0504030602030204" pitchFamily="34" charset="0"/>
                      </a:endParaRPr>
                    </a:p>
                    <a:p>
                      <a:pPr algn="ctr">
                        <a:defRPr sz="3600" b="1">
                          <a:solidFill>
                            <a:schemeClr val="bg1"/>
                          </a:solidFill>
                          <a:latin typeface="Ubuntu" panose="020B0504030602030204" pitchFamily="34" charset="0"/>
                        </a:defRPr>
                      </a:pPr>
                      <a:r>
                        <a:t>Module terminé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sz="10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9130031"/>
                  </a:ext>
                </a:extLst>
              </a:tr>
            </a:tbl>
          </a:graphicData>
        </a:graphic>
      </p:graphicFrame>
      <p:pic>
        <p:nvPicPr>
          <p:cNvPr id="4" name="Picture 3">
            <a:extLst>
              <a:ext uri="{FF2B5EF4-FFF2-40B4-BE49-F238E27FC236}">
                <a16:creationId xmlns:a16="http://schemas.microsoft.com/office/drawing/2014/main" id="{25AED8B8-AE1E-3E9D-9810-7CA0BDD85840}"/>
              </a:ext>
            </a:extLst>
          </p:cNvPr>
          <p:cNvPicPr>
            <a:picLocks noChangeAspect="1"/>
          </p:cNvPicPr>
          <p:nvPr/>
        </p:nvPicPr>
        <p:blipFill>
          <a:blip r:embed="rId2"/>
          <a:stretch>
            <a:fillRect/>
          </a:stretch>
        </p:blipFill>
        <p:spPr>
          <a:xfrm>
            <a:off x="7001338" y="1036243"/>
            <a:ext cx="2041062" cy="1103800"/>
          </a:xfrm>
          <a:prstGeom prst="rect">
            <a:avLst/>
          </a:prstGeom>
        </p:spPr>
      </p:pic>
      <p:pic>
        <p:nvPicPr>
          <p:cNvPr id="6" name="Picture 5">
            <a:extLst>
              <a:ext uri="{FF2B5EF4-FFF2-40B4-BE49-F238E27FC236}">
                <a16:creationId xmlns:a16="http://schemas.microsoft.com/office/drawing/2014/main" id="{DBD1EFAF-48DD-CD49-6D94-DFF47E8D220D}"/>
              </a:ext>
            </a:extLst>
          </p:cNvPr>
          <p:cNvPicPr>
            <a:picLocks noChangeAspect="1"/>
          </p:cNvPicPr>
          <p:nvPr/>
        </p:nvPicPr>
        <p:blipFill>
          <a:blip r:embed="rId3"/>
          <a:stretch>
            <a:fillRect/>
          </a:stretch>
        </p:blipFill>
        <p:spPr>
          <a:xfrm>
            <a:off x="7001338" y="2516519"/>
            <a:ext cx="2106048" cy="1151333"/>
          </a:xfrm>
          <a:prstGeom prst="rect">
            <a:avLst/>
          </a:prstGeom>
        </p:spPr>
      </p:pic>
    </p:spTree>
    <p:extLst>
      <p:ext uri="{BB962C8B-B14F-4D97-AF65-F5344CB8AC3E}">
        <p14:creationId xmlns:p14="http://schemas.microsoft.com/office/powerpoint/2010/main" val="4195585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5" y="4296406"/>
            <a:ext cx="8785058"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097" y="592318"/>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920315" y="487330"/>
            <a:ext cx="8621486" cy="361317"/>
          </a:xfrm>
          <a:prstGeom prst="rect">
            <a:avLst/>
          </a:prstGeom>
          <a:noFill/>
        </p:spPr>
        <p:txBody>
          <a:bodyPr wrap="square">
            <a:spAutoFit/>
          </a:bodyPr>
          <a:lstStyle/>
          <a:p>
            <a:pPr marL="20320">
              <a:lnSpc>
                <a:spcPct val="107000"/>
              </a:lnSpc>
              <a:defRPr sz="1800" b="1">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t>Aperçu de la formation</a:t>
            </a:r>
          </a:p>
        </p:txBody>
      </p:sp>
      <p:grpSp>
        <p:nvGrpSpPr>
          <p:cNvPr id="5" name="Group 19415">
            <a:extLst>
              <a:ext uri="{FF2B5EF4-FFF2-40B4-BE49-F238E27FC236}">
                <a16:creationId xmlns:a16="http://schemas.microsoft.com/office/drawing/2014/main" id="{BD57BB3C-77B2-4497-AF6A-9E4C9BF84ED4}"/>
              </a:ext>
            </a:extLst>
          </p:cNvPr>
          <p:cNvGrpSpPr/>
          <p:nvPr/>
        </p:nvGrpSpPr>
        <p:grpSpPr>
          <a:xfrm>
            <a:off x="652345" y="487330"/>
            <a:ext cx="345439" cy="313055"/>
            <a:chOff x="0" y="0"/>
            <a:chExt cx="345886" cy="313213"/>
          </a:xfrm>
        </p:grpSpPr>
        <p:sp>
          <p:nvSpPr>
            <p:cNvPr id="6" name="Shape 146">
              <a:extLst>
                <a:ext uri="{FF2B5EF4-FFF2-40B4-BE49-F238E27FC236}">
                  <a16:creationId xmlns:a16="http://schemas.microsoft.com/office/drawing/2014/main" id="{AAFEC365-205A-4D81-AA3F-1520A1DB5888}"/>
                </a:ext>
              </a:extLst>
            </p:cNvPr>
            <p:cNvSpPr/>
            <p:nvPr/>
          </p:nvSpPr>
          <p:spPr>
            <a:xfrm>
              <a:off x="43816" y="0"/>
              <a:ext cx="302070" cy="261052"/>
            </a:xfrm>
            <a:custGeom>
              <a:avLst/>
              <a:gdLst/>
              <a:ahLst/>
              <a:cxnLst/>
              <a:rect l="0" t="0" r="0" b="0"/>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ln w="0" cap="flat">
              <a:miter lim="127000"/>
            </a:ln>
          </p:spPr>
          <p:style>
            <a:lnRef idx="0">
              <a:srgbClr val="000000">
                <a:alpha val="0"/>
              </a:srgbClr>
            </a:lnRef>
            <a:fillRef idx="1">
              <a:srgbClr val="2F6153"/>
            </a:fillRef>
            <a:effectRef idx="0">
              <a:scrgbClr r="0" g="0" b="0"/>
            </a:effectRef>
            <a:fontRef idx="none"/>
          </p:style>
          <p:txBody>
            <a:bodyPr/>
            <a:lstStyle/>
            <a:p>
              <a:endParaRPr/>
            </a:p>
          </p:txBody>
        </p:sp>
        <p:sp>
          <p:nvSpPr>
            <p:cNvPr id="7" name="Shape 147">
              <a:extLst>
                <a:ext uri="{FF2B5EF4-FFF2-40B4-BE49-F238E27FC236}">
                  <a16:creationId xmlns:a16="http://schemas.microsoft.com/office/drawing/2014/main" id="{EC8B4D13-BAC2-4EAE-B6A5-EAA0C32E0E0B}"/>
                </a:ext>
              </a:extLst>
            </p:cNvPr>
            <p:cNvSpPr/>
            <p:nvPr/>
          </p:nvSpPr>
          <p:spPr>
            <a:xfrm>
              <a:off x="0" y="75266"/>
              <a:ext cx="237935" cy="237947"/>
            </a:xfrm>
            <a:custGeom>
              <a:avLst/>
              <a:gdLst/>
              <a:ahLst/>
              <a:cxnLst/>
              <a:rect l="0" t="0" r="0" b="0"/>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ln w="15469" cap="flat">
              <a:miter lim="127000"/>
            </a:ln>
          </p:spPr>
          <p:style>
            <a:lnRef idx="1">
              <a:srgbClr val="2F6153"/>
            </a:lnRef>
            <a:fillRef idx="0">
              <a:srgbClr val="000000">
                <a:alpha val="0"/>
              </a:srgbClr>
            </a:fillRef>
            <a:effectRef idx="0">
              <a:scrgbClr r="0" g="0" b="0"/>
            </a:effectRef>
            <a:fontRef idx="none"/>
          </p:style>
          <p:txBody>
            <a:bodyPr/>
            <a:lstStyle/>
            <a:p>
              <a:endParaRPr/>
            </a:p>
          </p:txBody>
        </p:sp>
      </p:grpSp>
      <p:graphicFrame>
        <p:nvGraphicFramePr>
          <p:cNvPr id="14" name="Tabla 13">
            <a:extLst>
              <a:ext uri="{FF2B5EF4-FFF2-40B4-BE49-F238E27FC236}">
                <a16:creationId xmlns:a16="http://schemas.microsoft.com/office/drawing/2014/main" id="{9E826EC8-9B4A-423F-8EC7-0F80E35AA177}"/>
              </a:ext>
            </a:extLst>
          </p:cNvPr>
          <p:cNvGraphicFramePr>
            <a:graphicFrameLocks noGrp="1"/>
          </p:cNvGraphicFramePr>
          <p:nvPr>
            <p:extLst>
              <p:ext uri="{D42A27DB-BD31-4B8C-83A1-F6EECF244321}">
                <p14:modId xmlns:p14="http://schemas.microsoft.com/office/powerpoint/2010/main" val="3809945469"/>
              </p:ext>
            </p:extLst>
          </p:nvPr>
        </p:nvGraphicFramePr>
        <p:xfrm>
          <a:off x="268941" y="948224"/>
          <a:ext cx="9412942" cy="5337238"/>
        </p:xfrm>
        <a:graphic>
          <a:graphicData uri="http://schemas.openxmlformats.org/drawingml/2006/table">
            <a:tbl>
              <a:tblPr firstRow="1" firstCol="1" bandRow="1">
                <a:tableStyleId>{8799B23B-EC83-4686-B30A-512413B5E67A}</a:tableStyleId>
              </a:tblPr>
              <a:tblGrid>
                <a:gridCol w="4220755">
                  <a:extLst>
                    <a:ext uri="{9D8B030D-6E8A-4147-A177-3AD203B41FA5}">
                      <a16:colId xmlns:a16="http://schemas.microsoft.com/office/drawing/2014/main" val="3459485581"/>
                    </a:ext>
                  </a:extLst>
                </a:gridCol>
                <a:gridCol w="3873718">
                  <a:extLst>
                    <a:ext uri="{9D8B030D-6E8A-4147-A177-3AD203B41FA5}">
                      <a16:colId xmlns:a16="http://schemas.microsoft.com/office/drawing/2014/main" val="215483581"/>
                    </a:ext>
                  </a:extLst>
                </a:gridCol>
                <a:gridCol w="1318469">
                  <a:extLst>
                    <a:ext uri="{9D8B030D-6E8A-4147-A177-3AD203B41FA5}">
                      <a16:colId xmlns:a16="http://schemas.microsoft.com/office/drawing/2014/main" val="1179000542"/>
                    </a:ext>
                  </a:extLst>
                </a:gridCol>
              </a:tblGrid>
              <a:tr h="528295">
                <a:tc>
                  <a:txBody>
                    <a:bodyPr/>
                    <a:lstStyle/>
                    <a:p>
                      <a:pPr marL="3810">
                        <a:lnSpc>
                          <a:spcPct val="107000"/>
                        </a:lnSpc>
                        <a:spcAft>
                          <a:spcPts val="800"/>
                        </a:spcAft>
                        <a:defRPr b="1">
                          <a:solidFill>
                            <a:srgbClr val="8C8D8F"/>
                          </a:solidFill>
                          <a:effectLst/>
                          <a:latin typeface="Ubuntu" panose="020B0504030602030204" pitchFamily="34" charset="0"/>
                        </a:defRPr>
                      </a:pPr>
                      <a:r>
                        <a:rPr sz="1600"/>
                        <a:t>Sujet</a:t>
                      </a:r>
                      <a:endParaRPr sz="160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defRPr b="1">
                          <a:solidFill>
                            <a:srgbClr val="8C8D8F"/>
                          </a:solidFill>
                          <a:effectLst/>
                          <a:latin typeface="Ubuntu" panose="020B0504030602030204" pitchFamily="34" charset="0"/>
                        </a:defRPr>
                      </a:pPr>
                      <a:r>
                        <a:rPr sz="1600"/>
                        <a:t>Description</a:t>
                      </a:r>
                      <a:endParaRPr sz="1600" b="1" kern="120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defRPr b="1">
                          <a:solidFill>
                            <a:srgbClr val="8C8D8F"/>
                          </a:solidFill>
                          <a:effectLst/>
                          <a:latin typeface="Ubuntu" panose="020B0504030602030204" pitchFamily="34" charset="0"/>
                        </a:defRPr>
                      </a:pPr>
                      <a:r>
                        <a:rPr sz="1600"/>
                        <a:t>Durée estimée</a:t>
                      </a:r>
                      <a:endParaRPr sz="1600" b="1" kern="120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extLst>
                  <a:ext uri="{0D108BD9-81ED-4DB2-BD59-A6C34878D82A}">
                    <a16:rowId xmlns:a16="http://schemas.microsoft.com/office/drawing/2014/main" val="2425623405"/>
                  </a:ext>
                </a:extLst>
              </a:tr>
              <a:tr h="2432045">
                <a:tc>
                  <a:txBody>
                    <a:bodyPr/>
                    <a:lstStyle/>
                    <a:p>
                      <a:pPr marL="3810">
                        <a:lnSpc>
                          <a:spcPct val="60000"/>
                        </a:lnSpc>
                        <a:spcAft>
                          <a:spcPts val="800"/>
                        </a:spcAft>
                        <a:defRPr b="1">
                          <a:solidFill>
                            <a:srgbClr val="2F6153"/>
                          </a:solidFill>
                          <a:effectLst/>
                          <a:latin typeface="Ubuntu" panose="020B0504030602030204" pitchFamily="34" charset="0"/>
                        </a:defRPr>
                      </a:pPr>
                      <a:r>
                        <a:rPr sz="1600" dirty="0" err="1"/>
                        <a:t>Leçon</a:t>
                      </a:r>
                      <a:r>
                        <a:rPr sz="1600" dirty="0"/>
                        <a:t> 1 :</a:t>
                      </a:r>
                      <a:endParaRPr sz="1600" dirty="0">
                        <a:solidFill>
                          <a:srgbClr val="000000"/>
                        </a:solidFill>
                        <a:effectLst/>
                        <a:latin typeface="Ubuntu" panose="020B0504030602030204" pitchFamily="34" charset="0"/>
                      </a:endParaRPr>
                    </a:p>
                    <a:p>
                      <a:pPr marL="2540">
                        <a:lnSpc>
                          <a:spcPct val="60000"/>
                        </a:lnSpc>
                        <a:spcAft>
                          <a:spcPts val="800"/>
                        </a:spcAft>
                        <a:defRPr b="1">
                          <a:solidFill>
                            <a:srgbClr val="2F6153"/>
                          </a:solidFill>
                          <a:effectLst/>
                          <a:uFillTx/>
                          <a:latin typeface="Ubuntu" panose="020B0504030602030204" pitchFamily="34" charset="0"/>
                        </a:defRPr>
                      </a:pPr>
                      <a:r>
                        <a:rPr sz="1600" dirty="0" err="1"/>
                        <a:t>Révision</a:t>
                      </a:r>
                      <a:r>
                        <a:rPr sz="1600" dirty="0"/>
                        <a:t> de </a:t>
                      </a:r>
                      <a:r>
                        <a:rPr sz="1600" dirty="0" err="1"/>
                        <a:t>l'année</a:t>
                      </a:r>
                      <a:r>
                        <a:rPr sz="1600" dirty="0"/>
                        <a:t> 1</a:t>
                      </a:r>
                      <a:endParaRPr sz="1600" b="1" u="none" strike="noStrike" dirty="0">
                        <a:solidFill>
                          <a:srgbClr val="000000"/>
                        </a:solidFill>
                        <a:effectLst/>
                        <a:uFillTx/>
                        <a:latin typeface="Ubuntu" panose="020B0504030602030204" pitchFamily="34" charset="0"/>
                      </a:endParaRPr>
                    </a:p>
                    <a:p>
                      <a:pPr marL="180975" lvl="0" indent="-85725">
                        <a:lnSpc>
                          <a:spcPct val="60000"/>
                        </a:lnSpc>
                        <a:spcAft>
                          <a:spcPts val="800"/>
                        </a:spcAft>
                        <a:buFont typeface="Arial" panose="020B0604020202020204" pitchFamily="34" charset="0"/>
                        <a:buChar char="•"/>
                        <a:defRPr>
                          <a:solidFill>
                            <a:srgbClr val="2F6153"/>
                          </a:solidFill>
                          <a:effectLst/>
                          <a:uFill>
                            <a:solidFill>
                              <a:srgbClr val="000000"/>
                            </a:solidFill>
                          </a:uFill>
                          <a:latin typeface="Ubuntu" panose="020B0504030602030204" pitchFamily="34" charset="0"/>
                        </a:defRPr>
                      </a:pPr>
                      <a:r>
                        <a:rPr sz="1600" dirty="0" err="1"/>
                        <a:t>Responsabilités</a:t>
                      </a:r>
                      <a:r>
                        <a:rPr sz="1600" dirty="0"/>
                        <a:t> du capitaine de fitness</a:t>
                      </a:r>
                    </a:p>
                    <a:p>
                      <a:pPr marL="180975" lvl="0" indent="-85725">
                        <a:lnSpc>
                          <a:spcPct val="60000"/>
                        </a:lnSpc>
                        <a:spcAft>
                          <a:spcPts val="800"/>
                        </a:spcAft>
                        <a:buFont typeface="Arial" panose="020B0604020202020204" pitchFamily="34" charset="0"/>
                        <a:buChar char="•"/>
                        <a:defRPr>
                          <a:solidFill>
                            <a:srgbClr val="2F6153"/>
                          </a:solidFill>
                          <a:effectLst/>
                          <a:uFill>
                            <a:solidFill>
                              <a:srgbClr val="000000"/>
                            </a:solidFill>
                          </a:uFill>
                          <a:latin typeface="Ubuntu" panose="020B0504030602030204" pitchFamily="34" charset="0"/>
                        </a:defRPr>
                      </a:pPr>
                      <a:r>
                        <a:rPr sz="1600" dirty="0" err="1"/>
                        <a:t>Entraînement</a:t>
                      </a:r>
                      <a:r>
                        <a:rPr sz="1600" dirty="0"/>
                        <a:t> à </a:t>
                      </a:r>
                      <a:r>
                        <a:rPr sz="1600" dirty="0" err="1"/>
                        <a:t>l'échauffement</a:t>
                      </a:r>
                      <a:r>
                        <a:rPr sz="1600" dirty="0"/>
                        <a:t> et à la </a:t>
                      </a:r>
                      <a:r>
                        <a:rPr sz="1600" dirty="0" err="1"/>
                        <a:t>récupération</a:t>
                      </a:r>
                      <a:endParaRPr sz="1600" dirty="0"/>
                    </a:p>
                    <a:p>
                      <a:pPr marL="180975" lvl="0" indent="-85725">
                        <a:lnSpc>
                          <a:spcPct val="60000"/>
                        </a:lnSpc>
                        <a:spcAft>
                          <a:spcPts val="800"/>
                        </a:spcAft>
                        <a:buFont typeface="Arial" panose="020B0604020202020204" pitchFamily="34" charset="0"/>
                        <a:buChar char="•"/>
                        <a:defRPr>
                          <a:solidFill>
                            <a:srgbClr val="2F6153"/>
                          </a:solidFill>
                          <a:effectLst/>
                          <a:uFill>
                            <a:solidFill>
                              <a:srgbClr val="000000"/>
                            </a:solidFill>
                          </a:uFill>
                          <a:latin typeface="Ubuntu" panose="020B0504030602030204" pitchFamily="34" charset="0"/>
                        </a:defRPr>
                      </a:pPr>
                      <a:r>
                        <a:rPr sz="1600" dirty="0"/>
                        <a:t>Communication</a:t>
                      </a:r>
                      <a:endParaRPr sz="1600" b="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txBody>
                  <a:tcPr marL="109692" marR="50661" marT="37886" marB="30397" anchor="ctr">
                    <a:noFill/>
                  </a:tcPr>
                </a:tc>
                <a:tc>
                  <a:txBody>
                    <a:bodyPr/>
                    <a:lstStyle/>
                    <a:p>
                      <a:pPr marL="295275" indent="-285750">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sz="1600" dirty="0"/>
                        <a:t>Revoir comment bien </a:t>
                      </a:r>
                      <a:r>
                        <a:rPr sz="1600" dirty="0" err="1"/>
                        <a:t>s'échauffer</a:t>
                      </a:r>
                      <a:r>
                        <a:rPr sz="1600" dirty="0"/>
                        <a:t> et </a:t>
                      </a:r>
                      <a:r>
                        <a:rPr sz="1600" dirty="0" err="1"/>
                        <a:t>récupérer</a:t>
                      </a:r>
                      <a:endParaRPr sz="1600" dirty="0"/>
                    </a:p>
                    <a:p>
                      <a:pPr marL="295275" indent="-285750">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sz="1600" dirty="0" err="1"/>
                        <a:t>Discuter</a:t>
                      </a:r>
                      <a:r>
                        <a:rPr sz="1600" dirty="0"/>
                        <a:t> de </a:t>
                      </a:r>
                      <a:r>
                        <a:rPr sz="1600" dirty="0" err="1"/>
                        <a:t>différentes</a:t>
                      </a:r>
                      <a:r>
                        <a:rPr sz="1600" dirty="0"/>
                        <a:t> manières de </a:t>
                      </a:r>
                      <a:r>
                        <a:rPr sz="1600" dirty="0" err="1"/>
                        <a:t>partager</a:t>
                      </a:r>
                      <a:r>
                        <a:rPr sz="1600" dirty="0"/>
                        <a:t> des conseils de </a:t>
                      </a:r>
                      <a:r>
                        <a:rPr sz="1600" dirty="0" err="1"/>
                        <a:t>santé</a:t>
                      </a:r>
                      <a:endParaRPr sz="1600" dirty="0"/>
                    </a:p>
                    <a:p>
                      <a:pPr marL="295275" indent="-285750">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sz="1600" dirty="0"/>
                        <a:t>Revoir des </a:t>
                      </a:r>
                      <a:r>
                        <a:rPr sz="1600" dirty="0" err="1"/>
                        <a:t>astuces</a:t>
                      </a:r>
                      <a:r>
                        <a:rPr sz="1600" dirty="0"/>
                        <a:t> de communication</a:t>
                      </a:r>
                    </a:p>
                    <a:p>
                      <a:pPr marL="295275" indent="-285750">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sz="1600" dirty="0" err="1"/>
                        <a:t>Partager</a:t>
                      </a:r>
                      <a:r>
                        <a:rPr sz="1600" dirty="0"/>
                        <a:t> les succès et les </a:t>
                      </a:r>
                      <a:r>
                        <a:rPr sz="1600" dirty="0" err="1"/>
                        <a:t>défis</a:t>
                      </a:r>
                      <a:r>
                        <a:rPr sz="1600" dirty="0"/>
                        <a:t> des capitaines de fitness</a:t>
                      </a:r>
                    </a:p>
                  </a:txBody>
                  <a:tcPr marL="109692" marR="50661" marT="37886" marB="30397" anchor="ctr">
                    <a:noFill/>
                  </a:tcPr>
                </a:tc>
                <a:tc>
                  <a:txBody>
                    <a:bodyPr/>
                    <a:lstStyle/>
                    <a:p>
                      <a:pPr marL="73025">
                        <a:lnSpc>
                          <a:spcPct val="107000"/>
                        </a:lnSpc>
                        <a:spcAft>
                          <a:spcPts val="800"/>
                        </a:spcAft>
                        <a:defRPr>
                          <a:solidFill>
                            <a:srgbClr val="3A3865"/>
                          </a:solidFill>
                          <a:effectLst/>
                          <a:latin typeface="Ubuntu" panose="020B0504030602030204" pitchFamily="34" charset="0"/>
                        </a:defRPr>
                      </a:pPr>
                      <a:r>
                        <a:rPr sz="1600"/>
                        <a:t>1 heure</a:t>
                      </a:r>
                      <a:endParaRPr sz="160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3586624993"/>
                  </a:ext>
                </a:extLst>
              </a:tr>
              <a:tr h="2076599">
                <a:tc>
                  <a:txBody>
                    <a:bodyPr/>
                    <a:lstStyle/>
                    <a:p>
                      <a:pPr marL="1270">
                        <a:lnSpc>
                          <a:spcPct val="60000"/>
                        </a:lnSpc>
                        <a:spcAft>
                          <a:spcPts val="800"/>
                        </a:spcAft>
                        <a:defRPr b="1">
                          <a:solidFill>
                            <a:srgbClr val="3A3865"/>
                          </a:solidFill>
                          <a:effectLst/>
                          <a:latin typeface="Ubuntu" panose="020B0504030602030204" pitchFamily="34" charset="0"/>
                        </a:defRPr>
                      </a:pPr>
                      <a:r>
                        <a:rPr sz="1600"/>
                        <a:t>Leçon 2 :</a:t>
                      </a:r>
                      <a:endParaRPr sz="1600">
                        <a:solidFill>
                          <a:srgbClr val="000000"/>
                        </a:solidFill>
                        <a:effectLst/>
                        <a:latin typeface="Ubuntu" panose="020B0504030602030204" pitchFamily="34" charset="0"/>
                      </a:endParaRPr>
                    </a:p>
                    <a:p>
                      <a:pPr>
                        <a:lnSpc>
                          <a:spcPct val="60000"/>
                        </a:lnSpc>
                        <a:spcAft>
                          <a:spcPts val="800"/>
                        </a:spcAft>
                        <a:defRPr b="1">
                          <a:solidFill>
                            <a:srgbClr val="3A3865"/>
                          </a:solidFill>
                          <a:effectLst/>
                          <a:latin typeface="Ubuntu" panose="020B0504030602030204" pitchFamily="34" charset="0"/>
                        </a:defRPr>
                      </a:pPr>
                      <a:r>
                        <a:rPr sz="1600"/>
                        <a:t>Mentalité de jour de match</a:t>
                      </a:r>
                      <a:endParaRPr sz="1600">
                        <a:solidFill>
                          <a:srgbClr val="000000"/>
                        </a:solidFill>
                        <a:effectLst/>
                        <a:latin typeface="Ubuntu" panose="020B0504030602030204" pitchFamily="34" charset="0"/>
                      </a:endParaRPr>
                    </a:p>
                    <a:p>
                      <a:pPr marL="180975" lvl="0" indent="-95250" fontAlgn="base">
                        <a:lnSpc>
                          <a:spcPct val="60000"/>
                        </a:lnSpc>
                        <a:spcAft>
                          <a:spcPts val="800"/>
                        </a:spcAft>
                        <a:buClr>
                          <a:srgbClr val="3A3865"/>
                        </a:buClr>
                        <a:buSzPts val="1200"/>
                        <a:buFont typeface="Arial" panose="020B0604020202020204" pitchFamily="34" charset="0"/>
                        <a:buChar char="•"/>
                        <a:defRPr>
                          <a:solidFill>
                            <a:srgbClr val="3A3865"/>
                          </a:solidFill>
                          <a:effectLst/>
                          <a:uFill>
                            <a:solidFill>
                              <a:srgbClr val="000000"/>
                            </a:solidFill>
                          </a:uFill>
                          <a:latin typeface="Ubuntu" panose="020B0504030602030204" pitchFamily="34" charset="0"/>
                        </a:defRPr>
                      </a:pPr>
                      <a:r>
                        <a:rPr sz="1600"/>
                        <a:t>Prendre soin de soi en tant que leader</a:t>
                      </a:r>
                    </a:p>
                    <a:p>
                      <a:pPr marL="180975" lvl="0" indent="-95250" fontAlgn="base">
                        <a:lnSpc>
                          <a:spcPct val="60000"/>
                        </a:lnSpc>
                        <a:spcAft>
                          <a:spcPts val="800"/>
                        </a:spcAft>
                        <a:buClr>
                          <a:srgbClr val="3A3865"/>
                        </a:buClr>
                        <a:buSzPts val="1200"/>
                        <a:buFont typeface="Arial" panose="020B0604020202020204" pitchFamily="34" charset="0"/>
                        <a:buChar char="•"/>
                        <a:defRPr>
                          <a:solidFill>
                            <a:srgbClr val="3A3865"/>
                          </a:solidFill>
                          <a:effectLst/>
                          <a:uFill>
                            <a:solidFill>
                              <a:srgbClr val="000000"/>
                            </a:solidFill>
                          </a:uFill>
                          <a:latin typeface="Ubuntu" panose="020B0504030602030204" pitchFamily="34" charset="0"/>
                        </a:defRPr>
                      </a:pPr>
                      <a:r>
                        <a:rPr sz="1600"/>
                        <a:t>Des messages de force</a:t>
                      </a:r>
                    </a:p>
                    <a:p>
                      <a:pPr marL="180975" lvl="0" indent="-95250" fontAlgn="base">
                        <a:lnSpc>
                          <a:spcPct val="60000"/>
                        </a:lnSpc>
                        <a:spcAft>
                          <a:spcPts val="800"/>
                        </a:spcAft>
                        <a:buClr>
                          <a:srgbClr val="3A3865"/>
                        </a:buClr>
                        <a:buSzPts val="1200"/>
                        <a:buFont typeface="Arial" panose="020B0604020202020204" pitchFamily="34" charset="0"/>
                        <a:buChar char="•"/>
                        <a:defRPr>
                          <a:solidFill>
                            <a:srgbClr val="3A3865"/>
                          </a:solidFill>
                          <a:effectLst/>
                          <a:uFill>
                            <a:solidFill>
                              <a:srgbClr val="000000"/>
                            </a:solidFill>
                          </a:uFill>
                          <a:latin typeface="Ubuntu" panose="020B0504030602030204" pitchFamily="34" charset="0"/>
                        </a:defRPr>
                      </a:pPr>
                      <a:r>
                        <a:rPr sz="1600"/>
                        <a:t>Respiration et étirements</a:t>
                      </a:r>
                    </a:p>
                  </a:txBody>
                  <a:tcPr marL="109692" marR="50661" marT="37886" marB="30397" anchor="ctr">
                    <a:noFill/>
                  </a:tcPr>
                </a:tc>
                <a:tc>
                  <a:txBody>
                    <a:bodyPr/>
                    <a:lstStyle/>
                    <a:p>
                      <a:pPr marL="295275" marR="270510" indent="-285750">
                        <a:lnSpc>
                          <a:spcPct val="107000"/>
                        </a:lnSpc>
                        <a:spcAft>
                          <a:spcPts val="800"/>
                        </a:spcAft>
                        <a:buFont typeface="Arial" panose="020B0604020202020204" pitchFamily="34" charset="0"/>
                        <a:buChar char="•"/>
                        <a:defRPr>
                          <a:solidFill>
                            <a:srgbClr val="3A3865"/>
                          </a:solidFill>
                          <a:effectLst/>
                          <a:latin typeface="Ubuntu" panose="020B0504030602030204" pitchFamily="34" charset="0"/>
                        </a:defRPr>
                      </a:pPr>
                      <a:r>
                        <a:rPr sz="1600"/>
                        <a:t>Discuter de la manière de prendre soin de sous en tant que leader </a:t>
                      </a:r>
                    </a:p>
                    <a:p>
                      <a:pPr marL="295275" marR="270510" indent="-285750">
                        <a:lnSpc>
                          <a:spcPct val="107000"/>
                        </a:lnSpc>
                        <a:spcAft>
                          <a:spcPts val="800"/>
                        </a:spcAft>
                        <a:buFont typeface="Arial" panose="020B0604020202020204" pitchFamily="34" charset="0"/>
                        <a:buChar char="•"/>
                        <a:defRPr>
                          <a:solidFill>
                            <a:srgbClr val="3A3865"/>
                          </a:solidFill>
                          <a:effectLst/>
                          <a:latin typeface="Ubuntu" panose="020B0504030602030204" pitchFamily="34" charset="0"/>
                        </a:defRPr>
                      </a:pPr>
                      <a:r>
                        <a:rPr sz="1600"/>
                        <a:t>Apprendre des messages de force pour vous aider, vous et vos coéquipiers, à vous « mettre dans le match »</a:t>
                      </a:r>
                    </a:p>
                    <a:p>
                      <a:pPr marL="295275" marR="270510" indent="-285750">
                        <a:lnSpc>
                          <a:spcPct val="107000"/>
                        </a:lnSpc>
                        <a:spcAft>
                          <a:spcPts val="800"/>
                        </a:spcAft>
                        <a:buFont typeface="Arial" panose="020B0604020202020204" pitchFamily="34" charset="0"/>
                        <a:buChar char="•"/>
                        <a:defRPr>
                          <a:solidFill>
                            <a:srgbClr val="3A3865"/>
                          </a:solidFill>
                          <a:effectLst/>
                          <a:latin typeface="Ubuntu" panose="020B0504030602030204" pitchFamily="34" charset="0"/>
                        </a:defRPr>
                      </a:pPr>
                      <a:r>
                        <a:rPr sz="1600"/>
                        <a:t>Faire des exercices de respiration pendant les étirements</a:t>
                      </a:r>
                    </a:p>
                  </a:txBody>
                  <a:tcPr marL="109692" marR="50661" marT="37886" marB="30397" anchor="ctr">
                    <a:noFill/>
                  </a:tcPr>
                </a:tc>
                <a:tc>
                  <a:txBody>
                    <a:bodyPr/>
                    <a:lstStyle/>
                    <a:p>
                      <a:pPr marL="73025">
                        <a:lnSpc>
                          <a:spcPct val="107000"/>
                        </a:lnSpc>
                        <a:spcAft>
                          <a:spcPts val="800"/>
                        </a:spcAft>
                        <a:defRPr>
                          <a:solidFill>
                            <a:srgbClr val="3A3865"/>
                          </a:solidFill>
                          <a:effectLst/>
                          <a:latin typeface="Ubuntu" panose="020B0504030602030204" pitchFamily="34" charset="0"/>
                        </a:defRPr>
                      </a:pPr>
                      <a:r>
                        <a:rPr sz="1600" dirty="0"/>
                        <a:t>1 </a:t>
                      </a:r>
                      <a:r>
                        <a:rPr sz="1600" dirty="0" err="1"/>
                        <a:t>heure</a:t>
                      </a:r>
                      <a:endParaRPr sz="160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1709741591"/>
                  </a:ext>
                </a:extLst>
              </a:tr>
            </a:tbl>
          </a:graphicData>
        </a:graphic>
      </p:graphicFrame>
    </p:spTree>
    <p:extLst>
      <p:ext uri="{BB962C8B-B14F-4D97-AF65-F5344CB8AC3E}">
        <p14:creationId xmlns:p14="http://schemas.microsoft.com/office/powerpoint/2010/main" val="159528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215342369"/>
              </p:ext>
            </p:extLst>
          </p:nvPr>
        </p:nvGraphicFramePr>
        <p:xfrm>
          <a:off x="614150" y="545910"/>
          <a:ext cx="8518837" cy="548494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a:defRPr sz="1000" b="1">
                          <a:solidFill>
                            <a:srgbClr val="316355"/>
                          </a:solidFill>
                          <a:latin typeface="Ubuntu" panose="020B0504030602030204" pitchFamily="34" charset="0"/>
                        </a:defRPr>
                      </a:pPr>
                      <a:r>
                        <a:t>Sujet </a:t>
                      </a:r>
                      <a:endParaRPr sz="1000" b="0" i="0" u="none" strike="noStrike" kern="1200" baseline="0">
                        <a:solidFill>
                          <a:srgbClr val="316355"/>
                        </a:solidFill>
                        <a:latin typeface="Ubuntu" panose="020B0504030602030204" pitchFamily="34" charset="0"/>
                        <a:ea typeface="+mn-ea"/>
                        <a:cs typeface="+mn-cs"/>
                      </a:endParaRPr>
                    </a:p>
                    <a:p>
                      <a:pPr>
                        <a:defRPr sz="1000">
                          <a:latin typeface="Ubuntu" panose="020B0504030602030204" pitchFamily="34" charset="0"/>
                        </a:defRPr>
                      </a:pPr>
                      <a:r>
                        <a:t>Bienvenue dans les présentations </a:t>
                      </a:r>
                    </a:p>
                    <a:p>
                      <a:endParaRPr sz="1000" b="0" i="0" u="none" strike="noStrike" kern="1200" baseline="0">
                        <a:solidFill>
                          <a:srgbClr val="316355"/>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8 minutes</a:t>
                      </a:r>
                    </a:p>
                    <a:p>
                      <a:pPr>
                        <a:defRPr sz="1000" b="1">
                          <a:solidFill>
                            <a:srgbClr val="316355"/>
                          </a:solidFill>
                          <a:latin typeface="Ubuntu" panose="020B0504030602030204" pitchFamily="34" charset="0"/>
                        </a:defRPr>
                      </a:pPr>
                      <a:r>
                        <a:t>Dirigé par : </a:t>
                      </a:r>
                      <a:endParaRPr sz="10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171450" indent="-171450">
                        <a:buFont typeface="Arial" panose="020B0604020202020204" pitchFamily="34" charset="0"/>
                        <a:buChar char="•"/>
                        <a:defRPr sz="1000">
                          <a:latin typeface="Ubuntu" panose="020B0504030602030204" pitchFamily="34" charset="0"/>
                        </a:defRPr>
                      </a:pPr>
                      <a:r>
                        <a:rPr dirty="0" err="1"/>
                        <a:t>Accueillez</a:t>
                      </a:r>
                      <a:r>
                        <a:rPr dirty="0"/>
                        <a:t> les participants</a:t>
                      </a:r>
                    </a:p>
                    <a:p>
                      <a:pPr marL="171450" indent="-171450">
                        <a:buFont typeface="Arial" panose="020B0604020202020204" pitchFamily="34" charset="0"/>
                        <a:buChar char="•"/>
                        <a:defRPr sz="1000">
                          <a:latin typeface="Ubuntu" panose="020B0504030602030204" pitchFamily="34" charset="0"/>
                        </a:defRPr>
                      </a:pPr>
                      <a:r>
                        <a:rPr dirty="0" err="1"/>
                        <a:t>Présentez</a:t>
                      </a:r>
                      <a:r>
                        <a:rPr dirty="0"/>
                        <a:t> les </a:t>
                      </a:r>
                      <a:r>
                        <a:rPr dirty="0" err="1"/>
                        <a:t>facilitateurs</a:t>
                      </a:r>
                      <a:endParaRPr dirty="0"/>
                    </a:p>
                    <a:p>
                      <a:pPr marL="171450" indent="-171450">
                        <a:buFont typeface="Arial" panose="020B0604020202020204" pitchFamily="34" charset="0"/>
                        <a:buChar char="•"/>
                      </a:pPr>
                      <a:endParaRPr sz="1000" i="0" dirty="0">
                        <a:solidFill>
                          <a:schemeClr val="tx1"/>
                        </a:solidFill>
                        <a:latin typeface="Ubuntu" panose="020B0504030602030204" pitchFamily="34" charset="0"/>
                      </a:endParaRPr>
                    </a:p>
                    <a:p>
                      <a:pPr marL="0" indent="0">
                        <a:buFont typeface="Arial" panose="020B0604020202020204" pitchFamily="34" charset="0"/>
                        <a:buNone/>
                        <a:defRPr sz="1000">
                          <a:latin typeface="Ubuntu" panose="020B0504030602030204" pitchFamily="34" charset="0"/>
                        </a:defRPr>
                      </a:pPr>
                      <a:r>
                        <a:rPr dirty="0"/>
                        <a:t>Bonjour tout le monde ! </a:t>
                      </a:r>
                      <a:r>
                        <a:rPr dirty="0" err="1"/>
                        <a:t>Bienvenue</a:t>
                      </a:r>
                      <a:r>
                        <a:rPr dirty="0"/>
                        <a:t> à la formation pour les capitaines de fitness de la 2e </a:t>
                      </a:r>
                      <a:r>
                        <a:rPr dirty="0" err="1"/>
                        <a:t>année</a:t>
                      </a:r>
                      <a:r>
                        <a:rPr dirty="0"/>
                        <a:t> ! </a:t>
                      </a:r>
                      <a:r>
                        <a:rPr b="1" dirty="0" err="1"/>
                        <a:t>Présentez-vous</a:t>
                      </a:r>
                      <a:r>
                        <a:rPr b="1" dirty="0"/>
                        <a:t>.</a:t>
                      </a:r>
                      <a:br>
                        <a:rPr lang="en-US" sz="1000" b="1" i="0" noProof="0" dirty="0">
                          <a:solidFill>
                            <a:schemeClr val="tx1"/>
                          </a:solidFill>
                          <a:latin typeface="Ubuntu" panose="020B0504030602030204" pitchFamily="34" charset="0"/>
                        </a:rPr>
                      </a:br>
                      <a:br>
                        <a:rPr lang="en-US" sz="1000" i="0" noProof="0" dirty="0">
                          <a:solidFill>
                            <a:schemeClr val="tx1"/>
                          </a:solidFill>
                          <a:latin typeface="Ubuntu" panose="020B0504030602030204" pitchFamily="34" charset="0"/>
                        </a:rPr>
                      </a:br>
                      <a:r>
                        <a:rPr dirty="0"/>
                        <a:t>Pour commencer, je </a:t>
                      </a:r>
                      <a:r>
                        <a:rPr dirty="0" err="1"/>
                        <a:t>voudrais</a:t>
                      </a:r>
                      <a:r>
                        <a:rPr dirty="0"/>
                        <a:t> que </a:t>
                      </a:r>
                      <a:r>
                        <a:rPr dirty="0" err="1"/>
                        <a:t>chacun</a:t>
                      </a:r>
                      <a:r>
                        <a:rPr dirty="0"/>
                        <a:t> </a:t>
                      </a:r>
                      <a:r>
                        <a:rPr dirty="0" err="1"/>
                        <a:t>d'entre</a:t>
                      </a:r>
                      <a:r>
                        <a:rPr dirty="0"/>
                        <a:t> </a:t>
                      </a:r>
                      <a:r>
                        <a:rPr dirty="0" err="1"/>
                        <a:t>vous</a:t>
                      </a:r>
                      <a:r>
                        <a:rPr dirty="0"/>
                        <a:t> se </a:t>
                      </a:r>
                      <a:r>
                        <a:rPr dirty="0" err="1"/>
                        <a:t>présente</a:t>
                      </a:r>
                      <a:r>
                        <a:rPr dirty="0"/>
                        <a:t>, nous </a:t>
                      </a:r>
                      <a:r>
                        <a:rPr dirty="0" err="1"/>
                        <a:t>dise</a:t>
                      </a:r>
                      <a:r>
                        <a:rPr dirty="0"/>
                        <a:t> son sport </a:t>
                      </a:r>
                      <a:r>
                        <a:rPr dirty="0" err="1"/>
                        <a:t>préféré</a:t>
                      </a:r>
                      <a:r>
                        <a:rPr dirty="0"/>
                        <a:t> et </a:t>
                      </a:r>
                      <a:r>
                        <a:rPr dirty="0" err="1"/>
                        <a:t>ce</a:t>
                      </a:r>
                      <a:r>
                        <a:rPr dirty="0"/>
                        <a:t> qui </a:t>
                      </a:r>
                      <a:r>
                        <a:rPr dirty="0" err="1"/>
                        <a:t>lui</a:t>
                      </a:r>
                      <a:r>
                        <a:rPr dirty="0"/>
                        <a:t> </a:t>
                      </a:r>
                      <a:r>
                        <a:rPr dirty="0" err="1"/>
                        <a:t>plaît</a:t>
                      </a:r>
                      <a:r>
                        <a:rPr dirty="0"/>
                        <a:t> le plus dans son </a:t>
                      </a:r>
                      <a:r>
                        <a:rPr dirty="0" err="1"/>
                        <a:t>rôle</a:t>
                      </a:r>
                      <a:r>
                        <a:rPr dirty="0"/>
                        <a:t> de capitaine de fitness. </a:t>
                      </a:r>
                      <a:r>
                        <a:rPr b="1" dirty="0" err="1"/>
                        <a:t>Chaque</a:t>
                      </a:r>
                      <a:r>
                        <a:rPr b="1" dirty="0"/>
                        <a:t> </a:t>
                      </a:r>
                      <a:r>
                        <a:rPr b="1" dirty="0" err="1"/>
                        <a:t>personne</a:t>
                      </a:r>
                      <a:r>
                        <a:rPr b="1" dirty="0"/>
                        <a:t> se </a:t>
                      </a:r>
                      <a:r>
                        <a:rPr b="1" dirty="0" err="1"/>
                        <a:t>présente</a:t>
                      </a:r>
                      <a:r>
                        <a:rPr dirty="0"/>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algn="l" defTabSz="914400" rtl="0" eaLnBrk="1" latinLnBrk="0" hangingPunct="1">
                        <a:defRPr sz="1000">
                          <a:latin typeface="Ubuntu" panose="020B0504030602030204" pitchFamily="34" charset="0"/>
                        </a:defRPr>
                      </a:pPr>
                      <a:r>
                        <a:t>Objectif de la formation de capitaine de fitness de la 2e année </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1 minute</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Pour être un bon athlète, vous devez être un athlète en bonne santé. Mener un style de vie sain demande des connaissances, des compétences, du soutien, et de la persévérance dans les comportements sains, tout au long de l'année et de la vie. </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L'objectif du cours de formation des capitaines de fitness de la 2e année est de revoir ce que vous avez appris précédemment pendant votre formation, célébrer vos réussites et aborder tout défi que vous rencontrez, et introduire les Mentalités du jour du match à vos rôles et responsabilités en tant que capitaine de fitness !</a:t>
                      </a:r>
                    </a:p>
                    <a:p>
                      <a:endParaRPr sz="1000" i="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algn="l" defTabSz="914400" rtl="0" eaLnBrk="1" latinLnBrk="0" hangingPunct="1">
                        <a:defRPr sz="1000">
                          <a:latin typeface="Ubuntu" panose="020B0504030602030204" pitchFamily="34" charset="0"/>
                        </a:defRPr>
                      </a:pPr>
                      <a:r>
                        <a:t>Vue d'ensemble du module</a:t>
                      </a:r>
                    </a:p>
                    <a:p>
                      <a:pPr marL="0" algn="l" defTabSz="914400" rtl="0" eaLnBrk="1" latinLnBrk="0" hangingPunct="1"/>
                      <a:endParaRPr sz="1000" b="1" i="0" u="none" strike="noStrike" kern="1200" baseline="0">
                        <a:solidFill>
                          <a:srgbClr val="316355"/>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1 minute</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La formation de capitaine de fitness de la 2e année est divisée en deux leçons :</a:t>
                      </a:r>
                    </a:p>
                    <a:p>
                      <a:pPr>
                        <a:defRPr sz="1000">
                          <a:solidFill>
                            <a:schemeClr val="dk1"/>
                          </a:solidFill>
                          <a:latin typeface="Ubuntu" panose="020B0504030602030204" pitchFamily="34" charset="0"/>
                        </a:defRPr>
                      </a:pPr>
                      <a:r>
                        <a:t> </a:t>
                      </a:r>
                    </a:p>
                    <a:p>
                      <a:pPr marL="228600" indent="-228600">
                        <a:buFont typeface="+mj-lt"/>
                        <a:buAutoNum type="arabicPeriod"/>
                        <a:defRPr sz="1000">
                          <a:solidFill>
                            <a:schemeClr val="dk1"/>
                          </a:solidFill>
                          <a:latin typeface="Ubuntu" panose="020B0504030602030204" pitchFamily="34" charset="0"/>
                        </a:defRPr>
                      </a:pPr>
                      <a:r>
                        <a:t>Révision de l'année 1</a:t>
                      </a:r>
                    </a:p>
                    <a:p>
                      <a:pPr marL="228600" indent="-228600">
                        <a:buFont typeface="+mj-lt"/>
                        <a:buAutoNum type="arabicPeriod"/>
                        <a:defRPr sz="1000">
                          <a:solidFill>
                            <a:schemeClr val="dk1"/>
                          </a:solidFill>
                          <a:latin typeface="Ubuntu" panose="020B0504030602030204" pitchFamily="34" charset="0"/>
                        </a:defRPr>
                      </a:pPr>
                      <a:r>
                        <a:t>Mentalités du jour du match</a:t>
                      </a:r>
                    </a:p>
                    <a:p>
                      <a:pPr marL="228600" indent="-228600">
                        <a:buFont typeface="+mj-lt"/>
                        <a:buAutoNum type="arabicPeriod"/>
                      </a:pPr>
                      <a:endParaRPr sz="1000" b="0" i="0" u="none" strike="noStrike" kern="1200" baseline="0">
                        <a:solidFill>
                          <a:schemeClr val="dk1"/>
                        </a:solidFill>
                        <a:latin typeface="Ubuntu" panose="020B0504030602030204" pitchFamily="34" charset="0"/>
                        <a:ea typeface="+mn-ea"/>
                        <a:cs typeface="+mn-cs"/>
                      </a:endParaRPr>
                    </a:p>
                    <a:p>
                      <a:pPr marL="0" indent="0">
                        <a:buFont typeface="+mj-lt"/>
                        <a:buNone/>
                        <a:defRPr sz="1000">
                          <a:solidFill>
                            <a:schemeClr val="dk1"/>
                          </a:solidFill>
                          <a:latin typeface="Ubuntu" panose="020B0504030602030204" pitchFamily="34" charset="0"/>
                        </a:defRPr>
                      </a:pPr>
                      <a:r>
                        <a:t>Terminer ce cours prendra environ 2 heures. Nous ferons une pause entre la partie 1 et 2.</a:t>
                      </a:r>
                    </a:p>
                    <a:p>
                      <a:pPr marL="0" indent="0">
                        <a:buFont typeface="+mj-lt"/>
                        <a:buNone/>
                      </a:pPr>
                      <a:endParaRPr sz="1000" b="0" i="0" u="none" strike="noStrike" kern="1200" baseline="0">
                        <a:solidFill>
                          <a:schemeClr val="dk1"/>
                        </a:solidFill>
                        <a:latin typeface="Ubuntu" panose="020B0504030602030204" pitchFamily="34" charset="0"/>
                        <a:ea typeface="+mn-ea"/>
                        <a:cs typeface="+mn-cs"/>
                      </a:endParaRPr>
                    </a:p>
                    <a:p>
                      <a:pPr marL="0" indent="0">
                        <a:buFont typeface="+mj-lt"/>
                        <a:buNone/>
                        <a:defRPr sz="1000">
                          <a:solidFill>
                            <a:schemeClr val="dk1"/>
                          </a:solidFill>
                          <a:latin typeface="Ubuntu" panose="020B0504030602030204" pitchFamily="34" charset="0"/>
                        </a:defRPr>
                      </a:pPr>
                      <a:r>
                        <a:t>Commençons !</a:t>
                      </a:r>
                    </a:p>
                    <a:p>
                      <a:pPr marL="0" indent="0">
                        <a:buFont typeface="Arial" panose="020B0604020202020204" pitchFamily="34" charset="0"/>
                        <a:buNone/>
                      </a:pPr>
                      <a:endParaRPr sz="1000" i="0" kern="120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4" name="Picture 3">
            <a:extLst>
              <a:ext uri="{FF2B5EF4-FFF2-40B4-BE49-F238E27FC236}">
                <a16:creationId xmlns:a16="http://schemas.microsoft.com/office/drawing/2014/main" id="{C1154FCC-D763-2E9D-E5AA-197BBAA3CF34}"/>
              </a:ext>
            </a:extLst>
          </p:cNvPr>
          <p:cNvPicPr>
            <a:picLocks noChangeAspect="1"/>
          </p:cNvPicPr>
          <p:nvPr/>
        </p:nvPicPr>
        <p:blipFill>
          <a:blip r:embed="rId2"/>
          <a:stretch>
            <a:fillRect/>
          </a:stretch>
        </p:blipFill>
        <p:spPr>
          <a:xfrm>
            <a:off x="7123439" y="1135556"/>
            <a:ext cx="2009548" cy="1131441"/>
          </a:xfrm>
          <a:prstGeom prst="rect">
            <a:avLst/>
          </a:prstGeom>
        </p:spPr>
      </p:pic>
      <p:pic>
        <p:nvPicPr>
          <p:cNvPr id="6" name="Picture 5">
            <a:extLst>
              <a:ext uri="{FF2B5EF4-FFF2-40B4-BE49-F238E27FC236}">
                <a16:creationId xmlns:a16="http://schemas.microsoft.com/office/drawing/2014/main" id="{4E956BEB-D3FB-D7BE-9918-5D0FD33B9317}"/>
              </a:ext>
            </a:extLst>
          </p:cNvPr>
          <p:cNvPicPr>
            <a:picLocks noChangeAspect="1"/>
          </p:cNvPicPr>
          <p:nvPr/>
        </p:nvPicPr>
        <p:blipFill>
          <a:blip r:embed="rId3"/>
          <a:stretch>
            <a:fillRect/>
          </a:stretch>
        </p:blipFill>
        <p:spPr>
          <a:xfrm>
            <a:off x="6996995" y="2812322"/>
            <a:ext cx="2262435" cy="1233355"/>
          </a:xfrm>
          <a:prstGeom prst="rect">
            <a:avLst/>
          </a:prstGeom>
        </p:spPr>
      </p:pic>
      <p:pic>
        <p:nvPicPr>
          <p:cNvPr id="9" name="Picture 8">
            <a:extLst>
              <a:ext uri="{FF2B5EF4-FFF2-40B4-BE49-F238E27FC236}">
                <a16:creationId xmlns:a16="http://schemas.microsoft.com/office/drawing/2014/main" id="{87C61DFF-BC16-B02C-F236-6AB3A6E00426}"/>
              </a:ext>
            </a:extLst>
          </p:cNvPr>
          <p:cNvPicPr>
            <a:picLocks noChangeAspect="1"/>
          </p:cNvPicPr>
          <p:nvPr/>
        </p:nvPicPr>
        <p:blipFill>
          <a:blip r:embed="rId4"/>
          <a:stretch>
            <a:fillRect/>
          </a:stretch>
        </p:blipFill>
        <p:spPr>
          <a:xfrm>
            <a:off x="6997466" y="4465587"/>
            <a:ext cx="2261964" cy="1256857"/>
          </a:xfrm>
          <a:prstGeom prst="rect">
            <a:avLst/>
          </a:prstGeom>
        </p:spPr>
      </p:pic>
    </p:spTree>
    <p:extLst>
      <p:ext uri="{BB962C8B-B14F-4D97-AF65-F5344CB8AC3E}">
        <p14:creationId xmlns:p14="http://schemas.microsoft.com/office/powerpoint/2010/main" val="23178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718151731"/>
              </p:ext>
            </p:extLst>
          </p:nvPr>
        </p:nvGraphicFramePr>
        <p:xfrm>
          <a:off x="614150" y="545910"/>
          <a:ext cx="8518837" cy="56042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algn="l" defTabSz="914400" rtl="0" eaLnBrk="1" latinLnBrk="0" hangingPunct="1">
                        <a:defRPr sz="1000">
                          <a:latin typeface="Ubuntu" panose="020B0504030602030204" pitchFamily="34" charset="0"/>
                        </a:defRPr>
                      </a:pPr>
                      <a:r>
                        <a:rPr b="1">
                          <a:solidFill>
                            <a:srgbClr val="316355"/>
                          </a:solidFill>
                        </a:rPr>
                        <a:t>Partie 1 : </a:t>
                      </a:r>
                      <a:r>
                        <a:t>Révision de l'année 1</a:t>
                      </a:r>
                    </a:p>
                    <a:p>
                      <a:pPr marL="0" algn="l" defTabSz="914400" rtl="0" eaLnBrk="1" latinLnBrk="0" hangingPunct="1">
                        <a:defRPr sz="1000" b="1">
                          <a:solidFill>
                            <a:srgbClr val="316355"/>
                          </a:solidFill>
                          <a:latin typeface="Ubuntu" panose="020B0504030602030204" pitchFamily="34" charset="0"/>
                        </a:defRPr>
                      </a:pPr>
                      <a:r>
                        <a:t> </a:t>
                      </a:r>
                    </a:p>
                    <a:p>
                      <a:pPr>
                        <a:defRPr sz="1000">
                          <a:latin typeface="Ubuntu" panose="020B0504030602030204" pitchFamily="34" charset="0"/>
                        </a:defRPr>
                      </a:pPr>
                      <a:r>
                        <a:rPr b="1">
                          <a:solidFill>
                            <a:srgbClr val="316355"/>
                          </a:solidFill>
                        </a:rPr>
                        <a:t>Durée : </a:t>
                      </a:r>
                      <a:r>
                        <a:t>1 minute</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defRPr sz="1000">
                          <a:solidFill>
                            <a:schemeClr val="dk1"/>
                          </a:solidFill>
                          <a:latin typeface="Ubuntu" panose="020B0504030602030204" pitchFamily="34" charset="0"/>
                        </a:defRPr>
                      </a:pPr>
                      <a:r>
                        <a:t>Maintenant, commençons la partie 1 : révision de l'année 1</a:t>
                      </a: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defRPr sz="1000">
                          <a:solidFill>
                            <a:schemeClr val="dk1"/>
                          </a:solidFill>
                          <a:latin typeface="Ubuntu" panose="020B0504030602030204" pitchFamily="34" charset="0"/>
                        </a:defRPr>
                      </a:pPr>
                      <a:r>
                        <a:t>Dans cette section, nous allons :</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Revoir comment bien s'échauffer et récupérer</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Discuter de différentes manières de partager des conseils de santé</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Revoir des astuces de communication</a:t>
                      </a:r>
                    </a:p>
                    <a:p>
                      <a:pPr marL="171450" indent="-171450" algn="l" defTabSz="914400" rtl="0" eaLnBrk="1" latinLnBrk="0" hangingPunct="1">
                        <a:buFont typeface="Arial" panose="020B0604020202020204" pitchFamily="34" charset="0"/>
                        <a:buChar char="•"/>
                        <a:defRPr sz="1000">
                          <a:solidFill>
                            <a:schemeClr val="dk1"/>
                          </a:solidFill>
                          <a:latin typeface="Ubuntu" panose="020B0504030602030204" pitchFamily="34" charset="0"/>
                        </a:defRPr>
                      </a:pPr>
                      <a:r>
                        <a:t>Partager les succès et les défis des capitaines de fitness</a:t>
                      </a: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l'année 1</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Qu'est-ce que le fitness ?</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4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Le fitness est une meilleure santé et plus de performances grâce à </a:t>
                      </a:r>
                    </a:p>
                    <a:p>
                      <a:pPr>
                        <a:defRPr sz="1000">
                          <a:solidFill>
                            <a:schemeClr val="dk1"/>
                          </a:solidFill>
                          <a:latin typeface="Ubuntu" panose="020B0504030602030204" pitchFamily="34" charset="0"/>
                        </a:defRPr>
                      </a:pPr>
                      <a:r>
                        <a:t>une activité physique, une nutrition et une hydratation correctes.</a:t>
                      </a:r>
                    </a:p>
                    <a:p>
                      <a:endParaRPr sz="1000" b="0" i="0" u="none" strike="noStrike" kern="1200" baseline="0">
                        <a:solidFill>
                          <a:schemeClr val="dk1"/>
                        </a:solidFill>
                        <a:latin typeface="Ubuntu" panose="020B0504030602030204" pitchFamily="34" charset="0"/>
                        <a:ea typeface="+mn-ea"/>
                        <a:cs typeface="+mn-cs"/>
                      </a:endParaRPr>
                    </a:p>
                    <a:p>
                      <a:pPr>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Pensez à une personne dont vous diriez qu'elle est en forme. Quelles choses fait-elle, ou quelles choses pensez-vous qu'elle fait, pour rester en forme ? Écrivez votre réponse dans votre cahier.</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Demandez à quelques participants de partager leurs réponses.</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Très bonnes réponses ! Être en forme consiste à faire des choix sains au quotidien dans trois domaines de la définition : l'activité physique, l'alimentation et l'hydratation. Une personne en forme est en bonne santé et se sent bien.   </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Et les choix sains que vous faites dans ces trois domaines tous les jours peuvent vous aider à être en meilleure santé et à améliorer vos performances dans votre sport, votre travail, vos hobbies et d'autres aspects de votre vie.</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Quand vous êtes en forme, vous vous sentez bien et avez plein d'énergie parce que votre corps est fort et sain.</a:t>
                      </a:r>
                      <a:br>
                        <a:rPr lang="en-US" sz="1000" b="0" i="0" u="none" strike="noStrike" kern="1200" baseline="0" noProof="0" dirty="0">
                          <a:solidFill>
                            <a:schemeClr val="dk1"/>
                          </a:solidFill>
                          <a:latin typeface="Ubuntu" panose="020B0504030602030204" pitchFamily="34" charset="0"/>
                          <a:ea typeface="+mn-ea"/>
                          <a:cs typeface="+mn-cs"/>
                        </a:rPr>
                      </a:b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7" name="Picture 6">
            <a:extLst>
              <a:ext uri="{FF2B5EF4-FFF2-40B4-BE49-F238E27FC236}">
                <a16:creationId xmlns:a16="http://schemas.microsoft.com/office/drawing/2014/main" id="{096D465E-B077-2E00-E56D-B145D1B597EF}"/>
              </a:ext>
            </a:extLst>
          </p:cNvPr>
          <p:cNvPicPr>
            <a:picLocks noChangeAspect="1"/>
          </p:cNvPicPr>
          <p:nvPr/>
        </p:nvPicPr>
        <p:blipFill>
          <a:blip r:embed="rId2"/>
          <a:stretch>
            <a:fillRect/>
          </a:stretch>
        </p:blipFill>
        <p:spPr>
          <a:xfrm>
            <a:off x="7005850" y="1153046"/>
            <a:ext cx="2120728" cy="1168043"/>
          </a:xfrm>
          <a:prstGeom prst="rect">
            <a:avLst/>
          </a:prstGeom>
        </p:spPr>
      </p:pic>
      <p:pic>
        <p:nvPicPr>
          <p:cNvPr id="12" name="Picture 11">
            <a:extLst>
              <a:ext uri="{FF2B5EF4-FFF2-40B4-BE49-F238E27FC236}">
                <a16:creationId xmlns:a16="http://schemas.microsoft.com/office/drawing/2014/main" id="{D7CFE390-D4D4-7840-95B8-FE7EBABBA4B3}"/>
              </a:ext>
            </a:extLst>
          </p:cNvPr>
          <p:cNvPicPr>
            <a:picLocks noChangeAspect="1"/>
          </p:cNvPicPr>
          <p:nvPr/>
        </p:nvPicPr>
        <p:blipFill>
          <a:blip r:embed="rId3"/>
          <a:stretch>
            <a:fillRect/>
          </a:stretch>
        </p:blipFill>
        <p:spPr>
          <a:xfrm>
            <a:off x="7061550" y="3624699"/>
            <a:ext cx="2065028" cy="1168042"/>
          </a:xfrm>
          <a:prstGeom prst="rect">
            <a:avLst/>
          </a:prstGeom>
        </p:spPr>
      </p:pic>
    </p:spTree>
    <p:extLst>
      <p:ext uri="{BB962C8B-B14F-4D97-AF65-F5344CB8AC3E}">
        <p14:creationId xmlns:p14="http://schemas.microsoft.com/office/powerpoint/2010/main" val="2264023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350399478"/>
              </p:ext>
            </p:extLst>
          </p:nvPr>
        </p:nvGraphicFramePr>
        <p:xfrm>
          <a:off x="614150" y="322063"/>
          <a:ext cx="8518837" cy="66710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a:defRPr sz="1000" b="1">
                          <a:solidFill>
                            <a:srgbClr val="316355"/>
                          </a:solidFill>
                          <a:latin typeface="Ubuntu" panose="020B0504030602030204" pitchFamily="34" charset="0"/>
                        </a:defRPr>
                      </a:pPr>
                      <a:r>
                        <a:t>Sujet </a:t>
                      </a:r>
                      <a:endParaRPr sz="1000" b="0" i="0" u="none" strike="noStrike" kern="1200" baseline="0">
                        <a:solidFill>
                          <a:srgbClr val="316355"/>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l'année 1</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Responsabilités du capitaine de fitness</a:t>
                      </a:r>
                    </a:p>
                    <a:p>
                      <a:endParaRPr sz="1000" b="0" i="0" u="none" strike="noStrike" kern="1200" baseline="0">
                        <a:solidFill>
                          <a:srgbClr val="316355"/>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2 minutes</a:t>
                      </a:r>
                    </a:p>
                    <a:p>
                      <a:pPr>
                        <a:defRPr sz="1000" b="1">
                          <a:solidFill>
                            <a:srgbClr val="316355"/>
                          </a:solidFill>
                          <a:latin typeface="Ubuntu" panose="020B0504030602030204" pitchFamily="34" charset="0"/>
                        </a:defRPr>
                      </a:pPr>
                      <a:r>
                        <a:t>Dirigé par : </a:t>
                      </a:r>
                      <a:endParaRPr sz="10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En tant que capitaine de fitness, vous avez travaillé étroitement avec vos entraîneurs pour vous assurer que la santé et le fitness sont un composant clé de l'expérience sportive en :</a:t>
                      </a:r>
                    </a:p>
                    <a:p>
                      <a:pPr marL="171450" indent="-171450">
                        <a:buFont typeface="Arial" panose="020B0604020202020204" pitchFamily="34" charset="0"/>
                        <a:buChar char="•"/>
                        <a:defRPr sz="1000">
                          <a:solidFill>
                            <a:schemeClr val="dk1"/>
                          </a:solidFill>
                          <a:latin typeface="Ubuntu" panose="020B0504030602030204" pitchFamily="34" charset="0"/>
                        </a:defRPr>
                      </a:pPr>
                      <a:r>
                        <a:t>Dirigeant des routines d'échauffement et de récupération correctes pour votre équipe</a:t>
                      </a:r>
                    </a:p>
                    <a:p>
                      <a:pPr marL="171450" indent="-171450">
                        <a:buFont typeface="Arial" panose="020B0604020202020204" pitchFamily="34" charset="0"/>
                        <a:buChar char="•"/>
                        <a:defRPr sz="1000">
                          <a:solidFill>
                            <a:schemeClr val="dk1"/>
                          </a:solidFill>
                          <a:latin typeface="Ubuntu" panose="020B0504030602030204" pitchFamily="34" charset="0"/>
                        </a:defRPr>
                      </a:pPr>
                      <a:r>
                        <a:t>Partageant des astuces d'éducation sur la santé avec vos coéquipiers</a:t>
                      </a:r>
                    </a:p>
                    <a:p>
                      <a:pPr marL="171450" indent="-171450">
                        <a:buFont typeface="Arial" panose="020B0604020202020204" pitchFamily="34" charset="0"/>
                        <a:buChar char="•"/>
                        <a:defRPr sz="1000">
                          <a:solidFill>
                            <a:schemeClr val="dk1"/>
                          </a:solidFill>
                          <a:latin typeface="Ubuntu" panose="020B0504030602030204" pitchFamily="34" charset="0"/>
                        </a:defRPr>
                      </a:pPr>
                      <a:r>
                        <a:t>Soutenant votre équipe pour adopter des comportements sains et les encourageant à participer à d'autres programmes de santé ou de fitness.</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Vous devriez toujours vous occuper de vos coéquipiers de manière positive et encourageante.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 1e année, entraînement à l'échauffement et à la récupération</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Objectif de l'échauffement</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Pr>
                        <a:t>Durée : </a:t>
                      </a:r>
                      <a:r>
                        <a:t>5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Révisons les échauffements et les récupérations !</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L'échauffement devrait être la première activité physique de chaque séance d'entraînement ou compétition. Il vous aide à préparer votre corps et votre esprit pour le sport. </a:t>
                      </a:r>
                    </a:p>
                    <a:p>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Pourquoi les athlètes doivent-ils s'échauffer ?</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Demandez aux participants d'écrire leurs réponses ou de lever la main pour répondre.</a:t>
                      </a:r>
                    </a:p>
                    <a:p>
                      <a:endParaRPr sz="10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t>Les échauffements ont de nombreux bienfaits physiques et mentaux. </a:t>
                      </a:r>
                      <a:r>
                        <a:rPr b="1"/>
                        <a:t>Lisez certains des bienfaits énumérés sur la diapositive et comparez-les à ce qu'ont dit les athlètes.</a:t>
                      </a:r>
                    </a:p>
                    <a:p>
                      <a:endParaRPr sz="1000" b="0" i="0">
                        <a:effectLst/>
                        <a:latin typeface="Ubuntu" panose="020B0504030602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Quand vous préparez à la fois votre corps et votre esprit, vous risquez moins de vous blesser et améliorez vos performances à chaque entraînement ou compétition. </a:t>
                      </a: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p>
                      <a:endParaRPr sz="1000" b="0" i="0">
                        <a:effectLst/>
                        <a:latin typeface="Ubuntu" panose="020B0504030602030204" pitchFamily="34" charset="0"/>
                        <a:cs typeface="Times New Roman"/>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E94ECD6E-C66D-8CA6-2B0D-97DC0326E978}"/>
              </a:ext>
            </a:extLst>
          </p:cNvPr>
          <p:cNvPicPr>
            <a:picLocks noChangeAspect="1"/>
          </p:cNvPicPr>
          <p:nvPr/>
        </p:nvPicPr>
        <p:blipFill>
          <a:blip r:embed="rId2"/>
          <a:stretch>
            <a:fillRect/>
          </a:stretch>
        </p:blipFill>
        <p:spPr>
          <a:xfrm>
            <a:off x="7014804" y="965893"/>
            <a:ext cx="2092429" cy="1176768"/>
          </a:xfrm>
          <a:prstGeom prst="rect">
            <a:avLst/>
          </a:prstGeom>
        </p:spPr>
      </p:pic>
      <p:pic>
        <p:nvPicPr>
          <p:cNvPr id="7" name="Picture 6">
            <a:extLst>
              <a:ext uri="{FF2B5EF4-FFF2-40B4-BE49-F238E27FC236}">
                <a16:creationId xmlns:a16="http://schemas.microsoft.com/office/drawing/2014/main" id="{515CDBC8-E908-5A50-8ACF-FDB97D2C1C68}"/>
              </a:ext>
            </a:extLst>
          </p:cNvPr>
          <p:cNvPicPr>
            <a:picLocks noChangeAspect="1"/>
          </p:cNvPicPr>
          <p:nvPr/>
        </p:nvPicPr>
        <p:blipFill>
          <a:blip r:embed="rId3"/>
          <a:stretch>
            <a:fillRect/>
          </a:stretch>
        </p:blipFill>
        <p:spPr>
          <a:xfrm>
            <a:off x="7068326" y="2736199"/>
            <a:ext cx="2038907" cy="1162089"/>
          </a:xfrm>
          <a:prstGeom prst="rect">
            <a:avLst/>
          </a:prstGeom>
        </p:spPr>
      </p:pic>
      <p:pic>
        <p:nvPicPr>
          <p:cNvPr id="10" name="Picture 9">
            <a:extLst>
              <a:ext uri="{FF2B5EF4-FFF2-40B4-BE49-F238E27FC236}">
                <a16:creationId xmlns:a16="http://schemas.microsoft.com/office/drawing/2014/main" id="{1A544BD3-EA03-8FF9-02AC-FC96596B9B37}"/>
              </a:ext>
            </a:extLst>
          </p:cNvPr>
          <p:cNvPicPr>
            <a:picLocks noChangeAspect="1"/>
          </p:cNvPicPr>
          <p:nvPr/>
        </p:nvPicPr>
        <p:blipFill>
          <a:blip r:embed="rId4"/>
          <a:stretch>
            <a:fillRect/>
          </a:stretch>
        </p:blipFill>
        <p:spPr>
          <a:xfrm>
            <a:off x="7138565" y="4145242"/>
            <a:ext cx="1924182" cy="1080615"/>
          </a:xfrm>
          <a:prstGeom prst="rect">
            <a:avLst/>
          </a:prstGeom>
        </p:spPr>
      </p:pic>
      <p:pic>
        <p:nvPicPr>
          <p:cNvPr id="13" name="Picture 12">
            <a:extLst>
              <a:ext uri="{FF2B5EF4-FFF2-40B4-BE49-F238E27FC236}">
                <a16:creationId xmlns:a16="http://schemas.microsoft.com/office/drawing/2014/main" id="{62245E87-1F16-A409-8533-84401360A971}"/>
              </a:ext>
            </a:extLst>
          </p:cNvPr>
          <p:cNvPicPr>
            <a:picLocks noChangeAspect="1"/>
          </p:cNvPicPr>
          <p:nvPr/>
        </p:nvPicPr>
        <p:blipFill>
          <a:blip r:embed="rId5"/>
          <a:stretch>
            <a:fillRect/>
          </a:stretch>
        </p:blipFill>
        <p:spPr>
          <a:xfrm>
            <a:off x="7068326" y="5481447"/>
            <a:ext cx="2068911" cy="1162089"/>
          </a:xfrm>
          <a:prstGeom prst="rect">
            <a:avLst/>
          </a:prstGeom>
        </p:spPr>
      </p:pic>
    </p:spTree>
    <p:extLst>
      <p:ext uri="{BB962C8B-B14F-4D97-AF65-F5344CB8AC3E}">
        <p14:creationId xmlns:p14="http://schemas.microsoft.com/office/powerpoint/2010/main" val="1028751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577134023"/>
              </p:ext>
            </p:extLst>
          </p:nvPr>
        </p:nvGraphicFramePr>
        <p:xfrm>
          <a:off x="614150" y="545910"/>
          <a:ext cx="8518837" cy="618847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82035">
                <a:tc>
                  <a:txBody>
                    <a:bodyPr/>
                    <a:lstStyle/>
                    <a:p>
                      <a:pPr>
                        <a:defRPr sz="1400">
                          <a:solidFill>
                            <a:srgbClr val="316355"/>
                          </a:solidFill>
                          <a:latin typeface="Ubuntu" panose="020B0504030602030204" pitchFamily="34" charset="0"/>
                        </a:defRPr>
                      </a:pPr>
                      <a:r>
                        <a:rPr sz="1200"/>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sz="1200"/>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310555">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b="1">
                          <a:solidFill>
                            <a:srgbClr val="316355"/>
                          </a:solidFill>
                        </a:rPr>
                        <a:t>Partie 1 : </a:t>
                      </a:r>
                      <a:r>
                        <a:rPr sz="900"/>
                        <a:t>Révision de la 1e année, entraînement à l'échauffement et à la récupération</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sz="900"/>
                        <a:t>Partagez votre exercice d'échauffement préféré</a:t>
                      </a:r>
                    </a:p>
                    <a:p>
                      <a:endParaRPr sz="9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sz="900" b="1">
                          <a:solidFill>
                            <a:srgbClr val="316355"/>
                          </a:solidFill>
                        </a:rPr>
                        <a:t>Durée : </a:t>
                      </a:r>
                      <a:r>
                        <a:rPr sz="900"/>
                        <a:t>5 minutes</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rPr sz="900" dirty="0" err="1"/>
                        <a:t>Tous</a:t>
                      </a:r>
                      <a:r>
                        <a:rPr sz="900" dirty="0"/>
                        <a:t> les sports </a:t>
                      </a:r>
                      <a:r>
                        <a:rPr sz="900" dirty="0" err="1"/>
                        <a:t>sont</a:t>
                      </a:r>
                      <a:r>
                        <a:rPr sz="900" dirty="0"/>
                        <a:t> </a:t>
                      </a:r>
                      <a:r>
                        <a:rPr sz="900" dirty="0" err="1"/>
                        <a:t>différents</a:t>
                      </a:r>
                      <a:r>
                        <a:rPr sz="900" dirty="0"/>
                        <a:t>, et </a:t>
                      </a:r>
                      <a:r>
                        <a:rPr sz="900" dirty="0" err="1"/>
                        <a:t>chaque</a:t>
                      </a:r>
                      <a:r>
                        <a:rPr sz="900" dirty="0"/>
                        <a:t> sport a des </a:t>
                      </a:r>
                      <a:r>
                        <a:rPr sz="900" dirty="0" err="1"/>
                        <a:t>compétences</a:t>
                      </a:r>
                      <a:r>
                        <a:rPr sz="900" dirty="0"/>
                        <a:t> et des </a:t>
                      </a:r>
                      <a:r>
                        <a:rPr sz="900" dirty="0" err="1"/>
                        <a:t>mouvements</a:t>
                      </a:r>
                      <a:r>
                        <a:rPr sz="900" dirty="0"/>
                        <a:t> </a:t>
                      </a:r>
                      <a:r>
                        <a:rPr sz="900" dirty="0" err="1"/>
                        <a:t>spécifiques</a:t>
                      </a:r>
                      <a:r>
                        <a:rPr sz="900" dirty="0"/>
                        <a:t>. </a:t>
                      </a:r>
                      <a:r>
                        <a:rPr sz="900" dirty="0" err="1"/>
                        <a:t>Votre</a:t>
                      </a:r>
                      <a:r>
                        <a:rPr sz="900" dirty="0"/>
                        <a:t> routine </a:t>
                      </a:r>
                      <a:r>
                        <a:rPr sz="900" dirty="0" err="1"/>
                        <a:t>d'échauffement</a:t>
                      </a:r>
                      <a:r>
                        <a:rPr sz="900" dirty="0"/>
                        <a:t> </a:t>
                      </a:r>
                      <a:r>
                        <a:rPr sz="900" dirty="0" err="1"/>
                        <a:t>devrait</a:t>
                      </a:r>
                      <a:r>
                        <a:rPr sz="900" dirty="0"/>
                        <a:t> </a:t>
                      </a:r>
                      <a:r>
                        <a:rPr sz="900" dirty="0" err="1"/>
                        <a:t>être</a:t>
                      </a:r>
                      <a:r>
                        <a:rPr sz="900" dirty="0"/>
                        <a:t> </a:t>
                      </a:r>
                      <a:r>
                        <a:rPr sz="900" dirty="0" err="1"/>
                        <a:t>personnalisée</a:t>
                      </a:r>
                      <a:r>
                        <a:rPr sz="900" dirty="0"/>
                        <a:t> pour le sport </a:t>
                      </a:r>
                      <a:r>
                        <a:rPr sz="900" dirty="0" err="1"/>
                        <a:t>auquel</a:t>
                      </a:r>
                      <a:r>
                        <a:rPr sz="900" dirty="0"/>
                        <a:t> </a:t>
                      </a:r>
                      <a:r>
                        <a:rPr sz="900" dirty="0" err="1"/>
                        <a:t>vous</a:t>
                      </a:r>
                      <a:r>
                        <a:rPr sz="900" dirty="0"/>
                        <a:t> </a:t>
                      </a:r>
                      <a:r>
                        <a:rPr sz="900" dirty="0" err="1"/>
                        <a:t>participez</a:t>
                      </a:r>
                      <a:r>
                        <a:rPr sz="900" dirty="0"/>
                        <a:t> à </a:t>
                      </a:r>
                      <a:r>
                        <a:rPr sz="900" dirty="0" err="1"/>
                        <a:t>ce</a:t>
                      </a:r>
                      <a:r>
                        <a:rPr sz="900" dirty="0"/>
                        <a:t> moment. </a:t>
                      </a:r>
                    </a:p>
                    <a:p>
                      <a:endParaRPr sz="900" b="0" i="0" u="none" strike="noStrike" kern="1200" baseline="0" dirty="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rPr sz="900" dirty="0" err="1"/>
                        <a:t>Tous</a:t>
                      </a:r>
                      <a:r>
                        <a:rPr sz="900" dirty="0"/>
                        <a:t> les </a:t>
                      </a:r>
                      <a:r>
                        <a:rPr sz="900" dirty="0" err="1"/>
                        <a:t>échauffements</a:t>
                      </a:r>
                      <a:r>
                        <a:rPr sz="900" dirty="0"/>
                        <a:t>, </a:t>
                      </a:r>
                      <a:r>
                        <a:rPr sz="900" dirty="0" err="1"/>
                        <a:t>peu</a:t>
                      </a:r>
                      <a:r>
                        <a:rPr sz="900" dirty="0"/>
                        <a:t> </a:t>
                      </a:r>
                      <a:r>
                        <a:rPr sz="900" dirty="0" err="1"/>
                        <a:t>importe</a:t>
                      </a:r>
                      <a:r>
                        <a:rPr sz="900" dirty="0"/>
                        <a:t> le sport, </a:t>
                      </a:r>
                      <a:r>
                        <a:rPr sz="900" dirty="0" err="1"/>
                        <a:t>devraient</a:t>
                      </a:r>
                      <a:r>
                        <a:rPr sz="900" dirty="0"/>
                        <a:t> </a:t>
                      </a:r>
                      <a:r>
                        <a:rPr sz="900" dirty="0" err="1"/>
                        <a:t>contenir</a:t>
                      </a:r>
                      <a:r>
                        <a:rPr sz="900" dirty="0"/>
                        <a:t> </a:t>
                      </a:r>
                      <a:r>
                        <a:rPr sz="900" dirty="0" err="1"/>
                        <a:t>ces</a:t>
                      </a:r>
                      <a:r>
                        <a:rPr sz="900" dirty="0"/>
                        <a:t> </a:t>
                      </a:r>
                      <a:r>
                        <a:rPr sz="900" dirty="0" err="1"/>
                        <a:t>éléments</a:t>
                      </a:r>
                      <a:r>
                        <a:rPr sz="900" dirty="0"/>
                        <a:t> :</a:t>
                      </a:r>
                    </a:p>
                    <a:p>
                      <a:pPr marL="171450" indent="-171450">
                        <a:buFont typeface="Arial" panose="020B0604020202020204" pitchFamily="34" charset="0"/>
                        <a:buChar char="•"/>
                        <a:defRPr sz="1000">
                          <a:solidFill>
                            <a:schemeClr val="dk1"/>
                          </a:solidFill>
                          <a:latin typeface="Ubuntu" panose="020B0504030602030204" pitchFamily="34" charset="0"/>
                        </a:defRPr>
                      </a:pPr>
                      <a:r>
                        <a:rPr sz="900" dirty="0" err="1"/>
                        <a:t>Activité</a:t>
                      </a:r>
                      <a:r>
                        <a:rPr sz="900" dirty="0"/>
                        <a:t> </a:t>
                      </a:r>
                      <a:r>
                        <a:rPr sz="900" dirty="0" err="1"/>
                        <a:t>aérobique</a:t>
                      </a:r>
                      <a:r>
                        <a:rPr sz="900" dirty="0"/>
                        <a:t> </a:t>
                      </a:r>
                    </a:p>
                    <a:p>
                      <a:pPr marL="171450" indent="-171450">
                        <a:buFont typeface="Arial" panose="020B0604020202020204" pitchFamily="34" charset="0"/>
                        <a:buChar char="•"/>
                        <a:defRPr sz="1000">
                          <a:solidFill>
                            <a:schemeClr val="dk1"/>
                          </a:solidFill>
                          <a:latin typeface="Ubuntu" panose="020B0504030602030204" pitchFamily="34" charset="0"/>
                        </a:defRPr>
                      </a:pPr>
                      <a:r>
                        <a:rPr sz="900" dirty="0" err="1"/>
                        <a:t>Étirements</a:t>
                      </a:r>
                      <a:r>
                        <a:rPr sz="900" dirty="0"/>
                        <a:t> </a:t>
                      </a:r>
                      <a:r>
                        <a:rPr sz="900" dirty="0" err="1"/>
                        <a:t>dynamiques</a:t>
                      </a:r>
                      <a:endParaRPr sz="900" dirty="0"/>
                    </a:p>
                    <a:p>
                      <a:endParaRPr sz="9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dirty="0"/>
                        <a:t>Les </a:t>
                      </a:r>
                      <a:r>
                        <a:rPr sz="900" dirty="0" err="1"/>
                        <a:t>échauffements</a:t>
                      </a:r>
                      <a:r>
                        <a:rPr sz="900" dirty="0"/>
                        <a:t> </a:t>
                      </a:r>
                      <a:r>
                        <a:rPr sz="900" dirty="0" err="1"/>
                        <a:t>devraient</a:t>
                      </a:r>
                      <a:r>
                        <a:rPr sz="900" dirty="0"/>
                        <a:t> commencer à un </a:t>
                      </a:r>
                      <a:r>
                        <a:rPr sz="900" dirty="0" err="1"/>
                        <a:t>rythme</a:t>
                      </a:r>
                      <a:r>
                        <a:rPr sz="900" dirty="0"/>
                        <a:t> lent et </a:t>
                      </a:r>
                      <a:r>
                        <a:rPr sz="900" dirty="0" err="1"/>
                        <a:t>progressivement</a:t>
                      </a:r>
                      <a:r>
                        <a:rPr sz="900" dirty="0"/>
                        <a:t> </a:t>
                      </a:r>
                      <a:r>
                        <a:rPr sz="900" dirty="0" err="1"/>
                        <a:t>devenir</a:t>
                      </a:r>
                      <a:r>
                        <a:rPr sz="900" dirty="0"/>
                        <a:t> un </a:t>
                      </a:r>
                      <a:r>
                        <a:rPr sz="900" dirty="0" err="1"/>
                        <a:t>peu</a:t>
                      </a:r>
                      <a:r>
                        <a:rPr sz="900" dirty="0"/>
                        <a:t> plus </a:t>
                      </a:r>
                      <a:r>
                        <a:rPr sz="900" dirty="0" err="1"/>
                        <a:t>rapides</a:t>
                      </a:r>
                      <a:r>
                        <a:rPr sz="900" dirty="0"/>
                        <a:t> et </a:t>
                      </a:r>
                      <a:r>
                        <a:rPr sz="900" dirty="0" err="1"/>
                        <a:t>difficiles</a:t>
                      </a:r>
                      <a:r>
                        <a:rPr sz="900" dirty="0"/>
                        <a:t>. </a:t>
                      </a:r>
                      <a:r>
                        <a:rPr sz="900" dirty="0" err="1"/>
                        <a:t>Souvenez-vous</a:t>
                      </a:r>
                      <a:r>
                        <a:rPr sz="900" dirty="0"/>
                        <a:t> que </a:t>
                      </a:r>
                      <a:r>
                        <a:rPr sz="900" dirty="0" err="1"/>
                        <a:t>vous</a:t>
                      </a:r>
                      <a:r>
                        <a:rPr sz="900" dirty="0"/>
                        <a:t> </a:t>
                      </a:r>
                      <a:r>
                        <a:rPr sz="900" dirty="0" err="1"/>
                        <a:t>devrez</a:t>
                      </a:r>
                      <a:r>
                        <a:rPr sz="900" dirty="0"/>
                        <a:t> </a:t>
                      </a:r>
                      <a:r>
                        <a:rPr sz="900" dirty="0" err="1"/>
                        <a:t>peut-être</a:t>
                      </a:r>
                      <a:r>
                        <a:rPr sz="900" dirty="0"/>
                        <a:t> faire des modifications </a:t>
                      </a:r>
                      <a:r>
                        <a:rPr sz="900" dirty="0" err="1"/>
                        <a:t>ou</a:t>
                      </a:r>
                      <a:r>
                        <a:rPr sz="900" dirty="0"/>
                        <a:t> donner </a:t>
                      </a:r>
                      <a:r>
                        <a:rPr sz="900" dirty="0" err="1"/>
                        <a:t>d'autres</a:t>
                      </a:r>
                      <a:r>
                        <a:rPr sz="900" dirty="0"/>
                        <a:t> options </a:t>
                      </a:r>
                      <a:r>
                        <a:rPr sz="900" dirty="0" err="1"/>
                        <a:t>d'exercices</a:t>
                      </a:r>
                      <a:r>
                        <a:rPr sz="900" dirty="0"/>
                        <a:t> à </a:t>
                      </a:r>
                      <a:r>
                        <a:rPr sz="900" dirty="0" err="1"/>
                        <a:t>vos</a:t>
                      </a:r>
                      <a:r>
                        <a:rPr sz="900" dirty="0"/>
                        <a:t> </a:t>
                      </a:r>
                      <a:r>
                        <a:rPr sz="900" dirty="0" err="1"/>
                        <a:t>coéquipiers</a:t>
                      </a:r>
                      <a:r>
                        <a:rPr sz="900" dirty="0"/>
                        <a:t> !</a:t>
                      </a:r>
                    </a:p>
                    <a:p>
                      <a:endParaRPr sz="900" b="1" i="0" u="none" strike="noStrike" kern="1200" baseline="0" dirty="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rPr sz="900" dirty="0" err="1"/>
                        <a:t>Demandez</a:t>
                      </a:r>
                      <a:r>
                        <a:rPr sz="900" dirty="0"/>
                        <a:t> à </a:t>
                      </a:r>
                      <a:r>
                        <a:rPr sz="900" dirty="0" err="1"/>
                        <a:t>chaque</a:t>
                      </a:r>
                      <a:r>
                        <a:rPr sz="900" dirty="0"/>
                        <a:t> capitaine de fitness de </a:t>
                      </a:r>
                      <a:r>
                        <a:rPr sz="900" dirty="0" err="1"/>
                        <a:t>partager</a:t>
                      </a:r>
                      <a:r>
                        <a:rPr sz="900" dirty="0"/>
                        <a:t> son </a:t>
                      </a:r>
                      <a:r>
                        <a:rPr sz="900" dirty="0" err="1"/>
                        <a:t>exercice</a:t>
                      </a:r>
                      <a:r>
                        <a:rPr sz="900" dirty="0"/>
                        <a:t> </a:t>
                      </a:r>
                      <a:r>
                        <a:rPr sz="900" dirty="0" err="1"/>
                        <a:t>d'échauffement</a:t>
                      </a:r>
                      <a:r>
                        <a:rPr sz="900" dirty="0"/>
                        <a:t> </a:t>
                      </a:r>
                      <a:r>
                        <a:rPr sz="900" dirty="0" err="1"/>
                        <a:t>préféré</a:t>
                      </a:r>
                      <a:r>
                        <a:rPr sz="900" dirty="0"/>
                        <a:t> : </a:t>
                      </a:r>
                      <a:r>
                        <a:rPr sz="900" dirty="0" err="1"/>
                        <a:t>ils</a:t>
                      </a:r>
                      <a:r>
                        <a:rPr sz="900" dirty="0"/>
                        <a:t> </a:t>
                      </a:r>
                      <a:r>
                        <a:rPr sz="900" dirty="0" err="1"/>
                        <a:t>peuvent</a:t>
                      </a:r>
                      <a:r>
                        <a:rPr sz="900" dirty="0"/>
                        <a:t> </a:t>
                      </a:r>
                      <a:r>
                        <a:rPr sz="900" dirty="0" err="1"/>
                        <a:t>choisir</a:t>
                      </a:r>
                      <a:r>
                        <a:rPr sz="900" dirty="0"/>
                        <a:t> </a:t>
                      </a:r>
                      <a:r>
                        <a:rPr sz="900" dirty="0" err="1"/>
                        <a:t>une</a:t>
                      </a:r>
                      <a:r>
                        <a:rPr sz="900" dirty="0"/>
                        <a:t> </a:t>
                      </a:r>
                      <a:r>
                        <a:rPr sz="900" dirty="0" err="1"/>
                        <a:t>activité</a:t>
                      </a:r>
                      <a:r>
                        <a:rPr sz="900" dirty="0"/>
                        <a:t> </a:t>
                      </a:r>
                      <a:r>
                        <a:rPr sz="900" dirty="0" err="1"/>
                        <a:t>aérobique</a:t>
                      </a:r>
                      <a:r>
                        <a:rPr sz="900" dirty="0"/>
                        <a:t> </a:t>
                      </a:r>
                      <a:r>
                        <a:rPr sz="900" dirty="0" err="1"/>
                        <a:t>OU</a:t>
                      </a:r>
                      <a:r>
                        <a:rPr sz="900" dirty="0"/>
                        <a:t> un </a:t>
                      </a:r>
                      <a:r>
                        <a:rPr sz="900" dirty="0" err="1"/>
                        <a:t>étirement</a:t>
                      </a:r>
                      <a:r>
                        <a:rPr sz="900" dirty="0"/>
                        <a:t> </a:t>
                      </a:r>
                      <a:r>
                        <a:rPr sz="900" dirty="0" err="1"/>
                        <a:t>dynamique</a:t>
                      </a:r>
                      <a:r>
                        <a:rPr sz="900" dirty="0"/>
                        <a:t>.</a:t>
                      </a:r>
                      <a:endParaRPr sz="900" b="0" i="0" u="none" strike="noStrike" kern="1200" baseline="0" dirty="0">
                        <a:solidFill>
                          <a:schemeClr val="dk1"/>
                        </a:solidFill>
                        <a:latin typeface="Ubuntu" panose="020B0504030602030204" pitchFamily="34" charset="0"/>
                        <a:ea typeface="+mn-ea"/>
                        <a:cs typeface="+mn-cs"/>
                      </a:endParaRPr>
                    </a:p>
                    <a:p>
                      <a:endParaRPr sz="9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60622">
                <a:tc>
                  <a:txBody>
                    <a:bodyPr/>
                    <a:lstStyle/>
                    <a:p>
                      <a:pPr marL="0" algn="l" defTabSz="914400" rtl="0" eaLnBrk="1" latinLnBrk="0" hangingPunct="1">
                        <a:defRPr sz="1000" b="1">
                          <a:solidFill>
                            <a:srgbClr val="316355"/>
                          </a:solidFill>
                          <a:latin typeface="Ubuntu" panose="020B0504030602030204" pitchFamily="34" charset="0"/>
                        </a:defRPr>
                      </a:pPr>
                      <a:r>
                        <a:rPr sz="900"/>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sz="900" b="1">
                          <a:solidFill>
                            <a:srgbClr val="316355"/>
                          </a:solidFill>
                        </a:rPr>
                        <a:t>Partie 1 : </a:t>
                      </a:r>
                      <a:r>
                        <a:rPr sz="900"/>
                        <a:t>Révision de la 1e année, entraînement à l'échauffement et à la récupération</a:t>
                      </a:r>
                    </a:p>
                    <a:p>
                      <a:pPr marL="0" marR="0" lvl="0" indent="0" algn="l" defTabSz="914400" rtl="0" eaLnBrk="1" fontAlgn="auto" latinLnBrk="0" hangingPunct="1">
                        <a:lnSpc>
                          <a:spcPct val="100000"/>
                        </a:lnSpc>
                        <a:spcBef>
                          <a:spcPts val="0"/>
                        </a:spcBef>
                        <a:spcAft>
                          <a:spcPts val="0"/>
                        </a:spcAft>
                        <a:buClrTx/>
                        <a:buSzTx/>
                        <a:buFontTx/>
                        <a:buNone/>
                        <a:tabLst/>
                      </a:pPr>
                      <a:endParaRPr sz="9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sz="900"/>
                        <a:t>L'objectif de la récupération</a:t>
                      </a:r>
                    </a:p>
                    <a:p>
                      <a:pPr marL="0" algn="l" defTabSz="914400" rtl="0" eaLnBrk="1" latinLnBrk="0" hangingPunct="1"/>
                      <a:endParaRPr sz="9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sz="900" b="1">
                          <a:solidFill>
                            <a:srgbClr val="316355"/>
                          </a:solidFill>
                        </a:rPr>
                        <a:t>Durée : </a:t>
                      </a:r>
                      <a:r>
                        <a:rPr sz="900"/>
                        <a:t>4 minutes</a:t>
                      </a:r>
                    </a:p>
                    <a:p>
                      <a:pPr marL="0" algn="l" defTabSz="914400" rtl="0" eaLnBrk="1" latinLnBrk="0" hangingPunct="1">
                        <a:defRPr sz="1000" b="1">
                          <a:solidFill>
                            <a:srgbClr val="316355"/>
                          </a:solidFill>
                          <a:latin typeface="Ubuntu" panose="020B0504030602030204" pitchFamily="34" charset="0"/>
                        </a:defRPr>
                      </a:pPr>
                      <a:r>
                        <a:rPr sz="900"/>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rPr sz="900"/>
                        <a:t>Maintenant, parlons des récupérations ! Quand votre séance d'entraînement ou de sport est terminée, vous devriez toujours faire une séance de récupération. Avoir une bonne récupération est tout aussi important qu'un bon échauffement. </a:t>
                      </a:r>
                    </a:p>
                    <a:p>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sz="900"/>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a:t>Pourquoi les athlètes doivent-ils récupérer ?</a:t>
                      </a:r>
                    </a:p>
                    <a:p>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sz="900"/>
                        <a:t>Demandez aux participants d'écrire leurs réponses ou de lever la main pour répondre.</a:t>
                      </a:r>
                    </a:p>
                    <a:p>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a:t>Comme les échauffements, les récupérations ont de nombreux bienfaits physiques et mentaux. </a:t>
                      </a:r>
                      <a:r>
                        <a:rPr sz="900" b="1"/>
                        <a:t>Lisez certains des bienfaits énumérés sur la diapositive et comparez-les à ce qu'ont dit les athlètes.</a:t>
                      </a:r>
                    </a:p>
                    <a:p>
                      <a:endParaRPr sz="9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sz="900"/>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sz="900"/>
                        <a:t>Qu'est-ce que vous remarquez dans cette liste ? En quoi est-ce différent des échauffements ?</a:t>
                      </a:r>
                    </a:p>
                    <a:p>
                      <a:endParaRPr sz="9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rPr sz="900"/>
                        <a:t>Vous avez peut-être remarqué que les bienfaits des récupérations sont opposés à ceux des échauffements. Par exemple, un échauffement augmente la fréquence cardiaque alors qu'une récupération la fait baisser. </a:t>
                      </a:r>
                    </a:p>
                    <a:p>
                      <a:endParaRPr sz="900" b="0" i="0" u="none" strike="noStrike" kern="1200" baseline="0">
                        <a:solidFill>
                          <a:schemeClr val="dk1"/>
                        </a:solidFill>
                        <a:latin typeface="Ubuntu" panose="020B0504030602030204" pitchFamily="34" charset="0"/>
                        <a:ea typeface="+mn-ea"/>
                        <a:cs typeface="+mn-cs"/>
                      </a:endParaRPr>
                    </a:p>
                    <a:p>
                      <a:pPr>
                        <a:defRPr sz="1000">
                          <a:solidFill>
                            <a:schemeClr val="dk1"/>
                          </a:solidFill>
                          <a:latin typeface="Ubuntu" panose="020B0504030602030204" pitchFamily="34" charset="0"/>
                        </a:defRPr>
                      </a:pPr>
                      <a:r>
                        <a:rPr sz="900"/>
                        <a:t>La récupération est le moment de se détendre et de se reposer.</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D5B05EC8-2796-51F5-43BF-D2FBE88A1DAD}"/>
              </a:ext>
            </a:extLst>
          </p:cNvPr>
          <p:cNvPicPr>
            <a:picLocks noChangeAspect="1"/>
          </p:cNvPicPr>
          <p:nvPr/>
        </p:nvPicPr>
        <p:blipFill>
          <a:blip r:embed="rId2"/>
          <a:stretch>
            <a:fillRect/>
          </a:stretch>
        </p:blipFill>
        <p:spPr>
          <a:xfrm>
            <a:off x="6944792" y="1535024"/>
            <a:ext cx="2189803" cy="1234219"/>
          </a:xfrm>
          <a:prstGeom prst="rect">
            <a:avLst/>
          </a:prstGeom>
        </p:spPr>
      </p:pic>
      <p:pic>
        <p:nvPicPr>
          <p:cNvPr id="7" name="Picture 6">
            <a:extLst>
              <a:ext uri="{FF2B5EF4-FFF2-40B4-BE49-F238E27FC236}">
                <a16:creationId xmlns:a16="http://schemas.microsoft.com/office/drawing/2014/main" id="{4FA1012B-B3AA-5A0C-4D80-D51A2A072F86}"/>
              </a:ext>
            </a:extLst>
          </p:cNvPr>
          <p:cNvPicPr>
            <a:picLocks noChangeAspect="1"/>
          </p:cNvPicPr>
          <p:nvPr/>
        </p:nvPicPr>
        <p:blipFill>
          <a:blip r:embed="rId3"/>
          <a:stretch>
            <a:fillRect/>
          </a:stretch>
        </p:blipFill>
        <p:spPr>
          <a:xfrm>
            <a:off x="7039840" y="3640147"/>
            <a:ext cx="2252010" cy="1267233"/>
          </a:xfrm>
          <a:prstGeom prst="rect">
            <a:avLst/>
          </a:prstGeom>
        </p:spPr>
      </p:pic>
      <p:pic>
        <p:nvPicPr>
          <p:cNvPr id="10" name="Picture 9">
            <a:extLst>
              <a:ext uri="{FF2B5EF4-FFF2-40B4-BE49-F238E27FC236}">
                <a16:creationId xmlns:a16="http://schemas.microsoft.com/office/drawing/2014/main" id="{818C9BF1-8C37-4308-9E2A-403484457DB8}"/>
              </a:ext>
            </a:extLst>
          </p:cNvPr>
          <p:cNvPicPr>
            <a:picLocks noChangeAspect="1"/>
          </p:cNvPicPr>
          <p:nvPr/>
        </p:nvPicPr>
        <p:blipFill>
          <a:blip r:embed="rId4"/>
          <a:srcRect r="1063"/>
          <a:stretch>
            <a:fillRect/>
          </a:stretch>
        </p:blipFill>
        <p:spPr>
          <a:xfrm>
            <a:off x="7108024" y="5184791"/>
            <a:ext cx="2115642" cy="1186985"/>
          </a:xfrm>
          <a:prstGeom prst="rect">
            <a:avLst/>
          </a:prstGeom>
        </p:spPr>
      </p:pic>
    </p:spTree>
    <p:extLst>
      <p:ext uri="{BB962C8B-B14F-4D97-AF65-F5344CB8AC3E}">
        <p14:creationId xmlns:p14="http://schemas.microsoft.com/office/powerpoint/2010/main" val="23232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830825270"/>
              </p:ext>
            </p:extLst>
          </p:nvPr>
        </p:nvGraphicFramePr>
        <p:xfrm>
          <a:off x="555382" y="205105"/>
          <a:ext cx="8518837" cy="60614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917302">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 1e année, entraînement à l'échauffement et à la récupération</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Partagez votre exercice de récupération préféré</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rPr b="1">
                          <a:solidFill>
                            <a:srgbClr val="316355"/>
                          </a:solidFill>
                        </a:rPr>
                        <a:t>Durée : </a:t>
                      </a:r>
                      <a:r>
                        <a:t>2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a:solidFill>
                            <a:schemeClr val="dk1"/>
                          </a:solidFill>
                          <a:latin typeface="Ubuntu" panose="020B0504030602030204" pitchFamily="34" charset="0"/>
                        </a:defRPr>
                      </a:pPr>
                      <a:r>
                        <a:t>Comme les échauffements, une routine de récupération comprend :</a:t>
                      </a:r>
                    </a:p>
                    <a:p>
                      <a:pPr marL="171450" indent="-171450">
                        <a:buFont typeface="Arial" panose="020B0604020202020204" pitchFamily="34" charset="0"/>
                        <a:buChar char="•"/>
                        <a:defRPr sz="1000">
                          <a:solidFill>
                            <a:schemeClr val="dk1"/>
                          </a:solidFill>
                          <a:latin typeface="Ubuntu" panose="020B0504030602030204" pitchFamily="34" charset="0"/>
                        </a:defRPr>
                      </a:pPr>
                      <a:r>
                        <a:t>Activité aérobique </a:t>
                      </a:r>
                    </a:p>
                    <a:p>
                      <a:pPr marL="171450" indent="-171450">
                        <a:buFont typeface="Arial" panose="020B0604020202020204" pitchFamily="34" charset="0"/>
                        <a:buChar char="•"/>
                        <a:defRPr sz="1000">
                          <a:solidFill>
                            <a:schemeClr val="dk1"/>
                          </a:solidFill>
                          <a:latin typeface="Ubuntu" panose="020B0504030602030204" pitchFamily="34" charset="0"/>
                        </a:defRPr>
                      </a:pPr>
                      <a:r>
                        <a:t>Étirements statiques</a:t>
                      </a:r>
                    </a:p>
                    <a:p>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Les récupérations devraient être faites à un rythme lent et relaxant, et les étirements devraient être « statiques » ou stationnaires. </a:t>
                      </a:r>
                    </a:p>
                    <a:p>
                      <a:pPr marL="0" marR="0" lvl="0" indent="0" algn="l" defTabSz="914400" rtl="0" eaLnBrk="1" fontAlgn="auto" latinLnBrk="0" hangingPunct="1">
                        <a:lnSpc>
                          <a:spcPct val="100000"/>
                        </a:lnSpc>
                        <a:spcBef>
                          <a:spcPts val="0"/>
                        </a:spcBef>
                        <a:spcAft>
                          <a:spcPts val="0"/>
                        </a:spcAft>
                        <a:buClrTx/>
                        <a:buSzTx/>
                        <a:buFontTx/>
                        <a:buNone/>
                        <a:tabLst/>
                      </a:pPr>
                      <a:endParaRPr sz="1000" b="1"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Souvenez-vous, votre récupération devrait être spécifique à votre sport !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Demandez à chaque capitaine de fitness de partager un de ses étirements préférés qu'il aimerait inclure dans ses routines de récupération.</a:t>
                      </a: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 1e année, entraînement à l'échauffement et à la récupération</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Réflexion sur l'année 1</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rPr b="1">
                          <a:solidFill>
                            <a:srgbClr val="316355"/>
                          </a:solidFill>
                        </a:rPr>
                        <a:t>Durée : </a:t>
                      </a:r>
                      <a:r>
                        <a:t>10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Qu'est-ce qui vous plaît le plus quand vous dirigez les échauffements et les récupérations de votre équipe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t>QUESTION :</a:t>
                      </a:r>
                    </a:p>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Quels défis rencontrez-vous quand vous dirigez les échauffements ou les récupérations ?</a:t>
                      </a:r>
                    </a:p>
                    <a:p>
                      <a:endParaRPr sz="1000" b="0" i="0" u="none" strike="noStrike" kern="1200" baseline="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t>Demandez aux participants si quelqu'un a une question ou un scénario dont il aimerait discuter avec le groupe. </a:t>
                      </a:r>
                    </a:p>
                    <a:p>
                      <a:endParaRPr sz="1000" b="1"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defRPr sz="1000" b="1">
                          <a:solidFill>
                            <a:schemeClr val="dk1"/>
                          </a:solidFill>
                          <a:latin typeface="Ubuntu" panose="020B0504030602030204" pitchFamily="34" charset="0"/>
                        </a:defRPr>
                      </a:pPr>
                      <a:r>
                        <a:t>Scénarios à discuter :</a:t>
                      </a:r>
                    </a:p>
                    <a:p>
                      <a:pPr marL="171450" indent="-171450">
                        <a:buFont typeface="Arial" panose="020B0604020202020204" pitchFamily="34" charset="0"/>
                        <a:buChar char="•"/>
                        <a:defRPr sz="1000">
                          <a:solidFill>
                            <a:schemeClr val="dk1"/>
                          </a:solidFill>
                          <a:latin typeface="Ubuntu" panose="020B0504030602030204" pitchFamily="34" charset="0"/>
                        </a:defRPr>
                      </a:pPr>
                      <a:r>
                        <a:t>Votre entraîneur interrompt votre échauffement pour commencer l'entraînement</a:t>
                      </a:r>
                    </a:p>
                    <a:p>
                      <a:pPr marL="171450" indent="-171450">
                        <a:buFont typeface="Arial" panose="020B0604020202020204" pitchFamily="34" charset="0"/>
                        <a:buChar char="•"/>
                        <a:defRPr sz="1000">
                          <a:solidFill>
                            <a:schemeClr val="dk1"/>
                          </a:solidFill>
                          <a:latin typeface="Ubuntu" panose="020B0504030602030204" pitchFamily="34" charset="0"/>
                        </a:defRPr>
                      </a:pPr>
                      <a:r>
                        <a:t>Votre coéquipier part de l'entraînement avant que vous ayez eu le temps de partager votre conseil de santé</a:t>
                      </a:r>
                    </a:p>
                    <a:p>
                      <a:pPr marL="171450" indent="-171450">
                        <a:buFont typeface="Arial" panose="020B0604020202020204" pitchFamily="34" charset="0"/>
                        <a:buChar char="•"/>
                        <a:defRPr sz="1000">
                          <a:solidFill>
                            <a:schemeClr val="dk1"/>
                          </a:solidFill>
                          <a:latin typeface="Ubuntu" panose="020B0504030602030204" pitchFamily="34" charset="0"/>
                        </a:defRPr>
                      </a:pPr>
                      <a:r>
                        <a:t>Un coéquipier ne fait pas l'exercice correctement</a:t>
                      </a:r>
                    </a:p>
                    <a:p>
                      <a:pPr marL="171450" indent="-171450">
                        <a:buFont typeface="Arial" panose="020B0604020202020204" pitchFamily="34" charset="0"/>
                        <a:buChar char="•"/>
                        <a:defRPr sz="1000">
                          <a:solidFill>
                            <a:schemeClr val="dk1"/>
                          </a:solidFill>
                          <a:latin typeface="Ubuntu" panose="020B0504030602030204" pitchFamily="34" charset="0"/>
                        </a:defRPr>
                      </a:pPr>
                      <a:r>
                        <a:t>Des coéquipiers ne participent pas aux échauffements ou aux récupérations</a:t>
                      </a:r>
                    </a:p>
                    <a:p>
                      <a:pPr marL="171450" indent="-171450">
                        <a:buFont typeface="Arial" panose="020B0604020202020204" pitchFamily="34" charset="0"/>
                        <a:buChar char="•"/>
                        <a:defRPr sz="1000">
                          <a:solidFill>
                            <a:schemeClr val="dk1"/>
                          </a:solidFill>
                          <a:latin typeface="Ubuntu" panose="020B0504030602030204" pitchFamily="34" charset="0"/>
                        </a:defRPr>
                      </a:pPr>
                      <a:r>
                        <a:t>Un coéquipier a besoin d'une modification</a:t>
                      </a:r>
                    </a:p>
                    <a:p>
                      <a:pPr marL="0" indent="0">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endParaRPr sz="1000" b="1"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B780E70C-A651-5E87-3B45-A1D2F2553AC0}"/>
              </a:ext>
            </a:extLst>
          </p:cNvPr>
          <p:cNvPicPr>
            <a:picLocks noChangeAspect="1"/>
          </p:cNvPicPr>
          <p:nvPr/>
        </p:nvPicPr>
        <p:blipFill>
          <a:blip r:embed="rId2"/>
          <a:stretch>
            <a:fillRect/>
          </a:stretch>
        </p:blipFill>
        <p:spPr>
          <a:xfrm>
            <a:off x="6916689" y="1012447"/>
            <a:ext cx="2278111" cy="1277965"/>
          </a:xfrm>
          <a:prstGeom prst="rect">
            <a:avLst/>
          </a:prstGeom>
        </p:spPr>
      </p:pic>
      <p:pic>
        <p:nvPicPr>
          <p:cNvPr id="7" name="Picture 6">
            <a:extLst>
              <a:ext uri="{FF2B5EF4-FFF2-40B4-BE49-F238E27FC236}">
                <a16:creationId xmlns:a16="http://schemas.microsoft.com/office/drawing/2014/main" id="{DC6D5604-47E9-36CF-35E2-1545416380C2}"/>
              </a:ext>
            </a:extLst>
          </p:cNvPr>
          <p:cNvPicPr>
            <a:picLocks noChangeAspect="1"/>
          </p:cNvPicPr>
          <p:nvPr/>
        </p:nvPicPr>
        <p:blipFill>
          <a:blip r:embed="rId3"/>
          <a:stretch>
            <a:fillRect/>
          </a:stretch>
        </p:blipFill>
        <p:spPr>
          <a:xfrm>
            <a:off x="6916689" y="3651433"/>
            <a:ext cx="2287453" cy="1277966"/>
          </a:xfrm>
          <a:prstGeom prst="rect">
            <a:avLst/>
          </a:prstGeom>
        </p:spPr>
      </p:pic>
    </p:spTree>
    <p:extLst>
      <p:ext uri="{BB962C8B-B14F-4D97-AF65-F5344CB8AC3E}">
        <p14:creationId xmlns:p14="http://schemas.microsoft.com/office/powerpoint/2010/main" val="117016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13129-28D3-7DBF-E75A-114FA809598F}"/>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302E165F-7616-F3B0-73C8-47DE8FFAB3C4}"/>
              </a:ext>
            </a:extLst>
          </p:cNvPr>
          <p:cNvGraphicFramePr>
            <a:graphicFrameLocks noGrp="1"/>
          </p:cNvGraphicFramePr>
          <p:nvPr>
            <p:extLst>
              <p:ext uri="{D42A27DB-BD31-4B8C-83A1-F6EECF244321}">
                <p14:modId xmlns:p14="http://schemas.microsoft.com/office/powerpoint/2010/main" val="3392590969"/>
              </p:ext>
            </p:extLst>
          </p:nvPr>
        </p:nvGraphicFramePr>
        <p:xfrm>
          <a:off x="555382" y="205105"/>
          <a:ext cx="8518837" cy="52994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t>Préparation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Description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t>Diapositive</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9162">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l'année 1</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t>Communication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algn="l" defTabSz="914400" rtl="0" eaLnBrk="1" latinLnBrk="0" hangingPunct="1">
                        <a:defRPr sz="1000">
                          <a:latin typeface="Ubuntu" panose="020B0504030602030204" pitchFamily="34" charset="0"/>
                        </a:defRPr>
                      </a:pPr>
                      <a:r>
                        <a:rPr b="1">
                          <a:solidFill>
                            <a:srgbClr val="316355"/>
                          </a:solidFill>
                        </a:rPr>
                        <a:t>Durée : </a:t>
                      </a:r>
                      <a:r>
                        <a:t>2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t>Comme nous en avons discuté dans nos scénarios, il est important de parler de votre rôle de capitaine de fitness avec votre entraîneur. Vous devriez le faire au début de chaque saison, puis au cours de la saison avant et après les entraînements, ou à un moment dont vous avez convenu.</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Expliquez à votre entraîneur les bienfaits des échauffements et des récupérations quand vous lui parlez avant votre premier entraînement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Partagez l'importance de la santé et de la forme physique des athlètes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t>Dites à votre entraîneur pourquoi être capitaine de fitness est important pour vous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dk1"/>
                          </a:solidFill>
                          <a:latin typeface="Ubuntu" panose="020B0504030602030204" pitchFamily="34" charset="0"/>
                        </a:defRPr>
                      </a:pPr>
                      <a:r>
                        <a:t>Vous avez toutes les connaissances et toutes les compétences pour être un super capitaine de fitness, montrez-le à votre entraîneur !</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defRPr sz="1000" b="1">
                          <a:solidFill>
                            <a:srgbClr val="316355"/>
                          </a:solidFill>
                          <a:latin typeface="Ubuntu" panose="020B0504030602030204" pitchFamily="34" charset="0"/>
                        </a:defRPr>
                      </a:pPr>
                      <a:r>
                        <a:t>Sujet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Pr>
                        <a:t>Partie 1 : </a:t>
                      </a:r>
                      <a:r>
                        <a:t>Révision de la 1e année, communication</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t>Communiquer avec votre entraîneur</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t>  </a:t>
                      </a:r>
                    </a:p>
                    <a:p>
                      <a:pPr marL="0" algn="l" defTabSz="914400" rtl="0" eaLnBrk="1" latinLnBrk="0" hangingPunct="1">
                        <a:defRPr sz="1000">
                          <a:latin typeface="Ubuntu" panose="020B0504030602030204" pitchFamily="34" charset="0"/>
                        </a:defRPr>
                      </a:pPr>
                      <a:r>
                        <a:rPr b="1">
                          <a:solidFill>
                            <a:srgbClr val="316355"/>
                          </a:solidFill>
                        </a:rPr>
                        <a:t>Durée : </a:t>
                      </a:r>
                      <a:r>
                        <a:t>5 minutes</a:t>
                      </a:r>
                    </a:p>
                    <a:p>
                      <a:pPr marL="0" algn="l" defTabSz="914400" rtl="0" eaLnBrk="1" latinLnBrk="0" hangingPunct="1">
                        <a:defRPr sz="1000" b="1">
                          <a:solidFill>
                            <a:srgbClr val="316355"/>
                          </a:solidFill>
                          <a:latin typeface="Ubuntu" panose="020B0504030602030204" pitchFamily="34" charset="0"/>
                        </a:defRPr>
                      </a:pPr>
                      <a:r>
                        <a:t>Dirigé par :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t>Demandez aux participants de partager un conseil qui marche pour eux quand ils communiquent avec leur entraîneur. Servez-vous des questions à l'écran pour guider la conversation.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dk1"/>
                          </a:solidFill>
                          <a:latin typeface="Ubuntu" panose="020B0504030602030204" pitchFamily="34" charset="0"/>
                        </a:defRPr>
                      </a:pPr>
                      <a:r>
                        <a:t>Souvenez-vous que votre entraîneur et le personnel du Programme des Jeux olympiques spéciaux sont là pour vous aider ! Posez-leur des questions et dites-leur comment ils peuvent vous soutenir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endParaRPr sz="1000" b="1"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3051A59E-E34C-F00D-C813-48A7BEA189F8}"/>
              </a:ext>
            </a:extLst>
          </p:cNvPr>
          <p:cNvPicPr>
            <a:picLocks noChangeAspect="1"/>
          </p:cNvPicPr>
          <p:nvPr/>
        </p:nvPicPr>
        <p:blipFill>
          <a:blip r:embed="rId2"/>
          <a:stretch>
            <a:fillRect/>
          </a:stretch>
        </p:blipFill>
        <p:spPr>
          <a:xfrm>
            <a:off x="6912730" y="1353422"/>
            <a:ext cx="2437888" cy="1346296"/>
          </a:xfrm>
          <a:prstGeom prst="rect">
            <a:avLst/>
          </a:prstGeom>
        </p:spPr>
      </p:pic>
      <p:pic>
        <p:nvPicPr>
          <p:cNvPr id="6" name="Picture 5">
            <a:extLst>
              <a:ext uri="{FF2B5EF4-FFF2-40B4-BE49-F238E27FC236}">
                <a16:creationId xmlns:a16="http://schemas.microsoft.com/office/drawing/2014/main" id="{52233770-F4C1-092E-C530-11549CFCC384}"/>
              </a:ext>
            </a:extLst>
          </p:cNvPr>
          <p:cNvPicPr>
            <a:picLocks noChangeAspect="1"/>
          </p:cNvPicPr>
          <p:nvPr/>
        </p:nvPicPr>
        <p:blipFill>
          <a:blip r:embed="rId3"/>
          <a:stretch>
            <a:fillRect/>
          </a:stretch>
        </p:blipFill>
        <p:spPr>
          <a:xfrm>
            <a:off x="6902521" y="3951761"/>
            <a:ext cx="2448097" cy="1383606"/>
          </a:xfrm>
          <a:prstGeom prst="rect">
            <a:avLst/>
          </a:prstGeom>
        </p:spPr>
      </p:pic>
    </p:spTree>
    <p:extLst>
      <p:ext uri="{BB962C8B-B14F-4D97-AF65-F5344CB8AC3E}">
        <p14:creationId xmlns:p14="http://schemas.microsoft.com/office/powerpoint/2010/main" val="230947879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cc34436-ac2d-44b5-a33a-284d93c5f802" xsi:nil="true"/>
    <lcf76f155ced4ddcb4097134ff3c332f xmlns="90691afd-68d4-4dbf-a3a5-86be4e25f7f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7A03845707B44AA671CD7D697E4E95" ma:contentTypeVersion="18" ma:contentTypeDescription="Create a new document." ma:contentTypeScope="" ma:versionID="7e21e048590a5ffba7ae854fdc79f1d2">
  <xsd:schema xmlns:xsd="http://www.w3.org/2001/XMLSchema" xmlns:xs="http://www.w3.org/2001/XMLSchema" xmlns:p="http://schemas.microsoft.com/office/2006/metadata/properties" xmlns:ns2="90691afd-68d4-4dbf-a3a5-86be4e25f7f0" xmlns:ns3="2cc34436-ac2d-44b5-a33a-284d93c5f802" targetNamespace="http://schemas.microsoft.com/office/2006/metadata/properties" ma:root="true" ma:fieldsID="a12057df34be0e83184f1dd6aef30350" ns2:_="" ns3:_="">
    <xsd:import namespace="90691afd-68d4-4dbf-a3a5-86be4e25f7f0"/>
    <xsd:import namespace="2cc34436-ac2d-44b5-a33a-284d93c5f80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691afd-68d4-4dbf-a3a5-86be4e25f7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ab950ee-0551-49f2-b79a-5519cdec45e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c34436-ac2d-44b5-a33a-284d93c5f80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db5ef59-1e6b-4fb5-b35a-89389cd2dbf4}" ma:internalName="TaxCatchAll" ma:showField="CatchAllData" ma:web="2cc34436-ac2d-44b5-a33a-284d93c5f8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C0EE3A-9E7C-46DB-8940-8B3120F25C24}">
  <ds:schemaRefs>
    <ds:schemaRef ds:uri="http://schemas.microsoft.com/office/2006/metadata/properties"/>
    <ds:schemaRef ds:uri="http://schemas.microsoft.com/office/infopath/2007/PartnerControls"/>
    <ds:schemaRef ds:uri="2cc34436-ac2d-44b5-a33a-284d93c5f802"/>
    <ds:schemaRef ds:uri="90691afd-68d4-4dbf-a3a5-86be4e25f7f0"/>
  </ds:schemaRefs>
</ds:datastoreItem>
</file>

<file path=customXml/itemProps2.xml><?xml version="1.0" encoding="utf-8"?>
<ds:datastoreItem xmlns:ds="http://schemas.openxmlformats.org/officeDocument/2006/customXml" ds:itemID="{9F7505B6-77FC-4E23-99B8-257ADA34C66E}">
  <ds:schemaRefs>
    <ds:schemaRef ds:uri="http://schemas.microsoft.com/sharepoint/v3/contenttype/forms"/>
  </ds:schemaRefs>
</ds:datastoreItem>
</file>

<file path=customXml/itemProps3.xml><?xml version="1.0" encoding="utf-8"?>
<ds:datastoreItem xmlns:ds="http://schemas.openxmlformats.org/officeDocument/2006/customXml" ds:itemID="{071A4BA6-B9BC-423B-B141-5AFFC45338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691afd-68d4-4dbf-a3a5-86be4e25f7f0"/>
    <ds:schemaRef ds:uri="2cc34436-ac2d-44b5-a33a-284d93c5f8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29223</TotalTime>
  <Words>4687</Words>
  <Application>Microsoft Office PowerPoint</Application>
  <PresentationFormat>A4 Paper (210x297 mm)</PresentationFormat>
  <Paragraphs>648</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Ubuntu</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Morazan</dc:creator>
  <cp:lastModifiedBy>Gwendolyn Apgar</cp:lastModifiedBy>
  <cp:revision>92</cp:revision>
  <dcterms:created xsi:type="dcterms:W3CDTF">2021-10-30T18:12:00Z</dcterms:created>
  <dcterms:modified xsi:type="dcterms:W3CDTF">2025-12-17T16:22:33Z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0x0101008A7A03845707B44AA671CD7D697E4E95</vt:lpwstr>
  </property>
</Properties>
</file>