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47"/>
  </p:notesMasterIdLst>
  <p:handoutMasterIdLst>
    <p:handoutMasterId r:id="rId48"/>
  </p:handoutMasterIdLst>
  <p:sldIdLst>
    <p:sldId id="256" r:id="rId2"/>
    <p:sldId id="257" r:id="rId3"/>
    <p:sldId id="258" r:id="rId4"/>
    <p:sldId id="316" r:id="rId5"/>
    <p:sldId id="264" r:id="rId6"/>
    <p:sldId id="338" r:id="rId7"/>
    <p:sldId id="419" r:id="rId8"/>
    <p:sldId id="409" r:id="rId9"/>
    <p:sldId id="421" r:id="rId10"/>
    <p:sldId id="420" r:id="rId11"/>
    <p:sldId id="372" r:id="rId12"/>
    <p:sldId id="377" r:id="rId13"/>
    <p:sldId id="423" r:id="rId14"/>
    <p:sldId id="378" r:id="rId15"/>
    <p:sldId id="382" r:id="rId16"/>
    <p:sldId id="446" r:id="rId17"/>
    <p:sldId id="387" r:id="rId18"/>
    <p:sldId id="359" r:id="rId19"/>
    <p:sldId id="410" r:id="rId20"/>
    <p:sldId id="408" r:id="rId21"/>
    <p:sldId id="445" r:id="rId22"/>
    <p:sldId id="450" r:id="rId23"/>
    <p:sldId id="451" r:id="rId24"/>
    <p:sldId id="452" r:id="rId25"/>
    <p:sldId id="470" r:id="rId26"/>
    <p:sldId id="453" r:id="rId27"/>
    <p:sldId id="447" r:id="rId28"/>
    <p:sldId id="459" r:id="rId29"/>
    <p:sldId id="458" r:id="rId30"/>
    <p:sldId id="460" r:id="rId31"/>
    <p:sldId id="455" r:id="rId32"/>
    <p:sldId id="456" r:id="rId33"/>
    <p:sldId id="414" r:id="rId34"/>
    <p:sldId id="461" r:id="rId35"/>
    <p:sldId id="448" r:id="rId36"/>
    <p:sldId id="465" r:id="rId37"/>
    <p:sldId id="462" r:id="rId38"/>
    <p:sldId id="469" r:id="rId39"/>
    <p:sldId id="439" r:id="rId40"/>
    <p:sldId id="467" r:id="rId41"/>
    <p:sldId id="463" r:id="rId42"/>
    <p:sldId id="466" r:id="rId43"/>
    <p:sldId id="449" r:id="rId44"/>
    <p:sldId id="313" r:id="rId45"/>
    <p:sldId id="471" r:id="rId46"/>
  </p:sldIdLst>
  <p:sldSz cx="12192000" cy="6858000"/>
  <p:notesSz cx="6858000" cy="9144000"/>
  <p:embeddedFontLst>
    <p:embeddedFont>
      <p:font typeface="Ubuntu" panose="020B0504030602030204" pitchFamily="34" charset="0"/>
      <p:regular r:id="rId49"/>
      <p:bold r:id="rId50"/>
      <p:italic r:id="rId51"/>
      <p:boldItalic r:id="rId52"/>
    </p:embeddedFont>
    <p:embeddedFont>
      <p:font typeface="Ubuntu Light" panose="020B0304030602030204" pitchFamily="34" charset="0"/>
      <p:regular r:id="rId53"/>
      <p:italic r:id="rId54"/>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64"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8C10F2A-8ACC-EA95-192F-33862D47BB9B}" name="Monica Forquer" initials="MF" userId="gIGKBxa8FWcOgTl3be2qg8lph5U4V8RN+7eWVRW2P+M=" providerId="None"/>
  <p188:author id="{FCE43658-4A0A-8044-4F5B-A28595ADEC8E}" name="Lea Wiens" initials="LW" userId="a9800486bdfb21ff" providerId="Windows Live"/>
  <p188:author id="{A57DE399-8156-B265-5635-BD715E3EF6A0}" name="Gwendolyn Apgar" initials="GA" userId="VWgBrVE9/NKIaXpxOzX91gx+O4gAdWTKFgrlEofS6lA=" providerId="None"/>
  <p188:author id="{CECD3CBF-8A6C-EF87-748B-768A1A3EE9C7}" name="Gwendolyn Apgar" initials="GA" userId="S::gapgar@specialolympics.org::aa48452c-b0d6-4ec2-8863-50b9f7feed4b" providerId="AD"/>
  <p188:author id="{02B903E7-3787-446B-0158-CC042C685785}" name="Jenna Lebersfeld" initials="JL" userId="S::jlebersfeld@specialolympics.org::12ef9ebb-8173-46a3-b407-aedb0138645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66"/>
    <a:srgbClr val="FF66CC"/>
    <a:srgbClr val="00695E"/>
    <a:srgbClr val="3399FF"/>
    <a:srgbClr val="179984"/>
    <a:srgbClr val="F2D96E"/>
    <a:srgbClr val="FFFF66"/>
    <a:srgbClr val="009A79"/>
    <a:srgbClr val="29BB9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EDBCA2A-6D27-44DA-B1F4-80ED04C64C5C}" v="9" dt="2025-12-17T16:24:24.78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60" autoAdjust="0"/>
    <p:restoredTop sz="59104" autoAdjust="0"/>
  </p:normalViewPr>
  <p:slideViewPr>
    <p:cSldViewPr snapToGrid="0" showGuides="1">
      <p:cViewPr varScale="1">
        <p:scale>
          <a:sx n="48" d="100"/>
          <a:sy n="48" d="100"/>
        </p:scale>
        <p:origin x="2184" y="269"/>
      </p:cViewPr>
      <p:guideLst>
        <p:guide orient="horz" pos="2184"/>
        <p:guide pos="386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8" d="100"/>
        <a:sy n="58" d="100"/>
      </p:scale>
      <p:origin x="0" y="-2718"/>
    </p:cViewPr>
  </p:sorterViewPr>
  <p:notesViewPr>
    <p:cSldViewPr snapToGrid="0" showGuides="1">
      <p:cViewPr varScale="1">
        <p:scale>
          <a:sx n="60" d="100"/>
          <a:sy n="60" d="100"/>
        </p:scale>
        <p:origin x="2333" y="4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font" Target="fonts/font2.fntdata"/><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5.fntdata"/><Relationship Id="rId58" Type="http://schemas.openxmlformats.org/officeDocument/2006/relationships/tableStyles" Target="tableStyles.xml"/><Relationship Id="rId5" Type="http://schemas.openxmlformats.org/officeDocument/2006/relationships/slide" Target="slides/slide4.xml"/><Relationship Id="rId61" Type="http://schemas.microsoft.com/office/2018/10/relationships/authors" Target="author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3.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microsoft.com/office/2016/11/relationships/changesInfo" Target="changesInfos/changesInfo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fntdata"/><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4.fntdata"/><Relationship Id="rId60"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wendolyn Apgar" userId="VWgBrVE9/NKIaXpxOzX91gx+O4gAdWTKFgrlEofS6lA=" providerId="None" clId="Web-{3EDBCA2A-6D27-44DA-B1F4-80ED04C64C5C}"/>
    <pc:docChg chg="modSld">
      <pc:chgData name="Gwendolyn Apgar" userId="VWgBrVE9/NKIaXpxOzX91gx+O4gAdWTKFgrlEofS6lA=" providerId="None" clId="Web-{3EDBCA2A-6D27-44DA-B1F4-80ED04C64C5C}" dt="2025-12-17T16:24:24.786" v="9" actId="1076"/>
      <pc:docMkLst>
        <pc:docMk/>
      </pc:docMkLst>
      <pc:sldChg chg="modSp">
        <pc:chgData name="Gwendolyn Apgar" userId="VWgBrVE9/NKIaXpxOzX91gx+O4gAdWTKFgrlEofS6lA=" providerId="None" clId="Web-{3EDBCA2A-6D27-44DA-B1F4-80ED04C64C5C}" dt="2025-12-17T16:24:24.786" v="9" actId="1076"/>
        <pc:sldMkLst>
          <pc:docMk/>
          <pc:sldMk cId="330598989" sldId="453"/>
        </pc:sldMkLst>
        <pc:spChg chg="mod">
          <ac:chgData name="Gwendolyn Apgar" userId="VWgBrVE9/NKIaXpxOzX91gx+O4gAdWTKFgrlEofS6lA=" providerId="None" clId="Web-{3EDBCA2A-6D27-44DA-B1F4-80ED04C64C5C}" dt="2025-12-17T16:24:09.801" v="3" actId="20577"/>
          <ac:spMkLst>
            <pc:docMk/>
            <pc:sldMk cId="330598989" sldId="453"/>
            <ac:spMk id="4" creationId="{3AC53403-A775-2BC7-7DDF-F2DED8BAC4F7}"/>
          </ac:spMkLst>
        </pc:spChg>
        <pc:spChg chg="mod">
          <ac:chgData name="Gwendolyn Apgar" userId="VWgBrVE9/NKIaXpxOzX91gx+O4gAdWTKFgrlEofS6lA=" providerId="None" clId="Web-{3EDBCA2A-6D27-44DA-B1F4-80ED04C64C5C}" dt="2025-12-17T16:24:24.786" v="9" actId="1076"/>
          <ac:spMkLst>
            <pc:docMk/>
            <pc:sldMk cId="330598989" sldId="453"/>
            <ac:spMk id="6" creationId="{A9C0B5E5-89FC-BF1A-CFC0-DDE7B613C7B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9D14869-C4A4-4795-806C-7E383ECBCA0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5F049FC-E83B-4729-9A6E-2BB693532DC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F02BF57-51F4-46B6-8AF0-B48A04FDE1A4}" type="datetimeFigureOut">
              <a:rPr lang="en-US" smtClean="0"/>
              <a:t>12/17/2025</a:t>
            </a:fld>
            <a:endParaRPr lang="en-US"/>
          </a:p>
        </p:txBody>
      </p:sp>
      <p:sp>
        <p:nvSpPr>
          <p:cNvPr id="4" name="Footer Placeholder 3">
            <a:extLst>
              <a:ext uri="{FF2B5EF4-FFF2-40B4-BE49-F238E27FC236}">
                <a16:creationId xmlns:a16="http://schemas.microsoft.com/office/drawing/2014/main" id="{B8EC4783-BB16-4A69-B4CA-DB10659262F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61764E7-F413-4F12-B432-E767D74BEDB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F41EEC5-5401-4A79-B048-A31D852935E7}" type="slidenum">
              <a:rPr lang="en-US" smtClean="0"/>
              <a:t>‹#›</a:t>
            </a:fld>
            <a:endParaRPr lang="en-US"/>
          </a:p>
        </p:txBody>
      </p:sp>
    </p:spTree>
    <p:extLst>
      <p:ext uri="{BB962C8B-B14F-4D97-AF65-F5344CB8AC3E}">
        <p14:creationId xmlns:p14="http://schemas.microsoft.com/office/powerpoint/2010/main" val="32577805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a:lstStyle>
            <a:lvl1pPr algn="r">
              <a:defRPr sz="1200"/>
            </a:lvl1pPr>
          </a:lstStyle>
          <a:p>
            <a:fld id="{9CE7BBCC-18C9-43EF-B76F-93B8A72A6636}" type="datetimeFigureOut">
              <a:rPr lang="en-US" smtClean="0"/>
              <a:t>12/17/2025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anchor="ctr"/>
          <a:lstStyle/>
          <a:p>
            <a:endParaRP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a:lstStyle/>
          <a:p>
            <a:pPr lvl="0"/>
            <a:r>
              <a:t>Cliquez pour modifier les style du Texte maître</a:t>
            </a:r>
          </a:p>
          <a:p>
            <a:pPr lvl="1"/>
            <a:r>
              <a:t>Deuxième niveau</a:t>
            </a:r>
          </a:p>
          <a:p>
            <a:pPr lvl="2"/>
            <a:r>
              <a:t>Troisième niveau</a:t>
            </a:r>
          </a:p>
          <a:p>
            <a:pPr lvl="3"/>
            <a:r>
              <a:t>Quatrième niveau</a:t>
            </a:r>
          </a:p>
          <a:p>
            <a:pPr lvl="4"/>
            <a:r>
              <a:t>Cinquième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anchor="b"/>
          <a:lstStyle>
            <a:lvl1pPr algn="r">
              <a:defRPr sz="1200"/>
            </a:lvl1pPr>
          </a:lstStyle>
          <a:p>
            <a:fld id="{94524C34-D508-4CCF-A9F5-C631378A631A}" type="slidenum">
              <a:rPr lang="en-US" smtClean="0"/>
              <a:t>‹#›</a:t>
            </a:fld>
            <a:endParaRPr lang="en-US"/>
          </a:p>
        </p:txBody>
      </p:sp>
    </p:spTree>
    <p:extLst>
      <p:ext uri="{BB962C8B-B14F-4D97-AF65-F5344CB8AC3E}">
        <p14:creationId xmlns:p14="http://schemas.microsoft.com/office/powerpoint/2010/main" val="33994965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Bienvenue à la formation de capitaine de fitness de la 2e année !</a:t>
            </a:r>
          </a:p>
          <a:p>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1</a:t>
            </a:fld>
            <a:endParaRPr lang="en-US"/>
          </a:p>
        </p:txBody>
      </p:sp>
    </p:spTree>
    <p:extLst>
      <p:ext uri="{BB962C8B-B14F-4D97-AF65-F5344CB8AC3E}">
        <p14:creationId xmlns:p14="http://schemas.microsoft.com/office/powerpoint/2010/main" val="2022206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sz="1800"/>
            </a:pPr>
            <a:r>
              <a:t>[2 minutes/durée totale 22 minutes]</a:t>
            </a:r>
          </a:p>
          <a:p>
            <a:pPr marL="0" marR="0" lvl="0" indent="0" algn="l" defTabSz="914400" rtl="0" eaLnBrk="1" fontAlgn="auto" latinLnBrk="0" hangingPunct="1">
              <a:lnSpc>
                <a:spcPct val="100000"/>
              </a:lnSpc>
              <a:spcBef>
                <a:spcPts val="0"/>
              </a:spcBef>
              <a:spcAft>
                <a:spcPts val="0"/>
              </a:spcAft>
              <a:buClrTx/>
              <a:buSzTx/>
              <a:buFontTx/>
              <a:buNone/>
              <a:tabLst/>
            </a:pPr>
            <a:endParaRPr sz="1800"/>
          </a:p>
          <a:p>
            <a:pPr marL="0" marR="0">
              <a:spcBef>
                <a:spcPts val="0"/>
              </a:spcBef>
              <a:spcAft>
                <a:spcPts val="0"/>
              </a:spcAft>
              <a:defRPr sz="1800">
                <a:effectLst/>
                <a:latin typeface="Calibri Light" panose="020F0302020204030204" pitchFamily="34" charset="0"/>
                <a:ea typeface="Calibri" panose="020F0502020204030204" pitchFamily="34" charset="0"/>
                <a:cs typeface="Times New Roman" panose="02020603050405020304" pitchFamily="18" charset="0"/>
              </a:defRPr>
            </a:pPr>
            <a:r>
              <a:t>Lisez la liste et comparez ce qu'on dit les athlètes :</a:t>
            </a:r>
          </a:p>
          <a:p>
            <a:pPr marL="0" marR="0">
              <a:spcBef>
                <a:spcPts val="0"/>
              </a:spcBef>
              <a:spcAft>
                <a:spcPts val="0"/>
              </a:spcAft>
            </a:pPr>
            <a:endParaRPr sz="1800">
              <a:effectLst/>
              <a:latin typeface="Calibri Light" panose="020F03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sz="1800"/>
            </a:pPr>
            <a:r>
              <a:rPr>
                <a:solidFill>
                  <a:schemeClr val="dk1"/>
                </a:solidFill>
                <a:latin typeface="Ubuntu" panose="020B0504030602030204" pitchFamily="34" charset="0"/>
              </a:rPr>
              <a:t>Les échauffements ont de nombreux bienfaits physiques et mentaux. </a:t>
            </a:r>
            <a:r>
              <a:rPr b="1">
                <a:solidFill>
                  <a:schemeClr val="dk1"/>
                </a:solidFill>
                <a:latin typeface="Ubuntu" panose="020B0504030602030204" pitchFamily="34" charset="0"/>
              </a:rPr>
              <a:t>Lisez certains des bienfaits énumérés sur la diapositive et </a:t>
            </a:r>
            <a:r>
              <a:rPr b="1">
                <a:effectLst/>
                <a:latin typeface="Calibri Light" panose="020F0302020204030204" pitchFamily="34" charset="0"/>
                <a:ea typeface="Calibri" panose="020F0502020204030204" pitchFamily="34" charset="0"/>
                <a:cs typeface="Times New Roman" panose="02020603050405020304" pitchFamily="18" charset="0"/>
              </a:rPr>
              <a:t>comparez-les à ce qu'ont dit les athlètes.</a:t>
            </a:r>
            <a:endParaRPr sz="1800" b="0" i="0" u="none" strike="noStrike" kern="1200" baseline="0">
              <a:solidFill>
                <a:schemeClr val="dk1"/>
              </a:solidFill>
              <a:latin typeface="Ubuntu" panose="020B0504030602030204" pitchFamily="34" charset="0"/>
              <a:ea typeface="+mn-ea"/>
              <a:cs typeface="+mn-cs"/>
            </a:endParaRPr>
          </a:p>
          <a:p>
            <a:pPr marL="0" marR="0">
              <a:spcBef>
                <a:spcPts val="0"/>
              </a:spcBef>
              <a:spcAft>
                <a:spcPts val="0"/>
              </a:spcAft>
            </a:pPr>
            <a:endParaRPr sz="1800">
              <a:effectLst/>
              <a:latin typeface="Calibri Light" panose="020F03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sz="1800">
                <a:solidFill>
                  <a:schemeClr val="dk1"/>
                </a:solidFill>
                <a:latin typeface="Ubuntu" panose="020B0504030602030204" pitchFamily="34" charset="0"/>
              </a:defRPr>
            </a:pPr>
            <a:r>
              <a:t>Quand vous préparez à la fois votre corps et votre âme, vous risquez moins de vous blesser et améliorez vos performances à chaque entraînement ou compétition. </a:t>
            </a:r>
          </a:p>
          <a:p>
            <a:pPr marL="0" marR="0">
              <a:spcBef>
                <a:spcPts val="0"/>
              </a:spcBef>
              <a:spcAft>
                <a:spcPts val="0"/>
              </a:spcAft>
              <a:defRPr sz="1800" b="1">
                <a:effectLst/>
                <a:latin typeface="Calibri Light" panose="020F0302020204030204" pitchFamily="34" charset="0"/>
                <a:ea typeface="Calibri" panose="020F0502020204030204" pitchFamily="34" charset="0"/>
                <a:cs typeface="Times New Roman" panose="02020603050405020304" pitchFamily="18" charset="0"/>
              </a:defRPr>
            </a:pPr>
            <a:r>
              <a:t> </a:t>
            </a:r>
            <a:endParaRPr sz="180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endParaRPr sz="1800">
              <a:effectLst/>
              <a:latin typeface="Calibri" panose="020F0502020204030204" pitchFamily="34" charset="0"/>
              <a:ea typeface="Calibri" panose="020F0502020204030204" pitchFamily="34" charset="0"/>
              <a:cs typeface="Times New Roman" panose="02020603050405020304" pitchFamily="18" charset="0"/>
            </a:endParaRPr>
          </a:p>
          <a:p>
            <a:endParaRPr sz="1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10</a:t>
            </a:fld>
            <a:endParaRPr lang="en-US"/>
          </a:p>
        </p:txBody>
      </p:sp>
    </p:spTree>
    <p:extLst>
      <p:ext uri="{BB962C8B-B14F-4D97-AF65-F5344CB8AC3E}">
        <p14:creationId xmlns:p14="http://schemas.microsoft.com/office/powerpoint/2010/main" val="23589052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sz="1800"/>
            </a:pPr>
            <a:r>
              <a:t>[5 minutes/durée totale 27 minutes]</a:t>
            </a:r>
          </a:p>
          <a:p>
            <a:pPr marL="0" marR="0" lvl="0" indent="0" algn="l" defTabSz="914400" rtl="0" eaLnBrk="1" fontAlgn="auto" latinLnBrk="0" hangingPunct="1">
              <a:lnSpc>
                <a:spcPct val="100000"/>
              </a:lnSpc>
              <a:spcBef>
                <a:spcPts val="0"/>
              </a:spcBef>
              <a:spcAft>
                <a:spcPts val="0"/>
              </a:spcAft>
              <a:buClrTx/>
              <a:buSzTx/>
              <a:buFontTx/>
              <a:buNone/>
              <a:tabLst/>
            </a:pPr>
            <a:endParaRPr sz="1800"/>
          </a:p>
          <a:p>
            <a:pPr>
              <a:defRPr sz="1800">
                <a:solidFill>
                  <a:schemeClr val="dk1"/>
                </a:solidFill>
                <a:latin typeface="Ubuntu" panose="020B0504030602030204" pitchFamily="34" charset="0"/>
              </a:defRPr>
            </a:pPr>
            <a:r>
              <a:t>Tous les sports sont différents, et chaque sport a des compétences et des mouvements spécifiques. Votre routine d'échauffement devrait être personnalisée pour le sport auquel vous participez à ce moment. </a:t>
            </a:r>
          </a:p>
          <a:p>
            <a:endParaRPr sz="1800" b="0" i="0" u="none" strike="noStrike" kern="1200" baseline="0">
              <a:solidFill>
                <a:schemeClr val="dk1"/>
              </a:solidFill>
              <a:latin typeface="Ubuntu" panose="020B0504030602030204" pitchFamily="34" charset="0"/>
              <a:ea typeface="+mn-ea"/>
              <a:cs typeface="+mn-cs"/>
            </a:endParaRPr>
          </a:p>
          <a:p>
            <a:pPr>
              <a:defRPr sz="1800">
                <a:solidFill>
                  <a:schemeClr val="dk1"/>
                </a:solidFill>
                <a:latin typeface="Ubuntu" panose="020B0504030602030204" pitchFamily="34" charset="0"/>
              </a:defRPr>
            </a:pPr>
            <a:r>
              <a:t>Tous les échauffements, peu importe le sport, devraient contenir ces éléments :</a:t>
            </a:r>
          </a:p>
          <a:p>
            <a:pPr marL="171450" indent="-171450">
              <a:buFont typeface="Arial" panose="020B0604020202020204" pitchFamily="34" charset="0"/>
              <a:buChar char="•"/>
              <a:defRPr sz="1800">
                <a:solidFill>
                  <a:schemeClr val="dk1"/>
                </a:solidFill>
                <a:latin typeface="Ubuntu" panose="020B0504030602030204" pitchFamily="34" charset="0"/>
              </a:defRPr>
            </a:pPr>
            <a:r>
              <a:t>Activité aérobique </a:t>
            </a:r>
          </a:p>
          <a:p>
            <a:pPr marL="171450" indent="-171450">
              <a:buFont typeface="Arial" panose="020B0604020202020204" pitchFamily="34" charset="0"/>
              <a:buChar char="•"/>
              <a:defRPr sz="1800">
                <a:solidFill>
                  <a:schemeClr val="dk1"/>
                </a:solidFill>
                <a:latin typeface="Ubuntu" panose="020B0504030602030204" pitchFamily="34" charset="0"/>
              </a:defRPr>
            </a:pPr>
            <a:r>
              <a:t>Étirements dynamiques</a:t>
            </a:r>
          </a:p>
          <a:p>
            <a:endParaRPr sz="18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800">
                <a:solidFill>
                  <a:schemeClr val="dk1"/>
                </a:solidFill>
                <a:latin typeface="Ubuntu" panose="020B0504030602030204" pitchFamily="34" charset="0"/>
              </a:defRPr>
            </a:pPr>
            <a:r>
              <a:t>Les échauffements devraient commencer à un rythme lent et progressivement devenir un peu plus rapides et difficiles. Souvenez-vous que vous devrez peut-être faire des modifications ou donner d'autres options d'exercices à vos coéquipiers !</a:t>
            </a:r>
          </a:p>
          <a:p>
            <a:endParaRPr sz="1800" b="1" i="0" u="none" strike="noStrike" kern="1200" baseline="0">
              <a:solidFill>
                <a:schemeClr val="dk1"/>
              </a:solidFill>
              <a:latin typeface="Ubuntu" panose="020B0504030602030204" pitchFamily="34" charset="0"/>
              <a:ea typeface="+mn-ea"/>
              <a:cs typeface="+mn-cs"/>
            </a:endParaRPr>
          </a:p>
          <a:p>
            <a:pPr>
              <a:defRPr sz="1800" b="1">
                <a:solidFill>
                  <a:schemeClr val="dk1"/>
                </a:solidFill>
                <a:latin typeface="Ubuntu" panose="020B0504030602030204" pitchFamily="34" charset="0"/>
              </a:defRPr>
            </a:pPr>
            <a:r>
              <a:t>Demandez à chaque capitaine de fitness de partager son exercice d'échauffement préféré : ils peuvent choisir une activité aérobique OU un étirement dynamique.</a:t>
            </a:r>
            <a:endParaRPr sz="1800" b="0" i="0" u="none" strike="noStrike" kern="1200" baseline="0">
              <a:solidFill>
                <a:schemeClr val="dk1"/>
              </a:solidFill>
              <a:latin typeface="Ubuntu" panose="020B0504030602030204" pitchFamily="34" charset="0"/>
              <a:ea typeface="+mn-ea"/>
              <a:cs typeface="+mn-cs"/>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11</a:t>
            </a:fld>
            <a:endParaRPr lang="en-US"/>
          </a:p>
        </p:txBody>
      </p:sp>
    </p:spTree>
    <p:extLst>
      <p:ext uri="{BB962C8B-B14F-4D97-AF65-F5344CB8AC3E}">
        <p14:creationId xmlns:p14="http://schemas.microsoft.com/office/powerpoint/2010/main" val="24563698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pPr>
            <a:r>
              <a:t>[2 minutes/durée totale 29 minutes]</a:t>
            </a:r>
          </a:p>
          <a:p>
            <a:pPr marL="0" marR="0" lvl="0" indent="0" algn="l" defTabSz="914400" rtl="0" eaLnBrk="1" fontAlgn="auto" latinLnBrk="0" hangingPunct="1">
              <a:lnSpc>
                <a:spcPct val="100000"/>
              </a:lnSpc>
              <a:spcBef>
                <a:spcPts val="0"/>
              </a:spcBef>
              <a:spcAft>
                <a:spcPts val="0"/>
              </a:spcAft>
              <a:buClrTx/>
              <a:buSzTx/>
              <a:buFontTx/>
              <a:buNone/>
              <a:tabLst/>
            </a:pPr>
            <a:endParaRPr sz="1200"/>
          </a:p>
          <a:p>
            <a:pPr>
              <a:defRPr>
                <a:solidFill>
                  <a:schemeClr val="dk1"/>
                </a:solidFill>
                <a:latin typeface="Ubuntu" panose="020B0504030602030204" pitchFamily="34" charset="0"/>
              </a:defRPr>
            </a:pPr>
            <a:r>
              <a:t>Quand votre séance d'entraînement ou de sport est terminée, vous devriez toujours faire une séance de récupération. Avoir une bonne récupération est tout aussi important qu'un bon échauffement. </a:t>
            </a:r>
          </a:p>
          <a:p>
            <a:endParaRPr sz="12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b="1">
                <a:solidFill>
                  <a:srgbClr val="316355"/>
                </a:solidFill>
                <a:latin typeface="Ubuntu" panose="020B0504030602030204" pitchFamily="34" charset="0"/>
              </a:defRPr>
            </a:pPr>
            <a:r>
              <a:t>QUESTION :</a:t>
            </a:r>
          </a:p>
          <a:p>
            <a:pPr marL="0" marR="0" lvl="0" indent="0" algn="l" defTabSz="914400" rtl="0" eaLnBrk="1" fontAlgn="auto" latinLnBrk="0" hangingPunct="1">
              <a:lnSpc>
                <a:spcPct val="100000"/>
              </a:lnSpc>
              <a:spcBef>
                <a:spcPts val="0"/>
              </a:spcBef>
              <a:spcAft>
                <a:spcPts val="0"/>
              </a:spcAft>
              <a:buClrTx/>
              <a:buSzTx/>
              <a:buFontTx/>
              <a:buNone/>
              <a:tabLst/>
              <a:defRPr>
                <a:solidFill>
                  <a:schemeClr val="dk1"/>
                </a:solidFill>
                <a:latin typeface="Ubuntu" panose="020B0504030602030204" pitchFamily="34" charset="0"/>
              </a:defRPr>
            </a:pPr>
            <a:r>
              <a:t>Pourquoi les athlètes doivent-ils récupérer ?</a:t>
            </a:r>
          </a:p>
          <a:p>
            <a:endParaRPr sz="12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b="1">
                <a:solidFill>
                  <a:schemeClr val="dk1"/>
                </a:solidFill>
                <a:latin typeface="Ubuntu" panose="020B0504030602030204" pitchFamily="34" charset="0"/>
              </a:defRPr>
            </a:pPr>
            <a:r>
              <a:t>Demandez aux participants d'écrire leurs réponses ou de lever la main pour répondre.</a:t>
            </a:r>
          </a:p>
        </p:txBody>
      </p:sp>
      <p:sp>
        <p:nvSpPr>
          <p:cNvPr id="4" name="Slide Number Placeholder 3"/>
          <p:cNvSpPr>
            <a:spLocks noGrp="1"/>
          </p:cNvSpPr>
          <p:nvPr>
            <p:ph type="sldNum" sz="quarter" idx="5"/>
          </p:nvPr>
        </p:nvSpPr>
        <p:spPr/>
        <p:txBody>
          <a:bodyPr/>
          <a:lstStyle/>
          <a:p>
            <a:fld id="{94524C34-D508-4CCF-A9F5-C631378A631A}" type="slidenum">
              <a:rPr lang="en-US" smtClean="0"/>
              <a:t>12</a:t>
            </a:fld>
            <a:endParaRPr lang="en-US"/>
          </a:p>
        </p:txBody>
      </p:sp>
    </p:spTree>
    <p:extLst>
      <p:ext uri="{BB962C8B-B14F-4D97-AF65-F5344CB8AC3E}">
        <p14:creationId xmlns:p14="http://schemas.microsoft.com/office/powerpoint/2010/main" val="1514642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pPr>
            <a:r>
              <a:t>[2 minutes/durée totale 31 minutes]</a:t>
            </a:r>
          </a:p>
          <a:p>
            <a:pPr marL="0" marR="0" lvl="0" indent="0" algn="l" defTabSz="914400" rtl="0" eaLnBrk="1" fontAlgn="auto" latinLnBrk="0" hangingPunct="1">
              <a:lnSpc>
                <a:spcPct val="100000"/>
              </a:lnSpc>
              <a:spcBef>
                <a:spcPts val="0"/>
              </a:spcBef>
              <a:spcAft>
                <a:spcPts val="0"/>
              </a:spcAft>
              <a:buClrTx/>
              <a:buSzTx/>
              <a:buFontTx/>
              <a:buNone/>
              <a:tabLst/>
            </a:pPr>
            <a:endParaRPr sz="1200"/>
          </a:p>
          <a:p>
            <a:pPr marL="0" marR="0" lvl="0" indent="0" algn="l" defTabSz="914400" rtl="0" eaLnBrk="1" fontAlgn="auto" latinLnBrk="0" hangingPunct="1">
              <a:lnSpc>
                <a:spcPct val="100000"/>
              </a:lnSpc>
              <a:spcBef>
                <a:spcPts val="0"/>
              </a:spcBef>
              <a:spcAft>
                <a:spcPts val="0"/>
              </a:spcAft>
              <a:buClrTx/>
              <a:buSzTx/>
              <a:buFontTx/>
              <a:buNone/>
              <a:tabLst/>
              <a:defRPr>
                <a:solidFill>
                  <a:schemeClr val="dk1"/>
                </a:solidFill>
                <a:latin typeface="Ubuntu" panose="020B0504030602030204" pitchFamily="34" charset="0"/>
              </a:defRPr>
            </a:pPr>
            <a:r>
              <a:t>Comme les échauffements, les récupérations ont de nombreux bienfaits physiques et mentaux. </a:t>
            </a:r>
            <a:r>
              <a:rPr b="1"/>
              <a:t>Lisez certains des bienfaits énumérés sur la diapositive et comparez-les à ce qu'ont dit les athlètes.</a:t>
            </a:r>
          </a:p>
          <a:p>
            <a:endParaRPr sz="1200" b="0" i="0" u="none" strike="noStrike" kern="1200" baseline="0">
              <a:solidFill>
                <a:schemeClr val="dk1"/>
              </a:solidFill>
              <a:latin typeface="Ubuntu" panose="020B0504030602030204" pitchFamily="34" charset="0"/>
              <a:ea typeface="+mn-ea"/>
              <a:cs typeface="+mn-cs"/>
            </a:endParaRPr>
          </a:p>
          <a:p>
            <a:pPr marL="0" indent="0">
              <a:buFont typeface="Arial" panose="020B0604020202020204" pitchFamily="34" charset="0"/>
              <a:buNone/>
              <a:defRPr b="1">
                <a:solidFill>
                  <a:srgbClr val="316355"/>
                </a:solidFill>
                <a:latin typeface="Ubuntu" panose="020B0504030602030204" pitchFamily="34" charset="0"/>
              </a:defRPr>
            </a:pPr>
            <a:r>
              <a:t>QUESTION :</a:t>
            </a:r>
          </a:p>
          <a:p>
            <a:pPr marL="0" indent="0">
              <a:buFont typeface="Arial" panose="020B0604020202020204" pitchFamily="34" charset="0"/>
              <a:buNone/>
              <a:defRPr>
                <a:solidFill>
                  <a:schemeClr val="dk1"/>
                </a:solidFill>
                <a:latin typeface="Ubuntu" panose="020B0504030602030204" pitchFamily="34" charset="0"/>
              </a:defRPr>
            </a:pPr>
            <a:r>
              <a:t>Qu'est-ce que vous remarquez dans cette liste ? En quoi est-ce différent des échauffements ?</a:t>
            </a:r>
          </a:p>
          <a:p>
            <a:endParaRPr sz="1200" b="0" i="0" u="none" strike="noStrike" kern="1200" baseline="0">
              <a:solidFill>
                <a:schemeClr val="dk1"/>
              </a:solidFill>
              <a:latin typeface="Ubuntu" panose="020B0504030602030204" pitchFamily="34" charset="0"/>
              <a:ea typeface="+mn-ea"/>
              <a:cs typeface="+mn-cs"/>
            </a:endParaRPr>
          </a:p>
          <a:p>
            <a:pPr>
              <a:defRPr>
                <a:solidFill>
                  <a:schemeClr val="dk1"/>
                </a:solidFill>
                <a:latin typeface="Ubuntu" panose="020B0504030602030204" pitchFamily="34" charset="0"/>
              </a:defRPr>
            </a:pPr>
            <a:r>
              <a:t>Vous avez peut-être remarqué que les bienfaits des récupérations sont opposés à ceux des échauffements. Par exemple, un échauffement augmente la fréquence cardiaque alors qu'une récupération la fait baisser. </a:t>
            </a:r>
          </a:p>
          <a:p>
            <a:endParaRPr sz="1200" b="0" i="0" u="none" strike="noStrike" kern="1200" baseline="0">
              <a:solidFill>
                <a:schemeClr val="dk1"/>
              </a:solidFill>
              <a:latin typeface="Ubuntu" panose="020B0504030602030204" pitchFamily="34" charset="0"/>
              <a:ea typeface="+mn-ea"/>
              <a:cs typeface="+mn-cs"/>
            </a:endParaRPr>
          </a:p>
          <a:p>
            <a:pPr>
              <a:defRPr>
                <a:solidFill>
                  <a:schemeClr val="dk1"/>
                </a:solidFill>
                <a:latin typeface="Ubuntu" panose="020B0504030602030204" pitchFamily="34" charset="0"/>
              </a:defRPr>
            </a:pPr>
            <a:r>
              <a:t>La récupération est le moment de se détendre et de se reposer.</a:t>
            </a:r>
            <a:endParaRPr sz="1200" b="0" i="0" u="none" strike="noStrike" kern="1200" baseline="0">
              <a:solidFill>
                <a:schemeClr val="dk1"/>
              </a:solidFill>
              <a:latin typeface="Ubuntu" panose="020B0504030602030204" pitchFamily="34" charset="0"/>
              <a:ea typeface="+mn-ea"/>
              <a:cs typeface="+mn-cs"/>
            </a:endParaRPr>
          </a:p>
          <a:p>
            <a:pPr marL="342900" indent="-342900">
              <a:buFont typeface="Arial" panose="020B0604020202020204" pitchFamily="34" charset="0"/>
              <a:buChar char="•"/>
            </a:pPr>
            <a:endParaRPr sz="1200" b="0" i="0" u="none" strike="noStrike" kern="1200" baseline="0">
              <a:solidFill>
                <a:schemeClr val="dk1"/>
              </a:solidFill>
              <a:latin typeface="Ubuntu" panose="020B0504030602030204" pitchFamily="34" charset="0"/>
              <a:ea typeface="+mn-ea"/>
              <a:cs typeface="+mn-cs"/>
            </a:endParaRPr>
          </a:p>
          <a:p>
            <a:pPr marL="342900" indent="-342900">
              <a:buFont typeface="Arial" panose="020B0604020202020204" pitchFamily="34" charset="0"/>
              <a:buChar char="•"/>
            </a:pPr>
            <a:endParaRPr sz="1200" b="0" i="0" u="none" strike="noStrike" kern="1200" baseline="0">
              <a:solidFill>
                <a:schemeClr val="dk1"/>
              </a:solidFill>
              <a:latin typeface="Ubuntu" panose="020B0504030602030204" pitchFamily="34" charset="0"/>
              <a:ea typeface="+mn-ea"/>
              <a:cs typeface="+mn-cs"/>
            </a:endParaRPr>
          </a:p>
          <a:p>
            <a:endParaRPr sz="1200" b="0" i="0" u="none" strike="noStrike" kern="1200" baseline="0">
              <a:solidFill>
                <a:schemeClr val="dk1"/>
              </a:solidFill>
              <a:latin typeface="Ubuntu" panose="020B0504030602030204" pitchFamily="34" charset="0"/>
              <a:ea typeface="+mn-ea"/>
              <a:cs typeface="+mn-cs"/>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13</a:t>
            </a:fld>
            <a:endParaRPr lang="en-US"/>
          </a:p>
        </p:txBody>
      </p:sp>
    </p:spTree>
    <p:extLst>
      <p:ext uri="{BB962C8B-B14F-4D97-AF65-F5344CB8AC3E}">
        <p14:creationId xmlns:p14="http://schemas.microsoft.com/office/powerpoint/2010/main" val="56649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sz="1800"/>
            </a:pPr>
            <a:r>
              <a:t>[2 minutes/durée totale 33 minutes]</a:t>
            </a:r>
          </a:p>
          <a:p>
            <a:pPr marL="0" marR="0" lvl="0" indent="0" algn="l" defTabSz="914400" rtl="0" eaLnBrk="1" fontAlgn="auto" latinLnBrk="0" hangingPunct="1">
              <a:lnSpc>
                <a:spcPct val="100000"/>
              </a:lnSpc>
              <a:spcBef>
                <a:spcPts val="0"/>
              </a:spcBef>
              <a:spcAft>
                <a:spcPts val="0"/>
              </a:spcAft>
              <a:buClrTx/>
              <a:buSzTx/>
              <a:buFontTx/>
              <a:buNone/>
              <a:tabLst/>
            </a:pPr>
            <a:endParaRPr sz="1800"/>
          </a:p>
          <a:p>
            <a:pPr>
              <a:defRPr sz="1800">
                <a:solidFill>
                  <a:schemeClr val="dk1"/>
                </a:solidFill>
                <a:latin typeface="Ubuntu" panose="020B0504030602030204" pitchFamily="34" charset="0"/>
              </a:defRPr>
            </a:pPr>
            <a:r>
              <a:t>Comme les échauffements, une routine de récupération comprend :</a:t>
            </a:r>
          </a:p>
          <a:p>
            <a:pPr marL="171450" indent="-171450">
              <a:buFont typeface="Arial" panose="020B0604020202020204" pitchFamily="34" charset="0"/>
              <a:buChar char="•"/>
              <a:defRPr sz="1800">
                <a:solidFill>
                  <a:schemeClr val="dk1"/>
                </a:solidFill>
                <a:latin typeface="Ubuntu" panose="020B0504030602030204" pitchFamily="34" charset="0"/>
              </a:defRPr>
            </a:pPr>
            <a:r>
              <a:t>Activité aérobique </a:t>
            </a:r>
          </a:p>
          <a:p>
            <a:pPr marL="171450" indent="-171450">
              <a:buFont typeface="Arial" panose="020B0604020202020204" pitchFamily="34" charset="0"/>
              <a:buChar char="•"/>
              <a:defRPr sz="1800">
                <a:solidFill>
                  <a:schemeClr val="dk1"/>
                </a:solidFill>
                <a:latin typeface="Ubuntu" panose="020B0504030602030204" pitchFamily="34" charset="0"/>
              </a:defRPr>
            </a:pPr>
            <a:r>
              <a:t>Étirements statiques</a:t>
            </a:r>
          </a:p>
          <a:p>
            <a:endParaRPr sz="18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800">
                <a:solidFill>
                  <a:schemeClr val="dk1"/>
                </a:solidFill>
                <a:latin typeface="Ubuntu" panose="020B0504030602030204" pitchFamily="34" charset="0"/>
              </a:defRPr>
            </a:pPr>
            <a:r>
              <a:t>Les récupérations devraient être faites à un rythme lent et relaxant, et les étirements devraient être « statiques » ou stationnaires. </a:t>
            </a:r>
          </a:p>
          <a:p>
            <a:pPr marL="0" marR="0" lvl="0" indent="0" algn="l" defTabSz="914400" rtl="0" eaLnBrk="1" fontAlgn="auto" latinLnBrk="0" hangingPunct="1">
              <a:lnSpc>
                <a:spcPct val="100000"/>
              </a:lnSpc>
              <a:spcBef>
                <a:spcPts val="0"/>
              </a:spcBef>
              <a:spcAft>
                <a:spcPts val="0"/>
              </a:spcAft>
              <a:buClrTx/>
              <a:buSzTx/>
              <a:buFontTx/>
              <a:buNone/>
              <a:tabLst/>
            </a:pPr>
            <a:endParaRPr sz="1800" b="1"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800">
                <a:solidFill>
                  <a:schemeClr val="dk1"/>
                </a:solidFill>
                <a:latin typeface="Ubuntu" panose="020B0504030602030204" pitchFamily="34" charset="0"/>
              </a:defRPr>
            </a:pPr>
            <a:r>
              <a:t>Souvenez-vous, votre récupération devrait être spécifique à votre sport ! </a:t>
            </a:r>
          </a:p>
          <a:p>
            <a:pPr marL="0" marR="0" lvl="0" indent="0" algn="l" defTabSz="914400" rtl="0" eaLnBrk="1" fontAlgn="auto" latinLnBrk="0" hangingPunct="1">
              <a:lnSpc>
                <a:spcPct val="100000"/>
              </a:lnSpc>
              <a:spcBef>
                <a:spcPts val="0"/>
              </a:spcBef>
              <a:spcAft>
                <a:spcPts val="0"/>
              </a:spcAft>
              <a:buClrTx/>
              <a:buSzTx/>
              <a:buFontTx/>
              <a:buNone/>
              <a:tabLst/>
            </a:pPr>
            <a:endParaRPr sz="1800" b="0" i="0" u="none" strike="noStrike" kern="1200" baseline="0">
              <a:solidFill>
                <a:schemeClr val="dk1"/>
              </a:solidFill>
              <a:latin typeface="Ubuntu" panose="020B0504030602030204" pitchFamily="34" charset="0"/>
              <a:ea typeface="+mn-ea"/>
              <a:cs typeface="+mn-cs"/>
            </a:endParaRPr>
          </a:p>
          <a:p>
            <a:pPr>
              <a:defRPr sz="1800" b="1">
                <a:solidFill>
                  <a:schemeClr val="dk1"/>
                </a:solidFill>
                <a:latin typeface="Ubuntu" panose="020B0504030602030204" pitchFamily="34" charset="0"/>
              </a:defRPr>
            </a:pPr>
            <a:r>
              <a:t>Demandez à chaque capitaine de fitness de partager un de ses étirements préférés qu'il aimerait inclure dans ses routines de récupération.</a:t>
            </a:r>
            <a:endParaRPr sz="1800" b="0" i="0" u="none" strike="noStrike" kern="1200" baseline="0">
              <a:solidFill>
                <a:schemeClr val="dk1"/>
              </a:solidFill>
              <a:latin typeface="Ubuntu" panose="020B0504030602030204" pitchFamily="34" charset="0"/>
              <a:ea typeface="+mn-ea"/>
              <a:cs typeface="+mn-cs"/>
            </a:endParaRPr>
          </a:p>
          <a:p>
            <a:pPr marL="0" indent="0">
              <a:buFont typeface="Arial" panose="020B0604020202020204" pitchFamily="34" charset="0"/>
              <a:buNone/>
            </a:pPr>
            <a:endParaRPr sz="1800" b="0" i="0" u="none" strike="noStrike" kern="1200" baseline="0">
              <a:solidFill>
                <a:schemeClr val="dk1"/>
              </a:solidFill>
              <a:latin typeface="Ubuntu" panose="020B0504030602030204" pitchFamily="34" charset="0"/>
              <a:ea typeface="+mn-ea"/>
              <a:cs typeface="+mn-cs"/>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14</a:t>
            </a:fld>
            <a:endParaRPr lang="en-US"/>
          </a:p>
        </p:txBody>
      </p:sp>
    </p:spTree>
    <p:extLst>
      <p:ext uri="{BB962C8B-B14F-4D97-AF65-F5344CB8AC3E}">
        <p14:creationId xmlns:p14="http://schemas.microsoft.com/office/powerpoint/2010/main" val="16646394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sz="1800"/>
            </a:pPr>
            <a:r>
              <a:t>[10 minutes/durée totale 43 minutes]</a:t>
            </a:r>
          </a:p>
          <a:p>
            <a:endParaRPr sz="1800" b="1" i="0" u="none" strike="noStrike" kern="1200" baseline="0">
              <a:solidFill>
                <a:srgbClr val="316355"/>
              </a:solidFill>
              <a:latin typeface="Ubuntu" panose="020B0504030602030204" pitchFamily="34" charset="0"/>
              <a:ea typeface="+mn-ea"/>
              <a:cs typeface="+mn-cs"/>
            </a:endParaRPr>
          </a:p>
          <a:p>
            <a:pPr>
              <a:defRPr sz="1800" b="1">
                <a:solidFill>
                  <a:srgbClr val="316355"/>
                </a:solidFill>
                <a:latin typeface="Ubuntu" panose="020B0504030602030204" pitchFamily="34" charset="0"/>
              </a:defRPr>
            </a:pPr>
            <a:r>
              <a:t>QUESTION :</a:t>
            </a:r>
          </a:p>
          <a:p>
            <a:pPr marL="0" marR="0" lvl="0" indent="0" algn="l" defTabSz="914400" rtl="0" eaLnBrk="1" fontAlgn="auto" latinLnBrk="0" hangingPunct="1">
              <a:lnSpc>
                <a:spcPct val="100000"/>
              </a:lnSpc>
              <a:spcBef>
                <a:spcPts val="0"/>
              </a:spcBef>
              <a:spcAft>
                <a:spcPts val="0"/>
              </a:spcAft>
              <a:buClrTx/>
              <a:buSzTx/>
              <a:buFontTx/>
              <a:buNone/>
              <a:tabLst/>
              <a:defRPr sz="1800">
                <a:solidFill>
                  <a:schemeClr val="dk1"/>
                </a:solidFill>
                <a:latin typeface="Ubuntu" panose="020B0504030602030204" pitchFamily="34" charset="0"/>
              </a:defRPr>
            </a:pPr>
            <a:r>
              <a:t>Qu'est-ce qui vous plaît le plus quand vous dirigez les échauffements et les récupérations de votre équipe ?</a:t>
            </a:r>
          </a:p>
          <a:p>
            <a:pPr marL="0" marR="0" lvl="0" indent="0" algn="l" defTabSz="914400" rtl="0" eaLnBrk="1" fontAlgn="auto" latinLnBrk="0" hangingPunct="1">
              <a:lnSpc>
                <a:spcPct val="100000"/>
              </a:lnSpc>
              <a:spcBef>
                <a:spcPts val="0"/>
              </a:spcBef>
              <a:spcAft>
                <a:spcPts val="0"/>
              </a:spcAft>
              <a:buClrTx/>
              <a:buSzTx/>
              <a:buFontTx/>
              <a:buNone/>
              <a:tabLst/>
            </a:pPr>
            <a:endParaRPr sz="18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800" b="1">
                <a:solidFill>
                  <a:srgbClr val="316355"/>
                </a:solidFill>
                <a:latin typeface="Ubuntu" panose="020B0504030602030204" pitchFamily="34" charset="0"/>
              </a:defRPr>
            </a:pPr>
            <a:r>
              <a:t>QUESTION :</a:t>
            </a:r>
          </a:p>
          <a:p>
            <a:pPr marL="0" marR="0" lvl="0" indent="0" algn="l" defTabSz="914400" rtl="0" eaLnBrk="1" fontAlgn="auto" latinLnBrk="0" hangingPunct="1">
              <a:lnSpc>
                <a:spcPct val="100000"/>
              </a:lnSpc>
              <a:spcBef>
                <a:spcPts val="0"/>
              </a:spcBef>
              <a:spcAft>
                <a:spcPts val="0"/>
              </a:spcAft>
              <a:buClrTx/>
              <a:buSzTx/>
              <a:buFontTx/>
              <a:buNone/>
              <a:tabLst/>
              <a:defRPr sz="1800">
                <a:solidFill>
                  <a:schemeClr val="dk1"/>
                </a:solidFill>
                <a:latin typeface="Ubuntu" panose="020B0504030602030204" pitchFamily="34" charset="0"/>
              </a:defRPr>
            </a:pPr>
            <a:r>
              <a:t>Quels défis rencontrez-vous quand vous dirigez les échauffements ou les récupérations ?</a:t>
            </a:r>
          </a:p>
          <a:p>
            <a:endParaRPr sz="1800" b="0" i="0" u="none" strike="noStrike" kern="1200" baseline="0">
              <a:solidFill>
                <a:schemeClr val="dk1"/>
              </a:solidFill>
              <a:latin typeface="Ubuntu" panose="020B0504030602030204" pitchFamily="34" charset="0"/>
              <a:ea typeface="+mn-ea"/>
              <a:cs typeface="+mn-cs"/>
            </a:endParaRPr>
          </a:p>
          <a:p>
            <a:pPr>
              <a:defRPr sz="1800" b="1">
                <a:solidFill>
                  <a:schemeClr val="dk1"/>
                </a:solidFill>
                <a:latin typeface="Ubuntu" panose="020B0504030602030204" pitchFamily="34" charset="0"/>
              </a:defRPr>
            </a:pPr>
            <a:r>
              <a:t>Demandez aux participants si quelqu'un a une question ou un scénario dont il aimerait discuter avec le groupe. </a:t>
            </a:r>
          </a:p>
          <a:p>
            <a:endParaRPr sz="1800" b="1" i="0" u="none" strike="noStrike" kern="1200" baseline="0">
              <a:solidFill>
                <a:schemeClr val="dk1"/>
              </a:solidFill>
              <a:latin typeface="Ubuntu" panose="020B0504030602030204" pitchFamily="34" charset="0"/>
              <a:ea typeface="+mn-ea"/>
              <a:cs typeface="+mn-cs"/>
            </a:endParaRPr>
          </a:p>
          <a:p>
            <a:pPr marL="0" indent="0">
              <a:buFont typeface="Arial" panose="020B0604020202020204" pitchFamily="34" charset="0"/>
              <a:buNone/>
              <a:defRPr sz="1800" b="1">
                <a:solidFill>
                  <a:schemeClr val="dk1"/>
                </a:solidFill>
                <a:latin typeface="Ubuntu" panose="020B0504030602030204" pitchFamily="34" charset="0"/>
              </a:defRPr>
            </a:pPr>
            <a:r>
              <a:t>Scénarios à discuter :</a:t>
            </a:r>
          </a:p>
          <a:p>
            <a:pPr marL="171450" indent="-171450">
              <a:buFont typeface="Arial" panose="020B0604020202020204" pitchFamily="34" charset="0"/>
              <a:buChar char="•"/>
              <a:defRPr sz="1800">
                <a:solidFill>
                  <a:schemeClr val="dk1"/>
                </a:solidFill>
                <a:latin typeface="Ubuntu" panose="020B0504030602030204" pitchFamily="34" charset="0"/>
              </a:defRPr>
            </a:pPr>
            <a:r>
              <a:t>Votre entraîneur interrompt votre échauffement pour commencer l'entraînement</a:t>
            </a:r>
          </a:p>
          <a:p>
            <a:pPr marL="171450" indent="-171450">
              <a:buFont typeface="Arial" panose="020B0604020202020204" pitchFamily="34" charset="0"/>
              <a:buChar char="•"/>
              <a:defRPr sz="1800">
                <a:solidFill>
                  <a:schemeClr val="dk1"/>
                </a:solidFill>
                <a:latin typeface="Ubuntu" panose="020B0504030602030204" pitchFamily="34" charset="0"/>
              </a:defRPr>
            </a:pPr>
            <a:r>
              <a:t>Votre coéquipier part de l'entraînement avant que vous ayez eu le temps de partager votre conseil de santé</a:t>
            </a:r>
          </a:p>
          <a:p>
            <a:pPr marL="171450" indent="-171450">
              <a:buFont typeface="Arial" panose="020B0604020202020204" pitchFamily="34" charset="0"/>
              <a:buChar char="•"/>
              <a:defRPr sz="1800">
                <a:solidFill>
                  <a:schemeClr val="dk1"/>
                </a:solidFill>
                <a:latin typeface="Ubuntu" panose="020B0504030602030204" pitchFamily="34" charset="0"/>
              </a:defRPr>
            </a:pPr>
            <a:r>
              <a:t>Un coéquipier ne fait pas l'exercice correctement</a:t>
            </a:r>
          </a:p>
          <a:p>
            <a:pPr marL="171450" indent="-171450">
              <a:buFont typeface="Arial" panose="020B0604020202020204" pitchFamily="34" charset="0"/>
              <a:buChar char="•"/>
              <a:defRPr sz="1800">
                <a:solidFill>
                  <a:schemeClr val="dk1"/>
                </a:solidFill>
                <a:latin typeface="Ubuntu" panose="020B0504030602030204" pitchFamily="34" charset="0"/>
              </a:defRPr>
            </a:pPr>
            <a:r>
              <a:t>Des coéquipiers ne participent pas aux échauffements ou aux récupérations</a:t>
            </a:r>
          </a:p>
          <a:p>
            <a:pPr marL="171450" indent="-171450">
              <a:buFont typeface="Arial" panose="020B0604020202020204" pitchFamily="34" charset="0"/>
              <a:buChar char="•"/>
              <a:defRPr sz="1800">
                <a:solidFill>
                  <a:schemeClr val="dk1"/>
                </a:solidFill>
                <a:latin typeface="Ubuntu" panose="020B0504030602030204" pitchFamily="34" charset="0"/>
              </a:defRPr>
            </a:pPr>
            <a:r>
              <a:t>Un coéquipier a besoin d'une modification</a:t>
            </a:r>
          </a:p>
          <a:p>
            <a:pPr marL="0" marR="0">
              <a:spcBef>
                <a:spcPts val="0"/>
              </a:spcBef>
              <a:spcAft>
                <a:spcPts val="0"/>
              </a:spcAft>
            </a:pPr>
            <a:endParaRPr sz="1800" b="1" i="1">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15</a:t>
            </a:fld>
            <a:endParaRPr lang="en-US"/>
          </a:p>
        </p:txBody>
      </p:sp>
    </p:spTree>
    <p:extLst>
      <p:ext uri="{BB962C8B-B14F-4D97-AF65-F5344CB8AC3E}">
        <p14:creationId xmlns:p14="http://schemas.microsoft.com/office/powerpoint/2010/main" val="26969283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pPr>
            <a:r>
              <a:t>[2 minute/durée totale 45 minutes]</a:t>
            </a:r>
          </a:p>
          <a:p>
            <a:pPr marL="0" marR="0" lvl="0" indent="0" algn="l" defTabSz="914400" rtl="0" eaLnBrk="1" fontAlgn="auto" latinLnBrk="0" hangingPunct="1">
              <a:lnSpc>
                <a:spcPct val="100000"/>
              </a:lnSpc>
              <a:spcBef>
                <a:spcPts val="0"/>
              </a:spcBef>
              <a:spcAft>
                <a:spcPts val="0"/>
              </a:spcAft>
              <a:buClrTx/>
              <a:buSzTx/>
              <a:buFontTx/>
              <a:buNone/>
              <a:tabLst/>
            </a:pPr>
            <a:endParaRPr sz="12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solidFill>
                  <a:schemeClr val="dk1"/>
                </a:solidFill>
                <a:latin typeface="Ubuntu" panose="020B0504030602030204" pitchFamily="34" charset="0"/>
              </a:defRPr>
            </a:pPr>
            <a:r>
              <a:t>Comme nous en avons discuté dans nos scénarios, il est important de parler de votre rôle de capitaine de fitness avec votre entraîneur. Vous devriez le faire au début de chaque saison, puis au cours de la saison avant après les entraînements, ou à un moment dont vous avez convenu.</a:t>
            </a:r>
          </a:p>
          <a:p>
            <a:pPr marL="0" marR="0" lvl="0" indent="0" algn="l" defTabSz="914400" rtl="0" eaLnBrk="1" fontAlgn="auto" latinLnBrk="0" hangingPunct="1">
              <a:lnSpc>
                <a:spcPct val="100000"/>
              </a:lnSpc>
              <a:spcBef>
                <a:spcPts val="0"/>
              </a:spcBef>
              <a:spcAft>
                <a:spcPts val="0"/>
              </a:spcAft>
              <a:buClrTx/>
              <a:buSzTx/>
              <a:buFontTx/>
              <a:buNone/>
              <a:tabLst/>
            </a:pPr>
            <a:endParaRPr sz="1200" b="0" i="0" u="none" strike="noStrike" kern="1200" baseline="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solidFill>
                  <a:schemeClr val="dk1"/>
                </a:solidFill>
                <a:latin typeface="Ubuntu" panose="020B0504030602030204" pitchFamily="34" charset="0"/>
              </a:defRPr>
            </a:pPr>
            <a:r>
              <a:t>Expliquez à votre entraîneur les bienfaits des échauffements et des récupérations quand vous lui parlez avant votre premier entraînement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pPr>
            <a:endParaRPr sz="1200" b="0" i="0" u="none" strike="noStrike" kern="1200" baseline="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solidFill>
                  <a:schemeClr val="dk1"/>
                </a:solidFill>
                <a:latin typeface="Ubuntu" panose="020B0504030602030204" pitchFamily="34" charset="0"/>
              </a:defRPr>
            </a:pPr>
            <a:r>
              <a:t>Partagez l'importance de la santé et de la forme physique des athlètes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pPr>
            <a:endParaRPr sz="1200" b="0" i="0" u="none" strike="noStrike" kern="1200" baseline="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solidFill>
                  <a:schemeClr val="dk1"/>
                </a:solidFill>
                <a:latin typeface="Ubuntu" panose="020B0504030602030204" pitchFamily="34" charset="0"/>
              </a:defRPr>
            </a:pPr>
            <a:r>
              <a:t>Dites à votre entraîneur pourquoi être capitaine de fitness est important pour vous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pPr>
            <a:endParaRPr sz="12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solidFill>
                  <a:schemeClr val="dk1"/>
                </a:solidFill>
                <a:latin typeface="Ubuntu" panose="020B0504030602030204" pitchFamily="34" charset="0"/>
              </a:defRPr>
            </a:pPr>
            <a:r>
              <a:t>Vous avez toutes les connaissances et toutes les compétences pour être un super capitaine de fitness, montrez-le à votre entraîneur !</a:t>
            </a:r>
          </a:p>
          <a:p>
            <a:pPr marL="0" marR="0" lvl="0" indent="0" algn="l" defTabSz="914400" rtl="0" eaLnBrk="1" fontAlgn="auto" latinLnBrk="0" hangingPunct="1">
              <a:lnSpc>
                <a:spcPct val="100000"/>
              </a:lnSpc>
              <a:spcBef>
                <a:spcPts val="0"/>
              </a:spcBef>
              <a:spcAft>
                <a:spcPts val="0"/>
              </a:spcAft>
              <a:buClrTx/>
              <a:buSzTx/>
              <a:buFontTx/>
              <a:buNone/>
              <a:tabLst/>
            </a:pPr>
            <a:endParaRPr sz="1200" b="0" i="0" u="none" strike="noStrike" kern="1200" baseline="0">
              <a:solidFill>
                <a:schemeClr val="dk1"/>
              </a:solidFill>
              <a:latin typeface="Ubuntu" panose="020B0504030602030204" pitchFamily="34" charset="0"/>
              <a:ea typeface="+mn-ea"/>
              <a:cs typeface="+mn-cs"/>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16</a:t>
            </a:fld>
            <a:endParaRPr lang="en-US"/>
          </a:p>
        </p:txBody>
      </p:sp>
    </p:spTree>
    <p:extLst>
      <p:ext uri="{BB962C8B-B14F-4D97-AF65-F5344CB8AC3E}">
        <p14:creationId xmlns:p14="http://schemas.microsoft.com/office/powerpoint/2010/main" val="40144508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sz="1800"/>
            </a:pPr>
            <a:r>
              <a:t>[5 minutes/durée totale 50 minutes]</a:t>
            </a:r>
          </a:p>
          <a:p>
            <a:pPr marL="0" marR="0" lvl="0" indent="0" algn="l" defTabSz="914400" rtl="0" eaLnBrk="1" fontAlgn="auto" latinLnBrk="0" hangingPunct="1">
              <a:lnSpc>
                <a:spcPct val="100000"/>
              </a:lnSpc>
              <a:spcBef>
                <a:spcPts val="0"/>
              </a:spcBef>
              <a:spcAft>
                <a:spcPts val="0"/>
              </a:spcAft>
              <a:buClrTx/>
              <a:buSzTx/>
              <a:buFontTx/>
              <a:buNone/>
              <a:tabLst/>
            </a:pPr>
            <a:endParaRPr sz="18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800" b="1">
                <a:solidFill>
                  <a:schemeClr val="dk1"/>
                </a:solidFill>
                <a:latin typeface="Ubuntu" panose="020B0504030602030204" pitchFamily="34" charset="0"/>
              </a:defRPr>
            </a:pPr>
            <a:r>
              <a:t>Demandez aux participants de partager un conseil qui marche pour eux quand ils communiquent avec leur entraîneur. Servez-vous des questions à l'écran pour guider la conversation.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pPr>
            <a:endParaRPr sz="18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800">
                <a:solidFill>
                  <a:schemeClr val="dk1"/>
                </a:solidFill>
                <a:latin typeface="Ubuntu" panose="020B0504030602030204" pitchFamily="34" charset="0"/>
              </a:defRPr>
            </a:pPr>
            <a:r>
              <a:t>Souvenez-vous que votre entraîneur et le personnel du Programme des Jeux olympiques spéciaux sont là pour vous aider ! Posez-leur des questions et dites-leur comment ils peuvent vous soutenir !</a:t>
            </a:r>
          </a:p>
          <a:p>
            <a:pPr algn="l" rtl="0" fontAlgn="base">
              <a:buFont typeface="+mj-lt"/>
              <a:buNone/>
            </a:pPr>
            <a:endParaRPr sz="1800" b="1" i="1">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17</a:t>
            </a:fld>
            <a:endParaRPr lang="en-US"/>
          </a:p>
        </p:txBody>
      </p:sp>
    </p:spTree>
    <p:extLst>
      <p:ext uri="{BB962C8B-B14F-4D97-AF65-F5344CB8AC3E}">
        <p14:creationId xmlns:p14="http://schemas.microsoft.com/office/powerpoint/2010/main" val="5119744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sz="1800"/>
            </a:pPr>
            <a:r>
              <a:t>[4 minutes/durée totale 54 minutes]</a:t>
            </a:r>
          </a:p>
          <a:p>
            <a:pPr marL="0" marR="0" lvl="0" indent="0" algn="l" defTabSz="914400" rtl="0" eaLnBrk="1" fontAlgn="auto" latinLnBrk="0" hangingPunct="1">
              <a:lnSpc>
                <a:spcPct val="100000"/>
              </a:lnSpc>
              <a:spcBef>
                <a:spcPts val="0"/>
              </a:spcBef>
              <a:spcAft>
                <a:spcPts val="0"/>
              </a:spcAft>
              <a:buClrTx/>
              <a:buSzTx/>
              <a:buFontTx/>
              <a:buNone/>
              <a:tabLst/>
            </a:pPr>
            <a:endParaRPr sz="1800">
              <a:effectLst/>
              <a:latin typeface="Ubuntu" panose="020B0504030602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sz="1000" b="1">
                <a:solidFill>
                  <a:schemeClr val="dk1"/>
                </a:solidFill>
                <a:latin typeface="Ubuntu" panose="020B0504030602030204" pitchFamily="34" charset="0"/>
              </a:defRPr>
            </a:pPr>
            <a:r>
              <a:t>Ces questions abordent de nouveau le contenu de la première formation, alors n'hésitez pas à les modifier en fonction des compétences et de l'expérience de vos capitaines de fitness !</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b="1">
                <a:solidFill>
                  <a:srgbClr val="316355"/>
                </a:solidFill>
                <a:latin typeface="Ubuntu" panose="020B0504030602030204" pitchFamily="34" charset="0"/>
              </a:defRPr>
            </a:pPr>
            <a:r>
              <a:t>QUESTION :</a:t>
            </a:r>
          </a:p>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t>Combien de temps devrait prendre un conseil de santé ?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Il devrait être court, entre 2 et 5 minutes</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b="1">
                <a:solidFill>
                  <a:srgbClr val="316355"/>
                </a:solidFill>
                <a:latin typeface="Ubuntu" panose="020B0504030602030204" pitchFamily="34" charset="0"/>
              </a:defRPr>
            </a:pPr>
            <a:r>
              <a:t>QUESTION :</a:t>
            </a:r>
          </a:p>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t>Qu'est-ce que vous pouvez faire pour garder l'attention de vos coéquipiers quand vous partagez des conseils de santé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Pour encourager vos coéquipiers à participer, vous pouvez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Leur poser des questions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Permettre à différents membres de votre équipe de répondre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Donner des exemples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Leur donner un objectif et vérifier leur progrès à la séance d'entraînement suivante</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b="1">
                <a:solidFill>
                  <a:srgbClr val="316355"/>
                </a:solidFill>
                <a:latin typeface="Ubuntu" panose="020B0504030602030204" pitchFamily="34" charset="0"/>
              </a:defRPr>
            </a:pPr>
            <a:r>
              <a:t>QUESTION :</a:t>
            </a:r>
          </a:p>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t>Dans quelles ressources pouvez-vous trouver des idées de conseils de santé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Vous pouvez trouver des idées dans la Bibliothèque de conseils de santé de votre cahier d'exercices capitaines de fitness de la 1ère année.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En tant que capitaines de fitness, vous pouvez aussi travailler ensemble et partager des idées entre vous !</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b="1">
                <a:solidFill>
                  <a:srgbClr val="316355"/>
                </a:solidFill>
                <a:latin typeface="Ubuntu" panose="020B0504030602030204" pitchFamily="34" charset="0"/>
              </a:defRPr>
            </a:pPr>
            <a:r>
              <a:t>QUESTION :</a:t>
            </a:r>
          </a:p>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t>À qui pouvez-vous demander de l'aide quand vous planifiez vos conseils de santé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Vous pouvez demander à votre entraîneur, à un membre de votre famille ou à un autre capitaine de fitness !</a:t>
            </a:r>
          </a:p>
          <a:p>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18</a:t>
            </a:fld>
            <a:endParaRPr lang="en-US"/>
          </a:p>
        </p:txBody>
      </p:sp>
    </p:spTree>
    <p:extLst>
      <p:ext uri="{BB962C8B-B14F-4D97-AF65-F5344CB8AC3E}">
        <p14:creationId xmlns:p14="http://schemas.microsoft.com/office/powerpoint/2010/main" val="19371798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pPr>
            <a:r>
              <a:t>[5 minutes/durée totale 59 minutes]</a:t>
            </a:r>
          </a:p>
          <a:p>
            <a:pPr marL="0" marR="0" lvl="0" indent="0" algn="l" defTabSz="914400" rtl="0" eaLnBrk="1" fontAlgn="auto" latinLnBrk="0" hangingPunct="1">
              <a:lnSpc>
                <a:spcPct val="100000"/>
              </a:lnSpc>
              <a:spcBef>
                <a:spcPts val="0"/>
              </a:spcBef>
              <a:spcAft>
                <a:spcPts val="0"/>
              </a:spcAft>
              <a:buClrTx/>
              <a:buSzTx/>
              <a:buFontTx/>
              <a:buNone/>
              <a:tabLst/>
            </a:pPr>
            <a:endParaRPr sz="1200"/>
          </a:p>
          <a:p>
            <a:pPr>
              <a:defRPr>
                <a:solidFill>
                  <a:schemeClr val="dk1"/>
                </a:solidFill>
                <a:latin typeface="Ubuntu" panose="020B0504030602030204" pitchFamily="34" charset="0"/>
              </a:defRPr>
            </a:pPr>
            <a:r>
              <a:t>Pour finir la Partie 1 de votre formation de capitaine de fitness en 2e année, tournez-vous vers la personne à côté de vous et partagez un conseil de santé.</a:t>
            </a:r>
          </a:p>
          <a:p>
            <a:endParaRPr sz="1200" b="0" i="0" u="none" strike="noStrike" kern="1200" baseline="0">
              <a:solidFill>
                <a:schemeClr val="dk1"/>
              </a:solidFill>
              <a:latin typeface="Ubuntu" panose="020B0504030602030204" pitchFamily="34" charset="0"/>
              <a:ea typeface="+mn-ea"/>
              <a:cs typeface="+mn-cs"/>
            </a:endParaRPr>
          </a:p>
          <a:p>
            <a:pPr>
              <a:defRPr b="1">
                <a:solidFill>
                  <a:schemeClr val="dk1"/>
                </a:solidFill>
                <a:latin typeface="Ubuntu" panose="020B0504030602030204" pitchFamily="34" charset="0"/>
              </a:defRPr>
            </a:pPr>
            <a:r>
              <a:t>Si le temps le permet, vous pouvez faire ceci en grand groupe.</a:t>
            </a:r>
          </a:p>
        </p:txBody>
      </p:sp>
      <p:sp>
        <p:nvSpPr>
          <p:cNvPr id="4" name="Slide Number Placeholder 3"/>
          <p:cNvSpPr>
            <a:spLocks noGrp="1"/>
          </p:cNvSpPr>
          <p:nvPr>
            <p:ph type="sldNum" sz="quarter" idx="5"/>
          </p:nvPr>
        </p:nvSpPr>
        <p:spPr/>
        <p:txBody>
          <a:bodyPr/>
          <a:lstStyle/>
          <a:p>
            <a:fld id="{94524C34-D508-4CCF-A9F5-C631378A631A}" type="slidenum">
              <a:rPr lang="en-US" smtClean="0"/>
              <a:t>19</a:t>
            </a:fld>
            <a:endParaRPr lang="en-US"/>
          </a:p>
        </p:txBody>
      </p:sp>
    </p:spTree>
    <p:extLst>
      <p:ext uri="{BB962C8B-B14F-4D97-AF65-F5344CB8AC3E}">
        <p14:creationId xmlns:p14="http://schemas.microsoft.com/office/powerpoint/2010/main" val="4273897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pPr>
            <a:r>
              <a:t>[8 minutes/durée totale 8 minutes]</a:t>
            </a:r>
          </a:p>
        </p:txBody>
      </p:sp>
      <p:sp>
        <p:nvSpPr>
          <p:cNvPr id="4" name="Slide Number Placeholder 3"/>
          <p:cNvSpPr>
            <a:spLocks noGrp="1"/>
          </p:cNvSpPr>
          <p:nvPr>
            <p:ph type="sldNum" sz="quarter" idx="5"/>
          </p:nvPr>
        </p:nvSpPr>
        <p:spPr/>
        <p:txBody>
          <a:bodyPr/>
          <a:lstStyle/>
          <a:p>
            <a:fld id="{94524C34-D508-4CCF-A9F5-C631378A631A}" type="slidenum">
              <a:rPr lang="en-US" smtClean="0"/>
              <a:t>2</a:t>
            </a:fld>
            <a:endParaRPr lang="en-US"/>
          </a:p>
        </p:txBody>
      </p:sp>
    </p:spTree>
    <p:extLst>
      <p:ext uri="{BB962C8B-B14F-4D97-AF65-F5344CB8AC3E}">
        <p14:creationId xmlns:p14="http://schemas.microsoft.com/office/powerpoint/2010/main" val="7481756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pPr>
            <a:r>
              <a:t>[5 minutes/durée totale 64 minutes]</a:t>
            </a:r>
          </a:p>
          <a:p>
            <a:endParaRPr/>
          </a:p>
          <a:p>
            <a:pPr>
              <a:defRPr>
                <a:solidFill>
                  <a:schemeClr val="dk1"/>
                </a:solidFill>
                <a:latin typeface="Ubuntu" panose="020B0504030602030204" pitchFamily="34" charset="0"/>
              </a:defRPr>
            </a:pPr>
            <a:r>
              <a:t>Vous avez maintenant terminé la Partie 1 de la formation des capitaines de fitness en 2e année ! </a:t>
            </a:r>
          </a:p>
          <a:p>
            <a:endParaRPr sz="1200" b="0" i="0" u="none" strike="noStrike" kern="1200" baseline="0">
              <a:solidFill>
                <a:schemeClr val="dk1"/>
              </a:solidFill>
              <a:latin typeface="Ubuntu" panose="020B0504030602030204" pitchFamily="34" charset="0"/>
              <a:ea typeface="+mn-ea"/>
              <a:cs typeface="+mn-cs"/>
            </a:endParaRPr>
          </a:p>
          <a:p>
            <a:pPr>
              <a:defRPr>
                <a:solidFill>
                  <a:schemeClr val="dk1"/>
                </a:solidFill>
                <a:latin typeface="Ubuntu" panose="020B0504030602030204" pitchFamily="34" charset="0"/>
              </a:defRPr>
            </a:pPr>
            <a:r>
              <a:t>Nous allons faire une courte pause avant de commencer la Partie 2.</a:t>
            </a:r>
          </a:p>
          <a:p>
            <a:endParaRPr sz="1200" b="0" i="0" u="none" strike="noStrike" kern="1200" baseline="0">
              <a:solidFill>
                <a:schemeClr val="dk1"/>
              </a:solidFill>
              <a:latin typeface="Ubuntu" panose="020B0504030602030204" pitchFamily="34" charset="0"/>
              <a:ea typeface="+mn-ea"/>
              <a:cs typeface="+mn-cs"/>
            </a:endParaRPr>
          </a:p>
          <a:p>
            <a:pPr>
              <a:defRPr b="1">
                <a:solidFill>
                  <a:schemeClr val="dk1"/>
                </a:solidFill>
                <a:latin typeface="Ubuntu" panose="020B0504030602030204" pitchFamily="34" charset="0"/>
              </a:defRPr>
            </a:pPr>
            <a:r>
              <a:t>Partagez toute consigne ou information nécessaire pour la pause.</a:t>
            </a:r>
          </a:p>
          <a:p>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20</a:t>
            </a:fld>
            <a:endParaRPr lang="en-US"/>
          </a:p>
        </p:txBody>
      </p:sp>
    </p:spTree>
    <p:extLst>
      <p:ext uri="{BB962C8B-B14F-4D97-AF65-F5344CB8AC3E}">
        <p14:creationId xmlns:p14="http://schemas.microsoft.com/office/powerpoint/2010/main" val="11462953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pPr>
            <a:r>
              <a:t>[1 minute/durée totale 65 minutes]</a:t>
            </a:r>
          </a:p>
          <a:p>
            <a:pPr marL="0" marR="0" lvl="0" indent="0" algn="l" defTabSz="914400" rtl="0" eaLnBrk="1" fontAlgn="auto" latinLnBrk="0" hangingPunct="1">
              <a:lnSpc>
                <a:spcPct val="100000"/>
              </a:lnSpc>
              <a:spcBef>
                <a:spcPts val="0"/>
              </a:spcBef>
              <a:spcAft>
                <a:spcPts val="0"/>
              </a:spcAft>
              <a:buClrTx/>
              <a:buSzTx/>
              <a:buFontTx/>
              <a:buNone/>
              <a:tabLst/>
            </a:pPr>
            <a:endParaRPr sz="1200">
              <a:effectLst/>
              <a:latin typeface="Calibri" panose="020F0502020204030204" pitchFamily="34" charset="0"/>
              <a:ea typeface="Calibri" panose="020F0502020204030204" pitchFamily="34" charset="0"/>
              <a:cs typeface="Times New Roman" panose="02020603050405020304" pitchFamily="18" charset="0"/>
            </a:endParaRPr>
          </a:p>
          <a:p>
            <a:pPr marL="0" algn="l" defTabSz="914400" rtl="0" eaLnBrk="1" latinLnBrk="0" hangingPunct="1">
              <a:defRPr>
                <a:solidFill>
                  <a:schemeClr val="dk1"/>
                </a:solidFill>
                <a:latin typeface="Ubuntu" panose="020B0504030602030204" pitchFamily="34" charset="0"/>
              </a:defRPr>
            </a:pPr>
            <a:r>
              <a:t>Bienvenue à la suite de la formation de capitaine de fitness en 2e année ! Nous allons maintenant terminer la Partie 2 : Mentalité de jour de match.</a:t>
            </a:r>
          </a:p>
          <a:p>
            <a:pPr marL="0" algn="l" defTabSz="914400" rtl="0" eaLnBrk="1" latinLnBrk="0" hangingPunct="1"/>
            <a:endParaRPr sz="1200" b="0" i="0" u="none" strike="noStrike" kern="1200" baseline="0">
              <a:solidFill>
                <a:schemeClr val="dk1"/>
              </a:solidFill>
              <a:latin typeface="Ubuntu" panose="020B0504030602030204" pitchFamily="34" charset="0"/>
              <a:ea typeface="+mn-ea"/>
              <a:cs typeface="+mn-cs"/>
            </a:endParaRPr>
          </a:p>
          <a:p>
            <a:pPr marL="0" algn="l" defTabSz="914400" rtl="0" eaLnBrk="1" latinLnBrk="0" hangingPunct="1">
              <a:defRPr>
                <a:solidFill>
                  <a:schemeClr val="dk1"/>
                </a:solidFill>
                <a:latin typeface="Ubuntu" panose="020B0504030602030204" pitchFamily="34" charset="0"/>
              </a:defRPr>
            </a:pPr>
            <a:r>
              <a:t>Dans cette section, nous allons :</a:t>
            </a:r>
          </a:p>
          <a:p>
            <a:pPr marL="171450" indent="-171450" algn="l" defTabSz="914400" rtl="0" eaLnBrk="1" latinLnBrk="0" hangingPunct="1">
              <a:buFont typeface="Arial" panose="020B0604020202020204" pitchFamily="34" charset="0"/>
              <a:buChar char="•"/>
              <a:defRPr>
                <a:solidFill>
                  <a:schemeClr val="dk1"/>
                </a:solidFill>
                <a:latin typeface="Ubuntu" panose="020B0504030602030204" pitchFamily="34" charset="0"/>
              </a:defRPr>
            </a:pPr>
            <a:r>
              <a:t>Discuter de la manière de prendre soin de soi en tant que leader </a:t>
            </a:r>
          </a:p>
          <a:p>
            <a:pPr marL="171450" indent="-171450" algn="l" defTabSz="914400" rtl="0" eaLnBrk="1" latinLnBrk="0" hangingPunct="1">
              <a:buFont typeface="Arial" panose="020B0604020202020204" pitchFamily="34" charset="0"/>
              <a:buChar char="•"/>
              <a:defRPr>
                <a:solidFill>
                  <a:schemeClr val="dk1"/>
                </a:solidFill>
                <a:latin typeface="Ubuntu" panose="020B0504030602030204" pitchFamily="34" charset="0"/>
              </a:defRPr>
            </a:pPr>
            <a:r>
              <a:t>Apprendre des messages de force pour vous aider, vous et vos coéquipiers, à vous « mettre dans le match »</a:t>
            </a:r>
          </a:p>
          <a:p>
            <a:pPr marL="171450" indent="-171450" algn="l" defTabSz="914400" rtl="0" eaLnBrk="1" latinLnBrk="0" hangingPunct="1">
              <a:buFont typeface="Arial" panose="020B0604020202020204" pitchFamily="34" charset="0"/>
              <a:buChar char="•"/>
              <a:defRPr>
                <a:solidFill>
                  <a:schemeClr val="dk1"/>
                </a:solidFill>
                <a:latin typeface="Ubuntu" panose="020B0504030602030204" pitchFamily="34" charset="0"/>
              </a:defRPr>
            </a:pPr>
            <a:r>
              <a:t>Faire des exercices de respiration pendant les étirements</a:t>
            </a:r>
          </a:p>
          <a:p>
            <a:pPr marL="0" marR="0" lvl="0" indent="0" algn="l" defTabSz="914400" rtl="0" eaLnBrk="1" fontAlgn="auto" latinLnBrk="0" hangingPunct="1">
              <a:lnSpc>
                <a:spcPct val="100000"/>
              </a:lnSpc>
              <a:spcBef>
                <a:spcPts val="0"/>
              </a:spcBef>
              <a:spcAft>
                <a:spcPts val="0"/>
              </a:spcAft>
              <a:buClrTx/>
              <a:buSzTx/>
              <a:buFontTx/>
              <a:buNone/>
              <a:tabLst/>
            </a:pPr>
            <a:endParaRPr sz="1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21</a:t>
            </a:fld>
            <a:endParaRPr lang="en-US"/>
          </a:p>
        </p:txBody>
      </p:sp>
    </p:spTree>
    <p:extLst>
      <p:ext uri="{BB962C8B-B14F-4D97-AF65-F5344CB8AC3E}">
        <p14:creationId xmlns:p14="http://schemas.microsoft.com/office/powerpoint/2010/main" val="42657297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pPr>
            <a:r>
              <a:t>[1 minute/durée totale 66 minutes]</a:t>
            </a:r>
          </a:p>
          <a:p>
            <a:endParaRPr/>
          </a:p>
          <a:p>
            <a:pPr marL="0" marR="0" lvl="0" indent="0" algn="l" defTabSz="914400" rtl="0" eaLnBrk="1" fontAlgn="auto" latinLnBrk="0" hangingPunct="1">
              <a:lnSpc>
                <a:spcPct val="100000"/>
              </a:lnSpc>
              <a:spcBef>
                <a:spcPts val="0"/>
              </a:spcBef>
              <a:spcAft>
                <a:spcPts val="0"/>
              </a:spcAft>
              <a:buClrTx/>
              <a:buSzTx/>
              <a:buFontTx/>
              <a:buNone/>
              <a:tabLst/>
              <a:defRPr>
                <a:solidFill>
                  <a:schemeClr val="dk1"/>
                </a:solidFill>
                <a:latin typeface="Ubuntu" panose="020B0504030602030204" pitchFamily="34" charset="0"/>
              </a:defRPr>
            </a:pPr>
            <a:r>
              <a:t>En tant que leader, il est important que vous preniez soin de vous ! Prendre soin de vous vous aide à être la meilleure version de vous-même, et vous prépare à mieux soutenir les autres !</a:t>
            </a:r>
          </a:p>
          <a:p>
            <a:pPr marL="0" marR="0" lvl="0" indent="0" algn="l" defTabSz="914400" rtl="0" eaLnBrk="1" fontAlgn="auto" latinLnBrk="0" hangingPunct="1">
              <a:lnSpc>
                <a:spcPct val="100000"/>
              </a:lnSpc>
              <a:spcBef>
                <a:spcPts val="0"/>
              </a:spcBef>
              <a:spcAft>
                <a:spcPts val="0"/>
              </a:spcAft>
              <a:buClrTx/>
              <a:buSzTx/>
              <a:buFontTx/>
              <a:buNone/>
              <a:tabLst/>
            </a:pPr>
            <a:endParaRPr sz="12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solidFill>
                  <a:schemeClr val="dk1"/>
                </a:solidFill>
                <a:latin typeface="Ubuntu" panose="020B0504030602030204" pitchFamily="34" charset="0"/>
              </a:defRPr>
            </a:pPr>
            <a:r>
              <a:t>Quand vous prenez soin de vous, vous montrez l'exemple. Vous montrez à vos coéquipiers que vous estimez et pratiquez les comportements sains que vous partagez avec eux dans vos conseils de santé !</a:t>
            </a:r>
          </a:p>
        </p:txBody>
      </p:sp>
      <p:sp>
        <p:nvSpPr>
          <p:cNvPr id="4" name="Slide Number Placeholder 3"/>
          <p:cNvSpPr>
            <a:spLocks noGrp="1"/>
          </p:cNvSpPr>
          <p:nvPr>
            <p:ph type="sldNum" sz="quarter" idx="5"/>
          </p:nvPr>
        </p:nvSpPr>
        <p:spPr/>
        <p:txBody>
          <a:bodyPr/>
          <a:lstStyle/>
          <a:p>
            <a:fld id="{94524C34-D508-4CCF-A9F5-C631378A631A}" type="slidenum">
              <a:rPr lang="en-US" smtClean="0"/>
              <a:t>22</a:t>
            </a:fld>
            <a:endParaRPr lang="en-US"/>
          </a:p>
        </p:txBody>
      </p:sp>
    </p:spTree>
    <p:extLst>
      <p:ext uri="{BB962C8B-B14F-4D97-AF65-F5344CB8AC3E}">
        <p14:creationId xmlns:p14="http://schemas.microsoft.com/office/powerpoint/2010/main" val="33202604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sz="1800"/>
            </a:pPr>
            <a:r>
              <a:t>[3 minutes/durée totale 69 minutes]</a:t>
            </a:r>
          </a:p>
          <a:p>
            <a:endParaRPr sz="1800"/>
          </a:p>
          <a:p>
            <a:pPr>
              <a:defRPr sz="1800">
                <a:solidFill>
                  <a:schemeClr val="dk1"/>
                </a:solidFill>
                <a:latin typeface="Ubuntu" panose="020B0504030602030204" pitchFamily="34" charset="0"/>
              </a:defRPr>
            </a:pPr>
            <a:r>
              <a:t>Prendre soin de vous-même est important pour votre santé générale. Prendre soin de soi, c'est quand on prend un moment pour faire des activités qui réduisent le stress.</a:t>
            </a:r>
          </a:p>
          <a:p>
            <a:endParaRPr sz="1800" b="0" i="0" u="none" strike="noStrike" kern="1200" baseline="0">
              <a:solidFill>
                <a:schemeClr val="dk1"/>
              </a:solidFill>
              <a:latin typeface="Ubuntu" panose="020B0504030602030204" pitchFamily="34" charset="0"/>
              <a:ea typeface="+mn-ea"/>
              <a:cs typeface="+mn-cs"/>
            </a:endParaRPr>
          </a:p>
          <a:p>
            <a:pPr>
              <a:defRPr sz="1800" b="1">
                <a:solidFill>
                  <a:srgbClr val="316355"/>
                </a:solidFill>
                <a:latin typeface="Ubuntu" panose="020B0504030602030204" pitchFamily="34" charset="0"/>
              </a:defRPr>
            </a:pPr>
            <a:r>
              <a:t>QUESTION :</a:t>
            </a:r>
          </a:p>
          <a:p>
            <a:pPr marL="0" marR="0" lvl="0" indent="0" algn="l" defTabSz="914400" rtl="0" eaLnBrk="1" fontAlgn="auto" latinLnBrk="0" hangingPunct="1">
              <a:lnSpc>
                <a:spcPct val="100000"/>
              </a:lnSpc>
              <a:spcBef>
                <a:spcPts val="0"/>
              </a:spcBef>
              <a:spcAft>
                <a:spcPts val="0"/>
              </a:spcAft>
              <a:buClrTx/>
              <a:buSzTx/>
              <a:buFontTx/>
              <a:buNone/>
              <a:tabLst/>
              <a:defRPr sz="1800">
                <a:solidFill>
                  <a:schemeClr val="dk1"/>
                </a:solidFill>
                <a:latin typeface="Ubuntu" panose="020B0504030602030204" pitchFamily="34" charset="0"/>
              </a:defRPr>
            </a:pPr>
            <a:r>
              <a:t>Pour vous, que signifie de prendre soin de soi ? Quelle est la première chose qui vous vient à l'esprit quand vous pensez aux mots « prendre soin de soi » ? </a:t>
            </a:r>
          </a:p>
          <a:p>
            <a:pPr marL="0" marR="0" lvl="0" indent="0" algn="l" defTabSz="914400" rtl="0" eaLnBrk="1" fontAlgn="auto" latinLnBrk="0" hangingPunct="1">
              <a:lnSpc>
                <a:spcPct val="100000"/>
              </a:lnSpc>
              <a:spcBef>
                <a:spcPts val="0"/>
              </a:spcBef>
              <a:spcAft>
                <a:spcPts val="0"/>
              </a:spcAft>
              <a:buClrTx/>
              <a:buSzTx/>
              <a:buFontTx/>
              <a:buNone/>
              <a:tabLst/>
            </a:pPr>
            <a:endParaRPr sz="18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800" b="1">
                <a:solidFill>
                  <a:schemeClr val="dk1"/>
                </a:solidFill>
                <a:latin typeface="Ubuntu" panose="020B0504030602030204" pitchFamily="34" charset="0"/>
              </a:defRPr>
            </a:pPr>
            <a:r>
              <a:t>Si les participants restent silencieux, vous pouvez les aider avec ces questions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800">
                <a:solidFill>
                  <a:schemeClr val="dk1"/>
                </a:solidFill>
                <a:latin typeface="Ubuntu" panose="020B0504030602030204" pitchFamily="34" charset="0"/>
              </a:defRPr>
            </a:pPr>
            <a:r>
              <a:t>S'amuser et se détendre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800">
                <a:solidFill>
                  <a:schemeClr val="dk1"/>
                </a:solidFill>
                <a:latin typeface="Ubuntu" panose="020B0504030602030204" pitchFamily="34" charset="0"/>
              </a:defRPr>
            </a:pPr>
            <a:r>
              <a:t>S'occuper de ses besoins essentiels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800">
                <a:solidFill>
                  <a:schemeClr val="dk1"/>
                </a:solidFill>
                <a:latin typeface="Ubuntu" panose="020B0504030602030204" pitchFamily="34" charset="0"/>
              </a:defRPr>
            </a:pPr>
            <a:r>
              <a:t>Avoir des habitudes saines ?</a:t>
            </a:r>
          </a:p>
          <a:p>
            <a:pPr marL="0" marR="0" lvl="0" indent="0" algn="l" defTabSz="914400" rtl="0" eaLnBrk="1" fontAlgn="auto" latinLnBrk="0" hangingPunct="1">
              <a:lnSpc>
                <a:spcPct val="100000"/>
              </a:lnSpc>
              <a:spcBef>
                <a:spcPts val="0"/>
              </a:spcBef>
              <a:spcAft>
                <a:spcPts val="0"/>
              </a:spcAft>
              <a:buClrTx/>
              <a:buSzTx/>
              <a:buFontTx/>
              <a:buNone/>
              <a:tabLst/>
            </a:pPr>
            <a:endParaRPr sz="1800" b="0" i="0" u="none" strike="noStrike" kern="1200" baseline="0">
              <a:solidFill>
                <a:schemeClr val="dk1"/>
              </a:solidFill>
              <a:latin typeface="Ubuntu" panose="020B0504030602030204" pitchFamily="34" charset="0"/>
              <a:ea typeface="+mn-ea"/>
              <a:cs typeface="+mn-cs"/>
            </a:endParaRPr>
          </a:p>
          <a:p>
            <a:pPr>
              <a:defRPr sz="1800" b="1">
                <a:solidFill>
                  <a:schemeClr val="dk1"/>
                </a:solidFill>
                <a:latin typeface="Ubuntu" panose="020B0504030602030204" pitchFamily="34" charset="0"/>
              </a:defRPr>
            </a:pPr>
            <a:r>
              <a:t>Demandez à quelques participants de partager leurs réponses. </a:t>
            </a:r>
            <a:endParaRPr sz="1800" b="0" i="0" u="none" strike="noStrike" kern="1200" baseline="0">
              <a:solidFill>
                <a:schemeClr val="dk1"/>
              </a:solidFill>
              <a:latin typeface="Ubuntu" panose="020B0504030602030204" pitchFamily="34" charset="0"/>
              <a:ea typeface="+mn-ea"/>
              <a:cs typeface="+mn-cs"/>
            </a:endParaRPr>
          </a:p>
          <a:p>
            <a:endParaRPr sz="1800"/>
          </a:p>
        </p:txBody>
      </p:sp>
      <p:sp>
        <p:nvSpPr>
          <p:cNvPr id="4" name="Slide Number Placeholder 3"/>
          <p:cNvSpPr>
            <a:spLocks noGrp="1"/>
          </p:cNvSpPr>
          <p:nvPr>
            <p:ph type="sldNum" sz="quarter" idx="5"/>
          </p:nvPr>
        </p:nvSpPr>
        <p:spPr/>
        <p:txBody>
          <a:bodyPr/>
          <a:lstStyle/>
          <a:p>
            <a:fld id="{94524C34-D508-4CCF-A9F5-C631378A631A}" type="slidenum">
              <a:rPr lang="en-US" smtClean="0"/>
              <a:t>23</a:t>
            </a:fld>
            <a:endParaRPr lang="en-US"/>
          </a:p>
        </p:txBody>
      </p:sp>
    </p:spTree>
    <p:extLst>
      <p:ext uri="{BB962C8B-B14F-4D97-AF65-F5344CB8AC3E}">
        <p14:creationId xmlns:p14="http://schemas.microsoft.com/office/powerpoint/2010/main" val="3070890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sz="1800"/>
            </a:pPr>
            <a:r>
              <a:t>[6 minutes/durée totale 75 minutes]</a:t>
            </a:r>
          </a:p>
          <a:p>
            <a:pPr marL="0" algn="l" defTabSz="914400" rtl="0" eaLnBrk="1" latinLnBrk="0" hangingPunct="1"/>
            <a:endParaRPr sz="1800" b="0" i="0" u="none" strike="noStrike" kern="1200" baseline="0">
              <a:solidFill>
                <a:schemeClr val="dk1"/>
              </a:solidFill>
              <a:latin typeface="Ubuntu" panose="020B0504030602030204" pitchFamily="34" charset="0"/>
              <a:ea typeface="+mn-ea"/>
              <a:cs typeface="+mn-cs"/>
            </a:endParaRPr>
          </a:p>
          <a:p>
            <a:pPr marL="0" algn="l" defTabSz="914400" rtl="0" eaLnBrk="1" latinLnBrk="0" hangingPunct="1">
              <a:defRPr sz="1800">
                <a:solidFill>
                  <a:schemeClr val="dk1"/>
                </a:solidFill>
                <a:latin typeface="Ubuntu" panose="020B0504030602030204" pitchFamily="34" charset="0"/>
              </a:defRPr>
            </a:pPr>
            <a:r>
              <a:t>Il existe de nombreuses façons de prendre soin de vous ! Nous allons maintenant remplir la liste de contrôle du soin de soi. </a:t>
            </a:r>
          </a:p>
          <a:p>
            <a:pPr marL="0" algn="l" defTabSz="914400" rtl="0" eaLnBrk="1" latinLnBrk="0" hangingPunct="1"/>
            <a:endParaRPr sz="1800" b="0" i="0" u="none" strike="noStrike" kern="1200" baseline="0">
              <a:solidFill>
                <a:schemeClr val="dk1"/>
              </a:solidFill>
              <a:latin typeface="Ubuntu" panose="020B0504030602030204" pitchFamily="34" charset="0"/>
              <a:ea typeface="+mn-ea"/>
              <a:cs typeface="+mn-cs"/>
            </a:endParaRPr>
          </a:p>
          <a:p>
            <a:pPr marL="0" algn="l" defTabSz="914400" rtl="0" eaLnBrk="1" latinLnBrk="0" hangingPunct="1">
              <a:defRPr sz="1800">
                <a:solidFill>
                  <a:schemeClr val="dk1"/>
                </a:solidFill>
                <a:latin typeface="Ubuntu" panose="020B0504030602030204" pitchFamily="34" charset="0"/>
              </a:defRPr>
            </a:pPr>
            <a:r>
              <a:rPr b="1"/>
              <a:t>Consignes :</a:t>
            </a:r>
            <a:r>
              <a:t>examinez les différentes façons de prendre soin de soi dans la liste. Coloriez le cercle ou utilisez une coche à côté des activités de soin de soi que vous pratiquez. C'est le moment d'apprendre comment vous prenez soin de vous !</a:t>
            </a:r>
          </a:p>
          <a:p>
            <a:pPr marL="0" algn="l" defTabSz="914400" rtl="0" eaLnBrk="1" latinLnBrk="0" hangingPunct="1"/>
            <a:endParaRPr sz="1800" b="0" i="0" u="none" strike="noStrike" kern="1200" baseline="0">
              <a:solidFill>
                <a:schemeClr val="dk1"/>
              </a:solidFill>
              <a:latin typeface="Ubuntu" panose="020B0504030602030204" pitchFamily="34" charset="0"/>
              <a:ea typeface="+mn-ea"/>
              <a:cs typeface="+mn-cs"/>
            </a:endParaRPr>
          </a:p>
          <a:p>
            <a:pPr marL="0" algn="l" defTabSz="914400" rtl="0" eaLnBrk="1" latinLnBrk="0" hangingPunct="1">
              <a:defRPr sz="1800" b="1">
                <a:solidFill>
                  <a:schemeClr val="dk1"/>
                </a:solidFill>
                <a:latin typeface="Ubuntu" panose="020B0504030602030204" pitchFamily="34" charset="0"/>
              </a:defRPr>
            </a:pPr>
            <a:r>
              <a:t>Donnez quelques minutes aux capitaines de fitness pour qu'ils terminent la liste de contrôle. </a:t>
            </a:r>
          </a:p>
          <a:p>
            <a:pPr marL="0" algn="l" defTabSz="914400" rtl="0" eaLnBrk="1" latinLnBrk="0" hangingPunct="1"/>
            <a:endParaRPr sz="1800" b="1" i="0" u="none" strike="noStrike" kern="1200" baseline="0">
              <a:solidFill>
                <a:schemeClr val="dk1"/>
              </a:solidFill>
              <a:latin typeface="Ubuntu" panose="020B0504030602030204" pitchFamily="34" charset="0"/>
              <a:ea typeface="+mn-ea"/>
              <a:cs typeface="+mn-cs"/>
            </a:endParaRPr>
          </a:p>
          <a:p>
            <a:pPr marL="0" algn="l" defTabSz="914400" rtl="0" eaLnBrk="1" latinLnBrk="0" hangingPunct="1">
              <a:defRPr sz="1800" b="1">
                <a:solidFill>
                  <a:schemeClr val="dk1"/>
                </a:solidFill>
                <a:latin typeface="Ubuntu" panose="020B0504030602030204" pitchFamily="34" charset="0"/>
              </a:defRPr>
            </a:pPr>
            <a:r>
              <a:t>Si le temps le permet, vous pouvez guider une conversation à propos de leurs réponses : </a:t>
            </a:r>
          </a:p>
          <a:p>
            <a:pPr marL="171450" indent="-171450" algn="l" defTabSz="914400" rtl="0" eaLnBrk="1" latinLnBrk="0" hangingPunct="1">
              <a:buFont typeface="Arial" panose="020B0604020202020204" pitchFamily="34" charset="0"/>
              <a:buChar char="•"/>
              <a:defRPr sz="1800">
                <a:solidFill>
                  <a:schemeClr val="dk1"/>
                </a:solidFill>
                <a:latin typeface="Ubuntu" panose="020B0504030602030204" pitchFamily="34" charset="0"/>
              </a:defRPr>
            </a:pPr>
            <a:r>
              <a:t>Dans quelle catégorie aviez-vous le plus de coches ?</a:t>
            </a:r>
          </a:p>
          <a:p>
            <a:pPr marL="171450" indent="-171450" algn="l" defTabSz="914400" rtl="0" eaLnBrk="1" latinLnBrk="0" hangingPunct="1">
              <a:buFont typeface="Arial" panose="020B0604020202020204" pitchFamily="34" charset="0"/>
              <a:buChar char="•"/>
              <a:defRPr sz="1800">
                <a:solidFill>
                  <a:schemeClr val="dk1"/>
                </a:solidFill>
                <a:latin typeface="Ubuntu" panose="020B0504030602030204" pitchFamily="34" charset="0"/>
              </a:defRPr>
            </a:pPr>
            <a:r>
              <a:t>Y avait-il des activités que vous ne faites pas, mais que vous aimeriez essayer ?</a:t>
            </a:r>
          </a:p>
          <a:p>
            <a:endParaRPr sz="1800"/>
          </a:p>
          <a:p>
            <a:endParaRPr sz="1800"/>
          </a:p>
        </p:txBody>
      </p:sp>
      <p:sp>
        <p:nvSpPr>
          <p:cNvPr id="4" name="Slide Number Placeholder 3"/>
          <p:cNvSpPr>
            <a:spLocks noGrp="1"/>
          </p:cNvSpPr>
          <p:nvPr>
            <p:ph type="sldNum" sz="quarter" idx="5"/>
          </p:nvPr>
        </p:nvSpPr>
        <p:spPr/>
        <p:txBody>
          <a:bodyPr/>
          <a:lstStyle/>
          <a:p>
            <a:fld id="{94524C34-D508-4CCF-A9F5-C631378A631A}" type="slidenum">
              <a:rPr lang="en-US" smtClean="0"/>
              <a:t>24</a:t>
            </a:fld>
            <a:endParaRPr lang="en-US"/>
          </a:p>
        </p:txBody>
      </p:sp>
    </p:spTree>
    <p:extLst>
      <p:ext uri="{BB962C8B-B14F-4D97-AF65-F5344CB8AC3E}">
        <p14:creationId xmlns:p14="http://schemas.microsoft.com/office/powerpoint/2010/main" val="10519615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A0DD31-3527-F4C8-AE1E-E9CB43AB54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5545B0-2420-93C1-1AC9-708DE6850E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52BB3F-2DFB-BFDB-B87A-83B05811596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sz="1800"/>
            </a:pPr>
            <a:r>
              <a:t>[6 minutes/durée totale 75 minutes]</a:t>
            </a:r>
          </a:p>
          <a:p>
            <a:pPr marL="0" algn="l" defTabSz="914400" rtl="0" eaLnBrk="1" latinLnBrk="0" hangingPunct="1"/>
            <a:endParaRPr sz="1800" b="0" i="0" u="none" strike="noStrike" kern="1200" baseline="0">
              <a:solidFill>
                <a:schemeClr val="dk1"/>
              </a:solidFill>
              <a:latin typeface="Ubuntu" panose="020B0504030602030204" pitchFamily="34" charset="0"/>
              <a:ea typeface="+mn-ea"/>
              <a:cs typeface="+mn-cs"/>
            </a:endParaRPr>
          </a:p>
          <a:p>
            <a:pPr marL="0" algn="l" defTabSz="914400" rtl="0" eaLnBrk="1" latinLnBrk="0" hangingPunct="1">
              <a:defRPr sz="1800">
                <a:solidFill>
                  <a:schemeClr val="dk1"/>
                </a:solidFill>
                <a:latin typeface="Ubuntu" panose="020B0504030602030204" pitchFamily="34" charset="0"/>
              </a:defRPr>
            </a:pPr>
            <a:r>
              <a:t>Il existe de nombreuses façons de prendre soin de vous ! Nous allons maintenant remplir la liste de contrôle du soin de soi. </a:t>
            </a:r>
          </a:p>
          <a:p>
            <a:pPr marL="0" algn="l" defTabSz="914400" rtl="0" eaLnBrk="1" latinLnBrk="0" hangingPunct="1"/>
            <a:endParaRPr sz="1800" b="0" i="0" u="none" strike="noStrike" kern="1200" baseline="0">
              <a:solidFill>
                <a:schemeClr val="dk1"/>
              </a:solidFill>
              <a:latin typeface="Ubuntu" panose="020B0504030602030204" pitchFamily="34" charset="0"/>
              <a:ea typeface="+mn-ea"/>
              <a:cs typeface="+mn-cs"/>
            </a:endParaRPr>
          </a:p>
          <a:p>
            <a:pPr marL="0" algn="l" defTabSz="914400" rtl="0" eaLnBrk="1" latinLnBrk="0" hangingPunct="1">
              <a:defRPr sz="1800">
                <a:solidFill>
                  <a:schemeClr val="dk1"/>
                </a:solidFill>
                <a:latin typeface="Ubuntu" panose="020B0504030602030204" pitchFamily="34" charset="0"/>
              </a:defRPr>
            </a:pPr>
            <a:r>
              <a:rPr b="1"/>
              <a:t>Consignes :</a:t>
            </a:r>
            <a:r>
              <a:t>examinez les différentes façons de prendre soin de soi dans la liste. Coloriez le cercle ou utilisez une coche à côté des activités de soin de soi que vous pratiquez. C'est le moment d'apprendre comment vous prenez soin de vous !</a:t>
            </a:r>
          </a:p>
          <a:p>
            <a:pPr marL="0" algn="l" defTabSz="914400" rtl="0" eaLnBrk="1" latinLnBrk="0" hangingPunct="1"/>
            <a:endParaRPr sz="1800" b="0" i="0" u="none" strike="noStrike" kern="1200" baseline="0">
              <a:solidFill>
                <a:schemeClr val="dk1"/>
              </a:solidFill>
              <a:latin typeface="Ubuntu" panose="020B0504030602030204" pitchFamily="34" charset="0"/>
              <a:ea typeface="+mn-ea"/>
              <a:cs typeface="+mn-cs"/>
            </a:endParaRPr>
          </a:p>
          <a:p>
            <a:pPr marL="0" algn="l" defTabSz="914400" rtl="0" eaLnBrk="1" latinLnBrk="0" hangingPunct="1">
              <a:defRPr sz="1800" b="1">
                <a:solidFill>
                  <a:schemeClr val="dk1"/>
                </a:solidFill>
                <a:latin typeface="Ubuntu" panose="020B0504030602030204" pitchFamily="34" charset="0"/>
              </a:defRPr>
            </a:pPr>
            <a:r>
              <a:t>Donnez quelques minutes aux capitaines de fitness pour qu'ils terminent la liste de contrôle. </a:t>
            </a:r>
          </a:p>
          <a:p>
            <a:pPr marL="0" algn="l" defTabSz="914400" rtl="0" eaLnBrk="1" latinLnBrk="0" hangingPunct="1"/>
            <a:endParaRPr sz="1800" b="1" i="0" u="none" strike="noStrike" kern="1200" baseline="0">
              <a:solidFill>
                <a:schemeClr val="dk1"/>
              </a:solidFill>
              <a:latin typeface="Ubuntu" panose="020B0504030602030204" pitchFamily="34" charset="0"/>
              <a:ea typeface="+mn-ea"/>
              <a:cs typeface="+mn-cs"/>
            </a:endParaRPr>
          </a:p>
          <a:p>
            <a:pPr marL="0" algn="l" defTabSz="914400" rtl="0" eaLnBrk="1" latinLnBrk="0" hangingPunct="1">
              <a:defRPr sz="1800" b="1">
                <a:solidFill>
                  <a:schemeClr val="dk1"/>
                </a:solidFill>
                <a:latin typeface="Ubuntu" panose="020B0504030602030204" pitchFamily="34" charset="0"/>
              </a:defRPr>
            </a:pPr>
            <a:r>
              <a:t>Si le temps le permet, vous pouvez guider une conversation à propos de leurs réponses : </a:t>
            </a:r>
          </a:p>
          <a:p>
            <a:pPr marL="171450" indent="-171450" algn="l" defTabSz="914400" rtl="0" eaLnBrk="1" latinLnBrk="0" hangingPunct="1">
              <a:buFont typeface="Arial" panose="020B0604020202020204" pitchFamily="34" charset="0"/>
              <a:buChar char="•"/>
              <a:defRPr sz="1800">
                <a:solidFill>
                  <a:schemeClr val="dk1"/>
                </a:solidFill>
                <a:latin typeface="Ubuntu" panose="020B0504030602030204" pitchFamily="34" charset="0"/>
              </a:defRPr>
            </a:pPr>
            <a:r>
              <a:t>Dans quelle catégorie aviez-vous le plus de coches ?</a:t>
            </a:r>
          </a:p>
          <a:p>
            <a:pPr marL="171450" indent="-171450" algn="l" defTabSz="914400" rtl="0" eaLnBrk="1" latinLnBrk="0" hangingPunct="1">
              <a:buFont typeface="Arial" panose="020B0604020202020204" pitchFamily="34" charset="0"/>
              <a:buChar char="•"/>
              <a:defRPr sz="1800">
                <a:solidFill>
                  <a:schemeClr val="dk1"/>
                </a:solidFill>
                <a:latin typeface="Ubuntu" panose="020B0504030602030204" pitchFamily="34" charset="0"/>
              </a:defRPr>
            </a:pPr>
            <a:r>
              <a:t>Y avait-il des activités que vous ne faites pas, mais que vous aimeriez essayer ?</a:t>
            </a:r>
          </a:p>
          <a:p>
            <a:endParaRPr sz="1800"/>
          </a:p>
          <a:p>
            <a:endParaRPr sz="1800"/>
          </a:p>
        </p:txBody>
      </p:sp>
      <p:sp>
        <p:nvSpPr>
          <p:cNvPr id="4" name="Slide Number Placeholder 3">
            <a:extLst>
              <a:ext uri="{FF2B5EF4-FFF2-40B4-BE49-F238E27FC236}">
                <a16:creationId xmlns:a16="http://schemas.microsoft.com/office/drawing/2014/main" id="{406D1AB8-E3A9-A726-B216-415A74688C31}"/>
              </a:ext>
            </a:extLst>
          </p:cNvPr>
          <p:cNvSpPr>
            <a:spLocks noGrp="1"/>
          </p:cNvSpPr>
          <p:nvPr>
            <p:ph type="sldNum" sz="quarter" idx="5"/>
          </p:nvPr>
        </p:nvSpPr>
        <p:spPr/>
        <p:txBody>
          <a:bodyPr/>
          <a:lstStyle/>
          <a:p>
            <a:fld id="{94524C34-D508-4CCF-A9F5-C631378A631A}" type="slidenum">
              <a:rPr lang="en-US" smtClean="0"/>
              <a:t>25</a:t>
            </a:fld>
            <a:endParaRPr lang="en-US"/>
          </a:p>
        </p:txBody>
      </p:sp>
    </p:spTree>
    <p:extLst>
      <p:ext uri="{BB962C8B-B14F-4D97-AF65-F5344CB8AC3E}">
        <p14:creationId xmlns:p14="http://schemas.microsoft.com/office/powerpoint/2010/main" val="19727385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sz="1800"/>
            </a:pPr>
            <a:r>
              <a:t>[8 minutes/durée totale 83 minutes]</a:t>
            </a:r>
          </a:p>
          <a:p>
            <a:endParaRPr sz="1800"/>
          </a:p>
          <a:p>
            <a:pPr marL="0" marR="0" lvl="0" indent="0" algn="l" defTabSz="914400" rtl="0" eaLnBrk="1" fontAlgn="auto" latinLnBrk="0" hangingPunct="1">
              <a:lnSpc>
                <a:spcPct val="100000"/>
              </a:lnSpc>
              <a:spcBef>
                <a:spcPts val="0"/>
              </a:spcBef>
              <a:spcAft>
                <a:spcPts val="0"/>
              </a:spcAft>
              <a:buClrTx/>
              <a:buSzTx/>
              <a:buFontTx/>
              <a:buNone/>
              <a:tabLst/>
              <a:defRPr sz="1800" b="1">
                <a:solidFill>
                  <a:schemeClr val="dk1"/>
                </a:solidFill>
                <a:latin typeface="Ubuntu" panose="020B0504030602030204" pitchFamily="34" charset="0"/>
              </a:defRPr>
            </a:pPr>
            <a:r>
              <a:t>Discutez des questions suivantes. Utilisez le carnet d'exercices d'athlète et demandez aux athlètes de faire leurs propres listes. Laissez quelques minutes pour la réflexion et la discussion.</a:t>
            </a:r>
          </a:p>
          <a:p>
            <a:pPr marL="0" marR="0" lvl="0" indent="0" algn="l" defTabSz="914400" rtl="0" eaLnBrk="1" fontAlgn="auto" latinLnBrk="0" hangingPunct="1">
              <a:lnSpc>
                <a:spcPct val="100000"/>
              </a:lnSpc>
              <a:spcBef>
                <a:spcPts val="0"/>
              </a:spcBef>
              <a:spcAft>
                <a:spcPts val="0"/>
              </a:spcAft>
              <a:buClrTx/>
              <a:buSzTx/>
              <a:buFontTx/>
              <a:buNone/>
              <a:tabLst/>
            </a:pPr>
            <a:endParaRPr sz="1800" b="0" i="0" u="none" strike="noStrike" kern="1200" baseline="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800">
                <a:solidFill>
                  <a:schemeClr val="dk1"/>
                </a:solidFill>
                <a:latin typeface="Ubuntu" panose="020B0504030602030204" pitchFamily="34" charset="0"/>
              </a:defRPr>
            </a:pPr>
            <a:r>
              <a:t>Quels signes montrent que vous avez besoin de prendre soin de vous ?  Par exemple, si vous ne buvez pas assez d'eau, est-ce que vous commencez à avoir mal à la tête ? Si vous ne dormez pas assez, est-ce que vous vous énervez facilement ?</a:t>
            </a:r>
            <a:br>
              <a:rPr lang="en-US" sz="1800" b="0" i="0" u="none" strike="noStrike" kern="1200" baseline="0" noProof="0" dirty="0">
                <a:solidFill>
                  <a:schemeClr val="dk1"/>
                </a:solidFill>
                <a:latin typeface="Ubuntu" panose="020B0504030602030204" pitchFamily="34" charset="0"/>
                <a:ea typeface="+mn-ea"/>
                <a:cs typeface="+mn-cs"/>
              </a:rPr>
            </a:br>
            <a:endParaRPr sz="1800" b="0" i="0" u="none" strike="noStrike" kern="1200" baseline="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800">
                <a:solidFill>
                  <a:schemeClr val="dk1"/>
                </a:solidFill>
                <a:latin typeface="Ubuntu" panose="020B0504030602030204" pitchFamily="34" charset="0"/>
              </a:defRPr>
            </a:pPr>
            <a:r>
              <a:t>Dans la liste de contrôle du soin de soi, quelle chose aimeriez-vous essayer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pPr>
            <a:endParaRPr sz="1800" b="0" i="0" u="none" strike="noStrike" kern="1200" baseline="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800">
                <a:solidFill>
                  <a:schemeClr val="dk1"/>
                </a:solidFill>
                <a:latin typeface="Ubuntu" panose="020B0504030602030204" pitchFamily="34" charset="0"/>
              </a:defRPr>
            </a:pPr>
            <a:r>
              <a:t>Quand et comment l'ajouterez-vous à votre routine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pPr>
            <a:endParaRPr sz="1800" b="0" i="0" u="none" strike="noStrike" kern="1200" baseline="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800">
                <a:solidFill>
                  <a:schemeClr val="dk1"/>
                </a:solidFill>
                <a:latin typeface="Ubuntu" panose="020B0504030602030204" pitchFamily="34" charset="0"/>
              </a:defRPr>
            </a:pPr>
            <a:r>
              <a:t>Qu'est-ce qui peut être un obstacle qui vous empêche de prendre soin de vous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pPr>
            <a:endParaRPr sz="1800" b="0" i="0" u="none" strike="noStrike" kern="1200" baseline="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800">
                <a:solidFill>
                  <a:schemeClr val="dk1"/>
                </a:solidFill>
                <a:latin typeface="Ubuntu" panose="020B0504030602030204" pitchFamily="34" charset="0"/>
              </a:defRPr>
            </a:pPr>
            <a:r>
              <a:t>Qui peut vous aider ?</a:t>
            </a:r>
          </a:p>
          <a:p>
            <a:endParaRPr sz="1800"/>
          </a:p>
        </p:txBody>
      </p:sp>
      <p:sp>
        <p:nvSpPr>
          <p:cNvPr id="4" name="Slide Number Placeholder 3"/>
          <p:cNvSpPr>
            <a:spLocks noGrp="1"/>
          </p:cNvSpPr>
          <p:nvPr>
            <p:ph type="sldNum" sz="quarter" idx="5"/>
          </p:nvPr>
        </p:nvSpPr>
        <p:spPr/>
        <p:txBody>
          <a:bodyPr/>
          <a:lstStyle/>
          <a:p>
            <a:fld id="{94524C34-D508-4CCF-A9F5-C631378A631A}" type="slidenum">
              <a:rPr lang="en-US" smtClean="0"/>
              <a:t>26</a:t>
            </a:fld>
            <a:endParaRPr lang="en-US"/>
          </a:p>
        </p:txBody>
      </p:sp>
    </p:spTree>
    <p:extLst>
      <p:ext uri="{BB962C8B-B14F-4D97-AF65-F5344CB8AC3E}">
        <p14:creationId xmlns:p14="http://schemas.microsoft.com/office/powerpoint/2010/main" val="28468303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l" defTabSz="914400" rtl="0" eaLnBrk="1" latinLnBrk="0" hangingPunct="1"/>
            <a:r>
              <a:t>Maintenant, parlons des messages de force !</a:t>
            </a:r>
          </a:p>
          <a:p>
            <a:pPr marL="0" algn="l" defTabSz="914400" rtl="0" eaLnBrk="1" latinLnBrk="0" hangingPunct="1"/>
            <a:endParaRPr sz="1200"/>
          </a:p>
          <a:p>
            <a:pPr marL="0" algn="l" defTabSz="914400" rtl="0" eaLnBrk="1" latinLnBrk="0" hangingPunct="1"/>
            <a:r>
              <a:t>Sur les diapositives suivantes, vous verrez des exemples de messages de force.</a:t>
            </a:r>
          </a:p>
        </p:txBody>
      </p:sp>
      <p:sp>
        <p:nvSpPr>
          <p:cNvPr id="4" name="Slide Number Placeholder 3"/>
          <p:cNvSpPr>
            <a:spLocks noGrp="1"/>
          </p:cNvSpPr>
          <p:nvPr>
            <p:ph type="sldNum" sz="quarter" idx="5"/>
          </p:nvPr>
        </p:nvSpPr>
        <p:spPr/>
        <p:txBody>
          <a:bodyPr/>
          <a:lstStyle/>
          <a:p>
            <a:fld id="{94524C34-D508-4CCF-A9F5-C631378A631A}" type="slidenum">
              <a:rPr lang="en-US" smtClean="0"/>
              <a:t>27</a:t>
            </a:fld>
            <a:endParaRPr lang="en-US"/>
          </a:p>
        </p:txBody>
      </p:sp>
    </p:spTree>
    <p:extLst>
      <p:ext uri="{BB962C8B-B14F-4D97-AF65-F5344CB8AC3E}">
        <p14:creationId xmlns:p14="http://schemas.microsoft.com/office/powerpoint/2010/main" val="2521343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sz="1800"/>
            </a:pPr>
            <a:r>
              <a:t>[1 minute/durée totale 84 minutes]</a:t>
            </a:r>
          </a:p>
          <a:p>
            <a:endParaRPr sz="1800" b="1" i="0" u="none" strike="noStrike" kern="1200" baseline="0">
              <a:solidFill>
                <a:schemeClr val="dk1"/>
              </a:solidFill>
              <a:latin typeface="Ubuntu" panose="020B0504030602030204" pitchFamily="34" charset="0"/>
              <a:ea typeface="+mn-ea"/>
              <a:cs typeface="+mn-cs"/>
            </a:endParaRPr>
          </a:p>
          <a:p>
            <a:pPr>
              <a:defRPr sz="1800" b="1">
                <a:solidFill>
                  <a:schemeClr val="dk1"/>
                </a:solidFill>
                <a:latin typeface="Ubuntu" panose="020B0504030602030204" pitchFamily="34" charset="0"/>
              </a:defRPr>
            </a:pPr>
            <a:r>
              <a:t>Lisez chaque message de force à voix haute, individuellement en tant que facilitateur ou participant, OU lisez-les à voix haute avec le groupe.</a:t>
            </a:r>
          </a:p>
          <a:p>
            <a:endParaRPr sz="1800" b="1" i="0" u="none" strike="noStrike" kern="1200" baseline="0">
              <a:solidFill>
                <a:schemeClr val="dk1"/>
              </a:solidFill>
              <a:latin typeface="Ubuntu" panose="020B0504030602030204" pitchFamily="34" charset="0"/>
              <a:ea typeface="+mn-ea"/>
              <a:cs typeface="+mn-cs"/>
            </a:endParaRPr>
          </a:p>
          <a:p>
            <a:pPr>
              <a:defRPr sz="1800" b="1">
                <a:solidFill>
                  <a:schemeClr val="dk1"/>
                </a:solidFill>
                <a:latin typeface="Ubuntu" panose="020B0504030602030204" pitchFamily="34" charset="0"/>
              </a:defRPr>
            </a:pPr>
            <a:r>
              <a:t>Après avoir lu chaque message de force, demandez aux capitaines de fitness ce qu'ils ressentent en disant ces messages.</a:t>
            </a:r>
          </a:p>
          <a:p>
            <a:endParaRPr sz="1800" b="1"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800" b="1">
                <a:solidFill>
                  <a:srgbClr val="316355"/>
                </a:solidFill>
                <a:latin typeface="Ubuntu" panose="020B0504030602030204" pitchFamily="34" charset="0"/>
              </a:defRPr>
            </a:pPr>
            <a:r>
              <a:t>QUESTION :</a:t>
            </a:r>
          </a:p>
          <a:p>
            <a:pPr>
              <a:defRPr sz="1800">
                <a:solidFill>
                  <a:schemeClr val="dk1"/>
                </a:solidFill>
                <a:latin typeface="Ubuntu" panose="020B0504030602030204" pitchFamily="34" charset="0"/>
              </a:defRPr>
            </a:pPr>
            <a:r>
              <a:t>Que ressentez-vous quand vous dites ce message de force ?</a:t>
            </a:r>
          </a:p>
          <a:p>
            <a:endParaRPr sz="1800"/>
          </a:p>
        </p:txBody>
      </p:sp>
      <p:sp>
        <p:nvSpPr>
          <p:cNvPr id="4" name="Slide Number Placeholder 3"/>
          <p:cNvSpPr>
            <a:spLocks noGrp="1"/>
          </p:cNvSpPr>
          <p:nvPr>
            <p:ph type="sldNum" sz="quarter" idx="5"/>
          </p:nvPr>
        </p:nvSpPr>
        <p:spPr/>
        <p:txBody>
          <a:bodyPr/>
          <a:lstStyle/>
          <a:p>
            <a:fld id="{94524C34-D508-4CCF-A9F5-C631378A631A}" type="slidenum">
              <a:rPr lang="en-US" smtClean="0"/>
              <a:t>28</a:t>
            </a:fld>
            <a:endParaRPr lang="en-US"/>
          </a:p>
        </p:txBody>
      </p:sp>
    </p:spTree>
    <p:extLst>
      <p:ext uri="{BB962C8B-B14F-4D97-AF65-F5344CB8AC3E}">
        <p14:creationId xmlns:p14="http://schemas.microsoft.com/office/powerpoint/2010/main" val="33256752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sz="1800"/>
            </a:pPr>
            <a:r>
              <a:t>[1 minute/durée totale 85 minutes]</a:t>
            </a:r>
          </a:p>
          <a:p>
            <a:endParaRPr sz="1800" b="1" i="0" u="none" strike="noStrike" kern="1200" baseline="0">
              <a:solidFill>
                <a:schemeClr val="dk1"/>
              </a:solidFill>
              <a:latin typeface="Ubuntu" panose="020B0504030602030204" pitchFamily="34" charset="0"/>
              <a:ea typeface="+mn-ea"/>
              <a:cs typeface="+mn-cs"/>
            </a:endParaRPr>
          </a:p>
          <a:p>
            <a:pPr>
              <a:defRPr sz="1800" b="1">
                <a:solidFill>
                  <a:schemeClr val="dk1"/>
                </a:solidFill>
                <a:latin typeface="Ubuntu" panose="020B0504030602030204" pitchFamily="34" charset="0"/>
              </a:defRPr>
            </a:pPr>
            <a:r>
              <a:t>Lisez chaque message de force à voix haute, individuellement en tant que facilitateur ou participant, OU lisez-les à voix haute avec le groupe.</a:t>
            </a:r>
          </a:p>
          <a:p>
            <a:endParaRPr sz="1800" b="1" i="0" u="none" strike="noStrike" kern="1200" baseline="0">
              <a:solidFill>
                <a:schemeClr val="dk1"/>
              </a:solidFill>
              <a:latin typeface="Ubuntu" panose="020B0504030602030204" pitchFamily="34" charset="0"/>
              <a:ea typeface="+mn-ea"/>
              <a:cs typeface="+mn-cs"/>
            </a:endParaRPr>
          </a:p>
          <a:p>
            <a:pPr>
              <a:defRPr sz="1800" b="1">
                <a:solidFill>
                  <a:schemeClr val="dk1"/>
                </a:solidFill>
                <a:latin typeface="Ubuntu" panose="020B0504030602030204" pitchFamily="34" charset="0"/>
              </a:defRPr>
            </a:pPr>
            <a:r>
              <a:t>Après avoir lu chaque message de force, demandez aux capitaines de fitness ce qu'ils ressentent en disant ces messages.</a:t>
            </a:r>
          </a:p>
          <a:p>
            <a:endParaRPr sz="1800" b="1"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800" b="1">
                <a:solidFill>
                  <a:srgbClr val="316355"/>
                </a:solidFill>
                <a:latin typeface="Ubuntu" panose="020B0504030602030204" pitchFamily="34" charset="0"/>
              </a:defRPr>
            </a:pPr>
            <a:r>
              <a:t>QUESTION :</a:t>
            </a:r>
          </a:p>
          <a:p>
            <a:pPr>
              <a:defRPr sz="1800">
                <a:solidFill>
                  <a:schemeClr val="dk1"/>
                </a:solidFill>
                <a:latin typeface="Ubuntu" panose="020B0504030602030204" pitchFamily="34" charset="0"/>
              </a:defRPr>
            </a:pPr>
            <a:r>
              <a:t>Que ressentez-vous quand vous dites ce message de force ?</a:t>
            </a:r>
          </a:p>
        </p:txBody>
      </p:sp>
      <p:sp>
        <p:nvSpPr>
          <p:cNvPr id="4" name="Slide Number Placeholder 3"/>
          <p:cNvSpPr>
            <a:spLocks noGrp="1"/>
          </p:cNvSpPr>
          <p:nvPr>
            <p:ph type="sldNum" sz="quarter" idx="5"/>
          </p:nvPr>
        </p:nvSpPr>
        <p:spPr/>
        <p:txBody>
          <a:bodyPr/>
          <a:lstStyle/>
          <a:p>
            <a:fld id="{94524C34-D508-4CCF-A9F5-C631378A631A}" type="slidenum">
              <a:rPr lang="en-US" smtClean="0"/>
              <a:t>29</a:t>
            </a:fld>
            <a:endParaRPr lang="en-US"/>
          </a:p>
        </p:txBody>
      </p:sp>
    </p:spTree>
    <p:extLst>
      <p:ext uri="{BB962C8B-B14F-4D97-AF65-F5344CB8AC3E}">
        <p14:creationId xmlns:p14="http://schemas.microsoft.com/office/powerpoint/2010/main" val="13712598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pPr>
            <a:r>
              <a:t>[1 minute/durée totale 9 minutes]</a:t>
            </a:r>
          </a:p>
        </p:txBody>
      </p:sp>
      <p:sp>
        <p:nvSpPr>
          <p:cNvPr id="4" name="Slide Number Placeholder 3"/>
          <p:cNvSpPr>
            <a:spLocks noGrp="1"/>
          </p:cNvSpPr>
          <p:nvPr>
            <p:ph type="sldNum" sz="quarter" idx="5"/>
          </p:nvPr>
        </p:nvSpPr>
        <p:spPr/>
        <p:txBody>
          <a:bodyPr/>
          <a:lstStyle/>
          <a:p>
            <a:fld id="{94524C34-D508-4CCF-A9F5-C631378A631A}" type="slidenum">
              <a:rPr lang="en-US" smtClean="0"/>
              <a:t>3</a:t>
            </a:fld>
            <a:endParaRPr lang="en-US"/>
          </a:p>
        </p:txBody>
      </p:sp>
    </p:spTree>
    <p:extLst>
      <p:ext uri="{BB962C8B-B14F-4D97-AF65-F5344CB8AC3E}">
        <p14:creationId xmlns:p14="http://schemas.microsoft.com/office/powerpoint/2010/main" val="36330745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sz="1800"/>
            </a:pPr>
            <a:r>
              <a:t>[1 minute/durée totale 86 minutes]</a:t>
            </a:r>
          </a:p>
          <a:p>
            <a:endParaRPr sz="1800" b="1" i="0" u="none" strike="noStrike" kern="1200" baseline="0">
              <a:solidFill>
                <a:schemeClr val="dk1"/>
              </a:solidFill>
              <a:latin typeface="Ubuntu" panose="020B0504030602030204" pitchFamily="34" charset="0"/>
              <a:ea typeface="+mn-ea"/>
              <a:cs typeface="+mn-cs"/>
            </a:endParaRPr>
          </a:p>
          <a:p>
            <a:pPr>
              <a:defRPr sz="1800" b="1">
                <a:solidFill>
                  <a:schemeClr val="dk1"/>
                </a:solidFill>
                <a:latin typeface="Ubuntu" panose="020B0504030602030204" pitchFamily="34" charset="0"/>
              </a:defRPr>
            </a:pPr>
            <a:r>
              <a:t>Lisez chaque message de force à voix haute, individuellement en tant que facilitateur ou participant, OU lisez-les à voix haute avec le groupe.</a:t>
            </a:r>
          </a:p>
          <a:p>
            <a:endParaRPr sz="1800" b="1" i="0" u="none" strike="noStrike" kern="1200" baseline="0">
              <a:solidFill>
                <a:schemeClr val="dk1"/>
              </a:solidFill>
              <a:latin typeface="Ubuntu" panose="020B0504030602030204" pitchFamily="34" charset="0"/>
              <a:ea typeface="+mn-ea"/>
              <a:cs typeface="+mn-cs"/>
            </a:endParaRPr>
          </a:p>
          <a:p>
            <a:pPr>
              <a:defRPr sz="1800" b="1">
                <a:solidFill>
                  <a:schemeClr val="dk1"/>
                </a:solidFill>
                <a:latin typeface="Ubuntu" panose="020B0504030602030204" pitchFamily="34" charset="0"/>
              </a:defRPr>
            </a:pPr>
            <a:r>
              <a:t>Après avoir lu chaque message de force, demandez aux capitaines de fitness ce qu'ils ressentent en disant ces messages.</a:t>
            </a:r>
          </a:p>
          <a:p>
            <a:endParaRPr sz="1800" b="1"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800" b="1">
                <a:solidFill>
                  <a:srgbClr val="316355"/>
                </a:solidFill>
                <a:latin typeface="Ubuntu" panose="020B0504030602030204" pitchFamily="34" charset="0"/>
              </a:defRPr>
            </a:pPr>
            <a:r>
              <a:t>QUESTION :</a:t>
            </a:r>
          </a:p>
          <a:p>
            <a:pPr>
              <a:defRPr sz="1800">
                <a:solidFill>
                  <a:schemeClr val="dk1"/>
                </a:solidFill>
                <a:latin typeface="Ubuntu" panose="020B0504030602030204" pitchFamily="34" charset="0"/>
              </a:defRPr>
            </a:pPr>
            <a:r>
              <a:t>Que ressentez-vous quand vous dites ce message de force ?</a:t>
            </a:r>
          </a:p>
        </p:txBody>
      </p:sp>
      <p:sp>
        <p:nvSpPr>
          <p:cNvPr id="4" name="Slide Number Placeholder 3"/>
          <p:cNvSpPr>
            <a:spLocks noGrp="1"/>
          </p:cNvSpPr>
          <p:nvPr>
            <p:ph type="sldNum" sz="quarter" idx="5"/>
          </p:nvPr>
        </p:nvSpPr>
        <p:spPr/>
        <p:txBody>
          <a:bodyPr/>
          <a:lstStyle/>
          <a:p>
            <a:fld id="{94524C34-D508-4CCF-A9F5-C631378A631A}" type="slidenum">
              <a:rPr lang="en-US" smtClean="0"/>
              <a:t>30</a:t>
            </a:fld>
            <a:endParaRPr lang="en-US"/>
          </a:p>
        </p:txBody>
      </p:sp>
    </p:spTree>
    <p:extLst>
      <p:ext uri="{BB962C8B-B14F-4D97-AF65-F5344CB8AC3E}">
        <p14:creationId xmlns:p14="http://schemas.microsoft.com/office/powerpoint/2010/main" val="20196647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sz="4000"/>
            </a:pPr>
            <a:r>
              <a:t>[2 minutes/durée totale 88 minutes]</a:t>
            </a:r>
          </a:p>
          <a:p>
            <a:pPr marL="0" marR="0" lvl="0" indent="0" algn="l" defTabSz="914400" rtl="0" eaLnBrk="1" fontAlgn="auto" latinLnBrk="0" hangingPunct="1">
              <a:lnSpc>
                <a:spcPct val="100000"/>
              </a:lnSpc>
              <a:spcBef>
                <a:spcPts val="0"/>
              </a:spcBef>
              <a:spcAft>
                <a:spcPts val="0"/>
              </a:spcAft>
              <a:buClrTx/>
              <a:buSzTx/>
              <a:buFontTx/>
              <a:buNone/>
              <a:tabLst/>
            </a:pPr>
            <a:endParaRPr sz="4000"/>
          </a:p>
          <a:p>
            <a:pPr marL="0" marR="0" lvl="0" indent="0" algn="l" defTabSz="914400" rtl="0" eaLnBrk="1" fontAlgn="auto" latinLnBrk="0" hangingPunct="1">
              <a:lnSpc>
                <a:spcPct val="100000"/>
              </a:lnSpc>
              <a:spcBef>
                <a:spcPts val="0"/>
              </a:spcBef>
              <a:spcAft>
                <a:spcPts val="0"/>
              </a:spcAft>
              <a:buClrTx/>
              <a:buSzTx/>
              <a:buFontTx/>
              <a:buNone/>
              <a:tabLst/>
              <a:defRPr sz="4000"/>
            </a:pPr>
            <a:r>
              <a:t>Les messages de force sont des mots ou des phrases positives ou encourageantes qui améliorent notre confiance en nous ou notre capacité à résister au stress. Ces messages peuvent vous aider à vous motiver à travailler dur et faire de votre mieux. </a:t>
            </a:r>
          </a:p>
          <a:p>
            <a:pPr marL="0" marR="0" lvl="0" indent="0" algn="l" defTabSz="914400" rtl="0" eaLnBrk="1" fontAlgn="auto" latinLnBrk="0" hangingPunct="1">
              <a:lnSpc>
                <a:spcPct val="100000"/>
              </a:lnSpc>
              <a:spcBef>
                <a:spcPts val="0"/>
              </a:spcBef>
              <a:spcAft>
                <a:spcPts val="0"/>
              </a:spcAft>
              <a:buClrTx/>
              <a:buSzTx/>
              <a:buFontTx/>
              <a:buNone/>
              <a:tabLst/>
            </a:pPr>
            <a:endParaRPr sz="4000"/>
          </a:p>
          <a:p>
            <a:pPr marL="0" marR="0" lvl="0" indent="0" algn="l" defTabSz="914400" rtl="0" eaLnBrk="1" fontAlgn="auto" latinLnBrk="0" hangingPunct="1">
              <a:lnSpc>
                <a:spcPct val="100000"/>
              </a:lnSpc>
              <a:spcBef>
                <a:spcPts val="0"/>
              </a:spcBef>
              <a:spcAft>
                <a:spcPts val="0"/>
              </a:spcAft>
              <a:buClrTx/>
              <a:buSzTx/>
              <a:buFontTx/>
              <a:buNone/>
              <a:tabLst/>
              <a:defRPr sz="4000" b="1"/>
            </a:pPr>
            <a:r>
              <a:t>QUESTION :</a:t>
            </a:r>
          </a:p>
          <a:p>
            <a:pPr marL="0" marR="0" lvl="0" indent="0" algn="l" defTabSz="914400" rtl="0" eaLnBrk="1" fontAlgn="auto" latinLnBrk="0" hangingPunct="1">
              <a:lnSpc>
                <a:spcPct val="100000"/>
              </a:lnSpc>
              <a:spcBef>
                <a:spcPts val="0"/>
              </a:spcBef>
              <a:spcAft>
                <a:spcPts val="0"/>
              </a:spcAft>
              <a:buClrTx/>
              <a:buSzTx/>
              <a:buFontTx/>
              <a:buNone/>
              <a:tabLst/>
              <a:defRPr sz="4000"/>
            </a:pPr>
            <a:r>
              <a:t>Est-ce que quelqu'un se souvient d'un moment où il ou elle a utilisé un message de force ?</a:t>
            </a:r>
          </a:p>
          <a:p>
            <a:pPr marL="0" marR="0" lvl="0" indent="0" algn="l" defTabSz="914400" rtl="0" eaLnBrk="1" fontAlgn="auto" latinLnBrk="0" hangingPunct="1">
              <a:lnSpc>
                <a:spcPct val="100000"/>
              </a:lnSpc>
              <a:spcBef>
                <a:spcPts val="0"/>
              </a:spcBef>
              <a:spcAft>
                <a:spcPts val="0"/>
              </a:spcAft>
              <a:buClrTx/>
              <a:buSzTx/>
              <a:buFontTx/>
              <a:buNone/>
              <a:tabLst/>
            </a:pPr>
            <a:endParaRPr sz="4000"/>
          </a:p>
          <a:p>
            <a:pPr marL="0" marR="0" lvl="0" indent="0" algn="l" defTabSz="914400" rtl="0" eaLnBrk="1" fontAlgn="auto" latinLnBrk="0" hangingPunct="1">
              <a:lnSpc>
                <a:spcPct val="100000"/>
              </a:lnSpc>
              <a:spcBef>
                <a:spcPts val="0"/>
              </a:spcBef>
              <a:spcAft>
                <a:spcPts val="0"/>
              </a:spcAft>
              <a:buClrTx/>
              <a:buSzTx/>
              <a:buFontTx/>
              <a:buNone/>
              <a:tabLst/>
              <a:defRPr sz="4000"/>
            </a:pPr>
            <a:r>
              <a:t>Rappelez aux athlètes qu'ils peuvent utiliser des messages de force à n'importe quel moment pendant l'entraînement, ainsi que durant leurs activités quotidiennes. Ces messages peuvent être utiles dans les situations stressantes, comme faire un tir de pénalité au basketball, participer à un événement important, etc.</a:t>
            </a:r>
          </a:p>
          <a:p>
            <a:endParaRPr sz="1800"/>
          </a:p>
        </p:txBody>
      </p:sp>
      <p:sp>
        <p:nvSpPr>
          <p:cNvPr id="4" name="Slide Number Placeholder 3"/>
          <p:cNvSpPr>
            <a:spLocks noGrp="1"/>
          </p:cNvSpPr>
          <p:nvPr>
            <p:ph type="sldNum" sz="quarter" idx="5"/>
          </p:nvPr>
        </p:nvSpPr>
        <p:spPr/>
        <p:txBody>
          <a:bodyPr/>
          <a:lstStyle/>
          <a:p>
            <a:fld id="{94524C34-D508-4CCF-A9F5-C631378A631A}" type="slidenum">
              <a:rPr lang="en-US" smtClean="0"/>
              <a:t>31</a:t>
            </a:fld>
            <a:endParaRPr lang="en-US"/>
          </a:p>
        </p:txBody>
      </p:sp>
    </p:spTree>
    <p:extLst>
      <p:ext uri="{BB962C8B-B14F-4D97-AF65-F5344CB8AC3E}">
        <p14:creationId xmlns:p14="http://schemas.microsoft.com/office/powerpoint/2010/main" val="4418762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sz="4000"/>
            </a:pPr>
            <a:r>
              <a:t>[1 minute/durée totale 89 minutes]</a:t>
            </a:r>
          </a:p>
          <a:p>
            <a:pPr marL="0" marR="0" lvl="0" indent="0" algn="l" defTabSz="914400" rtl="0" eaLnBrk="1" fontAlgn="auto" latinLnBrk="0" hangingPunct="1">
              <a:lnSpc>
                <a:spcPct val="100000"/>
              </a:lnSpc>
              <a:spcBef>
                <a:spcPts val="0"/>
              </a:spcBef>
              <a:spcAft>
                <a:spcPts val="0"/>
              </a:spcAft>
              <a:buClrTx/>
              <a:buSzTx/>
              <a:buFontTx/>
              <a:buNone/>
              <a:tabLst/>
            </a:pPr>
            <a:endParaRPr sz="4000"/>
          </a:p>
          <a:p>
            <a:pPr>
              <a:defRPr sz="4000"/>
            </a:pPr>
            <a:r>
              <a:t>En tant que capitaines de fitness en 2e année, votre nouvelle responsabilité est d'aider vos coéquipiers à utiliser des messages de force.</a:t>
            </a:r>
          </a:p>
          <a:p>
            <a:endParaRPr sz="4000"/>
          </a:p>
          <a:p>
            <a:pPr marL="0" marR="0" lvl="0" indent="0" algn="l" defTabSz="914400" rtl="0" eaLnBrk="1" fontAlgn="auto" latinLnBrk="0" hangingPunct="1">
              <a:lnSpc>
                <a:spcPct val="100000"/>
              </a:lnSpc>
              <a:spcBef>
                <a:spcPts val="0"/>
              </a:spcBef>
              <a:spcAft>
                <a:spcPts val="0"/>
              </a:spcAft>
              <a:buClrTx/>
              <a:buSzTx/>
              <a:buFontTx/>
              <a:buNone/>
              <a:tabLst/>
              <a:defRPr sz="4000"/>
            </a:pPr>
            <a:r>
              <a:t>Au début de chaque entraînement sportif, aidez vos coéquipiers à s'investir dans le sport. Partagez un message de force avec vos coéquipiers quand ils arrivent ou pendant l'échauffement. Remarquez que dans ces messages de force, on dit « TU » plutôt que « JE ». </a:t>
            </a:r>
          </a:p>
          <a:p>
            <a:endParaRPr sz="4000" b="0"/>
          </a:p>
          <a:p>
            <a:pPr>
              <a:defRPr sz="4000"/>
            </a:pPr>
            <a:r>
              <a:t>Quand vous partagez des messages de force avec vos coéquipiers, ça les fait généralement se sentir bien, et puis VOUS vous sentez bien ! </a:t>
            </a:r>
            <a:endParaRPr sz="1800"/>
          </a:p>
        </p:txBody>
      </p:sp>
      <p:sp>
        <p:nvSpPr>
          <p:cNvPr id="4" name="Slide Number Placeholder 3"/>
          <p:cNvSpPr>
            <a:spLocks noGrp="1"/>
          </p:cNvSpPr>
          <p:nvPr>
            <p:ph type="sldNum" sz="quarter" idx="5"/>
          </p:nvPr>
        </p:nvSpPr>
        <p:spPr/>
        <p:txBody>
          <a:bodyPr/>
          <a:lstStyle/>
          <a:p>
            <a:fld id="{94524C34-D508-4CCF-A9F5-C631378A631A}" type="slidenum">
              <a:rPr lang="en-US" smtClean="0"/>
              <a:t>32</a:t>
            </a:fld>
            <a:endParaRPr lang="en-US"/>
          </a:p>
        </p:txBody>
      </p:sp>
    </p:spTree>
    <p:extLst>
      <p:ext uri="{BB962C8B-B14F-4D97-AF65-F5344CB8AC3E}">
        <p14:creationId xmlns:p14="http://schemas.microsoft.com/office/powerpoint/2010/main" val="24732883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pPr>
            <a:r>
              <a:t>[7 minutes/durée totale 96 minutes]</a:t>
            </a:r>
          </a:p>
          <a:p>
            <a:endParaRPr sz="1200" b="0" i="0" u="none" strike="noStrike" kern="1200" baseline="0">
              <a:solidFill>
                <a:schemeClr val="dk1"/>
              </a:solidFill>
              <a:latin typeface="Ubuntu" panose="020B0504030602030204" pitchFamily="34" charset="0"/>
              <a:ea typeface="+mn-ea"/>
              <a:cs typeface="+mn-cs"/>
            </a:endParaRPr>
          </a:p>
          <a:p>
            <a:pPr>
              <a:defRPr>
                <a:solidFill>
                  <a:schemeClr val="dk1"/>
                </a:solidFill>
                <a:latin typeface="Ubuntu" panose="020B0504030602030204" pitchFamily="34" charset="0"/>
              </a:defRPr>
            </a:pPr>
            <a:r>
              <a:t>Maintenant que vous savez ce que sont les messages de force, travaillons ensemble pour créer une liste de messages de force que vous pourrez partager avec vos coéquipiers.</a:t>
            </a:r>
          </a:p>
          <a:p>
            <a:endParaRPr sz="1200" b="0" i="0" u="none" strike="noStrike" kern="1200" baseline="0">
              <a:solidFill>
                <a:schemeClr val="dk1"/>
              </a:solidFill>
              <a:latin typeface="Ubuntu" panose="020B0504030602030204" pitchFamily="34" charset="0"/>
              <a:ea typeface="+mn-ea"/>
              <a:cs typeface="+mn-cs"/>
            </a:endParaRPr>
          </a:p>
          <a:p>
            <a:pPr>
              <a:defRPr b="1">
                <a:solidFill>
                  <a:schemeClr val="dk1"/>
                </a:solidFill>
                <a:latin typeface="Ubuntu" panose="020B0504030602030204" pitchFamily="34" charset="0"/>
              </a:defRPr>
            </a:pPr>
            <a:br>
              <a:rPr lang="en-US" sz="1200" b="0" i="0" u="none" strike="noStrike" kern="1200" baseline="0" noProof="0" dirty="0">
                <a:solidFill>
                  <a:schemeClr val="dk1"/>
                </a:solidFill>
                <a:latin typeface="Ubuntu" panose="020B0504030602030204" pitchFamily="34" charset="0"/>
                <a:ea typeface="+mn-ea"/>
                <a:cs typeface="+mn-cs"/>
              </a:rPr>
            </a:br>
            <a:r>
              <a:t>Si le temps le permet, laissez les capitaines de fitness s'entraîner à les partager les uns avec les autres. Encouragez les capitaines de fitness à se regarder dans les yeux et à sourire quand ils disent leur message. Ils peuvent aussi ajouter des gestes comme toper ou un check.</a:t>
            </a:r>
            <a:endParaRPr sz="1200" b="0" i="0" u="none" strike="noStrike" kern="1200" baseline="0">
              <a:solidFill>
                <a:schemeClr val="dk1"/>
              </a:solidFill>
              <a:latin typeface="Ubuntu" panose="020B0504030602030204" pitchFamily="34" charset="0"/>
              <a:ea typeface="+mn-ea"/>
              <a:cs typeface="+mn-cs"/>
            </a:endParaRPr>
          </a:p>
          <a:p>
            <a:endParaRPr b="1"/>
          </a:p>
          <a:p>
            <a:endParaRPr b="1"/>
          </a:p>
          <a:p>
            <a:endParaRPr b="1"/>
          </a:p>
          <a:p>
            <a:endParaRPr b="1"/>
          </a:p>
        </p:txBody>
      </p:sp>
      <p:sp>
        <p:nvSpPr>
          <p:cNvPr id="4" name="Slide Number Placeholder 3"/>
          <p:cNvSpPr>
            <a:spLocks noGrp="1"/>
          </p:cNvSpPr>
          <p:nvPr>
            <p:ph type="sldNum" sz="quarter" idx="5"/>
          </p:nvPr>
        </p:nvSpPr>
        <p:spPr/>
        <p:txBody>
          <a:bodyPr/>
          <a:lstStyle/>
          <a:p>
            <a:fld id="{94524C34-D508-4CCF-A9F5-C631378A631A}" type="slidenum">
              <a:rPr lang="en-US" smtClean="0"/>
              <a:t>33</a:t>
            </a:fld>
            <a:endParaRPr lang="en-US"/>
          </a:p>
        </p:txBody>
      </p:sp>
    </p:spTree>
    <p:extLst>
      <p:ext uri="{BB962C8B-B14F-4D97-AF65-F5344CB8AC3E}">
        <p14:creationId xmlns:p14="http://schemas.microsoft.com/office/powerpoint/2010/main" val="90157644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sz="1800"/>
            </a:pPr>
            <a:r>
              <a:t>[4 minutes/durée totale 100 minutes]</a:t>
            </a:r>
          </a:p>
          <a:p>
            <a:pPr marL="0" marR="0" lvl="0" indent="0" algn="l" defTabSz="914400" rtl="0" eaLnBrk="1" fontAlgn="auto" latinLnBrk="0" hangingPunct="1">
              <a:lnSpc>
                <a:spcPct val="100000"/>
              </a:lnSpc>
              <a:spcBef>
                <a:spcPts val="0"/>
              </a:spcBef>
              <a:spcAft>
                <a:spcPts val="0"/>
              </a:spcAft>
              <a:buClrTx/>
              <a:buSzTx/>
              <a:buFontTx/>
              <a:buNone/>
              <a:tabLst/>
            </a:pPr>
            <a:endParaRPr sz="180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sz="1800">
                <a:latin typeface="Ubuntu" panose="020B0504030602030204" pitchFamily="34" charset="0"/>
              </a:defRPr>
            </a:pPr>
            <a:r>
              <a:t>En tant que capitaine de fitness de 2e année, vous partagerez un message de force avec vos coéquipiers au début de chaque entraînement sportif, mais vos coéquipiers pourraient aussi avoir besoin de votre aide à d'autres moments !</a:t>
            </a:r>
          </a:p>
          <a:p>
            <a:pPr marL="0" marR="0" lvl="0" indent="0" algn="l" defTabSz="914400" rtl="0" eaLnBrk="1" fontAlgn="auto" latinLnBrk="0" hangingPunct="1">
              <a:lnSpc>
                <a:spcPct val="100000"/>
              </a:lnSpc>
              <a:spcBef>
                <a:spcPts val="0"/>
              </a:spcBef>
              <a:spcAft>
                <a:spcPts val="0"/>
              </a:spcAft>
              <a:buClrTx/>
              <a:buSzTx/>
              <a:buFontTx/>
              <a:buNone/>
              <a:tabLst/>
            </a:pPr>
            <a:endParaRPr sz="180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sz="1800">
                <a:latin typeface="Ubuntu" panose="020B0504030602030204" pitchFamily="34" charset="0"/>
              </a:defRPr>
            </a:pPr>
            <a:r>
              <a:t>Voici quelques façons d'utiliser des messages de force avec vos coéquipiers :</a:t>
            </a:r>
          </a:p>
          <a:p>
            <a:pPr marL="0" marR="0" lvl="0" indent="0" algn="l" defTabSz="914400" rtl="0" eaLnBrk="1" fontAlgn="auto" latinLnBrk="0" hangingPunct="1">
              <a:lnSpc>
                <a:spcPct val="100000"/>
              </a:lnSpc>
              <a:spcBef>
                <a:spcPts val="0"/>
              </a:spcBef>
              <a:spcAft>
                <a:spcPts val="0"/>
              </a:spcAft>
              <a:buClrTx/>
              <a:buSzTx/>
              <a:buFontTx/>
              <a:buNone/>
              <a:tabLst/>
            </a:pPr>
            <a:endParaRPr sz="1800">
              <a:latin typeface="Ubuntu" panose="020B0504030602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800">
                <a:latin typeface="Ubuntu" panose="020B0504030602030204" pitchFamily="34" charset="0"/>
              </a:defRPr>
            </a:pPr>
            <a:r>
              <a:t>Si vos coéquipiers sont très nerveux avant une compétition, demandez-leur leur message de force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pPr>
            <a:endParaRPr sz="1800">
              <a:latin typeface="Ubuntu" panose="020B0504030602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800">
                <a:latin typeface="Ubuntu" panose="020B0504030602030204" pitchFamily="34" charset="0"/>
              </a:defRPr>
            </a:pPr>
            <a:r>
              <a:t>Encouragez vos coéquipiers à écrire un message de force et à le lire quand ils commencent à être nerveux</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pPr>
            <a:endParaRPr sz="1800">
              <a:latin typeface="Ubuntu" panose="020B0504030602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800">
                <a:latin typeface="Ubuntu" panose="020B0504030602030204" pitchFamily="34" charset="0"/>
              </a:defRPr>
            </a:pPr>
            <a:r>
              <a:t>Avec un coéquipier, prévoyez de chacun dire un message de force à l'autre avant les entraînements et les compétitions</a:t>
            </a:r>
          </a:p>
          <a:p>
            <a:pPr marL="0" marR="0" lvl="0" indent="0" algn="l" defTabSz="914400" rtl="0" eaLnBrk="1" fontAlgn="auto" latinLnBrk="0" hangingPunct="1">
              <a:lnSpc>
                <a:spcPct val="100000"/>
              </a:lnSpc>
              <a:spcBef>
                <a:spcPts val="0"/>
              </a:spcBef>
              <a:spcAft>
                <a:spcPts val="0"/>
              </a:spcAft>
              <a:buClrTx/>
              <a:buSzTx/>
              <a:buFontTx/>
              <a:buNone/>
              <a:tabLst/>
            </a:pPr>
            <a:endParaRPr sz="180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sz="1800" b="1">
                <a:latin typeface="Ubuntu" panose="020B0504030602030204" pitchFamily="34" charset="0"/>
              </a:defRPr>
            </a:pPr>
            <a:r>
              <a:t>QUESTION :</a:t>
            </a:r>
          </a:p>
          <a:p>
            <a:pPr marL="0" marR="0" lvl="0" indent="0" algn="l" defTabSz="914400" rtl="0" eaLnBrk="1" fontAlgn="auto" latinLnBrk="0" hangingPunct="1">
              <a:lnSpc>
                <a:spcPct val="100000"/>
              </a:lnSpc>
              <a:spcBef>
                <a:spcPts val="0"/>
              </a:spcBef>
              <a:spcAft>
                <a:spcPts val="0"/>
              </a:spcAft>
              <a:buClrTx/>
              <a:buSzTx/>
              <a:buFontTx/>
              <a:buNone/>
              <a:tabLst/>
              <a:defRPr sz="1800">
                <a:latin typeface="Ubuntu" panose="020B0504030602030204" pitchFamily="34" charset="0"/>
              </a:defRPr>
            </a:pPr>
            <a:r>
              <a:t>Avez-vous d'autres idées pour vous rappeler d'utiliser des messages de force quand vos coéquipiers en ont le plus besoin ?</a:t>
            </a:r>
          </a:p>
        </p:txBody>
      </p:sp>
      <p:sp>
        <p:nvSpPr>
          <p:cNvPr id="4" name="Slide Number Placeholder 3"/>
          <p:cNvSpPr>
            <a:spLocks noGrp="1"/>
          </p:cNvSpPr>
          <p:nvPr>
            <p:ph type="sldNum" sz="quarter" idx="5"/>
          </p:nvPr>
        </p:nvSpPr>
        <p:spPr/>
        <p:txBody>
          <a:bodyPr/>
          <a:lstStyle/>
          <a:p>
            <a:fld id="{94524C34-D508-4CCF-A9F5-C631378A631A}" type="slidenum">
              <a:rPr lang="en-US" smtClean="0"/>
              <a:t>34</a:t>
            </a:fld>
            <a:endParaRPr lang="en-US"/>
          </a:p>
        </p:txBody>
      </p:sp>
    </p:spTree>
    <p:extLst>
      <p:ext uri="{BB962C8B-B14F-4D97-AF65-F5344CB8AC3E}">
        <p14:creationId xmlns:p14="http://schemas.microsoft.com/office/powerpoint/2010/main" val="95590477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solidFill>
                  <a:schemeClr val="dk1"/>
                </a:solidFill>
                <a:latin typeface="Ubuntu" panose="020B0504030602030204" pitchFamily="34" charset="0"/>
              </a:defRPr>
            </a:pPr>
            <a:r>
              <a:t>Nous allons maintenant terminer notre dernière section de la formation de la 2e année pour les capitaines de fitness : la respiration et les étirements ! </a:t>
            </a:r>
          </a:p>
        </p:txBody>
      </p:sp>
      <p:sp>
        <p:nvSpPr>
          <p:cNvPr id="4" name="Slide Number Placeholder 3"/>
          <p:cNvSpPr>
            <a:spLocks noGrp="1"/>
          </p:cNvSpPr>
          <p:nvPr>
            <p:ph type="sldNum" sz="quarter" idx="5"/>
          </p:nvPr>
        </p:nvSpPr>
        <p:spPr/>
        <p:txBody>
          <a:bodyPr/>
          <a:lstStyle/>
          <a:p>
            <a:fld id="{94524C34-D508-4CCF-A9F5-C631378A631A}" type="slidenum">
              <a:rPr lang="en-US" smtClean="0"/>
              <a:t>35</a:t>
            </a:fld>
            <a:endParaRPr lang="en-US"/>
          </a:p>
        </p:txBody>
      </p:sp>
    </p:spTree>
    <p:extLst>
      <p:ext uri="{BB962C8B-B14F-4D97-AF65-F5344CB8AC3E}">
        <p14:creationId xmlns:p14="http://schemas.microsoft.com/office/powerpoint/2010/main" val="342646425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sz="1800"/>
            </a:pPr>
            <a:r>
              <a:t>[1 minute/durée totale 101 minutes]</a:t>
            </a:r>
          </a:p>
          <a:p>
            <a:pPr marL="0" marR="0" lvl="0" indent="0" algn="l" defTabSz="914400" rtl="0" eaLnBrk="1" fontAlgn="auto" latinLnBrk="0" hangingPunct="1">
              <a:lnSpc>
                <a:spcPct val="100000"/>
              </a:lnSpc>
              <a:spcBef>
                <a:spcPts val="0"/>
              </a:spcBef>
              <a:spcAft>
                <a:spcPts val="0"/>
              </a:spcAft>
              <a:buClrTx/>
              <a:buSzTx/>
              <a:buFontTx/>
              <a:buNone/>
              <a:tabLst/>
            </a:pPr>
            <a:endParaRPr sz="1800"/>
          </a:p>
          <a:p>
            <a:pPr marL="0" marR="0" lvl="0" indent="0" algn="l" defTabSz="914400" rtl="0" eaLnBrk="1" fontAlgn="auto" latinLnBrk="0" hangingPunct="1">
              <a:lnSpc>
                <a:spcPct val="100000"/>
              </a:lnSpc>
              <a:spcBef>
                <a:spcPts val="0"/>
              </a:spcBef>
              <a:spcAft>
                <a:spcPts val="0"/>
              </a:spcAft>
              <a:buClrTx/>
              <a:buSzTx/>
              <a:buFontTx/>
              <a:buNone/>
              <a:tabLst/>
              <a:defRPr sz="1800">
                <a:latin typeface="Ubuntu" panose="020B0504030602030204" pitchFamily="34" charset="0"/>
              </a:defRPr>
            </a:pPr>
            <a:r>
              <a:t>En tant que capitaines de fitness en deuxième année, votre nouvelle responsabilité est d'inclure des exercices de respiration aux étirements de récupération.</a:t>
            </a:r>
          </a:p>
          <a:p>
            <a:pPr marL="0" marR="0" lvl="0" indent="0" algn="l" defTabSz="914400" rtl="0" eaLnBrk="1" fontAlgn="auto" latinLnBrk="0" hangingPunct="1">
              <a:lnSpc>
                <a:spcPct val="100000"/>
              </a:lnSpc>
              <a:spcBef>
                <a:spcPts val="0"/>
              </a:spcBef>
              <a:spcAft>
                <a:spcPts val="0"/>
              </a:spcAft>
              <a:buClrTx/>
              <a:buSzTx/>
              <a:buFontTx/>
              <a:buNone/>
              <a:tabLst/>
            </a:pPr>
            <a:endParaRPr sz="180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pPr>
            <a:endParaRPr sz="180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sz="1800">
                <a:latin typeface="Ubuntu" panose="020B0504030602030204" pitchFamily="34" charset="0"/>
              </a:defRPr>
            </a:pPr>
            <a:r>
              <a:t>Respirer calmement aide à rester calme quand quelque chose ne se passe pas bien, se poser et être prêt à relever des défis, faire attention, et mieux se concentrer. </a:t>
            </a:r>
          </a:p>
        </p:txBody>
      </p:sp>
      <p:sp>
        <p:nvSpPr>
          <p:cNvPr id="4" name="Slide Number Placeholder 3"/>
          <p:cNvSpPr>
            <a:spLocks noGrp="1"/>
          </p:cNvSpPr>
          <p:nvPr>
            <p:ph type="sldNum" sz="quarter" idx="5"/>
          </p:nvPr>
        </p:nvSpPr>
        <p:spPr/>
        <p:txBody>
          <a:bodyPr/>
          <a:lstStyle/>
          <a:p>
            <a:fld id="{94524C34-D508-4CCF-A9F5-C631378A631A}" type="slidenum">
              <a:rPr lang="en-US" smtClean="0"/>
              <a:t>36</a:t>
            </a:fld>
            <a:endParaRPr lang="en-US"/>
          </a:p>
        </p:txBody>
      </p:sp>
    </p:spTree>
    <p:extLst>
      <p:ext uri="{BB962C8B-B14F-4D97-AF65-F5344CB8AC3E}">
        <p14:creationId xmlns:p14="http://schemas.microsoft.com/office/powerpoint/2010/main" val="75560827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sz="2800"/>
            </a:pPr>
            <a:r>
              <a:t>[5 minutes/durée totale 106 minutes]</a:t>
            </a:r>
          </a:p>
          <a:p>
            <a:pPr marL="0" marR="0" lvl="0" indent="0" algn="l" defTabSz="914400" rtl="0" eaLnBrk="1" fontAlgn="auto" latinLnBrk="0" hangingPunct="1">
              <a:lnSpc>
                <a:spcPct val="100000"/>
              </a:lnSpc>
              <a:spcBef>
                <a:spcPts val="0"/>
              </a:spcBef>
              <a:spcAft>
                <a:spcPts val="0"/>
              </a:spcAft>
              <a:buClrTx/>
              <a:buSzTx/>
              <a:buFontTx/>
              <a:buNone/>
              <a:tabLst/>
            </a:pPr>
            <a:endParaRPr sz="28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2800">
                <a:solidFill>
                  <a:schemeClr val="dk1"/>
                </a:solidFill>
                <a:latin typeface="Ubuntu" panose="020B0504030602030204" pitchFamily="34" charset="0"/>
              </a:defRPr>
            </a:pPr>
            <a:r>
              <a:t>Une respiration calme est une respiration douce et lente qui procure un sentiment de relaxation. Quand vous respirez calmement, ça peut vous aider à vous calmer l'esprit.</a:t>
            </a:r>
          </a:p>
          <a:p>
            <a:pPr marL="0" marR="0" lvl="0" indent="0" algn="l" defTabSz="914400" rtl="0" eaLnBrk="1" fontAlgn="auto" latinLnBrk="0" hangingPunct="1">
              <a:lnSpc>
                <a:spcPct val="100000"/>
              </a:lnSpc>
              <a:spcBef>
                <a:spcPts val="0"/>
              </a:spcBef>
              <a:spcAft>
                <a:spcPts val="0"/>
              </a:spcAft>
              <a:buClrTx/>
              <a:buSzTx/>
              <a:buFontTx/>
              <a:buNone/>
              <a:tabLst/>
            </a:pPr>
            <a:endParaRPr sz="28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2800" b="1">
                <a:solidFill>
                  <a:srgbClr val="316355"/>
                </a:solidFill>
                <a:latin typeface="Ubuntu" panose="020B0504030602030204" pitchFamily="34" charset="0"/>
              </a:defRPr>
            </a:pPr>
            <a:r>
              <a:t>QUESTION :</a:t>
            </a:r>
          </a:p>
          <a:p>
            <a:pPr marL="0" marR="0" lvl="0" indent="0" algn="l" defTabSz="914400" rtl="0" eaLnBrk="1" fontAlgn="auto" latinLnBrk="0" hangingPunct="1">
              <a:lnSpc>
                <a:spcPct val="100000"/>
              </a:lnSpc>
              <a:spcBef>
                <a:spcPts val="0"/>
              </a:spcBef>
              <a:spcAft>
                <a:spcPts val="0"/>
              </a:spcAft>
              <a:buClrTx/>
              <a:buSzTx/>
              <a:buFontTx/>
              <a:buNone/>
              <a:tabLst/>
              <a:defRPr sz="2800">
                <a:solidFill>
                  <a:schemeClr val="dk1"/>
                </a:solidFill>
                <a:latin typeface="Ubuntu" panose="020B0504030602030204" pitchFamily="34" charset="0"/>
              </a:defRPr>
            </a:pPr>
            <a:r>
              <a:t>Combien d'entre vous ont déjà essayé des exercices de respiration ? Peut-être l'avez-vous déjà fait à une sélection Strong Minds, ou pendant une activité comme la méditation. </a:t>
            </a:r>
            <a:r>
              <a:rPr b="1"/>
              <a:t>Demandez aux capitaines de fitness de lever la main s'ils se sont déjà entraînés à respirer.</a:t>
            </a:r>
          </a:p>
          <a:p>
            <a:pPr marL="0" marR="0" lvl="0" indent="0" algn="l" defTabSz="914400" rtl="0" eaLnBrk="1" fontAlgn="auto" latinLnBrk="0" hangingPunct="1">
              <a:lnSpc>
                <a:spcPct val="100000"/>
              </a:lnSpc>
              <a:spcBef>
                <a:spcPts val="0"/>
              </a:spcBef>
              <a:spcAft>
                <a:spcPts val="0"/>
              </a:spcAft>
              <a:buClrTx/>
              <a:buSzTx/>
              <a:buFontTx/>
              <a:buNone/>
              <a:tabLst/>
            </a:pPr>
            <a:endParaRPr sz="2800" b="1"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2800"/>
            </a:pPr>
            <a:r>
              <a:rPr>
                <a:solidFill>
                  <a:schemeClr val="dk1"/>
                </a:solidFill>
                <a:latin typeface="Ubuntu" panose="020B0504030602030204" pitchFamily="34" charset="0"/>
              </a:rPr>
              <a:t>Maintenant, nous allons nous entraîner à respirer ensemble. </a:t>
            </a:r>
            <a:r>
              <a:t>Vous pouvez fermer les yeux ou les garder ouverts. Respirez lentement, doucement et de manière détendue. Nous allons essayer la respiration « Fleur et bougie » ensemble :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2800"/>
            </a:pPr>
            <a:r>
              <a:t>Inspirez : faites semblant de sentir une fleur en inspirant lentement par le nez. Remplissez vos poumons.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2800"/>
            </a:pPr>
            <a:r>
              <a:t>Expirez : faites semblant de souffler une bougie en expirant lentement par la bouche. Gardez vos épaules et votre torse détendus. </a:t>
            </a:r>
          </a:p>
          <a:p>
            <a:pPr marL="0" marR="0" lvl="0" indent="0" algn="l" defTabSz="914400" rtl="0" eaLnBrk="1" fontAlgn="auto" latinLnBrk="0" hangingPunct="1">
              <a:lnSpc>
                <a:spcPct val="100000"/>
              </a:lnSpc>
              <a:spcBef>
                <a:spcPts val="0"/>
              </a:spcBef>
              <a:spcAft>
                <a:spcPts val="0"/>
              </a:spcAft>
              <a:buClrTx/>
              <a:buSzTx/>
              <a:buFontTx/>
              <a:buNone/>
              <a:tabLst/>
            </a:pPr>
            <a:endParaRPr sz="28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2800" b="1"/>
            </a:pPr>
            <a:r>
              <a:t>Continuez pendant environ 8 cycles de respiration.</a:t>
            </a:r>
          </a:p>
          <a:p>
            <a:pPr marL="0" marR="0" lvl="0" indent="0" algn="l" defTabSz="914400" rtl="0" eaLnBrk="1" fontAlgn="auto" latinLnBrk="0" hangingPunct="1">
              <a:lnSpc>
                <a:spcPct val="100000"/>
              </a:lnSpc>
              <a:spcBef>
                <a:spcPts val="0"/>
              </a:spcBef>
              <a:spcAft>
                <a:spcPts val="0"/>
              </a:spcAft>
              <a:buClrTx/>
              <a:buSzTx/>
              <a:buFontTx/>
              <a:buNone/>
              <a:tabLst/>
            </a:pPr>
            <a:endParaRPr sz="28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2800" b="1">
                <a:solidFill>
                  <a:srgbClr val="316355"/>
                </a:solidFill>
                <a:latin typeface="Ubuntu" panose="020B0504030602030204" pitchFamily="34" charset="0"/>
              </a:defRPr>
            </a:pPr>
            <a:r>
              <a:t>QUESTION :</a:t>
            </a:r>
          </a:p>
          <a:p>
            <a:pPr marL="0" marR="0" lvl="0" indent="0" algn="l" defTabSz="914400" rtl="0" eaLnBrk="1" fontAlgn="auto" latinLnBrk="0" hangingPunct="1">
              <a:lnSpc>
                <a:spcPct val="100000"/>
              </a:lnSpc>
              <a:spcBef>
                <a:spcPts val="0"/>
              </a:spcBef>
              <a:spcAft>
                <a:spcPts val="0"/>
              </a:spcAft>
              <a:buClrTx/>
              <a:buSzTx/>
              <a:buFontTx/>
              <a:buNone/>
              <a:tabLst/>
              <a:defRPr sz="2800">
                <a:solidFill>
                  <a:schemeClr val="dk1"/>
                </a:solidFill>
                <a:latin typeface="Ubuntu" panose="020B0504030602030204" pitchFamily="34" charset="0"/>
              </a:defRPr>
            </a:pPr>
            <a:r>
              <a:t>Comment vous sentez-vous après vous être entraînés à la respiration ? Vous sentez-vous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2800">
                <a:solidFill>
                  <a:schemeClr val="dk1"/>
                </a:solidFill>
                <a:latin typeface="Ubuntu" panose="020B0504030602030204" pitchFamily="34" charset="0"/>
              </a:defRPr>
            </a:pPr>
            <a:r>
              <a:t>Détendus ? Calmes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2800">
                <a:solidFill>
                  <a:schemeClr val="dk1"/>
                </a:solidFill>
                <a:latin typeface="Ubuntu" panose="020B0504030602030204" pitchFamily="34" charset="0"/>
              </a:defRPr>
            </a:pPr>
            <a:r>
              <a:t>Positifs ? Heureux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2800">
                <a:solidFill>
                  <a:schemeClr val="dk1"/>
                </a:solidFill>
                <a:latin typeface="Ubuntu" panose="020B0504030602030204" pitchFamily="34" charset="0"/>
              </a:defRPr>
            </a:pPr>
            <a:r>
              <a:t>Plus détendus dans vos muscles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2800">
                <a:solidFill>
                  <a:schemeClr val="dk1"/>
                </a:solidFill>
                <a:latin typeface="Ubuntu" panose="020B0504030602030204" pitchFamily="34" charset="0"/>
              </a:defRPr>
            </a:pPr>
            <a:r>
              <a:t>Comme si vous étiez plus grands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2800">
                <a:solidFill>
                  <a:schemeClr val="dk1"/>
                </a:solidFill>
                <a:latin typeface="Ubuntu" panose="020B0504030602030204" pitchFamily="34" charset="0"/>
              </a:defRPr>
            </a:pPr>
            <a:r>
              <a:t>Avez-vous sommeil ?</a:t>
            </a:r>
          </a:p>
        </p:txBody>
      </p:sp>
      <p:sp>
        <p:nvSpPr>
          <p:cNvPr id="4" name="Slide Number Placeholder 3"/>
          <p:cNvSpPr>
            <a:spLocks noGrp="1"/>
          </p:cNvSpPr>
          <p:nvPr>
            <p:ph type="sldNum" sz="quarter" idx="5"/>
          </p:nvPr>
        </p:nvSpPr>
        <p:spPr/>
        <p:txBody>
          <a:bodyPr/>
          <a:lstStyle/>
          <a:p>
            <a:fld id="{94524C34-D508-4CCF-A9F5-C631378A631A}" type="slidenum">
              <a:rPr lang="en-US" smtClean="0"/>
              <a:t>37</a:t>
            </a:fld>
            <a:endParaRPr lang="en-US"/>
          </a:p>
        </p:txBody>
      </p:sp>
    </p:spTree>
    <p:extLst>
      <p:ext uri="{BB962C8B-B14F-4D97-AF65-F5344CB8AC3E}">
        <p14:creationId xmlns:p14="http://schemas.microsoft.com/office/powerpoint/2010/main" val="28981461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2B2B2-C5C8-1F53-9CA7-A62D9B4258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EDE6A6-786E-ABB2-B133-D53E035ABD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9F7D5F-2B47-DD2F-9358-4123204FE56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pPr>
            <a:r>
              <a:t>[2 minutes/durée totale 108 minutes]</a:t>
            </a:r>
          </a:p>
          <a:p>
            <a:pPr marL="0" marR="0" lvl="0" indent="0" algn="l" defTabSz="914400" rtl="0" eaLnBrk="1" fontAlgn="auto" latinLnBrk="0" hangingPunct="1">
              <a:lnSpc>
                <a:spcPct val="100000"/>
              </a:lnSpc>
              <a:spcBef>
                <a:spcPts val="0"/>
              </a:spcBef>
              <a:spcAft>
                <a:spcPts val="0"/>
              </a:spcAft>
              <a:buClrTx/>
              <a:buSzTx/>
              <a:buFontTx/>
              <a:buNone/>
              <a:tabLst/>
            </a:pPr>
            <a:endParaRPr sz="120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latin typeface="Ubuntu" panose="020B0504030602030204" pitchFamily="34" charset="0"/>
              </a:defRPr>
            </a:pPr>
            <a:r>
              <a:t>Maintenant, nous allons combiner la respiration et les étirements avec un exercice appelé « Étirez-vous, respirez, détendez-vous ». </a:t>
            </a:r>
          </a:p>
          <a:p>
            <a:pPr marL="0" marR="0" lvl="0" indent="0" algn="l" defTabSz="914400" rtl="0" eaLnBrk="1" fontAlgn="auto" latinLnBrk="0" hangingPunct="1">
              <a:lnSpc>
                <a:spcPct val="100000"/>
              </a:lnSpc>
              <a:spcBef>
                <a:spcPts val="0"/>
              </a:spcBef>
              <a:spcAft>
                <a:spcPts val="0"/>
              </a:spcAft>
              <a:buClrTx/>
              <a:buSzTx/>
              <a:buFontTx/>
              <a:buNone/>
              <a:tabLst/>
            </a:pPr>
            <a:endParaRPr sz="120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b="1">
                <a:latin typeface="Ubuntu" panose="020B0504030602030204" pitchFamily="34" charset="0"/>
              </a:defRPr>
            </a:pPr>
            <a:r>
              <a:t>Guidez-les à travers l'exercice en suivant les consignes à l'écran.</a:t>
            </a:r>
          </a:p>
          <a:p>
            <a:pPr marL="0" marR="0" lvl="0" indent="0" algn="l" defTabSz="914400" rtl="0" eaLnBrk="1" fontAlgn="auto" latinLnBrk="0" hangingPunct="1">
              <a:lnSpc>
                <a:spcPct val="100000"/>
              </a:lnSpc>
              <a:spcBef>
                <a:spcPts val="0"/>
              </a:spcBef>
              <a:spcAft>
                <a:spcPts val="0"/>
              </a:spcAft>
              <a:buClrTx/>
              <a:buSzTx/>
              <a:buFontTx/>
              <a:buNone/>
              <a:tabLst/>
              <a:defRPr>
                <a:latin typeface="Ubuntu" panose="020B0504030602030204" pitchFamily="34" charset="0"/>
              </a:defRPr>
            </a:pPr>
            <a:r>
              <a:t>1. Étirez-vous ! Commencez votre étirement.</a:t>
            </a:r>
          </a:p>
          <a:p>
            <a:pPr marL="0" marR="0" lvl="0" indent="0" algn="l" defTabSz="914400" rtl="0" eaLnBrk="1" fontAlgn="auto" latinLnBrk="0" hangingPunct="1">
              <a:lnSpc>
                <a:spcPct val="100000"/>
              </a:lnSpc>
              <a:spcBef>
                <a:spcPts val="0"/>
              </a:spcBef>
              <a:spcAft>
                <a:spcPts val="0"/>
              </a:spcAft>
              <a:buClrTx/>
              <a:buSzTx/>
              <a:buFontTx/>
              <a:buNone/>
              <a:tabLst/>
            </a:pPr>
            <a:endParaRPr sz="1200" b="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latin typeface="Ubuntu" panose="020B0504030602030204" pitchFamily="34" charset="0"/>
              </a:defRPr>
            </a:pPr>
            <a:r>
              <a:t>2. Respirez ! Inspirez et expirez calmement 5 fois pendant l'étirement. </a:t>
            </a:r>
            <a:r>
              <a:rPr u="sng"/>
              <a:t>Remarquez à quel point vos muscles se détendent quand vous inspirez et expirez. </a:t>
            </a:r>
            <a:r>
              <a:rPr b="1"/>
              <a:t>5 inspirations et expirations profondes devraient prendre environ 30 secondes. </a:t>
            </a:r>
            <a:endParaRPr sz="1200" b="1" u="sng">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pPr>
            <a:endParaRPr sz="1200" b="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latin typeface="Ubuntu" panose="020B0504030602030204" pitchFamily="34" charset="0"/>
              </a:defRPr>
            </a:pPr>
            <a:r>
              <a:t>3. Détendez-vous ! Relâchez votre étirement.</a:t>
            </a:r>
          </a:p>
          <a:p>
            <a:pPr marL="0" marR="0" lvl="0" indent="0" algn="l" defTabSz="914400" rtl="0" eaLnBrk="1" fontAlgn="auto" latinLnBrk="0" hangingPunct="1">
              <a:lnSpc>
                <a:spcPct val="100000"/>
              </a:lnSpc>
              <a:spcBef>
                <a:spcPts val="0"/>
              </a:spcBef>
              <a:spcAft>
                <a:spcPts val="0"/>
              </a:spcAft>
              <a:buClrTx/>
              <a:buSzTx/>
              <a:buFontTx/>
              <a:buNone/>
              <a:tabLst/>
            </a:pPr>
            <a:endParaRPr sz="1200" b="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b="1">
                <a:latin typeface="Ubuntu" panose="020B0504030602030204" pitchFamily="34" charset="0"/>
              </a:defRPr>
            </a:pPr>
            <a:r>
              <a:t>Passez à la diapositive suivante avec plus d'exemples d'étirements.</a:t>
            </a:r>
          </a:p>
        </p:txBody>
      </p:sp>
      <p:sp>
        <p:nvSpPr>
          <p:cNvPr id="4" name="Slide Number Placeholder 3">
            <a:extLst>
              <a:ext uri="{FF2B5EF4-FFF2-40B4-BE49-F238E27FC236}">
                <a16:creationId xmlns:a16="http://schemas.microsoft.com/office/drawing/2014/main" id="{5BF2F635-D01B-CA57-53F5-6A32B00B01CA}"/>
              </a:ext>
            </a:extLst>
          </p:cNvPr>
          <p:cNvSpPr>
            <a:spLocks noGrp="1"/>
          </p:cNvSpPr>
          <p:nvPr>
            <p:ph type="sldNum" sz="quarter" idx="5"/>
          </p:nvPr>
        </p:nvSpPr>
        <p:spPr/>
        <p:txBody>
          <a:bodyPr/>
          <a:lstStyle/>
          <a:p>
            <a:fld id="{94524C34-D508-4CCF-A9F5-C631378A631A}" type="slidenum">
              <a:rPr lang="en-US" smtClean="0"/>
              <a:t>38</a:t>
            </a:fld>
            <a:endParaRPr lang="en-US"/>
          </a:p>
        </p:txBody>
      </p:sp>
    </p:spTree>
    <p:extLst>
      <p:ext uri="{BB962C8B-B14F-4D97-AF65-F5344CB8AC3E}">
        <p14:creationId xmlns:p14="http://schemas.microsoft.com/office/powerpoint/2010/main" val="228309535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pPr>
            <a:r>
              <a:t>[4 minutes/durée totale 112 minutes]</a:t>
            </a:r>
          </a:p>
          <a:p>
            <a:pPr marL="0" marR="0" lvl="0" indent="0" algn="l" defTabSz="914400" rtl="0" eaLnBrk="1" fontAlgn="auto" latinLnBrk="0" hangingPunct="1">
              <a:lnSpc>
                <a:spcPct val="100000"/>
              </a:lnSpc>
              <a:spcBef>
                <a:spcPts val="0"/>
              </a:spcBef>
              <a:spcAft>
                <a:spcPts val="0"/>
              </a:spcAft>
              <a:buClrTx/>
              <a:buSzTx/>
              <a:buFontTx/>
              <a:buNone/>
              <a:tabLst/>
            </a:pPr>
            <a:endParaRPr sz="1200" b="1">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b="1">
                <a:latin typeface="Ubuntu" panose="020B0504030602030204" pitchFamily="34" charset="0"/>
              </a:defRPr>
            </a:pPr>
            <a:r>
              <a:t>Répétez l'exercice plusieurs fois avec différents étirements latéraux et/ou en changeant de côté du corps. Les capitaines de fitness devraient aussi partager leurs étirements de récupération préférés pendant cette activité. </a:t>
            </a:r>
          </a:p>
          <a:p>
            <a:pPr marL="0" marR="0" lvl="0" indent="0" algn="l" defTabSz="914400" rtl="0" eaLnBrk="1" fontAlgn="auto" latinLnBrk="0" hangingPunct="1">
              <a:lnSpc>
                <a:spcPct val="100000"/>
              </a:lnSpc>
              <a:spcBef>
                <a:spcPts val="0"/>
              </a:spcBef>
              <a:spcAft>
                <a:spcPts val="0"/>
              </a:spcAft>
              <a:buClrTx/>
              <a:buSzTx/>
              <a:buFontTx/>
              <a:buNone/>
              <a:tabLst/>
            </a:pPr>
            <a:endParaRPr sz="1200" b="1">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latin typeface="Ubuntu" panose="020B0504030602030204" pitchFamily="34" charset="0"/>
              </a:defRPr>
            </a:pPr>
            <a:r>
              <a:t>5 inspirations et expirations profondes devraient prendre environ 30 secondes. Tenir les étirements pendant plus longtemps, jusqu'à une minute ou 10 respirations, permettra aux muscles de se détendre encore plus !</a:t>
            </a:r>
            <a:endParaRPr sz="1200" b="1">
              <a:latin typeface="Ubuntu" panose="020B0504030602030204" pitchFamily="34"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39</a:t>
            </a:fld>
            <a:endParaRPr lang="en-US"/>
          </a:p>
        </p:txBody>
      </p:sp>
    </p:spTree>
    <p:extLst>
      <p:ext uri="{BB962C8B-B14F-4D97-AF65-F5344CB8AC3E}">
        <p14:creationId xmlns:p14="http://schemas.microsoft.com/office/powerpoint/2010/main" val="37868022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pPr>
            <a:r>
              <a:t>[1 minute/durée totale 10 minutes]</a:t>
            </a:r>
          </a:p>
          <a:p>
            <a:pPr marL="0" marR="0" lvl="0" indent="0" algn="l" defTabSz="914400" rtl="0" eaLnBrk="1" fontAlgn="auto" latinLnBrk="0" hangingPunct="1">
              <a:lnSpc>
                <a:spcPct val="100000"/>
              </a:lnSpc>
              <a:spcBef>
                <a:spcPts val="0"/>
              </a:spcBef>
              <a:spcAft>
                <a:spcPts val="0"/>
              </a:spcAft>
              <a:buClrTx/>
              <a:buSzTx/>
              <a:buFontTx/>
              <a:buNone/>
              <a:tabLst/>
            </a:pPr>
            <a:endParaRPr/>
          </a:p>
          <a:p>
            <a:pPr marL="0" marR="0">
              <a:spcBef>
                <a:spcPts val="0"/>
              </a:spcBef>
              <a:spcAft>
                <a:spcPts val="0"/>
              </a:spcAft>
              <a:defRPr>
                <a:effectLst/>
                <a:latin typeface="Ubuntu Light" panose="020B0304030602030204" pitchFamily="34" charset="0"/>
                <a:ea typeface="Calibri" panose="020F0502020204030204" pitchFamily="34" charset="0"/>
                <a:cs typeface="Times New Roman" panose="02020603050405020304" pitchFamily="18" charset="0"/>
              </a:defRPr>
            </a:pPr>
            <a:r>
              <a:t>La formation de capitaine de fitness de la 2e année est divisée en deux parties :</a:t>
            </a:r>
            <a:endParaRPr sz="1200" b="0" i="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defRPr>
                <a:effectLst/>
                <a:latin typeface="Ubuntu Light" panose="020B0304030602030204" pitchFamily="34" charset="0"/>
                <a:ea typeface="Calibri" panose="020F0502020204030204" pitchFamily="34" charset="0"/>
                <a:cs typeface="Times New Roman" panose="02020603050405020304" pitchFamily="18" charset="0"/>
              </a:defRPr>
            </a:pPr>
            <a:r>
              <a:t> </a:t>
            </a:r>
            <a:endParaRPr sz="1200" b="0" i="0">
              <a:effectLst/>
              <a:latin typeface="Calibri" panose="020F0502020204030204" pitchFamily="34" charset="0"/>
              <a:ea typeface="Calibri" panose="020F0502020204030204" pitchFamily="34" charset="0"/>
              <a:cs typeface="Times New Roman" panose="02020603050405020304" pitchFamily="18" charset="0"/>
            </a:endParaRPr>
          </a:p>
          <a:p>
            <a:pPr marL="228600" marR="0" indent="-228600">
              <a:spcBef>
                <a:spcPts val="0"/>
              </a:spcBef>
              <a:spcAft>
                <a:spcPts val="0"/>
              </a:spcAft>
              <a:buFont typeface="+mj-lt"/>
              <a:buAutoNum type="arabicPeriod"/>
              <a:defRPr>
                <a:effectLst/>
                <a:latin typeface="Ubuntu Light" panose="020B0304030602030204" pitchFamily="34" charset="0"/>
                <a:ea typeface="Calibri" panose="020F0502020204030204" pitchFamily="34" charset="0"/>
                <a:cs typeface="Times New Roman" panose="02020603050405020304" pitchFamily="18" charset="0"/>
              </a:defRPr>
            </a:pPr>
            <a:r>
              <a:t>Révision de l'année 1</a:t>
            </a:r>
          </a:p>
          <a:p>
            <a:pPr marL="228600" marR="0" indent="-228600">
              <a:spcBef>
                <a:spcPts val="0"/>
              </a:spcBef>
              <a:spcAft>
                <a:spcPts val="0"/>
              </a:spcAft>
              <a:buFont typeface="+mj-lt"/>
              <a:buAutoNum type="arabicPeriod"/>
              <a:defRPr>
                <a:effectLst/>
                <a:latin typeface="Ubuntu Light" panose="020B0304030602030204" pitchFamily="34" charset="0"/>
                <a:ea typeface="Calibri" panose="020F0502020204030204" pitchFamily="34" charset="0"/>
                <a:cs typeface="Times New Roman" panose="02020603050405020304" pitchFamily="18" charset="0"/>
              </a:defRPr>
            </a:pPr>
            <a:r>
              <a:t>Mentalité de jour de match</a:t>
            </a:r>
            <a:endParaRPr sz="1200" b="0" i="0">
              <a:effectLst/>
              <a:latin typeface="Calibri" panose="020F0502020204030204" pitchFamily="34" charset="0"/>
              <a:ea typeface="Calibri" panose="020F0502020204030204" pitchFamily="34" charset="0"/>
              <a:cs typeface="Times New Roman" panose="02020603050405020304" pitchFamily="18" charset="0"/>
            </a:endParaRPr>
          </a:p>
          <a:p>
            <a:endParaRPr sz="1200" b="0" i="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solidFill>
                  <a:schemeClr val="dk1"/>
                </a:solidFill>
                <a:latin typeface="Ubuntu" panose="020B0504030602030204" pitchFamily="34" charset="0"/>
              </a:defRPr>
            </a:pPr>
            <a:r>
              <a:t>Terminer ce cours prendra environ 2 heures. Nous ferons une pause entre la partie 1 et 2. </a:t>
            </a:r>
          </a:p>
          <a:p>
            <a:pPr marL="0" marR="0" lvl="0" indent="0" algn="l" defTabSz="914400" rtl="0" eaLnBrk="1" fontAlgn="auto" latinLnBrk="0" hangingPunct="1">
              <a:lnSpc>
                <a:spcPct val="100000"/>
              </a:lnSpc>
              <a:spcBef>
                <a:spcPts val="0"/>
              </a:spcBef>
              <a:spcAft>
                <a:spcPts val="0"/>
              </a:spcAft>
              <a:buClrTx/>
              <a:buSzTx/>
              <a:buFontTx/>
              <a:buNone/>
              <a:tabLst/>
            </a:pPr>
            <a:endParaRPr sz="12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solidFill>
                  <a:schemeClr val="dk1"/>
                </a:solidFill>
                <a:latin typeface="Ubuntu" panose="020B0504030602030204" pitchFamily="34" charset="0"/>
              </a:defRPr>
            </a:pPr>
            <a:r>
              <a:t>Commençons !</a:t>
            </a:r>
          </a:p>
          <a:p>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4</a:t>
            </a:fld>
            <a:endParaRPr lang="en-US"/>
          </a:p>
        </p:txBody>
      </p:sp>
    </p:spTree>
    <p:extLst>
      <p:ext uri="{BB962C8B-B14F-4D97-AF65-F5344CB8AC3E}">
        <p14:creationId xmlns:p14="http://schemas.microsoft.com/office/powerpoint/2010/main" val="355196051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E85F8-31EC-7F60-937B-5A65090FCD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672BFA-1C7D-6CBA-D5A9-AFEDCF6670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4FC02F-15E4-1007-521F-65C5D2CDBAE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solidFill>
                  <a:schemeClr val="dk1"/>
                </a:solidFill>
                <a:latin typeface="Ubuntu" panose="020B0504030602030204" pitchFamily="34" charset="0"/>
              </a:defRPr>
            </a:pPr>
            <a:r>
              <a:t>Pour finir notre entraînement, parlons de votre rôle et de vos responsabilités en tant que capitaine de fitness en 2e année !</a:t>
            </a:r>
          </a:p>
          <a:p>
            <a:endParaRPr/>
          </a:p>
        </p:txBody>
      </p:sp>
      <p:sp>
        <p:nvSpPr>
          <p:cNvPr id="4" name="Slide Number Placeholder 3">
            <a:extLst>
              <a:ext uri="{FF2B5EF4-FFF2-40B4-BE49-F238E27FC236}">
                <a16:creationId xmlns:a16="http://schemas.microsoft.com/office/drawing/2014/main" id="{31F38968-3449-E561-3D56-9DA08994900D}"/>
              </a:ext>
            </a:extLst>
          </p:cNvPr>
          <p:cNvSpPr>
            <a:spLocks noGrp="1"/>
          </p:cNvSpPr>
          <p:nvPr>
            <p:ph type="sldNum" sz="quarter" idx="5"/>
          </p:nvPr>
        </p:nvSpPr>
        <p:spPr/>
        <p:txBody>
          <a:bodyPr/>
          <a:lstStyle/>
          <a:p>
            <a:fld id="{94524C34-D508-4CCF-A9F5-C631378A631A}" type="slidenum">
              <a:rPr lang="en-US" smtClean="0"/>
              <a:t>40</a:t>
            </a:fld>
            <a:endParaRPr lang="en-US"/>
          </a:p>
        </p:txBody>
      </p:sp>
    </p:spTree>
    <p:extLst>
      <p:ext uri="{BB962C8B-B14F-4D97-AF65-F5344CB8AC3E}">
        <p14:creationId xmlns:p14="http://schemas.microsoft.com/office/powerpoint/2010/main" val="273462828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pPr>
            <a:r>
              <a:t>[4 minutes/durée totale 116 minutes]</a:t>
            </a:r>
          </a:p>
          <a:p>
            <a:pPr marL="0" indent="0">
              <a:buFont typeface="Arial" panose="020B0604020202020204" pitchFamily="34" charset="0"/>
              <a:buNone/>
            </a:pPr>
            <a:endParaRPr/>
          </a:p>
          <a:p>
            <a:pPr marL="0" marR="0" lvl="0" indent="0" algn="l" defTabSz="914400" rtl="0" eaLnBrk="1" fontAlgn="auto" latinLnBrk="0" hangingPunct="1">
              <a:lnSpc>
                <a:spcPct val="100000"/>
              </a:lnSpc>
              <a:spcBef>
                <a:spcPts val="0"/>
              </a:spcBef>
              <a:spcAft>
                <a:spcPts val="0"/>
              </a:spcAft>
              <a:buClrTx/>
              <a:buSzTx/>
              <a:buFontTx/>
              <a:buNone/>
              <a:tabLst/>
              <a:defRPr>
                <a:latin typeface="Ubuntu" panose="020B0504030602030204" pitchFamily="34" charset="0"/>
              </a:defRPr>
            </a:pPr>
            <a:r>
              <a:t>Rappelez-vous, vous avez quatre responsabilités clés en tant que capitaine de fitness de 2e année.</a:t>
            </a:r>
          </a:p>
          <a:p>
            <a:pPr marL="0" marR="0" lvl="0" indent="0" algn="l" defTabSz="914400" rtl="0" eaLnBrk="1" fontAlgn="auto" latinLnBrk="0" hangingPunct="1">
              <a:lnSpc>
                <a:spcPct val="100000"/>
              </a:lnSpc>
              <a:spcBef>
                <a:spcPts val="0"/>
              </a:spcBef>
              <a:spcAft>
                <a:spcPts val="0"/>
              </a:spcAft>
              <a:buClrTx/>
              <a:buSzTx/>
              <a:buFontTx/>
              <a:buNone/>
              <a:tabLst/>
            </a:pPr>
            <a:endParaRPr sz="120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latin typeface="Ubuntu" panose="020B0504030602030204" pitchFamily="34" charset="0"/>
              </a:defRPr>
            </a:pPr>
            <a:r>
              <a:t>Vos deux premières responsabilités étaient incluses dans votre rôle en tant que capitaine de fitness de 1ère année. Vous allez continuer de faire ces activités !</a:t>
            </a:r>
          </a:p>
          <a:p>
            <a:pPr marL="0" marR="0" lvl="0" indent="0" algn="l" defTabSz="914400" rtl="0" eaLnBrk="1" fontAlgn="auto" latinLnBrk="0" hangingPunct="1">
              <a:lnSpc>
                <a:spcPct val="100000"/>
              </a:lnSpc>
              <a:spcBef>
                <a:spcPts val="0"/>
              </a:spcBef>
              <a:spcAft>
                <a:spcPts val="0"/>
              </a:spcAft>
              <a:buClrTx/>
              <a:buSzTx/>
              <a:buFontTx/>
              <a:buNone/>
              <a:tabLst/>
            </a:pPr>
            <a:endParaRPr sz="1200">
              <a:latin typeface="Ubuntu" panose="020B050403060203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latin typeface="Ubuntu" panose="020B0504030602030204" pitchFamily="34" charset="0"/>
              </a:defRPr>
            </a:pPr>
            <a:r>
              <a:t>Dirigez un échauffement et une récupération à chaque session d'entraînement</a:t>
            </a:r>
            <a:br>
              <a:rPr lang="en-US" sz="1200" dirty="0">
                <a:latin typeface="Ubuntu" panose="020B0504030602030204" pitchFamily="34" charset="0"/>
              </a:rPr>
            </a:br>
            <a:endParaRPr sz="1200">
              <a:latin typeface="Ubuntu" panose="020B050403060203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latin typeface="Ubuntu" panose="020B0504030602030204" pitchFamily="34" charset="0"/>
              </a:defRPr>
            </a:pPr>
            <a:r>
              <a:t>Partagez des conseils de santé avec vos coéquipiers. Souvenez-vous, il est important de montrer l'exemple et de pratiquer les comportements sains que vous encouragez vos coéquipiers à adopter !</a:t>
            </a:r>
            <a:br>
              <a:rPr lang="en-US" sz="1200" dirty="0">
                <a:latin typeface="Ubuntu" panose="020B0504030602030204" pitchFamily="34" charset="0"/>
              </a:rPr>
            </a:br>
            <a:br>
              <a:rPr lang="en-US" sz="1200" dirty="0">
                <a:latin typeface="Ubuntu" panose="020B0504030602030204" pitchFamily="34" charset="0"/>
              </a:rPr>
            </a:br>
            <a:r>
              <a:t>Vos deux nouvelles responsabilités sont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latin typeface="Ubuntu" panose="020B0504030602030204" pitchFamily="34" charset="0"/>
              </a:defRPr>
            </a:pPr>
            <a:r>
              <a:t>Partagez un message de force avec vos coéquipiers quand ils arrivent ou pendant l'échauffement. Souriez et regardez-les dans les yeux. Si vous voulez, vous pouvez aussi faire un check ou avec votre coéquipier ou lui taper dans la main.</a:t>
            </a:r>
            <a:br>
              <a:rPr lang="en-US" sz="1200" dirty="0">
                <a:latin typeface="Ubuntu" panose="020B0504030602030204" pitchFamily="34" charset="0"/>
              </a:rPr>
            </a:br>
            <a:br>
              <a:rPr lang="en-US" sz="1200" dirty="0">
                <a:latin typeface="Ubuntu" panose="020B0504030602030204" pitchFamily="34" charset="0"/>
              </a:rPr>
            </a:br>
            <a:r>
              <a:t>Souvenez-vous : vous pouvez partager des messages de force à d'autres moments où vos coéquipiers pourraient avoir besoin de soutien ou d'encouragement.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pPr>
            <a:endParaRPr sz="1200">
              <a:latin typeface="Ubuntu" panose="020B050403060203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latin typeface="Ubuntu" panose="020B0504030602030204" pitchFamily="34" charset="0"/>
              </a:defRPr>
            </a:pPr>
            <a:r>
              <a:t>Pendant vos étirements de récupération, aidez vos coéquipiers avec leur respiration. Vous pouvez utiliser la technique « Étirez-vous, respirez, détendez-vous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pPr>
            <a:endParaRPr sz="120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 typeface="+mj-lt"/>
              <a:buNone/>
              <a:tabLst/>
              <a:defRPr b="1">
                <a:latin typeface="Ubuntu" panose="020B0504030602030204" pitchFamily="34" charset="0"/>
              </a:defRPr>
            </a:pPr>
            <a:r>
              <a:t>Facultatif : ajoutez un plan d'action et toutes les étapes suivantes que vous aimeriez que les capitaines de fitness de 2e année fassent. </a:t>
            </a:r>
          </a:p>
          <a:p>
            <a:pPr marL="0" indent="0">
              <a:buFont typeface="Arial" panose="020B0604020202020204" pitchFamily="34" charset="0"/>
              <a:buNone/>
            </a:pPr>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41</a:t>
            </a:fld>
            <a:endParaRPr lang="en-US"/>
          </a:p>
        </p:txBody>
      </p:sp>
    </p:spTree>
    <p:extLst>
      <p:ext uri="{BB962C8B-B14F-4D97-AF65-F5344CB8AC3E}">
        <p14:creationId xmlns:p14="http://schemas.microsoft.com/office/powerpoint/2010/main" val="122236628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pPr>
            <a:r>
              <a:t>[3 minutes/durée totale 119 minutes]</a:t>
            </a:r>
          </a:p>
          <a:p>
            <a:pPr marL="0" marR="0" lvl="0" indent="0" algn="l" defTabSz="914400" rtl="0" eaLnBrk="1" fontAlgn="auto" latinLnBrk="0" hangingPunct="1">
              <a:lnSpc>
                <a:spcPct val="100000"/>
              </a:lnSpc>
              <a:spcBef>
                <a:spcPts val="0"/>
              </a:spcBef>
              <a:spcAft>
                <a:spcPts val="0"/>
              </a:spcAft>
              <a:buClrTx/>
              <a:buSzTx/>
              <a:buFontTx/>
              <a:buNone/>
              <a:tabLst/>
            </a:pPr>
            <a:endParaRPr sz="1200" b="1"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b="1">
                <a:solidFill>
                  <a:schemeClr val="dk1"/>
                </a:solidFill>
                <a:latin typeface="Ubuntu" panose="020B0504030602030204" pitchFamily="34" charset="0"/>
              </a:defRPr>
            </a:pPr>
            <a:r>
              <a:t>Invitez les capitaines de fitness à se tenir debout en cercle. </a:t>
            </a:r>
          </a:p>
          <a:p>
            <a:pPr marL="0" marR="0" lvl="0" indent="0" algn="l" defTabSz="914400" rtl="0" eaLnBrk="1" fontAlgn="auto" latinLnBrk="0" hangingPunct="1">
              <a:lnSpc>
                <a:spcPct val="100000"/>
              </a:lnSpc>
              <a:spcBef>
                <a:spcPts val="0"/>
              </a:spcBef>
              <a:spcAft>
                <a:spcPts val="0"/>
              </a:spcAft>
              <a:buClrTx/>
              <a:buSzTx/>
              <a:buFontTx/>
              <a:buNone/>
              <a:tabLst/>
            </a:pPr>
            <a:endParaRPr sz="12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latin typeface="Ubuntu" panose="020B0504030602030204" pitchFamily="34" charset="0"/>
              </a:defRPr>
            </a:pPr>
            <a:r>
              <a:rPr b="1">
                <a:solidFill>
                  <a:srgbClr val="316355"/>
                </a:solidFill>
              </a:rPr>
              <a:t>QUESTION :</a:t>
            </a:r>
            <a:br>
              <a:rPr lang="en-US" sz="1200" b="0" i="0" u="none" strike="noStrike" kern="1200" baseline="0" noProof="0" dirty="0">
                <a:solidFill>
                  <a:schemeClr val="dk1"/>
                </a:solidFill>
                <a:latin typeface="Ubuntu" panose="020B0504030602030204" pitchFamily="34" charset="0"/>
                <a:ea typeface="+mn-ea"/>
                <a:cs typeface="+mn-cs"/>
              </a:rPr>
            </a:br>
            <a:r>
              <a:rPr>
                <a:solidFill>
                  <a:schemeClr val="dk1"/>
                </a:solidFill>
              </a:rPr>
              <a:t>Qu'avez-vous hâte de faire en tant que capitaine de fitness en 2e année ?</a:t>
            </a:r>
          </a:p>
          <a:p>
            <a:endParaRPr>
              <a:solidFill>
                <a:schemeClr val="dk1"/>
              </a:solidFill>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42</a:t>
            </a:fld>
            <a:endParaRPr lang="en-US"/>
          </a:p>
        </p:txBody>
      </p:sp>
    </p:spTree>
    <p:extLst>
      <p:ext uri="{BB962C8B-B14F-4D97-AF65-F5344CB8AC3E}">
        <p14:creationId xmlns:p14="http://schemas.microsoft.com/office/powerpoint/2010/main" val="101731010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pPr>
            <a:r>
              <a:t>[1 minutes/durée totale 120 minutes]</a:t>
            </a:r>
          </a:p>
          <a:p>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43</a:t>
            </a:fld>
            <a:endParaRPr lang="en-US"/>
          </a:p>
        </p:txBody>
      </p:sp>
    </p:spTree>
    <p:extLst>
      <p:ext uri="{BB962C8B-B14F-4D97-AF65-F5344CB8AC3E}">
        <p14:creationId xmlns:p14="http://schemas.microsoft.com/office/powerpoint/2010/main" val="3013475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pPr>
            <a:r>
              <a:t>[durée totale 120 minutes]</a:t>
            </a:r>
          </a:p>
          <a:p>
            <a:endParaRPr b="0" i="0"/>
          </a:p>
          <a:p>
            <a:pPr>
              <a:defRPr>
                <a:solidFill>
                  <a:srgbClr val="000000"/>
                </a:solidFill>
                <a:effectLst/>
                <a:latin typeface="Ubuntu" panose="020B0504030602030204" pitchFamily="34" charset="0"/>
              </a:defRPr>
            </a:pPr>
            <a:r>
              <a:t>Félicitations ! Merci d'avoir participé, vous avez maintenant terminé le cours de formation de capitaine de fitness de la 2e année.</a:t>
            </a:r>
          </a:p>
          <a:p>
            <a:pPr>
              <a:defRPr>
                <a:solidFill>
                  <a:srgbClr val="000000"/>
                </a:solidFill>
                <a:effectLst/>
                <a:latin typeface="Ubuntu" panose="020B0504030602030204" pitchFamily="34" charset="0"/>
              </a:defRPr>
            </a:pPr>
            <a:r>
              <a:t> </a:t>
            </a:r>
          </a:p>
          <a:p>
            <a:pPr>
              <a:defRPr>
                <a:solidFill>
                  <a:srgbClr val="000000"/>
                </a:solidFill>
                <a:effectLst/>
                <a:latin typeface="Ubuntu" panose="020B0504030602030204" pitchFamily="34" charset="0"/>
              </a:defRPr>
            </a:pPr>
            <a:r>
              <a:t>Souvenez-vous que pour être un bon athlète, vous devez être un athlète en bonne santé. Votre entraîneur et le personnel du programme sont là pour vous aider !</a:t>
            </a:r>
          </a:p>
          <a:p>
            <a:pPr marL="0" marR="0">
              <a:spcBef>
                <a:spcPts val="0"/>
              </a:spcBef>
              <a:spcAft>
                <a:spcPts val="0"/>
              </a:spcAft>
              <a:defRPr b="1" i="1">
                <a:effectLst/>
                <a:latin typeface="Ubuntu Light" panose="020B0304030602030204" pitchFamily="34" charset="0"/>
                <a:ea typeface="Calibri" panose="020F0502020204030204" pitchFamily="34" charset="0"/>
                <a:cs typeface="Times New Roman" panose="02020603050405020304" pitchFamily="18" charset="0"/>
              </a:defRPr>
            </a:pPr>
            <a:r>
              <a:t> </a:t>
            </a:r>
            <a:endParaRPr sz="120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44</a:t>
            </a:fld>
            <a:endParaRPr lang="en-US"/>
          </a:p>
        </p:txBody>
      </p:sp>
    </p:spTree>
    <p:extLst>
      <p:ext uri="{BB962C8B-B14F-4D97-AF65-F5344CB8AC3E}">
        <p14:creationId xmlns:p14="http://schemas.microsoft.com/office/powerpoint/2010/main" val="16582123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pPr>
            <a:r>
              <a:t>[1 minute/durée totale 11 minutes]</a:t>
            </a:r>
          </a:p>
        </p:txBody>
      </p:sp>
      <p:sp>
        <p:nvSpPr>
          <p:cNvPr id="4" name="Slide Number Placeholder 3"/>
          <p:cNvSpPr>
            <a:spLocks noGrp="1"/>
          </p:cNvSpPr>
          <p:nvPr>
            <p:ph type="sldNum" sz="quarter" idx="5"/>
          </p:nvPr>
        </p:nvSpPr>
        <p:spPr/>
        <p:txBody>
          <a:bodyPr/>
          <a:lstStyle/>
          <a:p>
            <a:fld id="{94524C34-D508-4CCF-A9F5-C631378A631A}" type="slidenum">
              <a:rPr lang="en-US" smtClean="0"/>
              <a:t>5</a:t>
            </a:fld>
            <a:endParaRPr lang="en-US"/>
          </a:p>
        </p:txBody>
      </p:sp>
    </p:spTree>
    <p:extLst>
      <p:ext uri="{BB962C8B-B14F-4D97-AF65-F5344CB8AC3E}">
        <p14:creationId xmlns:p14="http://schemas.microsoft.com/office/powerpoint/2010/main" val="1601117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pPr>
            <a:r>
              <a:t>[4 minutes/durée totale 15 minutes]</a:t>
            </a:r>
          </a:p>
          <a:p>
            <a:pPr marL="0" marR="0" lvl="0" indent="0" algn="l" defTabSz="914400" rtl="0" eaLnBrk="1" fontAlgn="auto" latinLnBrk="0" hangingPunct="1">
              <a:lnSpc>
                <a:spcPct val="100000"/>
              </a:lnSpc>
              <a:spcBef>
                <a:spcPts val="0"/>
              </a:spcBef>
              <a:spcAft>
                <a:spcPts val="0"/>
              </a:spcAft>
              <a:buClrTx/>
              <a:buSzTx/>
              <a:buFontTx/>
              <a:buNone/>
              <a:tabLst/>
            </a:pPr>
            <a:endParaRPr/>
          </a:p>
          <a:p>
            <a:pPr>
              <a:defRPr>
                <a:solidFill>
                  <a:schemeClr val="dk1"/>
                </a:solidFill>
                <a:latin typeface="Ubuntu" panose="020B0504030602030204" pitchFamily="34" charset="0"/>
              </a:defRPr>
            </a:pPr>
            <a:r>
              <a:t>Le fitness offre une meilleure santé et plus de performances grâce à une activité physique, une nutrition et une hydratation correctes.</a:t>
            </a:r>
          </a:p>
          <a:p>
            <a:endParaRPr sz="1200" b="0" i="0" u="none" strike="noStrike" kern="1200" baseline="0">
              <a:solidFill>
                <a:schemeClr val="dk1"/>
              </a:solidFill>
              <a:latin typeface="Ubuntu" panose="020B0504030602030204" pitchFamily="34" charset="0"/>
              <a:ea typeface="+mn-ea"/>
              <a:cs typeface="+mn-cs"/>
            </a:endParaRPr>
          </a:p>
          <a:p>
            <a:endParaRPr sz="1200" b="0" i="0" u="none" strike="noStrike" kern="1200" baseline="0">
              <a:solidFill>
                <a:schemeClr val="dk1"/>
              </a:solidFill>
              <a:latin typeface="Ubuntu" panose="020B0504030602030204" pitchFamily="34" charset="0"/>
              <a:ea typeface="+mn-ea"/>
              <a:cs typeface="+mn-cs"/>
            </a:endParaRPr>
          </a:p>
          <a:p>
            <a:pPr>
              <a:defRPr b="1">
                <a:solidFill>
                  <a:srgbClr val="316355"/>
                </a:solidFill>
                <a:latin typeface="Ubuntu" panose="020B0504030602030204" pitchFamily="34" charset="0"/>
              </a:defRPr>
            </a:pPr>
            <a:r>
              <a:t>QUESTION :</a:t>
            </a:r>
          </a:p>
          <a:p>
            <a:pPr>
              <a:defRPr>
                <a:solidFill>
                  <a:schemeClr val="dk1"/>
                </a:solidFill>
                <a:latin typeface="Ubuntu" panose="020B0504030602030204" pitchFamily="34" charset="0"/>
              </a:defRPr>
            </a:pPr>
            <a:r>
              <a:t>Pensez à une personne dont vous diriez qu'elle est en forme. Quelles choses fait-elle, ou quelles choses pensez-vous qu'elle fait, pour rester en forme ? Écrivez votre réponse dans votre cahier.</a:t>
            </a:r>
          </a:p>
          <a:p>
            <a:endParaRPr sz="1200" b="0" i="0" u="none" strike="noStrike" kern="1200" baseline="0">
              <a:solidFill>
                <a:schemeClr val="dk1"/>
              </a:solidFill>
              <a:latin typeface="Ubuntu" panose="020B0504030602030204" pitchFamily="34" charset="0"/>
              <a:ea typeface="+mn-ea"/>
              <a:cs typeface="+mn-cs"/>
            </a:endParaRPr>
          </a:p>
          <a:p>
            <a:pPr>
              <a:defRPr b="1" i="1">
                <a:solidFill>
                  <a:schemeClr val="dk1"/>
                </a:solidFill>
                <a:latin typeface="Ubuntu" panose="020B0504030602030204" pitchFamily="34" charset="0"/>
              </a:defRPr>
            </a:pPr>
            <a:r>
              <a:t>Demandez à quelques participants de partager leurs réponses.</a:t>
            </a:r>
          </a:p>
          <a:p>
            <a:endParaRPr sz="1200" b="0" i="1" u="none" strike="noStrike" kern="1200" baseline="0">
              <a:solidFill>
                <a:schemeClr val="dk1"/>
              </a:solidFill>
              <a:latin typeface="Ubuntu" panose="020B0504030602030204" pitchFamily="34" charset="0"/>
              <a:ea typeface="+mn-ea"/>
              <a:cs typeface="+mn-cs"/>
            </a:endParaRPr>
          </a:p>
          <a:p>
            <a:pPr>
              <a:defRPr>
                <a:solidFill>
                  <a:schemeClr val="dk1"/>
                </a:solidFill>
                <a:latin typeface="Ubuntu" panose="020B0504030602030204" pitchFamily="34" charset="0"/>
              </a:defRPr>
            </a:pPr>
            <a:r>
              <a:t>Très bonnes réponses ! Être en forme consiste à faire des choix sains au quotidien dans trois domaines de la définition : l'activité physique, l'alimentation et l'hydratation. Une personne qui est en forme est en bonne santé et se sent bien  </a:t>
            </a:r>
          </a:p>
          <a:p>
            <a:endParaRPr sz="1200" b="0" i="0" u="none" strike="noStrike" kern="1200" baseline="0">
              <a:solidFill>
                <a:schemeClr val="dk1"/>
              </a:solidFill>
              <a:latin typeface="Ubuntu" panose="020B0504030602030204" pitchFamily="34" charset="0"/>
              <a:ea typeface="+mn-ea"/>
              <a:cs typeface="+mn-cs"/>
            </a:endParaRPr>
          </a:p>
          <a:p>
            <a:pPr>
              <a:defRPr>
                <a:solidFill>
                  <a:schemeClr val="dk1"/>
                </a:solidFill>
                <a:latin typeface="Ubuntu" panose="020B0504030602030204" pitchFamily="34" charset="0"/>
              </a:defRPr>
            </a:pPr>
            <a:r>
              <a:t>Et les choix sains que vous faites dans ces trois domaines tous les jours peuvent vous aider à être en meilleure santé et à améliorer vos performances dans votre sport, votre travail, vos hobbies et d'autres aspects de votre vie.</a:t>
            </a:r>
          </a:p>
          <a:p>
            <a:endParaRPr sz="1200" b="0" i="0" u="none" strike="noStrike" kern="1200" baseline="0">
              <a:solidFill>
                <a:schemeClr val="dk1"/>
              </a:solidFill>
              <a:latin typeface="Ubuntu" panose="020B0504030602030204" pitchFamily="34" charset="0"/>
              <a:ea typeface="+mn-ea"/>
              <a:cs typeface="+mn-cs"/>
            </a:endParaRPr>
          </a:p>
          <a:p>
            <a:pPr>
              <a:defRPr>
                <a:solidFill>
                  <a:schemeClr val="dk1"/>
                </a:solidFill>
                <a:latin typeface="Ubuntu" panose="020B0504030602030204" pitchFamily="34" charset="0"/>
              </a:defRPr>
            </a:pPr>
            <a:r>
              <a:t>Quand vous êtes en forme, vous vous sentez bien et avez plein d'énergie parce que votre corps est fort et sain</a:t>
            </a:r>
          </a:p>
        </p:txBody>
      </p:sp>
      <p:sp>
        <p:nvSpPr>
          <p:cNvPr id="4" name="Slide Number Placeholder 3"/>
          <p:cNvSpPr>
            <a:spLocks noGrp="1"/>
          </p:cNvSpPr>
          <p:nvPr>
            <p:ph type="sldNum" sz="quarter" idx="5"/>
          </p:nvPr>
        </p:nvSpPr>
        <p:spPr/>
        <p:txBody>
          <a:bodyPr/>
          <a:lstStyle/>
          <a:p>
            <a:fld id="{94524C34-D508-4CCF-A9F5-C631378A631A}" type="slidenum">
              <a:rPr lang="en-US" smtClean="0"/>
              <a:t>6</a:t>
            </a:fld>
            <a:endParaRPr lang="en-US"/>
          </a:p>
        </p:txBody>
      </p:sp>
    </p:spTree>
    <p:extLst>
      <p:ext uri="{BB962C8B-B14F-4D97-AF65-F5344CB8AC3E}">
        <p14:creationId xmlns:p14="http://schemas.microsoft.com/office/powerpoint/2010/main" val="19067627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pPr>
            <a:r>
              <a:t>[2 minutes/durée totale 17 minutes]</a:t>
            </a:r>
          </a:p>
          <a:p>
            <a:pPr marL="0" marR="0" lvl="0" indent="0" algn="l" defTabSz="914400" rtl="0" eaLnBrk="1" fontAlgn="auto" latinLnBrk="0" hangingPunct="1">
              <a:lnSpc>
                <a:spcPct val="100000"/>
              </a:lnSpc>
              <a:spcBef>
                <a:spcPts val="0"/>
              </a:spcBef>
              <a:spcAft>
                <a:spcPts val="0"/>
              </a:spcAft>
              <a:buClrTx/>
              <a:buSzTx/>
              <a:buFontTx/>
              <a:buNone/>
              <a:tabLst/>
            </a:pPr>
            <a:endParaRPr/>
          </a:p>
          <a:p>
            <a:pPr>
              <a:defRPr>
                <a:solidFill>
                  <a:schemeClr val="dk1"/>
                </a:solidFill>
                <a:latin typeface="Ubuntu" panose="020B0504030602030204" pitchFamily="34" charset="0"/>
              </a:defRPr>
            </a:pPr>
            <a:r>
              <a:t>En tant que capitaine de fitness, vous avez travaillé étroitement avec vos entraîneurs pour vous assurer que la santé et le fitness sont un composant clé de l'expérience sportive en :</a:t>
            </a:r>
          </a:p>
          <a:p>
            <a:pPr marL="171450" indent="-171450">
              <a:buFont typeface="Arial" panose="020B0604020202020204" pitchFamily="34" charset="0"/>
              <a:buChar char="•"/>
              <a:defRPr>
                <a:solidFill>
                  <a:schemeClr val="dk1"/>
                </a:solidFill>
                <a:latin typeface="Ubuntu" panose="020B0504030602030204" pitchFamily="34" charset="0"/>
              </a:defRPr>
            </a:pPr>
            <a:r>
              <a:t>Dirigeant des routines d'échauffement et de récupération correctes pour votre équipe</a:t>
            </a:r>
          </a:p>
          <a:p>
            <a:pPr marL="171450" indent="-171450">
              <a:buFont typeface="Arial" panose="020B0604020202020204" pitchFamily="34" charset="0"/>
              <a:buChar char="•"/>
              <a:defRPr>
                <a:solidFill>
                  <a:schemeClr val="dk1"/>
                </a:solidFill>
                <a:latin typeface="Ubuntu" panose="020B0504030602030204" pitchFamily="34" charset="0"/>
              </a:defRPr>
            </a:pPr>
            <a:r>
              <a:t>Partageant des astuces d'éducation sur la santé avec vos coéquipiers</a:t>
            </a:r>
          </a:p>
          <a:p>
            <a:pPr marL="171450" indent="-171450">
              <a:buFont typeface="Arial" panose="020B0604020202020204" pitchFamily="34" charset="0"/>
              <a:buChar char="•"/>
              <a:defRPr>
                <a:solidFill>
                  <a:schemeClr val="dk1"/>
                </a:solidFill>
                <a:latin typeface="Ubuntu" panose="020B0504030602030204" pitchFamily="34" charset="0"/>
              </a:defRPr>
            </a:pPr>
            <a:r>
              <a:t>Soutenant votre équipe pour adopter des comportements sains et les encourageant à participer à d'autres programmes de santé ou de fitness.</a:t>
            </a:r>
          </a:p>
          <a:p>
            <a:endParaRPr sz="1200" b="0" i="0" u="none" strike="noStrike" kern="1200" baseline="0">
              <a:solidFill>
                <a:schemeClr val="dk1"/>
              </a:solidFill>
              <a:latin typeface="Ubuntu" panose="020B0504030602030204" pitchFamily="34" charset="0"/>
              <a:ea typeface="+mn-ea"/>
              <a:cs typeface="+mn-cs"/>
            </a:endParaRPr>
          </a:p>
          <a:p>
            <a:pPr>
              <a:defRPr>
                <a:solidFill>
                  <a:schemeClr val="dk1"/>
                </a:solidFill>
                <a:latin typeface="Ubuntu" panose="020B0504030602030204" pitchFamily="34" charset="0"/>
              </a:defRPr>
            </a:pPr>
            <a:r>
              <a:t>Vous devriez toujours prendre soin de vos coéquipiers de manière positive et les aider à réussir en les félicitant et en les motivant.</a:t>
            </a:r>
          </a:p>
          <a:p>
            <a:pPr lvl="0"/>
            <a:endParaRPr>
              <a:solidFill>
                <a:schemeClr val="bg1"/>
              </a:solidFill>
              <a:latin typeface="+mj-lt"/>
            </a:endParaRPr>
          </a:p>
          <a:p>
            <a:pPr marL="342900" indent="-342900">
              <a:buFont typeface="Arial" panose="020B0604020202020204" pitchFamily="34" charset="0"/>
              <a:buChar char="•"/>
            </a:pPr>
            <a:endParaRPr sz="1200">
              <a:effectLst/>
              <a:latin typeface="Ubuntu Light" panose="020B0304030602030204" pitchFamily="34" charset="0"/>
              <a:ea typeface="Calibri" panose="020F0502020204030204" pitchFamily="34" charset="0"/>
              <a:cs typeface="Times New Roman" panose="02020603050405020304" pitchFamily="18" charset="0"/>
            </a:endParaRPr>
          </a:p>
          <a:p>
            <a:endParaRPr sz="1200">
              <a:effectLst/>
              <a:latin typeface="Ubuntu Light" panose="020B0304030602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7</a:t>
            </a:fld>
            <a:endParaRPr lang="en-US"/>
          </a:p>
        </p:txBody>
      </p:sp>
    </p:spTree>
    <p:extLst>
      <p:ext uri="{BB962C8B-B14F-4D97-AF65-F5344CB8AC3E}">
        <p14:creationId xmlns:p14="http://schemas.microsoft.com/office/powerpoint/2010/main" val="7777838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solidFill>
                  <a:schemeClr val="dk1"/>
                </a:solidFill>
                <a:latin typeface="Ubuntu" panose="020B0504030602030204" pitchFamily="34" charset="0"/>
              </a:defRPr>
            </a:pPr>
            <a:r>
              <a:t>Révisons les échauffements et les récupérations !</a:t>
            </a:r>
          </a:p>
          <a:p>
            <a:endParaRPr sz="1200" b="0" i="0" u="none" strike="noStrike" kern="1200" baseline="0">
              <a:solidFill>
                <a:schemeClr val="dk1"/>
              </a:solidFill>
              <a:latin typeface="Ubuntu" panose="020B0504030602030204" pitchFamily="34" charset="0"/>
              <a:ea typeface="+mn-ea"/>
              <a:cs typeface="+mn-cs"/>
            </a:endParaRPr>
          </a:p>
          <a:p>
            <a:endParaRPr sz="1200" b="0" i="0" u="none" strike="noStrike" kern="1200" baseline="0">
              <a:solidFill>
                <a:schemeClr val="dk1"/>
              </a:solidFill>
              <a:latin typeface="Ubuntu" panose="020B0504030602030204" pitchFamily="34" charset="0"/>
              <a:ea typeface="+mn-ea"/>
              <a:cs typeface="+mn-cs"/>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8</a:t>
            </a:fld>
            <a:endParaRPr lang="en-US"/>
          </a:p>
        </p:txBody>
      </p:sp>
    </p:spTree>
    <p:extLst>
      <p:ext uri="{BB962C8B-B14F-4D97-AF65-F5344CB8AC3E}">
        <p14:creationId xmlns:p14="http://schemas.microsoft.com/office/powerpoint/2010/main" val="19642578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sz="1800"/>
            </a:pPr>
            <a:r>
              <a:t>[3 minutes/durée totale 20 minutes]</a:t>
            </a:r>
          </a:p>
          <a:p>
            <a:pPr marL="0" marR="0" lvl="0" indent="0" algn="l" defTabSz="914400" rtl="0" eaLnBrk="1" fontAlgn="auto" latinLnBrk="0" hangingPunct="1">
              <a:lnSpc>
                <a:spcPct val="100000"/>
              </a:lnSpc>
              <a:spcBef>
                <a:spcPts val="0"/>
              </a:spcBef>
              <a:spcAft>
                <a:spcPts val="0"/>
              </a:spcAft>
              <a:buClrTx/>
              <a:buSzTx/>
              <a:buFontTx/>
              <a:buNone/>
              <a:tabLst/>
            </a:pPr>
            <a:endParaRPr sz="1800"/>
          </a:p>
          <a:p>
            <a:pPr>
              <a:defRPr>
                <a:solidFill>
                  <a:schemeClr val="dk1"/>
                </a:solidFill>
                <a:latin typeface="Ubuntu" panose="020B0504030602030204" pitchFamily="34" charset="0"/>
              </a:defRPr>
            </a:pPr>
            <a:r>
              <a:t>L'échauffement devrait être la première activité physique de chaque séance d'entraînement ou compétition. Il vous aide à préparer votre corps et votre esprit pour le sport. </a:t>
            </a:r>
          </a:p>
          <a:p>
            <a:endParaRPr sz="12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b="1">
                <a:solidFill>
                  <a:srgbClr val="316355"/>
                </a:solidFill>
                <a:latin typeface="Ubuntu" panose="020B0504030602030204" pitchFamily="34" charset="0"/>
              </a:defRPr>
            </a:pPr>
            <a:r>
              <a:t>QUESTION :</a:t>
            </a:r>
          </a:p>
          <a:p>
            <a:pPr marL="0" marR="0" lvl="0" indent="0" algn="l" defTabSz="914400" rtl="0" eaLnBrk="1" fontAlgn="auto" latinLnBrk="0" hangingPunct="1">
              <a:lnSpc>
                <a:spcPct val="100000"/>
              </a:lnSpc>
              <a:spcBef>
                <a:spcPts val="0"/>
              </a:spcBef>
              <a:spcAft>
                <a:spcPts val="0"/>
              </a:spcAft>
              <a:buClrTx/>
              <a:buSzTx/>
              <a:buFontTx/>
              <a:buNone/>
              <a:tabLst/>
              <a:defRPr>
                <a:solidFill>
                  <a:schemeClr val="dk1"/>
                </a:solidFill>
                <a:latin typeface="Ubuntu" panose="020B0504030602030204" pitchFamily="34" charset="0"/>
              </a:defRPr>
            </a:pPr>
            <a:r>
              <a:t>Pourquoi les athlètes doivent-ils s'échauffer ?</a:t>
            </a:r>
          </a:p>
          <a:p>
            <a:endParaRPr sz="1200">
              <a:effectLst/>
              <a:latin typeface="Calibri Light" panose="020F0302020204030204" pitchFamily="34" charset="0"/>
              <a:ea typeface="Calibri" panose="020F0502020204030204" pitchFamily="34" charset="0"/>
              <a:cs typeface="Times New Roman" panose="02020603050405020304" pitchFamily="18" charset="0"/>
            </a:endParaRPr>
          </a:p>
          <a:p>
            <a:pPr>
              <a:defRPr b="1">
                <a:effectLst/>
                <a:latin typeface="Calibri Light" panose="020F0302020204030204" pitchFamily="34" charset="0"/>
                <a:ea typeface="Calibri" panose="020F0502020204030204" pitchFamily="34" charset="0"/>
                <a:cs typeface="Times New Roman" panose="02020603050405020304" pitchFamily="18" charset="0"/>
              </a:defRPr>
            </a:pPr>
            <a:r>
              <a:t>Demandez aux participants d'écrire leurs réponses ou de lever la main pour répondre.</a:t>
            </a:r>
          </a:p>
          <a:p>
            <a:endParaRPr sz="1200" b="1" i="0" u="none" strike="noStrike" kern="1200" baseline="0">
              <a:solidFill>
                <a:schemeClr val="dk1"/>
              </a:solidFill>
              <a:latin typeface="Ubuntu" panose="020B0504030602030204" pitchFamily="34" charset="0"/>
              <a:ea typeface="+mn-ea"/>
              <a:cs typeface="+mn-cs"/>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9</a:t>
            </a:fld>
            <a:endParaRPr lang="en-US"/>
          </a:p>
        </p:txBody>
      </p:sp>
    </p:spTree>
    <p:extLst>
      <p:ext uri="{BB962C8B-B14F-4D97-AF65-F5344CB8AC3E}">
        <p14:creationId xmlns:p14="http://schemas.microsoft.com/office/powerpoint/2010/main" val="29248881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emf"/><Relationship Id="rId1" Type="http://schemas.openxmlformats.org/officeDocument/2006/relationships/slideMaster" Target="../slideMasters/slideMaster1.xml"/><Relationship Id="rId4" Type="http://schemas.openxmlformats.org/officeDocument/2006/relationships/image" Target="../media/image12.emf"/></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pic>
        <p:nvPicPr>
          <p:cNvPr id="7" name="Imagen 5">
            <a:extLst>
              <a:ext uri="{FF2B5EF4-FFF2-40B4-BE49-F238E27FC236}">
                <a16:creationId xmlns:a16="http://schemas.microsoft.com/office/drawing/2014/main" id="{CE2F896E-9854-4FE5-BB71-8A3008E9A534}"/>
              </a:ext>
            </a:extLst>
          </p:cNvPr>
          <p:cNvPicPr>
            <a:picLocks noChangeAspect="1"/>
          </p:cNvPicPr>
          <p:nvPr userDrawn="1"/>
        </p:nvPicPr>
        <p:blipFill rotWithShape="1">
          <a:blip r:embed="rId2"/>
          <a:srcRect t="12558" b="12558"/>
          <a:stretch/>
        </p:blipFill>
        <p:spPr>
          <a:xfrm>
            <a:off x="-9525" y="0"/>
            <a:ext cx="12211050" cy="6858000"/>
          </a:xfrm>
          <a:prstGeom prst="rect">
            <a:avLst/>
          </a:prstGeom>
        </p:spPr>
      </p:pic>
      <p:pic>
        <p:nvPicPr>
          <p:cNvPr id="8" name="Picture 7">
            <a:extLst>
              <a:ext uri="{FF2B5EF4-FFF2-40B4-BE49-F238E27FC236}">
                <a16:creationId xmlns:a16="http://schemas.microsoft.com/office/drawing/2014/main" id="{755BAF14-F32E-4930-932F-1C5905D98E2E}"/>
              </a:ext>
            </a:extLst>
          </p:cNvPr>
          <p:cNvPicPr>
            <a:picLocks noChangeAspect="1"/>
          </p:cNvPicPr>
          <p:nvPr userDrawn="1"/>
        </p:nvPicPr>
        <p:blipFill>
          <a:blip r:embed="rId3"/>
          <a:stretch>
            <a:fillRect/>
          </a:stretch>
        </p:blipFill>
        <p:spPr>
          <a:xfrm>
            <a:off x="9322568" y="344960"/>
            <a:ext cx="2316019" cy="809897"/>
          </a:xfrm>
          <a:prstGeom prst="rect">
            <a:avLst/>
          </a:prstGeom>
        </p:spPr>
      </p:pic>
      <p:pic>
        <p:nvPicPr>
          <p:cNvPr id="9" name="Picture 12">
            <a:extLst>
              <a:ext uri="{FF2B5EF4-FFF2-40B4-BE49-F238E27FC236}">
                <a16:creationId xmlns:a16="http://schemas.microsoft.com/office/drawing/2014/main" id="{0D17A7DC-CAC5-4985-AA86-0188AF2784E3}"/>
              </a:ext>
            </a:extLst>
          </p:cNvPr>
          <p:cNvPicPr>
            <a:picLocks noChangeAspect="1"/>
          </p:cNvPicPr>
          <p:nvPr userDrawn="1"/>
        </p:nvPicPr>
        <p:blipFill>
          <a:blip r:embed="rId4"/>
          <a:stretch>
            <a:fillRect/>
          </a:stretch>
        </p:blipFill>
        <p:spPr>
          <a:xfrm>
            <a:off x="676051" y="485287"/>
            <a:ext cx="2462768" cy="142582"/>
          </a:xfrm>
          <a:prstGeom prst="rect">
            <a:avLst/>
          </a:prstGeom>
        </p:spPr>
      </p:pic>
      <p:pic>
        <p:nvPicPr>
          <p:cNvPr id="12" name="Picture 11" descr="A picture containing text, clipart  Description automatically generated">
            <a:extLst>
              <a:ext uri="{FF2B5EF4-FFF2-40B4-BE49-F238E27FC236}">
                <a16:creationId xmlns:a16="http://schemas.microsoft.com/office/drawing/2014/main" id="{B4B033DF-5B5B-45E6-8364-ED6E109EC51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76051" y="2078538"/>
            <a:ext cx="5217705" cy="2090340"/>
          </a:xfrm>
          <a:prstGeom prst="rect">
            <a:avLst/>
          </a:prstGeom>
        </p:spPr>
      </p:pic>
    </p:spTree>
    <p:extLst>
      <p:ext uri="{BB962C8B-B14F-4D97-AF65-F5344CB8AC3E}">
        <p14:creationId xmlns:p14="http://schemas.microsoft.com/office/powerpoint/2010/main" val="11541736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Intro">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96AE1B8-70D0-4951-A945-CEA464212DCA}"/>
              </a:ext>
            </a:extLst>
          </p:cNvPr>
          <p:cNvPicPr>
            <a:picLocks noChangeAspect="1"/>
          </p:cNvPicPr>
          <p:nvPr userDrawn="1"/>
        </p:nvPicPr>
        <p:blipFill>
          <a:blip r:embed="rId3"/>
          <a:stretch>
            <a:fillRect/>
          </a:stretch>
        </p:blipFill>
        <p:spPr>
          <a:xfrm>
            <a:off x="9672793" y="344961"/>
            <a:ext cx="1965794" cy="687426"/>
          </a:xfrm>
          <a:prstGeom prst="rect">
            <a:avLst/>
          </a:prstGeom>
        </p:spPr>
      </p:pic>
      <p:sp>
        <p:nvSpPr>
          <p:cNvPr id="3" name="Text Placeholder 2">
            <a:extLst>
              <a:ext uri="{FF2B5EF4-FFF2-40B4-BE49-F238E27FC236}">
                <a16:creationId xmlns:a16="http://schemas.microsoft.com/office/drawing/2014/main" id="{7CEDC747-2661-4EFD-803D-474FFED2000D}"/>
              </a:ext>
            </a:extLst>
          </p:cNvPr>
          <p:cNvSpPr>
            <a:spLocks noGrp="1"/>
          </p:cNvSpPr>
          <p:nvPr>
            <p:ph type="body" sz="quarter" idx="10" hasCustomPrompt="1"/>
          </p:nvPr>
        </p:nvSpPr>
        <p:spPr>
          <a:xfrm>
            <a:off x="800100" y="962025"/>
            <a:ext cx="6572250" cy="687426"/>
          </a:xfrm>
        </p:spPr>
        <p:txBody>
          <a:bodyPr>
            <a:normAutofit/>
          </a:bodyPr>
          <a:lstStyle>
            <a:lvl1pPr marL="0" indent="0">
              <a:buNone/>
              <a:defRPr sz="4400" b="1">
                <a:solidFill>
                  <a:schemeClr val="bg1"/>
                </a:solidFill>
                <a:latin typeface="+mj-lt"/>
              </a:defRPr>
            </a:lvl1pPr>
          </a:lstStyle>
          <a:p>
            <a:pPr lvl="0"/>
            <a:r>
              <a:t>Titre</a:t>
            </a:r>
          </a:p>
        </p:txBody>
      </p:sp>
      <p:sp>
        <p:nvSpPr>
          <p:cNvPr id="5" name="Text Placeholder 4">
            <a:extLst>
              <a:ext uri="{FF2B5EF4-FFF2-40B4-BE49-F238E27FC236}">
                <a16:creationId xmlns:a16="http://schemas.microsoft.com/office/drawing/2014/main" id="{99226A07-6959-47A0-BA61-34063C463150}"/>
              </a:ext>
            </a:extLst>
          </p:cNvPr>
          <p:cNvSpPr>
            <a:spLocks noGrp="1"/>
          </p:cNvSpPr>
          <p:nvPr>
            <p:ph type="body" sz="quarter" idx="11" hasCustomPrompt="1"/>
          </p:nvPr>
        </p:nvSpPr>
        <p:spPr>
          <a:xfrm>
            <a:off x="819150" y="2552700"/>
            <a:ext cx="9410700" cy="571500"/>
          </a:xfrm>
        </p:spPr>
        <p:txBody>
          <a:bodyPr/>
          <a:lstStyle>
            <a:lvl1pPr marL="0" indent="0">
              <a:buNone/>
              <a:defRPr b="0">
                <a:solidFill>
                  <a:schemeClr val="bg1"/>
                </a:solidFill>
              </a:defRPr>
            </a:lvl1pPr>
          </a:lstStyle>
          <a:p>
            <a:pPr lvl="0"/>
            <a:r>
              <a:t>Présentation de la leçon</a:t>
            </a:r>
          </a:p>
        </p:txBody>
      </p:sp>
      <p:sp>
        <p:nvSpPr>
          <p:cNvPr id="7" name="Text Placeholder 4">
            <a:extLst>
              <a:ext uri="{FF2B5EF4-FFF2-40B4-BE49-F238E27FC236}">
                <a16:creationId xmlns:a16="http://schemas.microsoft.com/office/drawing/2014/main" id="{09DA7251-DE92-4204-B323-60FF4160C904}"/>
              </a:ext>
            </a:extLst>
          </p:cNvPr>
          <p:cNvSpPr>
            <a:spLocks noGrp="1"/>
          </p:cNvSpPr>
          <p:nvPr>
            <p:ph type="body" sz="quarter" idx="12" hasCustomPrompt="1"/>
          </p:nvPr>
        </p:nvSpPr>
        <p:spPr>
          <a:xfrm>
            <a:off x="800100" y="3465473"/>
            <a:ext cx="9410700" cy="1478001"/>
          </a:xfrm>
        </p:spPr>
        <p:txBody>
          <a:bodyPr/>
          <a:lstStyle>
            <a:lvl1pPr marL="0" indent="0">
              <a:lnSpc>
                <a:spcPct val="110000"/>
              </a:lnSpc>
              <a:spcBef>
                <a:spcPts val="0"/>
              </a:spcBef>
              <a:buNone/>
              <a:defRPr b="1">
                <a:solidFill>
                  <a:schemeClr val="bg1"/>
                </a:solidFill>
              </a:defRPr>
            </a:lvl1pPr>
          </a:lstStyle>
          <a:p>
            <a:pPr lvl="0"/>
            <a:r>
              <a:t>Présentation de la leçon</a:t>
            </a:r>
          </a:p>
        </p:txBody>
      </p:sp>
    </p:spTree>
    <p:extLst>
      <p:ext uri="{BB962C8B-B14F-4D97-AF65-F5344CB8AC3E}">
        <p14:creationId xmlns:p14="http://schemas.microsoft.com/office/powerpoint/2010/main" val="30711086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nts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66CEA765-CC29-43EC-AF03-FE5FACC123A6}"/>
              </a:ext>
            </a:extLst>
          </p:cNvPr>
          <p:cNvSpPr txBox="1"/>
          <p:nvPr userDrawn="1"/>
        </p:nvSpPr>
        <p:spPr>
          <a:xfrm>
            <a:off x="9320981" y="6233652"/>
            <a:ext cx="2871019" cy="307777"/>
          </a:xfrm>
          <a:prstGeom prst="rect">
            <a:avLst/>
          </a:prstGeom>
          <a:noFill/>
        </p:spPr>
        <p:txBody>
          <a:bodyPr wrap="square">
            <a:spAutoFit/>
          </a:bodyPr>
          <a:lstStyle/>
          <a:p>
            <a:pPr>
              <a:defRPr sz="1400" b="1" spc="100">
                <a:solidFill>
                  <a:srgbClr val="00695E"/>
                </a:solidFill>
                <a:latin typeface="Ubuntu" panose="020B0504030602030204" pitchFamily="34" charset="0"/>
              </a:defRPr>
            </a:pPr>
            <a:r>
              <a:rPr dirty="0"/>
              <a:t>LEADERSHIP DES </a:t>
            </a:r>
            <a:r>
              <a:rPr dirty="0" err="1"/>
              <a:t>ATHLÈTES</a:t>
            </a:r>
            <a:endParaRPr dirty="0"/>
          </a:p>
        </p:txBody>
      </p:sp>
      <p:grpSp>
        <p:nvGrpSpPr>
          <p:cNvPr id="7" name="Group 6">
            <a:extLst>
              <a:ext uri="{FF2B5EF4-FFF2-40B4-BE49-F238E27FC236}">
                <a16:creationId xmlns:a16="http://schemas.microsoft.com/office/drawing/2014/main" id="{C674C508-E0F3-484B-9952-DDB7650C52FA}"/>
              </a:ext>
            </a:extLst>
          </p:cNvPr>
          <p:cNvGrpSpPr/>
          <p:nvPr userDrawn="1"/>
        </p:nvGrpSpPr>
        <p:grpSpPr>
          <a:xfrm>
            <a:off x="-25400" y="982606"/>
            <a:ext cx="4892788" cy="4892788"/>
            <a:chOff x="-165099" y="1638300"/>
            <a:chExt cx="4892788" cy="4892788"/>
          </a:xfrm>
        </p:grpSpPr>
        <p:sp>
          <p:nvSpPr>
            <p:cNvPr id="8" name="Rectangle 7">
              <a:extLst>
                <a:ext uri="{FF2B5EF4-FFF2-40B4-BE49-F238E27FC236}">
                  <a16:creationId xmlns:a16="http://schemas.microsoft.com/office/drawing/2014/main" id="{E9B01250-E6B4-4901-8449-EBBF54535BF2}"/>
                </a:ext>
              </a:extLst>
            </p:cNvPr>
            <p:cNvSpPr/>
            <p:nvPr userDrawn="1"/>
          </p:nvSpPr>
          <p:spPr>
            <a:xfrm>
              <a:off x="-165099" y="1638300"/>
              <a:ext cx="2441574" cy="48927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9" name="Oval 8">
              <a:extLst>
                <a:ext uri="{FF2B5EF4-FFF2-40B4-BE49-F238E27FC236}">
                  <a16:creationId xmlns:a16="http://schemas.microsoft.com/office/drawing/2014/main" id="{59F8D64A-ADA5-41C3-947B-2BF0F82A4876}"/>
                </a:ext>
              </a:extLst>
            </p:cNvPr>
            <p:cNvSpPr/>
            <p:nvPr userDrawn="1"/>
          </p:nvSpPr>
          <p:spPr>
            <a:xfrm>
              <a:off x="-165099" y="1638300"/>
              <a:ext cx="4892788" cy="489278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grpSp>
      <p:sp>
        <p:nvSpPr>
          <p:cNvPr id="3" name="Text Placeholder 2">
            <a:extLst>
              <a:ext uri="{FF2B5EF4-FFF2-40B4-BE49-F238E27FC236}">
                <a16:creationId xmlns:a16="http://schemas.microsoft.com/office/drawing/2014/main" id="{AE04DB36-B4D1-4673-A8A9-5D5CE8886001}"/>
              </a:ext>
            </a:extLst>
          </p:cNvPr>
          <p:cNvSpPr>
            <a:spLocks noGrp="1"/>
          </p:cNvSpPr>
          <p:nvPr>
            <p:ph type="body" sz="quarter" idx="11"/>
          </p:nvPr>
        </p:nvSpPr>
        <p:spPr>
          <a:xfrm>
            <a:off x="6589760" y="3088480"/>
            <a:ext cx="4892788" cy="604837"/>
          </a:xfrm>
        </p:spPr>
        <p:txBody>
          <a:bodyPr>
            <a:noAutofit/>
          </a:bodyPr>
          <a:lstStyle>
            <a:lvl1pPr marL="0" indent="0" algn="r">
              <a:buNone/>
              <a:defRPr sz="4400" b="1">
                <a:solidFill>
                  <a:srgbClr val="00695E"/>
                </a:solidFill>
              </a:defRPr>
            </a:lvl1pPr>
          </a:lstStyle>
          <a:p>
            <a:pPr lvl="0"/>
            <a:endParaRPr/>
          </a:p>
        </p:txBody>
      </p:sp>
      <p:sp>
        <p:nvSpPr>
          <p:cNvPr id="5" name="Text Placeholder 4">
            <a:extLst>
              <a:ext uri="{FF2B5EF4-FFF2-40B4-BE49-F238E27FC236}">
                <a16:creationId xmlns:a16="http://schemas.microsoft.com/office/drawing/2014/main" id="{F4838FE1-9D47-4B32-AF42-A6BEE24F01D3}"/>
              </a:ext>
            </a:extLst>
          </p:cNvPr>
          <p:cNvSpPr>
            <a:spLocks noGrp="1"/>
          </p:cNvSpPr>
          <p:nvPr>
            <p:ph type="body" sz="quarter" idx="12"/>
          </p:nvPr>
        </p:nvSpPr>
        <p:spPr>
          <a:xfrm>
            <a:off x="8957188" y="2681644"/>
            <a:ext cx="2525360" cy="442912"/>
          </a:xfrm>
        </p:spPr>
        <p:txBody>
          <a:bodyPr>
            <a:normAutofit/>
          </a:bodyPr>
          <a:lstStyle>
            <a:lvl1pPr marL="0" indent="0" algn="r">
              <a:buNone/>
              <a:defRPr sz="2000">
                <a:solidFill>
                  <a:srgbClr val="00695E"/>
                </a:solidFill>
              </a:defRPr>
            </a:lvl1pPr>
          </a:lstStyle>
          <a:p>
            <a:pPr lvl="0"/>
            <a:endParaRPr/>
          </a:p>
        </p:txBody>
      </p:sp>
    </p:spTree>
    <p:extLst>
      <p:ext uri="{BB962C8B-B14F-4D97-AF65-F5344CB8AC3E}">
        <p14:creationId xmlns:p14="http://schemas.microsoft.com/office/powerpoint/2010/main" val="39839913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eneral slide">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66CEA765-CC29-43EC-AF03-FE5FACC123A6}"/>
              </a:ext>
            </a:extLst>
          </p:cNvPr>
          <p:cNvSpPr txBox="1"/>
          <p:nvPr userDrawn="1"/>
        </p:nvSpPr>
        <p:spPr>
          <a:xfrm>
            <a:off x="9320981" y="6233652"/>
            <a:ext cx="2871019" cy="307777"/>
          </a:xfrm>
          <a:prstGeom prst="rect">
            <a:avLst/>
          </a:prstGeom>
          <a:noFill/>
        </p:spPr>
        <p:txBody>
          <a:bodyPr wrap="square">
            <a:spAutoFit/>
          </a:bodyPr>
          <a:lstStyle/>
          <a:p>
            <a:pPr>
              <a:defRPr sz="1400" b="1" spc="100">
                <a:solidFill>
                  <a:srgbClr val="00695E"/>
                </a:solidFill>
                <a:latin typeface="Ubuntu" panose="020B0504030602030204" pitchFamily="34" charset="0"/>
              </a:defRPr>
            </a:pPr>
            <a:r>
              <a:rPr dirty="0"/>
              <a:t>LEADERSHIP DES </a:t>
            </a:r>
            <a:r>
              <a:rPr dirty="0" err="1"/>
              <a:t>ATHLÈTES</a:t>
            </a:r>
            <a:endParaRPr dirty="0"/>
          </a:p>
        </p:txBody>
      </p:sp>
      <p:sp>
        <p:nvSpPr>
          <p:cNvPr id="12" name="Text Placeholder 11">
            <a:extLst>
              <a:ext uri="{FF2B5EF4-FFF2-40B4-BE49-F238E27FC236}">
                <a16:creationId xmlns:a16="http://schemas.microsoft.com/office/drawing/2014/main" id="{6B882EA3-E766-4F40-9384-29D6407D281E}"/>
              </a:ext>
            </a:extLst>
          </p:cNvPr>
          <p:cNvSpPr>
            <a:spLocks noGrp="1"/>
          </p:cNvSpPr>
          <p:nvPr>
            <p:ph type="body" sz="quarter" idx="10" hasCustomPrompt="1"/>
          </p:nvPr>
        </p:nvSpPr>
        <p:spPr>
          <a:xfrm>
            <a:off x="628650" y="316571"/>
            <a:ext cx="9610725" cy="581025"/>
          </a:xfrm>
        </p:spPr>
        <p:txBody>
          <a:bodyPr>
            <a:noAutofit/>
          </a:bodyPr>
          <a:lstStyle>
            <a:lvl1pPr marL="0" indent="0">
              <a:buNone/>
              <a:defRPr sz="3600">
                <a:latin typeface="+mj-lt"/>
              </a:defRPr>
            </a:lvl1pPr>
          </a:lstStyle>
          <a:p>
            <a:pPr lvl="0"/>
            <a:r>
              <a:t>Titre</a:t>
            </a:r>
          </a:p>
        </p:txBody>
      </p:sp>
      <p:sp>
        <p:nvSpPr>
          <p:cNvPr id="14" name="Text Placeholder 13">
            <a:extLst>
              <a:ext uri="{FF2B5EF4-FFF2-40B4-BE49-F238E27FC236}">
                <a16:creationId xmlns:a16="http://schemas.microsoft.com/office/drawing/2014/main" id="{6A594284-69EF-4DEC-B420-A3DC797B72AC}"/>
              </a:ext>
            </a:extLst>
          </p:cNvPr>
          <p:cNvSpPr>
            <a:spLocks noGrp="1"/>
          </p:cNvSpPr>
          <p:nvPr>
            <p:ph type="body" sz="quarter" idx="11" hasCustomPrompt="1"/>
          </p:nvPr>
        </p:nvSpPr>
        <p:spPr>
          <a:xfrm>
            <a:off x="628650" y="897596"/>
            <a:ext cx="9591675" cy="581025"/>
          </a:xfrm>
        </p:spPr>
        <p:txBody>
          <a:bodyPr>
            <a:noAutofit/>
          </a:bodyPr>
          <a:lstStyle>
            <a:lvl1pPr marL="0" indent="0">
              <a:buNone/>
              <a:defRPr sz="3200" b="1">
                <a:solidFill>
                  <a:srgbClr val="179984"/>
                </a:solidFill>
                <a:latin typeface="+mj-lt"/>
              </a:defRPr>
            </a:lvl1pPr>
          </a:lstStyle>
          <a:p>
            <a:pPr lvl="0"/>
            <a:r>
              <a:t>Sous-titre</a:t>
            </a:r>
          </a:p>
        </p:txBody>
      </p:sp>
      <p:sp>
        <p:nvSpPr>
          <p:cNvPr id="16" name="Text Placeholder 15">
            <a:extLst>
              <a:ext uri="{FF2B5EF4-FFF2-40B4-BE49-F238E27FC236}">
                <a16:creationId xmlns:a16="http://schemas.microsoft.com/office/drawing/2014/main" id="{BF4FFF77-2D3E-4262-8095-12A64B404797}"/>
              </a:ext>
            </a:extLst>
          </p:cNvPr>
          <p:cNvSpPr>
            <a:spLocks noGrp="1"/>
          </p:cNvSpPr>
          <p:nvPr>
            <p:ph type="body" sz="quarter" idx="12" hasCustomPrompt="1"/>
          </p:nvPr>
        </p:nvSpPr>
        <p:spPr>
          <a:xfrm>
            <a:off x="628650" y="1962150"/>
            <a:ext cx="9772650" cy="3400425"/>
          </a:xfrm>
        </p:spPr>
        <p:txBody>
          <a:bodyPr>
            <a:normAutofit/>
          </a:bodyPr>
          <a:lstStyle>
            <a:lvl1pPr marL="0" indent="0">
              <a:lnSpc>
                <a:spcPct val="110000"/>
              </a:lnSpc>
              <a:spcBef>
                <a:spcPts val="0"/>
              </a:spcBef>
              <a:buNone/>
              <a:defRPr sz="2800"/>
            </a:lvl1pPr>
          </a:lstStyle>
          <a:p>
            <a:pPr lvl="0"/>
            <a:r>
              <a:t>Texte</a:t>
            </a:r>
          </a:p>
        </p:txBody>
      </p:sp>
    </p:spTree>
    <p:extLst>
      <p:ext uri="{BB962C8B-B14F-4D97-AF65-F5344CB8AC3E}">
        <p14:creationId xmlns:p14="http://schemas.microsoft.com/office/powerpoint/2010/main" val="7693876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General slide">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66CEA765-CC29-43EC-AF03-FE5FACC123A6}"/>
              </a:ext>
            </a:extLst>
          </p:cNvPr>
          <p:cNvSpPr txBox="1"/>
          <p:nvPr userDrawn="1"/>
        </p:nvSpPr>
        <p:spPr>
          <a:xfrm>
            <a:off x="9320981" y="6233652"/>
            <a:ext cx="2349909" cy="307777"/>
          </a:xfrm>
          <a:prstGeom prst="rect">
            <a:avLst/>
          </a:prstGeom>
          <a:noFill/>
        </p:spPr>
        <p:txBody>
          <a:bodyPr wrap="square" rtlCol="0">
            <a:spAutoFit/>
          </a:bodyPr>
          <a:lstStyle/>
          <a:p>
            <a:r>
              <a:rPr lang="en-US" sz="1400" b="1" spc="100" baseline="0" dirty="0">
                <a:solidFill>
                  <a:srgbClr val="00695E"/>
                </a:solidFill>
                <a:latin typeface="Ubuntu" panose="020B0504030602030204" pitchFamily="34" charset="0"/>
              </a:rPr>
              <a:t>ATHLETE LEADERSHIP</a:t>
            </a:r>
          </a:p>
        </p:txBody>
      </p:sp>
      <p:sp>
        <p:nvSpPr>
          <p:cNvPr id="12" name="Text Placeholder 11">
            <a:extLst>
              <a:ext uri="{FF2B5EF4-FFF2-40B4-BE49-F238E27FC236}">
                <a16:creationId xmlns:a16="http://schemas.microsoft.com/office/drawing/2014/main" id="{6B882EA3-E766-4F40-9384-29D6407D281E}"/>
              </a:ext>
            </a:extLst>
          </p:cNvPr>
          <p:cNvSpPr>
            <a:spLocks noGrp="1"/>
          </p:cNvSpPr>
          <p:nvPr>
            <p:ph type="body" sz="quarter" idx="10" hasCustomPrompt="1"/>
          </p:nvPr>
        </p:nvSpPr>
        <p:spPr>
          <a:xfrm>
            <a:off x="628650" y="316572"/>
            <a:ext cx="9610725" cy="378754"/>
          </a:xfrm>
        </p:spPr>
        <p:txBody>
          <a:bodyPr>
            <a:noAutofit/>
          </a:bodyPr>
          <a:lstStyle>
            <a:lvl1pPr marL="0" indent="0">
              <a:lnSpc>
                <a:spcPct val="100000"/>
              </a:lnSpc>
              <a:buNone/>
              <a:defRPr sz="2400">
                <a:solidFill>
                  <a:schemeClr val="tx1">
                    <a:lumMod val="50000"/>
                    <a:lumOff val="50000"/>
                  </a:schemeClr>
                </a:solidFill>
                <a:latin typeface="+mj-lt"/>
              </a:defRPr>
            </a:lvl1pPr>
          </a:lstStyle>
          <a:p>
            <a:pPr lvl="0"/>
            <a:r>
              <a:rPr lang="en-US" dirty="0"/>
              <a:t>Title</a:t>
            </a:r>
          </a:p>
        </p:txBody>
      </p:sp>
      <p:sp>
        <p:nvSpPr>
          <p:cNvPr id="14" name="Text Placeholder 13">
            <a:extLst>
              <a:ext uri="{FF2B5EF4-FFF2-40B4-BE49-F238E27FC236}">
                <a16:creationId xmlns:a16="http://schemas.microsoft.com/office/drawing/2014/main" id="{6A594284-69EF-4DEC-B420-A3DC797B72AC}"/>
              </a:ext>
            </a:extLst>
          </p:cNvPr>
          <p:cNvSpPr>
            <a:spLocks noGrp="1"/>
          </p:cNvSpPr>
          <p:nvPr>
            <p:ph type="body" sz="quarter" idx="11" hasCustomPrompt="1"/>
          </p:nvPr>
        </p:nvSpPr>
        <p:spPr>
          <a:xfrm>
            <a:off x="628650" y="712319"/>
            <a:ext cx="9591675" cy="378754"/>
          </a:xfrm>
        </p:spPr>
        <p:txBody>
          <a:bodyPr>
            <a:noAutofit/>
          </a:bodyPr>
          <a:lstStyle>
            <a:lvl1pPr marL="0" indent="0">
              <a:lnSpc>
                <a:spcPct val="100000"/>
              </a:lnSpc>
              <a:buNone/>
              <a:defRPr sz="2400" b="1">
                <a:solidFill>
                  <a:srgbClr val="179984"/>
                </a:solidFill>
                <a:latin typeface="+mj-lt"/>
              </a:defRPr>
            </a:lvl1pPr>
          </a:lstStyle>
          <a:p>
            <a:pPr lvl="0"/>
            <a:r>
              <a:rPr lang="en-US" dirty="0"/>
              <a:t>Subtitle</a:t>
            </a:r>
          </a:p>
        </p:txBody>
      </p:sp>
      <p:sp>
        <p:nvSpPr>
          <p:cNvPr id="16" name="Text Placeholder 15">
            <a:extLst>
              <a:ext uri="{FF2B5EF4-FFF2-40B4-BE49-F238E27FC236}">
                <a16:creationId xmlns:a16="http://schemas.microsoft.com/office/drawing/2014/main" id="{BF4FFF77-2D3E-4262-8095-12A64B404797}"/>
              </a:ext>
            </a:extLst>
          </p:cNvPr>
          <p:cNvSpPr>
            <a:spLocks noGrp="1"/>
          </p:cNvSpPr>
          <p:nvPr>
            <p:ph type="body" sz="quarter" idx="12" hasCustomPrompt="1"/>
          </p:nvPr>
        </p:nvSpPr>
        <p:spPr>
          <a:xfrm>
            <a:off x="628650" y="1962150"/>
            <a:ext cx="9772650" cy="3400425"/>
          </a:xfrm>
        </p:spPr>
        <p:txBody>
          <a:bodyPr>
            <a:normAutofit/>
          </a:bodyPr>
          <a:lstStyle>
            <a:lvl1pPr marL="0" indent="0">
              <a:lnSpc>
                <a:spcPct val="110000"/>
              </a:lnSpc>
              <a:spcBef>
                <a:spcPts val="0"/>
              </a:spcBef>
              <a:buNone/>
              <a:defRPr sz="2800"/>
            </a:lvl1pPr>
          </a:lstStyle>
          <a:p>
            <a:pPr lvl="0"/>
            <a:r>
              <a:rPr lang="en-US" dirty="0"/>
              <a:t>Text</a:t>
            </a:r>
          </a:p>
        </p:txBody>
      </p:sp>
    </p:spTree>
    <p:extLst>
      <p:ext uri="{BB962C8B-B14F-4D97-AF65-F5344CB8AC3E}">
        <p14:creationId xmlns:p14="http://schemas.microsoft.com/office/powerpoint/2010/main" val="5974738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nts">
    <p:bg>
      <p:bgPr>
        <a:solidFill>
          <a:schemeClr val="bg1"/>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1767BAE-8A6B-4245-8072-DC7D45914492}"/>
              </a:ext>
            </a:extLst>
          </p:cNvPr>
          <p:cNvSpPr>
            <a:spLocks noGrp="1"/>
          </p:cNvSpPr>
          <p:nvPr>
            <p:ph type="pic" sz="quarter" idx="12"/>
          </p:nvPr>
        </p:nvSpPr>
        <p:spPr>
          <a:xfrm>
            <a:off x="2428875" y="1638300"/>
            <a:ext cx="9829800" cy="4892675"/>
          </a:xfrm>
        </p:spPr>
        <p:txBody>
          <a:bodyPr/>
          <a:lstStyle/>
          <a:p>
            <a:endParaRPr lang="en-US" dirty="0"/>
          </a:p>
        </p:txBody>
      </p:sp>
      <p:sp>
        <p:nvSpPr>
          <p:cNvPr id="12" name="Text Placeholder 11">
            <a:extLst>
              <a:ext uri="{FF2B5EF4-FFF2-40B4-BE49-F238E27FC236}">
                <a16:creationId xmlns:a16="http://schemas.microsoft.com/office/drawing/2014/main" id="{6B882EA3-E766-4F40-9384-29D6407D281E}"/>
              </a:ext>
            </a:extLst>
          </p:cNvPr>
          <p:cNvSpPr>
            <a:spLocks noGrp="1"/>
          </p:cNvSpPr>
          <p:nvPr>
            <p:ph type="body" sz="quarter" idx="10" hasCustomPrompt="1"/>
          </p:nvPr>
        </p:nvSpPr>
        <p:spPr>
          <a:xfrm>
            <a:off x="628650" y="536016"/>
            <a:ext cx="9610725" cy="581025"/>
          </a:xfrm>
        </p:spPr>
        <p:txBody>
          <a:bodyPr>
            <a:noAutofit/>
          </a:bodyPr>
          <a:lstStyle>
            <a:lvl1pPr marL="0" indent="0" algn="l">
              <a:buNone/>
              <a:defRPr sz="3600" b="1">
                <a:solidFill>
                  <a:schemeClr val="accent2"/>
                </a:solidFill>
                <a:latin typeface="+mn-lt"/>
              </a:defRPr>
            </a:lvl1pPr>
          </a:lstStyle>
          <a:p>
            <a:pPr lvl="0"/>
            <a:r>
              <a:rPr lang="en-US" dirty="0"/>
              <a:t>Title</a:t>
            </a:r>
          </a:p>
        </p:txBody>
      </p:sp>
      <p:pic>
        <p:nvPicPr>
          <p:cNvPr id="22" name="Picture 21" descr="Text&#10;&#10;Description automatically generated">
            <a:extLst>
              <a:ext uri="{FF2B5EF4-FFF2-40B4-BE49-F238E27FC236}">
                <a16:creationId xmlns:a16="http://schemas.microsoft.com/office/drawing/2014/main" id="{65E0366C-219D-4F6C-A98A-6EBBF0FF070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44075" y="518668"/>
            <a:ext cx="1750317" cy="615719"/>
          </a:xfrm>
          <a:prstGeom prst="rect">
            <a:avLst/>
          </a:prstGeom>
        </p:spPr>
      </p:pic>
    </p:spTree>
    <p:extLst>
      <p:ext uri="{BB962C8B-B14F-4D97-AF65-F5344CB8AC3E}">
        <p14:creationId xmlns:p14="http://schemas.microsoft.com/office/powerpoint/2010/main" val="34651069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estions">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49A8685-21A9-447D-943C-17D541644DCF}"/>
              </a:ext>
            </a:extLst>
          </p:cNvPr>
          <p:cNvSpPr txBox="1"/>
          <p:nvPr userDrawn="1"/>
        </p:nvSpPr>
        <p:spPr>
          <a:xfrm>
            <a:off x="9320981" y="6233652"/>
            <a:ext cx="2871019" cy="307777"/>
          </a:xfrm>
          <a:prstGeom prst="rect">
            <a:avLst/>
          </a:prstGeom>
          <a:noFill/>
        </p:spPr>
        <p:txBody>
          <a:bodyPr wrap="square">
            <a:spAutoFit/>
          </a:bodyPr>
          <a:lstStyle/>
          <a:p>
            <a:pPr>
              <a:defRPr sz="1400" b="1" spc="100">
                <a:solidFill>
                  <a:srgbClr val="00695E"/>
                </a:solidFill>
                <a:latin typeface="Ubuntu" panose="020B0504030602030204" pitchFamily="34" charset="0"/>
              </a:defRPr>
            </a:pPr>
            <a:r>
              <a:rPr dirty="0"/>
              <a:t>LEADERSHIP DES </a:t>
            </a:r>
            <a:r>
              <a:rPr dirty="0" err="1"/>
              <a:t>ATHLÈTES</a:t>
            </a:r>
            <a:endParaRPr dirty="0"/>
          </a:p>
        </p:txBody>
      </p:sp>
      <p:sp>
        <p:nvSpPr>
          <p:cNvPr id="8" name="TextBox 7">
            <a:extLst>
              <a:ext uri="{FF2B5EF4-FFF2-40B4-BE49-F238E27FC236}">
                <a16:creationId xmlns:a16="http://schemas.microsoft.com/office/drawing/2014/main" id="{79C82241-D7BD-45C9-A845-0538A7795C11}"/>
              </a:ext>
            </a:extLst>
          </p:cNvPr>
          <p:cNvSpPr txBox="1"/>
          <p:nvPr userDrawn="1"/>
        </p:nvSpPr>
        <p:spPr>
          <a:xfrm>
            <a:off x="1071716" y="1769806"/>
            <a:ext cx="5250426" cy="646331"/>
          </a:xfrm>
          <a:prstGeom prst="rect">
            <a:avLst/>
          </a:prstGeom>
          <a:noFill/>
        </p:spPr>
        <p:txBody>
          <a:bodyPr wrap="square">
            <a:spAutoFit/>
          </a:bodyPr>
          <a:lstStyle/>
          <a:p>
            <a:pPr>
              <a:defRPr sz="3600" b="1">
                <a:solidFill>
                  <a:schemeClr val="bg1"/>
                </a:solidFill>
                <a:latin typeface="Ubuntu" panose="020B0504030602030204" pitchFamily="34" charset="0"/>
              </a:defRPr>
            </a:pPr>
            <a:r>
              <a:t>Des questions ?</a:t>
            </a:r>
          </a:p>
        </p:txBody>
      </p:sp>
    </p:spTree>
    <p:extLst>
      <p:ext uri="{BB962C8B-B14F-4D97-AF65-F5344CB8AC3E}">
        <p14:creationId xmlns:p14="http://schemas.microsoft.com/office/powerpoint/2010/main" val="2371464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xtra">
    <p:spTree>
      <p:nvGrpSpPr>
        <p:cNvPr id="1" name=""/>
        <p:cNvGrpSpPr/>
        <p:nvPr/>
      </p:nvGrpSpPr>
      <p:grpSpPr>
        <a:xfrm>
          <a:off x="0" y="0"/>
          <a:ext cx="0" cy="0"/>
          <a:chOff x="0" y="0"/>
          <a:chExt cx="0" cy="0"/>
        </a:xfrm>
      </p:grpSpPr>
      <p:pic>
        <p:nvPicPr>
          <p:cNvPr id="7" name="Picture 16">
            <a:extLst>
              <a:ext uri="{FF2B5EF4-FFF2-40B4-BE49-F238E27FC236}">
                <a16:creationId xmlns:a16="http://schemas.microsoft.com/office/drawing/2014/main" id="{2835C92D-E5B8-41EA-ADAD-BE973996A7D6}"/>
              </a:ext>
            </a:extLst>
          </p:cNvPr>
          <p:cNvPicPr>
            <a:picLocks noChangeAspect="1"/>
          </p:cNvPicPr>
          <p:nvPr userDrawn="1"/>
        </p:nvPicPr>
        <p:blipFill>
          <a:blip r:embed="rId2"/>
          <a:stretch>
            <a:fillRect/>
          </a:stretch>
        </p:blipFill>
        <p:spPr>
          <a:xfrm>
            <a:off x="1584396" y="440288"/>
            <a:ext cx="2167000" cy="133582"/>
          </a:xfrm>
          <a:prstGeom prst="rect">
            <a:avLst/>
          </a:prstGeom>
        </p:spPr>
      </p:pic>
      <p:pic>
        <p:nvPicPr>
          <p:cNvPr id="8" name="Picture 1">
            <a:extLst>
              <a:ext uri="{FF2B5EF4-FFF2-40B4-BE49-F238E27FC236}">
                <a16:creationId xmlns:a16="http://schemas.microsoft.com/office/drawing/2014/main" id="{00319023-64F7-46C2-A150-219C22B85B9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5048" y="38100"/>
            <a:ext cx="1389348" cy="1389348"/>
          </a:xfrm>
          <a:prstGeom prst="rect">
            <a:avLst/>
          </a:prstGeom>
        </p:spPr>
      </p:pic>
      <p:pic>
        <p:nvPicPr>
          <p:cNvPr id="9" name="Picture 17">
            <a:extLst>
              <a:ext uri="{FF2B5EF4-FFF2-40B4-BE49-F238E27FC236}">
                <a16:creationId xmlns:a16="http://schemas.microsoft.com/office/drawing/2014/main" id="{8331B1DF-448C-49C4-A805-45061211475C}"/>
              </a:ext>
            </a:extLst>
          </p:cNvPr>
          <p:cNvPicPr>
            <a:picLocks noChangeAspect="1"/>
          </p:cNvPicPr>
          <p:nvPr userDrawn="1"/>
        </p:nvPicPr>
        <p:blipFill>
          <a:blip r:embed="rId4"/>
          <a:stretch>
            <a:fillRect/>
          </a:stretch>
        </p:blipFill>
        <p:spPr>
          <a:xfrm>
            <a:off x="10923534" y="282615"/>
            <a:ext cx="877942" cy="877942"/>
          </a:xfrm>
          <a:prstGeom prst="rect">
            <a:avLst/>
          </a:prstGeom>
        </p:spPr>
      </p:pic>
    </p:spTree>
    <p:extLst>
      <p:ext uri="{BB962C8B-B14F-4D97-AF65-F5344CB8AC3E}">
        <p14:creationId xmlns:p14="http://schemas.microsoft.com/office/powerpoint/2010/main" val="2664659604"/>
      </p:ext>
    </p:extLst>
  </p:cSld>
  <p:clrMapOvr>
    <a:masterClrMapping/>
  </p:clrMapOvr>
  <p:extLst>
    <p:ext uri="{DCECCB84-F9BA-43D5-87BE-67443E8EF086}">
      <p15:sldGuideLst xmlns:p15="http://schemas.microsoft.com/office/powerpoint/2012/main">
        <p15:guide id="1" orient="horz" pos="360" userDrawn="1">
          <p15:clr>
            <a:srgbClr val="FBAE40"/>
          </p15:clr>
        </p15:guide>
        <p15:guide id="2" orient="horz" pos="288" userDrawn="1">
          <p15:clr>
            <a:srgbClr val="FBAE40"/>
          </p15:clr>
        </p15:guide>
        <p15:guide id="3" pos="408"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7F961701-E30C-432A-88F1-0D6982F90613}"/>
              </a:ext>
            </a:extLst>
          </p:cNvPr>
          <p:cNvPicPr>
            <a:picLocks noChangeAspect="1"/>
          </p:cNvPicPr>
          <p:nvPr userDrawn="1"/>
        </p:nvPicPr>
        <p:blipFill rotWithShape="1">
          <a:blip r:embed="rId2"/>
          <a:srcRect t="12558" b="12558"/>
          <a:stretch/>
        </p:blipFill>
        <p:spPr>
          <a:xfrm>
            <a:off x="-9525" y="0"/>
            <a:ext cx="12211050" cy="6858000"/>
          </a:xfrm>
          <a:prstGeom prst="rect">
            <a:avLst/>
          </a:prstGeom>
        </p:spPr>
      </p:pic>
    </p:spTree>
    <p:extLst>
      <p:ext uri="{BB962C8B-B14F-4D97-AF65-F5344CB8AC3E}">
        <p14:creationId xmlns:p14="http://schemas.microsoft.com/office/powerpoint/2010/main" val="345568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A0782AE-9BAD-43CA-9DC2-663751ACDC94}"/>
              </a:ext>
            </a:extLst>
          </p:cNvPr>
          <p:cNvSpPr>
            <a:spLocks noGrp="1"/>
          </p:cNvSpPr>
          <p:nvPr>
            <p:ph type="title"/>
          </p:nvPr>
        </p:nvSpPr>
        <p:spPr>
          <a:xfrm>
            <a:off x="838200" y="365125"/>
            <a:ext cx="10515600" cy="1325563"/>
          </a:xfrm>
          <a:prstGeom prst="rect">
            <a:avLst/>
          </a:prstGeom>
        </p:spPr>
        <p:txBody>
          <a:bodyPr vert="horz" lIns="91440" tIns="45720" rIns="91440" bIns="45720" anchor="ctr">
            <a:normAutofit/>
          </a:bodyPr>
          <a:lstStyle/>
          <a:p>
            <a:r>
              <a:t>Cliquez pour modifier le style du Titre maître</a:t>
            </a:r>
          </a:p>
        </p:txBody>
      </p:sp>
      <p:sp>
        <p:nvSpPr>
          <p:cNvPr id="3" name="Text Placeholder 2">
            <a:extLst>
              <a:ext uri="{FF2B5EF4-FFF2-40B4-BE49-F238E27FC236}">
                <a16:creationId xmlns:a16="http://schemas.microsoft.com/office/drawing/2014/main" id="{07A79C50-C718-4482-8CC0-C0C1DC8B7B47}"/>
              </a:ext>
            </a:extLst>
          </p:cNvPr>
          <p:cNvSpPr>
            <a:spLocks noGrp="1"/>
          </p:cNvSpPr>
          <p:nvPr>
            <p:ph type="body" idx="1"/>
          </p:nvPr>
        </p:nvSpPr>
        <p:spPr>
          <a:xfrm>
            <a:off x="838200" y="1825625"/>
            <a:ext cx="10515600" cy="4351338"/>
          </a:xfrm>
          <a:prstGeom prst="rect">
            <a:avLst/>
          </a:prstGeom>
        </p:spPr>
        <p:txBody>
          <a:bodyPr vert="horz" lIns="91440" tIns="45720" rIns="91440" bIns="45720">
            <a:normAutofit/>
          </a:bodyPr>
          <a:lstStyle/>
          <a:p>
            <a:pPr lvl="0"/>
            <a:r>
              <a:t>Cliquez pour modifier les styles du Texte maître</a:t>
            </a:r>
          </a:p>
          <a:p>
            <a:pPr lvl="1"/>
            <a:r>
              <a:t>Deuxième niveau</a:t>
            </a:r>
          </a:p>
          <a:p>
            <a:pPr lvl="2"/>
            <a:r>
              <a:t>Troisième niveau</a:t>
            </a:r>
          </a:p>
          <a:p>
            <a:pPr lvl="3"/>
            <a:r>
              <a:t>Quatrième niveau</a:t>
            </a:r>
          </a:p>
          <a:p>
            <a:pPr lvl="4"/>
            <a:r>
              <a:t>Cinquième niveau</a:t>
            </a:r>
          </a:p>
        </p:txBody>
      </p:sp>
      <p:sp>
        <p:nvSpPr>
          <p:cNvPr id="4" name="Date Placeholder 3">
            <a:extLst>
              <a:ext uri="{FF2B5EF4-FFF2-40B4-BE49-F238E27FC236}">
                <a16:creationId xmlns:a16="http://schemas.microsoft.com/office/drawing/2014/main" id="{6C35B169-DCD4-4F3A-8B07-D019309DB28B}"/>
              </a:ext>
            </a:extLst>
          </p:cNvPr>
          <p:cNvSpPr>
            <a:spLocks noGrp="1"/>
          </p:cNvSpPr>
          <p:nvPr>
            <p:ph type="dt" sz="half" idx="2"/>
          </p:nvPr>
        </p:nvSpPr>
        <p:spPr>
          <a:xfrm>
            <a:off x="838200" y="6356350"/>
            <a:ext cx="2743200" cy="365125"/>
          </a:xfrm>
          <a:prstGeom prst="rect">
            <a:avLst/>
          </a:prstGeom>
        </p:spPr>
        <p:txBody>
          <a:bodyPr vert="horz" lIns="91440" tIns="45720" rIns="91440" bIns="45720" anchor="ctr"/>
          <a:lstStyle>
            <a:lvl1pPr algn="l">
              <a:defRPr sz="1200">
                <a:solidFill>
                  <a:schemeClr val="tx1">
                    <a:tint val="75000"/>
                  </a:schemeClr>
                </a:solidFill>
              </a:defRPr>
            </a:lvl1pPr>
          </a:lstStyle>
          <a:p>
            <a:fld id="{236E692E-3B2C-4E6B-B906-E260F68CBF18}" type="datetimeFigureOut">
              <a:rPr lang="en-US" smtClean="0"/>
              <a:t>12/17/2025</a:t>
            </a:fld>
            <a:endParaRPr lang="en-US"/>
          </a:p>
        </p:txBody>
      </p:sp>
      <p:sp>
        <p:nvSpPr>
          <p:cNvPr id="5" name="Footer Placeholder 4">
            <a:extLst>
              <a:ext uri="{FF2B5EF4-FFF2-40B4-BE49-F238E27FC236}">
                <a16:creationId xmlns:a16="http://schemas.microsoft.com/office/drawing/2014/main" id="{C1CFC83E-3826-48AF-8650-862BABCA406D}"/>
              </a:ext>
            </a:extLst>
          </p:cNvPr>
          <p:cNvSpPr>
            <a:spLocks noGrp="1"/>
          </p:cNvSpPr>
          <p:nvPr>
            <p:ph type="ftr" sz="quarter" idx="3"/>
          </p:nvPr>
        </p:nvSpPr>
        <p:spPr>
          <a:xfrm>
            <a:off x="4038600" y="6356350"/>
            <a:ext cx="4114800" cy="365125"/>
          </a:xfrm>
          <a:prstGeom prst="rect">
            <a:avLst/>
          </a:prstGeom>
        </p:spPr>
        <p:txBody>
          <a:bodyPr vert="horz" lIns="91440" tIns="45720" rIns="91440" bIns="45720" anchor="ctr"/>
          <a:lstStyle>
            <a:lvl1pPr algn="ctr">
              <a:defRPr sz="1200">
                <a:solidFill>
                  <a:schemeClr val="tx1">
                    <a:tint val="75000"/>
                  </a:schemeClr>
                </a:solidFill>
              </a:defRPr>
            </a:lvl1pPr>
          </a:lstStyle>
          <a:p>
            <a:endParaRPr/>
          </a:p>
        </p:txBody>
      </p:sp>
      <p:sp>
        <p:nvSpPr>
          <p:cNvPr id="6" name="Slide Number Placeholder 5">
            <a:extLst>
              <a:ext uri="{FF2B5EF4-FFF2-40B4-BE49-F238E27FC236}">
                <a16:creationId xmlns:a16="http://schemas.microsoft.com/office/drawing/2014/main" id="{0BA93CC0-3B7F-4768-9084-D7297830C347}"/>
              </a:ext>
            </a:extLst>
          </p:cNvPr>
          <p:cNvSpPr>
            <a:spLocks noGrp="1"/>
          </p:cNvSpPr>
          <p:nvPr>
            <p:ph type="sldNum" sz="quarter" idx="4"/>
          </p:nvPr>
        </p:nvSpPr>
        <p:spPr>
          <a:xfrm>
            <a:off x="8610600" y="6356350"/>
            <a:ext cx="2743200" cy="365125"/>
          </a:xfrm>
          <a:prstGeom prst="rect">
            <a:avLst/>
          </a:prstGeom>
        </p:spPr>
        <p:txBody>
          <a:bodyPr vert="horz" lIns="91440" tIns="45720" rIns="91440" bIns="45720" anchor="ctr"/>
          <a:lstStyle>
            <a:lvl1pPr algn="r">
              <a:defRPr sz="1200">
                <a:solidFill>
                  <a:schemeClr val="tx1">
                    <a:tint val="75000"/>
                  </a:schemeClr>
                </a:solidFill>
              </a:defRPr>
            </a:lvl1pPr>
          </a:lstStyle>
          <a:p>
            <a:fld id="{CBD3AB00-0628-4CBF-805E-7F0427F7F849}" type="slidenum">
              <a:rPr lang="en-US" smtClean="0"/>
              <a:t>‹#›</a:t>
            </a:fld>
            <a:endParaRPr lang="en-US"/>
          </a:p>
        </p:txBody>
      </p:sp>
    </p:spTree>
    <p:extLst>
      <p:ext uri="{BB962C8B-B14F-4D97-AF65-F5344CB8AC3E}">
        <p14:creationId xmlns:p14="http://schemas.microsoft.com/office/powerpoint/2010/main" val="3577532881"/>
      </p:ext>
    </p:extLst>
  </p:cSld>
  <p:clrMap bg1="lt1" tx1="dk1" bg2="lt2" tx2="dk2" accent1="accent1" accent2="accent2" accent3="accent3" accent4="accent4" accent5="accent5" accent6="accent6" hlink="hlink" folHlink="folHlink"/>
  <p:sldLayoutIdLst>
    <p:sldLayoutId id="2147483649" r:id="rId1"/>
    <p:sldLayoutId id="2147483652" r:id="rId2"/>
    <p:sldLayoutId id="2147483663" r:id="rId3"/>
    <p:sldLayoutId id="2147483653" r:id="rId4"/>
    <p:sldLayoutId id="2147483661" r:id="rId5"/>
    <p:sldLayoutId id="2147483660" r:id="rId6"/>
    <p:sldLayoutId id="2147483654" r:id="rId7"/>
    <p:sldLayoutId id="2147483650" r:id="rId8"/>
    <p:sldLayoutId id="2147483664"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20.jpe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microsoft.com/office/2007/relationships/hdphoto" Target="../media/hdphoto2.wdp"/></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22.png"/><Relationship Id="rId4" Type="http://schemas.microsoft.com/office/2007/relationships/hdphoto" Target="../media/hdphoto2.wdp"/></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microsoft.com/office/2007/relationships/hdphoto" Target="../media/hdphoto3.wdp"/></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26.sv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26.svg"/></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8.xml"/><Relationship Id="rId1" Type="http://schemas.openxmlformats.org/officeDocument/2006/relationships/slideLayout" Target="../slideLayouts/slideLayout4.xml"/><Relationship Id="rId5" Type="http://schemas.openxmlformats.org/officeDocument/2006/relationships/image" Target="../media/image26.sv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microsoft.com/office/2007/relationships/hdphoto" Target="../media/hdphoto4.wdp"/><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svg"/><Relationship Id="rId3" Type="http://schemas.openxmlformats.org/officeDocument/2006/relationships/image" Target="../media/image31.png"/><Relationship Id="rId7" Type="http://schemas.openxmlformats.org/officeDocument/2006/relationships/image" Target="../media/image37.svg"/><Relationship Id="rId12" Type="http://schemas.openxmlformats.org/officeDocument/2006/relationships/image" Target="../media/image42.png"/><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openxmlformats.org/officeDocument/2006/relationships/image" Target="../media/image36.png"/><Relationship Id="rId11" Type="http://schemas.openxmlformats.org/officeDocument/2006/relationships/image" Target="../media/image41.svg"/><Relationship Id="rId5" Type="http://schemas.openxmlformats.org/officeDocument/2006/relationships/image" Target="../media/image35.sv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svg"/></Relationships>
</file>

<file path=ppt/slides/_rels/slide2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7.xml"/><Relationship Id="rId1" Type="http://schemas.openxmlformats.org/officeDocument/2006/relationships/slideLayout" Target="../slideLayouts/slideLayout3.xml"/><Relationship Id="rId5" Type="http://schemas.openxmlformats.org/officeDocument/2006/relationships/image" Target="../media/image46.svg"/><Relationship Id="rId4" Type="http://schemas.openxmlformats.org/officeDocument/2006/relationships/image" Target="../media/image45.png"/></Relationships>
</file>

<file path=ppt/slides/_rels/slide28.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46.svg"/><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image" Target="../media/image45.png"/><Relationship Id="rId5" Type="http://schemas.openxmlformats.org/officeDocument/2006/relationships/image" Target="../media/image49.svg"/><Relationship Id="rId4" Type="http://schemas.openxmlformats.org/officeDocument/2006/relationships/image" Target="../media/image48.png"/></Relationships>
</file>

<file path=ppt/slides/_rels/slide29.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46.svg"/><Relationship Id="rId2" Type="http://schemas.openxmlformats.org/officeDocument/2006/relationships/notesSlide" Target="../notesSlides/notesSlide29.xml"/><Relationship Id="rId1" Type="http://schemas.openxmlformats.org/officeDocument/2006/relationships/slideLayout" Target="../slideLayouts/slideLayout4.xml"/><Relationship Id="rId6" Type="http://schemas.openxmlformats.org/officeDocument/2006/relationships/image" Target="../media/image45.png"/><Relationship Id="rId5" Type="http://schemas.openxmlformats.org/officeDocument/2006/relationships/image" Target="../media/image50.jpg"/><Relationship Id="rId4" Type="http://schemas.openxmlformats.org/officeDocument/2006/relationships/image" Target="../media/image49.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46.svg"/><Relationship Id="rId2" Type="http://schemas.openxmlformats.org/officeDocument/2006/relationships/notesSlide" Target="../notesSlides/notesSlide30.xml"/><Relationship Id="rId1" Type="http://schemas.openxmlformats.org/officeDocument/2006/relationships/slideLayout" Target="../slideLayouts/slideLayout4.xml"/><Relationship Id="rId6" Type="http://schemas.openxmlformats.org/officeDocument/2006/relationships/image" Target="../media/image45.png"/><Relationship Id="rId5" Type="http://schemas.openxmlformats.org/officeDocument/2006/relationships/image" Target="../media/image51.jpeg"/><Relationship Id="rId4" Type="http://schemas.openxmlformats.org/officeDocument/2006/relationships/image" Target="../media/image49.svg"/></Relationships>
</file>

<file path=ppt/slides/_rels/slide3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1.xml"/><Relationship Id="rId1" Type="http://schemas.openxmlformats.org/officeDocument/2006/relationships/slideLayout" Target="../slideLayouts/slideLayout4.xml"/><Relationship Id="rId5" Type="http://schemas.openxmlformats.org/officeDocument/2006/relationships/image" Target="../media/image46.svg"/><Relationship Id="rId4" Type="http://schemas.openxmlformats.org/officeDocument/2006/relationships/image" Target="../media/image45.png"/></Relationships>
</file>

<file path=ppt/slides/_rels/slide3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2.xml"/><Relationship Id="rId1" Type="http://schemas.openxmlformats.org/officeDocument/2006/relationships/slideLayout" Target="../slideLayouts/slideLayout4.xml"/><Relationship Id="rId5" Type="http://schemas.openxmlformats.org/officeDocument/2006/relationships/image" Target="../media/image46.svg"/><Relationship Id="rId4" Type="http://schemas.openxmlformats.org/officeDocument/2006/relationships/image" Target="../media/image45.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4.xml"/><Relationship Id="rId1" Type="http://schemas.openxmlformats.org/officeDocument/2006/relationships/slideLayout" Target="../slideLayouts/slideLayout4.xml"/><Relationship Id="rId4" Type="http://schemas.openxmlformats.org/officeDocument/2006/relationships/image" Target="../media/image46.svg"/></Relationships>
</file>

<file path=ppt/slides/_rels/slide3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image" Target="../media/image54.png"/></Relationships>
</file>

<file path=ppt/slides/_rels/slide3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7.xml"/><Relationship Id="rId1" Type="http://schemas.openxmlformats.org/officeDocument/2006/relationships/slideLayout" Target="../slideLayouts/slideLayout4.xml"/><Relationship Id="rId6" Type="http://schemas.openxmlformats.org/officeDocument/2006/relationships/image" Target="../media/image57.jpeg"/><Relationship Id="rId5" Type="http://schemas.openxmlformats.org/officeDocument/2006/relationships/image" Target="../media/image56.svg"/><Relationship Id="rId4" Type="http://schemas.openxmlformats.org/officeDocument/2006/relationships/image" Target="../media/image55.png"/></Relationships>
</file>

<file path=ppt/slides/_rels/slide3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4.png"/><Relationship Id="rId7" Type="http://schemas.microsoft.com/office/2007/relationships/hdphoto" Target="../media/hdphoto6.wdp"/><Relationship Id="rId2" Type="http://schemas.openxmlformats.org/officeDocument/2006/relationships/notesSlide" Target="../notesSlides/notesSlide39.xml"/><Relationship Id="rId1" Type="http://schemas.openxmlformats.org/officeDocument/2006/relationships/slideLayout" Target="../slideLayouts/slideLayout4.xml"/><Relationship Id="rId6" Type="http://schemas.openxmlformats.org/officeDocument/2006/relationships/image" Target="../media/image59.png"/><Relationship Id="rId5" Type="http://schemas.microsoft.com/office/2007/relationships/hdphoto" Target="../media/hdphoto5.wdp"/><Relationship Id="rId4" Type="http://schemas.openxmlformats.org/officeDocument/2006/relationships/image" Target="../media/image58.png"/><Relationship Id="rId9" Type="http://schemas.microsoft.com/office/2007/relationships/hdphoto" Target="../media/hdphoto7.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40.xml"/><Relationship Id="rId1" Type="http://schemas.openxmlformats.org/officeDocument/2006/relationships/slideLayout" Target="../slideLayouts/slideLayout3.xml"/><Relationship Id="rId5" Type="http://schemas.openxmlformats.org/officeDocument/2006/relationships/image" Target="../media/image62.svg"/><Relationship Id="rId4" Type="http://schemas.openxmlformats.org/officeDocument/2006/relationships/image" Target="../media/image61.png"/></Relationships>
</file>

<file path=ppt/slides/_rels/slide41.xml.rels><?xml version="1.0" encoding="UTF-8" standalone="yes"?>
<Relationships xmlns="http://schemas.openxmlformats.org/package/2006/relationships"><Relationship Id="rId8" Type="http://schemas.openxmlformats.org/officeDocument/2006/relationships/image" Target="../media/image62.svg"/><Relationship Id="rId3" Type="http://schemas.openxmlformats.org/officeDocument/2006/relationships/image" Target="../media/image16.png"/><Relationship Id="rId7" Type="http://schemas.openxmlformats.org/officeDocument/2006/relationships/image" Target="../media/image61.png"/><Relationship Id="rId2" Type="http://schemas.openxmlformats.org/officeDocument/2006/relationships/notesSlide" Target="../notesSlides/notesSlide41.xml"/><Relationship Id="rId1" Type="http://schemas.openxmlformats.org/officeDocument/2006/relationships/slideLayout" Target="../slideLayouts/slideLayout4.xml"/><Relationship Id="rId6" Type="http://schemas.microsoft.com/office/2007/relationships/hdphoto" Target="../media/hdphoto8.wdp"/><Relationship Id="rId5" Type="http://schemas.openxmlformats.org/officeDocument/2006/relationships/image" Target="../media/image63.png"/><Relationship Id="rId10" Type="http://schemas.openxmlformats.org/officeDocument/2006/relationships/image" Target="../media/image65.svg"/><Relationship Id="rId4" Type="http://schemas.openxmlformats.org/officeDocument/2006/relationships/image" Target="../media/image17.png"/><Relationship Id="rId9" Type="http://schemas.openxmlformats.org/officeDocument/2006/relationships/image" Target="../media/image64.png"/></Relationships>
</file>

<file path=ppt/slides/_rels/slide4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2.xml"/><Relationship Id="rId1" Type="http://schemas.openxmlformats.org/officeDocument/2006/relationships/slideLayout" Target="../slideLayouts/slideLayout4.xml"/><Relationship Id="rId4" Type="http://schemas.openxmlformats.org/officeDocument/2006/relationships/image" Target="../media/image62.sv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microsoft.com/office/2007/relationships/hdphoto" Target="../media/hdphoto1.wdp"/><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9579FEC-E1FB-41DA-A376-7E3F59AA917D}"/>
              </a:ext>
            </a:extLst>
          </p:cNvPr>
          <p:cNvSpPr txBox="1"/>
          <p:nvPr/>
        </p:nvSpPr>
        <p:spPr>
          <a:xfrm>
            <a:off x="731520" y="5730240"/>
            <a:ext cx="4998720" cy="523220"/>
          </a:xfrm>
          <a:prstGeom prst="rect">
            <a:avLst/>
          </a:prstGeom>
          <a:noFill/>
        </p:spPr>
        <p:txBody>
          <a:bodyPr wrap="square">
            <a:spAutoFit/>
          </a:bodyPr>
          <a:lstStyle/>
          <a:p>
            <a:pPr>
              <a:defRPr sz="2800" b="1" spc="100">
                <a:solidFill>
                  <a:schemeClr val="bg1"/>
                </a:solidFill>
                <a:latin typeface="Ubuntu" panose="020B0504030602030204" pitchFamily="34" charset="0"/>
              </a:defRPr>
            </a:pPr>
            <a:r>
              <a:t>CAPITAINE DE FITNESS ANNÉE 2</a:t>
            </a:r>
          </a:p>
        </p:txBody>
      </p:sp>
    </p:spTree>
    <p:extLst>
      <p:ext uri="{BB962C8B-B14F-4D97-AF65-F5344CB8AC3E}">
        <p14:creationId xmlns:p14="http://schemas.microsoft.com/office/powerpoint/2010/main" val="17761532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057AA89-241B-CAC5-8BC4-D60829A7510C}"/>
              </a:ext>
            </a:extLst>
          </p:cNvPr>
          <p:cNvGrpSpPr/>
          <p:nvPr/>
        </p:nvGrpSpPr>
        <p:grpSpPr>
          <a:xfrm>
            <a:off x="10253229" y="285566"/>
            <a:ext cx="1547689" cy="1565435"/>
            <a:chOff x="126717" y="1156741"/>
            <a:chExt cx="4588158" cy="4584337"/>
          </a:xfrm>
        </p:grpSpPr>
        <p:sp>
          <p:nvSpPr>
            <p:cNvPr id="11" name="Oval 10">
              <a:extLst>
                <a:ext uri="{FF2B5EF4-FFF2-40B4-BE49-F238E27FC236}">
                  <a16:creationId xmlns:a16="http://schemas.microsoft.com/office/drawing/2014/main" id="{B7A102B2-2068-02AC-811C-E411DAD51AD0}"/>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pic>
          <p:nvPicPr>
            <p:cNvPr id="13" name="Picture 12" descr="Shape  Description automatically generated with low confidence">
              <a:extLst>
                <a:ext uri="{FF2B5EF4-FFF2-40B4-BE49-F238E27FC236}">
                  <a16:creationId xmlns:a16="http://schemas.microsoft.com/office/drawing/2014/main" id="{DBA8992F-397D-E5EF-38C5-D52EC61F333A}"/>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graphicFrame>
        <p:nvGraphicFramePr>
          <p:cNvPr id="6" name="Table 6">
            <a:extLst>
              <a:ext uri="{FF2B5EF4-FFF2-40B4-BE49-F238E27FC236}">
                <a16:creationId xmlns:a16="http://schemas.microsoft.com/office/drawing/2014/main" id="{0A65E01D-CD6A-D071-768E-961A8C3C13B4}"/>
              </a:ext>
            </a:extLst>
          </p:cNvPr>
          <p:cNvGraphicFramePr>
            <a:graphicFrameLocks noGrp="1"/>
          </p:cNvGraphicFramePr>
          <p:nvPr>
            <p:extLst>
              <p:ext uri="{D42A27DB-BD31-4B8C-83A1-F6EECF244321}">
                <p14:modId xmlns:p14="http://schemas.microsoft.com/office/powerpoint/2010/main" val="4020716518"/>
              </p:ext>
            </p:extLst>
          </p:nvPr>
        </p:nvGraphicFramePr>
        <p:xfrm>
          <a:off x="1030118" y="2269800"/>
          <a:ext cx="9610725" cy="3474720"/>
        </p:xfrm>
        <a:graphic>
          <a:graphicData uri="http://schemas.openxmlformats.org/drawingml/2006/table">
            <a:tbl>
              <a:tblPr firstRow="1" bandRow="1">
                <a:tableStyleId>{F5AB1C69-6EDB-4FF4-983F-18BD219EF322}</a:tableStyleId>
              </a:tblPr>
              <a:tblGrid>
                <a:gridCol w="9610725">
                  <a:extLst>
                    <a:ext uri="{9D8B030D-6E8A-4147-A177-3AD203B41FA5}">
                      <a16:colId xmlns:a16="http://schemas.microsoft.com/office/drawing/2014/main" val="1381919411"/>
                    </a:ext>
                  </a:extLst>
                </a:gridCol>
              </a:tblGrid>
              <a:tr h="381196">
                <a:tc>
                  <a:txBody>
                    <a:bodyPr/>
                    <a:lstStyle/>
                    <a:p>
                      <a:pPr algn="ctr">
                        <a:defRPr sz="2400"/>
                      </a:pPr>
                      <a:r>
                        <a:t>Bienfaits physiques et mentaux</a:t>
                      </a:r>
                    </a:p>
                  </a:txBody>
                  <a:tcPr/>
                </a:tc>
                <a:extLst>
                  <a:ext uri="{0D108BD9-81ED-4DB2-BD59-A6C34878D82A}">
                    <a16:rowId xmlns:a16="http://schemas.microsoft.com/office/drawing/2014/main" val="4040956183"/>
                  </a:ext>
                </a:extLst>
              </a:tr>
              <a:tr h="2489686">
                <a:tc>
                  <a:txBody>
                    <a:bodyPr/>
                    <a:lstStyle/>
                    <a:p>
                      <a:pPr marL="285750" indent="-285750">
                        <a:buFont typeface="Arial" panose="020B0604020202020204" pitchFamily="34" charset="0"/>
                        <a:buChar char="•"/>
                        <a:defRPr sz="2400"/>
                      </a:pPr>
                      <a:r>
                        <a:t>Augmenter la fréquence cardiaque</a:t>
                      </a:r>
                    </a:p>
                    <a:p>
                      <a:pPr marL="285750" indent="-285750">
                        <a:buFont typeface="Arial" panose="020B0604020202020204" pitchFamily="34" charset="0"/>
                        <a:buChar char="•"/>
                        <a:defRPr sz="2400"/>
                      </a:pPr>
                      <a:r>
                        <a:t>Augmenter la fréquence respiratoire</a:t>
                      </a:r>
                    </a:p>
                    <a:p>
                      <a:pPr marL="285750" indent="-285750">
                        <a:buFont typeface="Arial" panose="020B0604020202020204" pitchFamily="34" charset="0"/>
                        <a:buChar char="•"/>
                        <a:defRPr sz="2400"/>
                      </a:pPr>
                      <a:r>
                        <a:t>Augmenter la température du corps et des muscles</a:t>
                      </a:r>
                    </a:p>
                    <a:p>
                      <a:pPr marL="285750" indent="-285750">
                        <a:buFont typeface="Arial" panose="020B0604020202020204" pitchFamily="34" charset="0"/>
                        <a:buChar char="•"/>
                        <a:defRPr sz="2400"/>
                      </a:pPr>
                      <a:r>
                        <a:t>Meilleure circulation sanguine vers les muscles actifs</a:t>
                      </a:r>
                    </a:p>
                    <a:p>
                      <a:pPr marL="285750" indent="-285750">
                        <a:buClr>
                          <a:srgbClr val="000000"/>
                        </a:buClr>
                        <a:buFont typeface="Arial,Sans-Serif" panose="020B0604020202020204" pitchFamily="34" charset="0"/>
                        <a:buChar char="•"/>
                        <a:defRPr sz="2400">
                          <a:latin typeface="Ubuntu Light"/>
                        </a:defRPr>
                      </a:pPr>
                      <a:r>
                        <a:t>Déplacer l'attention sur le sport plutôt que sur la vie</a:t>
                      </a:r>
                    </a:p>
                    <a:p>
                      <a:pPr marL="285750" lvl="0" indent="-285750">
                        <a:buClr>
                          <a:srgbClr val="000000"/>
                        </a:buClr>
                        <a:buFont typeface="Arial,Sans-Serif" panose="020B0604020202020204" pitchFamily="34" charset="0"/>
                        <a:buChar char="•"/>
                        <a:defRPr sz="2400">
                          <a:latin typeface="Ubuntu Light"/>
                        </a:defRPr>
                      </a:pPr>
                      <a:r>
                        <a:t>Connecter l'esprit et le corps</a:t>
                      </a:r>
                    </a:p>
                    <a:p>
                      <a:pPr marL="285750" lvl="0" indent="-285750">
                        <a:buClr>
                          <a:srgbClr val="000000"/>
                        </a:buClr>
                        <a:buFont typeface="Arial,Sans-Serif" panose="020B0604020202020204" pitchFamily="34" charset="0"/>
                        <a:buChar char="•"/>
                        <a:defRPr sz="2400"/>
                      </a:pPr>
                      <a:r>
                        <a:t>Revoir les compétences qui feront partie de l'entraînement à venir</a:t>
                      </a:r>
                    </a:p>
                    <a:p>
                      <a:pPr marL="285750" lvl="0" indent="-285750">
                        <a:buClr>
                          <a:srgbClr val="000000"/>
                        </a:buClr>
                        <a:buFont typeface="Arial,Sans-Serif" panose="020B0604020202020204" pitchFamily="34" charset="0"/>
                        <a:buChar char="•"/>
                        <a:defRPr sz="2400"/>
                      </a:pPr>
                      <a:r>
                        <a:t>S'amuser avec ses coéquipiers</a:t>
                      </a:r>
                    </a:p>
                  </a:txBody>
                  <a:tcPr/>
                </a:tc>
                <a:extLst>
                  <a:ext uri="{0D108BD9-81ED-4DB2-BD59-A6C34878D82A}">
                    <a16:rowId xmlns:a16="http://schemas.microsoft.com/office/drawing/2014/main" val="3800289933"/>
                  </a:ext>
                </a:extLst>
              </a:tr>
            </a:tbl>
          </a:graphicData>
        </a:graphic>
      </p:graphicFrame>
      <p:sp>
        <p:nvSpPr>
          <p:cNvPr id="5" name="TextBox 4">
            <a:extLst>
              <a:ext uri="{FF2B5EF4-FFF2-40B4-BE49-F238E27FC236}">
                <a16:creationId xmlns:a16="http://schemas.microsoft.com/office/drawing/2014/main" id="{26043C5C-3CFE-EB87-90A1-8DEA303FB9C5}"/>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CAPITAINES DE FITNESS ANNÉE 2 | PARTIE 1 : RÉVISION DE L'ANNÉE 1</a:t>
            </a:r>
          </a:p>
        </p:txBody>
      </p:sp>
      <p:sp>
        <p:nvSpPr>
          <p:cNvPr id="12" name="Text Placeholder 1">
            <a:extLst>
              <a:ext uri="{FF2B5EF4-FFF2-40B4-BE49-F238E27FC236}">
                <a16:creationId xmlns:a16="http://schemas.microsoft.com/office/drawing/2014/main" id="{120406E0-0158-9631-BEAC-B83259FF4F7A}"/>
              </a:ext>
            </a:extLst>
          </p:cNvPr>
          <p:cNvSpPr txBox="1">
            <a:spLocks/>
          </p:cNvSpPr>
          <p:nvPr/>
        </p:nvSpPr>
        <p:spPr>
          <a:xfrm>
            <a:off x="628650" y="316571"/>
            <a:ext cx="9610725" cy="581025"/>
          </a:xfrm>
          <a:prstGeom prst="rect">
            <a:avLst/>
          </a:prstGeom>
        </p:spPr>
        <p:txBody>
          <a:bodyPr vert="horz" lIns="91440" tIns="45720" rIns="91440" bIns="4572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Objectif de l'échauffement</a:t>
            </a:r>
          </a:p>
        </p:txBody>
      </p:sp>
      <p:sp>
        <p:nvSpPr>
          <p:cNvPr id="14" name="Text Placeholder 2">
            <a:extLst>
              <a:ext uri="{FF2B5EF4-FFF2-40B4-BE49-F238E27FC236}">
                <a16:creationId xmlns:a16="http://schemas.microsoft.com/office/drawing/2014/main" id="{7EB7B5C7-FFAB-A35F-C5F4-FE31A84923D4}"/>
              </a:ext>
            </a:extLst>
          </p:cNvPr>
          <p:cNvSpPr txBox="1">
            <a:spLocks/>
          </p:cNvSpPr>
          <p:nvPr/>
        </p:nvSpPr>
        <p:spPr>
          <a:xfrm>
            <a:off x="628650" y="897596"/>
            <a:ext cx="9591675" cy="581025"/>
          </a:xfrm>
          <a:prstGeom prst="rect">
            <a:avLst/>
          </a:prstGeom>
        </p:spPr>
        <p:txBody>
          <a:bodyPr vert="horz" lIns="91440" tIns="45720" rIns="91440" bIns="45720">
            <a:normAutofit fontScale="92500"/>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Entraînement à l'échauffement et à la récupération</a:t>
            </a:r>
          </a:p>
        </p:txBody>
      </p:sp>
    </p:spTree>
    <p:extLst>
      <p:ext uri="{BB962C8B-B14F-4D97-AF65-F5344CB8AC3E}">
        <p14:creationId xmlns:p14="http://schemas.microsoft.com/office/powerpoint/2010/main" val="6162460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057AA89-241B-CAC5-8BC4-D60829A7510C}"/>
              </a:ext>
            </a:extLst>
          </p:cNvPr>
          <p:cNvGrpSpPr/>
          <p:nvPr/>
        </p:nvGrpSpPr>
        <p:grpSpPr>
          <a:xfrm>
            <a:off x="10253229" y="285566"/>
            <a:ext cx="1547689" cy="1565435"/>
            <a:chOff x="126717" y="1156741"/>
            <a:chExt cx="4588158" cy="4584337"/>
          </a:xfrm>
        </p:grpSpPr>
        <p:sp>
          <p:nvSpPr>
            <p:cNvPr id="11" name="Oval 10">
              <a:extLst>
                <a:ext uri="{FF2B5EF4-FFF2-40B4-BE49-F238E27FC236}">
                  <a16:creationId xmlns:a16="http://schemas.microsoft.com/office/drawing/2014/main" id="{B7A102B2-2068-02AC-811C-E411DAD51AD0}"/>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pic>
          <p:nvPicPr>
            <p:cNvPr id="13" name="Picture 12" descr="Shape  Description automatically generated with low confidence">
              <a:extLst>
                <a:ext uri="{FF2B5EF4-FFF2-40B4-BE49-F238E27FC236}">
                  <a16:creationId xmlns:a16="http://schemas.microsoft.com/office/drawing/2014/main" id="{DBA8992F-397D-E5EF-38C5-D52EC61F333A}"/>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6709144" y="2246452"/>
            <a:ext cx="4760693" cy="3378534"/>
          </a:xfrm>
          <a:prstGeom prst="rect">
            <a:avLst/>
          </a:prstGeom>
        </p:spPr>
        <p:txBody>
          <a:bodyPr vert="horz" lIns="91440" tIns="45720" rIns="91440" bIns="45720">
            <a:normAutofit/>
          </a:bodyPr>
          <a:lstStyle>
            <a:lvl1pPr marL="0" indent="0" algn="l" defTabSz="914400" rtl="0" eaLnBrk="1" latinLnBrk="0" hangingPunct="1">
              <a:lnSpc>
                <a:spcPct val="110000"/>
              </a:lnSpc>
              <a:spcBef>
                <a:spcPts val="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t>Tous les échauffements devraient toujours comporter ces éléments :</a:t>
            </a:r>
          </a:p>
          <a:p>
            <a:pPr>
              <a:lnSpc>
                <a:spcPct val="100000"/>
              </a:lnSpc>
            </a:pPr>
            <a:r>
              <a:t>  </a:t>
            </a:r>
          </a:p>
          <a:p>
            <a:pPr marL="514350" indent="-514350">
              <a:lnSpc>
                <a:spcPct val="100000"/>
              </a:lnSpc>
              <a:buFont typeface="+mj-lt"/>
              <a:buAutoNum type="arabicPeriod"/>
              <a:defRPr b="1">
                <a:solidFill>
                  <a:srgbClr val="FFC000"/>
                </a:solidFill>
              </a:defRPr>
            </a:pPr>
            <a:r>
              <a:t>Activité aérobique </a:t>
            </a:r>
          </a:p>
          <a:p>
            <a:pPr marL="514350" indent="-514350">
              <a:lnSpc>
                <a:spcPct val="100000"/>
              </a:lnSpc>
              <a:buFont typeface="+mj-lt"/>
              <a:buAutoNum type="arabicPeriod"/>
              <a:defRPr b="1">
                <a:solidFill>
                  <a:srgbClr val="00B050"/>
                </a:solidFill>
              </a:defRPr>
            </a:pPr>
            <a:r>
              <a:t>Étirements dynamiques</a:t>
            </a:r>
          </a:p>
          <a:p>
            <a:pPr marL="514350" indent="-514350">
              <a:lnSpc>
                <a:spcPct val="100000"/>
              </a:lnSpc>
              <a:buFont typeface="+mj-lt"/>
              <a:buAutoNum type="arabicPeriod"/>
            </a:pPr>
            <a:endParaRPr/>
          </a:p>
          <a:p>
            <a:pPr>
              <a:lnSpc>
                <a:spcPct val="100000"/>
              </a:lnSpc>
            </a:pPr>
            <a:endParaRPr/>
          </a:p>
        </p:txBody>
      </p:sp>
      <p:pic>
        <p:nvPicPr>
          <p:cNvPr id="5" name="Picture 4" descr="A group of people running  Description automatically generated">
            <a:extLst>
              <a:ext uri="{FF2B5EF4-FFF2-40B4-BE49-F238E27FC236}">
                <a16:creationId xmlns:a16="http://schemas.microsoft.com/office/drawing/2014/main" id="{72A2F0AE-191F-4F04-9B2A-02DC7CD1AA1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2163" y="2146925"/>
            <a:ext cx="5682216" cy="3788144"/>
          </a:xfrm>
          <a:prstGeom prst="rect">
            <a:avLst/>
          </a:prstGeom>
        </p:spPr>
      </p:pic>
      <p:sp>
        <p:nvSpPr>
          <p:cNvPr id="6" name="TextBox 5">
            <a:extLst>
              <a:ext uri="{FF2B5EF4-FFF2-40B4-BE49-F238E27FC236}">
                <a16:creationId xmlns:a16="http://schemas.microsoft.com/office/drawing/2014/main" id="{E884909A-0783-EDFF-376A-1839258A83B0}"/>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CAPITAINES DE FITNESS ANNÉE 2 | PARTIE 1 : RÉVISION DE L'ANNÉE 1</a:t>
            </a:r>
          </a:p>
        </p:txBody>
      </p:sp>
      <p:sp>
        <p:nvSpPr>
          <p:cNvPr id="8" name="Text Placeholder 1">
            <a:extLst>
              <a:ext uri="{FF2B5EF4-FFF2-40B4-BE49-F238E27FC236}">
                <a16:creationId xmlns:a16="http://schemas.microsoft.com/office/drawing/2014/main" id="{B2A09623-FEC4-C43C-4E0D-0E2CA735A0A6}"/>
              </a:ext>
            </a:extLst>
          </p:cNvPr>
          <p:cNvSpPr txBox="1">
            <a:spLocks/>
          </p:cNvSpPr>
          <p:nvPr/>
        </p:nvSpPr>
        <p:spPr>
          <a:xfrm>
            <a:off x="628650" y="316571"/>
            <a:ext cx="9610725" cy="581025"/>
          </a:xfrm>
          <a:prstGeom prst="rect">
            <a:avLst/>
          </a:prstGeom>
        </p:spPr>
        <p:txBody>
          <a:bodyPr vert="horz" lIns="91440" tIns="45720" rIns="91440" bIns="4572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Partagez votre exercice d'échauffement préféré</a:t>
            </a:r>
          </a:p>
        </p:txBody>
      </p:sp>
      <p:sp>
        <p:nvSpPr>
          <p:cNvPr id="9" name="Text Placeholder 2">
            <a:extLst>
              <a:ext uri="{FF2B5EF4-FFF2-40B4-BE49-F238E27FC236}">
                <a16:creationId xmlns:a16="http://schemas.microsoft.com/office/drawing/2014/main" id="{CAD23331-8D20-91A0-514C-7C3C40A75DFC}"/>
              </a:ext>
            </a:extLst>
          </p:cNvPr>
          <p:cNvSpPr txBox="1">
            <a:spLocks/>
          </p:cNvSpPr>
          <p:nvPr/>
        </p:nvSpPr>
        <p:spPr>
          <a:xfrm>
            <a:off x="628650" y="1467701"/>
            <a:ext cx="9591675" cy="581025"/>
          </a:xfrm>
          <a:prstGeom prst="rect">
            <a:avLst/>
          </a:prstGeom>
        </p:spPr>
        <p:txBody>
          <a:bodyPr vert="horz" lIns="91440" tIns="45720" rIns="91440" bIns="45720">
            <a:normAutofit fontScale="92500"/>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dirty="0" err="1"/>
              <a:t>Entraînement</a:t>
            </a:r>
            <a:r>
              <a:rPr dirty="0"/>
              <a:t> à </a:t>
            </a:r>
            <a:r>
              <a:rPr dirty="0" err="1"/>
              <a:t>l'échauffement</a:t>
            </a:r>
            <a:r>
              <a:rPr dirty="0"/>
              <a:t> et à la </a:t>
            </a:r>
            <a:r>
              <a:rPr dirty="0" err="1"/>
              <a:t>récupération</a:t>
            </a:r>
            <a:endParaRPr dirty="0"/>
          </a:p>
        </p:txBody>
      </p:sp>
    </p:spTree>
    <p:extLst>
      <p:ext uri="{BB962C8B-B14F-4D97-AF65-F5344CB8AC3E}">
        <p14:creationId xmlns:p14="http://schemas.microsoft.com/office/powerpoint/2010/main" val="21985467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CF21C3A-4D73-C25C-44FD-080844A363C0}"/>
              </a:ext>
            </a:extLst>
          </p:cNvPr>
          <p:cNvGrpSpPr/>
          <p:nvPr/>
        </p:nvGrpSpPr>
        <p:grpSpPr>
          <a:xfrm>
            <a:off x="10272279" y="285566"/>
            <a:ext cx="1528639" cy="1565435"/>
            <a:chOff x="126717" y="1156741"/>
            <a:chExt cx="4588158" cy="4584337"/>
          </a:xfrm>
        </p:grpSpPr>
        <p:sp>
          <p:nvSpPr>
            <p:cNvPr id="13" name="Oval 12">
              <a:extLst>
                <a:ext uri="{FF2B5EF4-FFF2-40B4-BE49-F238E27FC236}">
                  <a16:creationId xmlns:a16="http://schemas.microsoft.com/office/drawing/2014/main" id="{0C62E32B-3864-F667-DDB9-C7A09747B1EA}"/>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pic>
          <p:nvPicPr>
            <p:cNvPr id="15" name="Picture 14" descr="Shape  Description automatically generated with low confidence">
              <a:extLst>
                <a:ext uri="{FF2B5EF4-FFF2-40B4-BE49-F238E27FC236}">
                  <a16:creationId xmlns:a16="http://schemas.microsoft.com/office/drawing/2014/main" id="{A9AE8E60-0799-0F35-44B8-F4F584A4B9E7}"/>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245973" y="2156377"/>
              <a:ext cx="2545245" cy="2545245"/>
            </a:xfrm>
            <a:prstGeom prst="rect">
              <a:avLst/>
            </a:prstGeom>
          </p:spPr>
        </p:pic>
      </p:grpSp>
      <p:graphicFrame>
        <p:nvGraphicFramePr>
          <p:cNvPr id="10" name="Table 6">
            <a:extLst>
              <a:ext uri="{FF2B5EF4-FFF2-40B4-BE49-F238E27FC236}">
                <a16:creationId xmlns:a16="http://schemas.microsoft.com/office/drawing/2014/main" id="{EC8E785C-D408-2181-46B9-D0FD6836B893}"/>
              </a:ext>
            </a:extLst>
          </p:cNvPr>
          <p:cNvGraphicFramePr>
            <a:graphicFrameLocks noGrp="1"/>
          </p:cNvGraphicFramePr>
          <p:nvPr>
            <p:extLst>
              <p:ext uri="{D42A27DB-BD31-4B8C-83A1-F6EECF244321}">
                <p14:modId xmlns:p14="http://schemas.microsoft.com/office/powerpoint/2010/main" val="157541121"/>
              </p:ext>
            </p:extLst>
          </p:nvPr>
        </p:nvGraphicFramePr>
        <p:xfrm>
          <a:off x="1161255" y="2077078"/>
          <a:ext cx="9610725" cy="3103714"/>
        </p:xfrm>
        <a:graphic>
          <a:graphicData uri="http://schemas.openxmlformats.org/drawingml/2006/table">
            <a:tbl>
              <a:tblPr firstRow="1" bandRow="1">
                <a:tableStyleId>{F5AB1C69-6EDB-4FF4-983F-18BD219EF322}</a:tableStyleId>
              </a:tblPr>
              <a:tblGrid>
                <a:gridCol w="9610725">
                  <a:extLst>
                    <a:ext uri="{9D8B030D-6E8A-4147-A177-3AD203B41FA5}">
                      <a16:colId xmlns:a16="http://schemas.microsoft.com/office/drawing/2014/main" val="1381919411"/>
                    </a:ext>
                  </a:extLst>
                </a:gridCol>
              </a:tblGrid>
              <a:tr h="397366">
                <a:tc>
                  <a:txBody>
                    <a:bodyPr/>
                    <a:lstStyle/>
                    <a:p>
                      <a:pPr algn="ctr">
                        <a:defRPr sz="2400"/>
                      </a:pPr>
                      <a:r>
                        <a:t>Pourquoi les athlètes doivent-ils récupérer ?</a:t>
                      </a:r>
                    </a:p>
                  </a:txBody>
                  <a:tcPr/>
                </a:tc>
                <a:extLst>
                  <a:ext uri="{0D108BD9-81ED-4DB2-BD59-A6C34878D82A}">
                    <a16:rowId xmlns:a16="http://schemas.microsoft.com/office/drawing/2014/main" val="4040956183"/>
                  </a:ext>
                </a:extLst>
              </a:tr>
              <a:tr h="2646514">
                <a:tc>
                  <a:txBody>
                    <a:bodyPr/>
                    <a:lstStyle/>
                    <a:p>
                      <a:pPr marL="285750" indent="-285750">
                        <a:buFont typeface="Arial" panose="020B0604020202020204" pitchFamily="34" charset="0"/>
                        <a:buChar char="•"/>
                      </a:pPr>
                      <a:endParaRPr sz="2400"/>
                    </a:p>
                  </a:txBody>
                  <a:tcPr/>
                </a:tc>
                <a:extLst>
                  <a:ext uri="{0D108BD9-81ED-4DB2-BD59-A6C34878D82A}">
                    <a16:rowId xmlns:a16="http://schemas.microsoft.com/office/drawing/2014/main" val="3800289933"/>
                  </a:ext>
                </a:extLst>
              </a:tr>
            </a:tbl>
          </a:graphicData>
        </a:graphic>
      </p:graphicFrame>
      <p:sp>
        <p:nvSpPr>
          <p:cNvPr id="4" name="TextBox 3">
            <a:extLst>
              <a:ext uri="{FF2B5EF4-FFF2-40B4-BE49-F238E27FC236}">
                <a16:creationId xmlns:a16="http://schemas.microsoft.com/office/drawing/2014/main" id="{D6ADF0AE-2B2E-7C2A-72BE-D0535B84EE40}"/>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CAPITAINES DE FITNESS ANNÉE 2 | PARTIE 1 : RÉVISION DE L'ANNÉE 1</a:t>
            </a:r>
          </a:p>
        </p:txBody>
      </p:sp>
      <p:sp>
        <p:nvSpPr>
          <p:cNvPr id="9" name="Text Placeholder 1">
            <a:extLst>
              <a:ext uri="{FF2B5EF4-FFF2-40B4-BE49-F238E27FC236}">
                <a16:creationId xmlns:a16="http://schemas.microsoft.com/office/drawing/2014/main" id="{A3691BE5-0644-FD2D-9ECC-1829452069F8}"/>
              </a:ext>
            </a:extLst>
          </p:cNvPr>
          <p:cNvSpPr txBox="1">
            <a:spLocks/>
          </p:cNvSpPr>
          <p:nvPr/>
        </p:nvSpPr>
        <p:spPr>
          <a:xfrm>
            <a:off x="628650" y="316571"/>
            <a:ext cx="9610725" cy="581025"/>
          </a:xfrm>
          <a:prstGeom prst="rect">
            <a:avLst/>
          </a:prstGeom>
        </p:spPr>
        <p:txBody>
          <a:bodyPr vert="horz" lIns="91440" tIns="45720" rIns="91440" bIns="4572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L'objectif de la récupération</a:t>
            </a:r>
          </a:p>
        </p:txBody>
      </p:sp>
      <p:sp>
        <p:nvSpPr>
          <p:cNvPr id="12" name="Text Placeholder 2">
            <a:extLst>
              <a:ext uri="{FF2B5EF4-FFF2-40B4-BE49-F238E27FC236}">
                <a16:creationId xmlns:a16="http://schemas.microsoft.com/office/drawing/2014/main" id="{3DE200C6-B48D-5F3C-54D5-D66939965AA8}"/>
              </a:ext>
            </a:extLst>
          </p:cNvPr>
          <p:cNvSpPr txBox="1">
            <a:spLocks/>
          </p:cNvSpPr>
          <p:nvPr/>
        </p:nvSpPr>
        <p:spPr>
          <a:xfrm>
            <a:off x="628650" y="897596"/>
            <a:ext cx="9591675" cy="581025"/>
          </a:xfrm>
          <a:prstGeom prst="rect">
            <a:avLst/>
          </a:prstGeom>
        </p:spPr>
        <p:txBody>
          <a:bodyPr vert="horz" lIns="91440" tIns="45720" rIns="91440" bIns="45720">
            <a:normAutofit fontScale="92500"/>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Entraînement à l'échauffement et à la récupération</a:t>
            </a:r>
          </a:p>
        </p:txBody>
      </p:sp>
    </p:spTree>
    <p:extLst>
      <p:ext uri="{BB962C8B-B14F-4D97-AF65-F5344CB8AC3E}">
        <p14:creationId xmlns:p14="http://schemas.microsoft.com/office/powerpoint/2010/main" val="26560254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CF21C3A-4D73-C25C-44FD-080844A363C0}"/>
              </a:ext>
            </a:extLst>
          </p:cNvPr>
          <p:cNvGrpSpPr/>
          <p:nvPr/>
        </p:nvGrpSpPr>
        <p:grpSpPr>
          <a:xfrm>
            <a:off x="10272279" y="285566"/>
            <a:ext cx="1528639" cy="1565435"/>
            <a:chOff x="126717" y="1156741"/>
            <a:chExt cx="4588158" cy="4584337"/>
          </a:xfrm>
        </p:grpSpPr>
        <p:sp>
          <p:nvSpPr>
            <p:cNvPr id="13" name="Oval 12">
              <a:extLst>
                <a:ext uri="{FF2B5EF4-FFF2-40B4-BE49-F238E27FC236}">
                  <a16:creationId xmlns:a16="http://schemas.microsoft.com/office/drawing/2014/main" id="{0C62E32B-3864-F667-DDB9-C7A09747B1EA}"/>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pic>
          <p:nvPicPr>
            <p:cNvPr id="15" name="Picture 14" descr="Shape  Description automatically generated with low confidence">
              <a:extLst>
                <a:ext uri="{FF2B5EF4-FFF2-40B4-BE49-F238E27FC236}">
                  <a16:creationId xmlns:a16="http://schemas.microsoft.com/office/drawing/2014/main" id="{A9AE8E60-0799-0F35-44B8-F4F584A4B9E7}"/>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245973" y="2156377"/>
              <a:ext cx="2545245" cy="2545245"/>
            </a:xfrm>
            <a:prstGeom prst="rect">
              <a:avLst/>
            </a:prstGeom>
          </p:spPr>
        </p:pic>
      </p:grpSp>
      <p:graphicFrame>
        <p:nvGraphicFramePr>
          <p:cNvPr id="10" name="Table 6">
            <a:extLst>
              <a:ext uri="{FF2B5EF4-FFF2-40B4-BE49-F238E27FC236}">
                <a16:creationId xmlns:a16="http://schemas.microsoft.com/office/drawing/2014/main" id="{EC8E785C-D408-2181-46B9-D0FD6836B893}"/>
              </a:ext>
            </a:extLst>
          </p:cNvPr>
          <p:cNvGraphicFramePr>
            <a:graphicFrameLocks noGrp="1"/>
          </p:cNvGraphicFramePr>
          <p:nvPr>
            <p:extLst>
              <p:ext uri="{D42A27DB-BD31-4B8C-83A1-F6EECF244321}">
                <p14:modId xmlns:p14="http://schemas.microsoft.com/office/powerpoint/2010/main" val="2172570267"/>
              </p:ext>
            </p:extLst>
          </p:nvPr>
        </p:nvGraphicFramePr>
        <p:xfrm>
          <a:off x="1161255" y="2077078"/>
          <a:ext cx="9610725" cy="2776107"/>
        </p:xfrm>
        <a:graphic>
          <a:graphicData uri="http://schemas.openxmlformats.org/drawingml/2006/table">
            <a:tbl>
              <a:tblPr firstRow="1" bandRow="1">
                <a:tableStyleId>{F5AB1C69-6EDB-4FF4-983F-18BD219EF322}</a:tableStyleId>
              </a:tblPr>
              <a:tblGrid>
                <a:gridCol w="9610725">
                  <a:extLst>
                    <a:ext uri="{9D8B030D-6E8A-4147-A177-3AD203B41FA5}">
                      <a16:colId xmlns:a16="http://schemas.microsoft.com/office/drawing/2014/main" val="1381919411"/>
                    </a:ext>
                  </a:extLst>
                </a:gridCol>
              </a:tblGrid>
              <a:tr h="400604">
                <a:tc>
                  <a:txBody>
                    <a:bodyPr/>
                    <a:lstStyle/>
                    <a:p>
                      <a:pPr algn="ctr">
                        <a:defRPr sz="2400"/>
                      </a:pPr>
                      <a:r>
                        <a:t>Bienfaits physiques et mentaux</a:t>
                      </a:r>
                    </a:p>
                  </a:txBody>
                  <a:tcPr/>
                </a:tc>
                <a:extLst>
                  <a:ext uri="{0D108BD9-81ED-4DB2-BD59-A6C34878D82A}">
                    <a16:rowId xmlns:a16="http://schemas.microsoft.com/office/drawing/2014/main" val="4040956183"/>
                  </a:ext>
                </a:extLst>
              </a:tr>
              <a:tr h="2318907">
                <a:tc>
                  <a:txBody>
                    <a:bodyPr/>
                    <a:lstStyle/>
                    <a:p>
                      <a:pPr marL="285750" indent="-285750">
                        <a:buFont typeface="Arial" panose="020B0604020202020204" pitchFamily="34" charset="0"/>
                        <a:buChar char="•"/>
                        <a:defRPr sz="2400"/>
                      </a:pPr>
                      <a:r>
                        <a:t>Baisse la fréquence cardiaque et la fréquence respiratoire</a:t>
                      </a:r>
                    </a:p>
                    <a:p>
                      <a:pPr marL="285750" indent="-285750">
                        <a:buFont typeface="Arial" panose="020B0604020202020204" pitchFamily="34" charset="0"/>
                        <a:buChar char="•"/>
                        <a:defRPr sz="2400"/>
                      </a:pPr>
                      <a:r>
                        <a:t>Baisse la température corporelle</a:t>
                      </a:r>
                    </a:p>
                    <a:p>
                      <a:pPr marL="285750" indent="-285750">
                        <a:buFont typeface="Arial" panose="020B0604020202020204" pitchFamily="34" charset="0"/>
                        <a:buChar char="•"/>
                        <a:defRPr sz="2400"/>
                      </a:pPr>
                      <a:r>
                        <a:t>Diminue les courbatures </a:t>
                      </a:r>
                    </a:p>
                    <a:p>
                      <a:pPr marL="285750" indent="-285750">
                        <a:buFont typeface="Arial" panose="020B0604020202020204" pitchFamily="34" charset="0"/>
                        <a:buChar char="•"/>
                        <a:defRPr sz="2400"/>
                      </a:pPr>
                      <a:r>
                        <a:t>Améliore la souplesse</a:t>
                      </a:r>
                    </a:p>
                    <a:p>
                      <a:pPr marL="285750" indent="-285750">
                        <a:buFont typeface="Arial" panose="020B0604020202020204" pitchFamily="34" charset="0"/>
                        <a:buChar char="•"/>
                        <a:defRPr sz="2400"/>
                      </a:pPr>
                      <a:r>
                        <a:t>Augmente la vitesse de récupération après l'exercice</a:t>
                      </a:r>
                    </a:p>
                    <a:p>
                      <a:pPr marL="285750" indent="-285750">
                        <a:buFont typeface="Arial" panose="020B0604020202020204" pitchFamily="34" charset="0"/>
                        <a:buChar char="•"/>
                        <a:defRPr sz="2400"/>
                      </a:pPr>
                      <a:r>
                        <a:t>Favorise la relaxation</a:t>
                      </a:r>
                    </a:p>
                  </a:txBody>
                  <a:tcPr/>
                </a:tc>
                <a:extLst>
                  <a:ext uri="{0D108BD9-81ED-4DB2-BD59-A6C34878D82A}">
                    <a16:rowId xmlns:a16="http://schemas.microsoft.com/office/drawing/2014/main" val="3800289933"/>
                  </a:ext>
                </a:extLst>
              </a:tr>
            </a:tbl>
          </a:graphicData>
        </a:graphic>
      </p:graphicFrame>
      <p:sp>
        <p:nvSpPr>
          <p:cNvPr id="4" name="TextBox 3">
            <a:extLst>
              <a:ext uri="{FF2B5EF4-FFF2-40B4-BE49-F238E27FC236}">
                <a16:creationId xmlns:a16="http://schemas.microsoft.com/office/drawing/2014/main" id="{B9B779CF-D720-C047-D397-701CBD0DA016}"/>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CAPITAINES DE FITNESS ANNÉE 2 | PARTIE 1 : RÉVISION DE L'ANNÉE 1</a:t>
            </a:r>
          </a:p>
        </p:txBody>
      </p:sp>
      <p:sp>
        <p:nvSpPr>
          <p:cNvPr id="9" name="Text Placeholder 1">
            <a:extLst>
              <a:ext uri="{FF2B5EF4-FFF2-40B4-BE49-F238E27FC236}">
                <a16:creationId xmlns:a16="http://schemas.microsoft.com/office/drawing/2014/main" id="{0BC86F8F-DB1D-0852-B4FD-2AC5AF754F85}"/>
              </a:ext>
            </a:extLst>
          </p:cNvPr>
          <p:cNvSpPr txBox="1">
            <a:spLocks/>
          </p:cNvSpPr>
          <p:nvPr/>
        </p:nvSpPr>
        <p:spPr>
          <a:xfrm>
            <a:off x="628650" y="316571"/>
            <a:ext cx="9610725" cy="581025"/>
          </a:xfrm>
          <a:prstGeom prst="rect">
            <a:avLst/>
          </a:prstGeom>
        </p:spPr>
        <p:txBody>
          <a:bodyPr vert="horz" lIns="91440" tIns="45720" rIns="91440" bIns="4572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L'objectif de la récupération</a:t>
            </a:r>
          </a:p>
        </p:txBody>
      </p:sp>
      <p:sp>
        <p:nvSpPr>
          <p:cNvPr id="12" name="Text Placeholder 2">
            <a:extLst>
              <a:ext uri="{FF2B5EF4-FFF2-40B4-BE49-F238E27FC236}">
                <a16:creationId xmlns:a16="http://schemas.microsoft.com/office/drawing/2014/main" id="{AFD2D742-3DC1-4BDB-AE0D-B6B29CBCE2F0}"/>
              </a:ext>
            </a:extLst>
          </p:cNvPr>
          <p:cNvSpPr txBox="1">
            <a:spLocks/>
          </p:cNvSpPr>
          <p:nvPr/>
        </p:nvSpPr>
        <p:spPr>
          <a:xfrm>
            <a:off x="628650" y="897596"/>
            <a:ext cx="9591675" cy="581025"/>
          </a:xfrm>
          <a:prstGeom prst="rect">
            <a:avLst/>
          </a:prstGeom>
        </p:spPr>
        <p:txBody>
          <a:bodyPr vert="horz" lIns="91440" tIns="45720" rIns="91440" bIns="45720">
            <a:normAutofit fontScale="92500"/>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Entraînement à l'échauffement et à la récupération</a:t>
            </a:r>
          </a:p>
        </p:txBody>
      </p:sp>
    </p:spTree>
    <p:extLst>
      <p:ext uri="{BB962C8B-B14F-4D97-AF65-F5344CB8AC3E}">
        <p14:creationId xmlns:p14="http://schemas.microsoft.com/office/powerpoint/2010/main" val="23915203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CF21C3A-4D73-C25C-44FD-080844A363C0}"/>
              </a:ext>
            </a:extLst>
          </p:cNvPr>
          <p:cNvGrpSpPr/>
          <p:nvPr/>
        </p:nvGrpSpPr>
        <p:grpSpPr>
          <a:xfrm>
            <a:off x="10272279" y="285566"/>
            <a:ext cx="1528639" cy="1565435"/>
            <a:chOff x="126717" y="1156741"/>
            <a:chExt cx="4588158" cy="4584337"/>
          </a:xfrm>
        </p:grpSpPr>
        <p:sp>
          <p:nvSpPr>
            <p:cNvPr id="13" name="Oval 12">
              <a:extLst>
                <a:ext uri="{FF2B5EF4-FFF2-40B4-BE49-F238E27FC236}">
                  <a16:creationId xmlns:a16="http://schemas.microsoft.com/office/drawing/2014/main" id="{0C62E32B-3864-F667-DDB9-C7A09747B1EA}"/>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pic>
          <p:nvPicPr>
            <p:cNvPr id="15" name="Picture 14" descr="Shape  Description automatically generated with low confidence">
              <a:extLst>
                <a:ext uri="{FF2B5EF4-FFF2-40B4-BE49-F238E27FC236}">
                  <a16:creationId xmlns:a16="http://schemas.microsoft.com/office/drawing/2014/main" id="{A9AE8E60-0799-0F35-44B8-F4F584A4B9E7}"/>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245973" y="2156377"/>
              <a:ext cx="2545245" cy="2545245"/>
            </a:xfrm>
            <a:prstGeom prst="rect">
              <a:avLst/>
            </a:prstGeom>
          </p:spPr>
        </p:pic>
      </p:grpSp>
      <p:sp>
        <p:nvSpPr>
          <p:cNvPr id="10" name="Text Placeholder 3">
            <a:extLst>
              <a:ext uri="{FF2B5EF4-FFF2-40B4-BE49-F238E27FC236}">
                <a16:creationId xmlns:a16="http://schemas.microsoft.com/office/drawing/2014/main" id="{5EB3B1BA-4C28-BDC4-5721-2682B169DCBC}"/>
              </a:ext>
            </a:extLst>
          </p:cNvPr>
          <p:cNvSpPr txBox="1">
            <a:spLocks/>
          </p:cNvSpPr>
          <p:nvPr/>
        </p:nvSpPr>
        <p:spPr>
          <a:xfrm>
            <a:off x="628651" y="2246452"/>
            <a:ext cx="4751424" cy="3523452"/>
          </a:xfrm>
          <a:prstGeom prst="rect">
            <a:avLst/>
          </a:prstGeom>
        </p:spPr>
        <p:txBody>
          <a:bodyPr vert="horz" lIns="91440" tIns="45720" rIns="91440" bIns="45720">
            <a:normAutofit/>
          </a:bodyPr>
          <a:lstStyle>
            <a:lvl1pPr marL="0" indent="0" algn="l" defTabSz="914400" rtl="0" eaLnBrk="1" latinLnBrk="0" hangingPunct="1">
              <a:lnSpc>
                <a:spcPct val="110000"/>
              </a:lnSpc>
              <a:spcBef>
                <a:spcPts val="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t>Une récupération typique comprend :</a:t>
            </a:r>
          </a:p>
          <a:p>
            <a:pPr marL="514350" indent="-514350">
              <a:lnSpc>
                <a:spcPct val="100000"/>
              </a:lnSpc>
              <a:buFont typeface="+mj-lt"/>
              <a:buAutoNum type="arabicPeriod"/>
            </a:pPr>
            <a:endParaRPr/>
          </a:p>
          <a:p>
            <a:pPr marL="514350" indent="-514350">
              <a:lnSpc>
                <a:spcPct val="100000"/>
              </a:lnSpc>
              <a:buFont typeface="+mj-lt"/>
              <a:buAutoNum type="arabicPeriod"/>
              <a:defRPr b="1">
                <a:solidFill>
                  <a:srgbClr val="FF9966"/>
                </a:solidFill>
              </a:defRPr>
            </a:pPr>
            <a:r>
              <a:t>Activité aérobique légère</a:t>
            </a:r>
          </a:p>
          <a:p>
            <a:pPr marL="514350" indent="-514350">
              <a:lnSpc>
                <a:spcPct val="100000"/>
              </a:lnSpc>
              <a:buFont typeface="+mj-lt"/>
              <a:buAutoNum type="arabicPeriod"/>
              <a:defRPr b="1">
                <a:solidFill>
                  <a:srgbClr val="3399FF"/>
                </a:solidFill>
              </a:defRPr>
            </a:pPr>
            <a:r>
              <a:t>Étirements statiques</a:t>
            </a:r>
          </a:p>
          <a:p>
            <a:pPr>
              <a:lnSpc>
                <a:spcPct val="100000"/>
              </a:lnSpc>
            </a:pPr>
            <a:endParaRPr/>
          </a:p>
        </p:txBody>
      </p:sp>
      <p:pic>
        <p:nvPicPr>
          <p:cNvPr id="5" name="Picture Placeholder 41">
            <a:extLst>
              <a:ext uri="{FF2B5EF4-FFF2-40B4-BE49-F238E27FC236}">
                <a16:creationId xmlns:a16="http://schemas.microsoft.com/office/drawing/2014/main" id="{F401FF99-C08D-E923-EFFF-D5247159DC5F}"/>
              </a:ext>
            </a:extLst>
          </p:cNvPr>
          <p:cNvPicPr>
            <a:picLocks noChangeAspect="1"/>
          </p:cNvPicPr>
          <p:nvPr/>
        </p:nvPicPr>
        <p:blipFill>
          <a:blip r:embed="rId5">
            <a:extLst>
              <a:ext uri="{28A0092B-C50C-407E-A947-70E740481C1C}">
                <a14:useLocalDpi xmlns:a14="http://schemas.microsoft.com/office/drawing/2010/main" val="0"/>
              </a:ext>
            </a:extLst>
          </a:blip>
          <a:srcRect t="13624" b="13624"/>
          <a:stretch/>
        </p:blipFill>
        <p:spPr>
          <a:xfrm>
            <a:off x="5708876" y="2341324"/>
            <a:ext cx="6092042" cy="3052955"/>
          </a:xfrm>
          <a:prstGeom prst="rect">
            <a:avLst/>
          </a:prstGeom>
        </p:spPr>
      </p:pic>
      <p:sp>
        <p:nvSpPr>
          <p:cNvPr id="4" name="TextBox 3">
            <a:extLst>
              <a:ext uri="{FF2B5EF4-FFF2-40B4-BE49-F238E27FC236}">
                <a16:creationId xmlns:a16="http://schemas.microsoft.com/office/drawing/2014/main" id="{2F3704AB-766A-44C5-36F0-3FF26BD6FDB6}"/>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CAPITAINES DE FITNESS ANNÉE 2 | PARTIE 1 : RÉVISION DE L'ANNÉE 1</a:t>
            </a:r>
          </a:p>
        </p:txBody>
      </p:sp>
      <p:sp>
        <p:nvSpPr>
          <p:cNvPr id="12" name="Text Placeholder 1">
            <a:extLst>
              <a:ext uri="{FF2B5EF4-FFF2-40B4-BE49-F238E27FC236}">
                <a16:creationId xmlns:a16="http://schemas.microsoft.com/office/drawing/2014/main" id="{7286615F-3F0E-4B7E-68A6-1BAF82639F7E}"/>
              </a:ext>
            </a:extLst>
          </p:cNvPr>
          <p:cNvSpPr txBox="1">
            <a:spLocks/>
          </p:cNvSpPr>
          <p:nvPr/>
        </p:nvSpPr>
        <p:spPr>
          <a:xfrm>
            <a:off x="628650" y="316571"/>
            <a:ext cx="9610725" cy="581025"/>
          </a:xfrm>
          <a:prstGeom prst="rect">
            <a:avLst/>
          </a:prstGeom>
        </p:spPr>
        <p:txBody>
          <a:bodyPr vert="horz" lIns="91440" tIns="45720" rIns="91440" bIns="4572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Partagez votre exercice de récupération préféré</a:t>
            </a:r>
          </a:p>
        </p:txBody>
      </p:sp>
      <p:sp>
        <p:nvSpPr>
          <p:cNvPr id="14" name="Text Placeholder 2">
            <a:extLst>
              <a:ext uri="{FF2B5EF4-FFF2-40B4-BE49-F238E27FC236}">
                <a16:creationId xmlns:a16="http://schemas.microsoft.com/office/drawing/2014/main" id="{1C95786C-836C-7F4F-2413-1BCDB3C32930}"/>
              </a:ext>
            </a:extLst>
          </p:cNvPr>
          <p:cNvSpPr txBox="1">
            <a:spLocks/>
          </p:cNvSpPr>
          <p:nvPr/>
        </p:nvSpPr>
        <p:spPr>
          <a:xfrm>
            <a:off x="628650" y="1515137"/>
            <a:ext cx="9591675" cy="581025"/>
          </a:xfrm>
          <a:prstGeom prst="rect">
            <a:avLst/>
          </a:prstGeom>
        </p:spPr>
        <p:txBody>
          <a:bodyPr vert="horz" lIns="91440" tIns="45720" rIns="91440" bIns="45720">
            <a:normAutofit fontScale="92500"/>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dirty="0" err="1"/>
              <a:t>Entraînement</a:t>
            </a:r>
            <a:r>
              <a:rPr dirty="0"/>
              <a:t> à </a:t>
            </a:r>
            <a:r>
              <a:rPr dirty="0" err="1"/>
              <a:t>l'échauffement</a:t>
            </a:r>
            <a:r>
              <a:rPr dirty="0"/>
              <a:t> et à la </a:t>
            </a:r>
            <a:r>
              <a:rPr dirty="0" err="1"/>
              <a:t>récupération</a:t>
            </a:r>
            <a:endParaRPr dirty="0"/>
          </a:p>
        </p:txBody>
      </p:sp>
    </p:spTree>
    <p:extLst>
      <p:ext uri="{BB962C8B-B14F-4D97-AF65-F5344CB8AC3E}">
        <p14:creationId xmlns:p14="http://schemas.microsoft.com/office/powerpoint/2010/main" val="27544277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0C62E32B-3864-F667-DDB9-C7A09747B1EA}"/>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pic>
        <p:nvPicPr>
          <p:cNvPr id="10" name="Picture 6" descr="Warm-up Icons - Free SVG &amp; PNG Warm-up Images - Noun Project">
            <a:extLst>
              <a:ext uri="{FF2B5EF4-FFF2-40B4-BE49-F238E27FC236}">
                <a16:creationId xmlns:a16="http://schemas.microsoft.com/office/drawing/2014/main" id="{03A620DD-5F99-9315-07E5-7088C58442CF}"/>
              </a:ext>
            </a:extLst>
          </p:cNvPr>
          <p:cNvPicPr>
            <a:picLocks noChangeAspect="1" noChangeArrowheads="1"/>
          </p:cNvPicPr>
          <p:nvPr/>
        </p:nvPicPr>
        <p:blipFill>
          <a:blip r:embed="rId3">
            <a:alphaModFix/>
            <a:duotone>
              <a:schemeClr val="accent5">
                <a:shade val="45000"/>
                <a:satMod val="135000"/>
              </a:schemeClr>
              <a:prstClr val="white"/>
            </a:duotone>
            <a:extLst>
              <a:ext uri="{BEBA8EAE-BF5A-486C-A8C5-ECC9F3942E4B}">
                <a14:imgProps xmlns:a14="http://schemas.microsoft.com/office/drawing/2010/main">
                  <a14:imgLayer r:embed="rId4">
                    <a14:imgEffect>
                      <a14:backgroundRemoval t="2000" b="99500" l="10000" r="90000">
                        <a14:foregroundMark x1="51500" y1="25500" x2="51500" y2="25500"/>
                        <a14:foregroundMark x1="62000" y1="5500" x2="62000" y2="5500"/>
                        <a14:foregroundMark x1="59500" y1="2000" x2="59500" y2="2000"/>
                        <a14:foregroundMark x1="46500" y1="95500" x2="46500" y2="95500"/>
                        <a14:foregroundMark x1="65500" y1="98000" x2="65500" y2="98000"/>
                        <a14:foregroundMark x1="46000" y1="99500" x2="46000" y2="99500"/>
                      </a14:backgroundRemoval>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0642236" y="673921"/>
            <a:ext cx="788724" cy="788724"/>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3">
            <a:extLst>
              <a:ext uri="{FF2B5EF4-FFF2-40B4-BE49-F238E27FC236}">
                <a16:creationId xmlns:a16="http://schemas.microsoft.com/office/drawing/2014/main" id="{855913BC-E736-6F00-9980-E8A867C46D02}"/>
              </a:ext>
            </a:extLst>
          </p:cNvPr>
          <p:cNvSpPr txBox="1">
            <a:spLocks/>
          </p:cNvSpPr>
          <p:nvPr/>
        </p:nvSpPr>
        <p:spPr>
          <a:xfrm>
            <a:off x="628651" y="2546430"/>
            <a:ext cx="10947464" cy="3515005"/>
          </a:xfrm>
          <a:prstGeom prst="rect">
            <a:avLst/>
          </a:prstGeom>
        </p:spPr>
        <p:txBody>
          <a:bodyPr vert="horz" lIns="91440" tIns="45720" rIns="91440" bIns="45720">
            <a:normAutofit/>
          </a:bodyPr>
          <a:lstStyle>
            <a:lvl1pPr marL="0" indent="0" algn="l" defTabSz="914400" rtl="0" eaLnBrk="1" latinLnBrk="0" hangingPunct="1">
              <a:lnSpc>
                <a:spcPct val="110000"/>
              </a:lnSpc>
              <a:spcBef>
                <a:spcPts val="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b="1">
                <a:solidFill>
                  <a:schemeClr val="tx2"/>
                </a:solidFill>
              </a:rPr>
              <a:t>Qu'est-ce qui vous plaît le plus </a:t>
            </a:r>
            <a:r>
              <a:t>quand vous dirigez les échauffements </a:t>
            </a:r>
            <a:br>
              <a:rPr lang="en-US" dirty="0"/>
            </a:br>
            <a:r>
              <a:t>et les récupérations de votre équipe ? </a:t>
            </a:r>
          </a:p>
          <a:p>
            <a:pPr algn="ctr">
              <a:lnSpc>
                <a:spcPct val="100000"/>
              </a:lnSpc>
            </a:pPr>
            <a:endParaRPr/>
          </a:p>
          <a:p>
            <a:pPr algn="ctr">
              <a:lnSpc>
                <a:spcPct val="100000"/>
              </a:lnSpc>
            </a:pPr>
            <a:endParaRPr/>
          </a:p>
          <a:p>
            <a:pPr algn="ctr">
              <a:lnSpc>
                <a:spcPct val="100000"/>
              </a:lnSpc>
            </a:pPr>
            <a:r>
              <a:rPr b="1">
                <a:solidFill>
                  <a:schemeClr val="tx2"/>
                </a:solidFill>
              </a:rPr>
              <a:t>Quels défis rencontrez-vous </a:t>
            </a:r>
            <a:r>
              <a:t>quand vous dirigez les échauffements ou les récupérations ?</a:t>
            </a:r>
          </a:p>
        </p:txBody>
      </p:sp>
      <p:sp>
        <p:nvSpPr>
          <p:cNvPr id="5" name="TextBox 4">
            <a:extLst>
              <a:ext uri="{FF2B5EF4-FFF2-40B4-BE49-F238E27FC236}">
                <a16:creationId xmlns:a16="http://schemas.microsoft.com/office/drawing/2014/main" id="{31768BDB-18DB-77AF-8CE2-32B53A427AB4}"/>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CAPITAINES DE FITNESS ANNÉE 2 | PARTIE 1 : RÉVISION DE L'ANNÉE 1</a:t>
            </a:r>
          </a:p>
        </p:txBody>
      </p:sp>
      <p:sp>
        <p:nvSpPr>
          <p:cNvPr id="4" name="Text Placeholder 1">
            <a:extLst>
              <a:ext uri="{FF2B5EF4-FFF2-40B4-BE49-F238E27FC236}">
                <a16:creationId xmlns:a16="http://schemas.microsoft.com/office/drawing/2014/main" id="{5AF954FD-7FB9-9EFC-0AB7-3272FF29BADD}"/>
              </a:ext>
            </a:extLst>
          </p:cNvPr>
          <p:cNvSpPr txBox="1">
            <a:spLocks/>
          </p:cNvSpPr>
          <p:nvPr/>
        </p:nvSpPr>
        <p:spPr>
          <a:xfrm>
            <a:off x="628650" y="316571"/>
            <a:ext cx="9610725" cy="581025"/>
          </a:xfrm>
          <a:prstGeom prst="rect">
            <a:avLst/>
          </a:prstGeom>
        </p:spPr>
        <p:txBody>
          <a:bodyPr vert="horz" lIns="91440" tIns="45720" rIns="91440" bIns="4572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Réflexion sur l'année 1</a:t>
            </a:r>
          </a:p>
        </p:txBody>
      </p:sp>
      <p:sp>
        <p:nvSpPr>
          <p:cNvPr id="6" name="Text Placeholder 2">
            <a:extLst>
              <a:ext uri="{FF2B5EF4-FFF2-40B4-BE49-F238E27FC236}">
                <a16:creationId xmlns:a16="http://schemas.microsoft.com/office/drawing/2014/main" id="{B41F70F2-44FC-343D-4FF6-E5F95C91FAC0}"/>
              </a:ext>
            </a:extLst>
          </p:cNvPr>
          <p:cNvSpPr txBox="1">
            <a:spLocks/>
          </p:cNvSpPr>
          <p:nvPr/>
        </p:nvSpPr>
        <p:spPr>
          <a:xfrm>
            <a:off x="628650" y="897596"/>
            <a:ext cx="9591675" cy="581025"/>
          </a:xfrm>
          <a:prstGeom prst="rect">
            <a:avLst/>
          </a:prstGeom>
        </p:spPr>
        <p:txBody>
          <a:bodyPr vert="horz" lIns="91440" tIns="45720" rIns="91440" bIns="45720">
            <a:normAutofit fontScale="92500"/>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Entraînement à l'échauffement et à la récupération</a:t>
            </a:r>
          </a:p>
        </p:txBody>
      </p:sp>
    </p:spTree>
    <p:extLst>
      <p:ext uri="{BB962C8B-B14F-4D97-AF65-F5344CB8AC3E}">
        <p14:creationId xmlns:p14="http://schemas.microsoft.com/office/powerpoint/2010/main" val="13479913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9A0140-CD9A-42FA-A141-4CB53788AF0B}"/>
              </a:ext>
            </a:extLst>
          </p:cNvPr>
          <p:cNvSpPr>
            <a:spLocks noGrp="1"/>
          </p:cNvSpPr>
          <p:nvPr>
            <p:ph type="body" sz="quarter" idx="11"/>
          </p:nvPr>
        </p:nvSpPr>
        <p:spPr/>
        <p:txBody>
          <a:bodyPr>
            <a:normAutofit fontScale="62500" lnSpcReduction="20000"/>
          </a:bodyPr>
          <a:lstStyle/>
          <a:p>
            <a:pPr algn="r"/>
            <a:r>
              <a:t>Événements de leadership</a:t>
            </a:r>
          </a:p>
        </p:txBody>
      </p:sp>
      <p:sp>
        <p:nvSpPr>
          <p:cNvPr id="9" name="Text Placeholder 8">
            <a:extLst>
              <a:ext uri="{FF2B5EF4-FFF2-40B4-BE49-F238E27FC236}">
                <a16:creationId xmlns:a16="http://schemas.microsoft.com/office/drawing/2014/main" id="{647489FE-55F8-4002-9470-FD6F82649B80}"/>
              </a:ext>
            </a:extLst>
          </p:cNvPr>
          <p:cNvSpPr>
            <a:spLocks noGrp="1"/>
          </p:cNvSpPr>
          <p:nvPr>
            <p:ph type="body" sz="quarter" idx="12"/>
          </p:nvPr>
        </p:nvSpPr>
        <p:spPr/>
        <p:txBody>
          <a:bodyPr>
            <a:normAutofit fontScale="77500" lnSpcReduction="20000"/>
          </a:bodyPr>
          <a:lstStyle/>
          <a:p>
            <a:r>
              <a:t>Planification d'événements</a:t>
            </a:r>
          </a:p>
        </p:txBody>
      </p:sp>
      <p:pic>
        <p:nvPicPr>
          <p:cNvPr id="10" name="Picture Placeholder 41">
            <a:extLst>
              <a:ext uri="{FF2B5EF4-FFF2-40B4-BE49-F238E27FC236}">
                <a16:creationId xmlns:a16="http://schemas.microsoft.com/office/drawing/2014/main" id="{11DA1890-57FB-1461-7A90-8E2597D277E8}"/>
              </a:ext>
            </a:extLst>
          </p:cNvPr>
          <p:cNvPicPr>
            <a:picLocks noChangeAspect="1"/>
          </p:cNvPicPr>
          <p:nvPr/>
        </p:nvPicPr>
        <p:blipFill>
          <a:blip r:embed="rId3">
            <a:extLst>
              <a:ext uri="{28A0092B-C50C-407E-A947-70E740481C1C}">
                <a14:useLocalDpi xmlns:a14="http://schemas.microsoft.com/office/drawing/2010/main" val="0"/>
              </a:ext>
            </a:extLst>
          </a:blip>
          <a:srcRect t="12399" b="12399"/>
          <a:stretch/>
        </p:blipFill>
        <p:spPr>
          <a:xfrm>
            <a:off x="2428875" y="982662"/>
            <a:ext cx="9763125" cy="4892675"/>
          </a:xfrm>
          <a:prstGeom prst="rect">
            <a:avLst/>
          </a:prstGeom>
        </p:spPr>
      </p:pic>
      <p:grpSp>
        <p:nvGrpSpPr>
          <p:cNvPr id="11" name="Group 10">
            <a:extLst>
              <a:ext uri="{FF2B5EF4-FFF2-40B4-BE49-F238E27FC236}">
                <a16:creationId xmlns:a16="http://schemas.microsoft.com/office/drawing/2014/main" id="{FF50A39B-8252-F2FC-259E-D87325FD872A}"/>
              </a:ext>
            </a:extLst>
          </p:cNvPr>
          <p:cNvGrpSpPr/>
          <p:nvPr/>
        </p:nvGrpSpPr>
        <p:grpSpPr>
          <a:xfrm>
            <a:off x="-63499"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7DC7C656-87AC-4CE6-745A-90AB429F890E}"/>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14" name="Oval 13">
              <a:extLst>
                <a:ext uri="{FF2B5EF4-FFF2-40B4-BE49-F238E27FC236}">
                  <a16:creationId xmlns:a16="http://schemas.microsoft.com/office/drawing/2014/main" id="{CA71B517-4397-851D-2D25-229B50C6611E}"/>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grpSp>
      <p:sp>
        <p:nvSpPr>
          <p:cNvPr id="3" name="AutoShape 2">
            <a:extLst>
              <a:ext uri="{FF2B5EF4-FFF2-40B4-BE49-F238E27FC236}">
                <a16:creationId xmlns:a16="http://schemas.microsoft.com/office/drawing/2014/main" id="{B484CD9E-8B29-6A97-87FB-8717A7DBF4D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a:p>
        </p:txBody>
      </p:sp>
      <p:sp>
        <p:nvSpPr>
          <p:cNvPr id="8" name="Oval 7">
            <a:extLst>
              <a:ext uri="{FF2B5EF4-FFF2-40B4-BE49-F238E27FC236}">
                <a16:creationId xmlns:a16="http://schemas.microsoft.com/office/drawing/2014/main" id="{CAF66098-F416-1AC7-1A97-933F5021A6FE}"/>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4" name="Text Placeholder 1">
            <a:extLst>
              <a:ext uri="{FF2B5EF4-FFF2-40B4-BE49-F238E27FC236}">
                <a16:creationId xmlns:a16="http://schemas.microsoft.com/office/drawing/2014/main" id="{E44457B2-3409-62CF-5EDE-2C5B08DD1971}"/>
              </a:ext>
            </a:extLst>
          </p:cNvPr>
          <p:cNvSpPr txBox="1">
            <a:spLocks/>
          </p:cNvSpPr>
          <p:nvPr/>
        </p:nvSpPr>
        <p:spPr>
          <a:xfrm>
            <a:off x="126718" y="225061"/>
            <a:ext cx="8114914" cy="554183"/>
          </a:xfrm>
          <a:prstGeom prst="rect">
            <a:avLst/>
          </a:prstGeom>
        </p:spPr>
        <p:txBody>
          <a:bodyPr vert="horz" lIns="91440" tIns="45720" rIns="91440" bIns="45720">
            <a:noAutofit/>
          </a:bodyPr>
          <a:lstStyle>
            <a:lvl1pPr marL="0" indent="0" algn="r" defTabSz="914400" rtl="0" eaLnBrk="1" latinLnBrk="0" hangingPunct="1">
              <a:lnSpc>
                <a:spcPct val="90000"/>
              </a:lnSpc>
              <a:spcBef>
                <a:spcPts val="1000"/>
              </a:spcBef>
              <a:buFont typeface="Arial" panose="020B0604020202020204" pitchFamily="34" charset="0"/>
              <a:buNone/>
              <a:defRPr sz="4400" b="1" kern="1200">
                <a:solidFill>
                  <a:srgbClr val="0069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buNone/>
              <a:defRPr sz="3600"/>
            </a:pPr>
            <a:r>
              <a:t>Communication</a:t>
            </a:r>
          </a:p>
        </p:txBody>
      </p:sp>
      <p:pic>
        <p:nvPicPr>
          <p:cNvPr id="5" name="Graphic 4" descr="Chat with solid fill">
            <a:extLst>
              <a:ext uri="{FF2B5EF4-FFF2-40B4-BE49-F238E27FC236}">
                <a16:creationId xmlns:a16="http://schemas.microsoft.com/office/drawing/2014/main" id="{D853B3C5-E567-1A6D-9960-B4E88AB7355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453213" y="2613817"/>
            <a:ext cx="1935166" cy="1935166"/>
          </a:xfrm>
          <a:prstGeom prst="rect">
            <a:avLst/>
          </a:prstGeom>
        </p:spPr>
      </p:pic>
      <p:sp>
        <p:nvSpPr>
          <p:cNvPr id="6" name="TextBox 5">
            <a:extLst>
              <a:ext uri="{FF2B5EF4-FFF2-40B4-BE49-F238E27FC236}">
                <a16:creationId xmlns:a16="http://schemas.microsoft.com/office/drawing/2014/main" id="{E666AA6F-C5A1-2211-16EA-93D935938064}"/>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CAPITAINES DE FITNESS ANNÉE 2 | PARTIE 1 : RÉVISION DE L'ANNÉE 1</a:t>
            </a:r>
          </a:p>
        </p:txBody>
      </p:sp>
    </p:spTree>
    <p:extLst>
      <p:ext uri="{BB962C8B-B14F-4D97-AF65-F5344CB8AC3E}">
        <p14:creationId xmlns:p14="http://schemas.microsoft.com/office/powerpoint/2010/main" val="2856916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0C62E32B-3864-F667-DDB9-C7A09747B1EA}"/>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16" name="Text Placeholder 3">
            <a:extLst>
              <a:ext uri="{FF2B5EF4-FFF2-40B4-BE49-F238E27FC236}">
                <a16:creationId xmlns:a16="http://schemas.microsoft.com/office/drawing/2014/main" id="{855913BC-E736-6F00-9980-E8A867C46D02}"/>
              </a:ext>
            </a:extLst>
          </p:cNvPr>
          <p:cNvSpPr txBox="1">
            <a:spLocks/>
          </p:cNvSpPr>
          <p:nvPr/>
        </p:nvSpPr>
        <p:spPr>
          <a:xfrm>
            <a:off x="628650" y="2205516"/>
            <a:ext cx="10841187" cy="3564388"/>
          </a:xfrm>
          <a:prstGeom prst="rect">
            <a:avLst/>
          </a:prstGeom>
        </p:spPr>
        <p:txBody>
          <a:bodyPr vert="horz" lIns="91440" tIns="45720" rIns="91440" bIns="45720">
            <a:normAutofit/>
          </a:bodyPr>
          <a:lstStyle>
            <a:lvl1pPr marL="0" indent="0" algn="l" defTabSz="914400" rtl="0" eaLnBrk="1" latinLnBrk="0" hangingPunct="1">
              <a:lnSpc>
                <a:spcPct val="110000"/>
              </a:lnSpc>
              <a:spcBef>
                <a:spcPts val="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Arial" panose="020B0604020202020204" pitchFamily="34" charset="0"/>
              <a:buChar char="•"/>
            </a:pPr>
            <a:r>
              <a:t>Expliquez les bienfaits des échauffements et des récupérations avec votre entraîneur.</a:t>
            </a:r>
          </a:p>
          <a:p>
            <a:pPr marL="457200" indent="-457200">
              <a:lnSpc>
                <a:spcPct val="100000"/>
              </a:lnSpc>
              <a:buFont typeface="Arial" panose="020B0604020202020204" pitchFamily="34" charset="0"/>
              <a:buChar char="•"/>
            </a:pPr>
            <a:endParaRPr/>
          </a:p>
          <a:p>
            <a:pPr marL="457200" indent="-457200">
              <a:lnSpc>
                <a:spcPct val="100000"/>
              </a:lnSpc>
              <a:buFont typeface="Arial" panose="020B0604020202020204" pitchFamily="34" charset="0"/>
              <a:buChar char="•"/>
            </a:pPr>
            <a:r>
              <a:t>Partagez une nouvelle idée avec votre entraîneur pour soutenir la forme physique de vos coéquipiers.</a:t>
            </a:r>
          </a:p>
          <a:p>
            <a:pPr marL="457200" indent="-457200">
              <a:lnSpc>
                <a:spcPct val="100000"/>
              </a:lnSpc>
              <a:buFont typeface="Arial" panose="020B0604020202020204" pitchFamily="34" charset="0"/>
              <a:buChar char="•"/>
            </a:pPr>
            <a:endParaRPr/>
          </a:p>
          <a:p>
            <a:pPr marL="457200" indent="-457200">
              <a:lnSpc>
                <a:spcPct val="100000"/>
              </a:lnSpc>
              <a:buFont typeface="Arial" panose="020B0604020202020204" pitchFamily="34" charset="0"/>
              <a:buChar char="•"/>
            </a:pPr>
            <a:r>
              <a:t>Demandez de l'aide à votre entraîneur quand vous rencontrez un problème.</a:t>
            </a:r>
          </a:p>
          <a:p>
            <a:pPr marL="457200" indent="-457200">
              <a:lnSpc>
                <a:spcPct val="100000"/>
              </a:lnSpc>
              <a:buFont typeface="Arial" panose="020B0604020202020204" pitchFamily="34" charset="0"/>
              <a:buChar char="•"/>
            </a:pPr>
            <a:endParaRPr sz="2200"/>
          </a:p>
        </p:txBody>
      </p:sp>
      <p:pic>
        <p:nvPicPr>
          <p:cNvPr id="8" name="Graphic 7" descr="Chat with solid fill">
            <a:extLst>
              <a:ext uri="{FF2B5EF4-FFF2-40B4-BE49-F238E27FC236}">
                <a16:creationId xmlns:a16="http://schemas.microsoft.com/office/drawing/2014/main" id="{16316843-8DE8-2B1E-EBB6-29C0E7831F5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56959" y="681657"/>
            <a:ext cx="812878" cy="812878"/>
          </a:xfrm>
          <a:prstGeom prst="rect">
            <a:avLst/>
          </a:prstGeom>
        </p:spPr>
      </p:pic>
      <p:sp>
        <p:nvSpPr>
          <p:cNvPr id="4" name="TextBox 3">
            <a:extLst>
              <a:ext uri="{FF2B5EF4-FFF2-40B4-BE49-F238E27FC236}">
                <a16:creationId xmlns:a16="http://schemas.microsoft.com/office/drawing/2014/main" id="{AD2B5606-74F9-7503-C66B-B18FCACC3FAB}"/>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CAPITAINES DE FITNESS ANNÉE 2 | PARTIE 1 : RÉVISION DE L'ANNÉE 1</a:t>
            </a:r>
          </a:p>
        </p:txBody>
      </p:sp>
      <p:sp>
        <p:nvSpPr>
          <p:cNvPr id="5" name="Text Placeholder 2">
            <a:extLst>
              <a:ext uri="{FF2B5EF4-FFF2-40B4-BE49-F238E27FC236}">
                <a16:creationId xmlns:a16="http://schemas.microsoft.com/office/drawing/2014/main" id="{352A8CFD-B29A-8BC0-6790-CFE9D712575F}"/>
              </a:ext>
            </a:extLst>
          </p:cNvPr>
          <p:cNvSpPr txBox="1">
            <a:spLocks/>
          </p:cNvSpPr>
          <p:nvPr/>
        </p:nvSpPr>
        <p:spPr>
          <a:xfrm>
            <a:off x="628650" y="1624491"/>
            <a:ext cx="9542405" cy="581025"/>
          </a:xfrm>
          <a:prstGeom prst="rect">
            <a:avLst/>
          </a:prstGeom>
        </p:spPr>
        <p:txBody>
          <a:bodyPr vert="horz" lIns="91440" tIns="45720" rIns="91440" bIns="45720">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defRPr sz="2800">
                <a:solidFill>
                  <a:schemeClr val="accent2"/>
                </a:solidFill>
                <a:latin typeface="+mn-lt"/>
              </a:defRPr>
            </a:pPr>
            <a:r>
              <a:t>Comment faites-vous ou feriez-vous ceci :</a:t>
            </a:r>
            <a:br>
              <a:rPr lang="en-US" sz="2800" b="1" dirty="0">
                <a:solidFill>
                  <a:schemeClr val="accent2"/>
                </a:solidFill>
                <a:latin typeface="+mn-lt"/>
              </a:rPr>
            </a:br>
            <a:endParaRPr sz="2800" b="1">
              <a:solidFill>
                <a:schemeClr val="accent2"/>
              </a:solidFill>
              <a:latin typeface="+mn-lt"/>
            </a:endParaRPr>
          </a:p>
        </p:txBody>
      </p:sp>
      <p:sp>
        <p:nvSpPr>
          <p:cNvPr id="6" name="Text Placeholder 1">
            <a:extLst>
              <a:ext uri="{FF2B5EF4-FFF2-40B4-BE49-F238E27FC236}">
                <a16:creationId xmlns:a16="http://schemas.microsoft.com/office/drawing/2014/main" id="{B4F782A5-93B0-3266-7107-9E42E1E1FA26}"/>
              </a:ext>
            </a:extLst>
          </p:cNvPr>
          <p:cNvSpPr txBox="1">
            <a:spLocks/>
          </p:cNvSpPr>
          <p:nvPr/>
        </p:nvSpPr>
        <p:spPr>
          <a:xfrm>
            <a:off x="628650" y="316571"/>
            <a:ext cx="9610725" cy="581025"/>
          </a:xfrm>
          <a:prstGeom prst="rect">
            <a:avLst/>
          </a:prstGeom>
        </p:spPr>
        <p:txBody>
          <a:bodyPr vert="horz" lIns="91440" tIns="45720" rIns="91440" bIns="4572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Communiquer avec votre entraîneur</a:t>
            </a:r>
          </a:p>
        </p:txBody>
      </p:sp>
      <p:sp>
        <p:nvSpPr>
          <p:cNvPr id="7" name="Text Placeholder 2">
            <a:extLst>
              <a:ext uri="{FF2B5EF4-FFF2-40B4-BE49-F238E27FC236}">
                <a16:creationId xmlns:a16="http://schemas.microsoft.com/office/drawing/2014/main" id="{93F275F1-F732-A14F-408C-4BDA58734106}"/>
              </a:ext>
            </a:extLst>
          </p:cNvPr>
          <p:cNvSpPr txBox="1">
            <a:spLocks/>
          </p:cNvSpPr>
          <p:nvPr/>
        </p:nvSpPr>
        <p:spPr>
          <a:xfrm>
            <a:off x="628650" y="897596"/>
            <a:ext cx="9591675" cy="581025"/>
          </a:xfrm>
          <a:prstGeom prst="rect">
            <a:avLst/>
          </a:prstGeom>
        </p:spPr>
        <p:txBody>
          <a:bodyPr vert="horz" lIns="91440" tIns="45720" rIns="91440" bIns="4572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Communication</a:t>
            </a:r>
          </a:p>
        </p:txBody>
      </p:sp>
    </p:spTree>
    <p:extLst>
      <p:ext uri="{BB962C8B-B14F-4D97-AF65-F5344CB8AC3E}">
        <p14:creationId xmlns:p14="http://schemas.microsoft.com/office/powerpoint/2010/main" val="24700446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324279" y="1851001"/>
            <a:ext cx="6685020" cy="3813126"/>
          </a:xfrm>
          <a:prstGeom prst="rect">
            <a:avLst/>
          </a:prstGeom>
        </p:spPr>
        <p:txBody>
          <a:bodyPr vert="horz" lIns="91440" tIns="45720" rIns="91440" bIns="45720" anchor="t">
            <a:normAutofit fontScale="92500" lnSpcReduction="10000"/>
          </a:bodyPr>
          <a:lstStyle>
            <a:lvl1pPr marL="0" indent="0" algn="l" defTabSz="914400" rtl="0" eaLnBrk="1" latinLnBrk="0" hangingPunct="1">
              <a:lnSpc>
                <a:spcPct val="110000"/>
              </a:lnSpc>
              <a:spcBef>
                <a:spcPts val="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Arial" panose="020B0604020202020204" pitchFamily="34" charset="0"/>
              <a:buChar char="•"/>
              <a:defRPr sz="2400"/>
            </a:pPr>
            <a:r>
              <a:rPr dirty="0" err="1"/>
              <a:t>Combien</a:t>
            </a:r>
            <a:r>
              <a:rPr dirty="0"/>
              <a:t> de temps </a:t>
            </a:r>
            <a:r>
              <a:rPr dirty="0" err="1"/>
              <a:t>devrait</a:t>
            </a:r>
            <a:r>
              <a:rPr dirty="0"/>
              <a:t> prendre un conseil de </a:t>
            </a:r>
            <a:r>
              <a:rPr dirty="0" err="1"/>
              <a:t>santé</a:t>
            </a:r>
            <a:r>
              <a:rPr dirty="0"/>
              <a:t> ? </a:t>
            </a:r>
          </a:p>
          <a:p>
            <a:pPr>
              <a:lnSpc>
                <a:spcPct val="100000"/>
              </a:lnSpc>
            </a:pPr>
            <a:endParaRPr sz="2400" dirty="0"/>
          </a:p>
          <a:p>
            <a:pPr marL="457200" indent="-457200">
              <a:lnSpc>
                <a:spcPct val="100000"/>
              </a:lnSpc>
              <a:buFont typeface="Arial" panose="020B0604020202020204" pitchFamily="34" charset="0"/>
              <a:buChar char="•"/>
              <a:defRPr sz="2400"/>
            </a:pPr>
            <a:r>
              <a:rPr dirty="0"/>
              <a:t>Que </a:t>
            </a:r>
            <a:r>
              <a:rPr dirty="0" err="1"/>
              <a:t>pouvez-vous</a:t>
            </a:r>
            <a:r>
              <a:rPr dirty="0"/>
              <a:t> faire pour </a:t>
            </a:r>
            <a:r>
              <a:rPr dirty="0" err="1"/>
              <a:t>garder</a:t>
            </a:r>
            <a:r>
              <a:rPr dirty="0"/>
              <a:t> </a:t>
            </a:r>
            <a:r>
              <a:rPr dirty="0" err="1"/>
              <a:t>l'attention</a:t>
            </a:r>
            <a:r>
              <a:rPr dirty="0"/>
              <a:t> de </a:t>
            </a:r>
            <a:r>
              <a:rPr dirty="0" err="1"/>
              <a:t>vos</a:t>
            </a:r>
            <a:r>
              <a:rPr dirty="0"/>
              <a:t> </a:t>
            </a:r>
            <a:r>
              <a:rPr dirty="0" err="1"/>
              <a:t>coéquipiers</a:t>
            </a:r>
            <a:r>
              <a:rPr dirty="0"/>
              <a:t> </a:t>
            </a:r>
            <a:r>
              <a:rPr dirty="0" err="1"/>
              <a:t>quand</a:t>
            </a:r>
            <a:r>
              <a:rPr dirty="0"/>
              <a:t> </a:t>
            </a:r>
            <a:r>
              <a:rPr dirty="0" err="1"/>
              <a:t>vous</a:t>
            </a:r>
            <a:r>
              <a:rPr dirty="0"/>
              <a:t> </a:t>
            </a:r>
            <a:r>
              <a:rPr dirty="0" err="1"/>
              <a:t>partagez</a:t>
            </a:r>
            <a:r>
              <a:rPr dirty="0"/>
              <a:t> des conseils de </a:t>
            </a:r>
            <a:r>
              <a:rPr dirty="0" err="1"/>
              <a:t>santé</a:t>
            </a:r>
            <a:r>
              <a:rPr dirty="0"/>
              <a:t> ?</a:t>
            </a:r>
          </a:p>
          <a:p>
            <a:pPr>
              <a:lnSpc>
                <a:spcPct val="100000"/>
              </a:lnSpc>
            </a:pPr>
            <a:endParaRPr sz="2400" dirty="0"/>
          </a:p>
          <a:p>
            <a:pPr marL="457200" indent="-457200">
              <a:lnSpc>
                <a:spcPct val="100000"/>
              </a:lnSpc>
              <a:buFont typeface="Arial" panose="020B0604020202020204" pitchFamily="34" charset="0"/>
              <a:buChar char="•"/>
              <a:defRPr sz="2400"/>
            </a:pPr>
            <a:r>
              <a:rPr dirty="0" err="1"/>
              <a:t>Quelles</a:t>
            </a:r>
            <a:r>
              <a:rPr dirty="0"/>
              <a:t> </a:t>
            </a:r>
            <a:r>
              <a:rPr dirty="0" err="1"/>
              <a:t>ressources</a:t>
            </a:r>
            <a:r>
              <a:rPr dirty="0"/>
              <a:t> </a:t>
            </a:r>
            <a:r>
              <a:rPr dirty="0" err="1"/>
              <a:t>pouvez-vous</a:t>
            </a:r>
            <a:r>
              <a:rPr dirty="0"/>
              <a:t> </a:t>
            </a:r>
            <a:r>
              <a:rPr dirty="0" err="1"/>
              <a:t>utiliser</a:t>
            </a:r>
            <a:r>
              <a:rPr dirty="0"/>
              <a:t> pour </a:t>
            </a:r>
            <a:r>
              <a:rPr dirty="0" err="1"/>
              <a:t>trouver</a:t>
            </a:r>
            <a:r>
              <a:rPr dirty="0"/>
              <a:t> des </a:t>
            </a:r>
            <a:r>
              <a:rPr dirty="0" err="1"/>
              <a:t>idées</a:t>
            </a:r>
            <a:r>
              <a:rPr dirty="0"/>
              <a:t> de conseils de </a:t>
            </a:r>
            <a:r>
              <a:rPr dirty="0" err="1"/>
              <a:t>santé</a:t>
            </a:r>
            <a:r>
              <a:rPr dirty="0"/>
              <a:t> ?</a:t>
            </a:r>
          </a:p>
          <a:p>
            <a:pPr>
              <a:lnSpc>
                <a:spcPct val="100000"/>
              </a:lnSpc>
            </a:pPr>
            <a:endParaRPr sz="2400" dirty="0"/>
          </a:p>
          <a:p>
            <a:pPr marL="457200" indent="-457200">
              <a:lnSpc>
                <a:spcPct val="100000"/>
              </a:lnSpc>
              <a:buFont typeface="Arial" panose="020B0604020202020204" pitchFamily="34" charset="0"/>
              <a:buChar char="•"/>
              <a:defRPr sz="2400"/>
            </a:pPr>
            <a:r>
              <a:rPr dirty="0"/>
              <a:t>À qui </a:t>
            </a:r>
            <a:r>
              <a:rPr dirty="0" err="1"/>
              <a:t>pouvez-vous</a:t>
            </a:r>
            <a:r>
              <a:rPr dirty="0"/>
              <a:t> demander de </a:t>
            </a:r>
            <a:r>
              <a:rPr dirty="0" err="1"/>
              <a:t>l'aide</a:t>
            </a:r>
            <a:r>
              <a:rPr dirty="0"/>
              <a:t> </a:t>
            </a:r>
            <a:r>
              <a:rPr dirty="0" err="1"/>
              <a:t>quand</a:t>
            </a:r>
            <a:r>
              <a:rPr dirty="0"/>
              <a:t> </a:t>
            </a:r>
            <a:r>
              <a:rPr dirty="0" err="1"/>
              <a:t>vous</a:t>
            </a:r>
            <a:r>
              <a:rPr dirty="0"/>
              <a:t> </a:t>
            </a:r>
            <a:r>
              <a:rPr dirty="0" err="1"/>
              <a:t>planifiez</a:t>
            </a:r>
            <a:r>
              <a:rPr dirty="0"/>
              <a:t> </a:t>
            </a:r>
            <a:r>
              <a:rPr dirty="0" err="1"/>
              <a:t>vos</a:t>
            </a:r>
            <a:r>
              <a:rPr dirty="0"/>
              <a:t> conseils de </a:t>
            </a:r>
            <a:r>
              <a:rPr dirty="0" err="1"/>
              <a:t>santé</a:t>
            </a:r>
            <a:r>
              <a:rPr dirty="0"/>
              <a:t> ?</a:t>
            </a:r>
          </a:p>
          <a:p>
            <a:pPr>
              <a:lnSpc>
                <a:spcPct val="100000"/>
              </a:lnSpc>
            </a:pPr>
            <a:endParaRPr dirty="0"/>
          </a:p>
          <a:p>
            <a:pPr marL="457200" indent="-457200">
              <a:lnSpc>
                <a:spcPct val="100000"/>
              </a:lnSpc>
              <a:buFont typeface="Arial" panose="020B0604020202020204" pitchFamily="34" charset="0"/>
              <a:buChar char="•"/>
            </a:pPr>
            <a:endParaRPr dirty="0"/>
          </a:p>
        </p:txBody>
      </p:sp>
      <p:sp>
        <p:nvSpPr>
          <p:cNvPr id="5" name="TextBox 4">
            <a:extLst>
              <a:ext uri="{FF2B5EF4-FFF2-40B4-BE49-F238E27FC236}">
                <a16:creationId xmlns:a16="http://schemas.microsoft.com/office/drawing/2014/main" id="{6A69DE37-2A0B-CDF8-95DF-8D3BA05FF73F}"/>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CAPITAINES DE FITNESS ANNÉE 2 | PARTIE 1 : RÉVISION DE L'ANNÉE 1</a:t>
            </a:r>
          </a:p>
        </p:txBody>
      </p:sp>
      <p:pic>
        <p:nvPicPr>
          <p:cNvPr id="7" name="Picture Placeholder 41">
            <a:extLst>
              <a:ext uri="{FF2B5EF4-FFF2-40B4-BE49-F238E27FC236}">
                <a16:creationId xmlns:a16="http://schemas.microsoft.com/office/drawing/2014/main" id="{ABCC74E6-5B0C-C47C-B96A-A3E17A27A09C}"/>
              </a:ext>
            </a:extLst>
          </p:cNvPr>
          <p:cNvPicPr>
            <a:picLocks noChangeAspect="1"/>
          </p:cNvPicPr>
          <p:nvPr/>
        </p:nvPicPr>
        <p:blipFill>
          <a:blip r:embed="rId3">
            <a:extLst>
              <a:ext uri="{28A0092B-C50C-407E-A947-70E740481C1C}">
                <a14:useLocalDpi xmlns:a14="http://schemas.microsoft.com/office/drawing/2010/main" val="0"/>
              </a:ext>
            </a:extLst>
          </a:blip>
          <a:srcRect l="19979" t="5454" r="15482" b="5454"/>
          <a:stretch/>
        </p:blipFill>
        <p:spPr>
          <a:xfrm>
            <a:off x="7009298" y="1956778"/>
            <a:ext cx="5182702" cy="4024338"/>
          </a:xfrm>
          <a:prstGeom prst="rect">
            <a:avLst/>
          </a:prstGeom>
        </p:spPr>
      </p:pic>
      <p:sp>
        <p:nvSpPr>
          <p:cNvPr id="8" name="Oval 7">
            <a:extLst>
              <a:ext uri="{FF2B5EF4-FFF2-40B4-BE49-F238E27FC236}">
                <a16:creationId xmlns:a16="http://schemas.microsoft.com/office/drawing/2014/main" id="{78F48C15-C9FB-30AC-F630-1828BC03181E}"/>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pic>
        <p:nvPicPr>
          <p:cNvPr id="9" name="Graphic 8" descr="Chat with solid fill">
            <a:extLst>
              <a:ext uri="{FF2B5EF4-FFF2-40B4-BE49-F238E27FC236}">
                <a16:creationId xmlns:a16="http://schemas.microsoft.com/office/drawing/2014/main" id="{7F1669DA-B7CA-5180-3BEE-9AD9BC2BA2E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56959" y="681657"/>
            <a:ext cx="812878" cy="812878"/>
          </a:xfrm>
          <a:prstGeom prst="rect">
            <a:avLst/>
          </a:prstGeom>
        </p:spPr>
      </p:pic>
      <p:sp>
        <p:nvSpPr>
          <p:cNvPr id="12" name="Text Placeholder 1">
            <a:extLst>
              <a:ext uri="{FF2B5EF4-FFF2-40B4-BE49-F238E27FC236}">
                <a16:creationId xmlns:a16="http://schemas.microsoft.com/office/drawing/2014/main" id="{C5B1BD97-7A57-A468-0CD9-CD74CB9939E6}"/>
              </a:ext>
            </a:extLst>
          </p:cNvPr>
          <p:cNvSpPr txBox="1">
            <a:spLocks/>
          </p:cNvSpPr>
          <p:nvPr/>
        </p:nvSpPr>
        <p:spPr>
          <a:xfrm>
            <a:off x="628650" y="316571"/>
            <a:ext cx="9610725" cy="581025"/>
          </a:xfrm>
          <a:prstGeom prst="rect">
            <a:avLst/>
          </a:prstGeom>
        </p:spPr>
        <p:txBody>
          <a:bodyPr vert="horz" lIns="91440" tIns="45720" rIns="91440" bIns="4572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Partager des conseils de santé</a:t>
            </a:r>
          </a:p>
        </p:txBody>
      </p:sp>
      <p:sp>
        <p:nvSpPr>
          <p:cNvPr id="13" name="Text Placeholder 2">
            <a:extLst>
              <a:ext uri="{FF2B5EF4-FFF2-40B4-BE49-F238E27FC236}">
                <a16:creationId xmlns:a16="http://schemas.microsoft.com/office/drawing/2014/main" id="{C9587843-BCED-95BE-F839-B0FC6EC816D7}"/>
              </a:ext>
            </a:extLst>
          </p:cNvPr>
          <p:cNvSpPr txBox="1">
            <a:spLocks/>
          </p:cNvSpPr>
          <p:nvPr/>
        </p:nvSpPr>
        <p:spPr>
          <a:xfrm>
            <a:off x="628650" y="897596"/>
            <a:ext cx="9591675" cy="581025"/>
          </a:xfrm>
          <a:prstGeom prst="rect">
            <a:avLst/>
          </a:prstGeom>
        </p:spPr>
        <p:txBody>
          <a:bodyPr vert="horz" lIns="91440" tIns="45720" rIns="91440" bIns="4572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Communication</a:t>
            </a:r>
          </a:p>
        </p:txBody>
      </p:sp>
    </p:spTree>
    <p:extLst>
      <p:ext uri="{BB962C8B-B14F-4D97-AF65-F5344CB8AC3E}">
        <p14:creationId xmlns:p14="http://schemas.microsoft.com/office/powerpoint/2010/main" val="8637926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41">
            <a:extLst>
              <a:ext uri="{FF2B5EF4-FFF2-40B4-BE49-F238E27FC236}">
                <a16:creationId xmlns:a16="http://schemas.microsoft.com/office/drawing/2014/main" id="{F8496AE2-8117-8E42-FF2F-3D2408EBEC7E}"/>
              </a:ext>
            </a:extLst>
          </p:cNvPr>
          <p:cNvPicPr>
            <a:picLocks noChangeAspect="1"/>
          </p:cNvPicPr>
          <p:nvPr/>
        </p:nvPicPr>
        <p:blipFill rotWithShape="1">
          <a:blip r:embed="rId3">
            <a:extLst>
              <a:ext uri="{28A0092B-C50C-407E-A947-70E740481C1C}">
                <a14:useLocalDpi xmlns:a14="http://schemas.microsoft.com/office/drawing/2010/main" val="0"/>
              </a:ext>
            </a:extLst>
          </a:blip>
          <a:srcRect l="-535" t="11056" r="535" b="22152"/>
          <a:stretch/>
        </p:blipFill>
        <p:spPr>
          <a:xfrm>
            <a:off x="2382837" y="1002571"/>
            <a:ext cx="9763125" cy="4892675"/>
          </a:xfrm>
          <a:prstGeom prst="rect">
            <a:avLst/>
          </a:prstGeom>
        </p:spPr>
      </p:pic>
      <p:grpSp>
        <p:nvGrpSpPr>
          <p:cNvPr id="11" name="Group 10">
            <a:extLst>
              <a:ext uri="{FF2B5EF4-FFF2-40B4-BE49-F238E27FC236}">
                <a16:creationId xmlns:a16="http://schemas.microsoft.com/office/drawing/2014/main" id="{FF50A39B-8252-F2FC-259E-D87325FD872A}"/>
              </a:ext>
            </a:extLst>
          </p:cNvPr>
          <p:cNvGrpSpPr/>
          <p:nvPr/>
        </p:nvGrpSpPr>
        <p:grpSpPr>
          <a:xfrm>
            <a:off x="-63499"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7DC7C656-87AC-4CE6-745A-90AB429F890E}"/>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14" name="Oval 13">
              <a:extLst>
                <a:ext uri="{FF2B5EF4-FFF2-40B4-BE49-F238E27FC236}">
                  <a16:creationId xmlns:a16="http://schemas.microsoft.com/office/drawing/2014/main" id="{CA71B517-4397-851D-2D25-229B50C6611E}"/>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grpSp>
      <p:sp>
        <p:nvSpPr>
          <p:cNvPr id="3" name="AutoShape 2">
            <a:extLst>
              <a:ext uri="{FF2B5EF4-FFF2-40B4-BE49-F238E27FC236}">
                <a16:creationId xmlns:a16="http://schemas.microsoft.com/office/drawing/2014/main" id="{B484CD9E-8B29-6A97-87FB-8717A7DBF4D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a:p>
        </p:txBody>
      </p:sp>
      <p:sp>
        <p:nvSpPr>
          <p:cNvPr id="8" name="Oval 7">
            <a:extLst>
              <a:ext uri="{FF2B5EF4-FFF2-40B4-BE49-F238E27FC236}">
                <a16:creationId xmlns:a16="http://schemas.microsoft.com/office/drawing/2014/main" id="{CAF66098-F416-1AC7-1A97-933F5021A6FE}"/>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pic>
        <p:nvPicPr>
          <p:cNvPr id="18" name="Picture 10" descr="healthy Icon - Free PNG &amp; SVG 39490 - Noun Project">
            <a:extLst>
              <a:ext uri="{FF2B5EF4-FFF2-40B4-BE49-F238E27FC236}">
                <a16:creationId xmlns:a16="http://schemas.microsoft.com/office/drawing/2014/main" id="{7F37016E-0BEA-6397-6A66-B2A641C576F5}"/>
              </a:ext>
            </a:extLst>
          </p:cNvPr>
          <p:cNvPicPr>
            <a:picLocks noChangeAspect="1" noChangeArrowheads="1"/>
          </p:cNvPicPr>
          <p:nvPr/>
        </p:nvPicPr>
        <p:blipFill>
          <a:blip r:embed="rId4">
            <a:duotone>
              <a:schemeClr val="accent5">
                <a:shade val="45000"/>
                <a:satMod val="135000"/>
              </a:schemeClr>
              <a:prstClr val="white"/>
            </a:duotone>
            <a:extLst>
              <a:ext uri="{BEBA8EAE-BF5A-486C-A8C5-ECC9F3942E4B}">
                <a14:imgProps xmlns:a14="http://schemas.microsoft.com/office/drawing/2010/main">
                  <a14:imgLayer r:embed="rId5">
                    <a14:imgEffect>
                      <a14:sharpenSoften amount="4000"/>
                    </a14:imgEffect>
                    <a14:imgEffect>
                      <a14:colorTemperature colorTemp="11500"/>
                    </a14:imgEffect>
                    <a14:imgEffect>
                      <a14:saturation sat="4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200201" y="2314810"/>
            <a:ext cx="2533179" cy="253317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B9FCC0A-88DE-490F-568B-DD6A32D811D7}"/>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CAPITAINES DE FITNESS ANNÉE 2 | PARTIE 1 : RÉVISION DE L'ANNÉE 1</a:t>
            </a:r>
          </a:p>
        </p:txBody>
      </p:sp>
      <p:sp>
        <p:nvSpPr>
          <p:cNvPr id="7" name="Text Placeholder 1">
            <a:extLst>
              <a:ext uri="{FF2B5EF4-FFF2-40B4-BE49-F238E27FC236}">
                <a16:creationId xmlns:a16="http://schemas.microsoft.com/office/drawing/2014/main" id="{570F5DA9-C94C-536C-2C89-16BA8A22250A}"/>
              </a:ext>
            </a:extLst>
          </p:cNvPr>
          <p:cNvSpPr txBox="1">
            <a:spLocks/>
          </p:cNvSpPr>
          <p:nvPr/>
        </p:nvSpPr>
        <p:spPr>
          <a:xfrm>
            <a:off x="126718" y="225061"/>
            <a:ext cx="8114914" cy="554183"/>
          </a:xfrm>
          <a:prstGeom prst="rect">
            <a:avLst/>
          </a:prstGeom>
        </p:spPr>
        <p:txBody>
          <a:bodyPr vert="horz" lIns="91440" tIns="45720" rIns="91440" bIns="45720">
            <a:noAutofit/>
          </a:bodyPr>
          <a:lstStyle>
            <a:lvl1pPr marL="0" indent="0" algn="r" defTabSz="914400" rtl="0" eaLnBrk="1" latinLnBrk="0" hangingPunct="1">
              <a:lnSpc>
                <a:spcPct val="90000"/>
              </a:lnSpc>
              <a:spcBef>
                <a:spcPts val="1000"/>
              </a:spcBef>
              <a:buFont typeface="Arial" panose="020B0604020202020204" pitchFamily="34" charset="0"/>
              <a:buNone/>
              <a:defRPr sz="4400" b="1" kern="1200">
                <a:solidFill>
                  <a:srgbClr val="0069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buNone/>
              <a:defRPr sz="3600"/>
            </a:pPr>
            <a:r>
              <a:t>Partagez un conseil de santé</a:t>
            </a:r>
          </a:p>
        </p:txBody>
      </p:sp>
    </p:spTree>
    <p:extLst>
      <p:ext uri="{BB962C8B-B14F-4D97-AF65-F5344CB8AC3E}">
        <p14:creationId xmlns:p14="http://schemas.microsoft.com/office/powerpoint/2010/main" val="569107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93;p2">
            <a:extLst>
              <a:ext uri="{FF2B5EF4-FFF2-40B4-BE49-F238E27FC236}">
                <a16:creationId xmlns:a16="http://schemas.microsoft.com/office/drawing/2014/main" id="{206399DC-9366-44AB-AE36-C8B28A0FB088}"/>
              </a:ext>
            </a:extLst>
          </p:cNvPr>
          <p:cNvSpPr txBox="1">
            <a:spLocks/>
          </p:cNvSpPr>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buClr>
                <a:schemeClr val="dk1"/>
              </a:buClr>
              <a:buSzPts val="4400"/>
              <a:buFont typeface="Ubuntu"/>
              <a:buNone/>
              <a:defRPr sz="3600">
                <a:latin typeface="Ubuntu" panose="020B0504030602030204" pitchFamily="34" charset="0"/>
              </a:defRPr>
            </a:pPr>
            <a:r>
              <a:t>Présentation</a:t>
            </a:r>
          </a:p>
        </p:txBody>
      </p:sp>
      <p:sp>
        <p:nvSpPr>
          <p:cNvPr id="5" name="Google Shape;94;p2">
            <a:extLst>
              <a:ext uri="{FF2B5EF4-FFF2-40B4-BE49-F238E27FC236}">
                <a16:creationId xmlns:a16="http://schemas.microsoft.com/office/drawing/2014/main" id="{C25E7E39-1AAC-4898-B58E-A7A7B2EEA319}"/>
              </a:ext>
            </a:extLst>
          </p:cNvPr>
          <p:cNvSpPr txBox="1">
            <a:spLocks/>
          </p:cNvSpPr>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0"/>
              </a:spcBef>
              <a:buClr>
                <a:schemeClr val="dk1"/>
              </a:buClr>
              <a:buSzPts val="2800"/>
              <a:buNone/>
              <a:defRPr>
                <a:latin typeface="Ubuntu" panose="020B0504030602030204" pitchFamily="34" charset="0"/>
              </a:defRPr>
            </a:pPr>
            <a:r>
              <a:t>Parlez-nous de vous ! </a:t>
            </a:r>
          </a:p>
          <a:p>
            <a:pPr lvl="1">
              <a:lnSpc>
                <a:spcPct val="150000"/>
              </a:lnSpc>
              <a:buClr>
                <a:schemeClr val="dk1"/>
              </a:buClr>
              <a:buSzPts val="2400"/>
              <a:defRPr>
                <a:latin typeface="Ubuntu" panose="020B0504030602030204" pitchFamily="34" charset="0"/>
              </a:defRPr>
            </a:pPr>
            <a:r>
              <a:t>Nom</a:t>
            </a:r>
          </a:p>
          <a:p>
            <a:pPr lvl="1">
              <a:lnSpc>
                <a:spcPct val="150000"/>
              </a:lnSpc>
              <a:buClr>
                <a:schemeClr val="dk1"/>
              </a:buClr>
              <a:buSzPts val="2400"/>
              <a:defRPr>
                <a:latin typeface="Ubuntu" panose="020B0504030602030204" pitchFamily="34" charset="0"/>
              </a:defRPr>
            </a:pPr>
            <a:r>
              <a:t>Sport(s) préféré(s)</a:t>
            </a:r>
          </a:p>
          <a:p>
            <a:pPr lvl="1">
              <a:lnSpc>
                <a:spcPct val="150000"/>
              </a:lnSpc>
              <a:buClr>
                <a:schemeClr val="dk1"/>
              </a:buClr>
              <a:buSzPts val="2400"/>
              <a:defRPr>
                <a:latin typeface="Ubuntu" panose="020B0504030602030204" pitchFamily="34" charset="0"/>
              </a:defRPr>
            </a:pPr>
            <a:r>
              <a:t>Qu'est-ce qui vous plaît à propos d'être un capitaine de fitness</a:t>
            </a:r>
          </a:p>
        </p:txBody>
      </p:sp>
    </p:spTree>
    <p:extLst>
      <p:ext uri="{BB962C8B-B14F-4D97-AF65-F5344CB8AC3E}">
        <p14:creationId xmlns:p14="http://schemas.microsoft.com/office/powerpoint/2010/main" val="23011424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CB3E4F-24F8-4B0B-AD89-B7D27D57E12C}"/>
              </a:ext>
            </a:extLst>
          </p:cNvPr>
          <p:cNvSpPr>
            <a:spLocks noGrp="1"/>
          </p:cNvSpPr>
          <p:nvPr>
            <p:ph type="body" sz="quarter" idx="10"/>
          </p:nvPr>
        </p:nvSpPr>
        <p:spPr>
          <a:xfrm>
            <a:off x="631658" y="2928760"/>
            <a:ext cx="9429750" cy="1299337"/>
          </a:xfrm>
        </p:spPr>
        <p:txBody>
          <a:bodyPr>
            <a:normAutofit/>
          </a:bodyPr>
          <a:lstStyle/>
          <a:p>
            <a:pPr>
              <a:defRPr sz="4800"/>
            </a:pPr>
            <a:r>
              <a:t>Temps de pause</a:t>
            </a:r>
          </a:p>
        </p:txBody>
      </p:sp>
    </p:spTree>
    <p:extLst>
      <p:ext uri="{BB962C8B-B14F-4D97-AF65-F5344CB8AC3E}">
        <p14:creationId xmlns:p14="http://schemas.microsoft.com/office/powerpoint/2010/main" val="42215351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CB3E4F-24F8-4B0B-AD89-B7D27D57E12C}"/>
              </a:ext>
            </a:extLst>
          </p:cNvPr>
          <p:cNvSpPr>
            <a:spLocks noGrp="1"/>
          </p:cNvSpPr>
          <p:nvPr>
            <p:ph type="body" sz="quarter" idx="10"/>
          </p:nvPr>
        </p:nvSpPr>
        <p:spPr>
          <a:xfrm>
            <a:off x="800100" y="1196212"/>
            <a:ext cx="9429750" cy="1299337"/>
          </a:xfrm>
        </p:spPr>
        <p:txBody>
          <a:bodyPr>
            <a:normAutofit lnSpcReduction="10000"/>
          </a:bodyPr>
          <a:lstStyle/>
          <a:p>
            <a:pPr>
              <a:defRPr b="0"/>
            </a:pPr>
            <a:r>
              <a:t>Partie 2 </a:t>
            </a:r>
          </a:p>
          <a:p>
            <a:r>
              <a:t>Mentalité de jour de match</a:t>
            </a:r>
          </a:p>
        </p:txBody>
      </p:sp>
      <p:sp>
        <p:nvSpPr>
          <p:cNvPr id="3" name="Text Placeholder 2">
            <a:extLst>
              <a:ext uri="{FF2B5EF4-FFF2-40B4-BE49-F238E27FC236}">
                <a16:creationId xmlns:a16="http://schemas.microsoft.com/office/drawing/2014/main" id="{CAAE3C1A-EA2F-4F02-A563-47F74298C2DC}"/>
              </a:ext>
            </a:extLst>
          </p:cNvPr>
          <p:cNvSpPr>
            <a:spLocks noGrp="1"/>
          </p:cNvSpPr>
          <p:nvPr>
            <p:ph type="body" sz="quarter" idx="11"/>
          </p:nvPr>
        </p:nvSpPr>
        <p:spPr>
          <a:xfrm>
            <a:off x="819150" y="3105150"/>
            <a:ext cx="9410700" cy="571500"/>
          </a:xfrm>
        </p:spPr>
        <p:txBody>
          <a:bodyPr/>
          <a:lstStyle/>
          <a:p>
            <a:r>
              <a:t>Dans cette section, nous allons :</a:t>
            </a:r>
          </a:p>
        </p:txBody>
      </p:sp>
      <p:sp>
        <p:nvSpPr>
          <p:cNvPr id="4" name="Text Placeholder 3">
            <a:extLst>
              <a:ext uri="{FF2B5EF4-FFF2-40B4-BE49-F238E27FC236}">
                <a16:creationId xmlns:a16="http://schemas.microsoft.com/office/drawing/2014/main" id="{55598ED0-1757-4FE6-8884-1DAE690AC681}"/>
              </a:ext>
            </a:extLst>
          </p:cNvPr>
          <p:cNvSpPr>
            <a:spLocks noGrp="1"/>
          </p:cNvSpPr>
          <p:nvPr>
            <p:ph type="body" sz="quarter" idx="12"/>
          </p:nvPr>
        </p:nvSpPr>
        <p:spPr>
          <a:xfrm>
            <a:off x="800100" y="3676650"/>
            <a:ext cx="9067800" cy="1478001"/>
          </a:xfrm>
        </p:spPr>
        <p:txBody>
          <a:bodyPr>
            <a:noAutofit/>
          </a:bodyPr>
          <a:lstStyle/>
          <a:p>
            <a:pPr marL="457200" indent="-457200">
              <a:buFont typeface="Arial" panose="020B0604020202020204" pitchFamily="34" charset="0"/>
              <a:buChar char="•"/>
            </a:pPr>
            <a:r>
              <a:t>Discuter de la manière de prendre soin de soi en tant que leader </a:t>
            </a:r>
          </a:p>
          <a:p>
            <a:pPr marL="457200" indent="-457200">
              <a:buFont typeface="Arial" panose="020B0604020202020204" pitchFamily="34" charset="0"/>
              <a:buChar char="•"/>
            </a:pPr>
            <a:r>
              <a:t>Apprendre des messages de force pour vous aider, vous et vos coéquipiers, à vous investir dans le sport</a:t>
            </a:r>
          </a:p>
          <a:p>
            <a:pPr marL="457200" indent="-457200">
              <a:buFont typeface="Arial" panose="020B0604020202020204" pitchFamily="34" charset="0"/>
              <a:buChar char="•"/>
            </a:pPr>
            <a:r>
              <a:t>Faire des exercices de respiration pendant les étirements</a:t>
            </a:r>
            <a:endParaRPr b="1"/>
          </a:p>
          <a:p>
            <a:pPr marL="457200" indent="-457200">
              <a:buFont typeface="Arial" panose="020B0604020202020204" pitchFamily="34" charset="0"/>
              <a:buChar char="•"/>
            </a:pPr>
            <a:endParaRPr b="1"/>
          </a:p>
          <a:p>
            <a:pPr marL="457200" indent="-457200">
              <a:buFont typeface="Arial" panose="020B0604020202020204" pitchFamily="34" charset="0"/>
              <a:buChar char="•"/>
            </a:pPr>
            <a:endParaRPr b="1"/>
          </a:p>
          <a:p>
            <a:pPr marL="457200" indent="-457200">
              <a:buFont typeface="Arial" panose="020B0604020202020204" pitchFamily="34" charset="0"/>
              <a:buChar char="•"/>
            </a:pPr>
            <a:endParaRPr b="1"/>
          </a:p>
        </p:txBody>
      </p:sp>
    </p:spTree>
    <p:extLst>
      <p:ext uri="{BB962C8B-B14F-4D97-AF65-F5344CB8AC3E}">
        <p14:creationId xmlns:p14="http://schemas.microsoft.com/office/powerpoint/2010/main" val="11667147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41">
            <a:extLst>
              <a:ext uri="{FF2B5EF4-FFF2-40B4-BE49-F238E27FC236}">
                <a16:creationId xmlns:a16="http://schemas.microsoft.com/office/drawing/2014/main" id="{F8496AE2-8117-8E42-FF2F-3D2408EBEC7E}"/>
              </a:ext>
            </a:extLst>
          </p:cNvPr>
          <p:cNvPicPr>
            <a:picLocks noChangeAspect="1"/>
          </p:cNvPicPr>
          <p:nvPr/>
        </p:nvPicPr>
        <p:blipFill>
          <a:blip r:embed="rId3">
            <a:extLst>
              <a:ext uri="{28A0092B-C50C-407E-A947-70E740481C1C}">
                <a14:useLocalDpi xmlns:a14="http://schemas.microsoft.com/office/drawing/2010/main" val="0"/>
              </a:ext>
            </a:extLst>
          </a:blip>
          <a:srcRect t="12405" b="12405"/>
          <a:stretch/>
        </p:blipFill>
        <p:spPr>
          <a:xfrm>
            <a:off x="2382837" y="1002571"/>
            <a:ext cx="9763125" cy="4892675"/>
          </a:xfrm>
          <a:prstGeom prst="rect">
            <a:avLst/>
          </a:prstGeom>
        </p:spPr>
      </p:pic>
      <p:grpSp>
        <p:nvGrpSpPr>
          <p:cNvPr id="11" name="Group 10">
            <a:extLst>
              <a:ext uri="{FF2B5EF4-FFF2-40B4-BE49-F238E27FC236}">
                <a16:creationId xmlns:a16="http://schemas.microsoft.com/office/drawing/2014/main" id="{FF50A39B-8252-F2FC-259E-D87325FD872A}"/>
              </a:ext>
            </a:extLst>
          </p:cNvPr>
          <p:cNvGrpSpPr/>
          <p:nvPr/>
        </p:nvGrpSpPr>
        <p:grpSpPr>
          <a:xfrm>
            <a:off x="-63499"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7DC7C656-87AC-4CE6-745A-90AB429F890E}"/>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14" name="Oval 13">
              <a:extLst>
                <a:ext uri="{FF2B5EF4-FFF2-40B4-BE49-F238E27FC236}">
                  <a16:creationId xmlns:a16="http://schemas.microsoft.com/office/drawing/2014/main" id="{CA71B517-4397-851D-2D25-229B50C6611E}"/>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grpSp>
      <p:sp>
        <p:nvSpPr>
          <p:cNvPr id="3" name="AutoShape 2">
            <a:extLst>
              <a:ext uri="{FF2B5EF4-FFF2-40B4-BE49-F238E27FC236}">
                <a16:creationId xmlns:a16="http://schemas.microsoft.com/office/drawing/2014/main" id="{B484CD9E-8B29-6A97-87FB-8717A7DBF4D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a:p>
        </p:txBody>
      </p:sp>
      <p:sp>
        <p:nvSpPr>
          <p:cNvPr id="8" name="Oval 7">
            <a:extLst>
              <a:ext uri="{FF2B5EF4-FFF2-40B4-BE49-F238E27FC236}">
                <a16:creationId xmlns:a16="http://schemas.microsoft.com/office/drawing/2014/main" id="{CAF66098-F416-1AC7-1A97-933F5021A6FE}"/>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7" name="Text Placeholder 1">
            <a:extLst>
              <a:ext uri="{FF2B5EF4-FFF2-40B4-BE49-F238E27FC236}">
                <a16:creationId xmlns:a16="http://schemas.microsoft.com/office/drawing/2014/main" id="{570F5DA9-C94C-536C-2C89-16BA8A22250A}"/>
              </a:ext>
            </a:extLst>
          </p:cNvPr>
          <p:cNvSpPr txBox="1">
            <a:spLocks/>
          </p:cNvSpPr>
          <p:nvPr/>
        </p:nvSpPr>
        <p:spPr>
          <a:xfrm>
            <a:off x="126718" y="225061"/>
            <a:ext cx="8114914" cy="554183"/>
          </a:xfrm>
          <a:prstGeom prst="rect">
            <a:avLst/>
          </a:prstGeom>
        </p:spPr>
        <p:txBody>
          <a:bodyPr vert="horz" lIns="91440" tIns="45720" rIns="91440" bIns="45720">
            <a:noAutofit/>
          </a:bodyPr>
          <a:lstStyle>
            <a:lvl1pPr marL="0" indent="0" algn="r" defTabSz="914400" rtl="0" eaLnBrk="1" latinLnBrk="0" hangingPunct="1">
              <a:lnSpc>
                <a:spcPct val="90000"/>
              </a:lnSpc>
              <a:spcBef>
                <a:spcPts val="1000"/>
              </a:spcBef>
              <a:buFont typeface="Arial" panose="020B0604020202020204" pitchFamily="34" charset="0"/>
              <a:buNone/>
              <a:defRPr sz="4400" b="1" kern="1200">
                <a:solidFill>
                  <a:srgbClr val="0069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buNone/>
              <a:defRPr sz="3600"/>
            </a:pPr>
            <a:r>
              <a:t>Prendre soin de soi</a:t>
            </a:r>
          </a:p>
        </p:txBody>
      </p:sp>
      <p:sp>
        <p:nvSpPr>
          <p:cNvPr id="2" name="TextBox 1">
            <a:extLst>
              <a:ext uri="{FF2B5EF4-FFF2-40B4-BE49-F238E27FC236}">
                <a16:creationId xmlns:a16="http://schemas.microsoft.com/office/drawing/2014/main" id="{EDD87065-B3BE-FEBA-B4DE-BAA496461170}"/>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CAPITAINES DE FITNESS ANNÉE 2 | PARTIE 2 : MENTALITÉ DE JOUR DE MATCH</a:t>
            </a:r>
          </a:p>
        </p:txBody>
      </p:sp>
      <p:pic>
        <p:nvPicPr>
          <p:cNvPr id="15" name="Drawing 2">
            <a:extLst>
              <a:ext uri="{FF2B5EF4-FFF2-40B4-BE49-F238E27FC236}">
                <a16:creationId xmlns:a16="http://schemas.microsoft.com/office/drawing/2014/main" id="{DE825B33-6BEC-46CD-444D-C3B9FA809A2E}"/>
              </a:ext>
            </a:extLst>
          </p:cNvPr>
          <p:cNvPicPr/>
          <p:nvPr/>
        </p:nvPicPr>
        <p:blipFill>
          <a:blip r:embed="rId4"/>
          <a:stretch>
            <a:fillRect/>
          </a:stretch>
        </p:blipFill>
        <p:spPr>
          <a:xfrm>
            <a:off x="1545420" y="2414007"/>
            <a:ext cx="2227384" cy="2029985"/>
          </a:xfrm>
          <a:prstGeom prst="rect">
            <a:avLst/>
          </a:prstGeom>
        </p:spPr>
      </p:pic>
    </p:spTree>
    <p:extLst>
      <p:ext uri="{BB962C8B-B14F-4D97-AF65-F5344CB8AC3E}">
        <p14:creationId xmlns:p14="http://schemas.microsoft.com/office/powerpoint/2010/main" val="38453504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78F48C15-C9FB-30AC-F630-1828BC03181E}"/>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4" name="Text Placeholder 3">
            <a:extLst>
              <a:ext uri="{FF2B5EF4-FFF2-40B4-BE49-F238E27FC236}">
                <a16:creationId xmlns:a16="http://schemas.microsoft.com/office/drawing/2014/main" id="{363B34FF-C387-EDF2-6C0E-287F7FF76645}"/>
              </a:ext>
            </a:extLst>
          </p:cNvPr>
          <p:cNvSpPr>
            <a:spLocks noGrp="1"/>
          </p:cNvSpPr>
          <p:nvPr>
            <p:ph type="body" sz="quarter" idx="12"/>
          </p:nvPr>
        </p:nvSpPr>
        <p:spPr>
          <a:xfrm>
            <a:off x="832823" y="2228723"/>
            <a:ext cx="10526353" cy="938281"/>
          </a:xfrm>
        </p:spPr>
        <p:txBody>
          <a:bodyPr>
            <a:normAutofit fontScale="92500"/>
          </a:bodyPr>
          <a:lstStyle/>
          <a:p>
            <a:pPr algn="ctr"/>
            <a:r>
              <a:rPr b="1">
                <a:solidFill>
                  <a:schemeClr val="tx2"/>
                </a:solidFill>
              </a:rPr>
              <a:t>Prendre soin de soi</a:t>
            </a:r>
            <a:r>
              <a:t>, c'est prendre un moment pour </a:t>
            </a:r>
            <a:r>
              <a:rPr b="1">
                <a:solidFill>
                  <a:schemeClr val="tx2"/>
                </a:solidFill>
              </a:rPr>
              <a:t>faire des activités qui réduisent le stress.</a:t>
            </a:r>
          </a:p>
        </p:txBody>
      </p:sp>
      <p:sp>
        <p:nvSpPr>
          <p:cNvPr id="6" name="Text Placeholder 3">
            <a:extLst>
              <a:ext uri="{FF2B5EF4-FFF2-40B4-BE49-F238E27FC236}">
                <a16:creationId xmlns:a16="http://schemas.microsoft.com/office/drawing/2014/main" id="{15232F6A-8EB1-EBF4-1B9F-C4C5A0AE4A10}"/>
              </a:ext>
            </a:extLst>
          </p:cNvPr>
          <p:cNvSpPr txBox="1">
            <a:spLocks/>
          </p:cNvSpPr>
          <p:nvPr/>
        </p:nvSpPr>
        <p:spPr>
          <a:xfrm>
            <a:off x="1708772" y="3300989"/>
            <a:ext cx="9186055" cy="2394284"/>
          </a:xfrm>
          <a:prstGeom prst="rect">
            <a:avLst/>
          </a:prstGeom>
          <a:ln w="28575">
            <a:solidFill>
              <a:schemeClr val="accent3">
                <a:lumMod val="75000"/>
              </a:schemeClr>
            </a:solidFill>
          </a:ln>
        </p:spPr>
        <p:txBody>
          <a:bodyPr vert="horz" lIns="91440" tIns="45720" rIns="91440" bIns="45720">
            <a:normAutofit/>
          </a:bodyPr>
          <a:lstStyle>
            <a:lvl1pPr marL="0" indent="0" algn="l" defTabSz="914400" rtl="0" eaLnBrk="1" latinLnBrk="0" hangingPunct="1">
              <a:lnSpc>
                <a:spcPct val="110000"/>
              </a:lnSpc>
              <a:spcBef>
                <a:spcPts val="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sz="1600"/>
          </a:p>
          <a:p>
            <a:pPr algn="ctr">
              <a:defRPr sz="5400" b="1">
                <a:solidFill>
                  <a:schemeClr val="tx2"/>
                </a:solidFill>
              </a:defRPr>
            </a:pPr>
            <a:r>
              <a:t>Pour vous, que veut </a:t>
            </a:r>
          </a:p>
          <a:p>
            <a:pPr algn="ctr">
              <a:defRPr sz="5400" b="1">
                <a:solidFill>
                  <a:schemeClr val="tx2"/>
                </a:solidFill>
              </a:defRPr>
            </a:pPr>
            <a:r>
              <a:t>dire de prendre soin de soi ?</a:t>
            </a:r>
          </a:p>
        </p:txBody>
      </p:sp>
      <p:sp>
        <p:nvSpPr>
          <p:cNvPr id="10" name="TextBox 9">
            <a:extLst>
              <a:ext uri="{FF2B5EF4-FFF2-40B4-BE49-F238E27FC236}">
                <a16:creationId xmlns:a16="http://schemas.microsoft.com/office/drawing/2014/main" id="{E8920B2F-217C-016A-EACE-8EBB28D57104}"/>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CAPITAINES DE FITNESS ANNÉE 2 | PARTIE 2 : MENTALITÉ DE JOUR DE MATCH</a:t>
            </a:r>
          </a:p>
        </p:txBody>
      </p:sp>
      <p:pic>
        <p:nvPicPr>
          <p:cNvPr id="11" name="Drawing 2">
            <a:extLst>
              <a:ext uri="{FF2B5EF4-FFF2-40B4-BE49-F238E27FC236}">
                <a16:creationId xmlns:a16="http://schemas.microsoft.com/office/drawing/2014/main" id="{DFC4897F-1043-E96E-4B00-B94D12B6F094}"/>
              </a:ext>
            </a:extLst>
          </p:cNvPr>
          <p:cNvPicPr/>
          <p:nvPr/>
        </p:nvPicPr>
        <p:blipFill>
          <a:blip r:embed="rId3"/>
          <a:stretch>
            <a:fillRect/>
          </a:stretch>
        </p:blipFill>
        <p:spPr>
          <a:xfrm>
            <a:off x="10668420" y="663288"/>
            <a:ext cx="934078" cy="849615"/>
          </a:xfrm>
          <a:prstGeom prst="rect">
            <a:avLst/>
          </a:prstGeom>
        </p:spPr>
      </p:pic>
      <p:sp>
        <p:nvSpPr>
          <p:cNvPr id="5" name="Text Placeholder 1">
            <a:extLst>
              <a:ext uri="{FF2B5EF4-FFF2-40B4-BE49-F238E27FC236}">
                <a16:creationId xmlns:a16="http://schemas.microsoft.com/office/drawing/2014/main" id="{D2BDF4D5-2D9F-7595-37CA-C0094F4D9EA2}"/>
              </a:ext>
            </a:extLst>
          </p:cNvPr>
          <p:cNvSpPr txBox="1">
            <a:spLocks/>
          </p:cNvSpPr>
          <p:nvPr/>
        </p:nvSpPr>
        <p:spPr>
          <a:xfrm>
            <a:off x="628650" y="316571"/>
            <a:ext cx="9610725" cy="581025"/>
          </a:xfrm>
          <a:prstGeom prst="rect">
            <a:avLst/>
          </a:prstGeom>
        </p:spPr>
        <p:txBody>
          <a:bodyPr vert="horz" lIns="91440" tIns="45720" rIns="91440" bIns="4572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Prendre soin de soi, qu'est-ce que c'est ?</a:t>
            </a:r>
          </a:p>
        </p:txBody>
      </p:sp>
      <p:sp>
        <p:nvSpPr>
          <p:cNvPr id="7" name="Text Placeholder 2">
            <a:extLst>
              <a:ext uri="{FF2B5EF4-FFF2-40B4-BE49-F238E27FC236}">
                <a16:creationId xmlns:a16="http://schemas.microsoft.com/office/drawing/2014/main" id="{4113343B-1FF8-7CE1-69ED-80F003940320}"/>
              </a:ext>
            </a:extLst>
          </p:cNvPr>
          <p:cNvSpPr txBox="1">
            <a:spLocks/>
          </p:cNvSpPr>
          <p:nvPr/>
        </p:nvSpPr>
        <p:spPr>
          <a:xfrm>
            <a:off x="628650" y="897596"/>
            <a:ext cx="9591675" cy="581025"/>
          </a:xfrm>
          <a:prstGeom prst="rect">
            <a:avLst/>
          </a:prstGeom>
        </p:spPr>
        <p:txBody>
          <a:bodyPr vert="horz" lIns="91440" tIns="45720" rIns="91440" bIns="4572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Prendre soin de soi</a:t>
            </a:r>
          </a:p>
        </p:txBody>
      </p:sp>
    </p:spTree>
    <p:extLst>
      <p:ext uri="{BB962C8B-B14F-4D97-AF65-F5344CB8AC3E}">
        <p14:creationId xmlns:p14="http://schemas.microsoft.com/office/powerpoint/2010/main" val="22151407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screenshot of a questionnaire&#10;&#10;AI-generated content may be incorrect.">
            <a:extLst>
              <a:ext uri="{FF2B5EF4-FFF2-40B4-BE49-F238E27FC236}">
                <a16:creationId xmlns:a16="http://schemas.microsoft.com/office/drawing/2014/main" id="{9ACB390C-9D52-138B-8A22-2C85DCC06592}"/>
              </a:ext>
            </a:extLst>
          </p:cNvPr>
          <p:cNvPicPr>
            <a:picLocks noChangeAspect="1"/>
          </p:cNvPicPr>
          <p:nvPr/>
        </p:nvPicPr>
        <p:blipFill>
          <a:blip r:embed="rId3"/>
          <a:stretch>
            <a:fillRect/>
          </a:stretch>
        </p:blipFill>
        <p:spPr>
          <a:xfrm>
            <a:off x="2973550" y="1454475"/>
            <a:ext cx="6303870" cy="4705351"/>
          </a:xfrm>
          <a:prstGeom prst="rect">
            <a:avLst/>
          </a:prstGeom>
          <a:ln w="12700">
            <a:solidFill>
              <a:schemeClr val="tx1"/>
            </a:solidFill>
          </a:ln>
        </p:spPr>
      </p:pic>
      <p:sp>
        <p:nvSpPr>
          <p:cNvPr id="8" name="Oval 7">
            <a:extLst>
              <a:ext uri="{FF2B5EF4-FFF2-40B4-BE49-F238E27FC236}">
                <a16:creationId xmlns:a16="http://schemas.microsoft.com/office/drawing/2014/main" id="{78F48C15-C9FB-30AC-F630-1828BC03181E}"/>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10" name="TextBox 9">
            <a:extLst>
              <a:ext uri="{FF2B5EF4-FFF2-40B4-BE49-F238E27FC236}">
                <a16:creationId xmlns:a16="http://schemas.microsoft.com/office/drawing/2014/main" id="{E8920B2F-217C-016A-EACE-8EBB28D57104}"/>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CAPITAINES DE FITNESS ANNÉE 2 | PARTIE 2 : MENTALITÉ DE JOUR DE MATCH</a:t>
            </a:r>
          </a:p>
        </p:txBody>
      </p:sp>
      <p:pic>
        <p:nvPicPr>
          <p:cNvPr id="11" name="Drawing 2">
            <a:extLst>
              <a:ext uri="{FF2B5EF4-FFF2-40B4-BE49-F238E27FC236}">
                <a16:creationId xmlns:a16="http://schemas.microsoft.com/office/drawing/2014/main" id="{DFC4897F-1043-E96E-4B00-B94D12B6F094}"/>
              </a:ext>
            </a:extLst>
          </p:cNvPr>
          <p:cNvPicPr/>
          <p:nvPr/>
        </p:nvPicPr>
        <p:blipFill>
          <a:blip r:embed="rId4"/>
          <a:stretch>
            <a:fillRect/>
          </a:stretch>
        </p:blipFill>
        <p:spPr>
          <a:xfrm>
            <a:off x="10668420" y="663288"/>
            <a:ext cx="934078" cy="849615"/>
          </a:xfrm>
          <a:prstGeom prst="rect">
            <a:avLst/>
          </a:prstGeom>
        </p:spPr>
      </p:pic>
      <p:sp>
        <p:nvSpPr>
          <p:cNvPr id="16" name="Text Placeholder 1">
            <a:extLst>
              <a:ext uri="{FF2B5EF4-FFF2-40B4-BE49-F238E27FC236}">
                <a16:creationId xmlns:a16="http://schemas.microsoft.com/office/drawing/2014/main" id="{152C9B9F-7AE5-42DD-E7D0-4382F77DE219}"/>
              </a:ext>
            </a:extLst>
          </p:cNvPr>
          <p:cNvSpPr txBox="1">
            <a:spLocks/>
          </p:cNvSpPr>
          <p:nvPr/>
        </p:nvSpPr>
        <p:spPr>
          <a:xfrm>
            <a:off x="579380" y="316571"/>
            <a:ext cx="9890620" cy="710124"/>
          </a:xfrm>
          <a:prstGeom prst="rect">
            <a:avLst/>
          </a:prstGeom>
        </p:spPr>
        <p:txBody>
          <a:bodyPr vert="horz" lIns="91440" tIns="45720" rIns="91440" bIns="4572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Liste de choses à faire pour prendre soin de soi</a:t>
            </a:r>
          </a:p>
        </p:txBody>
      </p:sp>
      <p:sp>
        <p:nvSpPr>
          <p:cNvPr id="17" name="Text Placeholder 2">
            <a:extLst>
              <a:ext uri="{FF2B5EF4-FFF2-40B4-BE49-F238E27FC236}">
                <a16:creationId xmlns:a16="http://schemas.microsoft.com/office/drawing/2014/main" id="{B36C30B1-505E-0F46-2B2A-AD412EACB5F2}"/>
              </a:ext>
            </a:extLst>
          </p:cNvPr>
          <p:cNvSpPr txBox="1">
            <a:spLocks/>
          </p:cNvSpPr>
          <p:nvPr/>
        </p:nvSpPr>
        <p:spPr>
          <a:xfrm>
            <a:off x="628650" y="897596"/>
            <a:ext cx="9591675" cy="581025"/>
          </a:xfrm>
          <a:prstGeom prst="rect">
            <a:avLst/>
          </a:prstGeom>
        </p:spPr>
        <p:txBody>
          <a:bodyPr vert="horz" lIns="91440" tIns="45720" rIns="91440" bIns="4572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Prendre soin de soi</a:t>
            </a:r>
          </a:p>
        </p:txBody>
      </p:sp>
    </p:spTree>
    <p:extLst>
      <p:ext uri="{BB962C8B-B14F-4D97-AF65-F5344CB8AC3E}">
        <p14:creationId xmlns:p14="http://schemas.microsoft.com/office/powerpoint/2010/main" val="13319004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2071BA-BC72-6193-4FAA-90060E9627A5}"/>
            </a:ext>
          </a:extLst>
        </p:cNvPr>
        <p:cNvGrpSpPr/>
        <p:nvPr/>
      </p:nvGrpSpPr>
      <p:grpSpPr>
        <a:xfrm>
          <a:off x="0" y="0"/>
          <a:ext cx="0" cy="0"/>
          <a:chOff x="0" y="0"/>
          <a:chExt cx="0" cy="0"/>
        </a:xfrm>
      </p:grpSpPr>
      <p:pic>
        <p:nvPicPr>
          <p:cNvPr id="2" name="Picture 1" descr="A screenshot of a survey&#10;&#10;AI-generated content may be incorrect.">
            <a:extLst>
              <a:ext uri="{FF2B5EF4-FFF2-40B4-BE49-F238E27FC236}">
                <a16:creationId xmlns:a16="http://schemas.microsoft.com/office/drawing/2014/main" id="{1994591E-B32E-6770-2401-3096179299F6}"/>
              </a:ext>
            </a:extLst>
          </p:cNvPr>
          <p:cNvPicPr>
            <a:picLocks noChangeAspect="1"/>
          </p:cNvPicPr>
          <p:nvPr/>
        </p:nvPicPr>
        <p:blipFill>
          <a:blip r:embed="rId3"/>
          <a:stretch>
            <a:fillRect/>
          </a:stretch>
        </p:blipFill>
        <p:spPr>
          <a:xfrm>
            <a:off x="3205724" y="1471892"/>
            <a:ext cx="6262409" cy="4765865"/>
          </a:xfrm>
          <a:prstGeom prst="rect">
            <a:avLst/>
          </a:prstGeom>
          <a:ln w="12700">
            <a:solidFill>
              <a:schemeClr val="tx1"/>
            </a:solidFill>
          </a:ln>
        </p:spPr>
      </p:pic>
      <p:sp>
        <p:nvSpPr>
          <p:cNvPr id="8" name="Oval 7">
            <a:extLst>
              <a:ext uri="{FF2B5EF4-FFF2-40B4-BE49-F238E27FC236}">
                <a16:creationId xmlns:a16="http://schemas.microsoft.com/office/drawing/2014/main" id="{FE68467F-6519-FF26-572B-F024F21FE2BD}"/>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10" name="TextBox 9">
            <a:extLst>
              <a:ext uri="{FF2B5EF4-FFF2-40B4-BE49-F238E27FC236}">
                <a16:creationId xmlns:a16="http://schemas.microsoft.com/office/drawing/2014/main" id="{E13E129D-753A-9A57-F22A-09EE8EE57E59}"/>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CAPITAINES DE FITNESS ANNÉE 2 | PARTIE 2 : MENTALITÉ DE JOUR DE MATCH</a:t>
            </a:r>
          </a:p>
        </p:txBody>
      </p:sp>
      <p:pic>
        <p:nvPicPr>
          <p:cNvPr id="11" name="Drawing 2">
            <a:extLst>
              <a:ext uri="{FF2B5EF4-FFF2-40B4-BE49-F238E27FC236}">
                <a16:creationId xmlns:a16="http://schemas.microsoft.com/office/drawing/2014/main" id="{14E74431-39C6-F1CC-D8A1-5C9AF1E5B84F}"/>
              </a:ext>
            </a:extLst>
          </p:cNvPr>
          <p:cNvPicPr/>
          <p:nvPr/>
        </p:nvPicPr>
        <p:blipFill>
          <a:blip r:embed="rId4"/>
          <a:stretch>
            <a:fillRect/>
          </a:stretch>
        </p:blipFill>
        <p:spPr>
          <a:xfrm>
            <a:off x="10668420" y="663288"/>
            <a:ext cx="934078" cy="849615"/>
          </a:xfrm>
          <a:prstGeom prst="rect">
            <a:avLst/>
          </a:prstGeom>
        </p:spPr>
      </p:pic>
      <p:sp>
        <p:nvSpPr>
          <p:cNvPr id="16" name="Text Placeholder 1">
            <a:extLst>
              <a:ext uri="{FF2B5EF4-FFF2-40B4-BE49-F238E27FC236}">
                <a16:creationId xmlns:a16="http://schemas.microsoft.com/office/drawing/2014/main" id="{40EEF6AE-6D09-7B5C-DDED-49D5B4D9872A}"/>
              </a:ext>
            </a:extLst>
          </p:cNvPr>
          <p:cNvSpPr txBox="1">
            <a:spLocks/>
          </p:cNvSpPr>
          <p:nvPr/>
        </p:nvSpPr>
        <p:spPr>
          <a:xfrm>
            <a:off x="579380" y="316571"/>
            <a:ext cx="9890620" cy="710124"/>
          </a:xfrm>
          <a:prstGeom prst="rect">
            <a:avLst/>
          </a:prstGeom>
        </p:spPr>
        <p:txBody>
          <a:bodyPr vert="horz" lIns="91440" tIns="45720" rIns="91440" bIns="4572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Liste de choses à faire pour prendre soin de soi</a:t>
            </a:r>
          </a:p>
        </p:txBody>
      </p:sp>
      <p:sp>
        <p:nvSpPr>
          <p:cNvPr id="17" name="Text Placeholder 2">
            <a:extLst>
              <a:ext uri="{FF2B5EF4-FFF2-40B4-BE49-F238E27FC236}">
                <a16:creationId xmlns:a16="http://schemas.microsoft.com/office/drawing/2014/main" id="{74BC3EDA-AC07-6334-73AA-24952336A369}"/>
              </a:ext>
            </a:extLst>
          </p:cNvPr>
          <p:cNvSpPr txBox="1">
            <a:spLocks/>
          </p:cNvSpPr>
          <p:nvPr/>
        </p:nvSpPr>
        <p:spPr>
          <a:xfrm>
            <a:off x="628650" y="897596"/>
            <a:ext cx="9591675" cy="581025"/>
          </a:xfrm>
          <a:prstGeom prst="rect">
            <a:avLst/>
          </a:prstGeom>
        </p:spPr>
        <p:txBody>
          <a:bodyPr vert="horz" lIns="91440" tIns="45720" rIns="91440" bIns="4572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Prendre soin de soi</a:t>
            </a:r>
          </a:p>
        </p:txBody>
      </p:sp>
    </p:spTree>
    <p:extLst>
      <p:ext uri="{BB962C8B-B14F-4D97-AF65-F5344CB8AC3E}">
        <p14:creationId xmlns:p14="http://schemas.microsoft.com/office/powerpoint/2010/main" val="31533929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78F48C15-C9FB-30AC-F630-1828BC03181E}"/>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10" name="TextBox 9">
            <a:extLst>
              <a:ext uri="{FF2B5EF4-FFF2-40B4-BE49-F238E27FC236}">
                <a16:creationId xmlns:a16="http://schemas.microsoft.com/office/drawing/2014/main" id="{E8920B2F-217C-016A-EACE-8EBB28D57104}"/>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CAPITAINES DE FITNESS ANNÉE 2 | PARTIE 2 : MENTALITÉ DE JOUR DE MATCH</a:t>
            </a:r>
          </a:p>
        </p:txBody>
      </p:sp>
      <p:pic>
        <p:nvPicPr>
          <p:cNvPr id="11" name="Drawing 2">
            <a:extLst>
              <a:ext uri="{FF2B5EF4-FFF2-40B4-BE49-F238E27FC236}">
                <a16:creationId xmlns:a16="http://schemas.microsoft.com/office/drawing/2014/main" id="{DFC4897F-1043-E96E-4B00-B94D12B6F094}"/>
              </a:ext>
            </a:extLst>
          </p:cNvPr>
          <p:cNvPicPr/>
          <p:nvPr/>
        </p:nvPicPr>
        <p:blipFill>
          <a:blip r:embed="rId3"/>
          <a:stretch>
            <a:fillRect/>
          </a:stretch>
        </p:blipFill>
        <p:spPr>
          <a:xfrm>
            <a:off x="10668420" y="663288"/>
            <a:ext cx="934078" cy="849615"/>
          </a:xfrm>
          <a:prstGeom prst="rect">
            <a:avLst/>
          </a:prstGeom>
        </p:spPr>
      </p:pic>
      <p:sp>
        <p:nvSpPr>
          <p:cNvPr id="4" name="Text Placeholder 3">
            <a:extLst>
              <a:ext uri="{FF2B5EF4-FFF2-40B4-BE49-F238E27FC236}">
                <a16:creationId xmlns:a16="http://schemas.microsoft.com/office/drawing/2014/main" id="{3AC53403-A775-2BC7-7DDF-F2DED8BAC4F7}"/>
              </a:ext>
            </a:extLst>
          </p:cNvPr>
          <p:cNvSpPr>
            <a:spLocks noGrp="1"/>
          </p:cNvSpPr>
          <p:nvPr>
            <p:ph type="body" sz="quarter" idx="12"/>
          </p:nvPr>
        </p:nvSpPr>
        <p:spPr>
          <a:xfrm>
            <a:off x="1363436" y="2801197"/>
            <a:ext cx="2267380" cy="909920"/>
          </a:xfrm>
        </p:spPr>
        <p:txBody>
          <a:bodyPr vert="horz" lIns="91440" tIns="45720" rIns="91440" bIns="45720" anchor="t">
            <a:noAutofit/>
          </a:bodyPr>
          <a:lstStyle/>
          <a:p>
            <a:pPr algn="ctr">
              <a:lnSpc>
                <a:spcPct val="100000"/>
              </a:lnSpc>
            </a:pPr>
            <a:r>
              <a:rPr err="1"/>
              <a:t>Remarquer</a:t>
            </a:r>
            <a:r>
              <a:rPr dirty="0"/>
              <a:t> les </a:t>
            </a:r>
            <a:r>
              <a:rPr err="1"/>
              <a:t>signes</a:t>
            </a:r>
            <a:r>
              <a:rPr dirty="0"/>
              <a:t> </a:t>
            </a:r>
            <a:endParaRPr lang="en-US"/>
          </a:p>
        </p:txBody>
      </p:sp>
      <p:sp>
        <p:nvSpPr>
          <p:cNvPr id="12" name="Text Placeholder 1">
            <a:extLst>
              <a:ext uri="{FF2B5EF4-FFF2-40B4-BE49-F238E27FC236}">
                <a16:creationId xmlns:a16="http://schemas.microsoft.com/office/drawing/2014/main" id="{84168595-290B-D68A-5CF4-D717E8F32236}"/>
              </a:ext>
            </a:extLst>
          </p:cNvPr>
          <p:cNvSpPr txBox="1">
            <a:spLocks/>
          </p:cNvSpPr>
          <p:nvPr/>
        </p:nvSpPr>
        <p:spPr>
          <a:xfrm>
            <a:off x="628650" y="316571"/>
            <a:ext cx="9610725" cy="581025"/>
          </a:xfrm>
          <a:prstGeom prst="rect">
            <a:avLst/>
          </a:prstGeom>
        </p:spPr>
        <p:txBody>
          <a:bodyPr vert="horz" lIns="91440" tIns="45720" rIns="91440" bIns="4572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Conseils pour prendre soin de soi</a:t>
            </a:r>
          </a:p>
        </p:txBody>
      </p:sp>
      <p:sp>
        <p:nvSpPr>
          <p:cNvPr id="13" name="Text Placeholder 2">
            <a:extLst>
              <a:ext uri="{FF2B5EF4-FFF2-40B4-BE49-F238E27FC236}">
                <a16:creationId xmlns:a16="http://schemas.microsoft.com/office/drawing/2014/main" id="{DA3CBE73-3033-19CB-7DC1-9A2FF81AF57C}"/>
              </a:ext>
            </a:extLst>
          </p:cNvPr>
          <p:cNvSpPr txBox="1">
            <a:spLocks/>
          </p:cNvSpPr>
          <p:nvPr/>
        </p:nvSpPr>
        <p:spPr>
          <a:xfrm>
            <a:off x="628650" y="897596"/>
            <a:ext cx="9591675" cy="581025"/>
          </a:xfrm>
          <a:prstGeom prst="rect">
            <a:avLst/>
          </a:prstGeom>
        </p:spPr>
        <p:txBody>
          <a:bodyPr vert="horz" lIns="91440" tIns="45720" rIns="91440" bIns="4572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Prendre soin de soi</a:t>
            </a:r>
          </a:p>
        </p:txBody>
      </p:sp>
      <p:pic>
        <p:nvPicPr>
          <p:cNvPr id="3" name="Graphic 2" descr="Warning with solid fill">
            <a:extLst>
              <a:ext uri="{FF2B5EF4-FFF2-40B4-BE49-F238E27FC236}">
                <a16:creationId xmlns:a16="http://schemas.microsoft.com/office/drawing/2014/main" id="{23058CD0-0FDE-CCAC-E58D-74E91ED4B50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991799" y="1811340"/>
            <a:ext cx="1010653" cy="1010653"/>
          </a:xfrm>
          <a:prstGeom prst="rect">
            <a:avLst/>
          </a:prstGeom>
        </p:spPr>
      </p:pic>
      <p:sp>
        <p:nvSpPr>
          <p:cNvPr id="6" name="Text Placeholder 3">
            <a:extLst>
              <a:ext uri="{FF2B5EF4-FFF2-40B4-BE49-F238E27FC236}">
                <a16:creationId xmlns:a16="http://schemas.microsoft.com/office/drawing/2014/main" id="{A9C0B5E5-89FC-BF1A-CFC0-DDE7B613C7B0}"/>
              </a:ext>
            </a:extLst>
          </p:cNvPr>
          <p:cNvSpPr txBox="1">
            <a:spLocks/>
          </p:cNvSpPr>
          <p:nvPr/>
        </p:nvSpPr>
        <p:spPr>
          <a:xfrm>
            <a:off x="5017490" y="2820246"/>
            <a:ext cx="2600755" cy="991603"/>
          </a:xfrm>
          <a:prstGeom prst="rect">
            <a:avLst/>
          </a:prstGeom>
        </p:spPr>
        <p:txBody>
          <a:bodyPr vert="horz" lIns="91440" tIns="45720" rIns="91440" bIns="45720" anchor="t">
            <a:noAutofit/>
          </a:bodyPr>
          <a:lstStyle>
            <a:lvl1pPr marL="0" indent="0" algn="l" defTabSz="914400" rtl="0" eaLnBrk="1" latinLnBrk="0" hangingPunct="1">
              <a:lnSpc>
                <a:spcPct val="110000"/>
              </a:lnSpc>
              <a:spcBef>
                <a:spcPts val="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dirty="0"/>
              <a:t>Faire de petits </a:t>
            </a:r>
            <a:r>
              <a:rPr err="1"/>
              <a:t>changements</a:t>
            </a:r>
            <a:endParaRPr lang="en-US"/>
          </a:p>
        </p:txBody>
      </p:sp>
      <p:pic>
        <p:nvPicPr>
          <p:cNvPr id="7" name="Graphic 6" descr="Transfer with solid fill">
            <a:extLst>
              <a:ext uri="{FF2B5EF4-FFF2-40B4-BE49-F238E27FC236}">
                <a16:creationId xmlns:a16="http://schemas.microsoft.com/office/drawing/2014/main" id="{EFC14A38-721D-6E5C-6056-B2A611FAC300}"/>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5741103" y="1811340"/>
            <a:ext cx="1010653" cy="1010653"/>
          </a:xfrm>
          <a:prstGeom prst="rect">
            <a:avLst/>
          </a:prstGeom>
        </p:spPr>
      </p:pic>
      <p:sp>
        <p:nvSpPr>
          <p:cNvPr id="9" name="Text Placeholder 3">
            <a:extLst>
              <a:ext uri="{FF2B5EF4-FFF2-40B4-BE49-F238E27FC236}">
                <a16:creationId xmlns:a16="http://schemas.microsoft.com/office/drawing/2014/main" id="{FEA10D6E-2C92-453D-26A9-555F788C6307}"/>
              </a:ext>
            </a:extLst>
          </p:cNvPr>
          <p:cNvSpPr txBox="1">
            <a:spLocks/>
          </p:cNvSpPr>
          <p:nvPr/>
        </p:nvSpPr>
        <p:spPr>
          <a:xfrm>
            <a:off x="8862046" y="2801197"/>
            <a:ext cx="2267380" cy="1131045"/>
          </a:xfrm>
          <a:prstGeom prst="rect">
            <a:avLst/>
          </a:prstGeom>
        </p:spPr>
        <p:txBody>
          <a:bodyPr vert="horz" lIns="91440" tIns="45720" rIns="91440" bIns="45720">
            <a:normAutofit/>
          </a:bodyPr>
          <a:lstStyle>
            <a:lvl1pPr marL="0" indent="0" algn="l" defTabSz="914400" rtl="0" eaLnBrk="1" latinLnBrk="0" hangingPunct="1">
              <a:lnSpc>
                <a:spcPct val="110000"/>
              </a:lnSpc>
              <a:spcBef>
                <a:spcPts val="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t>Planifier et organiser</a:t>
            </a:r>
          </a:p>
        </p:txBody>
      </p:sp>
      <p:pic>
        <p:nvPicPr>
          <p:cNvPr id="14" name="Graphic 13" descr="Clock with solid fill">
            <a:extLst>
              <a:ext uri="{FF2B5EF4-FFF2-40B4-BE49-F238E27FC236}">
                <a16:creationId xmlns:a16="http://schemas.microsoft.com/office/drawing/2014/main" id="{414AE0D5-33B1-C9E0-5393-B2AB1D066CC2}"/>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9490409" y="1811340"/>
            <a:ext cx="1010653" cy="1010653"/>
          </a:xfrm>
          <a:prstGeom prst="rect">
            <a:avLst/>
          </a:prstGeom>
        </p:spPr>
      </p:pic>
      <p:sp>
        <p:nvSpPr>
          <p:cNvPr id="17" name="Text Placeholder 3">
            <a:extLst>
              <a:ext uri="{FF2B5EF4-FFF2-40B4-BE49-F238E27FC236}">
                <a16:creationId xmlns:a16="http://schemas.microsoft.com/office/drawing/2014/main" id="{A6FB3E9E-5AC9-9E06-2BC0-AFEF7B036D2E}"/>
              </a:ext>
            </a:extLst>
          </p:cNvPr>
          <p:cNvSpPr txBox="1">
            <a:spLocks/>
          </p:cNvSpPr>
          <p:nvPr/>
        </p:nvSpPr>
        <p:spPr>
          <a:xfrm>
            <a:off x="2317303" y="4980147"/>
            <a:ext cx="4219825" cy="1010653"/>
          </a:xfrm>
          <a:prstGeom prst="rect">
            <a:avLst/>
          </a:prstGeom>
        </p:spPr>
        <p:txBody>
          <a:bodyPr vert="horz" lIns="91440" tIns="45720" rIns="91440" bIns="45720">
            <a:normAutofit/>
          </a:bodyPr>
          <a:lstStyle>
            <a:lvl1pPr marL="0" indent="0" algn="l" defTabSz="914400" rtl="0" eaLnBrk="1" latinLnBrk="0" hangingPunct="1">
              <a:lnSpc>
                <a:spcPct val="110000"/>
              </a:lnSpc>
              <a:spcBef>
                <a:spcPts val="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t>Identifier les obstacles et les défis</a:t>
            </a:r>
          </a:p>
        </p:txBody>
      </p:sp>
      <p:pic>
        <p:nvPicPr>
          <p:cNvPr id="18" name="Graphic 17" descr="Mountains with solid fill">
            <a:extLst>
              <a:ext uri="{FF2B5EF4-FFF2-40B4-BE49-F238E27FC236}">
                <a16:creationId xmlns:a16="http://schemas.microsoft.com/office/drawing/2014/main" id="{F5763146-6897-4CE4-E6E1-FF8D213C98FD}"/>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3921890" y="3930623"/>
            <a:ext cx="1010653" cy="1010653"/>
          </a:xfrm>
          <a:prstGeom prst="rect">
            <a:avLst/>
          </a:prstGeom>
        </p:spPr>
      </p:pic>
      <p:sp>
        <p:nvSpPr>
          <p:cNvPr id="19" name="Text Placeholder 3">
            <a:extLst>
              <a:ext uri="{FF2B5EF4-FFF2-40B4-BE49-F238E27FC236}">
                <a16:creationId xmlns:a16="http://schemas.microsoft.com/office/drawing/2014/main" id="{82285E16-A0B7-621D-799F-3875929302EA}"/>
              </a:ext>
            </a:extLst>
          </p:cNvPr>
          <p:cNvSpPr txBox="1">
            <a:spLocks/>
          </p:cNvSpPr>
          <p:nvPr/>
        </p:nvSpPr>
        <p:spPr>
          <a:xfrm>
            <a:off x="7309435" y="4919950"/>
            <a:ext cx="2267380" cy="1131045"/>
          </a:xfrm>
          <a:prstGeom prst="rect">
            <a:avLst/>
          </a:prstGeom>
        </p:spPr>
        <p:txBody>
          <a:bodyPr vert="horz" lIns="91440" tIns="45720" rIns="91440" bIns="45720">
            <a:normAutofit/>
          </a:bodyPr>
          <a:lstStyle>
            <a:lvl1pPr marL="0" indent="0" algn="l" defTabSz="914400" rtl="0" eaLnBrk="1" latinLnBrk="0" hangingPunct="1">
              <a:lnSpc>
                <a:spcPct val="110000"/>
              </a:lnSpc>
              <a:spcBef>
                <a:spcPts val="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t>Demander de l'aide</a:t>
            </a:r>
          </a:p>
        </p:txBody>
      </p:sp>
      <p:pic>
        <p:nvPicPr>
          <p:cNvPr id="20" name="Graphic 19" descr="Raised hand with solid fill">
            <a:extLst>
              <a:ext uri="{FF2B5EF4-FFF2-40B4-BE49-F238E27FC236}">
                <a16:creationId xmlns:a16="http://schemas.microsoft.com/office/drawing/2014/main" id="{AD8681D0-CB0C-F386-A858-A403A7CA3EF0}"/>
              </a:ext>
            </a:extLst>
          </p:cNvPr>
          <p:cNvPicPr>
            <a:picLocks noChangeAspect="1"/>
          </p:cNvPicPr>
          <p:nvPr/>
        </p:nvPicPr>
        <p:blipFill>
          <a:blip r:embed="rId12">
            <a:extLst>
              <a:ext uri="{96DAC541-7B7A-43D3-8B79-37D633B846F1}">
                <asvg:svgBlip xmlns:asvg="http://schemas.microsoft.com/office/drawing/2016/SVG/main" r:embed="rId13"/>
              </a:ext>
            </a:extLst>
          </a:blip>
          <a:srcRect/>
          <a:stretch/>
        </p:blipFill>
        <p:spPr>
          <a:xfrm>
            <a:off x="7851393" y="3930622"/>
            <a:ext cx="1010653" cy="1010653"/>
          </a:xfrm>
          <a:prstGeom prst="rect">
            <a:avLst/>
          </a:prstGeom>
        </p:spPr>
      </p:pic>
    </p:spTree>
    <p:extLst>
      <p:ext uri="{BB962C8B-B14F-4D97-AF65-F5344CB8AC3E}">
        <p14:creationId xmlns:p14="http://schemas.microsoft.com/office/powerpoint/2010/main" val="3305989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9A0140-CD9A-42FA-A141-4CB53788AF0B}"/>
              </a:ext>
            </a:extLst>
          </p:cNvPr>
          <p:cNvSpPr>
            <a:spLocks noGrp="1"/>
          </p:cNvSpPr>
          <p:nvPr>
            <p:ph type="body" sz="quarter" idx="11"/>
          </p:nvPr>
        </p:nvSpPr>
        <p:spPr/>
        <p:txBody>
          <a:bodyPr>
            <a:normAutofit fontScale="62500" lnSpcReduction="20000"/>
          </a:bodyPr>
          <a:lstStyle/>
          <a:p>
            <a:pPr algn="r"/>
            <a:r>
              <a:t>Événements de leadership</a:t>
            </a:r>
          </a:p>
        </p:txBody>
      </p:sp>
      <p:sp>
        <p:nvSpPr>
          <p:cNvPr id="9" name="Text Placeholder 8">
            <a:extLst>
              <a:ext uri="{FF2B5EF4-FFF2-40B4-BE49-F238E27FC236}">
                <a16:creationId xmlns:a16="http://schemas.microsoft.com/office/drawing/2014/main" id="{647489FE-55F8-4002-9470-FD6F82649B80}"/>
              </a:ext>
            </a:extLst>
          </p:cNvPr>
          <p:cNvSpPr>
            <a:spLocks noGrp="1"/>
          </p:cNvSpPr>
          <p:nvPr>
            <p:ph type="body" sz="quarter" idx="12"/>
          </p:nvPr>
        </p:nvSpPr>
        <p:spPr/>
        <p:txBody>
          <a:bodyPr>
            <a:normAutofit fontScale="77500" lnSpcReduction="20000"/>
          </a:bodyPr>
          <a:lstStyle/>
          <a:p>
            <a:r>
              <a:t>Planification d'événements</a:t>
            </a:r>
          </a:p>
        </p:txBody>
      </p:sp>
      <p:pic>
        <p:nvPicPr>
          <p:cNvPr id="10" name="Picture Placeholder 41">
            <a:extLst>
              <a:ext uri="{FF2B5EF4-FFF2-40B4-BE49-F238E27FC236}">
                <a16:creationId xmlns:a16="http://schemas.microsoft.com/office/drawing/2014/main" id="{11DA1890-57FB-1461-7A90-8E2597D277E8}"/>
              </a:ext>
            </a:extLst>
          </p:cNvPr>
          <p:cNvPicPr>
            <a:picLocks noChangeAspect="1"/>
          </p:cNvPicPr>
          <p:nvPr/>
        </p:nvPicPr>
        <p:blipFill>
          <a:blip r:embed="rId3">
            <a:extLst>
              <a:ext uri="{28A0092B-C50C-407E-A947-70E740481C1C}">
                <a14:useLocalDpi xmlns:a14="http://schemas.microsoft.com/office/drawing/2010/main" val="0"/>
              </a:ext>
            </a:extLst>
          </a:blip>
          <a:srcRect l="-1428" t="10224" r="1428" b="50000"/>
          <a:stretch/>
        </p:blipFill>
        <p:spPr>
          <a:xfrm>
            <a:off x="2428875" y="982662"/>
            <a:ext cx="9763125" cy="4892675"/>
          </a:xfrm>
          <a:prstGeom prst="rect">
            <a:avLst/>
          </a:prstGeom>
        </p:spPr>
      </p:pic>
      <p:grpSp>
        <p:nvGrpSpPr>
          <p:cNvPr id="11" name="Group 10">
            <a:extLst>
              <a:ext uri="{FF2B5EF4-FFF2-40B4-BE49-F238E27FC236}">
                <a16:creationId xmlns:a16="http://schemas.microsoft.com/office/drawing/2014/main" id="{FF50A39B-8252-F2FC-259E-D87325FD872A}"/>
              </a:ext>
            </a:extLst>
          </p:cNvPr>
          <p:cNvGrpSpPr/>
          <p:nvPr/>
        </p:nvGrpSpPr>
        <p:grpSpPr>
          <a:xfrm>
            <a:off x="-63499"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7DC7C656-87AC-4CE6-745A-90AB429F890E}"/>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14" name="Oval 13">
              <a:extLst>
                <a:ext uri="{FF2B5EF4-FFF2-40B4-BE49-F238E27FC236}">
                  <a16:creationId xmlns:a16="http://schemas.microsoft.com/office/drawing/2014/main" id="{CA71B517-4397-851D-2D25-229B50C6611E}"/>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grpSp>
      <p:sp>
        <p:nvSpPr>
          <p:cNvPr id="3" name="AutoShape 2">
            <a:extLst>
              <a:ext uri="{FF2B5EF4-FFF2-40B4-BE49-F238E27FC236}">
                <a16:creationId xmlns:a16="http://schemas.microsoft.com/office/drawing/2014/main" id="{B484CD9E-8B29-6A97-87FB-8717A7DBF4D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a:p>
        </p:txBody>
      </p:sp>
      <p:sp>
        <p:nvSpPr>
          <p:cNvPr id="8" name="Oval 7">
            <a:extLst>
              <a:ext uri="{FF2B5EF4-FFF2-40B4-BE49-F238E27FC236}">
                <a16:creationId xmlns:a16="http://schemas.microsoft.com/office/drawing/2014/main" id="{CAF66098-F416-1AC7-1A97-933F5021A6FE}"/>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4" name="Text Placeholder 1">
            <a:extLst>
              <a:ext uri="{FF2B5EF4-FFF2-40B4-BE49-F238E27FC236}">
                <a16:creationId xmlns:a16="http://schemas.microsoft.com/office/drawing/2014/main" id="{E44457B2-3409-62CF-5EDE-2C5B08DD1971}"/>
              </a:ext>
            </a:extLst>
          </p:cNvPr>
          <p:cNvSpPr txBox="1">
            <a:spLocks/>
          </p:cNvSpPr>
          <p:nvPr/>
        </p:nvSpPr>
        <p:spPr>
          <a:xfrm>
            <a:off x="126717" y="225061"/>
            <a:ext cx="8114914" cy="554183"/>
          </a:xfrm>
          <a:prstGeom prst="rect">
            <a:avLst/>
          </a:prstGeom>
        </p:spPr>
        <p:txBody>
          <a:bodyPr vert="horz" lIns="91440" tIns="45720" rIns="91440" bIns="45720">
            <a:noAutofit/>
          </a:bodyPr>
          <a:lstStyle>
            <a:lvl1pPr marL="0" indent="0" algn="r" defTabSz="914400" rtl="0" eaLnBrk="1" latinLnBrk="0" hangingPunct="1">
              <a:lnSpc>
                <a:spcPct val="90000"/>
              </a:lnSpc>
              <a:spcBef>
                <a:spcPts val="1000"/>
              </a:spcBef>
              <a:buFont typeface="Arial" panose="020B0604020202020204" pitchFamily="34" charset="0"/>
              <a:buNone/>
              <a:defRPr sz="4400" b="1" kern="1200">
                <a:solidFill>
                  <a:srgbClr val="0069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defRPr sz="3600"/>
            </a:pPr>
            <a:r>
              <a:t>Messages de force</a:t>
            </a:r>
          </a:p>
        </p:txBody>
      </p:sp>
      <p:sp>
        <p:nvSpPr>
          <p:cNvPr id="5" name="TextBox 4">
            <a:extLst>
              <a:ext uri="{FF2B5EF4-FFF2-40B4-BE49-F238E27FC236}">
                <a16:creationId xmlns:a16="http://schemas.microsoft.com/office/drawing/2014/main" id="{0282B6C9-4149-8404-8FBA-0CDA45E51B2B}"/>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CAPITAINES DE FITNESS ANNÉE 2 | PARTIE 2 : MENTALITÉ DE JOUR DE MATCH</a:t>
            </a:r>
          </a:p>
        </p:txBody>
      </p:sp>
      <p:pic>
        <p:nvPicPr>
          <p:cNvPr id="7" name="Graphic 6" descr="Chat bubble with solid fill">
            <a:extLst>
              <a:ext uri="{FF2B5EF4-FFF2-40B4-BE49-F238E27FC236}">
                <a16:creationId xmlns:a16="http://schemas.microsoft.com/office/drawing/2014/main" id="{8F950BED-57AB-47FA-ED9F-A5333A315EF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95110" y="1942835"/>
            <a:ext cx="2667529" cy="2667529"/>
          </a:xfrm>
          <a:prstGeom prst="rect">
            <a:avLst/>
          </a:prstGeom>
        </p:spPr>
      </p:pic>
    </p:spTree>
    <p:extLst>
      <p:ext uri="{BB962C8B-B14F-4D97-AF65-F5344CB8AC3E}">
        <p14:creationId xmlns:p14="http://schemas.microsoft.com/office/powerpoint/2010/main" val="38990369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78F48C15-C9FB-30AC-F630-1828BC03181E}"/>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10" name="TextBox 9">
            <a:extLst>
              <a:ext uri="{FF2B5EF4-FFF2-40B4-BE49-F238E27FC236}">
                <a16:creationId xmlns:a16="http://schemas.microsoft.com/office/drawing/2014/main" id="{E8920B2F-217C-016A-EACE-8EBB28D57104}"/>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CAPITAINES DE FITNESS ANNÉE 2 | PARTIE 2 : MENTALITÉ DE JOUR DE MATCH</a:t>
            </a:r>
          </a:p>
        </p:txBody>
      </p:sp>
      <p:pic>
        <p:nvPicPr>
          <p:cNvPr id="12" name="Picture 11">
            <a:extLst>
              <a:ext uri="{FF2B5EF4-FFF2-40B4-BE49-F238E27FC236}">
                <a16:creationId xmlns:a16="http://schemas.microsoft.com/office/drawing/2014/main" id="{4BB98785-1985-6490-29A6-34F74C7A203D}"/>
              </a:ext>
            </a:extLst>
          </p:cNvPr>
          <p:cNvPicPr>
            <a:picLocks noChangeAspect="1"/>
          </p:cNvPicPr>
          <p:nvPr/>
        </p:nvPicPr>
        <p:blipFill>
          <a:blip r:embed="rId3"/>
          <a:srcRect l="1980" t="32652" r="67426" b="27226"/>
          <a:stretch/>
        </p:blipFill>
        <p:spPr>
          <a:xfrm>
            <a:off x="445477" y="1880675"/>
            <a:ext cx="4900247" cy="3891345"/>
          </a:xfrm>
          <a:prstGeom prst="rect">
            <a:avLst/>
          </a:prstGeom>
        </p:spPr>
      </p:pic>
      <p:sp>
        <p:nvSpPr>
          <p:cNvPr id="4" name="Text Placeholder 6">
            <a:extLst>
              <a:ext uri="{FF2B5EF4-FFF2-40B4-BE49-F238E27FC236}">
                <a16:creationId xmlns:a16="http://schemas.microsoft.com/office/drawing/2014/main" id="{A7F46E19-C20C-09DD-E050-FA59DC592485}"/>
              </a:ext>
            </a:extLst>
          </p:cNvPr>
          <p:cNvSpPr>
            <a:spLocks noGrp="1"/>
          </p:cNvSpPr>
          <p:nvPr>
            <p:ph type="body" sz="quarter" idx="12"/>
          </p:nvPr>
        </p:nvSpPr>
        <p:spPr>
          <a:xfrm>
            <a:off x="6283569" y="3421578"/>
            <a:ext cx="5155956" cy="1724672"/>
          </a:xfrm>
        </p:spPr>
        <p:txBody>
          <a:bodyPr/>
          <a:lstStyle/>
          <a:p>
            <a:pPr algn="ctr"/>
            <a:r>
              <a:t>Je suis fort(e). Chaque jour, mon esprit et mon corps deviennent plus forts.</a:t>
            </a:r>
          </a:p>
        </p:txBody>
      </p:sp>
      <p:pic>
        <p:nvPicPr>
          <p:cNvPr id="7" name="Graphic 6" descr="Open quotation mark with solid fill">
            <a:extLst>
              <a:ext uri="{FF2B5EF4-FFF2-40B4-BE49-F238E27FC236}">
                <a16:creationId xmlns:a16="http://schemas.microsoft.com/office/drawing/2014/main" id="{12B17558-AA6A-618F-2F90-1289DAC3968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404347" y="2383353"/>
            <a:ext cx="914400" cy="914400"/>
          </a:xfrm>
          <a:prstGeom prst="rect">
            <a:avLst/>
          </a:prstGeom>
        </p:spPr>
      </p:pic>
      <p:sp>
        <p:nvSpPr>
          <p:cNvPr id="14" name="Text Placeholder 1">
            <a:extLst>
              <a:ext uri="{FF2B5EF4-FFF2-40B4-BE49-F238E27FC236}">
                <a16:creationId xmlns:a16="http://schemas.microsoft.com/office/drawing/2014/main" id="{D9E4C0E9-598E-2F54-FB05-4E2CCA9C3553}"/>
              </a:ext>
            </a:extLst>
          </p:cNvPr>
          <p:cNvSpPr txBox="1">
            <a:spLocks/>
          </p:cNvSpPr>
          <p:nvPr/>
        </p:nvSpPr>
        <p:spPr>
          <a:xfrm>
            <a:off x="628650" y="316571"/>
            <a:ext cx="9610725" cy="581025"/>
          </a:xfrm>
          <a:prstGeom prst="rect">
            <a:avLst/>
          </a:prstGeom>
        </p:spPr>
        <p:txBody>
          <a:bodyPr vert="horz" lIns="91440" tIns="45720" rIns="91440" bIns="4572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Comment vous sentez-vous ?</a:t>
            </a:r>
          </a:p>
        </p:txBody>
      </p:sp>
      <p:sp>
        <p:nvSpPr>
          <p:cNvPr id="15" name="Text Placeholder 2">
            <a:extLst>
              <a:ext uri="{FF2B5EF4-FFF2-40B4-BE49-F238E27FC236}">
                <a16:creationId xmlns:a16="http://schemas.microsoft.com/office/drawing/2014/main" id="{715B3BA1-AB8E-B56B-FF8A-70FFACE43DAE}"/>
              </a:ext>
            </a:extLst>
          </p:cNvPr>
          <p:cNvSpPr txBox="1">
            <a:spLocks/>
          </p:cNvSpPr>
          <p:nvPr/>
        </p:nvSpPr>
        <p:spPr>
          <a:xfrm>
            <a:off x="628650" y="897596"/>
            <a:ext cx="9591675" cy="581025"/>
          </a:xfrm>
          <a:prstGeom prst="rect">
            <a:avLst/>
          </a:prstGeom>
        </p:spPr>
        <p:txBody>
          <a:bodyPr vert="horz" lIns="91440" tIns="45720" rIns="91440" bIns="4572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Messages de force</a:t>
            </a:r>
          </a:p>
        </p:txBody>
      </p:sp>
      <p:pic>
        <p:nvPicPr>
          <p:cNvPr id="16" name="Graphic 15" descr="Chat bubble with solid fill">
            <a:extLst>
              <a:ext uri="{FF2B5EF4-FFF2-40B4-BE49-F238E27FC236}">
                <a16:creationId xmlns:a16="http://schemas.microsoft.com/office/drawing/2014/main" id="{874069AA-461C-70B6-C0E9-D3C28885395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518711" y="544642"/>
            <a:ext cx="1044639" cy="1044639"/>
          </a:xfrm>
          <a:prstGeom prst="rect">
            <a:avLst/>
          </a:prstGeom>
        </p:spPr>
      </p:pic>
    </p:spTree>
    <p:extLst>
      <p:ext uri="{BB962C8B-B14F-4D97-AF65-F5344CB8AC3E}">
        <p14:creationId xmlns:p14="http://schemas.microsoft.com/office/powerpoint/2010/main" val="25078230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E8920B2F-217C-016A-EACE-8EBB28D57104}"/>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CAPITAINES DE FITNESS ANNÉE 2 | PARTIE 2 : MENTALITÉ DE JOUR DE MATCH</a:t>
            </a:r>
          </a:p>
        </p:txBody>
      </p:sp>
      <p:sp>
        <p:nvSpPr>
          <p:cNvPr id="4" name="Text Placeholder 6">
            <a:extLst>
              <a:ext uri="{FF2B5EF4-FFF2-40B4-BE49-F238E27FC236}">
                <a16:creationId xmlns:a16="http://schemas.microsoft.com/office/drawing/2014/main" id="{A7F46E19-C20C-09DD-E050-FA59DC592485}"/>
              </a:ext>
            </a:extLst>
          </p:cNvPr>
          <p:cNvSpPr>
            <a:spLocks noGrp="1"/>
          </p:cNvSpPr>
          <p:nvPr>
            <p:ph type="body" sz="quarter" idx="12"/>
          </p:nvPr>
        </p:nvSpPr>
        <p:spPr>
          <a:xfrm>
            <a:off x="579380" y="3429000"/>
            <a:ext cx="5155956" cy="1724672"/>
          </a:xfrm>
        </p:spPr>
        <p:txBody>
          <a:bodyPr>
            <a:normAutofit fontScale="92500" lnSpcReduction="10000"/>
          </a:bodyPr>
          <a:lstStyle/>
          <a:p>
            <a:pPr algn="ctr"/>
            <a:r>
              <a:t>Je PEUX le faire ! Je me débarrasse des pensées négatives et je me concentre pour faire de mon mieux.</a:t>
            </a:r>
          </a:p>
        </p:txBody>
      </p:sp>
      <p:pic>
        <p:nvPicPr>
          <p:cNvPr id="7" name="Graphic 6" descr="Open quotation mark with solid fill">
            <a:extLst>
              <a:ext uri="{FF2B5EF4-FFF2-40B4-BE49-F238E27FC236}">
                <a16:creationId xmlns:a16="http://schemas.microsoft.com/office/drawing/2014/main" id="{12B17558-AA6A-618F-2F90-1289DAC396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700158" y="2416245"/>
            <a:ext cx="914400" cy="914400"/>
          </a:xfrm>
          <a:prstGeom prst="rect">
            <a:avLst/>
          </a:prstGeom>
        </p:spPr>
      </p:pic>
      <p:pic>
        <p:nvPicPr>
          <p:cNvPr id="6" name="Picture 5">
            <a:extLst>
              <a:ext uri="{FF2B5EF4-FFF2-40B4-BE49-F238E27FC236}">
                <a16:creationId xmlns:a16="http://schemas.microsoft.com/office/drawing/2014/main" id="{4BB98785-1985-6490-29A6-34F74C7A203D}"/>
              </a:ext>
            </a:extLst>
          </p:cNvPr>
          <p:cNvPicPr>
            <a:picLocks noChangeAspect="1"/>
          </p:cNvPicPr>
          <p:nvPr/>
        </p:nvPicPr>
        <p:blipFill>
          <a:blip r:embed="rId5">
            <a:extLst>
              <a:ext uri="{28A0092B-C50C-407E-A947-70E740481C1C}">
                <a14:useLocalDpi xmlns:a14="http://schemas.microsoft.com/office/drawing/2010/main" val="0"/>
              </a:ext>
            </a:extLst>
          </a:blip>
          <a:srcRect l="4181" r="4181"/>
          <a:stretch/>
        </p:blipFill>
        <p:spPr>
          <a:xfrm>
            <a:off x="6140957" y="1996403"/>
            <a:ext cx="4940598" cy="4068729"/>
          </a:xfrm>
          <a:prstGeom prst="rect">
            <a:avLst/>
          </a:prstGeom>
        </p:spPr>
      </p:pic>
      <p:sp>
        <p:nvSpPr>
          <p:cNvPr id="14" name="Text Placeholder 1">
            <a:extLst>
              <a:ext uri="{FF2B5EF4-FFF2-40B4-BE49-F238E27FC236}">
                <a16:creationId xmlns:a16="http://schemas.microsoft.com/office/drawing/2014/main" id="{8C6E2289-F4F5-80E5-85F9-E97E946237E0}"/>
              </a:ext>
            </a:extLst>
          </p:cNvPr>
          <p:cNvSpPr txBox="1">
            <a:spLocks/>
          </p:cNvSpPr>
          <p:nvPr/>
        </p:nvSpPr>
        <p:spPr>
          <a:xfrm>
            <a:off x="628650" y="316571"/>
            <a:ext cx="9610725" cy="581025"/>
          </a:xfrm>
          <a:prstGeom prst="rect">
            <a:avLst/>
          </a:prstGeom>
        </p:spPr>
        <p:txBody>
          <a:bodyPr vert="horz" lIns="91440" tIns="45720" rIns="91440" bIns="4572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Comment vous sentez-vous ?</a:t>
            </a:r>
          </a:p>
        </p:txBody>
      </p:sp>
      <p:sp>
        <p:nvSpPr>
          <p:cNvPr id="15" name="Text Placeholder 2">
            <a:extLst>
              <a:ext uri="{FF2B5EF4-FFF2-40B4-BE49-F238E27FC236}">
                <a16:creationId xmlns:a16="http://schemas.microsoft.com/office/drawing/2014/main" id="{0EF52A9C-311D-0AB5-F96C-A5827F671F61}"/>
              </a:ext>
            </a:extLst>
          </p:cNvPr>
          <p:cNvSpPr txBox="1">
            <a:spLocks/>
          </p:cNvSpPr>
          <p:nvPr/>
        </p:nvSpPr>
        <p:spPr>
          <a:xfrm>
            <a:off x="628650" y="897596"/>
            <a:ext cx="9591675" cy="581025"/>
          </a:xfrm>
          <a:prstGeom prst="rect">
            <a:avLst/>
          </a:prstGeom>
        </p:spPr>
        <p:txBody>
          <a:bodyPr vert="horz" lIns="91440" tIns="45720" rIns="91440" bIns="4572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Messages de force</a:t>
            </a:r>
          </a:p>
        </p:txBody>
      </p:sp>
      <p:sp>
        <p:nvSpPr>
          <p:cNvPr id="16" name="Oval 15">
            <a:extLst>
              <a:ext uri="{FF2B5EF4-FFF2-40B4-BE49-F238E27FC236}">
                <a16:creationId xmlns:a16="http://schemas.microsoft.com/office/drawing/2014/main" id="{B4E04291-DB6D-87EF-5CB7-8357D24DCEAF}"/>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pic>
        <p:nvPicPr>
          <p:cNvPr id="17" name="Graphic 16" descr="Chat bubble with solid fill">
            <a:extLst>
              <a:ext uri="{FF2B5EF4-FFF2-40B4-BE49-F238E27FC236}">
                <a16:creationId xmlns:a16="http://schemas.microsoft.com/office/drawing/2014/main" id="{CE600F8D-F7E5-F564-1F7A-F08BBB7BF88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518711" y="544642"/>
            <a:ext cx="1044639" cy="1044639"/>
          </a:xfrm>
          <a:prstGeom prst="rect">
            <a:avLst/>
          </a:prstGeom>
        </p:spPr>
      </p:pic>
    </p:spTree>
    <p:extLst>
      <p:ext uri="{BB962C8B-B14F-4D97-AF65-F5344CB8AC3E}">
        <p14:creationId xmlns:p14="http://schemas.microsoft.com/office/powerpoint/2010/main" val="24817163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F54C68-D023-422A-A7C7-624CB35DA5E6}"/>
              </a:ext>
            </a:extLst>
          </p:cNvPr>
          <p:cNvSpPr>
            <a:spLocks noGrp="1"/>
          </p:cNvSpPr>
          <p:nvPr>
            <p:ph type="body" sz="quarter" idx="10"/>
          </p:nvPr>
        </p:nvSpPr>
        <p:spPr>
          <a:xfrm>
            <a:off x="800100" y="1493952"/>
            <a:ext cx="9645162" cy="687426"/>
          </a:xfrm>
        </p:spPr>
        <p:txBody>
          <a:bodyPr>
            <a:normAutofit/>
          </a:bodyPr>
          <a:lstStyle/>
          <a:p>
            <a:pPr>
              <a:defRPr sz="3700"/>
            </a:pPr>
            <a:r>
              <a:t>Formation de capitaine de fitness année 2</a:t>
            </a:r>
          </a:p>
        </p:txBody>
      </p:sp>
      <p:sp>
        <p:nvSpPr>
          <p:cNvPr id="3" name="Text Placeholder 2">
            <a:extLst>
              <a:ext uri="{FF2B5EF4-FFF2-40B4-BE49-F238E27FC236}">
                <a16:creationId xmlns:a16="http://schemas.microsoft.com/office/drawing/2014/main" id="{9468A2A8-AC76-4192-B3EF-8EF0A81E8771}"/>
              </a:ext>
            </a:extLst>
          </p:cNvPr>
          <p:cNvSpPr>
            <a:spLocks noGrp="1"/>
          </p:cNvSpPr>
          <p:nvPr>
            <p:ph type="body" sz="quarter" idx="11"/>
          </p:nvPr>
        </p:nvSpPr>
        <p:spPr>
          <a:xfrm>
            <a:off x="819149" y="2667881"/>
            <a:ext cx="8324851" cy="388828"/>
          </a:xfrm>
        </p:spPr>
        <p:txBody>
          <a:bodyPr>
            <a:normAutofit fontScale="92500" lnSpcReduction="20000"/>
          </a:bodyPr>
          <a:lstStyle/>
          <a:p>
            <a:r>
              <a:t>L'objectif de cette formation est de :</a:t>
            </a:r>
            <a:endParaRPr b="0"/>
          </a:p>
        </p:txBody>
      </p:sp>
      <p:sp>
        <p:nvSpPr>
          <p:cNvPr id="4" name="Text Placeholder 3">
            <a:extLst>
              <a:ext uri="{FF2B5EF4-FFF2-40B4-BE49-F238E27FC236}">
                <a16:creationId xmlns:a16="http://schemas.microsoft.com/office/drawing/2014/main" id="{79DCA7BC-23AB-42AA-AEAB-5D48731BE3E9}"/>
              </a:ext>
            </a:extLst>
          </p:cNvPr>
          <p:cNvSpPr>
            <a:spLocks noGrp="1"/>
          </p:cNvSpPr>
          <p:nvPr>
            <p:ph type="body" sz="quarter" idx="12"/>
          </p:nvPr>
        </p:nvSpPr>
        <p:spPr>
          <a:xfrm>
            <a:off x="800100" y="3543211"/>
            <a:ext cx="7952014" cy="1460589"/>
          </a:xfrm>
        </p:spPr>
        <p:txBody>
          <a:bodyPr vert="horz" lIns="91440" tIns="45720" rIns="91440" bIns="45720" anchor="t">
            <a:noAutofit/>
          </a:bodyPr>
          <a:lstStyle/>
          <a:p>
            <a:pPr marL="457200" indent="-457200">
              <a:lnSpc>
                <a:spcPct val="120000"/>
              </a:lnSpc>
              <a:buFont typeface="Arial" panose="020B0604020202020204" pitchFamily="34" charset="0"/>
              <a:buChar char="•"/>
              <a:defRPr>
                <a:effectLst/>
                <a:latin typeface="Ubuntu Light"/>
                <a:ea typeface="Calibri" panose="020F0502020204030204" pitchFamily="34" charset="0"/>
                <a:cs typeface="Times New Roman"/>
              </a:defRPr>
            </a:pPr>
            <a:r>
              <a:t>Donner aux capitaines de fitness un rappel sur les échauffements, les récupérations et les habitudes saines</a:t>
            </a:r>
            <a:br>
              <a:rPr lang="en-US" sz="1400" b="1" dirty="0">
                <a:effectLst/>
                <a:latin typeface="Ubuntu Light"/>
                <a:ea typeface="Calibri" panose="020F0502020204030204" pitchFamily="34" charset="0"/>
                <a:cs typeface="Times New Roman"/>
              </a:rPr>
            </a:br>
            <a:endParaRPr sz="1400" b="1">
              <a:effectLst/>
              <a:latin typeface="Ubuntu Light"/>
              <a:ea typeface="Calibri" panose="020F0502020204030204" pitchFamily="34" charset="0"/>
              <a:cs typeface="Times New Roman"/>
            </a:endParaRPr>
          </a:p>
          <a:p>
            <a:pPr marL="457200" indent="-457200">
              <a:lnSpc>
                <a:spcPct val="120000"/>
              </a:lnSpc>
              <a:buFont typeface="Arial" panose="020B0604020202020204" pitchFamily="34" charset="0"/>
              <a:buChar char="•"/>
              <a:defRPr>
                <a:latin typeface="Ubuntu Light"/>
                <a:ea typeface="Calibri" panose="020F0502020204030204" pitchFamily="34" charset="0"/>
                <a:cs typeface="Times New Roman"/>
              </a:defRPr>
            </a:pPr>
            <a:r>
              <a:t>Ajouter la Mentalité de jour de match à vos rôles et responsabilités</a:t>
            </a:r>
          </a:p>
        </p:txBody>
      </p:sp>
    </p:spTree>
    <p:extLst>
      <p:ext uri="{BB962C8B-B14F-4D97-AF65-F5344CB8AC3E}">
        <p14:creationId xmlns:p14="http://schemas.microsoft.com/office/powerpoint/2010/main" val="40219107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E8920B2F-217C-016A-EACE-8EBB28D57104}"/>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CAPITAINES DE FITNESS ANNÉE 2 | PARTIE 2 : MENTALITÉ DE JOUR DE MATCH</a:t>
            </a:r>
          </a:p>
        </p:txBody>
      </p:sp>
      <p:sp>
        <p:nvSpPr>
          <p:cNvPr id="4" name="Text Placeholder 6">
            <a:extLst>
              <a:ext uri="{FF2B5EF4-FFF2-40B4-BE49-F238E27FC236}">
                <a16:creationId xmlns:a16="http://schemas.microsoft.com/office/drawing/2014/main" id="{A7F46E19-C20C-09DD-E050-FA59DC592485}"/>
              </a:ext>
            </a:extLst>
          </p:cNvPr>
          <p:cNvSpPr>
            <a:spLocks noGrp="1"/>
          </p:cNvSpPr>
          <p:nvPr>
            <p:ph type="body" sz="quarter" idx="12"/>
          </p:nvPr>
        </p:nvSpPr>
        <p:spPr>
          <a:xfrm>
            <a:off x="6546919" y="3429000"/>
            <a:ext cx="5155956" cy="1724672"/>
          </a:xfrm>
        </p:spPr>
        <p:txBody>
          <a:bodyPr>
            <a:normAutofit fontScale="92500"/>
          </a:bodyPr>
          <a:lstStyle/>
          <a:p>
            <a:pPr algn="ctr"/>
            <a:r>
              <a:t>Je peux faire des choses difficiles. J'affronte mes peurs et je fais de mon mieux. Je suis inarrêtable !</a:t>
            </a:r>
          </a:p>
        </p:txBody>
      </p:sp>
      <p:pic>
        <p:nvPicPr>
          <p:cNvPr id="7" name="Graphic 6" descr="Open quotation mark with solid fill">
            <a:extLst>
              <a:ext uri="{FF2B5EF4-FFF2-40B4-BE49-F238E27FC236}">
                <a16:creationId xmlns:a16="http://schemas.microsoft.com/office/drawing/2014/main" id="{12B17558-AA6A-618F-2F90-1289DAC396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67697" y="2390775"/>
            <a:ext cx="914400" cy="914400"/>
          </a:xfrm>
          <a:prstGeom prst="rect">
            <a:avLst/>
          </a:prstGeom>
        </p:spPr>
      </p:pic>
      <p:pic>
        <p:nvPicPr>
          <p:cNvPr id="9" name="Picture 8" descr="A person running on a track  Description automatically generated">
            <a:extLst>
              <a:ext uri="{FF2B5EF4-FFF2-40B4-BE49-F238E27FC236}">
                <a16:creationId xmlns:a16="http://schemas.microsoft.com/office/drawing/2014/main" id="{00B4D55B-5A80-2832-A3A8-8903801F0E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2365" y="2242636"/>
            <a:ext cx="5302718" cy="3534777"/>
          </a:xfrm>
          <a:prstGeom prst="rect">
            <a:avLst/>
          </a:prstGeom>
        </p:spPr>
      </p:pic>
      <p:sp>
        <p:nvSpPr>
          <p:cNvPr id="14" name="Text Placeholder 1">
            <a:extLst>
              <a:ext uri="{FF2B5EF4-FFF2-40B4-BE49-F238E27FC236}">
                <a16:creationId xmlns:a16="http://schemas.microsoft.com/office/drawing/2014/main" id="{12FF0AC9-5271-BABB-3B15-AF5D171A793A}"/>
              </a:ext>
            </a:extLst>
          </p:cNvPr>
          <p:cNvSpPr txBox="1">
            <a:spLocks/>
          </p:cNvSpPr>
          <p:nvPr/>
        </p:nvSpPr>
        <p:spPr>
          <a:xfrm>
            <a:off x="628650" y="316571"/>
            <a:ext cx="9610725" cy="581025"/>
          </a:xfrm>
          <a:prstGeom prst="rect">
            <a:avLst/>
          </a:prstGeom>
        </p:spPr>
        <p:txBody>
          <a:bodyPr vert="horz" lIns="91440" tIns="45720" rIns="91440" bIns="4572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Comment vous sentez-vous ?</a:t>
            </a:r>
          </a:p>
        </p:txBody>
      </p:sp>
      <p:sp>
        <p:nvSpPr>
          <p:cNvPr id="15" name="Text Placeholder 2">
            <a:extLst>
              <a:ext uri="{FF2B5EF4-FFF2-40B4-BE49-F238E27FC236}">
                <a16:creationId xmlns:a16="http://schemas.microsoft.com/office/drawing/2014/main" id="{0BF06E0E-473B-E414-2B90-5626CE56B935}"/>
              </a:ext>
            </a:extLst>
          </p:cNvPr>
          <p:cNvSpPr txBox="1">
            <a:spLocks/>
          </p:cNvSpPr>
          <p:nvPr/>
        </p:nvSpPr>
        <p:spPr>
          <a:xfrm>
            <a:off x="628650" y="897596"/>
            <a:ext cx="9591675" cy="581025"/>
          </a:xfrm>
          <a:prstGeom prst="rect">
            <a:avLst/>
          </a:prstGeom>
        </p:spPr>
        <p:txBody>
          <a:bodyPr vert="horz" lIns="91440" tIns="45720" rIns="91440" bIns="4572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Messages de force</a:t>
            </a:r>
          </a:p>
        </p:txBody>
      </p:sp>
      <p:sp>
        <p:nvSpPr>
          <p:cNvPr id="16" name="Oval 15">
            <a:extLst>
              <a:ext uri="{FF2B5EF4-FFF2-40B4-BE49-F238E27FC236}">
                <a16:creationId xmlns:a16="http://schemas.microsoft.com/office/drawing/2014/main" id="{4F3AB498-DB29-14C7-37E8-19082B323300}"/>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pic>
        <p:nvPicPr>
          <p:cNvPr id="17" name="Graphic 16" descr="Chat bubble with solid fill">
            <a:extLst>
              <a:ext uri="{FF2B5EF4-FFF2-40B4-BE49-F238E27FC236}">
                <a16:creationId xmlns:a16="http://schemas.microsoft.com/office/drawing/2014/main" id="{9D46FAE7-F8DD-0996-0B0D-3A24596E18A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518711" y="544642"/>
            <a:ext cx="1044639" cy="1044639"/>
          </a:xfrm>
          <a:prstGeom prst="rect">
            <a:avLst/>
          </a:prstGeom>
        </p:spPr>
      </p:pic>
    </p:spTree>
    <p:extLst>
      <p:ext uri="{BB962C8B-B14F-4D97-AF65-F5344CB8AC3E}">
        <p14:creationId xmlns:p14="http://schemas.microsoft.com/office/powerpoint/2010/main" val="21518058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E8920B2F-217C-016A-EACE-8EBB28D57104}"/>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CAPITAINES DE FITNESS ANNÉE 2 | PARTIE 2 : MENTALITÉ DE JOUR DE MATCH</a:t>
            </a:r>
          </a:p>
        </p:txBody>
      </p:sp>
      <p:sp>
        <p:nvSpPr>
          <p:cNvPr id="7" name="Text Placeholder 6">
            <a:extLst>
              <a:ext uri="{FF2B5EF4-FFF2-40B4-BE49-F238E27FC236}">
                <a16:creationId xmlns:a16="http://schemas.microsoft.com/office/drawing/2014/main" id="{FBE1A98E-EB59-9865-F639-8DF18128FC22}"/>
              </a:ext>
            </a:extLst>
          </p:cNvPr>
          <p:cNvSpPr>
            <a:spLocks noGrp="1"/>
          </p:cNvSpPr>
          <p:nvPr>
            <p:ph type="body" sz="quarter" idx="12"/>
          </p:nvPr>
        </p:nvSpPr>
        <p:spPr>
          <a:xfrm>
            <a:off x="1209675" y="2373436"/>
            <a:ext cx="9772650" cy="2842113"/>
          </a:xfrm>
        </p:spPr>
        <p:txBody>
          <a:bodyPr/>
          <a:lstStyle/>
          <a:p>
            <a:pPr algn="ctr"/>
            <a:r>
              <a:t>Les messages de force sont des </a:t>
            </a:r>
            <a:r>
              <a:rPr b="1"/>
              <a:t>mots ou des phrases positives ou encourageantes </a:t>
            </a:r>
            <a:r>
              <a:t>qui améliorent notre confiance en nous ou notre capacité à résister au stress.</a:t>
            </a:r>
          </a:p>
          <a:p>
            <a:pPr algn="ctr"/>
            <a:endParaRPr/>
          </a:p>
        </p:txBody>
      </p:sp>
      <p:pic>
        <p:nvPicPr>
          <p:cNvPr id="4" name="Picture 3">
            <a:extLst>
              <a:ext uri="{FF2B5EF4-FFF2-40B4-BE49-F238E27FC236}">
                <a16:creationId xmlns:a16="http://schemas.microsoft.com/office/drawing/2014/main" id="{69C7BC6C-36C0-00F9-B51A-256A6C2CA0D6}"/>
              </a:ext>
            </a:extLst>
          </p:cNvPr>
          <p:cNvPicPr>
            <a:picLocks noChangeAspect="1"/>
          </p:cNvPicPr>
          <p:nvPr/>
        </p:nvPicPr>
        <p:blipFill>
          <a:blip r:embed="rId3"/>
          <a:srcRect t="32376" b="43701"/>
          <a:stretch/>
        </p:blipFill>
        <p:spPr>
          <a:xfrm>
            <a:off x="5137986" y="4709956"/>
            <a:ext cx="4038837" cy="1483763"/>
          </a:xfrm>
          <a:prstGeom prst="rect">
            <a:avLst/>
          </a:prstGeom>
        </p:spPr>
      </p:pic>
      <p:pic>
        <p:nvPicPr>
          <p:cNvPr id="6" name="Picture 5">
            <a:extLst>
              <a:ext uri="{FF2B5EF4-FFF2-40B4-BE49-F238E27FC236}">
                <a16:creationId xmlns:a16="http://schemas.microsoft.com/office/drawing/2014/main" id="{B72EB1CB-A570-3564-92FD-D28A0BB60B60}"/>
              </a:ext>
            </a:extLst>
          </p:cNvPr>
          <p:cNvPicPr>
            <a:picLocks noChangeAspect="1"/>
          </p:cNvPicPr>
          <p:nvPr/>
        </p:nvPicPr>
        <p:blipFill>
          <a:blip r:embed="rId3"/>
          <a:srcRect t="55681" b="22486"/>
          <a:stretch/>
        </p:blipFill>
        <p:spPr>
          <a:xfrm>
            <a:off x="7440876" y="3707882"/>
            <a:ext cx="4304674" cy="1443294"/>
          </a:xfrm>
          <a:prstGeom prst="rect">
            <a:avLst/>
          </a:prstGeom>
        </p:spPr>
      </p:pic>
      <p:pic>
        <p:nvPicPr>
          <p:cNvPr id="11" name="Picture 10">
            <a:extLst>
              <a:ext uri="{FF2B5EF4-FFF2-40B4-BE49-F238E27FC236}">
                <a16:creationId xmlns:a16="http://schemas.microsoft.com/office/drawing/2014/main" id="{828AFC8B-D6E7-303A-9F2A-09D6DEED2502}"/>
              </a:ext>
            </a:extLst>
          </p:cNvPr>
          <p:cNvPicPr>
            <a:picLocks noChangeAspect="1"/>
          </p:cNvPicPr>
          <p:nvPr/>
        </p:nvPicPr>
        <p:blipFill>
          <a:blip r:embed="rId3"/>
          <a:srcRect t="78016" r="28773"/>
          <a:stretch/>
        </p:blipFill>
        <p:spPr>
          <a:xfrm>
            <a:off x="260512" y="4089139"/>
            <a:ext cx="3373642" cy="1598986"/>
          </a:xfrm>
          <a:prstGeom prst="rect">
            <a:avLst/>
          </a:prstGeom>
        </p:spPr>
      </p:pic>
      <p:sp>
        <p:nvSpPr>
          <p:cNvPr id="15" name="Text Placeholder 1">
            <a:extLst>
              <a:ext uri="{FF2B5EF4-FFF2-40B4-BE49-F238E27FC236}">
                <a16:creationId xmlns:a16="http://schemas.microsoft.com/office/drawing/2014/main" id="{1B9D978A-31FF-84C5-63A9-05E93EA07AFC}"/>
              </a:ext>
            </a:extLst>
          </p:cNvPr>
          <p:cNvSpPr txBox="1">
            <a:spLocks/>
          </p:cNvSpPr>
          <p:nvPr/>
        </p:nvSpPr>
        <p:spPr>
          <a:xfrm>
            <a:off x="628650" y="316571"/>
            <a:ext cx="9610725" cy="581025"/>
          </a:xfrm>
          <a:prstGeom prst="rect">
            <a:avLst/>
          </a:prstGeom>
        </p:spPr>
        <p:txBody>
          <a:bodyPr vert="horz" lIns="91440" tIns="45720" rIns="91440" bIns="4572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Que sont les messages de force ?</a:t>
            </a:r>
          </a:p>
        </p:txBody>
      </p:sp>
      <p:sp>
        <p:nvSpPr>
          <p:cNvPr id="16" name="Text Placeholder 2">
            <a:extLst>
              <a:ext uri="{FF2B5EF4-FFF2-40B4-BE49-F238E27FC236}">
                <a16:creationId xmlns:a16="http://schemas.microsoft.com/office/drawing/2014/main" id="{0D7514B8-9C05-1AF6-2F99-11CC7C9F6E2C}"/>
              </a:ext>
            </a:extLst>
          </p:cNvPr>
          <p:cNvSpPr txBox="1">
            <a:spLocks/>
          </p:cNvSpPr>
          <p:nvPr/>
        </p:nvSpPr>
        <p:spPr>
          <a:xfrm>
            <a:off x="628650" y="897596"/>
            <a:ext cx="9591675" cy="581025"/>
          </a:xfrm>
          <a:prstGeom prst="rect">
            <a:avLst/>
          </a:prstGeom>
        </p:spPr>
        <p:txBody>
          <a:bodyPr vert="horz" lIns="91440" tIns="45720" rIns="91440" bIns="4572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Messages de force</a:t>
            </a:r>
          </a:p>
        </p:txBody>
      </p:sp>
      <p:sp>
        <p:nvSpPr>
          <p:cNvPr id="17" name="Oval 16">
            <a:extLst>
              <a:ext uri="{FF2B5EF4-FFF2-40B4-BE49-F238E27FC236}">
                <a16:creationId xmlns:a16="http://schemas.microsoft.com/office/drawing/2014/main" id="{B83D795F-D92E-87D2-76AF-DFB7037064C2}"/>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pic>
        <p:nvPicPr>
          <p:cNvPr id="18" name="Graphic 17" descr="Chat bubble with solid fill">
            <a:extLst>
              <a:ext uri="{FF2B5EF4-FFF2-40B4-BE49-F238E27FC236}">
                <a16:creationId xmlns:a16="http://schemas.microsoft.com/office/drawing/2014/main" id="{8CF661C3-4168-F8A9-34F4-2F9D7ECC11D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518711" y="544642"/>
            <a:ext cx="1044639" cy="1044639"/>
          </a:xfrm>
          <a:prstGeom prst="rect">
            <a:avLst/>
          </a:prstGeom>
        </p:spPr>
      </p:pic>
    </p:spTree>
    <p:extLst>
      <p:ext uri="{BB962C8B-B14F-4D97-AF65-F5344CB8AC3E}">
        <p14:creationId xmlns:p14="http://schemas.microsoft.com/office/powerpoint/2010/main" val="29054914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E3021D8-44C2-AFFA-982A-C8968E6F3BA7}"/>
              </a:ext>
            </a:extLst>
          </p:cNvPr>
          <p:cNvPicPr>
            <a:picLocks noChangeAspect="1"/>
          </p:cNvPicPr>
          <p:nvPr/>
        </p:nvPicPr>
        <p:blipFill>
          <a:blip r:embed="rId3"/>
          <a:srcRect t="55681" b="22486"/>
          <a:stretch/>
        </p:blipFill>
        <p:spPr>
          <a:xfrm>
            <a:off x="5338698" y="4682812"/>
            <a:ext cx="4304674" cy="1443294"/>
          </a:xfrm>
          <a:prstGeom prst="rect">
            <a:avLst/>
          </a:prstGeom>
        </p:spPr>
      </p:pic>
      <p:pic>
        <p:nvPicPr>
          <p:cNvPr id="4" name="Picture 3">
            <a:extLst>
              <a:ext uri="{FF2B5EF4-FFF2-40B4-BE49-F238E27FC236}">
                <a16:creationId xmlns:a16="http://schemas.microsoft.com/office/drawing/2014/main" id="{A361FC67-36AC-9549-EFED-EB2DA85C2E6C}"/>
              </a:ext>
            </a:extLst>
          </p:cNvPr>
          <p:cNvPicPr>
            <a:picLocks noChangeAspect="1"/>
          </p:cNvPicPr>
          <p:nvPr/>
        </p:nvPicPr>
        <p:blipFill>
          <a:blip r:embed="rId3"/>
          <a:srcRect t="78016" r="28773"/>
          <a:stretch/>
        </p:blipFill>
        <p:spPr>
          <a:xfrm>
            <a:off x="2235069" y="4717620"/>
            <a:ext cx="3373642" cy="1598986"/>
          </a:xfrm>
          <a:prstGeom prst="rect">
            <a:avLst/>
          </a:prstGeom>
        </p:spPr>
      </p:pic>
      <p:sp>
        <p:nvSpPr>
          <p:cNvPr id="10" name="TextBox 9">
            <a:extLst>
              <a:ext uri="{FF2B5EF4-FFF2-40B4-BE49-F238E27FC236}">
                <a16:creationId xmlns:a16="http://schemas.microsoft.com/office/drawing/2014/main" id="{E8920B2F-217C-016A-EACE-8EBB28D57104}"/>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CAPITAINES DE FITNESS ANNÉE 2 | PARTIE 2 : MENTALITÉ DE JOUR DE MATCH</a:t>
            </a:r>
          </a:p>
        </p:txBody>
      </p:sp>
      <p:sp>
        <p:nvSpPr>
          <p:cNvPr id="7" name="Text Placeholder 6">
            <a:extLst>
              <a:ext uri="{FF2B5EF4-FFF2-40B4-BE49-F238E27FC236}">
                <a16:creationId xmlns:a16="http://schemas.microsoft.com/office/drawing/2014/main" id="{FBE1A98E-EB59-9865-F639-8DF18128FC22}"/>
              </a:ext>
            </a:extLst>
          </p:cNvPr>
          <p:cNvSpPr>
            <a:spLocks noGrp="1"/>
          </p:cNvSpPr>
          <p:nvPr>
            <p:ph type="body" sz="quarter" idx="12"/>
          </p:nvPr>
        </p:nvSpPr>
        <p:spPr>
          <a:xfrm>
            <a:off x="579380" y="2016126"/>
            <a:ext cx="11221538" cy="2715553"/>
          </a:xfrm>
        </p:spPr>
        <p:txBody>
          <a:bodyPr>
            <a:normAutofit fontScale="92500" lnSpcReduction="20000"/>
          </a:bodyPr>
          <a:lstStyle/>
          <a:p>
            <a:r>
              <a:rPr dirty="0" err="1"/>
              <a:t>En</a:t>
            </a:r>
            <a:r>
              <a:rPr dirty="0"/>
              <a:t> tant que capitaines de fitness </a:t>
            </a:r>
            <a:r>
              <a:rPr dirty="0" err="1"/>
              <a:t>en</a:t>
            </a:r>
            <a:r>
              <a:rPr dirty="0"/>
              <a:t> 2e </a:t>
            </a:r>
            <a:r>
              <a:rPr dirty="0" err="1"/>
              <a:t>année</a:t>
            </a:r>
            <a:r>
              <a:rPr dirty="0"/>
              <a:t>, </a:t>
            </a:r>
            <a:r>
              <a:rPr b="1" dirty="0" err="1"/>
              <a:t>votre</a:t>
            </a:r>
            <a:r>
              <a:rPr b="1" dirty="0"/>
              <a:t> nouvelle </a:t>
            </a:r>
            <a:r>
              <a:rPr b="1" dirty="0" err="1"/>
              <a:t>responsabilité</a:t>
            </a:r>
            <a:r>
              <a:rPr b="1" dirty="0"/>
              <a:t> </a:t>
            </a:r>
            <a:r>
              <a:rPr b="1" dirty="0" err="1"/>
              <a:t>est</a:t>
            </a:r>
            <a:r>
              <a:rPr b="1" dirty="0"/>
              <a:t> </a:t>
            </a:r>
            <a:r>
              <a:rPr b="1" dirty="0" err="1"/>
              <a:t>d'aider</a:t>
            </a:r>
            <a:r>
              <a:rPr b="1" dirty="0"/>
              <a:t> </a:t>
            </a:r>
            <a:r>
              <a:rPr b="1" dirty="0" err="1"/>
              <a:t>vos</a:t>
            </a:r>
            <a:r>
              <a:rPr b="1" dirty="0"/>
              <a:t> </a:t>
            </a:r>
            <a:r>
              <a:rPr b="1" dirty="0" err="1"/>
              <a:t>coéquipiers</a:t>
            </a:r>
            <a:r>
              <a:rPr b="1" dirty="0"/>
              <a:t> à </a:t>
            </a:r>
            <a:r>
              <a:rPr b="1" dirty="0" err="1"/>
              <a:t>utiliser</a:t>
            </a:r>
            <a:r>
              <a:rPr b="1" dirty="0"/>
              <a:t> des messages de force.</a:t>
            </a:r>
          </a:p>
          <a:p>
            <a:endParaRPr b="1" dirty="0"/>
          </a:p>
          <a:p>
            <a:r>
              <a:rPr dirty="0"/>
              <a:t>Au début de </a:t>
            </a:r>
            <a:r>
              <a:rPr dirty="0" err="1"/>
              <a:t>chaque</a:t>
            </a:r>
            <a:r>
              <a:rPr dirty="0"/>
              <a:t> </a:t>
            </a:r>
            <a:r>
              <a:rPr dirty="0" err="1"/>
              <a:t>entraînement</a:t>
            </a:r>
            <a:r>
              <a:rPr dirty="0"/>
              <a:t> sportif, </a:t>
            </a:r>
            <a:r>
              <a:rPr dirty="0" err="1"/>
              <a:t>aidez</a:t>
            </a:r>
            <a:r>
              <a:rPr dirty="0"/>
              <a:t> </a:t>
            </a:r>
            <a:r>
              <a:rPr dirty="0" err="1"/>
              <a:t>vos</a:t>
            </a:r>
            <a:r>
              <a:rPr dirty="0"/>
              <a:t> </a:t>
            </a:r>
            <a:r>
              <a:rPr dirty="0" err="1"/>
              <a:t>coéquipiers</a:t>
            </a:r>
            <a:r>
              <a:rPr dirty="0"/>
              <a:t> à </a:t>
            </a:r>
            <a:r>
              <a:rPr dirty="0" err="1"/>
              <a:t>s'investir</a:t>
            </a:r>
            <a:r>
              <a:rPr dirty="0"/>
              <a:t> dans le sport. </a:t>
            </a:r>
            <a:r>
              <a:rPr b="1" dirty="0" err="1"/>
              <a:t>Partagez</a:t>
            </a:r>
            <a:r>
              <a:rPr b="1" dirty="0"/>
              <a:t> un message de force avec </a:t>
            </a:r>
            <a:r>
              <a:rPr b="1" dirty="0" err="1"/>
              <a:t>vos</a:t>
            </a:r>
            <a:r>
              <a:rPr b="1" dirty="0"/>
              <a:t> </a:t>
            </a:r>
            <a:r>
              <a:rPr b="1" dirty="0" err="1"/>
              <a:t>coéquipiers</a:t>
            </a:r>
            <a:r>
              <a:rPr b="1" dirty="0"/>
              <a:t> </a:t>
            </a:r>
            <a:r>
              <a:rPr b="1" dirty="0" err="1"/>
              <a:t>quand</a:t>
            </a:r>
            <a:r>
              <a:rPr b="1" dirty="0"/>
              <a:t> </a:t>
            </a:r>
            <a:r>
              <a:rPr b="1" dirty="0" err="1"/>
              <a:t>ils</a:t>
            </a:r>
            <a:r>
              <a:rPr b="1" dirty="0"/>
              <a:t> </a:t>
            </a:r>
            <a:r>
              <a:rPr b="1" dirty="0" err="1"/>
              <a:t>arrivent</a:t>
            </a:r>
            <a:r>
              <a:rPr b="1" dirty="0"/>
              <a:t> </a:t>
            </a:r>
            <a:r>
              <a:rPr b="1" dirty="0" err="1"/>
              <a:t>ou</a:t>
            </a:r>
            <a:r>
              <a:rPr b="1" dirty="0"/>
              <a:t> pendant </a:t>
            </a:r>
            <a:r>
              <a:rPr b="1" dirty="0" err="1"/>
              <a:t>l'échauffement</a:t>
            </a:r>
            <a:r>
              <a:rPr dirty="0"/>
              <a:t>. </a:t>
            </a:r>
          </a:p>
          <a:p>
            <a:pPr algn="ctr"/>
            <a:endParaRPr dirty="0"/>
          </a:p>
          <a:p>
            <a:pPr algn="ctr"/>
            <a:endParaRPr dirty="0"/>
          </a:p>
        </p:txBody>
      </p:sp>
      <p:sp>
        <p:nvSpPr>
          <p:cNvPr id="12" name="Text Placeholder 1">
            <a:extLst>
              <a:ext uri="{FF2B5EF4-FFF2-40B4-BE49-F238E27FC236}">
                <a16:creationId xmlns:a16="http://schemas.microsoft.com/office/drawing/2014/main" id="{EE3FAC61-5218-83D4-27C3-E96813E67C53}"/>
              </a:ext>
            </a:extLst>
          </p:cNvPr>
          <p:cNvSpPr txBox="1">
            <a:spLocks/>
          </p:cNvSpPr>
          <p:nvPr/>
        </p:nvSpPr>
        <p:spPr>
          <a:xfrm>
            <a:off x="628650" y="316571"/>
            <a:ext cx="9610725" cy="581025"/>
          </a:xfrm>
          <a:prstGeom prst="rect">
            <a:avLst/>
          </a:prstGeom>
        </p:spPr>
        <p:txBody>
          <a:bodyPr vert="horz" lIns="91440" tIns="45720" rIns="91440" bIns="4572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Aidez vos coéquipiers à utiliser des messages de force</a:t>
            </a:r>
          </a:p>
        </p:txBody>
      </p:sp>
      <p:sp>
        <p:nvSpPr>
          <p:cNvPr id="13" name="Text Placeholder 2">
            <a:extLst>
              <a:ext uri="{FF2B5EF4-FFF2-40B4-BE49-F238E27FC236}">
                <a16:creationId xmlns:a16="http://schemas.microsoft.com/office/drawing/2014/main" id="{E0199BB5-90DF-7FB8-282A-7FAF7F969E25}"/>
              </a:ext>
            </a:extLst>
          </p:cNvPr>
          <p:cNvSpPr txBox="1">
            <a:spLocks/>
          </p:cNvSpPr>
          <p:nvPr/>
        </p:nvSpPr>
        <p:spPr>
          <a:xfrm>
            <a:off x="628650" y="1479068"/>
            <a:ext cx="9591675" cy="581025"/>
          </a:xfrm>
          <a:prstGeom prst="rect">
            <a:avLst/>
          </a:prstGeom>
        </p:spPr>
        <p:txBody>
          <a:bodyPr vert="horz" lIns="91440" tIns="45720" rIns="91440" bIns="4572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dirty="0"/>
              <a:t>Messages de force</a:t>
            </a:r>
          </a:p>
        </p:txBody>
      </p:sp>
      <p:sp>
        <p:nvSpPr>
          <p:cNvPr id="14" name="Oval 13">
            <a:extLst>
              <a:ext uri="{FF2B5EF4-FFF2-40B4-BE49-F238E27FC236}">
                <a16:creationId xmlns:a16="http://schemas.microsoft.com/office/drawing/2014/main" id="{C789AA4B-FF32-A481-0A9A-6020B740C918}"/>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pic>
        <p:nvPicPr>
          <p:cNvPr id="15" name="Graphic 14" descr="Chat bubble with solid fill">
            <a:extLst>
              <a:ext uri="{FF2B5EF4-FFF2-40B4-BE49-F238E27FC236}">
                <a16:creationId xmlns:a16="http://schemas.microsoft.com/office/drawing/2014/main" id="{D8ABD445-6401-7772-3431-16F7820E545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518711" y="544642"/>
            <a:ext cx="1044639" cy="1044639"/>
          </a:xfrm>
          <a:prstGeom prst="rect">
            <a:avLst/>
          </a:prstGeom>
        </p:spPr>
      </p:pic>
    </p:spTree>
    <p:extLst>
      <p:ext uri="{BB962C8B-B14F-4D97-AF65-F5344CB8AC3E}">
        <p14:creationId xmlns:p14="http://schemas.microsoft.com/office/powerpoint/2010/main" val="396395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7056E0D-8706-D865-117B-561BEAA1AB4C}"/>
              </a:ext>
            </a:extLst>
          </p:cNvPr>
          <p:cNvSpPr txBox="1">
            <a:spLocks/>
          </p:cNvSpPr>
          <p:nvPr/>
        </p:nvSpPr>
        <p:spPr>
          <a:xfrm>
            <a:off x="905098" y="1841315"/>
            <a:ext cx="6665284" cy="838090"/>
          </a:xfrm>
          <a:prstGeom prst="rect">
            <a:avLst/>
          </a:prstGeom>
          <a:solidFill>
            <a:schemeClr val="accent3"/>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sz="3600" b="1">
                <a:solidFill>
                  <a:schemeClr val="bg1"/>
                </a:solidFill>
              </a:defRPr>
            </a:pPr>
            <a:r>
              <a:t>Activité de groupe </a:t>
            </a:r>
          </a:p>
          <a:p>
            <a:pPr marL="0" indent="0">
              <a:buNone/>
            </a:pPr>
            <a:endParaRPr sz="3600" b="1">
              <a:solidFill>
                <a:schemeClr val="bg1"/>
              </a:solidFill>
            </a:endParaRPr>
          </a:p>
          <a:p>
            <a:pPr marL="0" indent="0">
              <a:buNone/>
              <a:defRPr sz="3600">
                <a:solidFill>
                  <a:schemeClr val="bg1"/>
                </a:solidFill>
              </a:defRPr>
            </a:pPr>
            <a:r>
              <a:t>Travaillez ensemble pour créer une liste de messages de force à partager avec vos coéquipiers.</a:t>
            </a:r>
            <a:br>
              <a:rPr lang="en-US" sz="3600" dirty="0">
                <a:solidFill>
                  <a:schemeClr val="bg1"/>
                </a:solidFill>
              </a:rPr>
            </a:br>
            <a:endParaRPr sz="3600">
              <a:solidFill>
                <a:schemeClr val="bg1"/>
              </a:solidFill>
            </a:endParaRPr>
          </a:p>
          <a:p>
            <a:pPr marL="0" indent="0">
              <a:buNone/>
              <a:defRPr sz="3600">
                <a:solidFill>
                  <a:schemeClr val="bg1"/>
                </a:solidFill>
              </a:defRPr>
            </a:pPr>
            <a:r>
              <a:t>Entraînez-vous à les présenter.</a:t>
            </a:r>
          </a:p>
        </p:txBody>
      </p:sp>
    </p:spTree>
    <p:extLst>
      <p:ext uri="{BB962C8B-B14F-4D97-AF65-F5344CB8AC3E}">
        <p14:creationId xmlns:p14="http://schemas.microsoft.com/office/powerpoint/2010/main" val="23555534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E8920B2F-217C-016A-EACE-8EBB28D57104}"/>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CAPITAINES DE FITNESS ANNÉE 2 | PARTIE 2 : MENTALITÉ DE JOUR DE MATCH</a:t>
            </a:r>
          </a:p>
        </p:txBody>
      </p:sp>
      <p:sp>
        <p:nvSpPr>
          <p:cNvPr id="9" name="Text Placeholder 3">
            <a:extLst>
              <a:ext uri="{FF2B5EF4-FFF2-40B4-BE49-F238E27FC236}">
                <a16:creationId xmlns:a16="http://schemas.microsoft.com/office/drawing/2014/main" id="{4F65CF2E-4B2D-DBBD-2BFA-E43712EA22AD}"/>
              </a:ext>
            </a:extLst>
          </p:cNvPr>
          <p:cNvSpPr>
            <a:spLocks noGrp="1"/>
          </p:cNvSpPr>
          <p:nvPr>
            <p:ph type="body" sz="quarter" idx="12"/>
          </p:nvPr>
        </p:nvSpPr>
        <p:spPr>
          <a:xfrm>
            <a:off x="628650" y="1962150"/>
            <a:ext cx="11563350" cy="3505396"/>
          </a:xfrm>
        </p:spPr>
        <p:txBody>
          <a:bodyPr>
            <a:noAutofit/>
          </a:bodyPr>
          <a:lstStyle/>
          <a:p>
            <a:pPr>
              <a:defRPr sz="2400"/>
            </a:pPr>
            <a:r>
              <a:t>Voici quelques façons d'utiliser des messages de force avec vos coéquipiers :</a:t>
            </a:r>
          </a:p>
          <a:p>
            <a:endParaRPr sz="2400"/>
          </a:p>
          <a:p>
            <a:pPr marL="342900" indent="-342900">
              <a:buFont typeface="Arial" panose="020B0604020202020204" pitchFamily="34" charset="0"/>
              <a:buChar char="•"/>
              <a:defRPr sz="2400"/>
            </a:pPr>
            <a:r>
              <a:t>Si vos coéquipiers sont très nerveux avant une compétition, demandez-leur leur message de force</a:t>
            </a:r>
          </a:p>
          <a:p>
            <a:pPr marL="342900" indent="-342900">
              <a:buFont typeface="Arial" panose="020B0604020202020204" pitchFamily="34" charset="0"/>
              <a:buChar char="•"/>
            </a:pPr>
            <a:endParaRPr sz="2400"/>
          </a:p>
          <a:p>
            <a:pPr marL="342900" indent="-342900">
              <a:buFont typeface="Arial" panose="020B0604020202020204" pitchFamily="34" charset="0"/>
              <a:buChar char="•"/>
              <a:defRPr sz="2400"/>
            </a:pPr>
            <a:r>
              <a:t>Encouragez vos coéquipiers à écrire un message de force et à le lire quand ils commencent à être nerveux</a:t>
            </a:r>
            <a:br>
              <a:rPr lang="en-US" sz="2400" dirty="0"/>
            </a:br>
            <a:endParaRPr sz="2400"/>
          </a:p>
          <a:p>
            <a:pPr marL="342900" indent="-342900">
              <a:buFont typeface="Arial" panose="020B0604020202020204" pitchFamily="34" charset="0"/>
              <a:buChar char="•"/>
              <a:defRPr sz="2400"/>
            </a:pPr>
            <a:r>
              <a:t>Avec un coéquipier, prévoyez de chacun dire un message de force à l'autre avant les entraînements et les compétitions</a:t>
            </a:r>
          </a:p>
        </p:txBody>
      </p:sp>
      <p:sp>
        <p:nvSpPr>
          <p:cNvPr id="12" name="Text Placeholder 1">
            <a:extLst>
              <a:ext uri="{FF2B5EF4-FFF2-40B4-BE49-F238E27FC236}">
                <a16:creationId xmlns:a16="http://schemas.microsoft.com/office/drawing/2014/main" id="{62C5AFF7-0702-9940-0028-DBC92A7CCD6D}"/>
              </a:ext>
            </a:extLst>
          </p:cNvPr>
          <p:cNvSpPr txBox="1">
            <a:spLocks/>
          </p:cNvSpPr>
          <p:nvPr/>
        </p:nvSpPr>
        <p:spPr>
          <a:xfrm>
            <a:off x="628650" y="316571"/>
            <a:ext cx="9610725" cy="581025"/>
          </a:xfrm>
          <a:prstGeom prst="rect">
            <a:avLst/>
          </a:prstGeom>
        </p:spPr>
        <p:txBody>
          <a:bodyPr vert="horz" lIns="91440" tIns="45720" rIns="91440" bIns="4572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Autres manières d'utiliser les messages de force</a:t>
            </a:r>
          </a:p>
        </p:txBody>
      </p:sp>
      <p:sp>
        <p:nvSpPr>
          <p:cNvPr id="13" name="Text Placeholder 2">
            <a:extLst>
              <a:ext uri="{FF2B5EF4-FFF2-40B4-BE49-F238E27FC236}">
                <a16:creationId xmlns:a16="http://schemas.microsoft.com/office/drawing/2014/main" id="{4AC26EEC-5184-8B3C-0C77-FDD183070825}"/>
              </a:ext>
            </a:extLst>
          </p:cNvPr>
          <p:cNvSpPr txBox="1">
            <a:spLocks/>
          </p:cNvSpPr>
          <p:nvPr/>
        </p:nvSpPr>
        <p:spPr>
          <a:xfrm>
            <a:off x="628650" y="1381125"/>
            <a:ext cx="9591675" cy="581025"/>
          </a:xfrm>
          <a:prstGeom prst="rect">
            <a:avLst/>
          </a:prstGeom>
        </p:spPr>
        <p:txBody>
          <a:bodyPr vert="horz" lIns="91440" tIns="45720" rIns="91440" bIns="4572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dirty="0"/>
              <a:t>Messages de force</a:t>
            </a:r>
          </a:p>
        </p:txBody>
      </p:sp>
      <p:sp>
        <p:nvSpPr>
          <p:cNvPr id="14" name="Oval 13">
            <a:extLst>
              <a:ext uri="{FF2B5EF4-FFF2-40B4-BE49-F238E27FC236}">
                <a16:creationId xmlns:a16="http://schemas.microsoft.com/office/drawing/2014/main" id="{642F1810-3722-E89F-EC92-A7D067F0ECEA}"/>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pic>
        <p:nvPicPr>
          <p:cNvPr id="15" name="Graphic 14" descr="Chat bubble with solid fill">
            <a:extLst>
              <a:ext uri="{FF2B5EF4-FFF2-40B4-BE49-F238E27FC236}">
                <a16:creationId xmlns:a16="http://schemas.microsoft.com/office/drawing/2014/main" id="{7B5F3B4E-BC84-7246-BC79-09880CF6D0B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518711" y="544642"/>
            <a:ext cx="1044639" cy="1044639"/>
          </a:xfrm>
          <a:prstGeom prst="rect">
            <a:avLst/>
          </a:prstGeom>
        </p:spPr>
      </p:pic>
    </p:spTree>
    <p:extLst>
      <p:ext uri="{BB962C8B-B14F-4D97-AF65-F5344CB8AC3E}">
        <p14:creationId xmlns:p14="http://schemas.microsoft.com/office/powerpoint/2010/main" val="24951735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9A0140-CD9A-42FA-A141-4CB53788AF0B}"/>
              </a:ext>
            </a:extLst>
          </p:cNvPr>
          <p:cNvSpPr>
            <a:spLocks noGrp="1"/>
          </p:cNvSpPr>
          <p:nvPr>
            <p:ph type="body" sz="quarter" idx="11"/>
          </p:nvPr>
        </p:nvSpPr>
        <p:spPr/>
        <p:txBody>
          <a:bodyPr>
            <a:normAutofit fontScale="62500" lnSpcReduction="20000"/>
          </a:bodyPr>
          <a:lstStyle/>
          <a:p>
            <a:pPr algn="r"/>
            <a:r>
              <a:t>Événements de leadership</a:t>
            </a:r>
          </a:p>
        </p:txBody>
      </p:sp>
      <p:sp>
        <p:nvSpPr>
          <p:cNvPr id="9" name="Text Placeholder 8">
            <a:extLst>
              <a:ext uri="{FF2B5EF4-FFF2-40B4-BE49-F238E27FC236}">
                <a16:creationId xmlns:a16="http://schemas.microsoft.com/office/drawing/2014/main" id="{647489FE-55F8-4002-9470-FD6F82649B80}"/>
              </a:ext>
            </a:extLst>
          </p:cNvPr>
          <p:cNvSpPr>
            <a:spLocks noGrp="1"/>
          </p:cNvSpPr>
          <p:nvPr>
            <p:ph type="body" sz="quarter" idx="12"/>
          </p:nvPr>
        </p:nvSpPr>
        <p:spPr/>
        <p:txBody>
          <a:bodyPr>
            <a:normAutofit fontScale="77500" lnSpcReduction="20000"/>
          </a:bodyPr>
          <a:lstStyle/>
          <a:p>
            <a:r>
              <a:t>Planification d'événements</a:t>
            </a:r>
          </a:p>
        </p:txBody>
      </p:sp>
      <p:pic>
        <p:nvPicPr>
          <p:cNvPr id="10" name="Picture Placeholder 41">
            <a:extLst>
              <a:ext uri="{FF2B5EF4-FFF2-40B4-BE49-F238E27FC236}">
                <a16:creationId xmlns:a16="http://schemas.microsoft.com/office/drawing/2014/main" id="{11DA1890-57FB-1461-7A90-8E2597D277E8}"/>
              </a:ext>
            </a:extLst>
          </p:cNvPr>
          <p:cNvPicPr>
            <a:picLocks noChangeAspect="1"/>
          </p:cNvPicPr>
          <p:nvPr/>
        </p:nvPicPr>
        <p:blipFill>
          <a:blip r:embed="rId3">
            <a:extLst>
              <a:ext uri="{28A0092B-C50C-407E-A947-70E740481C1C}">
                <a14:useLocalDpi xmlns:a14="http://schemas.microsoft.com/office/drawing/2010/main" val="0"/>
              </a:ext>
            </a:extLst>
          </a:blip>
          <a:srcRect t="12435" b="12435"/>
          <a:stretch/>
        </p:blipFill>
        <p:spPr>
          <a:xfrm>
            <a:off x="2428875" y="982662"/>
            <a:ext cx="9763125" cy="4892675"/>
          </a:xfrm>
          <a:prstGeom prst="rect">
            <a:avLst/>
          </a:prstGeom>
        </p:spPr>
      </p:pic>
      <p:grpSp>
        <p:nvGrpSpPr>
          <p:cNvPr id="11" name="Group 10">
            <a:extLst>
              <a:ext uri="{FF2B5EF4-FFF2-40B4-BE49-F238E27FC236}">
                <a16:creationId xmlns:a16="http://schemas.microsoft.com/office/drawing/2014/main" id="{FF50A39B-8252-F2FC-259E-D87325FD872A}"/>
              </a:ext>
            </a:extLst>
          </p:cNvPr>
          <p:cNvGrpSpPr/>
          <p:nvPr/>
        </p:nvGrpSpPr>
        <p:grpSpPr>
          <a:xfrm>
            <a:off x="-63499"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7DC7C656-87AC-4CE6-745A-90AB429F890E}"/>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14" name="Oval 13">
              <a:extLst>
                <a:ext uri="{FF2B5EF4-FFF2-40B4-BE49-F238E27FC236}">
                  <a16:creationId xmlns:a16="http://schemas.microsoft.com/office/drawing/2014/main" id="{CA71B517-4397-851D-2D25-229B50C6611E}"/>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grpSp>
      <p:sp>
        <p:nvSpPr>
          <p:cNvPr id="3" name="AutoShape 2">
            <a:extLst>
              <a:ext uri="{FF2B5EF4-FFF2-40B4-BE49-F238E27FC236}">
                <a16:creationId xmlns:a16="http://schemas.microsoft.com/office/drawing/2014/main" id="{B484CD9E-8B29-6A97-87FB-8717A7DBF4D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a:p>
        </p:txBody>
      </p:sp>
      <p:sp>
        <p:nvSpPr>
          <p:cNvPr id="8" name="Oval 7">
            <a:extLst>
              <a:ext uri="{FF2B5EF4-FFF2-40B4-BE49-F238E27FC236}">
                <a16:creationId xmlns:a16="http://schemas.microsoft.com/office/drawing/2014/main" id="{CAF66098-F416-1AC7-1A97-933F5021A6FE}"/>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4" name="Text Placeholder 1">
            <a:extLst>
              <a:ext uri="{FF2B5EF4-FFF2-40B4-BE49-F238E27FC236}">
                <a16:creationId xmlns:a16="http://schemas.microsoft.com/office/drawing/2014/main" id="{E44457B2-3409-62CF-5EDE-2C5B08DD1971}"/>
              </a:ext>
            </a:extLst>
          </p:cNvPr>
          <p:cNvSpPr txBox="1">
            <a:spLocks/>
          </p:cNvSpPr>
          <p:nvPr/>
        </p:nvSpPr>
        <p:spPr>
          <a:xfrm>
            <a:off x="126717" y="225061"/>
            <a:ext cx="8114914" cy="554183"/>
          </a:xfrm>
          <a:prstGeom prst="rect">
            <a:avLst/>
          </a:prstGeom>
        </p:spPr>
        <p:txBody>
          <a:bodyPr vert="horz" lIns="91440" tIns="45720" rIns="91440" bIns="45720">
            <a:noAutofit/>
          </a:bodyPr>
          <a:lstStyle>
            <a:lvl1pPr marL="0" indent="0" algn="r" defTabSz="914400" rtl="0" eaLnBrk="1" latinLnBrk="0" hangingPunct="1">
              <a:lnSpc>
                <a:spcPct val="90000"/>
              </a:lnSpc>
              <a:spcBef>
                <a:spcPts val="1000"/>
              </a:spcBef>
              <a:buFont typeface="Arial" panose="020B0604020202020204" pitchFamily="34" charset="0"/>
              <a:buNone/>
              <a:defRPr sz="4400" b="1" kern="1200">
                <a:solidFill>
                  <a:srgbClr val="0069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defRPr sz="3600"/>
            </a:pPr>
            <a:r>
              <a:t>Respiration et étirements</a:t>
            </a:r>
          </a:p>
        </p:txBody>
      </p:sp>
      <p:pic>
        <p:nvPicPr>
          <p:cNvPr id="5" name="Drawing 3">
            <a:extLst>
              <a:ext uri="{FF2B5EF4-FFF2-40B4-BE49-F238E27FC236}">
                <a16:creationId xmlns:a16="http://schemas.microsoft.com/office/drawing/2014/main" id="{776E8167-FDE1-2ADA-13C0-D184334855DC}"/>
              </a:ext>
            </a:extLst>
          </p:cNvPr>
          <p:cNvPicPr/>
          <p:nvPr/>
        </p:nvPicPr>
        <p:blipFill>
          <a:blip r:embed="rId4"/>
          <a:stretch>
            <a:fillRect/>
          </a:stretch>
        </p:blipFill>
        <p:spPr>
          <a:xfrm>
            <a:off x="1043354" y="2531199"/>
            <a:ext cx="2256628" cy="1818064"/>
          </a:xfrm>
          <a:prstGeom prst="rect">
            <a:avLst/>
          </a:prstGeom>
        </p:spPr>
      </p:pic>
      <p:sp>
        <p:nvSpPr>
          <p:cNvPr id="7" name="TextBox 6">
            <a:extLst>
              <a:ext uri="{FF2B5EF4-FFF2-40B4-BE49-F238E27FC236}">
                <a16:creationId xmlns:a16="http://schemas.microsoft.com/office/drawing/2014/main" id="{0EB7F2B8-7973-9C34-A909-F4F42311A945}"/>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CAPITAINES DE FITNESS ANNÉE 2 | PARTIE 2 : MENTALITÉ DE JOUR DE MATCH</a:t>
            </a:r>
          </a:p>
        </p:txBody>
      </p:sp>
    </p:spTree>
    <p:extLst>
      <p:ext uri="{BB962C8B-B14F-4D97-AF65-F5344CB8AC3E}">
        <p14:creationId xmlns:p14="http://schemas.microsoft.com/office/powerpoint/2010/main" val="13119806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E8920B2F-217C-016A-EACE-8EBB28D57104}"/>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CAPITAINES DE FITNESS ANNÉE 2 | PARTIE 2 : MENTALITÉ DE JOUR DE MATCH</a:t>
            </a:r>
          </a:p>
        </p:txBody>
      </p:sp>
      <p:sp>
        <p:nvSpPr>
          <p:cNvPr id="7" name="Text Placeholder 6">
            <a:extLst>
              <a:ext uri="{FF2B5EF4-FFF2-40B4-BE49-F238E27FC236}">
                <a16:creationId xmlns:a16="http://schemas.microsoft.com/office/drawing/2014/main" id="{FBE1A98E-EB59-9865-F639-8DF18128FC22}"/>
              </a:ext>
            </a:extLst>
          </p:cNvPr>
          <p:cNvSpPr>
            <a:spLocks noGrp="1"/>
          </p:cNvSpPr>
          <p:nvPr>
            <p:ph type="body" sz="quarter" idx="12"/>
          </p:nvPr>
        </p:nvSpPr>
        <p:spPr>
          <a:xfrm>
            <a:off x="692583" y="2467674"/>
            <a:ext cx="10289742" cy="3133748"/>
          </a:xfrm>
        </p:spPr>
        <p:txBody>
          <a:bodyPr vert="horz" lIns="91440" tIns="45720" rIns="91440" bIns="45720" anchor="t">
            <a:normAutofit lnSpcReduction="10000"/>
          </a:bodyPr>
          <a:lstStyle/>
          <a:p>
            <a:r>
              <a:t>En tant que capitaines de fitness en 2e année, </a:t>
            </a:r>
            <a:r>
              <a:rPr b="1"/>
              <a:t>votre nouvelle responsabilité est d'inclure des exercices de respiration aux étirements de récupération.</a:t>
            </a:r>
            <a:endParaRPr sz="2400" b="1"/>
          </a:p>
          <a:p>
            <a:endParaRPr sz="2400" b="1">
              <a:effectLst/>
              <a:latin typeface="Calibri" panose="020F0502020204030204" pitchFamily="34" charset="0"/>
              <a:ea typeface="Calibri" panose="020F0502020204030204" pitchFamily="34" charset="0"/>
              <a:cs typeface="Calibri" panose="020F0502020204030204" pitchFamily="34" charset="0"/>
            </a:endParaRPr>
          </a:p>
          <a:p>
            <a:endParaRPr sz="2400" b="1">
              <a:effectLst/>
              <a:latin typeface="Calibri" panose="020F0502020204030204" pitchFamily="34" charset="0"/>
              <a:ea typeface="Calibri" panose="020F0502020204030204" pitchFamily="34" charset="0"/>
              <a:cs typeface="Calibri" panose="020F0502020204030204" pitchFamily="34" charset="0"/>
            </a:endParaRPr>
          </a:p>
          <a:p>
            <a:pPr>
              <a:defRPr>
                <a:ea typeface="Calibri" panose="020F0502020204030204" pitchFamily="34" charset="0"/>
                <a:cs typeface="Calibri"/>
              </a:defRPr>
            </a:pPr>
            <a:r>
              <a:t>Respirer calmement</a:t>
            </a:r>
            <a:r>
              <a:rPr>
                <a:effectLst/>
              </a:rPr>
              <a:t> aide à rester calme, se poser et être prêt à relever des défis, faire attention, et mieux se concentrer. </a:t>
            </a:r>
          </a:p>
          <a:p>
            <a:endParaRPr>
              <a:ea typeface="Calibri" panose="020F0502020204030204" pitchFamily="34" charset="0"/>
              <a:cs typeface="Calibri" panose="020F0502020204030204" pitchFamily="34" charset="0"/>
            </a:endParaRPr>
          </a:p>
          <a:p>
            <a:pPr algn="ctr"/>
            <a:endParaRPr>
              <a:ea typeface="Calibri" panose="020F0502020204030204" pitchFamily="34" charset="0"/>
              <a:cs typeface="Calibri" panose="020F0502020204030204" pitchFamily="34" charset="0"/>
            </a:endParaRPr>
          </a:p>
        </p:txBody>
      </p:sp>
      <p:sp>
        <p:nvSpPr>
          <p:cNvPr id="4" name="Oval 3">
            <a:extLst>
              <a:ext uri="{FF2B5EF4-FFF2-40B4-BE49-F238E27FC236}">
                <a16:creationId xmlns:a16="http://schemas.microsoft.com/office/drawing/2014/main" id="{F87EDEDB-E36A-842A-C222-11D18A12FBE1}"/>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pic>
        <p:nvPicPr>
          <p:cNvPr id="6" name="Drawing 3">
            <a:extLst>
              <a:ext uri="{FF2B5EF4-FFF2-40B4-BE49-F238E27FC236}">
                <a16:creationId xmlns:a16="http://schemas.microsoft.com/office/drawing/2014/main" id="{92652294-45FD-40B0-0D36-D02E7517176A}"/>
              </a:ext>
            </a:extLst>
          </p:cNvPr>
          <p:cNvPicPr/>
          <p:nvPr/>
        </p:nvPicPr>
        <p:blipFill>
          <a:blip r:embed="rId3"/>
          <a:stretch>
            <a:fillRect/>
          </a:stretch>
        </p:blipFill>
        <p:spPr>
          <a:xfrm>
            <a:off x="10536796" y="689544"/>
            <a:ext cx="915111" cy="797103"/>
          </a:xfrm>
          <a:prstGeom prst="rect">
            <a:avLst/>
          </a:prstGeom>
        </p:spPr>
      </p:pic>
      <p:sp>
        <p:nvSpPr>
          <p:cNvPr id="12" name="Text Placeholder 1">
            <a:extLst>
              <a:ext uri="{FF2B5EF4-FFF2-40B4-BE49-F238E27FC236}">
                <a16:creationId xmlns:a16="http://schemas.microsoft.com/office/drawing/2014/main" id="{A6D2298F-0609-1654-E841-C87B7A7248C9}"/>
              </a:ext>
            </a:extLst>
          </p:cNvPr>
          <p:cNvSpPr txBox="1">
            <a:spLocks/>
          </p:cNvSpPr>
          <p:nvPr/>
        </p:nvSpPr>
        <p:spPr>
          <a:xfrm>
            <a:off x="628650" y="316571"/>
            <a:ext cx="9610725" cy="581025"/>
          </a:xfrm>
          <a:prstGeom prst="rect">
            <a:avLst/>
          </a:prstGeom>
        </p:spPr>
        <p:txBody>
          <a:bodyPr vert="horz" lIns="91440" tIns="45720" rIns="91440" bIns="4572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Responsabilités du capitaine de fitness Année 2</a:t>
            </a:r>
          </a:p>
        </p:txBody>
      </p:sp>
      <p:sp>
        <p:nvSpPr>
          <p:cNvPr id="13" name="Text Placeholder 2">
            <a:extLst>
              <a:ext uri="{FF2B5EF4-FFF2-40B4-BE49-F238E27FC236}">
                <a16:creationId xmlns:a16="http://schemas.microsoft.com/office/drawing/2014/main" id="{AFAB7E38-161C-0CD5-E434-2A43B0898039}"/>
              </a:ext>
            </a:extLst>
          </p:cNvPr>
          <p:cNvSpPr txBox="1">
            <a:spLocks/>
          </p:cNvSpPr>
          <p:nvPr/>
        </p:nvSpPr>
        <p:spPr>
          <a:xfrm>
            <a:off x="628650" y="1392122"/>
            <a:ext cx="9591675" cy="581025"/>
          </a:xfrm>
          <a:prstGeom prst="rect">
            <a:avLst/>
          </a:prstGeom>
        </p:spPr>
        <p:txBody>
          <a:bodyPr vert="horz" lIns="91440" tIns="45720" rIns="91440" bIns="4572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dirty="0"/>
              <a:t>Respiration et </a:t>
            </a:r>
            <a:r>
              <a:rPr dirty="0" err="1"/>
              <a:t>étirements</a:t>
            </a:r>
            <a:endParaRPr dirty="0"/>
          </a:p>
        </p:txBody>
      </p:sp>
    </p:spTree>
    <p:extLst>
      <p:ext uri="{BB962C8B-B14F-4D97-AF65-F5344CB8AC3E}">
        <p14:creationId xmlns:p14="http://schemas.microsoft.com/office/powerpoint/2010/main" val="1456151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1" y="1600708"/>
            <a:ext cx="9655608" cy="581025"/>
          </a:xfrm>
        </p:spPr>
        <p:txBody>
          <a:bodyPr vert="horz" lIns="91440" tIns="45720" rIns="91440" bIns="45720" anchor="t">
            <a:noAutofit/>
          </a:bodyPr>
          <a:lstStyle/>
          <a:p>
            <a:pPr>
              <a:lnSpc>
                <a:spcPct val="120000"/>
              </a:lnSpc>
              <a:defRPr sz="2400">
                <a:latin typeface="Ubuntu Light"/>
                <a:ea typeface="Calibri" panose="020F0502020204030204" pitchFamily="34" charset="0"/>
                <a:cs typeface="Calibri"/>
              </a:defRPr>
            </a:pPr>
            <a:r>
              <a:rPr b="0" dirty="0">
                <a:effectLst/>
              </a:rPr>
              <a:t>Une </a:t>
            </a:r>
            <a:r>
              <a:rPr dirty="0">
                <a:solidFill>
                  <a:schemeClr val="tx2"/>
                </a:solidFill>
                <a:effectLst/>
              </a:rPr>
              <a:t>respiration </a:t>
            </a:r>
            <a:r>
              <a:rPr dirty="0" err="1">
                <a:solidFill>
                  <a:schemeClr val="tx2"/>
                </a:solidFill>
                <a:effectLst/>
              </a:rPr>
              <a:t>calme</a:t>
            </a:r>
            <a:r>
              <a:rPr dirty="0">
                <a:solidFill>
                  <a:schemeClr val="tx2"/>
                </a:solidFill>
                <a:effectLst/>
              </a:rPr>
              <a:t> </a:t>
            </a:r>
            <a:r>
              <a:rPr b="0" dirty="0" err="1">
                <a:effectLst/>
              </a:rPr>
              <a:t>est</a:t>
            </a:r>
            <a:r>
              <a:rPr b="0" dirty="0">
                <a:effectLst/>
              </a:rPr>
              <a:t> </a:t>
            </a:r>
            <a:r>
              <a:rPr b="0" dirty="0" err="1">
                <a:effectLst/>
              </a:rPr>
              <a:t>une</a:t>
            </a:r>
            <a:r>
              <a:rPr b="0" dirty="0">
                <a:effectLst/>
              </a:rPr>
              <a:t> respiration </a:t>
            </a:r>
            <a:r>
              <a:rPr b="0" dirty="0" err="1">
                <a:effectLst/>
              </a:rPr>
              <a:t>douce</a:t>
            </a:r>
            <a:r>
              <a:rPr b="0" dirty="0">
                <a:effectLst/>
              </a:rPr>
              <a:t> et </a:t>
            </a:r>
            <a:r>
              <a:rPr b="0" dirty="0" err="1">
                <a:effectLst/>
              </a:rPr>
              <a:t>lente</a:t>
            </a:r>
            <a:r>
              <a:rPr b="0" dirty="0">
                <a:effectLst/>
              </a:rPr>
              <a:t> qui procure un sentiment de relaxation. </a:t>
            </a:r>
            <a:r>
              <a:rPr b="0" dirty="0" err="1">
                <a:effectLst/>
              </a:rPr>
              <a:t>Respirer</a:t>
            </a:r>
            <a:r>
              <a:rPr b="0" dirty="0">
                <a:effectLst/>
              </a:rPr>
              <a:t> </a:t>
            </a:r>
            <a:r>
              <a:rPr b="0" dirty="0" err="1">
                <a:effectLst/>
              </a:rPr>
              <a:t>calmement</a:t>
            </a:r>
            <a:r>
              <a:rPr b="0" dirty="0">
                <a:effectLst/>
              </a:rPr>
              <a:t> </a:t>
            </a:r>
            <a:r>
              <a:rPr b="0" dirty="0" err="1">
                <a:effectLst/>
              </a:rPr>
              <a:t>peut</a:t>
            </a:r>
            <a:r>
              <a:rPr b="0" dirty="0">
                <a:effectLst/>
              </a:rPr>
              <a:t> </a:t>
            </a:r>
            <a:r>
              <a:rPr b="0" dirty="0" err="1">
                <a:effectLst/>
              </a:rPr>
              <a:t>vous</a:t>
            </a:r>
            <a:r>
              <a:rPr b="0" dirty="0">
                <a:effectLst/>
              </a:rPr>
              <a:t> aider à </a:t>
            </a:r>
            <a:r>
              <a:rPr b="0" dirty="0" err="1">
                <a:effectLst/>
              </a:rPr>
              <a:t>vous</a:t>
            </a:r>
            <a:r>
              <a:rPr b="0" dirty="0">
                <a:effectLst/>
              </a:rPr>
              <a:t> calmer </a:t>
            </a:r>
            <a:r>
              <a:rPr b="0" dirty="0" err="1">
                <a:effectLst/>
              </a:rPr>
              <a:t>l'esprit</a:t>
            </a:r>
            <a:r>
              <a:rPr b="0" dirty="0"/>
              <a:t>.</a:t>
            </a:r>
            <a:endParaRPr sz="2400" b="0" dirty="0">
              <a:solidFill>
                <a:schemeClr val="tx1"/>
              </a:solidFill>
              <a:latin typeface="Ubuntu Light"/>
              <a:cs typeface="Calibri"/>
            </a:endParaRPr>
          </a:p>
        </p:txBody>
      </p:sp>
      <p:sp>
        <p:nvSpPr>
          <p:cNvPr id="8" name="Oval 7">
            <a:extLst>
              <a:ext uri="{FF2B5EF4-FFF2-40B4-BE49-F238E27FC236}">
                <a16:creationId xmlns:a16="http://schemas.microsoft.com/office/drawing/2014/main" id="{78F48C15-C9FB-30AC-F630-1828BC03181E}"/>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10" name="TextBox 9">
            <a:extLst>
              <a:ext uri="{FF2B5EF4-FFF2-40B4-BE49-F238E27FC236}">
                <a16:creationId xmlns:a16="http://schemas.microsoft.com/office/drawing/2014/main" id="{E8920B2F-217C-016A-EACE-8EBB28D57104}"/>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CAPITAINES DE FITNESS ANNÉE 2 | PARTIE 2 : MENTALITÉ DE JOUR DE MATCH</a:t>
            </a:r>
          </a:p>
        </p:txBody>
      </p:sp>
      <p:pic>
        <p:nvPicPr>
          <p:cNvPr id="4" name="Drawing 3">
            <a:extLst>
              <a:ext uri="{FF2B5EF4-FFF2-40B4-BE49-F238E27FC236}">
                <a16:creationId xmlns:a16="http://schemas.microsoft.com/office/drawing/2014/main" id="{46084045-BEF3-2C45-402E-C75D2E495F64}"/>
              </a:ext>
            </a:extLst>
          </p:cNvPr>
          <p:cNvPicPr/>
          <p:nvPr/>
        </p:nvPicPr>
        <p:blipFill>
          <a:blip r:embed="rId3"/>
          <a:stretch>
            <a:fillRect/>
          </a:stretch>
        </p:blipFill>
        <p:spPr>
          <a:xfrm>
            <a:off x="10536796" y="689544"/>
            <a:ext cx="915111" cy="797103"/>
          </a:xfrm>
          <a:prstGeom prst="rect">
            <a:avLst/>
          </a:prstGeom>
        </p:spPr>
      </p:pic>
      <p:sp>
        <p:nvSpPr>
          <p:cNvPr id="16" name="Text Placeholder 3">
            <a:extLst>
              <a:ext uri="{FF2B5EF4-FFF2-40B4-BE49-F238E27FC236}">
                <a16:creationId xmlns:a16="http://schemas.microsoft.com/office/drawing/2014/main" id="{80867A6F-03D3-F0AB-B70B-8D0412D62B46}"/>
              </a:ext>
            </a:extLst>
          </p:cNvPr>
          <p:cNvSpPr txBox="1">
            <a:spLocks/>
          </p:cNvSpPr>
          <p:nvPr/>
        </p:nvSpPr>
        <p:spPr>
          <a:xfrm>
            <a:off x="1249633" y="5290653"/>
            <a:ext cx="4032737" cy="691814"/>
          </a:xfrm>
          <a:prstGeom prst="rect">
            <a:avLst/>
          </a:prstGeom>
        </p:spPr>
        <p:txBody>
          <a:bodyPr vert="horz" lIns="91440" tIns="45720" rIns="91440" bIns="45720" anchor="t">
            <a:noAutofit/>
          </a:bodyPr>
          <a:lstStyle>
            <a:lvl1pPr marL="0" indent="0" algn="l" defTabSz="914400" rtl="0" eaLnBrk="1" latinLnBrk="0" hangingPunct="1">
              <a:lnSpc>
                <a:spcPct val="110000"/>
              </a:lnSpc>
              <a:spcBef>
                <a:spcPts val="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sz="1800"/>
            </a:pPr>
            <a:r>
              <a:t>Faites semblant de sentir une fleur en inspirant </a:t>
            </a:r>
            <a:r>
              <a:rPr b="1"/>
              <a:t>lentement</a:t>
            </a:r>
            <a:r>
              <a:t> </a:t>
            </a:r>
            <a:r>
              <a:rPr b="1"/>
              <a:t>par le nez</a:t>
            </a:r>
          </a:p>
        </p:txBody>
      </p:sp>
      <p:sp>
        <p:nvSpPr>
          <p:cNvPr id="21" name="Text Placeholder 3">
            <a:extLst>
              <a:ext uri="{FF2B5EF4-FFF2-40B4-BE49-F238E27FC236}">
                <a16:creationId xmlns:a16="http://schemas.microsoft.com/office/drawing/2014/main" id="{EBEF1927-C25D-7198-8A90-AD2630A2FF33}"/>
              </a:ext>
            </a:extLst>
          </p:cNvPr>
          <p:cNvSpPr txBox="1">
            <a:spLocks/>
          </p:cNvSpPr>
          <p:nvPr/>
        </p:nvSpPr>
        <p:spPr>
          <a:xfrm>
            <a:off x="6444705" y="5290653"/>
            <a:ext cx="4032737" cy="691814"/>
          </a:xfrm>
          <a:prstGeom prst="rect">
            <a:avLst/>
          </a:prstGeom>
        </p:spPr>
        <p:txBody>
          <a:bodyPr vert="horz" lIns="91440" tIns="45720" rIns="91440" bIns="45720" anchor="t">
            <a:noAutofit/>
          </a:bodyPr>
          <a:lstStyle>
            <a:lvl1pPr marL="0" indent="0" algn="l" defTabSz="914400" rtl="0" eaLnBrk="1" latinLnBrk="0" hangingPunct="1">
              <a:lnSpc>
                <a:spcPct val="110000"/>
              </a:lnSpc>
              <a:spcBef>
                <a:spcPts val="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sz="1800"/>
            </a:pPr>
            <a:r>
              <a:t>Faites semblant de souffler une bougie en </a:t>
            </a:r>
            <a:r>
              <a:rPr b="1"/>
              <a:t>expirant lentement par la bouche</a:t>
            </a:r>
          </a:p>
        </p:txBody>
      </p:sp>
      <p:sp>
        <p:nvSpPr>
          <p:cNvPr id="9" name="Text Placeholder 1">
            <a:extLst>
              <a:ext uri="{FF2B5EF4-FFF2-40B4-BE49-F238E27FC236}">
                <a16:creationId xmlns:a16="http://schemas.microsoft.com/office/drawing/2014/main" id="{FCEAE176-29B1-9369-95EB-07FD4020CE8C}"/>
              </a:ext>
            </a:extLst>
          </p:cNvPr>
          <p:cNvSpPr txBox="1">
            <a:spLocks/>
          </p:cNvSpPr>
          <p:nvPr/>
        </p:nvSpPr>
        <p:spPr>
          <a:xfrm>
            <a:off x="628650" y="316571"/>
            <a:ext cx="9610725" cy="581025"/>
          </a:xfrm>
          <a:prstGeom prst="rect">
            <a:avLst/>
          </a:prstGeom>
        </p:spPr>
        <p:txBody>
          <a:bodyPr vert="horz" lIns="91440" tIns="45720" rIns="91440" bIns="4572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Entraînement à la respiration calme</a:t>
            </a:r>
          </a:p>
        </p:txBody>
      </p:sp>
      <p:sp>
        <p:nvSpPr>
          <p:cNvPr id="11" name="Text Placeholder 2">
            <a:extLst>
              <a:ext uri="{FF2B5EF4-FFF2-40B4-BE49-F238E27FC236}">
                <a16:creationId xmlns:a16="http://schemas.microsoft.com/office/drawing/2014/main" id="{FAA588E5-B4D3-A1EC-32DB-862ACD1EAECD}"/>
              </a:ext>
            </a:extLst>
          </p:cNvPr>
          <p:cNvSpPr txBox="1">
            <a:spLocks/>
          </p:cNvSpPr>
          <p:nvPr/>
        </p:nvSpPr>
        <p:spPr>
          <a:xfrm>
            <a:off x="628650" y="897596"/>
            <a:ext cx="9591675" cy="581025"/>
          </a:xfrm>
          <a:prstGeom prst="rect">
            <a:avLst/>
          </a:prstGeom>
        </p:spPr>
        <p:txBody>
          <a:bodyPr vert="horz" lIns="91440" tIns="45720" rIns="91440" bIns="4572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Respiration et étirements</a:t>
            </a:r>
          </a:p>
        </p:txBody>
      </p:sp>
      <p:pic>
        <p:nvPicPr>
          <p:cNvPr id="2" name="Graphic 1" descr="Flower without stem with solid fill">
            <a:extLst>
              <a:ext uri="{FF2B5EF4-FFF2-40B4-BE49-F238E27FC236}">
                <a16:creationId xmlns:a16="http://schemas.microsoft.com/office/drawing/2014/main" id="{F30A651F-EF14-4441-F9DA-8B97F73808B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763486" y="2645229"/>
            <a:ext cx="2993571" cy="2993571"/>
          </a:xfrm>
          <a:prstGeom prst="rect">
            <a:avLst/>
          </a:prstGeom>
        </p:spPr>
      </p:pic>
      <p:pic>
        <p:nvPicPr>
          <p:cNvPr id="5" name="Picture 4" descr="Candle Icon Images – Browse 532,922 Stock Photos, Vectors ...">
            <a:extLst>
              <a:ext uri="{FF2B5EF4-FFF2-40B4-BE49-F238E27FC236}">
                <a16:creationId xmlns:a16="http://schemas.microsoft.com/office/drawing/2014/main" id="{DCF033D9-5179-6F9B-D734-260E9BE47C7E}"/>
              </a:ext>
            </a:extLst>
          </p:cNvPr>
          <p:cNvPicPr>
            <a:picLocks noChangeAspect="1"/>
          </p:cNvPicPr>
          <p:nvPr/>
        </p:nvPicPr>
        <p:blipFill>
          <a:blip r:embed="rId6">
            <a:duotone>
              <a:schemeClr val="accent2">
                <a:shade val="45000"/>
                <a:satMod val="135000"/>
              </a:schemeClr>
              <a:prstClr val="white"/>
            </a:duotone>
          </a:blip>
          <a:stretch>
            <a:fillRect/>
          </a:stretch>
        </p:blipFill>
        <p:spPr>
          <a:xfrm>
            <a:off x="7245531" y="2934788"/>
            <a:ext cx="2436222" cy="2425337"/>
          </a:xfrm>
          <a:prstGeom prst="rect">
            <a:avLst/>
          </a:prstGeom>
        </p:spPr>
      </p:pic>
    </p:spTree>
    <p:extLst>
      <p:ext uri="{BB962C8B-B14F-4D97-AF65-F5344CB8AC3E}">
        <p14:creationId xmlns:p14="http://schemas.microsoft.com/office/powerpoint/2010/main" val="7525941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E210E-B023-FB88-1398-AA0FC6891E7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6B4F528-ED37-E6B6-86F1-3051BAE06AE0}"/>
              </a:ext>
            </a:extLst>
          </p:cNvPr>
          <p:cNvSpPr>
            <a:spLocks noGrp="1"/>
          </p:cNvSpPr>
          <p:nvPr>
            <p:ph type="body" sz="quarter" idx="12"/>
          </p:nvPr>
        </p:nvSpPr>
        <p:spPr>
          <a:xfrm>
            <a:off x="420419" y="2351449"/>
            <a:ext cx="11380499" cy="3400425"/>
          </a:xfrm>
        </p:spPr>
        <p:txBody>
          <a:bodyPr>
            <a:normAutofit/>
          </a:bodyPr>
          <a:lstStyle/>
          <a:p>
            <a:r>
              <a:rPr b="1" dirty="0"/>
              <a:t>1. </a:t>
            </a:r>
            <a:r>
              <a:rPr b="1" dirty="0" err="1"/>
              <a:t>Étirez-vous</a:t>
            </a:r>
            <a:r>
              <a:rPr b="1" dirty="0"/>
              <a:t> ! </a:t>
            </a:r>
            <a:r>
              <a:rPr dirty="0" err="1"/>
              <a:t>Commencez</a:t>
            </a:r>
            <a:r>
              <a:rPr dirty="0"/>
              <a:t> </a:t>
            </a:r>
            <a:r>
              <a:rPr dirty="0" err="1"/>
              <a:t>votre</a:t>
            </a:r>
            <a:r>
              <a:rPr dirty="0"/>
              <a:t> </a:t>
            </a:r>
            <a:r>
              <a:rPr dirty="0" err="1"/>
              <a:t>étirement</a:t>
            </a:r>
            <a:r>
              <a:rPr dirty="0"/>
              <a:t>.</a:t>
            </a:r>
          </a:p>
          <a:p>
            <a:endParaRPr b="0" dirty="0"/>
          </a:p>
          <a:p>
            <a:r>
              <a:rPr b="1" dirty="0"/>
              <a:t>2. </a:t>
            </a:r>
            <a:r>
              <a:rPr b="1" dirty="0" err="1"/>
              <a:t>Respirez</a:t>
            </a:r>
            <a:r>
              <a:rPr b="1" dirty="0"/>
              <a:t> ! </a:t>
            </a:r>
            <a:r>
              <a:rPr b="1" dirty="0" err="1"/>
              <a:t>Inspirez</a:t>
            </a:r>
            <a:r>
              <a:rPr b="1" dirty="0"/>
              <a:t> et </a:t>
            </a:r>
            <a:r>
              <a:rPr b="1" dirty="0" err="1"/>
              <a:t>expirez</a:t>
            </a:r>
            <a:r>
              <a:rPr b="1" dirty="0"/>
              <a:t> </a:t>
            </a:r>
            <a:r>
              <a:rPr b="1" dirty="0" err="1"/>
              <a:t>calmement</a:t>
            </a:r>
            <a:r>
              <a:rPr b="1" dirty="0"/>
              <a:t> </a:t>
            </a:r>
            <a:r>
              <a:rPr dirty="0"/>
              <a:t>5 </a:t>
            </a:r>
            <a:r>
              <a:rPr dirty="0" err="1"/>
              <a:t>fois</a:t>
            </a:r>
            <a:r>
              <a:rPr dirty="0"/>
              <a:t> pendant </a:t>
            </a:r>
            <a:r>
              <a:rPr dirty="0" err="1"/>
              <a:t>l'étirement</a:t>
            </a:r>
            <a:r>
              <a:rPr dirty="0"/>
              <a:t>. </a:t>
            </a:r>
          </a:p>
          <a:p>
            <a:endParaRPr b="1" dirty="0"/>
          </a:p>
          <a:p>
            <a:r>
              <a:rPr b="1" dirty="0"/>
              <a:t>3. </a:t>
            </a:r>
            <a:r>
              <a:rPr b="1" dirty="0" err="1"/>
              <a:t>Détendez-vous</a:t>
            </a:r>
            <a:r>
              <a:rPr b="1" dirty="0"/>
              <a:t> ! </a:t>
            </a:r>
            <a:r>
              <a:rPr dirty="0" err="1"/>
              <a:t>Relâchez</a:t>
            </a:r>
            <a:r>
              <a:rPr dirty="0"/>
              <a:t> </a:t>
            </a:r>
            <a:r>
              <a:rPr dirty="0" err="1"/>
              <a:t>votre</a:t>
            </a:r>
            <a:r>
              <a:rPr dirty="0"/>
              <a:t> </a:t>
            </a:r>
            <a:r>
              <a:rPr dirty="0" err="1"/>
              <a:t>étirement</a:t>
            </a:r>
            <a:r>
              <a:rPr dirty="0"/>
              <a:t>.</a:t>
            </a:r>
          </a:p>
          <a:p>
            <a:endParaRPr b="1" dirty="0"/>
          </a:p>
        </p:txBody>
      </p:sp>
      <p:sp>
        <p:nvSpPr>
          <p:cNvPr id="5" name="TextBox 4">
            <a:extLst>
              <a:ext uri="{FF2B5EF4-FFF2-40B4-BE49-F238E27FC236}">
                <a16:creationId xmlns:a16="http://schemas.microsoft.com/office/drawing/2014/main" id="{EEEB1711-F474-67D3-7E7A-4AE3863236D8}"/>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CAPITAINES DE FITNESS ANNÉE 2 | PARTIE 2 : MENTALITÉ DE JOUR DE MATCH</a:t>
            </a:r>
          </a:p>
        </p:txBody>
      </p:sp>
      <p:sp>
        <p:nvSpPr>
          <p:cNvPr id="6" name="Oval 5">
            <a:extLst>
              <a:ext uri="{FF2B5EF4-FFF2-40B4-BE49-F238E27FC236}">
                <a16:creationId xmlns:a16="http://schemas.microsoft.com/office/drawing/2014/main" id="{157AE71C-E2CC-CA00-BBC1-A161FE097378}"/>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pic>
        <p:nvPicPr>
          <p:cNvPr id="7" name="Drawing 3">
            <a:extLst>
              <a:ext uri="{FF2B5EF4-FFF2-40B4-BE49-F238E27FC236}">
                <a16:creationId xmlns:a16="http://schemas.microsoft.com/office/drawing/2014/main" id="{1C9EEA6A-EC73-B7AF-29C4-01FE22B7C762}"/>
              </a:ext>
            </a:extLst>
          </p:cNvPr>
          <p:cNvPicPr/>
          <p:nvPr/>
        </p:nvPicPr>
        <p:blipFill>
          <a:blip r:embed="rId3"/>
          <a:stretch>
            <a:fillRect/>
          </a:stretch>
        </p:blipFill>
        <p:spPr>
          <a:xfrm>
            <a:off x="10536796" y="689544"/>
            <a:ext cx="915111" cy="797103"/>
          </a:xfrm>
          <a:prstGeom prst="rect">
            <a:avLst/>
          </a:prstGeom>
        </p:spPr>
      </p:pic>
      <p:sp>
        <p:nvSpPr>
          <p:cNvPr id="14" name="Text Placeholder 1">
            <a:extLst>
              <a:ext uri="{FF2B5EF4-FFF2-40B4-BE49-F238E27FC236}">
                <a16:creationId xmlns:a16="http://schemas.microsoft.com/office/drawing/2014/main" id="{0B7E605B-AFA1-263D-466C-4B37BEDA18B7}"/>
              </a:ext>
            </a:extLst>
          </p:cNvPr>
          <p:cNvSpPr txBox="1">
            <a:spLocks/>
          </p:cNvSpPr>
          <p:nvPr/>
        </p:nvSpPr>
        <p:spPr>
          <a:xfrm>
            <a:off x="628650" y="316571"/>
            <a:ext cx="9610725" cy="581025"/>
          </a:xfrm>
          <a:prstGeom prst="rect">
            <a:avLst/>
          </a:prstGeom>
        </p:spPr>
        <p:txBody>
          <a:bodyPr vert="horz" lIns="91440" tIns="45720" rIns="91440" bIns="4572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 Étirez-vous, respirez, détendez-vous »</a:t>
            </a:r>
          </a:p>
        </p:txBody>
      </p:sp>
      <p:sp>
        <p:nvSpPr>
          <p:cNvPr id="15" name="Text Placeholder 2">
            <a:extLst>
              <a:ext uri="{FF2B5EF4-FFF2-40B4-BE49-F238E27FC236}">
                <a16:creationId xmlns:a16="http://schemas.microsoft.com/office/drawing/2014/main" id="{BA165148-53FB-C2AD-FA4D-270E206D87D8}"/>
              </a:ext>
            </a:extLst>
          </p:cNvPr>
          <p:cNvSpPr txBox="1">
            <a:spLocks/>
          </p:cNvSpPr>
          <p:nvPr/>
        </p:nvSpPr>
        <p:spPr>
          <a:xfrm>
            <a:off x="628650" y="897596"/>
            <a:ext cx="9591675" cy="581025"/>
          </a:xfrm>
          <a:prstGeom prst="rect">
            <a:avLst/>
          </a:prstGeom>
        </p:spPr>
        <p:txBody>
          <a:bodyPr vert="horz" lIns="91440" tIns="45720" rIns="91440" bIns="4572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Respiration et étirements</a:t>
            </a:r>
          </a:p>
        </p:txBody>
      </p:sp>
    </p:spTree>
    <p:extLst>
      <p:ext uri="{BB962C8B-B14F-4D97-AF65-F5344CB8AC3E}">
        <p14:creationId xmlns:p14="http://schemas.microsoft.com/office/powerpoint/2010/main" val="33897744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137CFFE-9636-13F8-7C75-0E1458A922AD}"/>
              </a:ext>
            </a:extLst>
          </p:cNvPr>
          <p:cNvSpPr>
            <a:spLocks noGrp="1"/>
          </p:cNvSpPr>
          <p:nvPr>
            <p:ph type="body" sz="quarter" idx="10"/>
          </p:nvPr>
        </p:nvSpPr>
        <p:spPr/>
        <p:txBody>
          <a:bodyPr/>
          <a:lstStyle/>
          <a:p>
            <a:r>
              <a:t>Entraînons-nous ! « Étirez-vous, respirez, détendez-vous »</a:t>
            </a:r>
          </a:p>
        </p:txBody>
      </p:sp>
      <p:sp>
        <p:nvSpPr>
          <p:cNvPr id="3" name="Text Placeholder 2">
            <a:extLst>
              <a:ext uri="{FF2B5EF4-FFF2-40B4-BE49-F238E27FC236}">
                <a16:creationId xmlns:a16="http://schemas.microsoft.com/office/drawing/2014/main" id="{A133EBEC-6114-B2BB-F96F-FBB1E5202BDB}"/>
              </a:ext>
            </a:extLst>
          </p:cNvPr>
          <p:cNvSpPr>
            <a:spLocks noGrp="1"/>
          </p:cNvSpPr>
          <p:nvPr>
            <p:ph type="body" sz="quarter" idx="11"/>
          </p:nvPr>
        </p:nvSpPr>
        <p:spPr>
          <a:xfrm>
            <a:off x="628650" y="1330593"/>
            <a:ext cx="9591675" cy="581025"/>
          </a:xfrm>
        </p:spPr>
        <p:txBody>
          <a:bodyPr/>
          <a:lstStyle/>
          <a:p>
            <a:r>
              <a:rPr dirty="0"/>
              <a:t>Respiration et </a:t>
            </a:r>
            <a:r>
              <a:rPr dirty="0" err="1"/>
              <a:t>étirements</a:t>
            </a:r>
            <a:endParaRPr dirty="0"/>
          </a:p>
        </p:txBody>
      </p:sp>
      <p:sp>
        <p:nvSpPr>
          <p:cNvPr id="4" name="Text Placeholder 3">
            <a:extLst>
              <a:ext uri="{FF2B5EF4-FFF2-40B4-BE49-F238E27FC236}">
                <a16:creationId xmlns:a16="http://schemas.microsoft.com/office/drawing/2014/main" id="{E591B9F0-68FB-0989-9039-C553C0DEBB0C}"/>
              </a:ext>
            </a:extLst>
          </p:cNvPr>
          <p:cNvSpPr>
            <a:spLocks noGrp="1"/>
          </p:cNvSpPr>
          <p:nvPr>
            <p:ph type="body" sz="quarter" idx="12"/>
          </p:nvPr>
        </p:nvSpPr>
        <p:spPr>
          <a:xfrm>
            <a:off x="628650" y="1851001"/>
            <a:ext cx="2815185" cy="581025"/>
          </a:xfrm>
        </p:spPr>
        <p:txBody>
          <a:bodyPr>
            <a:normAutofit fontScale="25000" lnSpcReduction="20000"/>
          </a:bodyPr>
          <a:lstStyle/>
          <a:p>
            <a:pPr algn="ctr">
              <a:defRPr sz="9600"/>
            </a:pPr>
            <a:r>
              <a:t>Étirement des épaules avec les bras croisés</a:t>
            </a:r>
          </a:p>
        </p:txBody>
      </p:sp>
      <p:sp>
        <p:nvSpPr>
          <p:cNvPr id="15" name="Text Placeholder 3">
            <a:extLst>
              <a:ext uri="{FF2B5EF4-FFF2-40B4-BE49-F238E27FC236}">
                <a16:creationId xmlns:a16="http://schemas.microsoft.com/office/drawing/2014/main" id="{22649B97-761B-7357-99AC-9CD98E979FE8}"/>
              </a:ext>
            </a:extLst>
          </p:cNvPr>
          <p:cNvSpPr txBox="1">
            <a:spLocks/>
          </p:cNvSpPr>
          <p:nvPr/>
        </p:nvSpPr>
        <p:spPr>
          <a:xfrm>
            <a:off x="8780074" y="1997287"/>
            <a:ext cx="2370708" cy="581025"/>
          </a:xfrm>
          <a:prstGeom prst="rect">
            <a:avLst/>
          </a:prstGeom>
        </p:spPr>
        <p:txBody>
          <a:bodyPr vert="horz" lIns="91440" tIns="45720" rIns="91440" bIns="45720">
            <a:normAutofit fontScale="92500"/>
          </a:bodyPr>
          <a:lstStyle>
            <a:lvl1pPr marL="0" indent="0" algn="l" defTabSz="914400" rtl="0" eaLnBrk="1" latinLnBrk="0" hangingPunct="1">
              <a:lnSpc>
                <a:spcPct val="110000"/>
              </a:lnSpc>
              <a:spcBef>
                <a:spcPts val="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sz="2400"/>
            </a:pPr>
            <a:r>
              <a:t>Étirement latéral</a:t>
            </a:r>
          </a:p>
        </p:txBody>
      </p:sp>
      <p:sp>
        <p:nvSpPr>
          <p:cNvPr id="16" name="Text Placeholder 3">
            <a:extLst>
              <a:ext uri="{FF2B5EF4-FFF2-40B4-BE49-F238E27FC236}">
                <a16:creationId xmlns:a16="http://schemas.microsoft.com/office/drawing/2014/main" id="{F6AA5F97-88CE-7D11-AD94-AE871B284B6F}"/>
              </a:ext>
            </a:extLst>
          </p:cNvPr>
          <p:cNvSpPr txBox="1">
            <a:spLocks/>
          </p:cNvSpPr>
          <p:nvPr/>
        </p:nvSpPr>
        <p:spPr>
          <a:xfrm>
            <a:off x="4704362" y="1997288"/>
            <a:ext cx="2815185" cy="581025"/>
          </a:xfrm>
          <a:prstGeom prst="rect">
            <a:avLst/>
          </a:prstGeom>
        </p:spPr>
        <p:txBody>
          <a:bodyPr vert="horz" lIns="91440" tIns="45720" rIns="91440" bIns="45720">
            <a:normAutofit/>
          </a:bodyPr>
          <a:lstStyle>
            <a:lvl1pPr marL="0" indent="0" algn="l" defTabSz="914400" rtl="0" eaLnBrk="1" latinLnBrk="0" hangingPunct="1">
              <a:lnSpc>
                <a:spcPct val="110000"/>
              </a:lnSpc>
              <a:spcBef>
                <a:spcPts val="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sz="2400"/>
            </a:pPr>
            <a:r>
              <a:t>Rotation assise</a:t>
            </a:r>
          </a:p>
        </p:txBody>
      </p:sp>
      <p:sp>
        <p:nvSpPr>
          <p:cNvPr id="5" name="TextBox 4">
            <a:extLst>
              <a:ext uri="{FF2B5EF4-FFF2-40B4-BE49-F238E27FC236}">
                <a16:creationId xmlns:a16="http://schemas.microsoft.com/office/drawing/2014/main" id="{4D4C1B2B-99C3-5064-AC54-98A6CDA9E0A9}"/>
              </a:ext>
            </a:extLst>
          </p:cNvPr>
          <p:cNvSpPr txBox="1"/>
          <p:nvPr/>
        </p:nvSpPr>
        <p:spPr>
          <a:xfrm>
            <a:off x="579380" y="6256875"/>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CAPITAINES DE FITNESS ANNÉE 2 | PARTIE 2 : MENTALITÉ DE JOUR DE MATCH</a:t>
            </a:r>
          </a:p>
        </p:txBody>
      </p:sp>
      <p:sp>
        <p:nvSpPr>
          <p:cNvPr id="6" name="Oval 5">
            <a:extLst>
              <a:ext uri="{FF2B5EF4-FFF2-40B4-BE49-F238E27FC236}">
                <a16:creationId xmlns:a16="http://schemas.microsoft.com/office/drawing/2014/main" id="{8FEF4EAB-9FC2-2C93-5157-E0F113D408E3}"/>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pic>
        <p:nvPicPr>
          <p:cNvPr id="8" name="Drawing 3">
            <a:extLst>
              <a:ext uri="{FF2B5EF4-FFF2-40B4-BE49-F238E27FC236}">
                <a16:creationId xmlns:a16="http://schemas.microsoft.com/office/drawing/2014/main" id="{7588AC8A-9271-90FD-F2B6-6AC5CF523091}"/>
              </a:ext>
            </a:extLst>
          </p:cNvPr>
          <p:cNvPicPr/>
          <p:nvPr/>
        </p:nvPicPr>
        <p:blipFill>
          <a:blip r:embed="rId3"/>
          <a:stretch>
            <a:fillRect/>
          </a:stretch>
        </p:blipFill>
        <p:spPr>
          <a:xfrm>
            <a:off x="10536796" y="689544"/>
            <a:ext cx="915111" cy="797103"/>
          </a:xfrm>
          <a:prstGeom prst="rect">
            <a:avLst/>
          </a:prstGeom>
        </p:spPr>
      </p:pic>
      <p:pic>
        <p:nvPicPr>
          <p:cNvPr id="10" name="Picture 9" descr="A person sitting on the floor  Description automatically generated">
            <a:extLst>
              <a:ext uri="{FF2B5EF4-FFF2-40B4-BE49-F238E27FC236}">
                <a16:creationId xmlns:a16="http://schemas.microsoft.com/office/drawing/2014/main" id="{4ED76AA3-0ECB-E664-5C4E-F957BA80A155}"/>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5594" r="93148">
                        <a14:foregroundMark x1="5660" y1="87062" x2="9699" y2="84739"/>
                        <a14:foregroundMark x1="34624" y1="54076" x2="43462" y2="48957"/>
                        <a14:foregroundMark x1="81165" y1="71374" x2="91029" y2="67014"/>
                        <a14:foregroundMark x1="93049" y1="65403" x2="93148" y2="62654"/>
                        <a14:foregroundMark x1="88083" y1="78957" x2="90103" y2="75166"/>
                        <a14:foregroundMark x1="84409" y1="66730" x2="84409" y2="66730"/>
                        <a14:foregroundMark x1="87951" y1="66445" x2="84608" y2="66445"/>
                        <a14:foregroundMark x1="86759" y1="66114" x2="86428" y2="65261"/>
                        <a14:foregroundMark x1="86329" y1="65261" x2="86660" y2="64076"/>
                        <a14:foregroundMark x1="83913" y1="70664" x2="83582" y2="69336"/>
                        <a14:foregroundMark x1="82158" y1="68768" x2="80437" y2="69763"/>
                        <a14:foregroundMark x1="89076" y1="68768" x2="78815" y2="68768"/>
                      </a14:backgroundRemoval>
                    </a14:imgEffect>
                  </a14:imgLayer>
                </a14:imgProps>
              </a:ext>
              <a:ext uri="{28A0092B-C50C-407E-A947-70E740481C1C}">
                <a14:useLocalDpi xmlns:a14="http://schemas.microsoft.com/office/drawing/2010/main" val="0"/>
              </a:ext>
            </a:extLst>
          </a:blip>
          <a:stretch>
            <a:fillRect/>
          </a:stretch>
        </p:blipFill>
        <p:spPr>
          <a:xfrm>
            <a:off x="4442751" y="3096980"/>
            <a:ext cx="3749000" cy="2618467"/>
          </a:xfrm>
          <a:prstGeom prst="rect">
            <a:avLst/>
          </a:prstGeom>
        </p:spPr>
      </p:pic>
      <p:pic>
        <p:nvPicPr>
          <p:cNvPr id="17" name="Picture 16" descr="A person in a green shirt  Description automatically generated">
            <a:extLst>
              <a:ext uri="{FF2B5EF4-FFF2-40B4-BE49-F238E27FC236}">
                <a16:creationId xmlns:a16="http://schemas.microsoft.com/office/drawing/2014/main" id="{0ACA126A-08DB-82E6-AE4A-25DC9586ADBD}"/>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6713" b="97500" l="36042" r="68906">
                        <a14:foregroundMark x1="49245" y1="85000" x2="49245" y2="85000"/>
                        <a14:foregroundMark x1="42188" y1="90000" x2="53646" y2="87870"/>
                        <a14:foregroundMark x1="38568" y1="88241" x2="54349" y2="92500"/>
                        <a14:foregroundMark x1="54349" y1="92500" x2="49036" y2="97546"/>
                        <a14:foregroundMark x1="45807" y1="18472" x2="45807" y2="18472"/>
                        <a14:foregroundMark x1="48620" y1="17407" x2="47031" y2="16713"/>
                        <a14:foregroundMark x1="44766" y1="17778" x2="43906" y2="25833"/>
                        <a14:foregroundMark x1="68906" y1="63426" x2="68906" y2="63426"/>
                      </a14:backgroundRemoval>
                    </a14:imgEffect>
                  </a14:imgLayer>
                </a14:imgProps>
              </a:ext>
              <a:ext uri="{28A0092B-C50C-407E-A947-70E740481C1C}">
                <a14:useLocalDpi xmlns:a14="http://schemas.microsoft.com/office/drawing/2010/main" val="0"/>
              </a:ext>
            </a:extLst>
          </a:blip>
          <a:srcRect l="32032" t="8196" r="27826"/>
          <a:stretch/>
        </p:blipFill>
        <p:spPr>
          <a:xfrm>
            <a:off x="1135405" y="2710501"/>
            <a:ext cx="2118583" cy="2725385"/>
          </a:xfrm>
          <a:prstGeom prst="rect">
            <a:avLst/>
          </a:prstGeom>
        </p:spPr>
      </p:pic>
      <p:pic>
        <p:nvPicPr>
          <p:cNvPr id="19" name="Picture 18" descr="A person in a green shirt  Description automatically generated">
            <a:extLst>
              <a:ext uri="{FF2B5EF4-FFF2-40B4-BE49-F238E27FC236}">
                <a16:creationId xmlns:a16="http://schemas.microsoft.com/office/drawing/2014/main" id="{0CE9D30B-A200-B5DD-1203-E2559A3B90A7}"/>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foregroundMark x1="43546" y1="89931" x2="47791" y2="78609"/>
                        <a14:foregroundMark x1="81239" y1="89325" x2="72978" y2="80024"/>
                        <a14:foregroundMark x1="74125" y1="67287" x2="74756" y2="67287"/>
                      </a14:backgroundRemoval>
                    </a14:imgEffect>
                  </a14:imgLayer>
                </a14:imgProps>
              </a:ext>
              <a:ext uri="{28A0092B-C50C-407E-A947-70E740481C1C}">
                <a14:useLocalDpi xmlns:a14="http://schemas.microsoft.com/office/drawing/2010/main" val="0"/>
              </a:ext>
            </a:extLst>
          </a:blip>
          <a:srcRect t="6871"/>
          <a:stretch/>
        </p:blipFill>
        <p:spPr>
          <a:xfrm>
            <a:off x="8780075" y="2472844"/>
            <a:ext cx="2685043" cy="3547809"/>
          </a:xfrm>
          <a:prstGeom prst="rect">
            <a:avLst/>
          </a:prstGeom>
        </p:spPr>
      </p:pic>
    </p:spTree>
    <p:extLst>
      <p:ext uri="{BB962C8B-B14F-4D97-AF65-F5344CB8AC3E}">
        <p14:creationId xmlns:p14="http://schemas.microsoft.com/office/powerpoint/2010/main" val="33647665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B947B6F-A0A9-452A-B5BA-AD55448ACD43}"/>
              </a:ext>
            </a:extLst>
          </p:cNvPr>
          <p:cNvSpPr>
            <a:spLocks noGrp="1"/>
          </p:cNvSpPr>
          <p:nvPr>
            <p:ph type="body" sz="quarter" idx="10"/>
          </p:nvPr>
        </p:nvSpPr>
        <p:spPr>
          <a:xfrm>
            <a:off x="628650" y="554638"/>
            <a:ext cx="9610725" cy="581025"/>
          </a:xfrm>
        </p:spPr>
        <p:txBody>
          <a:bodyPr/>
          <a:lstStyle/>
          <a:p>
            <a:r>
              <a:t>Vue d'ensemble du module</a:t>
            </a:r>
          </a:p>
        </p:txBody>
      </p:sp>
      <p:graphicFrame>
        <p:nvGraphicFramePr>
          <p:cNvPr id="15" name="Table 14">
            <a:extLst>
              <a:ext uri="{FF2B5EF4-FFF2-40B4-BE49-F238E27FC236}">
                <a16:creationId xmlns:a16="http://schemas.microsoft.com/office/drawing/2014/main" id="{78779394-33B8-4575-A4E1-BE0D5A31B130}"/>
              </a:ext>
            </a:extLst>
          </p:cNvPr>
          <p:cNvGraphicFramePr>
            <a:graphicFrameLocks noGrp="1"/>
          </p:cNvGraphicFramePr>
          <p:nvPr>
            <p:extLst>
              <p:ext uri="{D42A27DB-BD31-4B8C-83A1-F6EECF244321}">
                <p14:modId xmlns:p14="http://schemas.microsoft.com/office/powerpoint/2010/main" val="691915400"/>
              </p:ext>
            </p:extLst>
          </p:nvPr>
        </p:nvGraphicFramePr>
        <p:xfrm>
          <a:off x="628650" y="1856160"/>
          <a:ext cx="11430000" cy="4367836"/>
        </p:xfrm>
        <a:graphic>
          <a:graphicData uri="http://schemas.openxmlformats.org/drawingml/2006/table">
            <a:tbl>
              <a:tblPr bandRow="1">
                <a:tableStyleId>{22838BEF-8BB2-4498-84A7-C5851F593DF1}</a:tableStyleId>
              </a:tblPr>
              <a:tblGrid>
                <a:gridCol w="4439619">
                  <a:extLst>
                    <a:ext uri="{9D8B030D-6E8A-4147-A177-3AD203B41FA5}">
                      <a16:colId xmlns:a16="http://schemas.microsoft.com/office/drawing/2014/main" val="2327306952"/>
                    </a:ext>
                  </a:extLst>
                </a:gridCol>
                <a:gridCol w="6990381">
                  <a:extLst>
                    <a:ext uri="{9D8B030D-6E8A-4147-A177-3AD203B41FA5}">
                      <a16:colId xmlns:a16="http://schemas.microsoft.com/office/drawing/2014/main" val="4235766345"/>
                    </a:ext>
                  </a:extLst>
                </a:gridCol>
              </a:tblGrid>
              <a:tr h="843382">
                <a:tc>
                  <a:txBody>
                    <a:bodyPr/>
                    <a:lstStyle/>
                    <a:p>
                      <a:pPr marL="0" marR="0">
                        <a:spcBef>
                          <a:spcPts val="0"/>
                        </a:spcBef>
                        <a:spcAft>
                          <a:spcPts val="0"/>
                        </a:spcAft>
                        <a:defRPr sz="2400" b="1">
                          <a:solidFill>
                            <a:srgbClr val="179984"/>
                          </a:solidFill>
                        </a:defRPr>
                      </a:pPr>
                      <a:r>
                        <a:t>Partie 1 : </a:t>
                      </a:r>
                    </a:p>
                    <a:p>
                      <a:pPr marL="0" marR="0">
                        <a:spcBef>
                          <a:spcPts val="0"/>
                        </a:spcBef>
                        <a:spcAft>
                          <a:spcPts val="0"/>
                        </a:spcAft>
                        <a:defRPr sz="2400" b="1"/>
                      </a:pPr>
                      <a:r>
                        <a:t>Révision de l'année 1</a:t>
                      </a:r>
                    </a:p>
                  </a:txBody>
                  <a:tcPr marL="71545" marR="71545" marT="86119" marB="86119" anchor="ctr">
                    <a:lnL w="12700" cmpd="sng">
                      <a:noFill/>
                    </a:lnL>
                    <a:lnR w="12700" cmpd="sng">
                      <a:noFill/>
                    </a:lnR>
                    <a:lnT w="12700" cmpd="sng">
                      <a:noFill/>
                    </a:lnT>
                    <a:lnB w="9525" cap="flat" cmpd="sng" algn="ctr">
                      <a:solidFill>
                        <a:srgbClr val="29BB9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342900" marR="0" indent="-342900">
                        <a:spcBef>
                          <a:spcPts val="0"/>
                        </a:spcBef>
                        <a:spcAft>
                          <a:spcPts val="0"/>
                        </a:spcAft>
                        <a:buFont typeface="Arial" panose="020B0604020202020204" pitchFamily="34" charset="0"/>
                        <a:buChar char="•"/>
                      </a:pPr>
                      <a:endParaRPr sz="2400"/>
                    </a:p>
                    <a:p>
                      <a:pPr marL="342900" marR="0" indent="-342900">
                        <a:spcBef>
                          <a:spcPts val="0"/>
                        </a:spcBef>
                        <a:spcAft>
                          <a:spcPts val="0"/>
                        </a:spcAft>
                        <a:buFont typeface="Arial" panose="020B0604020202020204" pitchFamily="34" charset="0"/>
                        <a:buChar char="•"/>
                        <a:defRPr sz="2400"/>
                      </a:pPr>
                      <a:r>
                        <a:t>Responsabilités du capitaine de fitness</a:t>
                      </a:r>
                    </a:p>
                    <a:p>
                      <a:pPr marL="342900" marR="0" indent="-342900">
                        <a:spcBef>
                          <a:spcPts val="0"/>
                        </a:spcBef>
                        <a:spcAft>
                          <a:spcPts val="0"/>
                        </a:spcAft>
                        <a:buFont typeface="Arial" panose="020B0604020202020204" pitchFamily="34" charset="0"/>
                        <a:buChar char="•"/>
                        <a:defRPr sz="2400"/>
                      </a:pPr>
                      <a:r>
                        <a:t>Entraînement à l'échauffement et à la récupération</a:t>
                      </a:r>
                    </a:p>
                    <a:p>
                      <a:pPr marL="342900" marR="0" indent="-342900">
                        <a:spcBef>
                          <a:spcPts val="0"/>
                        </a:spcBef>
                        <a:spcAft>
                          <a:spcPts val="0"/>
                        </a:spcAft>
                        <a:buFont typeface="Arial" panose="020B0604020202020204" pitchFamily="34" charset="0"/>
                        <a:buChar char="•"/>
                        <a:defRPr sz="2400"/>
                      </a:pPr>
                      <a:r>
                        <a:t>Communication</a:t>
                      </a:r>
                      <a:br>
                        <a:rPr lang="en-US" sz="2400" dirty="0"/>
                      </a:br>
                      <a:endParaRPr sz="2400"/>
                    </a:p>
                  </a:txBody>
                  <a:tcPr marL="71545" marR="71545" marT="86119" marB="86119" anchor="ctr">
                    <a:lnL w="12700" cmpd="sng">
                      <a:noFill/>
                    </a:lnL>
                    <a:lnR w="12700" cmpd="sng">
                      <a:noFill/>
                    </a:lnR>
                    <a:lnT w="12700" cmpd="sng">
                      <a:noFill/>
                    </a:lnT>
                    <a:lnB w="9525" cap="flat" cmpd="sng" algn="ctr">
                      <a:solidFill>
                        <a:srgbClr val="29BB9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4257164"/>
                  </a:ext>
                </a:extLst>
              </a:tr>
              <a:tr h="1029789">
                <a:tc>
                  <a:txBody>
                    <a:bodyPr/>
                    <a:lstStyle/>
                    <a:p>
                      <a:pPr marL="0" marR="0">
                        <a:spcBef>
                          <a:spcPts val="0"/>
                        </a:spcBef>
                        <a:spcAft>
                          <a:spcPts val="0"/>
                        </a:spcAft>
                        <a:defRPr sz="2400" b="1">
                          <a:solidFill>
                            <a:srgbClr val="179984"/>
                          </a:solidFill>
                        </a:defRPr>
                      </a:pPr>
                      <a:r>
                        <a:t>Partie 2 : </a:t>
                      </a:r>
                    </a:p>
                    <a:p>
                      <a:pPr marL="0" marR="0">
                        <a:spcBef>
                          <a:spcPts val="0"/>
                        </a:spcBef>
                        <a:spcAft>
                          <a:spcPts val="0"/>
                        </a:spcAft>
                        <a:defRPr sz="2400" b="1"/>
                      </a:pPr>
                      <a:r>
                        <a:t>Mentalité de jour de match</a:t>
                      </a:r>
                    </a:p>
                  </a:txBody>
                  <a:tcPr marL="71545" marR="71545" marT="86119" marB="86119" anchor="ctr">
                    <a:lnL w="12700" cmpd="sng">
                      <a:noFill/>
                    </a:lnL>
                    <a:lnR w="12700" cmpd="sng">
                      <a:noFill/>
                    </a:lnR>
                    <a:lnT w="9525" cap="flat" cmpd="sng" algn="ctr">
                      <a:solidFill>
                        <a:srgbClr val="29BB9C"/>
                      </a:solidFill>
                      <a:prstDash val="solid"/>
                      <a:round/>
                      <a:headEnd type="none" w="med" len="med"/>
                      <a:tailEnd type="none" w="med" len="med"/>
                    </a:lnT>
                    <a:lnB w="9525" cap="flat" cmpd="sng" algn="ctr">
                      <a:solidFill>
                        <a:srgbClr val="29BB9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342900" marR="0" indent="-342900">
                        <a:spcBef>
                          <a:spcPts val="0"/>
                        </a:spcBef>
                        <a:spcAft>
                          <a:spcPts val="0"/>
                        </a:spcAft>
                        <a:buFont typeface="Arial" panose="020B0604020202020204" pitchFamily="34" charset="0"/>
                        <a:buChar char="•"/>
                      </a:pPr>
                      <a:endParaRPr sz="2400"/>
                    </a:p>
                    <a:p>
                      <a:pPr marL="342900" marR="0" indent="-342900">
                        <a:spcBef>
                          <a:spcPts val="0"/>
                        </a:spcBef>
                        <a:spcAft>
                          <a:spcPts val="0"/>
                        </a:spcAft>
                        <a:buFont typeface="Arial" panose="020B0604020202020204" pitchFamily="34" charset="0"/>
                        <a:buChar char="•"/>
                        <a:defRPr sz="2400"/>
                      </a:pPr>
                      <a:r>
                        <a:t>Prendre soin de soi en tant que leader</a:t>
                      </a:r>
                    </a:p>
                    <a:p>
                      <a:pPr marL="342900" marR="0" indent="-342900">
                        <a:spcBef>
                          <a:spcPts val="0"/>
                        </a:spcBef>
                        <a:spcAft>
                          <a:spcPts val="0"/>
                        </a:spcAft>
                        <a:buFont typeface="Arial" panose="020B0604020202020204" pitchFamily="34" charset="0"/>
                        <a:buChar char="•"/>
                        <a:defRPr sz="2400"/>
                      </a:pPr>
                      <a:r>
                        <a:t>Des messages de force</a:t>
                      </a:r>
                    </a:p>
                    <a:p>
                      <a:pPr marL="342900" marR="0" indent="-342900">
                        <a:spcBef>
                          <a:spcPts val="0"/>
                        </a:spcBef>
                        <a:spcAft>
                          <a:spcPts val="0"/>
                        </a:spcAft>
                        <a:buFont typeface="Arial" panose="020B0604020202020204" pitchFamily="34" charset="0"/>
                        <a:buChar char="•"/>
                        <a:defRPr sz="2400"/>
                      </a:pPr>
                      <a:r>
                        <a:t>Respiration et étirements</a:t>
                      </a:r>
                    </a:p>
                    <a:p>
                      <a:pPr marL="342900" marR="0" indent="-342900">
                        <a:spcBef>
                          <a:spcPts val="0"/>
                        </a:spcBef>
                        <a:spcAft>
                          <a:spcPts val="0"/>
                        </a:spcAft>
                        <a:buFont typeface="Arial" panose="020B0604020202020204" pitchFamily="34" charset="0"/>
                        <a:buChar char="•"/>
                      </a:pPr>
                      <a:endParaRPr sz="2400"/>
                    </a:p>
                  </a:txBody>
                  <a:tcPr marL="71545" marR="71545" marT="86119" marB="86119" anchor="ctr">
                    <a:lnL w="12700" cmpd="sng">
                      <a:noFill/>
                    </a:lnL>
                    <a:lnR w="12700" cmpd="sng">
                      <a:noFill/>
                    </a:lnR>
                    <a:lnT w="9525" cap="flat" cmpd="sng" algn="ctr">
                      <a:solidFill>
                        <a:srgbClr val="29BB9C"/>
                      </a:solidFill>
                      <a:prstDash val="solid"/>
                      <a:round/>
                      <a:headEnd type="none" w="med" len="med"/>
                      <a:tailEnd type="none" w="med" len="med"/>
                    </a:lnT>
                    <a:lnB w="9525" cap="flat" cmpd="sng" algn="ctr">
                      <a:solidFill>
                        <a:srgbClr val="29BB9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16103661"/>
                  </a:ext>
                </a:extLst>
              </a:tr>
            </a:tbl>
          </a:graphicData>
        </a:graphic>
      </p:graphicFrame>
      <p:sp>
        <p:nvSpPr>
          <p:cNvPr id="2" name="TextBox 1">
            <a:extLst>
              <a:ext uri="{FF2B5EF4-FFF2-40B4-BE49-F238E27FC236}">
                <a16:creationId xmlns:a16="http://schemas.microsoft.com/office/drawing/2014/main" id="{AB0A2198-4A43-9278-F5DD-D00E5C03C8C5}"/>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CAPITAINES DE FITNESS ANNÉE 2</a:t>
            </a:r>
          </a:p>
        </p:txBody>
      </p:sp>
    </p:spTree>
    <p:extLst>
      <p:ext uri="{BB962C8B-B14F-4D97-AF65-F5344CB8AC3E}">
        <p14:creationId xmlns:p14="http://schemas.microsoft.com/office/powerpoint/2010/main" val="26184122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1A790-3DA6-26AE-0255-177D221FEEE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241A813-E966-3BDF-26B9-828E1C58FB53}"/>
              </a:ext>
            </a:extLst>
          </p:cNvPr>
          <p:cNvSpPr>
            <a:spLocks noGrp="1"/>
          </p:cNvSpPr>
          <p:nvPr>
            <p:ph type="body" sz="quarter" idx="11"/>
          </p:nvPr>
        </p:nvSpPr>
        <p:spPr/>
        <p:txBody>
          <a:bodyPr>
            <a:normAutofit fontScale="62500" lnSpcReduction="20000"/>
          </a:bodyPr>
          <a:lstStyle/>
          <a:p>
            <a:pPr algn="r"/>
            <a:r>
              <a:t>Événements de leadership</a:t>
            </a:r>
          </a:p>
        </p:txBody>
      </p:sp>
      <p:sp>
        <p:nvSpPr>
          <p:cNvPr id="9" name="Text Placeholder 8">
            <a:extLst>
              <a:ext uri="{FF2B5EF4-FFF2-40B4-BE49-F238E27FC236}">
                <a16:creationId xmlns:a16="http://schemas.microsoft.com/office/drawing/2014/main" id="{D80A2088-0658-D928-9830-56DB7AC14191}"/>
              </a:ext>
            </a:extLst>
          </p:cNvPr>
          <p:cNvSpPr>
            <a:spLocks noGrp="1"/>
          </p:cNvSpPr>
          <p:nvPr>
            <p:ph type="body" sz="quarter" idx="12"/>
          </p:nvPr>
        </p:nvSpPr>
        <p:spPr/>
        <p:txBody>
          <a:bodyPr>
            <a:normAutofit fontScale="77500" lnSpcReduction="20000"/>
          </a:bodyPr>
          <a:lstStyle/>
          <a:p>
            <a:r>
              <a:t>Planification d'événements</a:t>
            </a:r>
          </a:p>
        </p:txBody>
      </p:sp>
      <p:pic>
        <p:nvPicPr>
          <p:cNvPr id="10" name="Picture Placeholder 41">
            <a:extLst>
              <a:ext uri="{FF2B5EF4-FFF2-40B4-BE49-F238E27FC236}">
                <a16:creationId xmlns:a16="http://schemas.microsoft.com/office/drawing/2014/main" id="{DFE8D1ED-CA2D-47E0-B963-3E33C14983B0}"/>
              </a:ext>
            </a:extLst>
          </p:cNvPr>
          <p:cNvPicPr>
            <a:picLocks noChangeAspect="1"/>
          </p:cNvPicPr>
          <p:nvPr/>
        </p:nvPicPr>
        <p:blipFill>
          <a:blip r:embed="rId3">
            <a:extLst>
              <a:ext uri="{28A0092B-C50C-407E-A947-70E740481C1C}">
                <a14:useLocalDpi xmlns:a14="http://schemas.microsoft.com/office/drawing/2010/main" val="0"/>
              </a:ext>
            </a:extLst>
          </a:blip>
          <a:srcRect t="12435" b="12435"/>
          <a:stretch/>
        </p:blipFill>
        <p:spPr>
          <a:xfrm>
            <a:off x="2428875" y="982662"/>
            <a:ext cx="9763125" cy="4892675"/>
          </a:xfrm>
          <a:prstGeom prst="rect">
            <a:avLst/>
          </a:prstGeom>
        </p:spPr>
      </p:pic>
      <p:grpSp>
        <p:nvGrpSpPr>
          <p:cNvPr id="11" name="Group 10">
            <a:extLst>
              <a:ext uri="{FF2B5EF4-FFF2-40B4-BE49-F238E27FC236}">
                <a16:creationId xmlns:a16="http://schemas.microsoft.com/office/drawing/2014/main" id="{A88270DF-9870-E88E-418D-5F5D15E096F4}"/>
              </a:ext>
            </a:extLst>
          </p:cNvPr>
          <p:cNvGrpSpPr/>
          <p:nvPr/>
        </p:nvGrpSpPr>
        <p:grpSpPr>
          <a:xfrm>
            <a:off x="-63499"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AF06605B-10BB-5A0D-0D22-20017DC968B6}"/>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14" name="Oval 13">
              <a:extLst>
                <a:ext uri="{FF2B5EF4-FFF2-40B4-BE49-F238E27FC236}">
                  <a16:creationId xmlns:a16="http://schemas.microsoft.com/office/drawing/2014/main" id="{0490DC5D-0780-217E-E35F-4B06D0CDC980}"/>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grpSp>
      <p:sp>
        <p:nvSpPr>
          <p:cNvPr id="3" name="AutoShape 2">
            <a:extLst>
              <a:ext uri="{FF2B5EF4-FFF2-40B4-BE49-F238E27FC236}">
                <a16:creationId xmlns:a16="http://schemas.microsoft.com/office/drawing/2014/main" id="{C685AF0B-BBA1-D5E7-0A42-2C1C8D4EC937}"/>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a:p>
        </p:txBody>
      </p:sp>
      <p:sp>
        <p:nvSpPr>
          <p:cNvPr id="8" name="Oval 7">
            <a:extLst>
              <a:ext uri="{FF2B5EF4-FFF2-40B4-BE49-F238E27FC236}">
                <a16:creationId xmlns:a16="http://schemas.microsoft.com/office/drawing/2014/main" id="{50C0DF38-E153-8159-A9AF-A92025F53327}"/>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4" name="Text Placeholder 1">
            <a:extLst>
              <a:ext uri="{FF2B5EF4-FFF2-40B4-BE49-F238E27FC236}">
                <a16:creationId xmlns:a16="http://schemas.microsoft.com/office/drawing/2014/main" id="{539EA355-B4FE-C64C-2C1B-965541506AD0}"/>
              </a:ext>
            </a:extLst>
          </p:cNvPr>
          <p:cNvSpPr txBox="1">
            <a:spLocks/>
          </p:cNvSpPr>
          <p:nvPr/>
        </p:nvSpPr>
        <p:spPr>
          <a:xfrm>
            <a:off x="126717" y="225061"/>
            <a:ext cx="10749830" cy="891861"/>
          </a:xfrm>
          <a:prstGeom prst="rect">
            <a:avLst/>
          </a:prstGeom>
        </p:spPr>
        <p:txBody>
          <a:bodyPr vert="horz" lIns="91440" tIns="45720" rIns="91440" bIns="45720">
            <a:noAutofit/>
          </a:bodyPr>
          <a:lstStyle>
            <a:lvl1pPr marL="0" indent="0" algn="r" defTabSz="914400" rtl="0" eaLnBrk="1" latinLnBrk="0" hangingPunct="1">
              <a:lnSpc>
                <a:spcPct val="90000"/>
              </a:lnSpc>
              <a:spcBef>
                <a:spcPts val="1000"/>
              </a:spcBef>
              <a:buFont typeface="Arial" panose="020B0604020202020204" pitchFamily="34" charset="0"/>
              <a:buNone/>
              <a:defRPr sz="4400" b="1" kern="1200">
                <a:solidFill>
                  <a:srgbClr val="0069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defRPr sz="3600"/>
            </a:pPr>
            <a:r>
              <a:rPr dirty="0" err="1"/>
              <a:t>Révision</a:t>
            </a:r>
            <a:r>
              <a:rPr dirty="0"/>
              <a:t> de la 2e </a:t>
            </a:r>
            <a:r>
              <a:rPr dirty="0" err="1"/>
              <a:t>année</a:t>
            </a:r>
            <a:r>
              <a:rPr dirty="0"/>
              <a:t> capitaine de fitness</a:t>
            </a:r>
          </a:p>
        </p:txBody>
      </p:sp>
      <p:sp>
        <p:nvSpPr>
          <p:cNvPr id="7" name="TextBox 6">
            <a:extLst>
              <a:ext uri="{FF2B5EF4-FFF2-40B4-BE49-F238E27FC236}">
                <a16:creationId xmlns:a16="http://schemas.microsoft.com/office/drawing/2014/main" id="{62942CA2-72B5-8EBE-F54D-B221E38A13D2}"/>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CAPITAINES DE FITNESS ANNÉE 2 </a:t>
            </a:r>
          </a:p>
        </p:txBody>
      </p:sp>
      <p:pic>
        <p:nvPicPr>
          <p:cNvPr id="12" name="Graphic 11" descr="Rewind with solid fill">
            <a:extLst>
              <a:ext uri="{FF2B5EF4-FFF2-40B4-BE49-F238E27FC236}">
                <a16:creationId xmlns:a16="http://schemas.microsoft.com/office/drawing/2014/main" id="{202CCBA3-7D9C-5CAF-E237-E6E36C944F9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42835" y="2393760"/>
            <a:ext cx="2070480" cy="2070480"/>
          </a:xfrm>
          <a:prstGeom prst="rect">
            <a:avLst/>
          </a:prstGeom>
        </p:spPr>
      </p:pic>
    </p:spTree>
    <p:extLst>
      <p:ext uri="{BB962C8B-B14F-4D97-AF65-F5344CB8AC3E}">
        <p14:creationId xmlns:p14="http://schemas.microsoft.com/office/powerpoint/2010/main" val="35502036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0ABADE-B9D8-4724-82E7-04A5D993D659}"/>
              </a:ext>
            </a:extLst>
          </p:cNvPr>
          <p:cNvSpPr>
            <a:spLocks noGrp="1"/>
          </p:cNvSpPr>
          <p:nvPr>
            <p:ph type="body" sz="quarter" idx="10"/>
          </p:nvPr>
        </p:nvSpPr>
        <p:spPr/>
        <p:txBody>
          <a:bodyPr/>
          <a:lstStyle/>
          <a:p>
            <a:r>
              <a:t>Rôles et responsabilités en 2e année</a:t>
            </a:r>
          </a:p>
        </p:txBody>
      </p:sp>
      <p:sp>
        <p:nvSpPr>
          <p:cNvPr id="3" name="Text Placeholder 2">
            <a:extLst>
              <a:ext uri="{FF2B5EF4-FFF2-40B4-BE49-F238E27FC236}">
                <a16:creationId xmlns:a16="http://schemas.microsoft.com/office/drawing/2014/main" id="{830821F7-323C-4926-B57C-4C482669BB16}"/>
              </a:ext>
            </a:extLst>
          </p:cNvPr>
          <p:cNvSpPr>
            <a:spLocks noGrp="1"/>
          </p:cNvSpPr>
          <p:nvPr>
            <p:ph type="body" sz="quarter" idx="11"/>
          </p:nvPr>
        </p:nvSpPr>
        <p:spPr/>
        <p:txBody>
          <a:bodyPr>
            <a:normAutofit/>
          </a:bodyPr>
          <a:lstStyle/>
          <a:p>
            <a:pPr algn="l">
              <a:defRPr sz="3200"/>
            </a:pPr>
            <a:r>
              <a:t>Révision de la 2e année capitaine de fitness</a:t>
            </a:r>
          </a:p>
        </p:txBody>
      </p:sp>
      <p:sp>
        <p:nvSpPr>
          <p:cNvPr id="5" name="Text Box 2">
            <a:extLst>
              <a:ext uri="{FF2B5EF4-FFF2-40B4-BE49-F238E27FC236}">
                <a16:creationId xmlns:a16="http://schemas.microsoft.com/office/drawing/2014/main" id="{92B6AAEA-3C8E-B0B6-B583-AD663AD94E9D}"/>
              </a:ext>
            </a:extLst>
          </p:cNvPr>
          <p:cNvSpPr txBox="1">
            <a:spLocks noChangeArrowheads="1"/>
          </p:cNvSpPr>
          <p:nvPr/>
        </p:nvSpPr>
        <p:spPr bwMode="auto">
          <a:xfrm>
            <a:off x="1025450" y="4480687"/>
            <a:ext cx="2140374" cy="657681"/>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marL="0" marR="0" algn="ctr">
              <a:lnSpc>
                <a:spcPct val="107000"/>
              </a:lnSpc>
              <a:spcBef>
                <a:spcPts val="0"/>
              </a:spcBef>
              <a:spcAft>
                <a:spcPts val="800"/>
              </a:spcAft>
              <a:defRPr>
                <a:effectLst/>
                <a:latin typeface="Ubuntu Light" panose="020B0304030602030204" pitchFamily="34" charset="0"/>
                <a:ea typeface="Ubuntu Light" panose="020B0304030602030204" pitchFamily="34" charset="0"/>
                <a:cs typeface="Times New Roman" panose="02020603050405020304" pitchFamily="18" charset="0"/>
              </a:defRPr>
            </a:pPr>
            <a:r>
              <a:t>Diriger des échauffements et des récupérations</a:t>
            </a:r>
            <a:endParaRPr sz="1200">
              <a:effectLst/>
              <a:latin typeface="Ubuntu Light" panose="020B0304030602030204" pitchFamily="34" charset="0"/>
              <a:ea typeface="Ubuntu Light" panose="020B0304030602030204" pitchFamily="34" charset="0"/>
              <a:cs typeface="Times New Roman" panose="02020603050405020304" pitchFamily="18" charset="0"/>
            </a:endParaRPr>
          </a:p>
        </p:txBody>
      </p:sp>
      <p:sp>
        <p:nvSpPr>
          <p:cNvPr id="8" name="Text Box 3">
            <a:extLst>
              <a:ext uri="{FF2B5EF4-FFF2-40B4-BE49-F238E27FC236}">
                <a16:creationId xmlns:a16="http://schemas.microsoft.com/office/drawing/2014/main" id="{81D03C10-9079-6A67-A48D-AB27EAE6937B}"/>
              </a:ext>
            </a:extLst>
          </p:cNvPr>
          <p:cNvSpPr txBox="1">
            <a:spLocks noChangeArrowheads="1"/>
          </p:cNvSpPr>
          <p:nvPr/>
        </p:nvSpPr>
        <p:spPr bwMode="auto">
          <a:xfrm>
            <a:off x="3681203" y="4480687"/>
            <a:ext cx="2140374" cy="361317"/>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marL="0" marR="0" algn="ctr">
              <a:lnSpc>
                <a:spcPct val="107000"/>
              </a:lnSpc>
              <a:spcBef>
                <a:spcPts val="0"/>
              </a:spcBef>
              <a:spcAft>
                <a:spcPts val="800"/>
              </a:spcAft>
              <a:defRPr>
                <a:effectLst/>
                <a:latin typeface="Ubuntu Light" panose="020B0304030602030204" pitchFamily="34" charset="0"/>
                <a:ea typeface="Ubuntu Light" panose="020B0304030602030204" pitchFamily="34" charset="0"/>
                <a:cs typeface="Times New Roman" panose="02020603050405020304" pitchFamily="18" charset="0"/>
              </a:defRPr>
            </a:pPr>
            <a:r>
              <a:t>Partager des conseils de santé</a:t>
            </a:r>
          </a:p>
        </p:txBody>
      </p:sp>
      <p:pic>
        <p:nvPicPr>
          <p:cNvPr id="13" name="Picture 6" descr="Warm-up Icons - Free SVG &amp; PNG Warm-up Images - Noun Project">
            <a:extLst>
              <a:ext uri="{FF2B5EF4-FFF2-40B4-BE49-F238E27FC236}">
                <a16:creationId xmlns:a16="http://schemas.microsoft.com/office/drawing/2014/main" id="{872B3A4F-E3D8-17CE-8861-38300FF64C25}"/>
              </a:ext>
            </a:extLst>
          </p:cNvPr>
          <p:cNvPicPr>
            <a:picLocks noChangeAspect="1" noChangeArrowheads="1"/>
          </p:cNvPicPr>
          <p:nvPr/>
        </p:nvPicPr>
        <p:blipFill>
          <a:blip r:embed="rId3">
            <a:duotone>
              <a:schemeClr val="accent2">
                <a:shade val="45000"/>
                <a:satMod val="135000"/>
              </a:schemeClr>
              <a:prstClr val="white"/>
            </a:duotone>
            <a:alphaModFix/>
            <a:extLst>
              <a:ext uri="{28A0092B-C50C-407E-A947-70E740481C1C}">
                <a14:useLocalDpi xmlns:a14="http://schemas.microsoft.com/office/drawing/2010/main" val="0"/>
              </a:ext>
            </a:extLst>
          </a:blip>
          <a:srcRect/>
          <a:stretch>
            <a:fillRect/>
          </a:stretch>
        </p:blipFill>
        <p:spPr bwMode="auto">
          <a:xfrm>
            <a:off x="1196014" y="2585405"/>
            <a:ext cx="1611679" cy="1611679"/>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0" descr="healthy Icon - Free PNG &amp; SVG 39490 - Noun Project">
            <a:extLst>
              <a:ext uri="{FF2B5EF4-FFF2-40B4-BE49-F238E27FC236}">
                <a16:creationId xmlns:a16="http://schemas.microsoft.com/office/drawing/2014/main" id="{190C8B28-C2A9-EDE9-9382-3B05545CA91D}"/>
              </a:ext>
            </a:extLst>
          </p:cNvPr>
          <p:cNvPicPr>
            <a:picLocks noChangeAspect="1" noChangeArrowheads="1"/>
          </p:cNvPicPr>
          <p:nvPr/>
        </p:nvPicPr>
        <p:blipFill>
          <a:blip r:embed="rId4">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083848" y="2689890"/>
            <a:ext cx="1402708" cy="1402708"/>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3BAFDFE6-35E8-3A14-97E0-6FA7370AB993}"/>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CAPITAINES DE FITNESS ANNÉE 2 </a:t>
            </a:r>
          </a:p>
        </p:txBody>
      </p:sp>
      <p:sp>
        <p:nvSpPr>
          <p:cNvPr id="4" name="Text Box 2">
            <a:extLst>
              <a:ext uri="{FF2B5EF4-FFF2-40B4-BE49-F238E27FC236}">
                <a16:creationId xmlns:a16="http://schemas.microsoft.com/office/drawing/2014/main" id="{04C439E5-45B8-F246-CF09-C52BED93B619}"/>
              </a:ext>
            </a:extLst>
          </p:cNvPr>
          <p:cNvSpPr txBox="1">
            <a:spLocks noChangeArrowheads="1"/>
          </p:cNvSpPr>
          <p:nvPr/>
        </p:nvSpPr>
        <p:spPr bwMode="auto">
          <a:xfrm>
            <a:off x="6336956" y="4454156"/>
            <a:ext cx="2140374" cy="657681"/>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marL="0" marR="0" algn="ctr">
              <a:lnSpc>
                <a:spcPct val="107000"/>
              </a:lnSpc>
              <a:spcBef>
                <a:spcPts val="0"/>
              </a:spcBef>
              <a:spcAft>
                <a:spcPts val="800"/>
              </a:spcAft>
              <a:defRPr>
                <a:effectLst/>
                <a:latin typeface="Ubuntu Light" panose="020B0304030602030204" pitchFamily="34" charset="0"/>
                <a:ea typeface="Ubuntu Light" panose="020B0304030602030204" pitchFamily="34" charset="0"/>
                <a:cs typeface="Times New Roman" panose="02020603050405020304" pitchFamily="18" charset="0"/>
              </a:defRPr>
            </a:pPr>
            <a:r>
              <a:t>Partager des messages de force </a:t>
            </a:r>
            <a:endParaRPr sz="1200">
              <a:effectLst/>
              <a:latin typeface="Ubuntu Light" panose="020B0304030602030204" pitchFamily="34" charset="0"/>
              <a:ea typeface="Ubuntu Light" panose="020B0304030602030204" pitchFamily="34" charset="0"/>
              <a:cs typeface="Times New Roman" panose="02020603050405020304" pitchFamily="18" charset="0"/>
            </a:endParaRPr>
          </a:p>
        </p:txBody>
      </p:sp>
      <p:sp>
        <p:nvSpPr>
          <p:cNvPr id="7" name="Text Box 3">
            <a:extLst>
              <a:ext uri="{FF2B5EF4-FFF2-40B4-BE49-F238E27FC236}">
                <a16:creationId xmlns:a16="http://schemas.microsoft.com/office/drawing/2014/main" id="{2A384C52-02E3-4CFB-60C9-ACB64031FE15}"/>
              </a:ext>
            </a:extLst>
          </p:cNvPr>
          <p:cNvSpPr txBox="1">
            <a:spLocks noChangeArrowheads="1"/>
          </p:cNvSpPr>
          <p:nvPr/>
        </p:nvSpPr>
        <p:spPr bwMode="auto">
          <a:xfrm>
            <a:off x="8992709" y="4454156"/>
            <a:ext cx="2140374" cy="657681"/>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marL="0" marR="0" algn="ctr">
              <a:lnSpc>
                <a:spcPct val="107000"/>
              </a:lnSpc>
              <a:spcBef>
                <a:spcPts val="0"/>
              </a:spcBef>
              <a:spcAft>
                <a:spcPts val="800"/>
              </a:spcAft>
              <a:defRPr>
                <a:latin typeface="Ubuntu Light" panose="020B0304030602030204" pitchFamily="34" charset="0"/>
                <a:ea typeface="Ubuntu Light" panose="020B0304030602030204" pitchFamily="34" charset="0"/>
                <a:cs typeface="Times New Roman" panose="02020603050405020304" pitchFamily="18" charset="0"/>
              </a:defRPr>
            </a:pPr>
            <a:r>
              <a:t>Faire des exercices de respiration pendant les étirements</a:t>
            </a:r>
            <a:endParaRPr>
              <a:effectLst/>
              <a:latin typeface="Ubuntu Light" panose="020B0304030602030204" pitchFamily="34" charset="0"/>
              <a:ea typeface="Ubuntu Light" panose="020B0304030602030204" pitchFamily="34" charset="0"/>
              <a:cs typeface="Times New Roman" panose="02020603050405020304" pitchFamily="18" charset="0"/>
            </a:endParaRPr>
          </a:p>
        </p:txBody>
      </p:sp>
      <p:pic>
        <p:nvPicPr>
          <p:cNvPr id="12" name="Drawing 3">
            <a:extLst>
              <a:ext uri="{FF2B5EF4-FFF2-40B4-BE49-F238E27FC236}">
                <a16:creationId xmlns:a16="http://schemas.microsoft.com/office/drawing/2014/main" id="{58B64AB0-E567-0FBE-7DCB-81B7CE164393}"/>
              </a:ext>
            </a:extLst>
          </p:cNvPr>
          <p:cNvPicPr/>
          <p:nvPr/>
        </p:nvPicPr>
        <p:blipFill>
          <a:blip r:embed="rId5">
            <a:duotone>
              <a:prstClr val="black"/>
              <a:srgbClr val="FF9966">
                <a:tint val="45000"/>
                <a:satMod val="400000"/>
              </a:srgbClr>
            </a:duotone>
            <a:extLst>
              <a:ext uri="{BEBA8EAE-BF5A-486C-A8C5-ECC9F3942E4B}">
                <a14:imgProps xmlns:a14="http://schemas.microsoft.com/office/drawing/2010/main">
                  <a14:imgLayer r:embed="rId6">
                    <a14:imgEffect>
                      <a14:saturation sat="0"/>
                    </a14:imgEffect>
                    <a14:imgEffect>
                      <a14:brightnessContrast contrast="40000"/>
                    </a14:imgEffect>
                  </a14:imgLayer>
                </a14:imgProps>
              </a:ext>
            </a:extLst>
          </a:blip>
          <a:stretch>
            <a:fillRect/>
          </a:stretch>
        </p:blipFill>
        <p:spPr>
          <a:xfrm>
            <a:off x="9258048" y="2848686"/>
            <a:ext cx="1383323" cy="1153438"/>
          </a:xfrm>
          <a:prstGeom prst="rect">
            <a:avLst/>
          </a:prstGeom>
        </p:spPr>
      </p:pic>
      <p:sp>
        <p:nvSpPr>
          <p:cNvPr id="6" name="Oval 5">
            <a:extLst>
              <a:ext uri="{FF2B5EF4-FFF2-40B4-BE49-F238E27FC236}">
                <a16:creationId xmlns:a16="http://schemas.microsoft.com/office/drawing/2014/main" id="{C179974A-8F99-8217-2506-1DCA6D23534F}"/>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pic>
        <p:nvPicPr>
          <p:cNvPr id="11" name="Graphic 10" descr="Rewind with solid fill">
            <a:extLst>
              <a:ext uri="{FF2B5EF4-FFF2-40B4-BE49-F238E27FC236}">
                <a16:creationId xmlns:a16="http://schemas.microsoft.com/office/drawing/2014/main" id="{2F0A7966-622D-5289-8E13-68E4133E7C7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490588" y="522273"/>
            <a:ext cx="1092019" cy="1092019"/>
          </a:xfrm>
          <a:prstGeom prst="rect">
            <a:avLst/>
          </a:prstGeom>
        </p:spPr>
      </p:pic>
      <p:pic>
        <p:nvPicPr>
          <p:cNvPr id="9" name="Graphic 8" descr="Chat bubble with solid fill">
            <a:extLst>
              <a:ext uri="{FF2B5EF4-FFF2-40B4-BE49-F238E27FC236}">
                <a16:creationId xmlns:a16="http://schemas.microsoft.com/office/drawing/2014/main" id="{F6A82D0F-509E-2998-1371-D53286156CD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762711" y="2689890"/>
            <a:ext cx="1565435" cy="1565435"/>
          </a:xfrm>
          <a:prstGeom prst="rect">
            <a:avLst/>
          </a:prstGeom>
        </p:spPr>
      </p:pic>
    </p:spTree>
    <p:extLst>
      <p:ext uri="{BB962C8B-B14F-4D97-AF65-F5344CB8AC3E}">
        <p14:creationId xmlns:p14="http://schemas.microsoft.com/office/powerpoint/2010/main" val="33236477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E78F46-5324-2648-B1F2-BF9EC12586BD}"/>
              </a:ext>
            </a:extLst>
          </p:cNvPr>
          <p:cNvSpPr>
            <a:spLocks noGrp="1"/>
          </p:cNvSpPr>
          <p:nvPr>
            <p:ph type="body" sz="quarter" idx="10"/>
          </p:nvPr>
        </p:nvSpPr>
        <p:spPr/>
        <p:txBody>
          <a:bodyPr vert="horz" lIns="91440" tIns="45720" rIns="91440" bIns="45720" anchor="t">
            <a:noAutofit/>
          </a:bodyPr>
          <a:lstStyle/>
          <a:p>
            <a:r>
              <a:t>Un mot de réflexion	</a:t>
            </a:r>
          </a:p>
        </p:txBody>
      </p:sp>
      <p:sp>
        <p:nvSpPr>
          <p:cNvPr id="3" name="Text Placeholder 2">
            <a:extLst>
              <a:ext uri="{FF2B5EF4-FFF2-40B4-BE49-F238E27FC236}">
                <a16:creationId xmlns:a16="http://schemas.microsoft.com/office/drawing/2014/main" id="{5DA7ECAA-F34A-F32E-84AA-11CE489F8844}"/>
              </a:ext>
            </a:extLst>
          </p:cNvPr>
          <p:cNvSpPr>
            <a:spLocks noGrp="1"/>
          </p:cNvSpPr>
          <p:nvPr>
            <p:ph type="body" sz="quarter" idx="11"/>
          </p:nvPr>
        </p:nvSpPr>
        <p:spPr/>
        <p:txBody>
          <a:bodyPr/>
          <a:lstStyle/>
          <a:p>
            <a:pPr algn="l">
              <a:defRPr sz="3200"/>
            </a:pPr>
            <a:r>
              <a:t>Révision de la 2e année capitaine de fitness</a:t>
            </a:r>
          </a:p>
        </p:txBody>
      </p:sp>
      <p:sp>
        <p:nvSpPr>
          <p:cNvPr id="4" name="Text Placeholder 3">
            <a:extLst>
              <a:ext uri="{FF2B5EF4-FFF2-40B4-BE49-F238E27FC236}">
                <a16:creationId xmlns:a16="http://schemas.microsoft.com/office/drawing/2014/main" id="{9645A854-2D18-BEF9-6610-27A7A761712A}"/>
              </a:ext>
            </a:extLst>
          </p:cNvPr>
          <p:cNvSpPr>
            <a:spLocks noGrp="1"/>
          </p:cNvSpPr>
          <p:nvPr>
            <p:ph type="body" sz="quarter" idx="12"/>
          </p:nvPr>
        </p:nvSpPr>
        <p:spPr>
          <a:xfrm>
            <a:off x="928055" y="3035300"/>
            <a:ext cx="9772650" cy="3087927"/>
          </a:xfrm>
        </p:spPr>
        <p:txBody>
          <a:bodyPr vert="horz" lIns="91440" tIns="45720" rIns="91440" bIns="45720" anchor="t">
            <a:normAutofit/>
          </a:bodyPr>
          <a:lstStyle/>
          <a:p>
            <a:pPr algn="ctr"/>
            <a:r>
              <a:rPr b="1">
                <a:solidFill>
                  <a:schemeClr val="tx2"/>
                </a:solidFill>
              </a:rPr>
              <a:t>Qu'avez-vous hâte de faire en tant que </a:t>
            </a:r>
            <a:r>
              <a:t>capitaine de fitness en 2e année ?</a:t>
            </a:r>
          </a:p>
        </p:txBody>
      </p:sp>
      <p:sp>
        <p:nvSpPr>
          <p:cNvPr id="5" name="Oval 4">
            <a:extLst>
              <a:ext uri="{FF2B5EF4-FFF2-40B4-BE49-F238E27FC236}">
                <a16:creationId xmlns:a16="http://schemas.microsoft.com/office/drawing/2014/main" id="{4D5C4990-5E6B-49A2-63B8-B6380617C19D}"/>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pic>
        <p:nvPicPr>
          <p:cNvPr id="6" name="Graphic 5" descr="Rewind with solid fill">
            <a:extLst>
              <a:ext uri="{FF2B5EF4-FFF2-40B4-BE49-F238E27FC236}">
                <a16:creationId xmlns:a16="http://schemas.microsoft.com/office/drawing/2014/main" id="{030DD42F-E6B9-FCDA-311C-3EA6F4ADC21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490588" y="522273"/>
            <a:ext cx="1092019" cy="1092019"/>
          </a:xfrm>
          <a:prstGeom prst="rect">
            <a:avLst/>
          </a:prstGeom>
        </p:spPr>
      </p:pic>
      <p:sp>
        <p:nvSpPr>
          <p:cNvPr id="7" name="TextBox 6">
            <a:extLst>
              <a:ext uri="{FF2B5EF4-FFF2-40B4-BE49-F238E27FC236}">
                <a16:creationId xmlns:a16="http://schemas.microsoft.com/office/drawing/2014/main" id="{BB34D378-330E-32B1-F326-FA18BADBB416}"/>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CAPITAINES DE FITNESS ANNÉE 2</a:t>
            </a:r>
          </a:p>
        </p:txBody>
      </p:sp>
    </p:spTree>
    <p:extLst>
      <p:ext uri="{BB962C8B-B14F-4D97-AF65-F5344CB8AC3E}">
        <p14:creationId xmlns:p14="http://schemas.microsoft.com/office/powerpoint/2010/main" val="4051663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CB3E4F-24F8-4B0B-AD89-B7D27D57E12C}"/>
              </a:ext>
            </a:extLst>
          </p:cNvPr>
          <p:cNvSpPr>
            <a:spLocks noGrp="1"/>
          </p:cNvSpPr>
          <p:nvPr>
            <p:ph type="body" sz="quarter" idx="10"/>
          </p:nvPr>
        </p:nvSpPr>
        <p:spPr>
          <a:xfrm>
            <a:off x="631658" y="2928760"/>
            <a:ext cx="9429750" cy="1299337"/>
          </a:xfrm>
        </p:spPr>
        <p:txBody>
          <a:bodyPr>
            <a:normAutofit/>
          </a:bodyPr>
          <a:lstStyle/>
          <a:p>
            <a:pPr>
              <a:defRPr sz="4800"/>
            </a:pPr>
            <a:r>
              <a:t>Des questions ?</a:t>
            </a:r>
          </a:p>
        </p:txBody>
      </p:sp>
    </p:spTree>
    <p:extLst>
      <p:ext uri="{BB962C8B-B14F-4D97-AF65-F5344CB8AC3E}">
        <p14:creationId xmlns:p14="http://schemas.microsoft.com/office/powerpoint/2010/main" val="12562443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567A250-32A7-41B4-8817-B5618D646DC2}"/>
              </a:ext>
            </a:extLst>
          </p:cNvPr>
          <p:cNvSpPr>
            <a:spLocks noGrp="1"/>
          </p:cNvSpPr>
          <p:nvPr>
            <p:ph type="body" sz="quarter" idx="4294967295"/>
          </p:nvPr>
        </p:nvSpPr>
        <p:spPr>
          <a:xfrm>
            <a:off x="708147" y="2811221"/>
            <a:ext cx="9591675" cy="581025"/>
          </a:xfrm>
        </p:spPr>
        <p:txBody>
          <a:bodyPr>
            <a:noAutofit/>
          </a:bodyPr>
          <a:lstStyle/>
          <a:p>
            <a:pPr marL="0" indent="0">
              <a:buNone/>
              <a:defRPr sz="3600" b="1">
                <a:solidFill>
                  <a:schemeClr val="bg1"/>
                </a:solidFill>
                <a:latin typeface="+mj-lt"/>
              </a:defRPr>
            </a:pPr>
            <a:r>
              <a:t>MERCI ET </a:t>
            </a:r>
          </a:p>
          <a:p>
            <a:pPr marL="0" indent="0">
              <a:buNone/>
              <a:defRPr sz="3600" b="1">
                <a:solidFill>
                  <a:schemeClr val="bg1"/>
                </a:solidFill>
                <a:latin typeface="+mj-lt"/>
              </a:defRPr>
            </a:pPr>
            <a:r>
              <a:t>FÉLICITATIONS !</a:t>
            </a:r>
          </a:p>
        </p:txBody>
      </p:sp>
    </p:spTree>
    <p:extLst>
      <p:ext uri="{BB962C8B-B14F-4D97-AF65-F5344CB8AC3E}">
        <p14:creationId xmlns:p14="http://schemas.microsoft.com/office/powerpoint/2010/main" val="20299590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A59F03D-3E46-EB9D-853E-5147CA9EAD98}"/>
              </a:ext>
            </a:extLst>
          </p:cNvPr>
          <p:cNvSpPr/>
          <p:nvPr/>
        </p:nvSpPr>
        <p:spPr>
          <a:xfrm>
            <a:off x="8871284" y="256673"/>
            <a:ext cx="2903621" cy="1155032"/>
          </a:xfrm>
          <a:prstGeom prst="rect">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Google Shape;94;p2">
            <a:extLst>
              <a:ext uri="{FF2B5EF4-FFF2-40B4-BE49-F238E27FC236}">
                <a16:creationId xmlns:a16="http://schemas.microsoft.com/office/drawing/2014/main" id="{B7C38627-6516-39D5-8A66-1D5FE5EF49CD}"/>
              </a:ext>
            </a:extLst>
          </p:cNvPr>
          <p:cNvSpPr txBox="1">
            <a:spLocks/>
          </p:cNvSpPr>
          <p:nvPr/>
        </p:nvSpPr>
        <p:spPr>
          <a:xfrm>
            <a:off x="705853" y="4150296"/>
            <a:ext cx="10812379" cy="2579366"/>
          </a:xfrm>
          <a:prstGeom prst="rect">
            <a:avLst/>
          </a:prstGeom>
          <a:noFill/>
          <a:ln>
            <a:noFill/>
          </a:ln>
        </p:spPr>
        <p:txBody>
          <a:bodyPr spcFirstLastPara="1" wrap="square" lIns="91425" tIns="45700" rIns="91425" bIns="45700" anchor="t" anchorCtr="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spcBef>
                <a:spcPts val="0"/>
              </a:spcBef>
              <a:buClr>
                <a:schemeClr val="dk1"/>
              </a:buClr>
              <a:buSzPts val="2800"/>
              <a:buNone/>
            </a:pPr>
            <a:r>
              <a:rPr lang="en-US" sz="1800" dirty="0">
                <a:solidFill>
                  <a:schemeClr val="bg1"/>
                </a:solidFill>
                <a:latin typeface="Ubuntu" panose="020B0504030602030204" pitchFamily="34" charset="0"/>
              </a:rPr>
              <a:t>Special Olympics Health activities are supported by many sources, including in the United States by Grant Number NU27DD000021 from the Centers for Disease Control and Prevention of the U.S. Department of Health and Human Services, with $18.1 M (64%) financed with U.S. Federal funds and $10.2 M (36%) supported by non-federal sources. </a:t>
            </a:r>
          </a:p>
          <a:p>
            <a:pPr marL="0" indent="0" algn="ctr">
              <a:lnSpc>
                <a:spcPct val="150000"/>
              </a:lnSpc>
              <a:spcBef>
                <a:spcPts val="0"/>
              </a:spcBef>
              <a:buClr>
                <a:schemeClr val="dk1"/>
              </a:buClr>
              <a:buSzPts val="2800"/>
              <a:buNone/>
            </a:pPr>
            <a:endParaRPr lang="en-US" sz="1800" dirty="0">
              <a:solidFill>
                <a:schemeClr val="bg1"/>
              </a:solidFill>
              <a:latin typeface="Ubuntu" panose="020B0504030602030204" pitchFamily="34" charset="0"/>
            </a:endParaRPr>
          </a:p>
          <a:p>
            <a:pPr marL="0" indent="0" algn="ctr">
              <a:lnSpc>
                <a:spcPct val="150000"/>
              </a:lnSpc>
              <a:spcBef>
                <a:spcPts val="0"/>
              </a:spcBef>
              <a:buClr>
                <a:schemeClr val="dk1"/>
              </a:buClr>
              <a:buSzPts val="2800"/>
              <a:buNone/>
            </a:pPr>
            <a:r>
              <a:rPr lang="en-US" sz="1800" dirty="0">
                <a:solidFill>
                  <a:schemeClr val="bg1"/>
                </a:solidFill>
                <a:latin typeface="Ubuntu" panose="020B0504030602030204" pitchFamily="34" charset="0"/>
              </a:rPr>
              <a:t>These contents are solely the responsibility of the authors and do not necessarily represent the official views of the Centers for Disease Control and Prevention or the Department of Health and Human Services.</a:t>
            </a:r>
          </a:p>
        </p:txBody>
      </p:sp>
      <p:pic>
        <p:nvPicPr>
          <p:cNvPr id="6" name="Picture 5" descr="A black and white logo&#10;&#10;AI-generated content may be incorrect.">
            <a:extLst>
              <a:ext uri="{FF2B5EF4-FFF2-40B4-BE49-F238E27FC236}">
                <a16:creationId xmlns:a16="http://schemas.microsoft.com/office/drawing/2014/main" id="{8F596076-3FE9-A1AF-585A-63D9C2D3417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32114" y="402915"/>
            <a:ext cx="7277107" cy="3827591"/>
          </a:xfrm>
          <a:prstGeom prst="rect">
            <a:avLst/>
          </a:prstGeom>
        </p:spPr>
      </p:pic>
    </p:spTree>
    <p:extLst>
      <p:ext uri="{BB962C8B-B14F-4D97-AF65-F5344CB8AC3E}">
        <p14:creationId xmlns:p14="http://schemas.microsoft.com/office/powerpoint/2010/main" val="34391031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CB3E4F-24F8-4B0B-AD89-B7D27D57E12C}"/>
              </a:ext>
            </a:extLst>
          </p:cNvPr>
          <p:cNvSpPr>
            <a:spLocks noGrp="1"/>
          </p:cNvSpPr>
          <p:nvPr>
            <p:ph type="body" sz="quarter" idx="10"/>
          </p:nvPr>
        </p:nvSpPr>
        <p:spPr>
          <a:xfrm>
            <a:off x="800100" y="1196212"/>
            <a:ext cx="9429750" cy="1299337"/>
          </a:xfrm>
        </p:spPr>
        <p:txBody>
          <a:bodyPr>
            <a:normAutofit lnSpcReduction="10000"/>
          </a:bodyPr>
          <a:lstStyle/>
          <a:p>
            <a:pPr>
              <a:defRPr b="0"/>
            </a:pPr>
            <a:r>
              <a:t>Partie 1 </a:t>
            </a:r>
          </a:p>
          <a:p>
            <a:r>
              <a:t>Révision de l'année 1</a:t>
            </a:r>
          </a:p>
        </p:txBody>
      </p:sp>
      <p:sp>
        <p:nvSpPr>
          <p:cNvPr id="3" name="Text Placeholder 2">
            <a:extLst>
              <a:ext uri="{FF2B5EF4-FFF2-40B4-BE49-F238E27FC236}">
                <a16:creationId xmlns:a16="http://schemas.microsoft.com/office/drawing/2014/main" id="{CAAE3C1A-EA2F-4F02-A563-47F74298C2DC}"/>
              </a:ext>
            </a:extLst>
          </p:cNvPr>
          <p:cNvSpPr>
            <a:spLocks noGrp="1"/>
          </p:cNvSpPr>
          <p:nvPr>
            <p:ph type="body" sz="quarter" idx="11"/>
          </p:nvPr>
        </p:nvSpPr>
        <p:spPr>
          <a:xfrm>
            <a:off x="819150" y="3105150"/>
            <a:ext cx="9410700" cy="571500"/>
          </a:xfrm>
        </p:spPr>
        <p:txBody>
          <a:bodyPr/>
          <a:lstStyle/>
          <a:p>
            <a:r>
              <a:t>Dans cette section, nous allons :</a:t>
            </a:r>
          </a:p>
        </p:txBody>
      </p:sp>
      <p:sp>
        <p:nvSpPr>
          <p:cNvPr id="4" name="Text Placeholder 3">
            <a:extLst>
              <a:ext uri="{FF2B5EF4-FFF2-40B4-BE49-F238E27FC236}">
                <a16:creationId xmlns:a16="http://schemas.microsoft.com/office/drawing/2014/main" id="{55598ED0-1757-4FE6-8884-1DAE690AC681}"/>
              </a:ext>
            </a:extLst>
          </p:cNvPr>
          <p:cNvSpPr>
            <a:spLocks noGrp="1"/>
          </p:cNvSpPr>
          <p:nvPr>
            <p:ph type="body" sz="quarter" idx="12"/>
          </p:nvPr>
        </p:nvSpPr>
        <p:spPr>
          <a:xfrm>
            <a:off x="800099" y="3676650"/>
            <a:ext cx="9739563" cy="1478001"/>
          </a:xfrm>
        </p:spPr>
        <p:txBody>
          <a:bodyPr>
            <a:normAutofit fontScale="77500" lnSpcReduction="20000"/>
          </a:bodyPr>
          <a:lstStyle/>
          <a:p>
            <a:pPr marL="457200" indent="-457200">
              <a:buFont typeface="Arial" panose="020B0604020202020204" pitchFamily="34" charset="0"/>
              <a:buChar char="•"/>
            </a:pPr>
            <a:r>
              <a:rPr dirty="0"/>
              <a:t>Revoir comment bien </a:t>
            </a:r>
            <a:r>
              <a:rPr dirty="0" err="1"/>
              <a:t>s'échauffer</a:t>
            </a:r>
            <a:r>
              <a:rPr dirty="0"/>
              <a:t> et </a:t>
            </a:r>
            <a:r>
              <a:rPr dirty="0" err="1"/>
              <a:t>récupérer</a:t>
            </a:r>
            <a:endParaRPr dirty="0"/>
          </a:p>
          <a:p>
            <a:pPr marL="457200" indent="-457200">
              <a:buFont typeface="Arial" panose="020B0604020202020204" pitchFamily="34" charset="0"/>
              <a:buChar char="•"/>
              <a:defRPr>
                <a:latin typeface="Ubuntu Light" panose="020B0304030602030204" pitchFamily="34" charset="0"/>
              </a:defRPr>
            </a:pPr>
            <a:r>
              <a:rPr dirty="0" err="1"/>
              <a:t>Discuter</a:t>
            </a:r>
            <a:r>
              <a:rPr dirty="0"/>
              <a:t> de </a:t>
            </a:r>
            <a:r>
              <a:rPr dirty="0" err="1"/>
              <a:t>différentes</a:t>
            </a:r>
            <a:r>
              <a:rPr dirty="0"/>
              <a:t> manières de </a:t>
            </a:r>
            <a:r>
              <a:rPr dirty="0" err="1"/>
              <a:t>partager</a:t>
            </a:r>
            <a:r>
              <a:rPr dirty="0"/>
              <a:t> des conseils de </a:t>
            </a:r>
            <a:r>
              <a:rPr dirty="0" err="1"/>
              <a:t>santé</a:t>
            </a:r>
            <a:endParaRPr dirty="0"/>
          </a:p>
          <a:p>
            <a:pPr marL="457200" indent="-457200">
              <a:buFont typeface="Arial" panose="020B0604020202020204" pitchFamily="34" charset="0"/>
              <a:buChar char="•"/>
              <a:defRPr>
                <a:latin typeface="Ubuntu Light" panose="020B0304030602030204" pitchFamily="34" charset="0"/>
              </a:defRPr>
            </a:pPr>
            <a:r>
              <a:rPr dirty="0"/>
              <a:t>Revoir des </a:t>
            </a:r>
            <a:r>
              <a:rPr dirty="0" err="1"/>
              <a:t>astuces</a:t>
            </a:r>
            <a:r>
              <a:rPr dirty="0"/>
              <a:t> de communication</a:t>
            </a:r>
          </a:p>
          <a:p>
            <a:pPr marL="457200" indent="-457200">
              <a:buFont typeface="Arial" panose="020B0604020202020204" pitchFamily="34" charset="0"/>
              <a:buChar char="•"/>
              <a:defRPr>
                <a:latin typeface="Ubuntu Light" panose="020B0304030602030204" pitchFamily="34" charset="0"/>
              </a:defRPr>
            </a:pPr>
            <a:r>
              <a:rPr dirty="0" err="1"/>
              <a:t>Partager</a:t>
            </a:r>
            <a:r>
              <a:rPr dirty="0"/>
              <a:t> les succès et les </a:t>
            </a:r>
            <a:r>
              <a:rPr dirty="0" err="1"/>
              <a:t>défis</a:t>
            </a:r>
            <a:r>
              <a:rPr dirty="0"/>
              <a:t> des capitaines de fitness</a:t>
            </a:r>
          </a:p>
          <a:p>
            <a:pPr marL="457200" indent="-457200">
              <a:buFont typeface="Arial" panose="020B0604020202020204" pitchFamily="34" charset="0"/>
              <a:buChar char="•"/>
            </a:pPr>
            <a:endParaRPr sz="3600" dirty="0">
              <a:latin typeface="Ubuntu Light" panose="020B0304030602030204" pitchFamily="34" charset="0"/>
            </a:endParaRPr>
          </a:p>
          <a:p>
            <a:pPr marL="457200" indent="-457200">
              <a:buFont typeface="Arial" panose="020B0604020202020204" pitchFamily="34" charset="0"/>
              <a:buChar char="•"/>
            </a:pPr>
            <a:endParaRPr dirty="0">
              <a:latin typeface="Ubuntu Light" panose="020B0304030602030204" pitchFamily="34" charset="0"/>
            </a:endParaRPr>
          </a:p>
        </p:txBody>
      </p:sp>
    </p:spTree>
    <p:extLst>
      <p:ext uri="{BB962C8B-B14F-4D97-AF65-F5344CB8AC3E}">
        <p14:creationId xmlns:p14="http://schemas.microsoft.com/office/powerpoint/2010/main" val="30539664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550FAFA-C274-4836-BF79-7BFE38409932}"/>
              </a:ext>
            </a:extLst>
          </p:cNvPr>
          <p:cNvSpPr>
            <a:spLocks noGrp="1"/>
          </p:cNvSpPr>
          <p:nvPr>
            <p:ph type="body" sz="quarter" idx="11"/>
          </p:nvPr>
        </p:nvSpPr>
        <p:spPr/>
        <p:txBody>
          <a:bodyPr>
            <a:normAutofit/>
          </a:bodyPr>
          <a:lstStyle/>
          <a:p>
            <a:r>
              <a:t>Révision de l'année 1</a:t>
            </a:r>
          </a:p>
        </p:txBody>
      </p:sp>
      <p:sp>
        <p:nvSpPr>
          <p:cNvPr id="15" name="TextBox 14">
            <a:extLst>
              <a:ext uri="{FF2B5EF4-FFF2-40B4-BE49-F238E27FC236}">
                <a16:creationId xmlns:a16="http://schemas.microsoft.com/office/drawing/2014/main" id="{C62976E9-9626-B6CD-57D3-A714AA58D7C7}"/>
              </a:ext>
            </a:extLst>
          </p:cNvPr>
          <p:cNvSpPr txBox="1"/>
          <p:nvPr/>
        </p:nvSpPr>
        <p:spPr>
          <a:xfrm>
            <a:off x="170121" y="1798276"/>
            <a:ext cx="11791507" cy="2431435"/>
          </a:xfrm>
          <a:prstGeom prst="rect">
            <a:avLst/>
          </a:prstGeom>
          <a:noFill/>
        </p:spPr>
        <p:txBody>
          <a:bodyPr wrap="square" lIns="91440" tIns="45720" rIns="91440" bIns="45720" anchor="t">
            <a:spAutoFit/>
          </a:bodyPr>
          <a:lstStyle/>
          <a:p>
            <a:pPr marL="0" indent="0" algn="ctr">
              <a:lnSpc>
                <a:spcPct val="100000"/>
              </a:lnSpc>
              <a:buNone/>
              <a:defRPr sz="3200">
                <a:ea typeface="+mn-lt"/>
                <a:cs typeface="+mn-lt"/>
              </a:defRPr>
            </a:pPr>
            <a:r>
              <a:t>Le meilleur de votre santé et </a:t>
            </a:r>
            <a:endParaRPr sz="3200">
              <a:solidFill>
                <a:srgbClr val="00B0F0"/>
              </a:solidFill>
              <a:ea typeface="+mn-lt"/>
              <a:cs typeface="+mn-lt"/>
            </a:endParaRPr>
          </a:p>
          <a:p>
            <a:pPr marL="0" indent="0" algn="ctr">
              <a:lnSpc>
                <a:spcPct val="100000"/>
              </a:lnSpc>
              <a:buNone/>
              <a:defRPr sz="3200">
                <a:ea typeface="+mn-lt"/>
                <a:cs typeface="+mn-lt"/>
              </a:defRPr>
            </a:pPr>
            <a:r>
              <a:t>de vos performances grâce à </a:t>
            </a:r>
            <a:endParaRPr sz="3200">
              <a:solidFill>
                <a:srgbClr val="00B0F0"/>
              </a:solidFill>
              <a:ea typeface="+mn-lt"/>
              <a:cs typeface="+mn-lt"/>
            </a:endParaRPr>
          </a:p>
          <a:p>
            <a:pPr marL="0" indent="0" algn="ctr">
              <a:lnSpc>
                <a:spcPct val="100000"/>
              </a:lnSpc>
              <a:buNone/>
              <a:defRPr sz="3200">
                <a:ea typeface="+mn-lt"/>
                <a:cs typeface="+mn-lt"/>
              </a:defRPr>
            </a:pPr>
            <a:r>
              <a:t>une </a:t>
            </a:r>
            <a:r>
              <a:rPr b="1">
                <a:solidFill>
                  <a:srgbClr val="FFC000"/>
                </a:solidFill>
              </a:rPr>
              <a:t>activité physique</a:t>
            </a:r>
            <a:r>
              <a:t>, </a:t>
            </a:r>
            <a:r>
              <a:rPr b="1">
                <a:solidFill>
                  <a:srgbClr val="FF33CC"/>
                </a:solidFill>
              </a:rPr>
              <a:t>une nutrition</a:t>
            </a:r>
            <a:r>
              <a:t> et </a:t>
            </a:r>
            <a:r>
              <a:rPr b="1">
                <a:solidFill>
                  <a:srgbClr val="00B0F0"/>
                </a:solidFill>
              </a:rPr>
              <a:t>une hydratation</a:t>
            </a:r>
            <a:r>
              <a:t> correctes</a:t>
            </a:r>
            <a:endParaRPr sz="3200">
              <a:solidFill>
                <a:srgbClr val="00B0F0"/>
              </a:solidFill>
              <a:ea typeface="+mn-lt"/>
              <a:cs typeface="+mn-lt"/>
            </a:endParaRPr>
          </a:p>
          <a:p>
            <a:pPr marL="0" indent="0" algn="ctr">
              <a:buNone/>
            </a:pPr>
            <a:endParaRPr sz="3200">
              <a:ea typeface="+mn-lt"/>
              <a:cs typeface="+mn-lt"/>
            </a:endParaRPr>
          </a:p>
          <a:p>
            <a:pPr marL="0" indent="0" algn="ctr">
              <a:buNone/>
            </a:pPr>
            <a:endParaRPr sz="2400">
              <a:cs typeface="Calibri"/>
            </a:endParaRPr>
          </a:p>
        </p:txBody>
      </p:sp>
      <p:pic>
        <p:nvPicPr>
          <p:cNvPr id="3" name="Picture 2" descr="Icon  Description automatically generated">
            <a:extLst>
              <a:ext uri="{FF2B5EF4-FFF2-40B4-BE49-F238E27FC236}">
                <a16:creationId xmlns:a16="http://schemas.microsoft.com/office/drawing/2014/main" id="{558862B0-7D1D-9321-47BC-2DDB0E9C3E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7491" y="3652284"/>
            <a:ext cx="2099931" cy="2099931"/>
          </a:xfrm>
          <a:prstGeom prst="rect">
            <a:avLst/>
          </a:prstGeom>
        </p:spPr>
      </p:pic>
      <p:pic>
        <p:nvPicPr>
          <p:cNvPr id="5" name="Picture 4" descr="Icon  Description automatically generated">
            <a:extLst>
              <a:ext uri="{FF2B5EF4-FFF2-40B4-BE49-F238E27FC236}">
                <a16:creationId xmlns:a16="http://schemas.microsoft.com/office/drawing/2014/main" id="{C25E4B69-7BE2-A302-A408-8D84082372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51953" y="3672682"/>
            <a:ext cx="2088094" cy="2099931"/>
          </a:xfrm>
          <a:prstGeom prst="rect">
            <a:avLst/>
          </a:prstGeom>
        </p:spPr>
      </p:pic>
      <p:pic>
        <p:nvPicPr>
          <p:cNvPr id="8" name="Picture 7" descr="Icon  Description automatically generated">
            <a:extLst>
              <a:ext uri="{FF2B5EF4-FFF2-40B4-BE49-F238E27FC236}">
                <a16:creationId xmlns:a16="http://schemas.microsoft.com/office/drawing/2014/main" id="{7AAF6D7E-EEA5-296B-1A17-98764652E8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13789" y="3672681"/>
            <a:ext cx="2101682" cy="2099932"/>
          </a:xfrm>
          <a:prstGeom prst="rect">
            <a:avLst/>
          </a:prstGeom>
        </p:spPr>
      </p:pic>
      <p:sp>
        <p:nvSpPr>
          <p:cNvPr id="4" name="TextBox 3">
            <a:extLst>
              <a:ext uri="{FF2B5EF4-FFF2-40B4-BE49-F238E27FC236}">
                <a16:creationId xmlns:a16="http://schemas.microsoft.com/office/drawing/2014/main" id="{483CA5DB-5DEE-4D96-BF34-11A80DAA948B}"/>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CAPITAINES DE FITNESS ANNÉE 2 | PARTIE 1 : RÉVISION DE L'ANNÉE 1</a:t>
            </a:r>
          </a:p>
        </p:txBody>
      </p:sp>
      <p:sp>
        <p:nvSpPr>
          <p:cNvPr id="2" name="Text Placeholder 1">
            <a:extLst>
              <a:ext uri="{FF2B5EF4-FFF2-40B4-BE49-F238E27FC236}">
                <a16:creationId xmlns:a16="http://schemas.microsoft.com/office/drawing/2014/main" id="{7AED4428-451F-8751-D0A0-8FD2BCA38646}"/>
              </a:ext>
            </a:extLst>
          </p:cNvPr>
          <p:cNvSpPr>
            <a:spLocks noGrp="1"/>
          </p:cNvSpPr>
          <p:nvPr>
            <p:ph type="body" sz="quarter" idx="10"/>
          </p:nvPr>
        </p:nvSpPr>
        <p:spPr>
          <a:xfrm>
            <a:off x="628650" y="316571"/>
            <a:ext cx="9610725" cy="581025"/>
          </a:xfrm>
        </p:spPr>
        <p:txBody>
          <a:bodyPr/>
          <a:lstStyle/>
          <a:p>
            <a:r>
              <a:t>Qu'est-ce que le fitness ?	</a:t>
            </a:r>
          </a:p>
        </p:txBody>
      </p:sp>
    </p:spTree>
    <p:extLst>
      <p:ext uri="{BB962C8B-B14F-4D97-AF65-F5344CB8AC3E}">
        <p14:creationId xmlns:p14="http://schemas.microsoft.com/office/powerpoint/2010/main" val="27949122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0ABADE-B9D8-4724-82E7-04A5D993D659}"/>
              </a:ext>
            </a:extLst>
          </p:cNvPr>
          <p:cNvSpPr>
            <a:spLocks noGrp="1"/>
          </p:cNvSpPr>
          <p:nvPr>
            <p:ph type="body" sz="quarter" idx="10"/>
          </p:nvPr>
        </p:nvSpPr>
        <p:spPr/>
        <p:txBody>
          <a:bodyPr/>
          <a:lstStyle/>
          <a:p>
            <a:r>
              <a:t>Responsabilités du capitaine de fitness</a:t>
            </a:r>
          </a:p>
        </p:txBody>
      </p:sp>
      <p:sp>
        <p:nvSpPr>
          <p:cNvPr id="3" name="Text Placeholder 2">
            <a:extLst>
              <a:ext uri="{FF2B5EF4-FFF2-40B4-BE49-F238E27FC236}">
                <a16:creationId xmlns:a16="http://schemas.microsoft.com/office/drawing/2014/main" id="{830821F7-323C-4926-B57C-4C482669BB16}"/>
              </a:ext>
            </a:extLst>
          </p:cNvPr>
          <p:cNvSpPr>
            <a:spLocks noGrp="1"/>
          </p:cNvSpPr>
          <p:nvPr>
            <p:ph type="body" sz="quarter" idx="11"/>
          </p:nvPr>
        </p:nvSpPr>
        <p:spPr/>
        <p:txBody>
          <a:bodyPr>
            <a:normAutofit/>
          </a:bodyPr>
          <a:lstStyle/>
          <a:p>
            <a:r>
              <a:t>Révision de l'année 1</a:t>
            </a:r>
          </a:p>
        </p:txBody>
      </p:sp>
      <p:sp>
        <p:nvSpPr>
          <p:cNvPr id="6" name="TextBox 5">
            <a:extLst>
              <a:ext uri="{FF2B5EF4-FFF2-40B4-BE49-F238E27FC236}">
                <a16:creationId xmlns:a16="http://schemas.microsoft.com/office/drawing/2014/main" id="{EB3185AE-22B3-4944-AD73-9F51D8336490}"/>
              </a:ext>
            </a:extLst>
          </p:cNvPr>
          <p:cNvSpPr txBox="1"/>
          <p:nvPr/>
        </p:nvSpPr>
        <p:spPr>
          <a:xfrm>
            <a:off x="628650" y="1877074"/>
            <a:ext cx="10313894" cy="461665"/>
          </a:xfrm>
          <a:prstGeom prst="rect">
            <a:avLst/>
          </a:prstGeom>
          <a:noFill/>
        </p:spPr>
        <p:txBody>
          <a:bodyPr wrap="square">
            <a:spAutoFit/>
          </a:bodyPr>
          <a:lstStyle/>
          <a:p>
            <a:pPr>
              <a:defRPr sz="2400"/>
            </a:pPr>
            <a:r>
              <a:t>Au cours de l'année passée, avez-vous pu :</a:t>
            </a:r>
          </a:p>
        </p:txBody>
      </p:sp>
      <p:sp>
        <p:nvSpPr>
          <p:cNvPr id="5" name="Text Box 2">
            <a:extLst>
              <a:ext uri="{FF2B5EF4-FFF2-40B4-BE49-F238E27FC236}">
                <a16:creationId xmlns:a16="http://schemas.microsoft.com/office/drawing/2014/main" id="{92B6AAEA-3C8E-B0B6-B583-AD663AD94E9D}"/>
              </a:ext>
            </a:extLst>
          </p:cNvPr>
          <p:cNvSpPr txBox="1">
            <a:spLocks noChangeArrowheads="1"/>
          </p:cNvSpPr>
          <p:nvPr/>
        </p:nvSpPr>
        <p:spPr bwMode="auto">
          <a:xfrm>
            <a:off x="2544200" y="4929896"/>
            <a:ext cx="2895600" cy="720518"/>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marL="0" marR="0" algn="ctr">
              <a:lnSpc>
                <a:spcPct val="107000"/>
              </a:lnSpc>
              <a:spcBef>
                <a:spcPts val="0"/>
              </a:spcBef>
              <a:spcAft>
                <a:spcPts val="800"/>
              </a:spcAft>
              <a:defRPr sz="2000">
                <a:effectLst/>
                <a:latin typeface="Ubuntu Light" panose="020B0304030602030204" pitchFamily="34" charset="0"/>
                <a:ea typeface="Ubuntu Light" panose="020B0304030602030204" pitchFamily="34" charset="0"/>
                <a:cs typeface="Times New Roman" panose="02020603050405020304" pitchFamily="18" charset="0"/>
              </a:defRPr>
            </a:pPr>
            <a:r>
              <a:t>Diriger des échauffements et des récupérations</a:t>
            </a:r>
            <a:endParaRPr sz="1400">
              <a:effectLst/>
              <a:latin typeface="Ubuntu Light" panose="020B0304030602030204" pitchFamily="34" charset="0"/>
              <a:ea typeface="Ubuntu Light" panose="020B0304030602030204" pitchFamily="34" charset="0"/>
              <a:cs typeface="Times New Roman" panose="02020603050405020304" pitchFamily="18" charset="0"/>
            </a:endParaRPr>
          </a:p>
        </p:txBody>
      </p:sp>
      <p:sp>
        <p:nvSpPr>
          <p:cNvPr id="8" name="Text Box 3">
            <a:extLst>
              <a:ext uri="{FF2B5EF4-FFF2-40B4-BE49-F238E27FC236}">
                <a16:creationId xmlns:a16="http://schemas.microsoft.com/office/drawing/2014/main" id="{81D03C10-9079-6A67-A48D-AB27EAE6937B}"/>
              </a:ext>
            </a:extLst>
          </p:cNvPr>
          <p:cNvSpPr txBox="1">
            <a:spLocks noChangeArrowheads="1"/>
          </p:cNvSpPr>
          <p:nvPr/>
        </p:nvSpPr>
        <p:spPr bwMode="auto">
          <a:xfrm>
            <a:off x="6900394" y="4929896"/>
            <a:ext cx="2444004" cy="720518"/>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marL="0" marR="0" algn="ctr">
              <a:lnSpc>
                <a:spcPct val="107000"/>
              </a:lnSpc>
              <a:spcBef>
                <a:spcPts val="0"/>
              </a:spcBef>
              <a:spcAft>
                <a:spcPts val="800"/>
              </a:spcAft>
              <a:defRPr sz="2000">
                <a:latin typeface="Ubuntu Light" panose="020B0304030602030204" pitchFamily="34" charset="0"/>
                <a:ea typeface="Ubuntu Light" panose="020B0304030602030204" pitchFamily="34" charset="0"/>
                <a:cs typeface="Times New Roman" panose="02020603050405020304" pitchFamily="18" charset="0"/>
              </a:defRPr>
            </a:pPr>
            <a:r>
              <a:rPr>
                <a:effectLst/>
              </a:rPr>
              <a:t>Enseigner</a:t>
            </a:r>
            <a:r>
              <a:t> et pratiquer</a:t>
            </a:r>
            <a:r>
              <a:rPr>
                <a:effectLst/>
              </a:rPr>
              <a:t> des habitudes saines </a:t>
            </a:r>
          </a:p>
        </p:txBody>
      </p:sp>
      <p:pic>
        <p:nvPicPr>
          <p:cNvPr id="13" name="Picture 6" descr="Warm-up Icons - Free SVG &amp; PNG Warm-up Images - Noun Project">
            <a:extLst>
              <a:ext uri="{FF2B5EF4-FFF2-40B4-BE49-F238E27FC236}">
                <a16:creationId xmlns:a16="http://schemas.microsoft.com/office/drawing/2014/main" id="{872B3A4F-E3D8-17CE-8861-38300FF64C25}"/>
              </a:ext>
            </a:extLst>
          </p:cNvPr>
          <p:cNvPicPr>
            <a:picLocks noChangeAspect="1" noChangeArrowheads="1"/>
          </p:cNvPicPr>
          <p:nvPr/>
        </p:nvPicPr>
        <p:blipFill>
          <a:blip r:embed="rId3">
            <a:duotone>
              <a:schemeClr val="accent2">
                <a:shade val="45000"/>
                <a:satMod val="135000"/>
              </a:schemeClr>
              <a:prstClr val="white"/>
            </a:duotone>
            <a:alphaModFix/>
            <a:extLst>
              <a:ext uri="{28A0092B-C50C-407E-A947-70E740481C1C}">
                <a14:useLocalDpi xmlns:a14="http://schemas.microsoft.com/office/drawing/2010/main" val="0"/>
              </a:ext>
            </a:extLst>
          </a:blip>
          <a:srcRect/>
          <a:stretch>
            <a:fillRect/>
          </a:stretch>
        </p:blipFill>
        <p:spPr bwMode="auto">
          <a:xfrm>
            <a:off x="2914650" y="2737192"/>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0" descr="healthy Icon - Free PNG &amp; SVG 39490 - Noun Project">
            <a:extLst>
              <a:ext uri="{FF2B5EF4-FFF2-40B4-BE49-F238E27FC236}">
                <a16:creationId xmlns:a16="http://schemas.microsoft.com/office/drawing/2014/main" id="{190C8B28-C2A9-EDE9-9382-3B05545CA91D}"/>
              </a:ext>
            </a:extLst>
          </p:cNvPr>
          <p:cNvPicPr>
            <a:picLocks noChangeAspect="1" noChangeArrowheads="1"/>
          </p:cNvPicPr>
          <p:nvPr/>
        </p:nvPicPr>
        <p:blipFill>
          <a:blip r:embed="rId4">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279848" y="2791769"/>
            <a:ext cx="1685097" cy="1685097"/>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3BAFDFE6-35E8-3A14-97E0-6FA7370AB993}"/>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CAPITAINES DE FITNESS ANNÉE 2 | PARTIE 1 : RÉVISION DE L'ANNÉE 1</a:t>
            </a:r>
          </a:p>
        </p:txBody>
      </p:sp>
    </p:spTree>
    <p:extLst>
      <p:ext uri="{BB962C8B-B14F-4D97-AF65-F5344CB8AC3E}">
        <p14:creationId xmlns:p14="http://schemas.microsoft.com/office/powerpoint/2010/main" val="35084246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9A0140-CD9A-42FA-A141-4CB53788AF0B}"/>
              </a:ext>
            </a:extLst>
          </p:cNvPr>
          <p:cNvSpPr>
            <a:spLocks noGrp="1"/>
          </p:cNvSpPr>
          <p:nvPr>
            <p:ph type="body" sz="quarter" idx="11"/>
          </p:nvPr>
        </p:nvSpPr>
        <p:spPr/>
        <p:txBody>
          <a:bodyPr>
            <a:normAutofit fontScale="62500" lnSpcReduction="20000"/>
          </a:bodyPr>
          <a:lstStyle/>
          <a:p>
            <a:pPr algn="r"/>
            <a:r>
              <a:t>Événements de leadership</a:t>
            </a:r>
          </a:p>
        </p:txBody>
      </p:sp>
      <p:sp>
        <p:nvSpPr>
          <p:cNvPr id="9" name="Text Placeholder 8">
            <a:extLst>
              <a:ext uri="{FF2B5EF4-FFF2-40B4-BE49-F238E27FC236}">
                <a16:creationId xmlns:a16="http://schemas.microsoft.com/office/drawing/2014/main" id="{647489FE-55F8-4002-9470-FD6F82649B80}"/>
              </a:ext>
            </a:extLst>
          </p:cNvPr>
          <p:cNvSpPr>
            <a:spLocks noGrp="1"/>
          </p:cNvSpPr>
          <p:nvPr>
            <p:ph type="body" sz="quarter" idx="12"/>
          </p:nvPr>
        </p:nvSpPr>
        <p:spPr/>
        <p:txBody>
          <a:bodyPr>
            <a:normAutofit fontScale="77500" lnSpcReduction="20000"/>
          </a:bodyPr>
          <a:lstStyle/>
          <a:p>
            <a:r>
              <a:t>Planification d'événements</a:t>
            </a:r>
          </a:p>
        </p:txBody>
      </p:sp>
      <p:pic>
        <p:nvPicPr>
          <p:cNvPr id="10" name="Picture Placeholder 41">
            <a:extLst>
              <a:ext uri="{FF2B5EF4-FFF2-40B4-BE49-F238E27FC236}">
                <a16:creationId xmlns:a16="http://schemas.microsoft.com/office/drawing/2014/main" id="{11DA1890-57FB-1461-7A90-8E2597D277E8}"/>
              </a:ext>
            </a:extLst>
          </p:cNvPr>
          <p:cNvPicPr>
            <a:picLocks noChangeAspect="1"/>
          </p:cNvPicPr>
          <p:nvPr/>
        </p:nvPicPr>
        <p:blipFill>
          <a:blip r:embed="rId3">
            <a:extLst>
              <a:ext uri="{28A0092B-C50C-407E-A947-70E740481C1C}">
                <a14:useLocalDpi xmlns:a14="http://schemas.microsoft.com/office/drawing/2010/main" val="0"/>
              </a:ext>
            </a:extLst>
          </a:blip>
          <a:srcRect t="16591" b="16591"/>
          <a:stretch/>
        </p:blipFill>
        <p:spPr>
          <a:xfrm>
            <a:off x="2428875" y="982662"/>
            <a:ext cx="9763125" cy="4892675"/>
          </a:xfrm>
          <a:prstGeom prst="rect">
            <a:avLst/>
          </a:prstGeom>
        </p:spPr>
      </p:pic>
      <p:grpSp>
        <p:nvGrpSpPr>
          <p:cNvPr id="11" name="Group 10">
            <a:extLst>
              <a:ext uri="{FF2B5EF4-FFF2-40B4-BE49-F238E27FC236}">
                <a16:creationId xmlns:a16="http://schemas.microsoft.com/office/drawing/2014/main" id="{FF50A39B-8252-F2FC-259E-D87325FD872A}"/>
              </a:ext>
            </a:extLst>
          </p:cNvPr>
          <p:cNvGrpSpPr/>
          <p:nvPr/>
        </p:nvGrpSpPr>
        <p:grpSpPr>
          <a:xfrm>
            <a:off x="-63499"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7DC7C656-87AC-4CE6-745A-90AB429F890E}"/>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14" name="Oval 13">
              <a:extLst>
                <a:ext uri="{FF2B5EF4-FFF2-40B4-BE49-F238E27FC236}">
                  <a16:creationId xmlns:a16="http://schemas.microsoft.com/office/drawing/2014/main" id="{CA71B517-4397-851D-2D25-229B50C6611E}"/>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grpSp>
      <p:sp>
        <p:nvSpPr>
          <p:cNvPr id="3" name="AutoShape 2">
            <a:extLst>
              <a:ext uri="{FF2B5EF4-FFF2-40B4-BE49-F238E27FC236}">
                <a16:creationId xmlns:a16="http://schemas.microsoft.com/office/drawing/2014/main" id="{B484CD9E-8B29-6A97-87FB-8717A7DBF4D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a:p>
        </p:txBody>
      </p:sp>
      <p:grpSp>
        <p:nvGrpSpPr>
          <p:cNvPr id="24" name="Group 23">
            <a:extLst>
              <a:ext uri="{FF2B5EF4-FFF2-40B4-BE49-F238E27FC236}">
                <a16:creationId xmlns:a16="http://schemas.microsoft.com/office/drawing/2014/main" id="{DCF823F6-0D7C-804F-6AE0-120BD584BBD5}"/>
              </a:ext>
            </a:extLst>
          </p:cNvPr>
          <p:cNvGrpSpPr/>
          <p:nvPr/>
        </p:nvGrpSpPr>
        <p:grpSpPr>
          <a:xfrm>
            <a:off x="126717" y="1156741"/>
            <a:ext cx="4588158" cy="4584337"/>
            <a:chOff x="126717" y="1156741"/>
            <a:chExt cx="4588158" cy="4584337"/>
          </a:xfrm>
        </p:grpSpPr>
        <p:sp>
          <p:nvSpPr>
            <p:cNvPr id="8" name="Oval 7">
              <a:extLst>
                <a:ext uri="{FF2B5EF4-FFF2-40B4-BE49-F238E27FC236}">
                  <a16:creationId xmlns:a16="http://schemas.microsoft.com/office/drawing/2014/main" id="{CAF66098-F416-1AC7-1A97-933F5021A6FE}"/>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pic>
          <p:nvPicPr>
            <p:cNvPr id="23" name="Picture 22" descr="Shape  Description automatically generated with low confidence">
              <a:extLst>
                <a:ext uri="{FF2B5EF4-FFF2-40B4-BE49-F238E27FC236}">
                  <a16:creationId xmlns:a16="http://schemas.microsoft.com/office/drawing/2014/main" id="{02B78149-75A4-CBE6-3532-F8EAFDA7EBC3}"/>
                </a:ext>
              </a:extLst>
            </p:cNvPr>
            <p:cNvPicPr>
              <a:picLocks noChangeAspect="1"/>
            </p:cNvPicPr>
            <p:nvPr/>
          </p:nvPicPr>
          <p:blipFill>
            <a:blip r:embed="rId4">
              <a:duotone>
                <a:schemeClr val="accent5">
                  <a:shade val="45000"/>
                  <a:satMod val="135000"/>
                </a:schemeClr>
                <a:prstClr val="white"/>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sp>
        <p:nvSpPr>
          <p:cNvPr id="4" name="Text Placeholder 1">
            <a:extLst>
              <a:ext uri="{FF2B5EF4-FFF2-40B4-BE49-F238E27FC236}">
                <a16:creationId xmlns:a16="http://schemas.microsoft.com/office/drawing/2014/main" id="{E44457B2-3409-62CF-5EDE-2C5B08DD1971}"/>
              </a:ext>
            </a:extLst>
          </p:cNvPr>
          <p:cNvSpPr txBox="1">
            <a:spLocks/>
          </p:cNvSpPr>
          <p:nvPr/>
        </p:nvSpPr>
        <p:spPr>
          <a:xfrm>
            <a:off x="126716" y="225061"/>
            <a:ext cx="11696315" cy="681399"/>
          </a:xfrm>
          <a:prstGeom prst="rect">
            <a:avLst/>
          </a:prstGeom>
        </p:spPr>
        <p:txBody>
          <a:bodyPr vert="horz" lIns="91440" tIns="45720" rIns="91440" bIns="45720">
            <a:noAutofit/>
          </a:bodyPr>
          <a:lstStyle>
            <a:lvl1pPr marL="0" indent="0" algn="r" defTabSz="914400" rtl="0" eaLnBrk="1" latinLnBrk="0" hangingPunct="1">
              <a:lnSpc>
                <a:spcPct val="90000"/>
              </a:lnSpc>
              <a:spcBef>
                <a:spcPts val="1000"/>
              </a:spcBef>
              <a:buFont typeface="Arial" panose="020B0604020202020204" pitchFamily="34" charset="0"/>
              <a:buNone/>
              <a:defRPr sz="4400" b="1" kern="1200">
                <a:solidFill>
                  <a:srgbClr val="0069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defRPr sz="3600"/>
            </a:pPr>
            <a:r>
              <a:rPr dirty="0" err="1"/>
              <a:t>Entraînement</a:t>
            </a:r>
            <a:r>
              <a:rPr dirty="0"/>
              <a:t> à </a:t>
            </a:r>
            <a:r>
              <a:rPr dirty="0" err="1"/>
              <a:t>l'échauffement</a:t>
            </a:r>
            <a:r>
              <a:rPr dirty="0"/>
              <a:t> et à la </a:t>
            </a:r>
            <a:r>
              <a:rPr dirty="0" err="1"/>
              <a:t>récupération</a:t>
            </a:r>
            <a:endParaRPr dirty="0"/>
          </a:p>
        </p:txBody>
      </p:sp>
      <p:sp>
        <p:nvSpPr>
          <p:cNvPr id="6" name="TextBox 5">
            <a:extLst>
              <a:ext uri="{FF2B5EF4-FFF2-40B4-BE49-F238E27FC236}">
                <a16:creationId xmlns:a16="http://schemas.microsoft.com/office/drawing/2014/main" id="{3A74F17A-BBAF-C5CA-48C0-CA7CC01AFAB7}"/>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CAPITAINES DE FITNESS ANNÉE 2 | PARTIE 1 : RÉVISION DE L'ANNÉE 1</a:t>
            </a:r>
          </a:p>
        </p:txBody>
      </p:sp>
    </p:spTree>
    <p:extLst>
      <p:ext uri="{BB962C8B-B14F-4D97-AF65-F5344CB8AC3E}">
        <p14:creationId xmlns:p14="http://schemas.microsoft.com/office/powerpoint/2010/main" val="36455860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057AA89-241B-CAC5-8BC4-D60829A7510C}"/>
              </a:ext>
            </a:extLst>
          </p:cNvPr>
          <p:cNvGrpSpPr/>
          <p:nvPr/>
        </p:nvGrpSpPr>
        <p:grpSpPr>
          <a:xfrm>
            <a:off x="10253229" y="285566"/>
            <a:ext cx="1547689" cy="1565435"/>
            <a:chOff x="126717" y="1156741"/>
            <a:chExt cx="4588158" cy="4584337"/>
          </a:xfrm>
        </p:grpSpPr>
        <p:sp>
          <p:nvSpPr>
            <p:cNvPr id="11" name="Oval 10">
              <a:extLst>
                <a:ext uri="{FF2B5EF4-FFF2-40B4-BE49-F238E27FC236}">
                  <a16:creationId xmlns:a16="http://schemas.microsoft.com/office/drawing/2014/main" id="{B7A102B2-2068-02AC-811C-E411DAD51AD0}"/>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pic>
          <p:nvPicPr>
            <p:cNvPr id="13" name="Picture 12" descr="Shape  Description automatically generated with low confidence">
              <a:extLst>
                <a:ext uri="{FF2B5EF4-FFF2-40B4-BE49-F238E27FC236}">
                  <a16:creationId xmlns:a16="http://schemas.microsoft.com/office/drawing/2014/main" id="{DBA8992F-397D-E5EF-38C5-D52EC61F333A}"/>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graphicFrame>
        <p:nvGraphicFramePr>
          <p:cNvPr id="6" name="Table 6">
            <a:extLst>
              <a:ext uri="{FF2B5EF4-FFF2-40B4-BE49-F238E27FC236}">
                <a16:creationId xmlns:a16="http://schemas.microsoft.com/office/drawing/2014/main" id="{0A65E01D-CD6A-D071-768E-961A8C3C13B4}"/>
              </a:ext>
            </a:extLst>
          </p:cNvPr>
          <p:cNvGraphicFramePr>
            <a:graphicFrameLocks noGrp="1"/>
          </p:cNvGraphicFramePr>
          <p:nvPr>
            <p:extLst>
              <p:ext uri="{D42A27DB-BD31-4B8C-83A1-F6EECF244321}">
                <p14:modId xmlns:p14="http://schemas.microsoft.com/office/powerpoint/2010/main" val="2991808552"/>
              </p:ext>
            </p:extLst>
          </p:nvPr>
        </p:nvGraphicFramePr>
        <p:xfrm>
          <a:off x="1030118" y="2269800"/>
          <a:ext cx="9610725" cy="2946886"/>
        </p:xfrm>
        <a:graphic>
          <a:graphicData uri="http://schemas.openxmlformats.org/drawingml/2006/table">
            <a:tbl>
              <a:tblPr firstRow="1" bandRow="1">
                <a:tableStyleId>{F5AB1C69-6EDB-4FF4-983F-18BD219EF322}</a:tableStyleId>
              </a:tblPr>
              <a:tblGrid>
                <a:gridCol w="9610725">
                  <a:extLst>
                    <a:ext uri="{9D8B030D-6E8A-4147-A177-3AD203B41FA5}">
                      <a16:colId xmlns:a16="http://schemas.microsoft.com/office/drawing/2014/main" val="1381919411"/>
                    </a:ext>
                  </a:extLst>
                </a:gridCol>
              </a:tblGrid>
              <a:tr h="381196">
                <a:tc>
                  <a:txBody>
                    <a:bodyPr/>
                    <a:lstStyle/>
                    <a:p>
                      <a:pPr algn="ctr">
                        <a:defRPr sz="2400"/>
                      </a:pPr>
                      <a:r>
                        <a:t>Pourquoi les athlètes doivent-ils s'échauffer ?</a:t>
                      </a:r>
                    </a:p>
                  </a:txBody>
                  <a:tcPr/>
                </a:tc>
                <a:extLst>
                  <a:ext uri="{0D108BD9-81ED-4DB2-BD59-A6C34878D82A}">
                    <a16:rowId xmlns:a16="http://schemas.microsoft.com/office/drawing/2014/main" val="4040956183"/>
                  </a:ext>
                </a:extLst>
              </a:tr>
              <a:tr h="2489686">
                <a:tc>
                  <a:txBody>
                    <a:bodyPr/>
                    <a:lstStyle/>
                    <a:p>
                      <a:pPr marL="285750" indent="-285750">
                        <a:buFont typeface="Arial" panose="020B0604020202020204" pitchFamily="34" charset="0"/>
                        <a:buChar char="•"/>
                      </a:pPr>
                      <a:endParaRPr/>
                    </a:p>
                  </a:txBody>
                  <a:tcPr/>
                </a:tc>
                <a:extLst>
                  <a:ext uri="{0D108BD9-81ED-4DB2-BD59-A6C34878D82A}">
                    <a16:rowId xmlns:a16="http://schemas.microsoft.com/office/drawing/2014/main" val="3800289933"/>
                  </a:ext>
                </a:extLst>
              </a:tr>
            </a:tbl>
          </a:graphicData>
        </a:graphic>
      </p:graphicFrame>
      <p:sp>
        <p:nvSpPr>
          <p:cNvPr id="5" name="TextBox 4">
            <a:extLst>
              <a:ext uri="{FF2B5EF4-FFF2-40B4-BE49-F238E27FC236}">
                <a16:creationId xmlns:a16="http://schemas.microsoft.com/office/drawing/2014/main" id="{8AD71DBA-A05D-3693-350A-B0B15C7DA05F}"/>
              </a:ext>
            </a:extLst>
          </p:cNvPr>
          <p:cNvSpPr txBox="1"/>
          <p:nvPr/>
        </p:nvSpPr>
        <p:spPr>
          <a:xfrm>
            <a:off x="579380" y="6245152"/>
            <a:ext cx="6685020" cy="307777"/>
          </a:xfrm>
          <a:prstGeom prst="rect">
            <a:avLst/>
          </a:prstGeom>
          <a:noFill/>
        </p:spPr>
        <p:txBody>
          <a:bodyPr wrap="square">
            <a:spAutoFit/>
          </a:bodyPr>
          <a:lstStyle/>
          <a:p>
            <a:pPr>
              <a:defRPr sz="1400" spc="30">
                <a:solidFill>
                  <a:schemeClr val="tx1">
                    <a:lumMod val="50000"/>
                    <a:lumOff val="50000"/>
                  </a:schemeClr>
                </a:solidFill>
                <a:latin typeface="+mj-lt"/>
              </a:defRPr>
            </a:pPr>
            <a:r>
              <a:t>CAPITAINES DE FITNESS ANNÉE 2 | PARTIE 1 : RÉVISION DE L'ANNÉE 1</a:t>
            </a:r>
          </a:p>
        </p:txBody>
      </p:sp>
      <p:sp>
        <p:nvSpPr>
          <p:cNvPr id="4" name="Text Placeholder 1">
            <a:extLst>
              <a:ext uri="{FF2B5EF4-FFF2-40B4-BE49-F238E27FC236}">
                <a16:creationId xmlns:a16="http://schemas.microsoft.com/office/drawing/2014/main" id="{366E9545-8DE7-88F3-AB33-701C28915F46}"/>
              </a:ext>
            </a:extLst>
          </p:cNvPr>
          <p:cNvSpPr txBox="1">
            <a:spLocks/>
          </p:cNvSpPr>
          <p:nvPr/>
        </p:nvSpPr>
        <p:spPr>
          <a:xfrm>
            <a:off x="628650" y="316571"/>
            <a:ext cx="9610725" cy="581025"/>
          </a:xfrm>
          <a:prstGeom prst="rect">
            <a:avLst/>
          </a:prstGeom>
        </p:spPr>
        <p:txBody>
          <a:bodyPr vert="horz" lIns="91440" tIns="45720" rIns="91440" bIns="4572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Objectif de l'échauffement</a:t>
            </a:r>
          </a:p>
        </p:txBody>
      </p:sp>
      <p:sp>
        <p:nvSpPr>
          <p:cNvPr id="7" name="Text Placeholder 2">
            <a:extLst>
              <a:ext uri="{FF2B5EF4-FFF2-40B4-BE49-F238E27FC236}">
                <a16:creationId xmlns:a16="http://schemas.microsoft.com/office/drawing/2014/main" id="{4AE1D099-D2B8-D020-3202-539E021E40A4}"/>
              </a:ext>
            </a:extLst>
          </p:cNvPr>
          <p:cNvSpPr txBox="1">
            <a:spLocks/>
          </p:cNvSpPr>
          <p:nvPr/>
        </p:nvSpPr>
        <p:spPr>
          <a:xfrm>
            <a:off x="628650" y="897596"/>
            <a:ext cx="9591675" cy="581025"/>
          </a:xfrm>
          <a:prstGeom prst="rect">
            <a:avLst/>
          </a:prstGeom>
        </p:spPr>
        <p:txBody>
          <a:bodyPr vert="horz" lIns="91440" tIns="45720" rIns="91440" bIns="45720">
            <a:normAutofit fontScale="92500"/>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t>Entraînement à l'échauffement et à la récupération</a:t>
            </a:r>
          </a:p>
        </p:txBody>
      </p:sp>
    </p:spTree>
    <p:extLst>
      <p:ext uri="{BB962C8B-B14F-4D97-AF65-F5344CB8AC3E}">
        <p14:creationId xmlns:p14="http://schemas.microsoft.com/office/powerpoint/2010/main" val="4144724485"/>
      </p:ext>
    </p:extLst>
  </p:cSld>
  <p:clrMapOvr>
    <a:masterClrMapping/>
  </p:clrMapOvr>
</p:sld>
</file>

<file path=ppt/theme/theme1.xml><?xml version="1.0" encoding="utf-8"?>
<a:theme xmlns:a="http://schemas.openxmlformats.org/drawingml/2006/main" name="Office Theme">
  <a:themeElements>
    <a:clrScheme name="Event Leader">
      <a:dk1>
        <a:sysClr val="windowText" lastClr="000000"/>
      </a:dk1>
      <a:lt1>
        <a:sysClr val="window" lastClr="FFFFFF"/>
      </a:lt1>
      <a:dk2>
        <a:srgbClr val="00695E"/>
      </a:dk2>
      <a:lt2>
        <a:srgbClr val="E7E6E6"/>
      </a:lt2>
      <a:accent1>
        <a:srgbClr val="00695E"/>
      </a:accent1>
      <a:accent2>
        <a:srgbClr val="009784"/>
      </a:accent2>
      <a:accent3>
        <a:srgbClr val="39BB9D"/>
      </a:accent3>
      <a:accent4>
        <a:srgbClr val="6FC7B6"/>
      </a:accent4>
      <a:accent5>
        <a:srgbClr val="FFFFFF"/>
      </a:accent5>
      <a:accent6>
        <a:srgbClr val="A5A5A5"/>
      </a:accent6>
      <a:hlink>
        <a:srgbClr val="0563C1"/>
      </a:hlink>
      <a:folHlink>
        <a:srgbClr val="954F72"/>
      </a:folHlink>
    </a:clrScheme>
    <a:fontScheme name="General">
      <a:majorFont>
        <a:latin typeface="Ubuntu"/>
        <a:ea typeface=""/>
        <a:cs typeface=""/>
      </a:majorFont>
      <a:minorFont>
        <a:latin typeface="Ubuntu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67120</TotalTime>
  <Words>5653</Words>
  <Application>Microsoft Office PowerPoint</Application>
  <PresentationFormat>Widescreen</PresentationFormat>
  <Paragraphs>646</Paragraphs>
  <Slides>45</Slides>
  <Notes>44</Notes>
  <HiddenSlides>0</HiddenSlides>
  <MMClips>0</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Yaiguili Alvarado García</dc:creator>
  <cp:lastModifiedBy>Gwendolyn Apgar</cp:lastModifiedBy>
  <cp:revision>439</cp:revision>
  <dcterms:created xsi:type="dcterms:W3CDTF">2022-02-22T02:12:09Z</dcterms:created>
  <dcterms:modified xsi:type="dcterms:W3CDTF">2025-12-17T16:24:33Z</dcterms:modified>
</cp:coreProperties>
</file>