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4"/>
  </p:notesMasterIdLst>
  <p:handoutMasterIdLst>
    <p:handoutMasterId r:id="rId85"/>
  </p:handoutMasterIdLst>
  <p:sldIdLst>
    <p:sldId id="256" r:id="rId2"/>
    <p:sldId id="257" r:id="rId3"/>
    <p:sldId id="258" r:id="rId4"/>
    <p:sldId id="260" r:id="rId5"/>
    <p:sldId id="350" r:id="rId6"/>
    <p:sldId id="399" r:id="rId7"/>
    <p:sldId id="398" r:id="rId8"/>
    <p:sldId id="351" r:id="rId9"/>
    <p:sldId id="316" r:id="rId10"/>
    <p:sldId id="264" r:id="rId11"/>
    <p:sldId id="338" r:id="rId12"/>
    <p:sldId id="319" r:id="rId13"/>
    <p:sldId id="322" r:id="rId14"/>
    <p:sldId id="403" r:id="rId15"/>
    <p:sldId id="278" r:id="rId16"/>
    <p:sldId id="327" r:id="rId17"/>
    <p:sldId id="328" r:id="rId18"/>
    <p:sldId id="329" r:id="rId19"/>
    <p:sldId id="330" r:id="rId20"/>
    <p:sldId id="331" r:id="rId21"/>
    <p:sldId id="332" r:id="rId22"/>
    <p:sldId id="333" r:id="rId23"/>
    <p:sldId id="334" r:id="rId24"/>
    <p:sldId id="337" r:id="rId25"/>
    <p:sldId id="323" r:id="rId26"/>
    <p:sldId id="325" r:id="rId27"/>
    <p:sldId id="339" r:id="rId28"/>
    <p:sldId id="341" r:id="rId29"/>
    <p:sldId id="392" r:id="rId30"/>
    <p:sldId id="391" r:id="rId31"/>
    <p:sldId id="395" r:id="rId32"/>
    <p:sldId id="393" r:id="rId33"/>
    <p:sldId id="342" r:id="rId34"/>
    <p:sldId id="324" r:id="rId35"/>
    <p:sldId id="326" r:id="rId36"/>
    <p:sldId id="343" r:id="rId37"/>
    <p:sldId id="344" r:id="rId38"/>
    <p:sldId id="347" r:id="rId39"/>
    <p:sldId id="348" r:id="rId40"/>
    <p:sldId id="352" r:id="rId41"/>
    <p:sldId id="353" r:id="rId42"/>
    <p:sldId id="359" r:id="rId43"/>
    <p:sldId id="360" r:id="rId44"/>
    <p:sldId id="406" r:id="rId45"/>
    <p:sldId id="405" r:id="rId46"/>
    <p:sldId id="358" r:id="rId47"/>
    <p:sldId id="357" r:id="rId48"/>
    <p:sldId id="361" r:id="rId49"/>
    <p:sldId id="362" r:id="rId50"/>
    <p:sldId id="363" r:id="rId51"/>
    <p:sldId id="276" r:id="rId52"/>
    <p:sldId id="370" r:id="rId53"/>
    <p:sldId id="369" r:id="rId54"/>
    <p:sldId id="365" r:id="rId55"/>
    <p:sldId id="367" r:id="rId56"/>
    <p:sldId id="390" r:id="rId57"/>
    <p:sldId id="372" r:id="rId58"/>
    <p:sldId id="373" r:id="rId59"/>
    <p:sldId id="374" r:id="rId60"/>
    <p:sldId id="376" r:id="rId61"/>
    <p:sldId id="383" r:id="rId62"/>
    <p:sldId id="402" r:id="rId63"/>
    <p:sldId id="366" r:id="rId64"/>
    <p:sldId id="368" r:id="rId65"/>
    <p:sldId id="377" r:id="rId66"/>
    <p:sldId id="378" r:id="rId67"/>
    <p:sldId id="379" r:id="rId68"/>
    <p:sldId id="380" r:id="rId69"/>
    <p:sldId id="381" r:id="rId70"/>
    <p:sldId id="384" r:id="rId71"/>
    <p:sldId id="285" r:id="rId72"/>
    <p:sldId id="396" r:id="rId73"/>
    <p:sldId id="388" r:id="rId74"/>
    <p:sldId id="401" r:id="rId75"/>
    <p:sldId id="389" r:id="rId76"/>
    <p:sldId id="382" r:id="rId77"/>
    <p:sldId id="385" r:id="rId78"/>
    <p:sldId id="386" r:id="rId79"/>
    <p:sldId id="387" r:id="rId80"/>
    <p:sldId id="315" r:id="rId81"/>
    <p:sldId id="313" r:id="rId82"/>
    <p:sldId id="470" r:id="rId83"/>
  </p:sldIdLst>
  <p:sldSz cx="12192000" cy="6858000"/>
  <p:notesSz cx="6858000" cy="9144000"/>
  <p:embeddedFontLst>
    <p:embeddedFont>
      <p:font typeface="Roboto Black" panose="02000000000000000000" pitchFamily="2" charset="0"/>
      <p:bold r:id="rId86"/>
      <p:boldItalic r:id="rId87"/>
    </p:embeddedFont>
    <p:embeddedFont>
      <p:font typeface="Ubuntu" panose="020B0504030602030204" pitchFamily="34" charset="0"/>
      <p:regular r:id="rId88"/>
      <p:bold r:id="rId89"/>
      <p:italic r:id="rId90"/>
      <p:boldItalic r:id="rId91"/>
    </p:embeddedFont>
    <p:embeddedFont>
      <p:font typeface="Ubuntu Light" panose="020B0304030602030204" pitchFamily="34" charset="0"/>
      <p:regular r:id="rId92"/>
      <p:italic r:id="rId9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10F2A-8ACC-EA95-192F-33862D47BB9B}" name="Monica Forquer" initials="MF" userId="gIGKBxa8FWcOgTl3be2qg8lph5U4V8RN+7eWVRW2P+M="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9984"/>
    <a:srgbClr val="00695E"/>
    <a:srgbClr val="FF9966"/>
    <a:srgbClr val="3399FF"/>
    <a:srgbClr val="FF66CC"/>
    <a:srgbClr val="F2D96E"/>
    <a:srgbClr val="FFFF66"/>
    <a:srgbClr val="009A79"/>
    <a:srgbClr val="29B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F7B86B-F0DB-435E-954B-436F68D7BC60}" v="75" dt="2022-07-27T18:22:42.377"/>
    <p1510:client id="{C635B1DA-86D7-498B-AA34-5F1702457C44}" v="703" dt="2022-07-27T19:06:46.3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0" autoAdjust="0"/>
    <p:restoredTop sz="95118" autoAdjust="0"/>
  </p:normalViewPr>
  <p:slideViewPr>
    <p:cSldViewPr snapToGrid="0" showGuides="1">
      <p:cViewPr varScale="1">
        <p:scale>
          <a:sx n="96" d="100"/>
          <a:sy n="96" d="100"/>
        </p:scale>
        <p:origin x="132" y="288"/>
      </p:cViewPr>
      <p:guideLst>
        <p:guide orient="horz" pos="2184"/>
        <p:guide pos="386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p:scale>
          <a:sx n="125" d="100"/>
          <a:sy n="125" d="100"/>
        </p:scale>
        <p:origin x="1776" y="-17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presProps" Target="presProps.xml"/><Relationship Id="rId9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8.fntdata"/><Relationship Id="rId98"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D14869-C4A4-4795-806C-7E383ECBCA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F049FC-E83B-4729-9A6E-2BB693532D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02BF57-51F4-46B6-8AF0-B48A04FDE1A4}" type="datetimeFigureOut">
              <a:rPr lang="en-US" smtClean="0"/>
              <a:t>12/2/2025</a:t>
            </a:fld>
            <a:endParaRPr lang="en-US"/>
          </a:p>
        </p:txBody>
      </p:sp>
      <p:sp>
        <p:nvSpPr>
          <p:cNvPr id="4" name="Footer Placeholder 3">
            <a:extLst>
              <a:ext uri="{FF2B5EF4-FFF2-40B4-BE49-F238E27FC236}">
                <a16:creationId xmlns:a16="http://schemas.microsoft.com/office/drawing/2014/main" id="{B8EC4783-BB16-4A69-B4CA-DB1065926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764E7-F413-4F12-B432-E767D74BED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1EEC5-5401-4A79-B048-A31D852935E7}" type="slidenum">
              <a:rPr lang="en-US" smtClean="0"/>
              <a:t>‹#›</a:t>
            </a:fld>
            <a:endParaRPr lang="en-US"/>
          </a:p>
        </p:txBody>
      </p:sp>
    </p:spTree>
    <p:extLst>
      <p:ext uri="{BB962C8B-B14F-4D97-AF65-F5344CB8AC3E}">
        <p14:creationId xmlns:p14="http://schemas.microsoft.com/office/powerpoint/2010/main" val="3257780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E7BBCC-18C9-43EF-B76F-93B8A72A6636}"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524C34-D508-4CCF-A9F5-C631378A631A}" type="slidenum">
              <a:rPr lang="en-US" smtClean="0"/>
              <a:t>‹#›</a:t>
            </a:fld>
            <a:endParaRPr lang="en-US"/>
          </a:p>
        </p:txBody>
      </p:sp>
    </p:spTree>
    <p:extLst>
      <p:ext uri="{BB962C8B-B14F-4D97-AF65-F5344CB8AC3E}">
        <p14:creationId xmlns:p14="http://schemas.microsoft.com/office/powerpoint/2010/main" val="339949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resources.specialolympics.org/health/fitness/fit-5"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resources.specialolympics.org/health/health-promotion" TargetMode="External"/><Relationship Id="rId5" Type="http://schemas.openxmlformats.org/officeDocument/2006/relationships/hyperlink" Target="https://resources.specialolympics.org/health/fitness/high-5" TargetMode="External"/><Relationship Id="rId4" Type="http://schemas.openxmlformats.org/officeDocument/2006/relationships/hyperlink" Target="https://www.dropbox.com/s/g8vp5noauhml5tb/USA%20Games%20Challenge_Health%20Education%20Toolkit_PROGRAMS.pdf?dl=0"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a:t>
            </a:fld>
            <a:endParaRPr lang="en-US" dirty="0"/>
          </a:p>
        </p:txBody>
      </p:sp>
    </p:spTree>
    <p:extLst>
      <p:ext uri="{BB962C8B-B14F-4D97-AF65-F5344CB8AC3E}">
        <p14:creationId xmlns:p14="http://schemas.microsoft.com/office/powerpoint/2010/main" val="20222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10</a:t>
            </a:fld>
            <a:endParaRPr lang="en-US" dirty="0"/>
          </a:p>
        </p:txBody>
      </p:sp>
    </p:spTree>
    <p:extLst>
      <p:ext uri="{BB962C8B-B14F-4D97-AF65-F5344CB8AC3E}">
        <p14:creationId xmlns:p14="http://schemas.microsoft.com/office/powerpoint/2010/main" val="160111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健身是指通过适当的体育活动、营养和补水来实现最佳健康和表现。</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0" u="none" strike="noStrike" kern="1200" baseline="0" dirty="0">
                <a:solidFill>
                  <a:srgbClr val="316355"/>
                </a:solidFill>
                <a:latin typeface="Ubuntu" panose="020B0504030602030204" pitchFamily="34" charset="0"/>
                <a:ea typeface="+mn-ea"/>
                <a:cs typeface="+mn-cs"/>
              </a:rPr>
              <a:t>问题：</a:t>
            </a:r>
          </a:p>
          <a:p>
            <a:r>
              <a:rPr lang="zh-cn" sz="1200" b="0" i="0" u="none" strike="noStrike" kern="1200" baseline="0" dirty="0">
                <a:solidFill>
                  <a:schemeClr val="dk1"/>
                </a:solidFill>
                <a:latin typeface="Ubuntu" panose="020B0504030602030204" pitchFamily="34" charset="0"/>
                <a:ea typeface="+mn-ea"/>
                <a:cs typeface="+mn-cs"/>
              </a:rPr>
              <a:t>看看那些您认为健康的人。他们平时是怎样做的，或者说，您认为他们是怎样保持健康的？将答案写在练习册上。</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1" u="none" strike="noStrike" kern="1200" baseline="0" dirty="0">
                <a:solidFill>
                  <a:schemeClr val="dk1"/>
                </a:solidFill>
                <a:latin typeface="Ubuntu" panose="020B0504030602030204" pitchFamily="34" charset="0"/>
                <a:ea typeface="+mn-ea"/>
                <a:cs typeface="+mn-cs"/>
              </a:rPr>
              <a:t>让一些参与者分享他们的答案。</a:t>
            </a:r>
          </a:p>
          <a:p>
            <a:endParaRPr lang="en-US" sz="1200" b="0" i="1"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回答得好！保持健康就是在日常生活中，从体育活动、营养和补水这三个方面做出健康的选择。健康的人往往身体强健，幸福感强烈</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每天在这三个方面做出的健康选择可以帮助您在运动、工作、爱好和生活的其他方面变得更健康，表现也会更好。</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如果保持健康，您会感觉心情愉悦且精力充沛，因为您的身体非常强壮健康</a:t>
            </a:r>
          </a:p>
        </p:txBody>
      </p:sp>
      <p:sp>
        <p:nvSpPr>
          <p:cNvPr id="4" name="Slide Number Placeholder 3"/>
          <p:cNvSpPr>
            <a:spLocks noGrp="1"/>
          </p:cNvSpPr>
          <p:nvPr>
            <p:ph type="sldNum" sz="quarter" idx="5"/>
          </p:nvPr>
        </p:nvSpPr>
        <p:spPr/>
        <p:txBody>
          <a:bodyPr/>
          <a:lstStyle/>
          <a:p>
            <a:fld id="{94524C34-D508-4CCF-A9F5-C631378A631A}" type="slidenum">
              <a:rPr lang="en-US" smtClean="0"/>
              <a:t>11</a:t>
            </a:fld>
            <a:endParaRPr lang="en-US" dirty="0"/>
          </a:p>
        </p:txBody>
      </p:sp>
    </p:spTree>
    <p:extLst>
      <p:ext uri="{BB962C8B-B14F-4D97-AF65-F5344CB8AC3E}">
        <p14:creationId xmlns:p14="http://schemas.microsoft.com/office/powerpoint/2010/main" val="1906762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r>
              <a:rPr lang="zh-cn" sz="1200" b="0" i="0" u="none" strike="noStrike" kern="1200" baseline="0" dirty="0">
                <a:solidFill>
                  <a:schemeClr val="dk1"/>
                </a:solidFill>
                <a:latin typeface="Ubuntu" panose="020B0504030602030204" pitchFamily="34" charset="0"/>
                <a:ea typeface="+mn-ea"/>
                <a:cs typeface="+mn-cs"/>
              </a:rPr>
              <a:t>健身重要的原因很多！健身可以帮助您：</a:t>
            </a:r>
          </a:p>
          <a:p>
            <a:pPr marL="171450" indent="-171450" algn="l" defTabSz="914400" rtl="0" eaLnBrk="1" latinLnBrk="0" hangingPunct="1">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提升在运动中的表现</a:t>
            </a:r>
          </a:p>
          <a:p>
            <a:pPr marL="171450" indent="-171450" algn="l" defTabSz="914400" rtl="0" eaLnBrk="1" latinLnBrk="0" hangingPunct="1">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提高能量水平</a:t>
            </a:r>
          </a:p>
          <a:p>
            <a:pPr marL="171450" indent="-171450" algn="l" defTabSz="914400" rtl="0" eaLnBrk="1" latinLnBrk="0" hangingPunct="1">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感觉更快乐</a:t>
            </a:r>
          </a:p>
          <a:p>
            <a:pPr marL="171450" indent="-171450" algn="l" defTabSz="914400" rtl="0" eaLnBrk="1" latinLnBrk="0" hangingPunct="1">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提高睡眠质量</a:t>
            </a:r>
          </a:p>
          <a:p>
            <a:pPr marL="171450" indent="-171450" algn="l" defTabSz="914400" rtl="0" eaLnBrk="1" latinLnBrk="0" hangingPunct="1">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达到健康体重</a:t>
            </a:r>
          </a:p>
          <a:p>
            <a:pPr marL="171450" indent="-171450" algn="l" defTabSz="914400" rtl="0" eaLnBrk="1" latinLnBrk="0" hangingPunct="1">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保持健康且寿命更长</a:t>
            </a:r>
          </a:p>
          <a:p>
            <a:pPr marL="171450" indent="-171450" algn="l" defTabSz="914400" rtl="0" eaLnBrk="1" latinLnBrk="0" hangingPunct="1">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降低压力</a:t>
            </a:r>
          </a:p>
          <a:p>
            <a:endParaRPr lang="en-US" altLang="en-US" dirty="0">
              <a:cs typeface="Calibri"/>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12</a:t>
            </a:fld>
            <a:endParaRPr lang="en-US" dirty="0"/>
          </a:p>
        </p:txBody>
      </p:sp>
    </p:spTree>
    <p:extLst>
      <p:ext uri="{BB962C8B-B14F-4D97-AF65-F5344CB8AC3E}">
        <p14:creationId xmlns:p14="http://schemas.microsoft.com/office/powerpoint/2010/main" val="3983440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让我们再多谈谈体育活动吧！</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13</a:t>
            </a:fld>
            <a:endParaRPr lang="en-US"/>
          </a:p>
        </p:txBody>
      </p:sp>
    </p:spTree>
    <p:extLst>
      <p:ext uri="{BB962C8B-B14F-4D97-AF65-F5344CB8AC3E}">
        <p14:creationId xmlns:p14="http://schemas.microsoft.com/office/powerpoint/2010/main" val="1917938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zh-cn" sz="1200" b="1" dirty="0">
                <a:latin typeface="Ubuntu Light" panose="020B0304030602030204" pitchFamily="34" charset="0"/>
                <a:ea typeface="+mn-lt"/>
                <a:cs typeface="+mn-lt"/>
              </a:rPr>
              <a:t>体育活动</a:t>
            </a:r>
            <a:r>
              <a:rPr lang="zh-cn" sz="1200" dirty="0">
                <a:latin typeface="Ubuntu Light" panose="020B0304030602030204" pitchFamily="34" charset="0"/>
                <a:ea typeface="+mn-lt"/>
                <a:cs typeface="+mn-lt"/>
              </a:rPr>
              <a:t>是指我们的身体所做的任何运动。运动由肌肉带动，并且要消耗能量。</a:t>
            </a:r>
          </a:p>
          <a:p>
            <a:pPr marL="0" indent="0" algn="l">
              <a:lnSpc>
                <a:spcPct val="100000"/>
              </a:lnSpc>
              <a:buNone/>
            </a:pPr>
            <a:endParaRPr lang="en-US" sz="1200" dirty="0">
              <a:latin typeface="Ubuntu Light" panose="020B0304030602030204" pitchFamily="34" charset="0"/>
              <a:ea typeface="+mn-lt"/>
              <a:cs typeface="+mn-lt"/>
            </a:endParaRPr>
          </a:p>
          <a:p>
            <a:pPr marL="0" indent="0" algn="l">
              <a:lnSpc>
                <a:spcPct val="100000"/>
              </a:lnSpc>
              <a:buNone/>
            </a:pPr>
            <a:r>
              <a:rPr lang="zh-cn" sz="1200" dirty="0">
                <a:latin typeface="Ubuntu Light" panose="020B0304030602030204" pitchFamily="34" charset="0"/>
                <a:ea typeface="+mn-lt"/>
                <a:cs typeface="+mn-lt"/>
              </a:rPr>
              <a:t>体育活动包括您在一天内移动身体的所有方式，比如说买菜购物、步行上班或打理花园。</a:t>
            </a:r>
            <a:endParaRPr lang="en-US" sz="1050" dirty="0">
              <a:latin typeface="Ubuntu Light" panose="020B0304030602030204" pitchFamily="34" charset="0"/>
              <a:cs typeface="Calibri"/>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14</a:t>
            </a:fld>
            <a:endParaRPr lang="en-US"/>
          </a:p>
        </p:txBody>
      </p:sp>
    </p:spTree>
    <p:extLst>
      <p:ext uri="{BB962C8B-B14F-4D97-AF65-F5344CB8AC3E}">
        <p14:creationId xmlns:p14="http://schemas.microsoft.com/office/powerpoint/2010/main" val="1017113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zh-cn" b="1" dirty="0">
                <a:latin typeface="Ubuntu Light" panose="020B0304030602030204" pitchFamily="34" charset="0"/>
                <a:ea typeface="+mn-lt"/>
                <a:cs typeface="+mn-lt"/>
              </a:rPr>
              <a:t>锻炼</a:t>
            </a:r>
            <a:r>
              <a:rPr lang="zh-cn" b="0" dirty="0">
                <a:latin typeface="Ubuntu Light" panose="020B0304030602030204" pitchFamily="34" charset="0"/>
                <a:ea typeface="+mn-lt"/>
                <a:cs typeface="+mn-lt"/>
              </a:rPr>
              <a:t>是</a:t>
            </a:r>
            <a:r>
              <a:rPr lang="zh-cn" dirty="0">
                <a:latin typeface="Ubuntu Light" panose="020B0304030602030204" pitchFamily="34" charset="0"/>
                <a:ea typeface="+mn-lt"/>
                <a:cs typeface="+mn-lt"/>
              </a:rPr>
              <a:t>一项计划性、结构性和重复性活动，一般侧重于保持或提高身体健康的一个或多个部分。</a:t>
            </a:r>
            <a:endParaRPr lang="en-US" dirty="0">
              <a:latin typeface="Ubuntu Light" panose="020B0304030602030204" pitchFamily="34" charset="0"/>
              <a:cs typeface="Calibri"/>
            </a:endParaRPr>
          </a:p>
          <a:p>
            <a:r>
              <a:rPr lang="zh-cn" dirty="0">
                <a:latin typeface="Ubuntu Light" panose="020B0304030602030204" pitchFamily="34" charset="0"/>
              </a:rPr>
              <a:t>体验体育锻炼之外的体育活动，成为更好的运动员。身体锻炼有很多方式。某些锻炼可以帮助您提高运动技能。</a:t>
            </a:r>
          </a:p>
          <a:p>
            <a:endParaRPr lang="en-US" dirty="0">
              <a:latin typeface="Ubuntu Light" panose="020B0304030602030204" pitchFamily="34" charset="0"/>
            </a:endParaRPr>
          </a:p>
          <a:p>
            <a:r>
              <a:rPr lang="zh-cn" b="1" dirty="0">
                <a:latin typeface="Ubuntu Light" panose="020B0304030602030204" pitchFamily="34" charset="0"/>
              </a:rPr>
              <a:t>锻炼包括四个不同的组成部分：</a:t>
            </a:r>
          </a:p>
          <a:p>
            <a:r>
              <a:rPr lang="zh-cn" dirty="0">
                <a:latin typeface="Ubuntu Light" panose="020B0304030602030204" pitchFamily="34" charset="0"/>
              </a:rPr>
              <a:t>耐力</a:t>
            </a:r>
          </a:p>
          <a:p>
            <a:r>
              <a:rPr lang="zh-cn" dirty="0">
                <a:latin typeface="Ubuntu Light" panose="020B0304030602030204" pitchFamily="34" charset="0"/>
              </a:rPr>
              <a:t>力量</a:t>
            </a:r>
          </a:p>
          <a:p>
            <a:r>
              <a:rPr lang="zh-cn" dirty="0">
                <a:latin typeface="Ubuntu Light" panose="020B0304030602030204" pitchFamily="34" charset="0"/>
              </a:rPr>
              <a:t>柔韧性</a:t>
            </a:r>
          </a:p>
          <a:p>
            <a:r>
              <a:rPr lang="zh-cn" dirty="0">
                <a:latin typeface="Ubuntu Light" panose="020B0304030602030204" pitchFamily="34" charset="0"/>
              </a:rPr>
              <a:t>平衡</a:t>
            </a:r>
          </a:p>
          <a:p>
            <a:pPr marL="0" indent="0"/>
            <a:endParaRPr lang="en-US" dirty="0">
              <a:latin typeface="Ubuntu Light" panose="020B0304030602030204" pitchFamily="34" charset="0"/>
            </a:endParaRPr>
          </a:p>
          <a:p>
            <a:r>
              <a:rPr lang="zh-cn" dirty="0">
                <a:latin typeface="Ubuntu Light" panose="020B0304030602030204" pitchFamily="34" charset="0"/>
              </a:rPr>
              <a:t>所有的</a:t>
            </a:r>
            <a:r>
              <a:rPr lang="zh-cn" baseline="0" dirty="0">
                <a:latin typeface="Ubuntu Light" panose="020B0304030602030204" pitchFamily="34" charset="0"/>
              </a:rPr>
              <a:t>所有</a:t>
            </a:r>
            <a:r>
              <a:rPr lang="zh-cn" dirty="0">
                <a:latin typeface="Ubuntu Light" panose="020B0304030602030204" pitchFamily="34" charset="0"/>
              </a:rPr>
              <a:t>运动</a:t>
            </a:r>
            <a:r>
              <a:rPr lang="zh-cn" baseline="0" dirty="0">
                <a:latin typeface="Ubuntu Light" panose="020B0304030602030204" pitchFamily="34" charset="0"/>
              </a:rPr>
              <a:t>都会以不同的方式锻炼您的身体。为了保持健康，您需要将不同类型的锻炼结合起来练习：</a:t>
            </a:r>
          </a:p>
        </p:txBody>
      </p:sp>
      <p:sp>
        <p:nvSpPr>
          <p:cNvPr id="4" name="Slide Number Placeholder 3"/>
          <p:cNvSpPr>
            <a:spLocks noGrp="1"/>
          </p:cNvSpPr>
          <p:nvPr>
            <p:ph type="sldNum" sz="quarter" idx="5"/>
          </p:nvPr>
        </p:nvSpPr>
        <p:spPr/>
        <p:txBody>
          <a:bodyPr/>
          <a:lstStyle/>
          <a:p>
            <a:fld id="{94524C34-D508-4CCF-A9F5-C631378A631A}" type="slidenum">
              <a:rPr lang="en-US" smtClean="0"/>
              <a:t>15</a:t>
            </a:fld>
            <a:endParaRPr lang="en-US"/>
          </a:p>
        </p:txBody>
      </p:sp>
    </p:spTree>
    <p:extLst>
      <p:ext uri="{BB962C8B-B14F-4D97-AF65-F5344CB8AC3E}">
        <p14:creationId xmlns:p14="http://schemas.microsoft.com/office/powerpoint/2010/main" val="17779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耐力是指身体长时间保持运动的能力。如果耐力好，您就可以不停歇而跑得更远，也可以不休息而运动更长时间。</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目标是每周至少完成 150 分钟耐力锻炼活动，即每周 5 天，每天约 30 分钟</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0" u="none" strike="noStrike" kern="1200" baseline="0" dirty="0">
                <a:solidFill>
                  <a:srgbClr val="316355"/>
                </a:solidFill>
                <a:latin typeface="Ubuntu" panose="020B0504030602030204" pitchFamily="34" charset="0"/>
                <a:ea typeface="+mn-ea"/>
                <a:cs typeface="+mn-cs"/>
              </a:rPr>
              <a:t>问题：</a:t>
            </a:r>
          </a:p>
          <a:p>
            <a:r>
              <a:rPr lang="zh-cn" sz="1200" b="0" i="0" u="none" strike="noStrike" kern="1200" baseline="0" dirty="0">
                <a:solidFill>
                  <a:schemeClr val="dk1"/>
                </a:solidFill>
                <a:latin typeface="Ubuntu" panose="020B0504030602030204" pitchFamily="34" charset="0"/>
                <a:ea typeface="+mn-ea"/>
                <a:cs typeface="+mn-cs"/>
              </a:rPr>
              <a:t>有哪些耐力训练的例子？将答案写在练习册上。</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1" u="none" strike="noStrike" kern="1200" baseline="0" dirty="0">
                <a:solidFill>
                  <a:schemeClr val="dk1"/>
                </a:solidFill>
                <a:latin typeface="Ubuntu" panose="020B0504030602030204" pitchFamily="34" charset="0"/>
                <a:ea typeface="+mn-ea"/>
                <a:cs typeface="+mn-cs"/>
              </a:rPr>
              <a:t>让几位参与者分享答案，然后转到下一张幻灯片。</a:t>
            </a:r>
          </a:p>
          <a:p>
            <a:endParaRPr lang="en-US" sz="1200" b="1" i="1" u="none" strike="noStrike" kern="1200" baseline="0" dirty="0">
              <a:solidFill>
                <a:schemeClr val="dk1"/>
              </a:solidFill>
              <a:latin typeface="Ubuntu" panose="020B0504030602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16</a:t>
            </a:fld>
            <a:endParaRPr lang="en-US"/>
          </a:p>
        </p:txBody>
      </p:sp>
    </p:spTree>
    <p:extLst>
      <p:ext uri="{BB962C8B-B14F-4D97-AF65-F5344CB8AC3E}">
        <p14:creationId xmlns:p14="http://schemas.microsoft.com/office/powerpoint/2010/main" val="3948378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zh-cn" sz="1200" b="0" i="0" u="none" strike="noStrike" kern="1200" baseline="0" dirty="0">
                <a:solidFill>
                  <a:schemeClr val="dk1"/>
                </a:solidFill>
                <a:latin typeface="Ubuntu" panose="020B0504030602030204" pitchFamily="34" charset="0"/>
              </a:rPr>
              <a:t>下面是另外一些耐力训练的例子！</a:t>
            </a:r>
          </a:p>
          <a:p>
            <a:pPr marL="0" indent="0">
              <a:buFont typeface="Ubuntu Light" panose="020B0604020202020204" pitchFamily="34" charset="0"/>
              <a:buNone/>
            </a:pPr>
            <a:endParaRPr lang="en-US" dirty="0"/>
          </a:p>
          <a:p>
            <a:pPr marL="342900" indent="-342900">
              <a:buFont typeface="Ubuntu Light" panose="020B0604020202020204" pitchFamily="34" charset="0"/>
              <a:buChar char="•"/>
            </a:pPr>
            <a:r>
              <a:rPr lang="zh-cn" dirty="0"/>
              <a:t>耐力</a:t>
            </a:r>
            <a:r>
              <a:rPr lang="zh-cn" baseline="0" dirty="0"/>
              <a:t>训练是</a:t>
            </a:r>
            <a:r>
              <a:rPr lang="zh-cn" dirty="0"/>
              <a:t>连续有节奏的运动，如骑自行车、跑步、游泳。</a:t>
            </a:r>
          </a:p>
          <a:p>
            <a:pPr marL="342900" indent="-342900">
              <a:buFont typeface="Ubuntu Light" panose="020B0604020202020204" pitchFamily="34" charset="0"/>
              <a:buChar char="•"/>
            </a:pPr>
            <a:r>
              <a:rPr lang="zh-cn" dirty="0"/>
              <a:t>耐力运动可以锻炼心脏和肺部，让这些器官可以更好地泵血，为肌肉提供更多氧气。</a:t>
            </a:r>
          </a:p>
          <a:p>
            <a:pPr marL="342900" indent="-342900">
              <a:buFont typeface="Ubuntu Light" panose="020B0604020202020204" pitchFamily="34" charset="0"/>
              <a:buChar char="•"/>
            </a:pPr>
            <a:r>
              <a:rPr lang="zh-cn" dirty="0"/>
              <a:t>耐力运动还有助于改善睡眠和降低血压</a:t>
            </a:r>
          </a:p>
          <a:p>
            <a:pPr marL="0" indent="0">
              <a:buFont typeface="Ubuntu Light" panose="020B0604020202020204" pitchFamily="34" charset="0"/>
              <a:buNone/>
            </a:pPr>
            <a:endParaRPr lang="en-US" dirty="0"/>
          </a:p>
          <a:p>
            <a:pPr marL="0" indent="0">
              <a:buFont typeface="Ubuntu Light"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17</a:t>
            </a:fld>
            <a:endParaRPr lang="en-US"/>
          </a:p>
        </p:txBody>
      </p:sp>
    </p:spTree>
    <p:extLst>
      <p:ext uri="{BB962C8B-B14F-4D97-AF65-F5344CB8AC3E}">
        <p14:creationId xmlns:p14="http://schemas.microsoft.com/office/powerpoint/2010/main" val="3750021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rPr>
              <a:t>力量是指身体完成活动的能力。</a:t>
            </a:r>
          </a:p>
          <a:p>
            <a:endParaRPr lang="en-US" sz="1200" b="0" i="0" u="none" strike="noStrike" kern="1200" baseline="0" dirty="0">
              <a:solidFill>
                <a:schemeClr val="dk1"/>
              </a:solidFill>
              <a:latin typeface="Ubuntu" panose="020B0504030602030204" pitchFamily="34" charset="0"/>
            </a:endParaRPr>
          </a:p>
          <a:p>
            <a:r>
              <a:rPr lang="zh-cn" sz="1200" b="0" i="0" u="none" strike="noStrike" kern="1200" baseline="0" dirty="0">
                <a:solidFill>
                  <a:schemeClr val="dk1"/>
                </a:solidFill>
                <a:latin typeface="Ubuntu" panose="020B0504030602030204" pitchFamily="34" charset="0"/>
              </a:rPr>
              <a:t>尝试每周进行 2-3 天的力量练习，每次最多锻炼 30 分钟</a:t>
            </a:r>
          </a:p>
          <a:p>
            <a:endParaRPr lang="en-US" sz="1200" b="0" i="0" u="none" strike="noStrike" kern="1200" baseline="0" dirty="0">
              <a:solidFill>
                <a:schemeClr val="dk1"/>
              </a:solidFill>
              <a:latin typeface="Ubuntu" panose="020B0504030602030204" pitchFamily="34" charset="0"/>
            </a:endParaRPr>
          </a:p>
          <a:p>
            <a:r>
              <a:rPr lang="zh-cn" sz="1200" b="1" i="0" u="none" strike="noStrike" kern="1200" baseline="0" dirty="0">
                <a:solidFill>
                  <a:srgbClr val="316355"/>
                </a:solidFill>
                <a:latin typeface="Ubuntu" panose="020B0504030602030204" pitchFamily="34" charset="0"/>
              </a:rPr>
              <a:t>问题：</a:t>
            </a:r>
          </a:p>
          <a:p>
            <a:r>
              <a:rPr lang="zh-cn" sz="1200" b="0" i="0" u="none" strike="noStrike" kern="1200" baseline="0" dirty="0">
                <a:solidFill>
                  <a:schemeClr val="dk1"/>
                </a:solidFill>
                <a:latin typeface="Ubuntu" panose="020B0504030602030204" pitchFamily="34" charset="0"/>
              </a:rPr>
              <a:t>有哪些力量训练的例子？将答案写在练习册上。</a:t>
            </a:r>
          </a:p>
          <a:p>
            <a:endParaRPr lang="en-US" sz="1200" b="1" i="1" u="none" strike="noStrike" kern="1200" baseline="0" dirty="0">
              <a:solidFill>
                <a:schemeClr val="dk1"/>
              </a:solidFill>
              <a:latin typeface="Ubuntu" panose="020B0504030602030204" pitchFamily="34" charset="0"/>
            </a:endParaRPr>
          </a:p>
          <a:p>
            <a:r>
              <a:rPr lang="zh-cn" sz="1200" b="1" i="1" u="none" strike="noStrike" kern="1200" baseline="0" dirty="0">
                <a:solidFill>
                  <a:schemeClr val="dk1"/>
                </a:solidFill>
                <a:latin typeface="Ubuntu" panose="020B0504030602030204" pitchFamily="34" charset="0"/>
              </a:rPr>
              <a:t>让几位参与者分享答案，然后转到下一张幻灯片。</a:t>
            </a:r>
          </a:p>
          <a:p>
            <a:endParaRPr lang="en-US" sz="1200" b="1" i="1" u="none" strike="noStrike" kern="1200" baseline="0" dirty="0">
              <a:solidFill>
                <a:schemeClr val="dk1"/>
              </a:solidFill>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18</a:t>
            </a:fld>
            <a:endParaRPr lang="en-US"/>
          </a:p>
        </p:txBody>
      </p:sp>
    </p:spTree>
    <p:extLst>
      <p:ext uri="{BB962C8B-B14F-4D97-AF65-F5344CB8AC3E}">
        <p14:creationId xmlns:p14="http://schemas.microsoft.com/office/powerpoint/2010/main" val="4168479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力量训练不仅能增强肌肉力量，还能增强骨骼强度。</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随时随地可以进行力量训练。增强体质的最佳方法是每周进行 2-3 天力量训练。</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zh-cn" sz="1200" b="0" i="0" u="none" strike="noStrike" kern="1200" baseline="0" dirty="0">
                <a:solidFill>
                  <a:schemeClr val="dk1"/>
                </a:solidFill>
                <a:latin typeface="Ubuntu" panose="020B0504030602030204" pitchFamily="34" charset="0"/>
                <a:ea typeface="+mn-ea"/>
                <a:cs typeface="+mn-cs"/>
              </a:rPr>
              <a:t>请记住，如果您正在使用重物或器材，请确保在合格专业人员的监督下进行锻炼</a:t>
            </a:r>
          </a:p>
        </p:txBody>
      </p:sp>
      <p:sp>
        <p:nvSpPr>
          <p:cNvPr id="4" name="Slide Number Placeholder 3"/>
          <p:cNvSpPr>
            <a:spLocks noGrp="1"/>
          </p:cNvSpPr>
          <p:nvPr>
            <p:ph type="sldNum" sz="quarter" idx="5"/>
          </p:nvPr>
        </p:nvSpPr>
        <p:spPr/>
        <p:txBody>
          <a:bodyPr/>
          <a:lstStyle/>
          <a:p>
            <a:fld id="{94524C34-D508-4CCF-A9F5-C631378A631A}" type="slidenum">
              <a:rPr lang="en-US" smtClean="0"/>
              <a:t>19</a:t>
            </a:fld>
            <a:endParaRPr lang="en-US"/>
          </a:p>
        </p:txBody>
      </p:sp>
    </p:spTree>
    <p:extLst>
      <p:ext uri="{BB962C8B-B14F-4D97-AF65-F5344CB8AC3E}">
        <p14:creationId xmlns:p14="http://schemas.microsoft.com/office/powerpoint/2010/main" val="246438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a:t>
            </a:fld>
            <a:endParaRPr lang="en-US" dirty="0"/>
          </a:p>
        </p:txBody>
      </p:sp>
    </p:spTree>
    <p:extLst>
      <p:ext uri="{BB962C8B-B14F-4D97-AF65-F5344CB8AC3E}">
        <p14:creationId xmlns:p14="http://schemas.microsoft.com/office/powerpoint/2010/main" val="74817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zh-cn" sz="1200" b="0" i="0" u="none" strike="noStrike" kern="1200" baseline="0" dirty="0">
                <a:solidFill>
                  <a:schemeClr val="dk1"/>
                </a:solidFill>
                <a:latin typeface="Ubuntu" panose="020B0504030602030204" pitchFamily="34" charset="0"/>
                <a:ea typeface="+mn-ea"/>
                <a:cs typeface="+mn-cs"/>
              </a:rPr>
              <a:t>柔韧性是指不费力地朝各个方向活动身体的能力</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zh-cn" sz="1200" b="0" i="0" u="none" strike="noStrike" kern="1200" baseline="0" dirty="0">
                <a:solidFill>
                  <a:schemeClr val="dk1"/>
                </a:solidFill>
                <a:latin typeface="Ubuntu" panose="020B0504030602030204" pitchFamily="34" charset="0"/>
                <a:ea typeface="+mn-ea"/>
                <a:cs typeface="+mn-cs"/>
              </a:rPr>
              <a:t>让身体变柔韧的最佳方法是做拉伸活动！</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练习、锻炼或比赛前后</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每天</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zh-cn" sz="1200" b="0" i="0" u="none" strike="noStrike" kern="1200" baseline="0" dirty="0">
                <a:solidFill>
                  <a:schemeClr val="dk1"/>
                </a:solidFill>
                <a:latin typeface="Ubuntu" panose="020B0504030602030204" pitchFamily="34" charset="0"/>
                <a:ea typeface="+mn-ea"/>
                <a:cs typeface="+mn-cs"/>
              </a:rPr>
              <a:t>柔韧性好的人可以更轻松自在地做体育运动，并且有助于防止肌肉和关节受伤。</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0" u="none" strike="noStrike" kern="1200" baseline="0" dirty="0">
                <a:solidFill>
                  <a:srgbClr val="316355"/>
                </a:solidFill>
                <a:latin typeface="Ubuntu" panose="020B0504030602030204" pitchFamily="34" charset="0"/>
                <a:ea typeface="+mn-ea"/>
                <a:cs typeface="+mn-cs"/>
              </a:rPr>
              <a:t>问题：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有哪些柔韧性锻炼的例子？想想您在运动中使用了身体的哪些部位。将答案写在练习册上。</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1" u="none" strike="noStrike" kern="1200" baseline="0" dirty="0">
                <a:solidFill>
                  <a:schemeClr val="dk1"/>
                </a:solidFill>
                <a:latin typeface="Ubuntu" panose="020B0504030602030204" pitchFamily="34" charset="0"/>
                <a:ea typeface="+mn-ea"/>
                <a:cs typeface="+mn-cs"/>
              </a:rPr>
              <a:t>让几位参与者分享答案，然后转到下一张幻灯片。</a:t>
            </a:r>
          </a:p>
        </p:txBody>
      </p:sp>
      <p:sp>
        <p:nvSpPr>
          <p:cNvPr id="4" name="Slide Number Placeholder 3"/>
          <p:cNvSpPr>
            <a:spLocks noGrp="1"/>
          </p:cNvSpPr>
          <p:nvPr>
            <p:ph type="sldNum" sz="quarter" idx="5"/>
          </p:nvPr>
        </p:nvSpPr>
        <p:spPr/>
        <p:txBody>
          <a:bodyPr/>
          <a:lstStyle/>
          <a:p>
            <a:fld id="{94524C34-D508-4CCF-A9F5-C631378A631A}" type="slidenum">
              <a:rPr lang="en-US" smtClean="0"/>
              <a:t>20</a:t>
            </a:fld>
            <a:endParaRPr lang="en-US"/>
          </a:p>
        </p:txBody>
      </p:sp>
    </p:spTree>
    <p:extLst>
      <p:ext uri="{BB962C8B-B14F-4D97-AF65-F5344CB8AC3E}">
        <p14:creationId xmlns:p14="http://schemas.microsoft.com/office/powerpoint/2010/main" val="101577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dirty="0">
                <a:latin typeface="Ubuntu Light" panose="020B0304030602030204" pitchFamily="34" charset="0"/>
              </a:rPr>
              <a:t>在训练/活动之前，您要做动态拉伸，然后做静态拉伸。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buntu Light" panose="020B0304030602030204" pitchFamily="34" charset="0"/>
            </a:endParaRPr>
          </a:p>
          <a:p>
            <a:pPr marL="742950" marR="0" lvl="1" indent="-285750" algn="just">
              <a:lnSpc>
                <a:spcPct val="115000"/>
              </a:lnSpc>
              <a:spcBef>
                <a:spcPts val="0"/>
              </a:spcBef>
              <a:spcAft>
                <a:spcPts val="800"/>
              </a:spcAft>
              <a:buFont typeface="Symbol" panose="05050102010706020507" pitchFamily="18" charset="2"/>
              <a:buChar char=""/>
            </a:pPr>
            <a:r>
              <a:rPr lang="zh-cn" dirty="0">
                <a:effectLst/>
                <a:latin typeface="Ubuntu Light" panose="020B0304030602030204" pitchFamily="34" charset="0"/>
                <a:ea typeface="Times New Roman" panose="02020603050405020304" pitchFamily="18" charset="0"/>
                <a:cs typeface="Times New Roman" panose="02020603050405020304" pitchFamily="18" charset="0"/>
              </a:rPr>
              <a:t>动态拉伸由主动控制的动作组成，通过全方位的动作锻炼各个身体部位。</a:t>
            </a:r>
          </a:p>
          <a:p>
            <a:pPr marL="742950" marR="0" lvl="1" indent="-285750" algn="just">
              <a:lnSpc>
                <a:spcPct val="115000"/>
              </a:lnSpc>
              <a:spcBef>
                <a:spcPts val="0"/>
              </a:spcBef>
              <a:spcAft>
                <a:spcPts val="800"/>
              </a:spcAft>
              <a:buFont typeface="Symbol" panose="05050102010706020507" pitchFamily="18" charset="2"/>
              <a:buChar char=""/>
            </a:pPr>
            <a:r>
              <a:rPr lang="zh-cn" b="0" i="0" dirty="0">
                <a:solidFill>
                  <a:srgbClr val="202124"/>
                </a:solidFill>
                <a:effectLst/>
                <a:latin typeface="Ubuntu Light" panose="020B0304030602030204" pitchFamily="34" charset="0"/>
              </a:rPr>
              <a:t>静态拉伸是指在一段时间内站着、坐着或躺着不动，保持单一姿势的拉伸</a:t>
            </a:r>
            <a:endParaRPr lang="en-US" dirty="0">
              <a:latin typeface="Ubuntu Light" panose="020B0304030602030204" pitchFamily="34" charset="0"/>
            </a:endParaRPr>
          </a:p>
          <a:p>
            <a:pPr marL="0" indent="0">
              <a:buFont typeface="Ubuntu Light" panose="020B0604020202020204" pitchFamily="34" charset="0"/>
              <a:buNone/>
            </a:pPr>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21</a:t>
            </a:fld>
            <a:endParaRPr lang="en-US"/>
          </a:p>
        </p:txBody>
      </p:sp>
    </p:spTree>
    <p:extLst>
      <p:ext uri="{BB962C8B-B14F-4D97-AF65-F5344CB8AC3E}">
        <p14:creationId xmlns:p14="http://schemas.microsoft.com/office/powerpoint/2010/main" val="494251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Ubuntu Light" panose="020B0604020202020204" pitchFamily="34" charset="0"/>
              <a:buChar char="•"/>
              <a:defRPr/>
            </a:pPr>
            <a:r>
              <a:rPr lang="zh-cn" dirty="0"/>
              <a:t>平衡有助于让您在运动时保持控制，避免摔倒。</a:t>
            </a:r>
          </a:p>
          <a:p>
            <a:pPr marL="342900" indent="-342900">
              <a:buFont typeface="Ubuntu Light" panose="020B0604020202020204" pitchFamily="34" charset="0"/>
              <a:buChar char="•"/>
              <a:defRPr/>
            </a:pPr>
            <a:endParaRPr lang="en-US" dirty="0"/>
          </a:p>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dirty="0"/>
              <a:t>尝试每周进行 2 -3 天的平衡练习，每次锻炼最多 15 分钟</a:t>
            </a:r>
          </a:p>
          <a:p>
            <a:pPr marL="342900" indent="-342900">
              <a:buFont typeface="Ubuntu Light" panose="020B0604020202020204" pitchFamily="34" charset="0"/>
              <a:buChar char="•"/>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22</a:t>
            </a:fld>
            <a:endParaRPr lang="en-US"/>
          </a:p>
        </p:txBody>
      </p:sp>
    </p:spTree>
    <p:extLst>
      <p:ext uri="{BB962C8B-B14F-4D97-AF65-F5344CB8AC3E}">
        <p14:creationId xmlns:p14="http://schemas.microsoft.com/office/powerpoint/2010/main" val="455330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zh-cn" dirty="0"/>
              <a:t>随时随地可以进行平衡训练。还记得动态练习与静态练习之间的区别吗？体操、花样滑冰和雪上运动等要求良好的动态平衡能力！</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23</a:t>
            </a:fld>
            <a:endParaRPr lang="en-US"/>
          </a:p>
        </p:txBody>
      </p:sp>
    </p:spTree>
    <p:extLst>
      <p:ext uri="{BB962C8B-B14F-4D97-AF65-F5344CB8AC3E}">
        <p14:creationId xmlns:p14="http://schemas.microsoft.com/office/powerpoint/2010/main" val="42095814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baseline="0" dirty="0"/>
              <a:t>您可以使用 Fit 5 健身卡和视频来帮助您进行体育活动所有 4 个部分的练习。</a:t>
            </a:r>
          </a:p>
        </p:txBody>
      </p:sp>
      <p:sp>
        <p:nvSpPr>
          <p:cNvPr id="4" name="Slide Number Placeholder 3"/>
          <p:cNvSpPr>
            <a:spLocks noGrp="1"/>
          </p:cNvSpPr>
          <p:nvPr>
            <p:ph type="sldNum" sz="quarter" idx="5"/>
          </p:nvPr>
        </p:nvSpPr>
        <p:spPr/>
        <p:txBody>
          <a:bodyPr/>
          <a:lstStyle/>
          <a:p>
            <a:fld id="{94524C34-D508-4CCF-A9F5-C631378A631A}" type="slidenum">
              <a:rPr lang="en-US" smtClean="0"/>
              <a:t>24</a:t>
            </a:fld>
            <a:endParaRPr lang="en-US"/>
          </a:p>
        </p:txBody>
      </p:sp>
    </p:spTree>
    <p:extLst>
      <p:ext uri="{BB962C8B-B14F-4D97-AF65-F5344CB8AC3E}">
        <p14:creationId xmlns:p14="http://schemas.microsoft.com/office/powerpoint/2010/main" val="2620645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健身是指通过适当的体育活动、营养和补水来实现最佳健康和表现。现在，我们来谈谈营养！</a:t>
            </a:r>
          </a:p>
        </p:txBody>
      </p:sp>
      <p:sp>
        <p:nvSpPr>
          <p:cNvPr id="4" name="Slide Number Placeholder 3"/>
          <p:cNvSpPr>
            <a:spLocks noGrp="1"/>
          </p:cNvSpPr>
          <p:nvPr>
            <p:ph type="sldNum" sz="quarter" idx="5"/>
          </p:nvPr>
        </p:nvSpPr>
        <p:spPr/>
        <p:txBody>
          <a:bodyPr/>
          <a:lstStyle/>
          <a:p>
            <a:fld id="{94524C34-D508-4CCF-A9F5-C631378A631A}" type="slidenum">
              <a:rPr lang="en-US" smtClean="0"/>
              <a:t>25</a:t>
            </a:fld>
            <a:endParaRPr lang="en-US"/>
          </a:p>
        </p:txBody>
      </p:sp>
    </p:spTree>
    <p:extLst>
      <p:ext uri="{BB962C8B-B14F-4D97-AF65-F5344CB8AC3E}">
        <p14:creationId xmlns:p14="http://schemas.microsoft.com/office/powerpoint/2010/main" val="15315015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dirty="0"/>
              <a:t>健康饮食是指吃各种可以为您的身体提供营养的食物</a:t>
            </a: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26</a:t>
            </a:fld>
            <a:endParaRPr lang="en-US"/>
          </a:p>
        </p:txBody>
      </p:sp>
    </p:spTree>
    <p:extLst>
      <p:ext uri="{BB962C8B-B14F-4D97-AF65-F5344CB8AC3E}">
        <p14:creationId xmlns:p14="http://schemas.microsoft.com/office/powerpoint/2010/main" val="11575804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rPr>
              <a:t>均衡饮食在赛场内外对您都有帮助。良好的饮食习惯可以让您保持身心健康，提高运动成绩和恢复能力。</a:t>
            </a:r>
          </a:p>
          <a:p>
            <a:endParaRPr lang="en-US" sz="1200" b="0" i="0" u="none" strike="noStrike" kern="1200" baseline="0" dirty="0">
              <a:solidFill>
                <a:schemeClr val="dk1"/>
              </a:solidFill>
              <a:latin typeface="Ubuntu" panose="020B0504030602030204" pitchFamily="34" charset="0"/>
            </a:endParaRPr>
          </a:p>
          <a:p>
            <a:r>
              <a:rPr lang="zh-cn" sz="1200" b="0" i="0" u="none" strike="noStrike" kern="1200" baseline="0" dirty="0">
                <a:solidFill>
                  <a:schemeClr val="dk1"/>
                </a:solidFill>
                <a:latin typeface="Ubuntu" panose="020B0504030602030204" pitchFamily="34" charset="0"/>
              </a:rPr>
              <a:t>健康饮食通过以下方面让您保持身心健康：</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rPr>
              <a:t>让您的身体充满活力，保持良好的机能</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rPr>
              <a:t>帮助您的身体自我生长和修复</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rPr>
              <a:t>帮助身体对抗感染和疾病</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r>
              <a:rPr lang="zh-cn" sz="1200" b="0" i="0" u="none" strike="noStrike" kern="1200" baseline="0" dirty="0">
                <a:solidFill>
                  <a:schemeClr val="dk1"/>
                </a:solidFill>
                <a:latin typeface="Ubuntu" panose="020B0504030602030204" pitchFamily="34" charset="0"/>
              </a:rPr>
              <a:t>健康饮食通过以下方面提高您的运动成绩和恢复能力：</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rPr>
              <a:t>提供更多能量</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rPr>
              <a:t>强健肌肉和骨骼</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rPr>
              <a:t>改善注意力</a:t>
            </a:r>
          </a:p>
          <a:p>
            <a:endParaRPr lang="en-US" sz="1200" b="0" i="0" u="none" strike="noStrike" kern="1200" baseline="0" dirty="0">
              <a:solidFill>
                <a:schemeClr val="dk1"/>
              </a:solidFill>
              <a:latin typeface="Ubuntu" panose="020B0504030602030204" pitchFamily="34" charset="0"/>
            </a:endParaRPr>
          </a:p>
          <a:p>
            <a:r>
              <a:rPr lang="zh-cn" b="1" dirty="0"/>
              <a:t>问题：</a:t>
            </a:r>
          </a:p>
          <a:p>
            <a:r>
              <a:rPr lang="zh-cn" dirty="0"/>
              <a:t>吃哪些</a:t>
            </a:r>
            <a:r>
              <a:rPr lang="zh-cn" baseline="0" dirty="0"/>
              <a:t>健康食品？将答案写在练习册上。</a:t>
            </a:r>
          </a:p>
          <a:p>
            <a:endParaRPr lang="en-US" baseline="0" dirty="0"/>
          </a:p>
          <a:p>
            <a:r>
              <a:rPr lang="zh-cn" i="1" baseline="0" dirty="0"/>
              <a:t>让几位参与者分享答案。</a:t>
            </a:r>
            <a:endParaRPr lang="en-US" i="1"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27</a:t>
            </a:fld>
            <a:endParaRPr lang="en-US"/>
          </a:p>
        </p:txBody>
      </p:sp>
    </p:spTree>
    <p:extLst>
      <p:ext uri="{BB962C8B-B14F-4D97-AF65-F5344CB8AC3E}">
        <p14:creationId xmlns:p14="http://schemas.microsoft.com/office/powerpoint/2010/main" val="1492423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健康饮食是指均衡地摄入各种不同类别的食物。</a:t>
            </a:r>
          </a:p>
          <a:p>
            <a:pPr marL="171450" indent="-171450">
              <a:buFont typeface="Ubuntu Light" panose="020B0604020202020204" pitchFamily="34" charset="0"/>
              <a:buChar char="•"/>
            </a:pPr>
            <a:r>
              <a:rPr lang="zh-cn" dirty="0"/>
              <a:t>例如，如果您只吃水果和蔬菜，您的肌肉就不会很结实。</a:t>
            </a:r>
          </a:p>
          <a:p>
            <a:pPr marL="171450" indent="-171450">
              <a:buFont typeface="Ubuntu Light" panose="020B0604020202020204" pitchFamily="34" charset="0"/>
              <a:buChar char="•"/>
            </a:pPr>
            <a:r>
              <a:rPr lang="zh-cn" dirty="0"/>
              <a:t>如果您不吃蔬菜，可能会容易生病。</a:t>
            </a:r>
          </a:p>
          <a:p>
            <a:pPr marL="171450" indent="-171450">
              <a:buFont typeface="Ubuntu Light" panose="020B0604020202020204" pitchFamily="34" charset="0"/>
              <a:buChar char="•"/>
            </a:pPr>
            <a:r>
              <a:rPr lang="zh-cn" dirty="0"/>
              <a:t>只在特殊场合吃垃圾食品，如甜点、薯条和苏打水。如果吃的糖过多，您刚开始可能会让您感觉精力充沛，但这种精力马上就会被耗尽，您很快会感到疲倦和懒散。</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dirty="0"/>
              <a:t>吃少量健康零食。</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dirty="0"/>
              <a:t>让盘子里一半是水果或蔬菜。另一半填上全谷物、奶制品和蛋白质等食物。</a:t>
            </a:r>
          </a:p>
        </p:txBody>
      </p:sp>
      <p:sp>
        <p:nvSpPr>
          <p:cNvPr id="4" name="Slide Number Placeholder 3"/>
          <p:cNvSpPr>
            <a:spLocks noGrp="1"/>
          </p:cNvSpPr>
          <p:nvPr>
            <p:ph type="sldNum" sz="quarter" idx="5"/>
          </p:nvPr>
        </p:nvSpPr>
        <p:spPr/>
        <p:txBody>
          <a:bodyPr/>
          <a:lstStyle/>
          <a:p>
            <a:fld id="{94524C34-D508-4CCF-A9F5-C631378A631A}" type="slidenum">
              <a:rPr lang="en-US" smtClean="0"/>
              <a:t>28</a:t>
            </a:fld>
            <a:endParaRPr lang="en-US"/>
          </a:p>
        </p:txBody>
      </p:sp>
    </p:spTree>
    <p:extLst>
      <p:ext uri="{BB962C8B-B14F-4D97-AF65-F5344CB8AC3E}">
        <p14:creationId xmlns:p14="http://schemas.microsoft.com/office/powerpoint/2010/main" val="5706241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水果和蔬菜可以为您的身体提供保持良好的健康和运动表现所需的重要维生素、矿物质和能量</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您的目标是每天至少吃 5 种水果和蔬菜</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0" u="none" strike="noStrike" kern="1200" baseline="0" dirty="0">
                <a:solidFill>
                  <a:srgbClr val="316355"/>
                </a:solidFill>
                <a:latin typeface="Ubuntu" panose="020B0504030602030204" pitchFamily="34" charset="0"/>
                <a:ea typeface="+mn-ea"/>
                <a:cs typeface="+mn-cs"/>
              </a:rPr>
              <a:t>问题：</a:t>
            </a:r>
          </a:p>
          <a:p>
            <a:r>
              <a:rPr lang="zh-cn" sz="1200" b="0" i="0" u="none" strike="noStrike" kern="1200" baseline="0" dirty="0">
                <a:solidFill>
                  <a:schemeClr val="dk1"/>
                </a:solidFill>
                <a:latin typeface="Ubuntu" panose="020B0504030602030204" pitchFamily="34" charset="0"/>
                <a:ea typeface="+mn-ea"/>
                <a:cs typeface="+mn-cs"/>
              </a:rPr>
              <a:t>您最喜欢什么水果和蔬菜？在练习册上写下至少 3 种水果和 3 种蔬菜。</a:t>
            </a:r>
          </a:p>
          <a:p>
            <a:endParaRPr lang="en-US" sz="1200" b="1" i="1" u="none" strike="noStrike" kern="1200" baseline="0" dirty="0">
              <a:solidFill>
                <a:schemeClr val="dk1"/>
              </a:solidFill>
              <a:latin typeface="Ubuntu" panose="020B0504030602030204" pitchFamily="34" charset="0"/>
              <a:ea typeface="+mn-ea"/>
              <a:cs typeface="+mn-cs"/>
            </a:endParaRPr>
          </a:p>
          <a:p>
            <a:r>
              <a:rPr lang="zh-cn" sz="1200" b="1" i="1" u="none" strike="noStrike" kern="1200" baseline="0" dirty="0">
                <a:solidFill>
                  <a:schemeClr val="dk1"/>
                </a:solidFill>
                <a:latin typeface="Ubuntu" panose="020B0504030602030204" pitchFamily="34" charset="0"/>
                <a:ea typeface="+mn-ea"/>
                <a:cs typeface="+mn-cs"/>
              </a:rPr>
              <a:t>让几位参与者分享答案，然后转到下一张幻灯片</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29</a:t>
            </a:fld>
            <a:endParaRPr lang="en-US"/>
          </a:p>
        </p:txBody>
      </p:sp>
    </p:spTree>
    <p:extLst>
      <p:ext uri="{BB962C8B-B14F-4D97-AF65-F5344CB8AC3E}">
        <p14:creationId xmlns:p14="http://schemas.microsoft.com/office/powerpoint/2010/main" val="1476044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zh-cn" b="1" dirty="0">
                <a:effectLst/>
                <a:latin typeface="Ubuntu Light" panose="020B0304030602030204" pitchFamily="34" charset="0"/>
                <a:ea typeface="Ubuntu Light" panose="020B0304030602030204" pitchFamily="34" charset="0"/>
                <a:cs typeface="Times New Roman" panose="02020603050405020304" pitchFamily="18" charset="0"/>
              </a:rPr>
              <a:t>要成为伟大的运动员，您必须保持健康。</a:t>
            </a:r>
            <a:r>
              <a:rPr lang="zh-cn" dirty="0">
                <a:effectLst/>
                <a:latin typeface="Ubuntu Light" panose="020B0304030602030204" pitchFamily="34" charset="0"/>
                <a:ea typeface="Ubuntu Light" panose="020B0304030602030204" pitchFamily="34" charset="0"/>
                <a:cs typeface="Times New Roman" panose="02020603050405020304" pitchFamily="18" charset="0"/>
              </a:rPr>
              <a:t>健康的生活方式需要知识、技能和支持，也需要长期保持健康的行为。</a:t>
            </a:r>
            <a:endParaRPr lang="en-US" b="1" i="1"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zh-cn" b="1" i="1" dirty="0">
                <a:effectLst/>
                <a:latin typeface="Ubuntu Light" panose="020B0304030602030204" pitchFamily="34" charset="0"/>
                <a:ea typeface="Calibri" panose="020F0502020204030204" pitchFamily="34" charset="0"/>
                <a:cs typeface="Times New Roman" panose="02020603050405020304" pitchFamily="18" charset="0"/>
              </a:rPr>
              <a:t>健身队长培训课程的目的是：</a:t>
            </a:r>
            <a:endParaRPr lang="en-US"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zh-cn" b="1" i="1"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dirty="0">
              <a:effectLst/>
              <a:latin typeface="Ubuntu Light" panose="020B0304030602030204" pitchFamily="34" charset="0"/>
              <a:ea typeface="Calibri" panose="020F0502020204030204" pitchFamily="34" charset="0"/>
              <a:cs typeface="Times New Roman" panose="02020603050405020304" pitchFamily="18" charset="0"/>
            </a:endParaRPr>
          </a:p>
          <a:p>
            <a:pPr>
              <a:lnSpc>
                <a:spcPct val="120000"/>
              </a:lnSpc>
            </a:pPr>
            <a:r>
              <a:rPr lang="zh-cn" b="1" dirty="0">
                <a:effectLst/>
                <a:latin typeface="Ubuntu Light" panose="020B0304030602030204" pitchFamily="34" charset="0"/>
                <a:ea typeface="Calibri" panose="020F0502020204030204" pitchFamily="34" charset="0"/>
                <a:cs typeface="Times New Roman" panose="02020603050405020304" pitchFamily="18" charset="0"/>
              </a:rPr>
              <a:t>通过运动和比赛为运动员提供知识和技能来促进健身。</a:t>
            </a:r>
            <a:endParaRPr lang="en-US" dirty="0">
              <a:latin typeface="Ubuntu Light" panose="020B0304030602030204" pitchFamily="34"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a:t>
            </a:fld>
            <a:endParaRPr lang="en-US" dirty="0"/>
          </a:p>
        </p:txBody>
      </p:sp>
    </p:spTree>
    <p:extLst>
      <p:ext uri="{BB962C8B-B14F-4D97-AF65-F5344CB8AC3E}">
        <p14:creationId xmlns:p14="http://schemas.microsoft.com/office/powerpoint/2010/main" val="363307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奶制品有助于保持骨骼强壮。这样可以预防骨折，防止肌肉疼痛和身体虚弱</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奶制品含维生素 D 和钙</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您的目标是每天至少喝 3 杯奶制品</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0" u="none" strike="noStrike" kern="1200" baseline="0" dirty="0">
                <a:solidFill>
                  <a:srgbClr val="316355"/>
                </a:solidFill>
                <a:latin typeface="Ubuntu" panose="020B0504030602030204" pitchFamily="34" charset="0"/>
                <a:ea typeface="+mn-ea"/>
                <a:cs typeface="+mn-cs"/>
              </a:rPr>
              <a:t>问题：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您最喜欢哪些奶制品？在练习册上写下至少 3 个例子。</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1" i="1" u="none" strike="noStrike" kern="1200" baseline="0" dirty="0">
              <a:solidFill>
                <a:schemeClr val="dk1"/>
              </a:solidFill>
              <a:latin typeface="Ubuntu" panose="020B0504030602030204" pitchFamily="34" charset="0"/>
              <a:ea typeface="+mn-ea"/>
              <a:cs typeface="+mn-cs"/>
            </a:endParaRPr>
          </a:p>
          <a:p>
            <a:r>
              <a:rPr lang="zh-cn" sz="1200" b="1" i="1" u="none" strike="noStrike" kern="1200" baseline="0" dirty="0">
                <a:solidFill>
                  <a:schemeClr val="dk1"/>
                </a:solidFill>
                <a:latin typeface="Ubuntu" panose="020B0504030602030204" pitchFamily="34" charset="0"/>
                <a:ea typeface="+mn-ea"/>
                <a:cs typeface="+mn-cs"/>
              </a:rPr>
              <a:t>让几位参与者分享答案，然后转到下一张幻灯片</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30</a:t>
            </a:fld>
            <a:endParaRPr lang="en-US"/>
          </a:p>
        </p:txBody>
      </p:sp>
    </p:spTree>
    <p:extLst>
      <p:ext uri="{BB962C8B-B14F-4D97-AF65-F5344CB8AC3E}">
        <p14:creationId xmlns:p14="http://schemas.microsoft.com/office/powerpoint/2010/main" val="2543061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谷物天然富含纤维，可让您产生饱腹感和满足感，这样，您就更容易保持健康的体重！</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尝试将一半的谷物改为全谷物</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0" u="none" strike="noStrike" kern="1200" baseline="0" dirty="0">
                <a:solidFill>
                  <a:srgbClr val="316355"/>
                </a:solidFill>
                <a:latin typeface="Ubuntu" panose="020B0504030602030204" pitchFamily="34" charset="0"/>
                <a:ea typeface="+mn-ea"/>
                <a:cs typeface="+mn-cs"/>
              </a:rPr>
              <a:t>问题：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您最喜欢什么谷物食品？在练习册上写下至少 2 个例子。</a:t>
            </a:r>
          </a:p>
          <a:p>
            <a:endParaRPr lang="en-US" sz="1200" b="1" i="1" u="none" strike="noStrike" kern="1200" baseline="0" dirty="0">
              <a:solidFill>
                <a:schemeClr val="dk1"/>
              </a:solidFill>
              <a:latin typeface="Ubuntu" panose="020B0504030602030204" pitchFamily="34" charset="0"/>
              <a:ea typeface="+mn-ea"/>
              <a:cs typeface="+mn-cs"/>
            </a:endParaRPr>
          </a:p>
          <a:p>
            <a:r>
              <a:rPr lang="zh-cn" sz="1200" b="1" i="1" u="none" strike="noStrike" kern="1200" baseline="0" dirty="0">
                <a:solidFill>
                  <a:schemeClr val="dk1"/>
                </a:solidFill>
                <a:latin typeface="Ubuntu" panose="020B0504030602030204" pitchFamily="34" charset="0"/>
                <a:ea typeface="+mn-ea"/>
                <a:cs typeface="+mn-cs"/>
              </a:rPr>
              <a:t>让几位参与者分享答案，然后转到下一张幻灯片</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31</a:t>
            </a:fld>
            <a:endParaRPr lang="en-US"/>
          </a:p>
        </p:txBody>
      </p:sp>
    </p:spTree>
    <p:extLst>
      <p:ext uri="{BB962C8B-B14F-4D97-AF65-F5344CB8AC3E}">
        <p14:creationId xmlns:p14="http://schemas.microsoft.com/office/powerpoint/2010/main" val="3767201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zh-cn" dirty="0"/>
              <a:t>长期能源来源</a:t>
            </a:r>
          </a:p>
        </p:txBody>
      </p:sp>
      <p:sp>
        <p:nvSpPr>
          <p:cNvPr id="4" name="Slide Number Placeholder 3"/>
          <p:cNvSpPr>
            <a:spLocks noGrp="1"/>
          </p:cNvSpPr>
          <p:nvPr>
            <p:ph type="sldNum" sz="quarter" idx="5"/>
          </p:nvPr>
        </p:nvSpPr>
        <p:spPr/>
        <p:txBody>
          <a:bodyPr/>
          <a:lstStyle/>
          <a:p>
            <a:fld id="{94524C34-D508-4CCF-A9F5-C631378A631A}" type="slidenum">
              <a:rPr lang="en-US" smtClean="0"/>
              <a:t>32</a:t>
            </a:fld>
            <a:endParaRPr lang="en-US"/>
          </a:p>
        </p:txBody>
      </p:sp>
    </p:spTree>
    <p:extLst>
      <p:ext uri="{BB962C8B-B14F-4D97-AF65-F5344CB8AC3E}">
        <p14:creationId xmlns:p14="http://schemas.microsoft.com/office/powerpoint/2010/main" val="41934589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b="0" i="0" u="none" strike="noStrike" kern="1200" baseline="0" dirty="0">
                <a:solidFill>
                  <a:schemeClr val="dk1"/>
                </a:solidFill>
                <a:latin typeface="Ubuntu" panose="020B0504030602030204" pitchFamily="34" charset="0"/>
                <a:ea typeface="+mn-ea"/>
                <a:cs typeface="+mn-cs"/>
              </a:rPr>
              <a:t>份量控制是指选择健康数量的食物。</a:t>
            </a:r>
          </a:p>
          <a:p>
            <a:endParaRPr lang="en-US" b="0" i="0" u="none" strike="noStrike" kern="1200" baseline="0" dirty="0">
              <a:solidFill>
                <a:schemeClr val="dk1"/>
              </a:solidFill>
              <a:latin typeface="Ubuntu" panose="020B0504030602030204" pitchFamily="34" charset="0"/>
              <a:ea typeface="+mn-ea"/>
              <a:cs typeface="+mn-cs"/>
            </a:endParaRPr>
          </a:p>
          <a:p>
            <a:r>
              <a:rPr lang="zh-cn" b="0" i="0" u="none" strike="noStrike" kern="1200" baseline="0" dirty="0">
                <a:solidFill>
                  <a:schemeClr val="dk1"/>
                </a:solidFill>
                <a:latin typeface="Ubuntu" panose="020B0504030602030204" pitchFamily="34" charset="0"/>
                <a:ea typeface="+mn-ea"/>
                <a:cs typeface="+mn-cs"/>
              </a:rPr>
              <a:t>份量控制有助于让您在不暴饮暴食的前提下获得食物中营养成分的好处。吃身体需要的食物。</a:t>
            </a:r>
          </a:p>
          <a:p>
            <a:endParaRPr lang="en-US" b="0" i="0" u="none" strike="noStrike" kern="1200" baseline="0" dirty="0">
              <a:solidFill>
                <a:schemeClr val="dk1"/>
              </a:solidFill>
              <a:latin typeface="Ubuntu" panose="020B0504030602030204" pitchFamily="34" charset="0"/>
              <a:ea typeface="+mn-ea"/>
              <a:cs typeface="+mn-cs"/>
            </a:endParaRPr>
          </a:p>
          <a:p>
            <a:r>
              <a:rPr lang="zh-cn" b="0" i="0" u="none" strike="noStrike" kern="1200" baseline="0" dirty="0">
                <a:solidFill>
                  <a:schemeClr val="dk1"/>
                </a:solidFill>
                <a:latin typeface="Ubuntu" panose="020B0504030602030204" pitchFamily="34" charset="0"/>
                <a:ea typeface="+mn-ea"/>
                <a:cs typeface="+mn-cs"/>
              </a:rPr>
              <a:t>下面是一些帮助您控制份量的技巧：</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ea typeface="+mn-ea"/>
                <a:cs typeface="+mn-cs"/>
              </a:rPr>
              <a:t>使用小盘子和小碗</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ea typeface="+mn-ea"/>
                <a:cs typeface="+mn-cs"/>
              </a:rPr>
              <a:t>专心用餐</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ea typeface="+mn-ea"/>
                <a:cs typeface="+mn-cs"/>
              </a:rPr>
              <a:t>不要把食物放在桌子上</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ea typeface="+mn-ea"/>
                <a:cs typeface="+mn-cs"/>
              </a:rPr>
              <a:t>细嚼慢咽</a:t>
            </a:r>
          </a:p>
          <a:p>
            <a:endParaRPr lang="en-US" b="0" i="0" u="none" strike="noStrike" kern="1200" baseline="0" dirty="0">
              <a:solidFill>
                <a:schemeClr val="dk1"/>
              </a:solidFill>
              <a:latin typeface="Ubuntu" panose="020B0504030602030204" pitchFamily="34" charset="0"/>
              <a:ea typeface="+mn-ea"/>
              <a:cs typeface="+mn-cs"/>
            </a:endParaRPr>
          </a:p>
          <a:p>
            <a:r>
              <a:rPr lang="zh-cn" b="1" i="0" u="none" strike="noStrike" kern="1200" baseline="0" dirty="0">
                <a:solidFill>
                  <a:srgbClr val="316355"/>
                </a:solidFill>
                <a:latin typeface="Ubuntu" panose="020B0504030602030204" pitchFamily="34" charset="0"/>
                <a:ea typeface="+mn-ea"/>
                <a:cs typeface="+mn-cs"/>
              </a:rPr>
              <a:t>问题：</a:t>
            </a:r>
          </a:p>
          <a:p>
            <a:r>
              <a:rPr lang="zh-cn" b="0" i="0" u="none" strike="noStrike" kern="1200" baseline="0" dirty="0">
                <a:solidFill>
                  <a:schemeClr val="dk1"/>
                </a:solidFill>
                <a:latin typeface="Ubuntu" panose="020B0504030602030204" pitchFamily="34" charset="0"/>
                <a:ea typeface="+mn-ea"/>
                <a:cs typeface="+mn-cs"/>
              </a:rPr>
              <a:t>您有没有尝试想其他办法来控制您的食量？将答案写在练习册上</a:t>
            </a:r>
          </a:p>
          <a:p>
            <a:endParaRPr lang="en-US" b="1" i="1" u="none" strike="noStrike" kern="1200" baseline="0" dirty="0">
              <a:solidFill>
                <a:schemeClr val="dk1"/>
              </a:solidFill>
              <a:latin typeface="Ubuntu" panose="020B0504030602030204" pitchFamily="34" charset="0"/>
              <a:ea typeface="+mn-ea"/>
              <a:cs typeface="+mn-cs"/>
            </a:endParaRPr>
          </a:p>
          <a:p>
            <a:r>
              <a:rPr lang="zh-cn" b="1" i="1" u="none" strike="noStrike" kern="1200" baseline="0" dirty="0">
                <a:solidFill>
                  <a:schemeClr val="dk1"/>
                </a:solidFill>
                <a:latin typeface="Ubuntu" panose="020B0504030602030204" pitchFamily="34" charset="0"/>
                <a:ea typeface="+mn-ea"/>
                <a:cs typeface="+mn-cs"/>
              </a:rPr>
              <a:t>让几位参与者分享答案，然后转到下一张幻灯片</a:t>
            </a: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33</a:t>
            </a:fld>
            <a:endParaRPr lang="en-US"/>
          </a:p>
        </p:txBody>
      </p:sp>
    </p:spTree>
    <p:extLst>
      <p:ext uri="{BB962C8B-B14F-4D97-AF65-F5344CB8AC3E}">
        <p14:creationId xmlns:p14="http://schemas.microsoft.com/office/powerpoint/2010/main" val="21782674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最后一个重点，我们来谈谈补水！</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34</a:t>
            </a:fld>
            <a:endParaRPr lang="en-US"/>
          </a:p>
        </p:txBody>
      </p:sp>
    </p:spTree>
    <p:extLst>
      <p:ext uri="{BB962C8B-B14F-4D97-AF65-F5344CB8AC3E}">
        <p14:creationId xmlns:p14="http://schemas.microsoft.com/office/powerpoint/2010/main" val="74767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补充水分是指保持体内所需的液体量</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喝适量的水对您的健康很重要，尤其是在运动时</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35</a:t>
            </a:fld>
            <a:endParaRPr lang="en-US"/>
          </a:p>
        </p:txBody>
      </p:sp>
    </p:spTree>
    <p:extLst>
      <p:ext uri="{BB962C8B-B14F-4D97-AF65-F5344CB8AC3E}">
        <p14:creationId xmlns:p14="http://schemas.microsoft.com/office/powerpoint/2010/main" val="2530022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dirty="0">
                <a:latin typeface="Ubuntu Light" panose="020B0304030602030204" pitchFamily="34" charset="0"/>
              </a:rPr>
              <a:t>您知道吗？</a:t>
            </a:r>
            <a:r>
              <a:rPr lang="zh-cn" b="0" i="0" dirty="0">
                <a:effectLst/>
                <a:latin typeface="Ubuntu Light" panose="020B0304030602030204" pitchFamily="34" charset="0"/>
              </a:rPr>
              <a:t>人体中有 60% 的成分是水！对身体来说，水是最重要的饮料，这并不奇怪。</a:t>
            </a:r>
            <a:r>
              <a:rPr lang="zh-cn" dirty="0">
                <a:latin typeface="Ubuntu Light" panose="020B0304030602030204" pitchFamily="34" charset="0"/>
              </a:rPr>
              <a:t>人体的每一项功能都离不开水！</a:t>
            </a:r>
            <a:endParaRPr lang="en-US" dirty="0">
              <a:latin typeface="Ubuntu Light" panose="020B03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effectLst/>
              <a:latin typeface="Ubuntu Light" panose="020B03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0" i="0" dirty="0">
                <a:effectLst/>
                <a:latin typeface="Ubuntu Light" panose="020B0304030602030204" pitchFamily="34" charset="0"/>
              </a:rPr>
              <a:t>水分补充：</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dirty="0">
                <a:effectLst/>
                <a:latin typeface="Ubuntu Light" panose="020B0304030602030204" pitchFamily="34" charset="0"/>
              </a:rPr>
              <a:t>帮助您的身体平衡体内温度。</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dirty="0">
                <a:effectLst/>
                <a:latin typeface="Ubuntu Light" panose="020B0304030602030204" pitchFamily="34" charset="0"/>
              </a:rPr>
              <a:t>帮助您分解吃的食物。</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dirty="0">
                <a:effectLst/>
                <a:latin typeface="Ubuntu Light" panose="020B0304030602030204" pitchFamily="34" charset="0"/>
              </a:rPr>
              <a:t>帮助您的身体吸收所吃食物中的维生素和矿物质</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dirty="0">
                <a:effectLst/>
                <a:latin typeface="Ubuntu Light" panose="020B0304030602030204" pitchFamily="34" charset="0"/>
              </a:rPr>
              <a:t>帮助您保持身心正常。</a:t>
            </a:r>
            <a:endParaRPr lang="en-US" dirty="0">
              <a:latin typeface="Ubuntu Light" panose="020B0304030602030204" pitchFamily="34"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36</a:t>
            </a:fld>
            <a:endParaRPr lang="en-US"/>
          </a:p>
        </p:txBody>
      </p:sp>
    </p:spTree>
    <p:extLst>
      <p:ext uri="{BB962C8B-B14F-4D97-AF65-F5344CB8AC3E}">
        <p14:creationId xmlns:p14="http://schemas.microsoft.com/office/powerpoint/2010/main" val="26070639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zh-cn" sz="1200" b="0" i="0" u="none" strike="noStrike" kern="1200" baseline="0" dirty="0">
                <a:solidFill>
                  <a:schemeClr val="tx1"/>
                </a:solidFill>
                <a:latin typeface="Ubuntu" panose="020B0504030602030204" pitchFamily="34" charset="0"/>
                <a:ea typeface="+mn-ea"/>
                <a:cs typeface="+mn-cs"/>
              </a:rPr>
              <a:t>有很多饮料供您选择，但其中一些比其他饮料更健康。</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zh-cn" sz="1200" b="0" i="0" u="none" strike="noStrike" kern="1200" baseline="0" dirty="0">
                <a:solidFill>
                  <a:schemeClr val="tx1"/>
                </a:solidFill>
                <a:latin typeface="Ubuntu" panose="020B0504030602030204" pitchFamily="34" charset="0"/>
                <a:ea typeface="+mn-ea"/>
                <a:cs typeface="+mn-cs"/>
              </a:rPr>
              <a:t>苏打水、能量饮料和运动饮料不是好的饮料选择</a:t>
            </a:r>
          </a:p>
          <a:p>
            <a:pPr marL="171450" indent="-171450">
              <a:buFont typeface="Ubuntu Light" panose="020B0604020202020204" pitchFamily="34" charset="0"/>
              <a:buChar char="•"/>
            </a:pPr>
            <a:r>
              <a:rPr lang="zh-cn" sz="1200" b="0" i="0" u="none" strike="noStrike" kern="1200" baseline="0" dirty="0">
                <a:solidFill>
                  <a:schemeClr val="tx1"/>
                </a:solidFill>
                <a:latin typeface="Ubuntu" panose="020B0504030602030204" pitchFamily="34" charset="0"/>
                <a:ea typeface="+mn-ea"/>
                <a:cs typeface="+mn-cs"/>
              </a:rPr>
              <a:t>这些饮料含有多余的糖分，会让您的体重增加。</a:t>
            </a:r>
          </a:p>
          <a:p>
            <a:pPr marL="171450" indent="-171450">
              <a:buFont typeface="Ubuntu Light" panose="020B0604020202020204" pitchFamily="34" charset="0"/>
              <a:buChar char="•"/>
            </a:pPr>
            <a:r>
              <a:rPr lang="zh-cn" sz="1200" b="0" i="0" u="none" strike="noStrike" kern="1200" baseline="0" dirty="0">
                <a:solidFill>
                  <a:schemeClr val="tx1"/>
                </a:solidFill>
                <a:latin typeface="Ubuntu" panose="020B0504030602030204" pitchFamily="34" charset="0"/>
                <a:ea typeface="+mn-ea"/>
                <a:cs typeface="+mn-cs"/>
              </a:rPr>
              <a:t>能量饮料和很多苏打水还含有咖啡因。咖啡因对保持身体水分含量没有帮助。</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zh-cn" sz="1200" b="0" i="0" u="none" strike="noStrike" kern="1200" baseline="0" dirty="0">
                <a:solidFill>
                  <a:schemeClr val="tx1"/>
                </a:solidFill>
                <a:latin typeface="Ubuntu" panose="020B0504030602030204" pitchFamily="34" charset="0"/>
                <a:ea typeface="+mn-ea"/>
                <a:cs typeface="+mn-cs"/>
              </a:rPr>
              <a:t>适量低脂牛奶和纯果汁也是好选择，但不能过量</a:t>
            </a:r>
          </a:p>
          <a:p>
            <a:pPr marL="171450" indent="-171450">
              <a:buFont typeface="Ubuntu Light" panose="020B0604020202020204" pitchFamily="34" charset="0"/>
              <a:buChar char="•"/>
            </a:pPr>
            <a:r>
              <a:rPr lang="zh-cn" sz="1200" b="0" i="0" u="none" strike="noStrike" kern="1200" baseline="0" dirty="0">
                <a:solidFill>
                  <a:schemeClr val="tx1"/>
                </a:solidFill>
                <a:latin typeface="Ubuntu" panose="020B0504030602030204" pitchFamily="34" charset="0"/>
                <a:ea typeface="+mn-ea"/>
                <a:cs typeface="+mn-cs"/>
              </a:rPr>
              <a:t>每天不要引用不超过 3 杯牛奶和 1 杯果汁。</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zh-cn" sz="1200" b="0" i="0" u="none" strike="noStrike" kern="1200" baseline="0" dirty="0">
                <a:solidFill>
                  <a:schemeClr val="tx1"/>
                </a:solidFill>
                <a:latin typeface="Ubuntu" panose="020B0504030602030204" pitchFamily="34" charset="0"/>
                <a:ea typeface="+mn-ea"/>
                <a:cs typeface="+mn-cs"/>
              </a:rPr>
              <a:t>水是最好的饮料选择！每天都要多喝水！水不必素然无味。如果您喜欢调味饮料，可以试试气泡水或向水中注入其他成分。</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r>
              <a:rPr lang="zh-cn" sz="1200" b="1" i="0" u="none" strike="noStrike" kern="1200" baseline="0" dirty="0">
                <a:solidFill>
                  <a:srgbClr val="316355"/>
                </a:solidFill>
                <a:latin typeface="Ubuntu" panose="020B0504030602030204" pitchFamily="34" charset="0"/>
                <a:ea typeface="+mn-ea"/>
                <a:cs typeface="+mn-cs"/>
              </a:rPr>
              <a:t>活动：</a:t>
            </a:r>
          </a:p>
          <a:p>
            <a:r>
              <a:rPr lang="zh-cn" sz="1200" b="0" i="0" u="none" strike="noStrike" kern="1200" baseline="0" dirty="0">
                <a:solidFill>
                  <a:schemeClr val="dk1"/>
                </a:solidFill>
                <a:latin typeface="Ubuntu" panose="020B0504030602030204" pitchFamily="34" charset="0"/>
                <a:ea typeface="+mn-ea"/>
                <a:cs typeface="+mn-cs"/>
              </a:rPr>
              <a:t>课程结束后，您可以做练习册中的活动。</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37</a:t>
            </a:fld>
            <a:endParaRPr lang="en-US"/>
          </a:p>
        </p:txBody>
      </p:sp>
    </p:spTree>
    <p:extLst>
      <p:ext uri="{BB962C8B-B14F-4D97-AF65-F5344CB8AC3E}">
        <p14:creationId xmlns:p14="http://schemas.microsoft.com/office/powerpoint/2010/main" val="33025057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b="0" i="0" u="none" strike="noStrike" kern="1200" baseline="0" dirty="0">
                <a:solidFill>
                  <a:schemeClr val="dk1"/>
                </a:solidFill>
                <a:latin typeface="Ubuntu" panose="020B0504030602030204" pitchFamily="34" charset="0"/>
              </a:rPr>
              <a:t>洗澡、流汗、运动和呼吸时，您都会散失水分。</a:t>
            </a:r>
          </a:p>
          <a:p>
            <a:endParaRPr lang="en-US" b="0" i="0" u="none" strike="noStrike" kern="1200" baseline="0" dirty="0">
              <a:solidFill>
                <a:schemeClr val="dk1"/>
              </a:solidFill>
              <a:latin typeface="Ubuntu" panose="020B0504030602030204" pitchFamily="34" charset="0"/>
            </a:endParaRPr>
          </a:p>
          <a:p>
            <a:r>
              <a:rPr lang="zh-cn" b="0" i="0" u="none" strike="noStrike" kern="1200" baseline="0" dirty="0">
                <a:solidFill>
                  <a:schemeClr val="dk1"/>
                </a:solidFill>
                <a:latin typeface="Ubuntu" panose="020B0504030602030204" pitchFamily="34" charset="0"/>
              </a:rPr>
              <a:t>您知道吗？脱水达到体重的1-2％ 就会降低运动表现。洗澡、流汗、运动或呼吸时，您会流失水分。</a:t>
            </a:r>
          </a:p>
          <a:p>
            <a:endParaRPr lang="en-US" b="0" i="0" u="none" strike="noStrike" kern="1200" baseline="0" dirty="0">
              <a:solidFill>
                <a:schemeClr val="dk1"/>
              </a:solidFill>
              <a:latin typeface="Ubuntu" panose="020B0504030602030204" pitchFamily="34" charset="0"/>
            </a:endParaRPr>
          </a:p>
          <a:p>
            <a:r>
              <a:rPr lang="zh-cn" b="0" i="0" u="none" strike="noStrike" kern="1200" baseline="0" dirty="0">
                <a:solidFill>
                  <a:schemeClr val="dk1"/>
                </a:solidFill>
                <a:latin typeface="Ubuntu" panose="020B0504030602030204" pitchFamily="34" charset="0"/>
              </a:rPr>
              <a:t>如果您失去的水分过多，而没有及时补充，您的身体机能就会出问题。这就是脱水。</a:t>
            </a:r>
          </a:p>
          <a:p>
            <a:endParaRPr lang="en-US" b="0" i="0" u="none" strike="noStrike" kern="1200" baseline="0" dirty="0">
              <a:solidFill>
                <a:schemeClr val="dk1"/>
              </a:solidFill>
              <a:latin typeface="Ubuntu" panose="020B0504030602030204" pitchFamily="34" charset="0"/>
            </a:endParaRPr>
          </a:p>
          <a:p>
            <a:r>
              <a:rPr lang="zh-cn" b="0" i="0" u="none" strike="noStrike" kern="1200" baseline="0" dirty="0">
                <a:solidFill>
                  <a:schemeClr val="dk1"/>
                </a:solidFill>
                <a:latin typeface="Ubuntu" panose="020B0504030602030204" pitchFamily="34" charset="0"/>
              </a:rPr>
              <a:t>下面是脱水的一些迹象：</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感觉口渴</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感觉疲劳或反应迟缓</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感觉头疼</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感觉嘴唇干燥</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尿液偏深棕黄色</a:t>
            </a:r>
          </a:p>
          <a:p>
            <a:endParaRPr lang="en-US" dirty="0">
              <a:effectLst/>
              <a:latin typeface="Ubuntu" panose="020B0504030602030204" pitchFamily="34" charset="0"/>
              <a:ea typeface="Calibri" panose="020F0502020204030204" pitchFamily="34" charset="0"/>
              <a:cs typeface="Times New Roman" panose="02020603050405020304" pitchFamily="18"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38</a:t>
            </a:fld>
            <a:endParaRPr lang="en-US"/>
          </a:p>
        </p:txBody>
      </p:sp>
    </p:spTree>
    <p:extLst>
      <p:ext uri="{BB962C8B-B14F-4D97-AF65-F5344CB8AC3E}">
        <p14:creationId xmlns:p14="http://schemas.microsoft.com/office/powerpoint/2010/main" val="40677543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您的目标是每天喝 5 瓶水，但有些人可能需要提高水消耗量。</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这些因素会影响需要喝多少水才能让身体保持适当水分：</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经常进行剧烈运动、大汗淋漓或上气不接下气时</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天气炎热时</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在高海拔环境下时</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生病时</a:t>
            </a:r>
          </a:p>
          <a:p>
            <a:pPr marL="171450" indent="-171450">
              <a:buFont typeface="Ubuntu Light" panose="020B0604020202020204" pitchFamily="34" charset="0"/>
              <a:buChar cha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dirty="0">
                <a:effectLst/>
                <a:latin typeface="Ubuntu Light" panose="020B0304030602030204" pitchFamily="34" charset="0"/>
                <a:ea typeface="Calibri" panose="020F0502020204030204" pitchFamily="34" charset="0"/>
                <a:cs typeface="Times New Roman" panose="02020603050405020304" pitchFamily="18" charset="0"/>
              </a:rPr>
              <a:t>不要等感到口渴时才喝水 – 在锻炼或运动前、中、后都要多喝水。</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Ubuntu Light" panose="020B0304030602030204" pitchFamily="34" charset="0"/>
              <a:cs typeface="Times New Roman" panose="02020603050405020304" pitchFamily="18" charset="0"/>
            </a:endParaRPr>
          </a:p>
          <a:p>
            <a:r>
              <a:rPr lang="zh-cn" sz="1200" b="1" i="0" u="none" strike="noStrike" kern="1200" baseline="0" dirty="0">
                <a:solidFill>
                  <a:srgbClr val="316355"/>
                </a:solidFill>
                <a:latin typeface="Ubuntu" panose="020B0504030602030204" pitchFamily="34" charset="0"/>
                <a:ea typeface="+mn-ea"/>
                <a:cs typeface="+mn-cs"/>
              </a:rPr>
              <a:t>问题：</a:t>
            </a:r>
          </a:p>
          <a:p>
            <a:r>
              <a:rPr lang="zh-cn" sz="1200" b="0" i="0" u="none" strike="noStrike" kern="1200" baseline="0" dirty="0">
                <a:solidFill>
                  <a:schemeClr val="dk1"/>
                </a:solidFill>
                <a:latin typeface="Ubuntu" panose="020B0504030602030204" pitchFamily="34" charset="0"/>
                <a:ea typeface="+mn-ea"/>
                <a:cs typeface="+mn-cs"/>
              </a:rPr>
              <a:t>保持水分有哪些技巧？将答案写在练习册上。</a:t>
            </a:r>
          </a:p>
          <a:p>
            <a:endParaRPr lang="en-US" sz="1200" b="1" i="1" u="none" strike="noStrike" kern="1200" baseline="0" dirty="0">
              <a:solidFill>
                <a:schemeClr val="dk1"/>
              </a:solidFill>
              <a:latin typeface="Ubuntu" panose="020B0504030602030204" pitchFamily="34" charset="0"/>
              <a:ea typeface="+mn-ea"/>
              <a:cs typeface="+mn-cs"/>
            </a:endParaRPr>
          </a:p>
          <a:p>
            <a:r>
              <a:rPr lang="zh-cn" sz="1200" b="1" i="1" u="none" strike="noStrike" kern="1200" baseline="0" dirty="0">
                <a:solidFill>
                  <a:schemeClr val="dk1"/>
                </a:solidFill>
                <a:latin typeface="Ubuntu" panose="020B0504030602030204" pitchFamily="34" charset="0"/>
                <a:ea typeface="+mn-ea"/>
                <a:cs typeface="+mn-cs"/>
              </a:rPr>
              <a:t>让几位参与者分享答案，然后转到下一张幻灯片</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39</a:t>
            </a:fld>
            <a:endParaRPr lang="en-US"/>
          </a:p>
        </p:txBody>
      </p:sp>
    </p:spTree>
    <p:extLst>
      <p:ext uri="{BB962C8B-B14F-4D97-AF65-F5344CB8AC3E}">
        <p14:creationId xmlns:p14="http://schemas.microsoft.com/office/powerpoint/2010/main" val="2562100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latin typeface="Ubuntu Light" panose="020B0304030602030204" pitchFamily="34" charset="0"/>
              </a:rPr>
              <a:t>健身队长可以利用领导和沟通技巧来</a:t>
            </a:r>
            <a:r>
              <a:rPr lang="zh-cn" b="1" dirty="0">
                <a:latin typeface="Ubuntu Light" panose="020B0304030602030204" pitchFamily="34" charset="0"/>
              </a:rPr>
              <a:t>鼓励和激励其他运动员，让国际特奥会所有运动队的运动员保持健康和体能</a:t>
            </a:r>
          </a:p>
          <a:p>
            <a:endParaRPr lang="en-US" dirty="0">
              <a:latin typeface="Ubuntu Light" panose="020B0304030602030204" pitchFamily="34" charset="0"/>
            </a:endParaRPr>
          </a:p>
          <a:p>
            <a:pPr marL="0" indent="0">
              <a:buClr>
                <a:schemeClr val="accent1"/>
              </a:buClr>
            </a:pPr>
            <a:r>
              <a:rPr lang="zh-cn" dirty="0">
                <a:latin typeface="Ubuntu Light" panose="020B0304030602030204" pitchFamily="34" charset="0"/>
              </a:rPr>
              <a:t>健身队长必须：</a:t>
            </a:r>
          </a:p>
          <a:p>
            <a:pPr lvl="0"/>
            <a:r>
              <a:rPr lang="zh-cn" dirty="0">
                <a:latin typeface="Ubuntu Light" panose="020B0304030602030204" pitchFamily="34" charset="0"/>
              </a:rPr>
              <a:t>对队友产生</a:t>
            </a:r>
            <a:r>
              <a:rPr lang="zh-cn" dirty="0">
                <a:solidFill>
                  <a:srgbClr val="FF0000"/>
                </a:solidFill>
                <a:latin typeface="Ubuntu Light" panose="020B0304030602030204" pitchFamily="34" charset="0"/>
              </a:rPr>
              <a:t> </a:t>
            </a:r>
            <a:r>
              <a:rPr lang="zh-cn" b="1" u="sng" dirty="0">
                <a:solidFill>
                  <a:srgbClr val="FF0000"/>
                </a:solidFill>
                <a:latin typeface="Ubuntu Light" panose="020B0304030602030204" pitchFamily="34" charset="0"/>
              </a:rPr>
              <a:t>积极</a:t>
            </a:r>
            <a:r>
              <a:rPr lang="zh-cn" dirty="0">
                <a:solidFill>
                  <a:srgbClr val="FF0000"/>
                </a:solidFill>
                <a:latin typeface="Ubuntu Light" panose="020B0304030602030204" pitchFamily="34" charset="0"/>
              </a:rPr>
              <a:t> </a:t>
            </a:r>
            <a:r>
              <a:rPr lang="zh-cn" dirty="0">
                <a:latin typeface="Ubuntu Light" panose="020B0304030602030204" pitchFamily="34" charset="0"/>
              </a:rPr>
              <a:t>影响</a:t>
            </a:r>
          </a:p>
          <a:p>
            <a:pPr lvl="0"/>
            <a:r>
              <a:rPr lang="zh-cn" dirty="0">
                <a:latin typeface="Ubuntu Light" panose="020B0304030602030204" pitchFamily="34" charset="0"/>
              </a:rPr>
              <a:t>始终做一个</a:t>
            </a:r>
            <a:r>
              <a:rPr lang="zh-cn" b="1" u="sng" dirty="0">
                <a:solidFill>
                  <a:srgbClr val="FF0000"/>
                </a:solidFill>
                <a:latin typeface="Ubuntu Light" panose="020B0304030602030204" pitchFamily="34" charset="0"/>
              </a:rPr>
              <a:t>可靠、真实和尊重他人</a:t>
            </a:r>
            <a:r>
              <a:rPr lang="zh-cn" dirty="0">
                <a:solidFill>
                  <a:srgbClr val="FF0000"/>
                </a:solidFill>
                <a:latin typeface="Ubuntu Light" panose="020B0304030602030204" pitchFamily="34" charset="0"/>
              </a:rPr>
              <a:t> </a:t>
            </a:r>
            <a:r>
              <a:rPr lang="zh-cn" dirty="0">
                <a:latin typeface="Ubuntu Light" panose="020B0304030602030204" pitchFamily="34" charset="0"/>
              </a:rPr>
              <a:t>的人</a:t>
            </a:r>
          </a:p>
          <a:p>
            <a:pPr lvl="0"/>
            <a:r>
              <a:rPr lang="zh-cn" dirty="0">
                <a:latin typeface="Ubuntu Light" panose="020B0304030602030204" pitchFamily="34" charset="0"/>
              </a:rPr>
              <a:t>在任何情况下都要表现出</a:t>
            </a:r>
            <a:r>
              <a:rPr lang="zh-cn" b="1" u="sng" dirty="0">
                <a:solidFill>
                  <a:srgbClr val="FF0000"/>
                </a:solidFill>
                <a:latin typeface="Ubuntu Light" panose="020B0304030602030204" pitchFamily="34" charset="0"/>
              </a:rPr>
              <a:t>良好的体育精神</a:t>
            </a:r>
            <a:r>
              <a:rPr lang="zh-cn" dirty="0">
                <a:latin typeface="Ubuntu Light" panose="020B0304030602030204" pitchFamily="34" charset="0"/>
              </a:rPr>
              <a:t>和</a:t>
            </a:r>
            <a:r>
              <a:rPr lang="zh-cn" b="1" u="sng" dirty="0">
                <a:solidFill>
                  <a:srgbClr val="FF0000"/>
                </a:solidFill>
                <a:latin typeface="Ubuntu Light" panose="020B0304030602030204" pitchFamily="34" charset="0"/>
              </a:rPr>
              <a:t>良好的态度</a:t>
            </a:r>
            <a:endParaRPr lang="en-US" dirty="0">
              <a:solidFill>
                <a:srgbClr val="FF0000"/>
              </a:solidFill>
              <a:latin typeface="Ubuntu Light" panose="020B0304030602030204" pitchFamily="34" charset="0"/>
            </a:endParaRPr>
          </a:p>
          <a:p>
            <a:pPr lvl="0"/>
            <a:r>
              <a:rPr lang="zh-cn" dirty="0">
                <a:latin typeface="Ubuntu Light" panose="020B0304030602030204" pitchFamily="34" charset="0"/>
              </a:rPr>
              <a:t>做一个优秀的团队成员，</a:t>
            </a:r>
            <a:r>
              <a:rPr lang="zh-cn" b="1" u="sng" dirty="0">
                <a:solidFill>
                  <a:srgbClr val="FF0000"/>
                </a:solidFill>
                <a:latin typeface="Ubuntu Light" panose="020B0304030602030204" pitchFamily="34" charset="0"/>
              </a:rPr>
              <a:t>真诚地关心身边的人</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a:t>
            </a:fld>
            <a:endParaRPr lang="en-US" dirty="0"/>
          </a:p>
        </p:txBody>
      </p:sp>
    </p:spTree>
    <p:extLst>
      <p:ext uri="{BB962C8B-B14F-4D97-AF65-F5344CB8AC3E}">
        <p14:creationId xmlns:p14="http://schemas.microsoft.com/office/powerpoint/2010/main" val="1928211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在课程的最后，我们来谈谈如何与队友分享健康技巧！</a:t>
            </a:r>
          </a:p>
        </p:txBody>
      </p:sp>
      <p:sp>
        <p:nvSpPr>
          <p:cNvPr id="4" name="Slide Number Placeholder 3"/>
          <p:cNvSpPr>
            <a:spLocks noGrp="1"/>
          </p:cNvSpPr>
          <p:nvPr>
            <p:ph type="sldNum" sz="quarter" idx="5"/>
          </p:nvPr>
        </p:nvSpPr>
        <p:spPr/>
        <p:txBody>
          <a:bodyPr/>
          <a:lstStyle/>
          <a:p>
            <a:fld id="{94524C34-D508-4CCF-A9F5-C631378A631A}" type="slidenum">
              <a:rPr lang="en-US" smtClean="0"/>
              <a:t>40</a:t>
            </a:fld>
            <a:endParaRPr lang="en-US"/>
          </a:p>
        </p:txBody>
      </p:sp>
    </p:spTree>
    <p:extLst>
      <p:ext uri="{BB962C8B-B14F-4D97-AF65-F5344CB8AC3E}">
        <p14:creationId xmlns:p14="http://schemas.microsoft.com/office/powerpoint/2010/main" val="34871176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zh-cn" dirty="0"/>
              <a:t>健身队长应</a:t>
            </a:r>
            <a:r>
              <a:rPr lang="zh-cn" b="1" dirty="0">
                <a:solidFill>
                  <a:srgbClr val="179984"/>
                </a:solidFill>
              </a:rPr>
              <a:t>在每次训练课程中分享一个健康培训技巧。</a:t>
            </a:r>
            <a:r>
              <a:rPr lang="zh-cn" b="0" dirty="0">
                <a:solidFill>
                  <a:srgbClr val="179984"/>
                </a:solidFill>
              </a:rPr>
              <a:t>您要传授</a:t>
            </a:r>
            <a:r>
              <a:rPr lang="zh-cn" dirty="0"/>
              <a:t>健康的习惯，提高运动员的健康水平和运动成绩</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zh-cn" dirty="0"/>
              <a:t>您还将在所有练习和比赛中以身作则</a:t>
            </a:r>
          </a:p>
          <a:p>
            <a:pPr marL="0" indent="0">
              <a:lnSpc>
                <a:spcPct val="100000"/>
              </a:lnSpc>
              <a:buFont typeface="Ubuntu Light" panose="020B0604020202020204" pitchFamily="34" charset="0"/>
              <a:buNone/>
            </a:pPr>
            <a:r>
              <a:rPr lang="zh-cn" dirty="0"/>
              <a:t> </a:t>
            </a:r>
          </a:p>
        </p:txBody>
      </p:sp>
      <p:sp>
        <p:nvSpPr>
          <p:cNvPr id="4" name="Slide Number Placeholder 3"/>
          <p:cNvSpPr>
            <a:spLocks noGrp="1"/>
          </p:cNvSpPr>
          <p:nvPr>
            <p:ph type="sldNum" sz="quarter" idx="5"/>
          </p:nvPr>
        </p:nvSpPr>
        <p:spPr/>
        <p:txBody>
          <a:bodyPr/>
          <a:lstStyle/>
          <a:p>
            <a:fld id="{94524C34-D508-4CCF-A9F5-C631378A631A}" type="slidenum">
              <a:rPr lang="en-US" smtClean="0"/>
              <a:t>41</a:t>
            </a:fld>
            <a:endParaRPr lang="en-US"/>
          </a:p>
        </p:txBody>
      </p:sp>
    </p:spTree>
    <p:extLst>
      <p:ext uri="{BB962C8B-B14F-4D97-AF65-F5344CB8AC3E}">
        <p14:creationId xmlns:p14="http://schemas.microsoft.com/office/powerpoint/2010/main" val="22357383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dirty="0">
                <a:effectLst/>
                <a:latin typeface="Ubuntu" panose="020B0504030602030204" pitchFamily="34" charset="0"/>
                <a:ea typeface="Times New Roman" panose="02020603050405020304" pitchFamily="18" charset="0"/>
                <a:cs typeface="Times New Roman" panose="02020603050405020304" pitchFamily="18" charset="0"/>
              </a:rPr>
              <a:t>健康技巧是一些简单实用的建议，可以帮助您和您的队友做出健康的选择。健康技巧要简短，以 2-5 分钟为佳。</a:t>
            </a:r>
          </a:p>
          <a:p>
            <a:pPr marL="0" indent="0">
              <a:lnSpc>
                <a:spcPct val="100000"/>
              </a:lnSpc>
              <a:buFont typeface="Ubuntu Light" panose="020B0604020202020204" pitchFamily="34" charset="0"/>
              <a:buNone/>
            </a:pPr>
            <a:endParaRPr lang="en-US" sz="1800" dirty="0">
              <a:effectLst/>
              <a:latin typeface="Ubuntu" panose="020B0504030602030204" pitchFamily="34" charset="0"/>
              <a:cs typeface="Times New Roman" panose="02020603050405020304" pitchFamily="18" charset="0"/>
            </a:endParaRPr>
          </a:p>
          <a:p>
            <a:pPr marL="0" indent="0">
              <a:lnSpc>
                <a:spcPct val="100000"/>
              </a:lnSpc>
              <a:buFont typeface="Ubuntu Light" panose="020B0604020202020204" pitchFamily="34" charset="0"/>
              <a:buNone/>
            </a:pPr>
            <a:r>
              <a:rPr lang="zh-cn" dirty="0"/>
              <a:t>尽可能让健康技巧具有互动性！您可以通过以下方式与队友互动：</a:t>
            </a:r>
          </a:p>
          <a:p>
            <a:pPr marL="171450" indent="-171450">
              <a:lnSpc>
                <a:spcPct val="100000"/>
              </a:lnSpc>
              <a:buFont typeface="Ubuntu Light" panose="020B0604020202020204" pitchFamily="34" charset="0"/>
              <a:buChar char="•"/>
            </a:pPr>
            <a:r>
              <a:rPr lang="zh-cn" dirty="0"/>
              <a:t>向他们提问</a:t>
            </a:r>
          </a:p>
          <a:p>
            <a:pPr marL="171450" indent="-171450">
              <a:lnSpc>
                <a:spcPct val="100000"/>
              </a:lnSpc>
              <a:buFont typeface="Ubuntu Light" panose="020B0604020202020204" pitchFamily="34" charset="0"/>
              <a:buChar char="•"/>
            </a:pPr>
            <a:r>
              <a:rPr lang="zh-cn" dirty="0"/>
              <a:t>让不同队员回答</a:t>
            </a:r>
          </a:p>
          <a:p>
            <a:pPr marL="171450" indent="-171450">
              <a:lnSpc>
                <a:spcPct val="100000"/>
              </a:lnSpc>
              <a:buFont typeface="Ubuntu Light" panose="020B0604020202020204" pitchFamily="34" charset="0"/>
              <a:buChar char="•"/>
            </a:pPr>
            <a:r>
              <a:rPr lang="zh-cn" dirty="0"/>
              <a:t>讲几个例子</a:t>
            </a:r>
          </a:p>
          <a:p>
            <a:pPr marL="171450" indent="-171450">
              <a:lnSpc>
                <a:spcPct val="100000"/>
              </a:lnSpc>
              <a:buFont typeface="Ubuntu Light" panose="020B0604020202020204" pitchFamily="34" charset="0"/>
              <a:buChar char="•"/>
            </a:pPr>
            <a:r>
              <a:rPr lang="zh-cn" dirty="0"/>
              <a:t>给他们设定一个目标，并在下次培训时检查他们的进度</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Ubuntu" panose="020B0504030602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42</a:t>
            </a:fld>
            <a:endParaRPr lang="en-US"/>
          </a:p>
        </p:txBody>
      </p:sp>
    </p:spTree>
    <p:extLst>
      <p:ext uri="{BB962C8B-B14F-4D97-AF65-F5344CB8AC3E}">
        <p14:creationId xmlns:p14="http://schemas.microsoft.com/office/powerpoint/2010/main" val="19371798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43</a:t>
            </a:fld>
            <a:endParaRPr lang="en-US"/>
          </a:p>
        </p:txBody>
      </p:sp>
    </p:spTree>
    <p:extLst>
      <p:ext uri="{BB962C8B-B14F-4D97-AF65-F5344CB8AC3E}">
        <p14:creationId xmlns:p14="http://schemas.microsoft.com/office/powerpoint/2010/main" val="2296830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44</a:t>
            </a:fld>
            <a:endParaRPr lang="en-US"/>
          </a:p>
        </p:txBody>
      </p:sp>
    </p:spTree>
    <p:extLst>
      <p:ext uri="{BB962C8B-B14F-4D97-AF65-F5344CB8AC3E}">
        <p14:creationId xmlns:p14="http://schemas.microsoft.com/office/powerpoint/2010/main" val="1722425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b="1" dirty="0"/>
              <a:t>[可选小组活动]</a:t>
            </a:r>
          </a:p>
        </p:txBody>
      </p:sp>
      <p:sp>
        <p:nvSpPr>
          <p:cNvPr id="4" name="Slide Number Placeholder 3"/>
          <p:cNvSpPr>
            <a:spLocks noGrp="1"/>
          </p:cNvSpPr>
          <p:nvPr>
            <p:ph type="sldNum" sz="quarter" idx="5"/>
          </p:nvPr>
        </p:nvSpPr>
        <p:spPr/>
        <p:txBody>
          <a:bodyPr/>
          <a:lstStyle/>
          <a:p>
            <a:fld id="{94524C34-D508-4CCF-A9F5-C631378A631A}" type="slidenum">
              <a:rPr lang="en-US" smtClean="0"/>
              <a:t>45</a:t>
            </a:fld>
            <a:endParaRPr lang="en-US"/>
          </a:p>
        </p:txBody>
      </p:sp>
    </p:spTree>
    <p:extLst>
      <p:ext uri="{BB962C8B-B14F-4D97-AF65-F5344CB8AC3E}">
        <p14:creationId xmlns:p14="http://schemas.microsoft.com/office/powerpoint/2010/main" val="27829957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00000"/>
              </a:lnSpc>
              <a:buFont typeface="Ubuntu Light" panose="020B0604020202020204" pitchFamily="34" charset="0"/>
              <a:buChar char="•"/>
            </a:pPr>
            <a:r>
              <a:rPr lang="zh-cn" dirty="0"/>
              <a:t>分享健康技巧的方式很多！想一想您与其他特奥会运动员交流的各种方式</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zh-cn" dirty="0"/>
              <a:t>您可能想在以下时间分享健康技巧：</a:t>
            </a:r>
          </a:p>
          <a:p>
            <a:pPr marL="1143000" lvl="1" indent="-457200">
              <a:lnSpc>
                <a:spcPct val="100000"/>
              </a:lnSpc>
            </a:pPr>
            <a:r>
              <a:rPr lang="zh-cn" dirty="0"/>
              <a:t>喝水休息时间</a:t>
            </a:r>
          </a:p>
          <a:p>
            <a:pPr marL="1143000" lvl="1" indent="-457200">
              <a:lnSpc>
                <a:spcPct val="100000"/>
              </a:lnSpc>
            </a:pPr>
            <a:r>
              <a:rPr lang="zh-cn" dirty="0"/>
              <a:t>放松拉伸时间</a:t>
            </a:r>
          </a:p>
          <a:p>
            <a:pPr marL="1143000" lvl="1" indent="-457200">
              <a:lnSpc>
                <a:spcPct val="100000"/>
              </a:lnSpc>
            </a:pPr>
            <a:endParaRPr lang="en-US" sz="1200" b="0" i="0" u="none" strike="noStrike" kern="1200" baseline="0" dirty="0">
              <a:solidFill>
                <a:schemeClr val="dk1"/>
              </a:solidFill>
              <a:latin typeface="Ubuntu" panose="020B0504030602030204" pitchFamily="34" charset="0"/>
              <a:ea typeface="+mn-ea"/>
              <a:cs typeface="+mn-cs"/>
            </a:endParaRPr>
          </a:p>
          <a:p>
            <a:pPr marL="685800" lvl="0" indent="-457200">
              <a:lnSpc>
                <a:spcPct val="100000"/>
              </a:lnSpc>
            </a:pPr>
            <a:r>
              <a:rPr lang="zh-cn" sz="1200" b="0" i="0" u="none" strike="noStrike" kern="1200" baseline="0" dirty="0">
                <a:solidFill>
                  <a:schemeClr val="dk1"/>
                </a:solidFill>
                <a:latin typeface="Ubuntu" panose="020B0504030602030204" pitchFamily="34" charset="0"/>
                <a:ea typeface="+mn-ea"/>
                <a:cs typeface="+mn-cs"/>
              </a:rPr>
              <a:t>确保与您的教练谈论在运动训练中分享健康技巧的最佳时间！</a:t>
            </a:r>
          </a:p>
        </p:txBody>
      </p:sp>
      <p:sp>
        <p:nvSpPr>
          <p:cNvPr id="4" name="Slide Number Placeholder 3"/>
          <p:cNvSpPr>
            <a:spLocks noGrp="1"/>
          </p:cNvSpPr>
          <p:nvPr>
            <p:ph type="sldNum" sz="quarter" idx="5"/>
          </p:nvPr>
        </p:nvSpPr>
        <p:spPr/>
        <p:txBody>
          <a:bodyPr/>
          <a:lstStyle/>
          <a:p>
            <a:fld id="{94524C34-D508-4CCF-A9F5-C631378A631A}" type="slidenum">
              <a:rPr lang="en-US" smtClean="0"/>
              <a:t>46</a:t>
            </a:fld>
            <a:endParaRPr lang="en-US"/>
          </a:p>
        </p:txBody>
      </p:sp>
    </p:spTree>
    <p:extLst>
      <p:ext uri="{BB962C8B-B14F-4D97-AF65-F5344CB8AC3E}">
        <p14:creationId xmlns:p14="http://schemas.microsoft.com/office/powerpoint/2010/main" val="14311354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50000"/>
              </a:lnSpc>
              <a:spcBef>
                <a:spcPts val="0"/>
              </a:spcBef>
              <a:spcAft>
                <a:spcPts val="0"/>
              </a:spcAft>
            </a:pPr>
            <a:r>
              <a:rPr lang="zh-cn"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您可以分享关于任何健身方面的健康建议：</a:t>
            </a:r>
          </a:p>
          <a:p>
            <a:pPr marL="0" marR="0">
              <a:lnSpc>
                <a:spcPct val="150000"/>
              </a:lnSpc>
              <a:spcBef>
                <a:spcPts val="0"/>
              </a:spcBef>
              <a:spcAft>
                <a:spcPts val="0"/>
              </a:spcAft>
            </a:pPr>
            <a:r>
              <a:rPr lang="zh-cn"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体育活动</a:t>
            </a:r>
          </a:p>
          <a:p>
            <a:pPr marL="0" marR="0">
              <a:lnSpc>
                <a:spcPct val="150000"/>
              </a:lnSpc>
              <a:spcBef>
                <a:spcPts val="0"/>
              </a:spcBef>
              <a:spcAft>
                <a:spcPts val="0"/>
              </a:spcAft>
            </a:pPr>
            <a:r>
              <a:rPr lang="zh-cn"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水分补充</a:t>
            </a:r>
            <a:br/>
            <a:r>
              <a:rPr lang="zh-cn"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营养</a:t>
            </a:r>
            <a:br/>
            <a:endParaRPr lang="en-US"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endParaRPr>
          </a:p>
          <a:p>
            <a:pPr marL="0" marR="0">
              <a:lnSpc>
                <a:spcPct val="150000"/>
              </a:lnSpc>
              <a:spcBef>
                <a:spcPts val="0"/>
              </a:spcBef>
              <a:spcAft>
                <a:spcPts val="0"/>
              </a:spcAft>
            </a:pPr>
            <a:r>
              <a:rPr lang="zh-cn"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问：哪些人以前看过或使用过 Fit 5 指南？请举手。</a:t>
            </a:r>
          </a:p>
          <a:p>
            <a:pPr marL="0" marR="0">
              <a:lnSpc>
                <a:spcPct val="150000"/>
              </a:lnSpc>
              <a:spcBef>
                <a:spcPts val="0"/>
              </a:spcBef>
              <a:spcAft>
                <a:spcPts val="0"/>
              </a:spcAft>
            </a:pPr>
            <a:endParaRPr lang="en-US"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endParaRPr>
          </a:p>
          <a:p>
            <a:pPr>
              <a:lnSpc>
                <a:spcPct val="100000"/>
              </a:lnSpc>
            </a:pPr>
            <a:r>
              <a:rPr lang="zh-cn"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太棒了！Fit 5 指南旨在通过体育活动、营养和补充水分来让您达到健身目的和个人最佳状态。根据 Fit 5 指南中的信息，您可以分享关于以下方面的经验教训：</a:t>
            </a:r>
            <a:r>
              <a:rPr lang="zh-cn" dirty="0">
                <a:latin typeface="Ubuntu Light" panose="020B0304030602030204" pitchFamily="34" charset="0"/>
              </a:rPr>
              <a:t> :</a:t>
            </a:r>
          </a:p>
          <a:p>
            <a:pPr marL="1143000" lvl="1" indent="-457200">
              <a:lnSpc>
                <a:spcPct val="100000"/>
              </a:lnSpc>
            </a:pPr>
            <a:r>
              <a:rPr lang="zh-cn" dirty="0"/>
              <a:t>不运动时也能保持活跃</a:t>
            </a:r>
          </a:p>
          <a:p>
            <a:pPr marL="1143000" lvl="1" indent="-457200">
              <a:lnSpc>
                <a:spcPct val="100000"/>
              </a:lnSpc>
            </a:pPr>
            <a:r>
              <a:rPr lang="zh-cn" dirty="0"/>
              <a:t>吃能为身体提供能量的健康食品</a:t>
            </a:r>
          </a:p>
          <a:p>
            <a:pPr marL="1143000" lvl="1" indent="-457200">
              <a:lnSpc>
                <a:spcPct val="100000"/>
              </a:lnSpc>
            </a:pPr>
            <a:r>
              <a:rPr lang="zh-cn" dirty="0"/>
              <a:t>喝补水饮料</a:t>
            </a:r>
          </a:p>
          <a:p>
            <a:pPr marL="0" marR="0">
              <a:lnSpc>
                <a:spcPct val="150000"/>
              </a:lnSpc>
              <a:spcBef>
                <a:spcPts val="0"/>
              </a:spcBef>
              <a:spcAft>
                <a:spcPts val="0"/>
              </a:spcAft>
            </a:pPr>
            <a:endParaRPr lang="en-US" sz="1800" dirty="0">
              <a:solidFill>
                <a:srgbClr val="000000"/>
              </a:solidFill>
              <a:effectLst/>
              <a:latin typeface="Ubuntu" panose="020B0504030602030204" pitchFamily="34" charset="0"/>
              <a:ea typeface="Ubuntu Light" panose="020B0304030602030204" pitchFamily="34" charset="0"/>
              <a:cs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47</a:t>
            </a:fld>
            <a:endParaRPr lang="en-US"/>
          </a:p>
        </p:txBody>
      </p:sp>
    </p:spTree>
    <p:extLst>
      <p:ext uri="{BB962C8B-B14F-4D97-AF65-F5344CB8AC3E}">
        <p14:creationId xmlns:p14="http://schemas.microsoft.com/office/powerpoint/2010/main" val="5804863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zh-cn" dirty="0"/>
              <a:t>除了 </a:t>
            </a:r>
            <a:r>
              <a:rPr lang="zh-cn" dirty="0">
                <a:hlinkClick r:id="rId3"/>
              </a:rPr>
              <a:t>Fit 5 指南和健身卡</a:t>
            </a:r>
            <a:r>
              <a:rPr lang="zh-cn" dirty="0"/>
              <a:t>，您还可以在以下网页和资源中找到有关健康技巧的信息：</a:t>
            </a:r>
          </a:p>
          <a:p>
            <a:pPr>
              <a:lnSpc>
                <a:spcPct val="100000"/>
              </a:lnSpc>
            </a:pPr>
            <a:endParaRPr lang="en-US" dirty="0"/>
          </a:p>
          <a:p>
            <a:pPr marL="457200" indent="-457200">
              <a:lnSpc>
                <a:spcPct val="100000"/>
              </a:lnSpc>
              <a:buFont typeface="Ubuntu Light" panose="020B0604020202020204" pitchFamily="34" charset="0"/>
              <a:buChar char="•"/>
            </a:pPr>
            <a:r>
              <a:rPr lang="zh-cn" dirty="0">
                <a:hlinkClick r:id="rId4"/>
              </a:rPr>
              <a:t>国际特奥会健康教育工具包</a:t>
            </a:r>
            <a:endParaRPr lang="en-US" dirty="0"/>
          </a:p>
          <a:p>
            <a:pPr marL="457200" indent="-457200">
              <a:lnSpc>
                <a:spcPct val="100000"/>
              </a:lnSpc>
              <a:buFont typeface="Ubuntu Light" panose="020B0604020202020204" pitchFamily="34" charset="0"/>
              <a:buChar char="•"/>
            </a:pPr>
            <a:r>
              <a:rPr lang="zh-cn" dirty="0">
                <a:hlinkClick r:id="rId5"/>
              </a:rPr>
              <a:t>High 5 for Fitness</a:t>
            </a:r>
            <a:endParaRPr lang="en-US" dirty="0"/>
          </a:p>
          <a:p>
            <a:pPr marL="457200" indent="-457200">
              <a:lnSpc>
                <a:spcPct val="100000"/>
              </a:lnSpc>
              <a:buFont typeface="Ubuntu Light" panose="020B0604020202020204" pitchFamily="34" charset="0"/>
              <a:buChar char="•"/>
            </a:pPr>
            <a:r>
              <a:rPr lang="zh-cn" dirty="0">
                <a:hlinkClick r:id="rId6"/>
              </a:rPr>
              <a:t>促进健康 – 培训材料</a:t>
            </a:r>
            <a:endParaRPr lang="en-US" dirty="0"/>
          </a:p>
          <a:p>
            <a:pPr marL="457200" indent="-457200">
              <a:lnSpc>
                <a:spcPct val="100000"/>
              </a:lnSpc>
              <a:buFont typeface="Ubuntu Light" panose="020B0604020202020204" pitchFamily="34" charset="0"/>
              <a:buChar char="•"/>
            </a:pPr>
            <a:r>
              <a:rPr lang="zh-cn" dirty="0"/>
              <a:t>您计划的健身资源和指南</a:t>
            </a:r>
          </a:p>
          <a:p>
            <a:pPr marL="0" indent="0">
              <a:buFont typeface="Ubuntu Light"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dirty="0"/>
              <a:t>您也可以使用练习册来帮助编写健康技巧！</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48</a:t>
            </a:fld>
            <a:endParaRPr lang="en-US"/>
          </a:p>
        </p:txBody>
      </p:sp>
    </p:spTree>
    <p:extLst>
      <p:ext uri="{BB962C8B-B14F-4D97-AF65-F5344CB8AC3E}">
        <p14:creationId xmlns:p14="http://schemas.microsoft.com/office/powerpoint/2010/main" val="12051265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49</a:t>
            </a:fld>
            <a:endParaRPr lang="en-US"/>
          </a:p>
        </p:txBody>
      </p:sp>
    </p:spTree>
    <p:extLst>
      <p:ext uri="{BB962C8B-B14F-4D97-AF65-F5344CB8AC3E}">
        <p14:creationId xmlns:p14="http://schemas.microsoft.com/office/powerpoint/2010/main" val="2586085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1" dirty="0">
                <a:effectLst/>
                <a:latin typeface="Ubuntu Light" panose="020B0304030602030204" pitchFamily="34" charset="0"/>
                <a:ea typeface="Calibri" panose="020F0502020204030204" pitchFamily="34" charset="0"/>
                <a:cs typeface="Times New Roman" panose="02020603050405020304" pitchFamily="18" charset="0"/>
              </a:rPr>
              <a:t>如果运动队有健身队长，一般可以：</a:t>
            </a:r>
          </a:p>
          <a:p>
            <a:pPr marL="342900" indent="-342900">
              <a:buFont typeface="Ubuntu Light" panose="020B0604020202020204" pitchFamily="34" charset="0"/>
              <a:buChar char="•"/>
            </a:pPr>
            <a:r>
              <a:rPr lang="zh-cn" sz="1200" dirty="0">
                <a:effectLst/>
                <a:latin typeface="Ubuntu Light" panose="020B0304030602030204" pitchFamily="34" charset="0"/>
                <a:ea typeface="Calibri" panose="020F0502020204030204" pitchFamily="34" charset="0"/>
                <a:cs typeface="Times New Roman" panose="02020603050405020304" pitchFamily="18" charset="0"/>
              </a:rPr>
              <a:t>完成安全有效的热身和放松运动程序</a:t>
            </a:r>
          </a:p>
          <a:p>
            <a:pPr marL="342900" indent="-342900">
              <a:buFont typeface="Ubuntu Light" panose="020B0604020202020204" pitchFamily="34" charset="0"/>
              <a:buChar char="•"/>
            </a:pPr>
            <a:r>
              <a:rPr lang="zh-cn" sz="1200" dirty="0">
                <a:effectLst/>
                <a:latin typeface="Ubuntu Light" panose="020B0304030602030204" pitchFamily="34" charset="0"/>
                <a:ea typeface="Calibri" panose="020F0502020204030204" pitchFamily="34" charset="0"/>
                <a:cs typeface="Times New Roman" panose="02020603050405020304" pitchFamily="18" charset="0"/>
              </a:rPr>
              <a:t>学习健康教育技巧或课程</a:t>
            </a:r>
          </a:p>
          <a:p>
            <a:pPr marL="342900" indent="-342900">
              <a:buFont typeface="Ubuntu Light" panose="020B0604020202020204" pitchFamily="34" charset="0"/>
              <a:buChar char="•"/>
            </a:pPr>
            <a:r>
              <a:rPr lang="zh-cn" sz="1200" dirty="0">
                <a:effectLst/>
                <a:latin typeface="Ubuntu Light" panose="020B0304030602030204" pitchFamily="34" charset="0"/>
                <a:ea typeface="Calibri" panose="020F0502020204030204" pitchFamily="34" charset="0"/>
                <a:cs typeface="Times New Roman" panose="02020603050405020304" pitchFamily="18" charset="0"/>
              </a:rPr>
              <a:t>支持实践健康行为，鼓励参与其他健康/健身计划</a:t>
            </a:r>
          </a:p>
          <a:p>
            <a:pPr marL="342900" indent="-342900">
              <a:buFont typeface="Ubuntu Light" panose="020B0604020202020204" pitchFamily="34" charset="0"/>
              <a:buChar char="•"/>
            </a:pP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lvl="0"/>
            <a:endParaRPr lang="en-US" b="1" u="sng" dirty="0">
              <a:latin typeface="Ubuntu Light" panose="020B0304030602030204" pitchFamily="34" charset="0"/>
            </a:endParaRPr>
          </a:p>
          <a:p>
            <a:pPr lvl="0"/>
            <a:r>
              <a:rPr lang="zh-cn" dirty="0">
                <a:latin typeface="Ubuntu Light" panose="020B0304030602030204" pitchFamily="34" charset="0"/>
              </a:rPr>
              <a:t>健身队长要积极照顾队友，还要多表扬和激励队友，帮助他们取得成功。</a:t>
            </a:r>
          </a:p>
          <a:p>
            <a:pPr marL="342900" indent="-342900">
              <a:buFont typeface="Ubuntu Light" panose="020B0604020202020204" pitchFamily="34" charset="0"/>
              <a:buChar char="•"/>
            </a:pP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a:t>
            </a:fld>
            <a:endParaRPr lang="en-US"/>
          </a:p>
        </p:txBody>
      </p:sp>
    </p:spTree>
    <p:extLst>
      <p:ext uri="{BB962C8B-B14F-4D97-AF65-F5344CB8AC3E}">
        <p14:creationId xmlns:p14="http://schemas.microsoft.com/office/powerpoint/2010/main" val="9642335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94524C34-D508-4CCF-A9F5-C631378A631A}" type="slidenum">
              <a:rPr lang="en-US" smtClean="0"/>
              <a:t>50</a:t>
            </a:fld>
            <a:endParaRPr lang="en-US"/>
          </a:p>
        </p:txBody>
      </p:sp>
    </p:spTree>
    <p:extLst>
      <p:ext uri="{BB962C8B-B14F-4D97-AF65-F5344CB8AC3E}">
        <p14:creationId xmlns:p14="http://schemas.microsoft.com/office/powerpoint/2010/main" val="13956972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欢迎回到健身队长培训！在第 2 课中，我们将针对不同的运动项目练习引导热身和放松运动！</a:t>
            </a:r>
          </a:p>
        </p:txBody>
      </p:sp>
      <p:sp>
        <p:nvSpPr>
          <p:cNvPr id="4" name="Slide Number Placeholder 3"/>
          <p:cNvSpPr>
            <a:spLocks noGrp="1"/>
          </p:cNvSpPr>
          <p:nvPr>
            <p:ph type="sldNum" sz="quarter" idx="5"/>
          </p:nvPr>
        </p:nvSpPr>
        <p:spPr/>
        <p:txBody>
          <a:bodyPr/>
          <a:lstStyle/>
          <a:p>
            <a:fld id="{94524C34-D508-4CCF-A9F5-C631378A631A}" type="slidenum">
              <a:rPr lang="en-US" smtClean="0"/>
              <a:t>51</a:t>
            </a:fld>
            <a:endParaRPr lang="en-US"/>
          </a:p>
        </p:txBody>
      </p:sp>
    </p:spTree>
    <p:extLst>
      <p:ext uri="{BB962C8B-B14F-4D97-AF65-F5344CB8AC3E}">
        <p14:creationId xmlns:p14="http://schemas.microsoft.com/office/powerpoint/2010/main" val="29400720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52</a:t>
            </a:fld>
            <a:endParaRPr lang="en-US"/>
          </a:p>
        </p:txBody>
      </p:sp>
    </p:spTree>
    <p:extLst>
      <p:ext uri="{BB962C8B-B14F-4D97-AF65-F5344CB8AC3E}">
        <p14:creationId xmlns:p14="http://schemas.microsoft.com/office/powerpoint/2010/main" val="23568016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rPr>
              <a:t>我们回顾一下健身队长的角色和职责。</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rPr>
              <a:t>健身队长将与他们的教练密切合作，</a:t>
            </a:r>
            <a:r>
              <a:rPr lang="zh-cn" dirty="0">
                <a:effectLst/>
                <a:latin typeface="Ubuntu" panose="020B0504030602030204" pitchFamily="34" charset="0"/>
                <a:ea typeface="Calibri" panose="020F0502020204030204" pitchFamily="34" charset="0"/>
                <a:cs typeface="Times New Roman" panose="02020603050405020304" pitchFamily="18" charset="0"/>
              </a:rPr>
              <a:t>通过参与这些领导职责，确保健康和健身是运动体验的重要组成部分</a:t>
            </a:r>
            <a:r>
              <a:rPr lang="zh-cn" b="0" i="0" u="none" strike="noStrike" kern="1200" baseline="0" dirty="0">
                <a:solidFill>
                  <a:schemeClr val="dk1"/>
                </a:solidFill>
                <a:effectLst/>
                <a:latin typeface="Ubuntu" panose="020B050403060203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dirty="0">
                <a:solidFill>
                  <a:schemeClr val="dk1"/>
                </a:solidFill>
                <a:effectLst/>
                <a:latin typeface="Ubuntu" panose="020B0504030602030204" pitchFamily="34" charset="0"/>
              </a:rPr>
              <a:t>向队友传授健康习惯</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dirty="0">
                <a:solidFill>
                  <a:schemeClr val="dk1"/>
                </a:solidFill>
                <a:effectLst/>
                <a:latin typeface="Ubuntu" panose="020B0504030602030204" pitchFamily="34" charset="0"/>
              </a:rPr>
              <a:t>练习前和练习后引导热身和放松运动</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effectLst/>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zh-cn" b="0" i="0" u="none" strike="noStrike" kern="1200" baseline="0" dirty="0">
                <a:solidFill>
                  <a:schemeClr val="dk1"/>
                </a:solidFill>
                <a:effectLst/>
                <a:latin typeface="Ubuntu" panose="020B0504030602030204" pitchFamily="34" charset="0"/>
                <a:cs typeface="Times New Roman" panose="02020603050405020304" pitchFamily="18" charset="0"/>
              </a:rPr>
              <a:t>在第 1 课中，我们了解了健身的不同部分以及如何教授健康技巧。现在，是时候让您学习热身和放松运动并练习带领运动员锻炼了！</a:t>
            </a:r>
            <a:endParaRPr lang="en-US" b="0" i="0" u="none" strike="noStrike" kern="1200" baseline="0" dirty="0">
              <a:solidFill>
                <a:schemeClr val="dk1"/>
              </a:solidFill>
              <a:effectLst/>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53</a:t>
            </a:fld>
            <a:endParaRPr lang="en-US"/>
          </a:p>
        </p:txBody>
      </p:sp>
    </p:spTree>
    <p:extLst>
      <p:ext uri="{BB962C8B-B14F-4D97-AF65-F5344CB8AC3E}">
        <p14:creationId xmlns:p14="http://schemas.microsoft.com/office/powerpoint/2010/main" val="40699930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54</a:t>
            </a:fld>
            <a:endParaRPr lang="en-US"/>
          </a:p>
        </p:txBody>
      </p:sp>
    </p:spTree>
    <p:extLst>
      <p:ext uri="{BB962C8B-B14F-4D97-AF65-F5344CB8AC3E}">
        <p14:creationId xmlns:p14="http://schemas.microsoft.com/office/powerpoint/2010/main" val="31791865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zh-cn" dirty="0"/>
              <a:t>在每次</a:t>
            </a:r>
            <a:r>
              <a:rPr lang="zh-cn" dirty="0">
                <a:effectLst/>
              </a:rPr>
              <a:t>培训</a:t>
            </a:r>
            <a:r>
              <a:rPr lang="zh-cn" dirty="0"/>
              <a:t>或比赛前，首先要做的体育活动就是热身</a:t>
            </a:r>
            <a:r>
              <a:rPr lang="zh-cn" dirty="0">
                <a:effectLst/>
              </a:rPr>
              <a:t>。热身</a:t>
            </a:r>
            <a:r>
              <a:rPr lang="zh-cn" dirty="0"/>
              <a:t>有助于让运动员在身体</a:t>
            </a:r>
            <a:r>
              <a:rPr lang="zh-cn" dirty="0">
                <a:effectLst/>
              </a:rPr>
              <a:t>和精神</a:t>
            </a:r>
            <a:r>
              <a:rPr lang="zh-cn" dirty="0"/>
              <a:t>上做好准备</a:t>
            </a:r>
            <a:r>
              <a:rPr lang="zh-cn" dirty="0">
                <a:effectLst/>
              </a:rPr>
              <a:t>。</a:t>
            </a:r>
            <a:r>
              <a:rPr lang="zh-cn" dirty="0"/>
              <a:t>当运动员在</a:t>
            </a:r>
            <a:r>
              <a:rPr lang="zh-cn" dirty="0">
                <a:effectLst/>
              </a:rPr>
              <a:t>身体</a:t>
            </a:r>
            <a:r>
              <a:rPr lang="zh-cn" dirty="0"/>
              <a:t>和精神上都做好准备时，他们就不太</a:t>
            </a:r>
            <a:r>
              <a:rPr lang="zh-cn" dirty="0">
                <a:effectLst/>
              </a:rPr>
              <a:t>可能</a:t>
            </a:r>
            <a:r>
              <a:rPr lang="zh-cn" dirty="0"/>
              <a:t>受伤，并且会在每次练习、训练和比赛中表现得更好</a:t>
            </a:r>
            <a:r>
              <a:rPr lang="zh-cn" dirty="0">
                <a:effectLst/>
              </a:rPr>
              <a:t>。</a:t>
            </a: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55</a:t>
            </a:fld>
            <a:endParaRPr lang="en-US"/>
          </a:p>
        </p:txBody>
      </p:sp>
    </p:spTree>
    <p:extLst>
      <p:ext uri="{BB962C8B-B14F-4D97-AF65-F5344CB8AC3E}">
        <p14:creationId xmlns:p14="http://schemas.microsoft.com/office/powerpoint/2010/main" val="15505242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zh-cn" dirty="0">
                <a:effectLst/>
                <a:latin typeface="Calibri Light" panose="020F0302020204030204" pitchFamily="34" charset="0"/>
                <a:ea typeface="Calibri" panose="020F0502020204030204" pitchFamily="34" charset="0"/>
                <a:cs typeface="Times New Roman" panose="02020603050405020304" pitchFamily="18" charset="0"/>
              </a:rPr>
              <a:t>热身运动可以让身体为运动或锻炼做好准备，并通过提高以下机能来防止受伤：</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zh-cn" dirty="0">
                <a:effectLst/>
                <a:latin typeface="Calibri Light" panose="020F0302020204030204" pitchFamily="34" charset="0"/>
                <a:ea typeface="Calibri" panose="020F0502020204030204" pitchFamily="34" charset="0"/>
                <a:cs typeface="Times New Roman" panose="02020603050405020304" pitchFamily="18" charset="0"/>
              </a:rPr>
              <a:t>心率</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zh-cn" dirty="0">
                <a:effectLst/>
                <a:latin typeface="Calibri Light" panose="020F0302020204030204" pitchFamily="34" charset="0"/>
                <a:ea typeface="Calibri" panose="020F0502020204030204" pitchFamily="34" charset="0"/>
                <a:cs typeface="Times New Roman" panose="02020603050405020304" pitchFamily="18" charset="0"/>
              </a:rPr>
              <a:t>呼吸频率</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zh-cn" dirty="0">
                <a:effectLst/>
                <a:latin typeface="Calibri Light" panose="020F0302020204030204" pitchFamily="34" charset="0"/>
                <a:ea typeface="Calibri" panose="020F0502020204030204" pitchFamily="34" charset="0"/>
                <a:cs typeface="Times New Roman" panose="02020603050405020304" pitchFamily="18" charset="0"/>
              </a:rPr>
              <a:t>让血液流向活跃肌肉</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zh-cn" dirty="0">
                <a:effectLst/>
                <a:latin typeface="Calibri Light" panose="020F0302020204030204" pitchFamily="34" charset="0"/>
                <a:ea typeface="Calibri" panose="020F0502020204030204" pitchFamily="34" charset="0"/>
                <a:cs typeface="Times New Roman" panose="02020603050405020304" pitchFamily="18" charset="0"/>
              </a:rPr>
              <a:t>身体和肌肉温度。</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zh-cn"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zh-cn" b="1"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zh-cn" dirty="0">
                <a:effectLst/>
                <a:latin typeface="Calibri Light" panose="020F0302020204030204" pitchFamily="34" charset="0"/>
                <a:ea typeface="Calibri" panose="020F0502020204030204" pitchFamily="34" charset="0"/>
                <a:cs typeface="Times New Roman" panose="02020603050405020304" pitchFamily="18" charset="0"/>
              </a:rPr>
              <a:t>通过热身运动，在精神上做好准备，从而将注意力集中在运动或训练上：</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zh-cn" dirty="0">
                <a:effectLst/>
                <a:latin typeface="Calibri Light" panose="020F0302020204030204" pitchFamily="34" charset="0"/>
                <a:ea typeface="Calibri" panose="020F0502020204030204" pitchFamily="34" charset="0"/>
                <a:cs typeface="Times New Roman" panose="02020603050405020304" pitchFamily="18" charset="0"/>
              </a:rPr>
              <a:t>帮助运动员将注意力从生活转移至运动</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zh-cn" dirty="0">
                <a:effectLst/>
                <a:latin typeface="Calibri Light" panose="020F0302020204030204" pitchFamily="34" charset="0"/>
                <a:ea typeface="Calibri" panose="020F0502020204030204" pitchFamily="34" charset="0"/>
                <a:cs typeface="Times New Roman" panose="02020603050405020304" pitchFamily="18" charset="0"/>
              </a:rPr>
              <a:t>认真复习以前学过的技能</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zh-cn" dirty="0">
                <a:effectLst/>
                <a:latin typeface="Calibri Light" panose="020F0302020204030204" pitchFamily="34" charset="0"/>
                <a:ea typeface="Calibri" panose="020F0502020204030204" pitchFamily="34" charset="0"/>
                <a:cs typeface="Times New Roman" panose="02020603050405020304" pitchFamily="18" charset="0"/>
              </a:rPr>
              <a:t>让身心合一（例如手眼协调力）</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Ubuntu Light"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56</a:t>
            </a:fld>
            <a:endParaRPr lang="en-US"/>
          </a:p>
        </p:txBody>
      </p:sp>
    </p:spTree>
    <p:extLst>
      <p:ext uri="{BB962C8B-B14F-4D97-AF65-F5344CB8AC3E}">
        <p14:creationId xmlns:p14="http://schemas.microsoft.com/office/powerpoint/2010/main" val="29386913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zh-cn" dirty="0">
                <a:effectLst/>
                <a:latin typeface="+mj-lt"/>
                <a:ea typeface="Calibri" panose="020F0502020204030204" pitchFamily="34" charset="0"/>
                <a:cs typeface="Times New Roman" panose="02020603050405020304" pitchFamily="18" charset="0"/>
              </a:rPr>
              <a:t>每一项运动都不相同，各有特定的技巧和动作。热身应根据不同的运动和运动员的能力水平来定制。刚开始热身时，节奏要慢，随后逐渐加快节奏和加大难度。</a:t>
            </a:r>
          </a:p>
          <a:p>
            <a:pPr marL="0" marR="0">
              <a:spcBef>
                <a:spcPts val="0"/>
              </a:spcBef>
              <a:spcAft>
                <a:spcPts val="0"/>
              </a:spcAft>
            </a:pPr>
            <a:r>
              <a:rPr lang="zh-cn" dirty="0">
                <a:effectLst/>
                <a:latin typeface="+mj-lt"/>
                <a:ea typeface="Calibri" panose="020F0502020204030204" pitchFamily="34" charset="0"/>
                <a:cs typeface="Times New Roman" panose="02020603050405020304" pitchFamily="18" charset="0"/>
              </a:rPr>
              <a:t> </a:t>
            </a:r>
          </a:p>
          <a:p>
            <a:pPr marL="0" marR="0">
              <a:spcBef>
                <a:spcPts val="0"/>
              </a:spcBef>
              <a:spcAft>
                <a:spcPts val="0"/>
              </a:spcAft>
            </a:pPr>
            <a:r>
              <a:rPr lang="zh-cn" dirty="0">
                <a:effectLst/>
                <a:latin typeface="+mj-lt"/>
                <a:ea typeface="Calibri" panose="020F0502020204030204" pitchFamily="34" charset="0"/>
                <a:cs typeface="Times New Roman" panose="02020603050405020304" pitchFamily="18" charset="0"/>
              </a:rPr>
              <a:t>但是，所有的热身都要包括以下两项运动：</a:t>
            </a:r>
          </a:p>
          <a:p>
            <a:pPr marL="342900" marR="0" lvl="0" indent="-342900">
              <a:spcBef>
                <a:spcPts val="0"/>
              </a:spcBef>
              <a:spcAft>
                <a:spcPts val="0"/>
              </a:spcAft>
              <a:buFont typeface="Wingdings" panose="05000000000000000000" pitchFamily="2" charset="2"/>
              <a:buChar char=""/>
            </a:pPr>
            <a:r>
              <a:rPr lang="zh-cn" dirty="0">
                <a:effectLst/>
                <a:latin typeface="+mj-lt"/>
                <a:ea typeface="Calibri" panose="020F0502020204030204" pitchFamily="34" charset="0"/>
                <a:cs typeface="Times New Roman" panose="02020603050405020304" pitchFamily="18" charset="0"/>
              </a:rPr>
              <a:t>有氧运动 </a:t>
            </a:r>
          </a:p>
          <a:p>
            <a:pPr marL="342900" marR="0" lvl="0" indent="-342900">
              <a:spcBef>
                <a:spcPts val="0"/>
              </a:spcBef>
              <a:spcAft>
                <a:spcPts val="0"/>
              </a:spcAft>
              <a:buFont typeface="Wingdings" panose="05000000000000000000" pitchFamily="2" charset="2"/>
              <a:buChar char=""/>
            </a:pPr>
            <a:r>
              <a:rPr lang="zh-cn" dirty="0">
                <a:effectLst/>
                <a:latin typeface="+mj-lt"/>
                <a:ea typeface="Calibri" panose="020F0502020204030204" pitchFamily="34" charset="0"/>
                <a:cs typeface="Times New Roman" panose="02020603050405020304" pitchFamily="18" charset="0"/>
              </a:rPr>
              <a:t>动态拉伸</a:t>
            </a:r>
          </a:p>
        </p:txBody>
      </p:sp>
      <p:sp>
        <p:nvSpPr>
          <p:cNvPr id="4" name="Slide Number Placeholder 3"/>
          <p:cNvSpPr>
            <a:spLocks noGrp="1"/>
          </p:cNvSpPr>
          <p:nvPr>
            <p:ph type="sldNum" sz="quarter" idx="5"/>
          </p:nvPr>
        </p:nvSpPr>
        <p:spPr/>
        <p:txBody>
          <a:bodyPr/>
          <a:lstStyle/>
          <a:p>
            <a:fld id="{94524C34-D508-4CCF-A9F5-C631378A631A}" type="slidenum">
              <a:rPr lang="en-US" smtClean="0"/>
              <a:t>57</a:t>
            </a:fld>
            <a:endParaRPr lang="en-US"/>
          </a:p>
        </p:txBody>
      </p:sp>
    </p:spTree>
    <p:extLst>
      <p:ext uri="{BB962C8B-B14F-4D97-AF65-F5344CB8AC3E}">
        <p14:creationId xmlns:p14="http://schemas.microsoft.com/office/powerpoint/2010/main" val="24563698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回想第 1 课…有氧运动是用来描述耐力训练的术语。</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有氧运动是指能提高心率的全身运动。刚开始，运动的节奏要慢，随后逐渐提高强度和难度，并持续至少 5 分钟。运动结束后，运动员会感觉到身体发热，有点喘不上气但精力充沛。这是培训阶段很有意思的运动！</a:t>
            </a:r>
          </a:p>
          <a:p>
            <a:r>
              <a:rPr lang="zh-cn" sz="1200" b="0" i="0" u="none" strike="noStrike" kern="1200" baseline="0" dirty="0">
                <a:solidFill>
                  <a:schemeClr val="dk1"/>
                </a:solidFill>
                <a:latin typeface="Ubuntu" panose="020B0504030602030204" pitchFamily="34" charset="0"/>
                <a:ea typeface="+mn-ea"/>
                <a:cs typeface="+mn-cs"/>
              </a:rPr>
              <a:t> </a:t>
            </a:r>
          </a:p>
          <a:p>
            <a:r>
              <a:rPr lang="zh-cn" sz="1200" b="0" i="0" u="none" strike="noStrike" kern="1200" baseline="0" dirty="0">
                <a:solidFill>
                  <a:schemeClr val="dk1"/>
                </a:solidFill>
                <a:latin typeface="Ubuntu" panose="020B0504030602030204" pitchFamily="34" charset="0"/>
                <a:ea typeface="+mn-ea"/>
                <a:cs typeface="+mn-cs"/>
              </a:rPr>
              <a:t>问题：</a:t>
            </a:r>
          </a:p>
          <a:p>
            <a:r>
              <a:rPr lang="zh-cn" sz="1200" b="0" i="0" u="none" strike="noStrike" kern="1200" baseline="0" dirty="0">
                <a:solidFill>
                  <a:schemeClr val="dk1"/>
                </a:solidFill>
                <a:latin typeface="Ubuntu" panose="020B0504030602030204" pitchFamily="34" charset="0"/>
                <a:ea typeface="+mn-ea"/>
                <a:cs typeface="+mn-cs"/>
              </a:rPr>
              <a:t>您可以带领运动员进行哪些有氧运动？</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1" i="1" u="none" strike="noStrike" kern="1200" baseline="0" dirty="0">
                <a:solidFill>
                  <a:schemeClr val="dk1"/>
                </a:solidFill>
                <a:latin typeface="Ubuntu" panose="020B0504030602030204" pitchFamily="34" charset="0"/>
                <a:ea typeface="+mn-ea"/>
                <a:cs typeface="+mn-cs"/>
              </a:rPr>
              <a:t>让几位参与者分享答案。</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回答得好！下面是另外一些建议：</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绕场地或球场步行或慢跑 5 分钟</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加入变向或行走/跑步模式，如侧身跑、向后跑、跳跃跑、快跑等。</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选择并带领运行员进行几项 Fit 5 耐力训练</a:t>
            </a:r>
          </a:p>
          <a:p>
            <a:pPr marL="171450" indent="-171450">
              <a:buFont typeface="Ubuntu Light" panose="020B0604020202020204" pitchFamily="34" charset="0"/>
              <a:buChar char="•"/>
            </a:pPr>
            <a:r>
              <a:rPr lang="zh-cn" sz="1200" b="0" i="0" u="none" strike="noStrike" kern="1200" baseline="0" dirty="0">
                <a:solidFill>
                  <a:schemeClr val="dk1"/>
                </a:solidFill>
                <a:latin typeface="Ubuntu" panose="020B0504030602030204" pitchFamily="34" charset="0"/>
                <a:ea typeface="+mn-ea"/>
                <a:cs typeface="+mn-cs"/>
              </a:rPr>
              <a:t>编导团队舞蹈或让小组独立跳舞</a:t>
            </a:r>
          </a:p>
        </p:txBody>
      </p:sp>
      <p:sp>
        <p:nvSpPr>
          <p:cNvPr id="4" name="Slide Number Placeholder 3"/>
          <p:cNvSpPr>
            <a:spLocks noGrp="1"/>
          </p:cNvSpPr>
          <p:nvPr>
            <p:ph type="sldNum" sz="quarter" idx="5"/>
          </p:nvPr>
        </p:nvSpPr>
        <p:spPr/>
        <p:txBody>
          <a:bodyPr/>
          <a:lstStyle/>
          <a:p>
            <a:fld id="{94524C34-D508-4CCF-A9F5-C631378A631A}" type="slidenum">
              <a:rPr lang="en-US" smtClean="0"/>
              <a:t>58</a:t>
            </a:fld>
            <a:endParaRPr lang="en-US"/>
          </a:p>
        </p:txBody>
      </p:sp>
    </p:spTree>
    <p:extLst>
      <p:ext uri="{BB962C8B-B14F-4D97-AF65-F5344CB8AC3E}">
        <p14:creationId xmlns:p14="http://schemas.microsoft.com/office/powerpoint/2010/main" val="12092563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zh-cn" dirty="0">
                <a:effectLst/>
                <a:latin typeface="+mj-lt"/>
                <a:ea typeface="Calibri" panose="020F0502020204030204" pitchFamily="34" charset="0"/>
                <a:cs typeface="Times New Roman" panose="02020603050405020304" pitchFamily="18" charset="0"/>
              </a:rPr>
              <a:t>完成热身后，您就要重点拉伸在运动中需要用到的肌肉了。</a:t>
            </a:r>
          </a:p>
          <a:p>
            <a:pPr marL="0" marR="0">
              <a:spcBef>
                <a:spcPts val="0"/>
              </a:spcBef>
              <a:spcAft>
                <a:spcPts val="0"/>
              </a:spcAft>
            </a:pPr>
            <a:r>
              <a:rPr lang="zh-cn" dirty="0">
                <a:effectLst/>
                <a:latin typeface="+mj-lt"/>
                <a:ea typeface="Calibri" panose="020F0502020204030204" pitchFamily="34" charset="0"/>
                <a:cs typeface="Times New Roman" panose="02020603050405020304" pitchFamily="18" charset="0"/>
              </a:rPr>
              <a:t> </a:t>
            </a:r>
          </a:p>
          <a:p>
            <a:pPr marL="0" marR="0">
              <a:spcBef>
                <a:spcPts val="0"/>
              </a:spcBef>
              <a:spcAft>
                <a:spcPts val="0"/>
              </a:spcAft>
            </a:pPr>
            <a:r>
              <a:rPr lang="zh-cn" dirty="0">
                <a:effectLst/>
                <a:latin typeface="+mj-lt"/>
                <a:ea typeface="Calibri" panose="020F0502020204030204" pitchFamily="34" charset="0"/>
                <a:cs typeface="Times New Roman" panose="02020603050405020304" pitchFamily="18" charset="0"/>
              </a:rPr>
              <a:t>动态拉伸包括主动式和受控式运动，通过全方位的动作来锻炼各个身体部位。一些例子是手臂绕圈和摆腿。这些动作比传统/静态拉伸热身运动更好，因为体温和心率会提高。此外，动态拉伸还比传统拉伸更有利于防止受伤。</a:t>
            </a:r>
          </a:p>
          <a:p>
            <a:pPr marL="0" marR="0">
              <a:spcBef>
                <a:spcPts val="0"/>
              </a:spcBef>
              <a:spcAft>
                <a:spcPts val="0"/>
              </a:spcAft>
            </a:pPr>
            <a:endParaRPr lang="en-US" dirty="0">
              <a:effectLst/>
              <a:latin typeface="+mj-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dirty="0">
                <a:latin typeface="+mj-lt"/>
              </a:rPr>
              <a:t>例子：摆臂、步行高踢腿、臀部划圈</a:t>
            </a:r>
          </a:p>
          <a:p>
            <a:pPr marL="0" marR="0">
              <a:spcBef>
                <a:spcPts val="0"/>
              </a:spcBef>
              <a:spcAft>
                <a:spcPts val="0"/>
              </a:spcAft>
            </a:pPr>
            <a:endParaRPr lang="en-US" dirty="0">
              <a:effectLst/>
              <a:latin typeface="+mj-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59</a:t>
            </a:fld>
            <a:endParaRPr lang="en-US"/>
          </a:p>
        </p:txBody>
      </p:sp>
    </p:spTree>
    <p:extLst>
      <p:ext uri="{BB962C8B-B14F-4D97-AF65-F5344CB8AC3E}">
        <p14:creationId xmlns:p14="http://schemas.microsoft.com/office/powerpoint/2010/main" val="888725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0000"/>
              </a:lnSpc>
              <a:buChar char="•"/>
            </a:pPr>
            <a:r>
              <a:rPr lang="zh-cn" b="1" dirty="0">
                <a:solidFill>
                  <a:srgbClr val="179984"/>
                </a:solidFill>
                <a:latin typeface="Ubuntu Light"/>
                <a:ea typeface="Ubuntu Light" panose="020B0304030602030204" pitchFamily="34" charset="0"/>
                <a:cs typeface="Times New Roman"/>
              </a:rPr>
              <a:t>健康</a:t>
            </a:r>
            <a:r>
              <a:rPr lang="zh-cn" b="1" dirty="0">
                <a:solidFill>
                  <a:srgbClr val="179984"/>
                </a:solidFill>
                <a:effectLst/>
                <a:latin typeface="Ubuntu Light"/>
                <a:ea typeface="Ubuntu Light" panose="020B0304030602030204" pitchFamily="34" charset="0"/>
                <a:cs typeface="Times New Roman"/>
              </a:rPr>
              <a:t>信使</a:t>
            </a:r>
            <a:r>
              <a:rPr lang="zh-cn" dirty="0">
                <a:effectLst/>
                <a:latin typeface="Ubuntu Light"/>
                <a:ea typeface="Ubuntu Light" panose="020B0304030602030204" pitchFamily="34" charset="0"/>
                <a:cs typeface="Times New Roman"/>
              </a:rPr>
              <a:t>是经过训练而成为健康领袖、教育者和倡导者的国际特殊奥林匹克运动会运动员</a:t>
            </a:r>
          </a:p>
          <a:p>
            <a:pPr>
              <a:lnSpc>
                <a:spcPct val="100000"/>
              </a:lnSpc>
            </a:pPr>
            <a:endParaRPr lang="en-US" dirty="0">
              <a:effectLst/>
              <a:latin typeface="Ubuntu Light"/>
              <a:ea typeface="Ubuntu Light" panose="020B0304030602030204" pitchFamily="34" charset="0"/>
              <a:cs typeface="Times New Roman"/>
            </a:endParaRPr>
          </a:p>
          <a:p>
            <a:pPr marL="342900" indent="-342900">
              <a:lnSpc>
                <a:spcPct val="100000"/>
              </a:lnSpc>
              <a:buChar char="•"/>
            </a:pPr>
            <a:r>
              <a:rPr lang="zh-cn" dirty="0">
                <a:effectLst/>
                <a:latin typeface="Ubuntu Light"/>
                <a:ea typeface="Ubuntu Light" panose="020B0304030602030204" pitchFamily="34" charset="0"/>
                <a:cs typeface="Times New Roman"/>
              </a:rPr>
              <a:t>健康信使</a:t>
            </a:r>
            <a:r>
              <a:rPr lang="zh-cn" b="1" dirty="0">
                <a:solidFill>
                  <a:srgbClr val="009A79"/>
                </a:solidFill>
                <a:effectLst/>
                <a:latin typeface="Ubuntu Light"/>
                <a:ea typeface="Ubuntu Light" panose="020B0304030602030204" pitchFamily="34" charset="0"/>
                <a:cs typeface="Times New Roman"/>
              </a:rPr>
              <a:t>不是健身队长</a:t>
            </a:r>
            <a:r>
              <a:rPr lang="zh-cn" dirty="0">
                <a:effectLst/>
                <a:latin typeface="Ubuntu Light"/>
                <a:ea typeface="Ubuntu Light" panose="020B0304030602030204" pitchFamily="34" charset="0"/>
                <a:cs typeface="Times New Roman"/>
              </a:rPr>
              <a:t>，他们受邀完成本核心模块。</a:t>
            </a:r>
            <a:endParaRPr lang="en-US" dirty="0">
              <a:latin typeface="Ubuntu Light" panose="020B0304030602030204" pitchFamily="34" charset="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endParaRPr lang="en-US" dirty="0">
              <a:effectLst/>
              <a:latin typeface="Ubuntu Light" panose="020B0304030602030204" pitchFamily="34" charset="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r>
              <a:rPr lang="zh-cn" dirty="0">
                <a:effectLst/>
                <a:latin typeface="Ubuntu Light"/>
                <a:ea typeface="Calibri" panose="020F0502020204030204" pitchFamily="34" charset="0"/>
                <a:cs typeface="Times New Roman"/>
              </a:rPr>
              <a:t>健身队长计划可能是成为健康信使的一个台阶。健身队长可能会感受到鼓舞，并准备好在健康领域履行其他职责</a:t>
            </a:r>
            <a:endParaRPr lang="en-US" dirty="0">
              <a:latin typeface="Ubuntu Light" panose="020B0304030602030204" pitchFamily="34" charset="0"/>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6</a:t>
            </a:fld>
            <a:endParaRPr lang="en-US" dirty="0"/>
          </a:p>
        </p:txBody>
      </p:sp>
    </p:spTree>
    <p:extLst>
      <p:ext uri="{BB962C8B-B14F-4D97-AF65-F5344CB8AC3E}">
        <p14:creationId xmlns:p14="http://schemas.microsoft.com/office/powerpoint/2010/main" val="16002892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ea typeface="+mn-ea"/>
                <a:cs typeface="+mn-cs"/>
              </a:rPr>
              <a:t>国际特殊奥林匹克运动会为特定运动项目编写了热身指南和视频，帮助您在练习中引导热身运动！</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ea typeface="+mn-ea"/>
                <a:cs typeface="+mn-cs"/>
              </a:rPr>
              <a:t>该资源很有用，可以帮助您学习和引导热身运动程序。</a:t>
            </a:r>
          </a:p>
        </p:txBody>
      </p:sp>
      <p:sp>
        <p:nvSpPr>
          <p:cNvPr id="4" name="Slide Number Placeholder 3"/>
          <p:cNvSpPr>
            <a:spLocks noGrp="1"/>
          </p:cNvSpPr>
          <p:nvPr>
            <p:ph type="sldNum" sz="quarter" idx="5"/>
          </p:nvPr>
        </p:nvSpPr>
        <p:spPr/>
        <p:txBody>
          <a:bodyPr/>
          <a:lstStyle/>
          <a:p>
            <a:fld id="{94524C34-D508-4CCF-A9F5-C631378A631A}" type="slidenum">
              <a:rPr lang="en-US" smtClean="0"/>
              <a:t>60</a:t>
            </a:fld>
            <a:endParaRPr lang="en-US"/>
          </a:p>
        </p:txBody>
      </p:sp>
    </p:spTree>
    <p:extLst>
      <p:ext uri="{BB962C8B-B14F-4D97-AF65-F5344CB8AC3E}">
        <p14:creationId xmlns:p14="http://schemas.microsoft.com/office/powerpoint/2010/main" val="28637963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Ubuntu Light" panose="020B0604020202020204" pitchFamily="34" charset="0"/>
              <a:buChar char="•"/>
            </a:pPr>
            <a:r>
              <a:rPr lang="zh-cn" dirty="0"/>
              <a:t>如果锻炼太简单或太难，尽可能为队友</a:t>
            </a:r>
            <a:r>
              <a:rPr lang="zh-cn" b="1" dirty="0"/>
              <a:t>调整</a:t>
            </a:r>
            <a:r>
              <a:rPr lang="zh-cn" dirty="0"/>
              <a:t>难度（例如：原地踏步与高抬腿）</a:t>
            </a:r>
          </a:p>
          <a:p>
            <a:pPr marL="285750" indent="-285750">
              <a:buFont typeface="Ubuntu Light" panose="020B0604020202020204" pitchFamily="34" charset="0"/>
              <a:buChar char="•"/>
            </a:pPr>
            <a:endParaRPr lang="en-US" dirty="0"/>
          </a:p>
          <a:p>
            <a:pPr marL="285750" indent="-285750">
              <a:buFont typeface="Ubuntu Light" panose="020B0604020202020204" pitchFamily="34" charset="0"/>
              <a:buChar char="•"/>
            </a:pPr>
            <a:r>
              <a:rPr lang="zh-cn" dirty="0"/>
              <a:t>选择适合您</a:t>
            </a:r>
            <a:r>
              <a:rPr lang="zh-cn" b="1" dirty="0">
                <a:solidFill>
                  <a:srgbClr val="179984"/>
                </a:solidFill>
              </a:rPr>
              <a:t>运动的练习。</a:t>
            </a:r>
            <a:r>
              <a:rPr lang="zh-cn" dirty="0"/>
              <a:t>选择的练习应锻炼您在运动时将使用的身体部位。</a:t>
            </a:r>
            <a:endParaRPr lang="en-US" b="1" dirty="0">
              <a:solidFill>
                <a:srgbClr val="179984"/>
              </a:solidFill>
            </a:endParaRPr>
          </a:p>
          <a:p>
            <a:pPr marL="285750" indent="-285750">
              <a:buFont typeface="Ubuntu Light" panose="020B060402020202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61</a:t>
            </a:fld>
            <a:endParaRPr lang="en-US"/>
          </a:p>
        </p:txBody>
      </p:sp>
    </p:spTree>
    <p:extLst>
      <p:ext uri="{BB962C8B-B14F-4D97-AF65-F5344CB8AC3E}">
        <p14:creationId xmlns:p14="http://schemas.microsoft.com/office/powerpoint/2010/main" val="36614334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Ubuntu Light" panose="020B0604020202020204" pitchFamily="34" charset="0"/>
              <a:buChar char="•"/>
            </a:pPr>
            <a:r>
              <a:rPr lang="zh-cn" dirty="0"/>
              <a:t>下面是一些调整示例</a:t>
            </a:r>
          </a:p>
          <a:p>
            <a:pPr marL="285750" indent="-285750">
              <a:buFont typeface="Ubuntu Light" panose="020B0604020202020204" pitchFamily="34" charset="0"/>
              <a:buChar char="•"/>
            </a:pPr>
            <a:r>
              <a:rPr lang="zh-cn" dirty="0">
                <a:effectLst/>
                <a:latin typeface="Calibri" panose="020F0502020204030204" pitchFamily="34" charset="0"/>
                <a:ea typeface="Calibri" panose="020F0502020204030204" pitchFamily="34" charset="0"/>
                <a:cs typeface="Times New Roman" panose="02020603050405020304" pitchFamily="18" charset="0"/>
              </a:rPr>
              <a:t>现在，我们来看看练习册中的调整活动</a:t>
            </a:r>
          </a:p>
        </p:txBody>
      </p:sp>
      <p:sp>
        <p:nvSpPr>
          <p:cNvPr id="4" name="Slide Number Placeholder 3"/>
          <p:cNvSpPr>
            <a:spLocks noGrp="1"/>
          </p:cNvSpPr>
          <p:nvPr>
            <p:ph type="sldNum" sz="quarter" idx="5"/>
          </p:nvPr>
        </p:nvSpPr>
        <p:spPr/>
        <p:txBody>
          <a:bodyPr/>
          <a:lstStyle/>
          <a:p>
            <a:fld id="{94524C34-D508-4CCF-A9F5-C631378A631A}" type="slidenum">
              <a:rPr lang="en-US" smtClean="0"/>
              <a:t>62</a:t>
            </a:fld>
            <a:endParaRPr lang="en-US"/>
          </a:p>
        </p:txBody>
      </p:sp>
    </p:spTree>
    <p:extLst>
      <p:ext uri="{BB962C8B-B14F-4D97-AF65-F5344CB8AC3E}">
        <p14:creationId xmlns:p14="http://schemas.microsoft.com/office/powerpoint/2010/main" val="10652739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现在，我们来谈谈放松运动！</a:t>
            </a:r>
          </a:p>
          <a:p>
            <a:endParaRPr lang="en-US" sz="1200" b="0" i="0" u="none" strike="noStrike" kern="1200" baseline="0" dirty="0">
              <a:solidFill>
                <a:schemeClr val="dk1"/>
              </a:solidFill>
              <a:latin typeface="Ubuntu" panose="020B0504030602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63</a:t>
            </a:fld>
            <a:endParaRPr lang="en-US"/>
          </a:p>
        </p:txBody>
      </p:sp>
    </p:spTree>
    <p:extLst>
      <p:ext uri="{BB962C8B-B14F-4D97-AF65-F5344CB8AC3E}">
        <p14:creationId xmlns:p14="http://schemas.microsoft.com/office/powerpoint/2010/main" val="32099468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0" i="0" u="none" strike="noStrike" kern="1200" baseline="0" dirty="0">
                <a:solidFill>
                  <a:schemeClr val="dk1"/>
                </a:solidFill>
                <a:latin typeface="Ubuntu" panose="020B0504030602030204" pitchFamily="34" charset="0"/>
                <a:ea typeface="+mn-ea"/>
                <a:cs typeface="+mn-cs"/>
              </a:rPr>
              <a:t>每次在训练、练习或运动课程结束时，您应进行放松运动。充分进行放松运动能够让身体逐渐进入放松状态。</a:t>
            </a:r>
          </a:p>
          <a:p>
            <a:endParaRPr lang="en-US" sz="1200" b="0" i="0" u="none" strike="noStrike" kern="1200" baseline="0" dirty="0">
              <a:solidFill>
                <a:schemeClr val="dk1"/>
              </a:solidFill>
              <a:latin typeface="Ubuntu" panose="020B0504030602030204" pitchFamily="34" charset="0"/>
              <a:ea typeface="+mn-ea"/>
              <a:cs typeface="+mn-cs"/>
            </a:endParaRPr>
          </a:p>
          <a:p>
            <a:r>
              <a:rPr lang="zh-cn" sz="1200" b="0" i="0" u="none" strike="noStrike" kern="1200" baseline="0" dirty="0">
                <a:solidFill>
                  <a:schemeClr val="dk1"/>
                </a:solidFill>
                <a:latin typeface="Ubuntu" panose="020B0504030602030204" pitchFamily="34" charset="0"/>
                <a:ea typeface="+mn-ea"/>
                <a:cs typeface="+mn-cs"/>
              </a:rPr>
              <a:t>适当的放松运动与适当的热身运动一样重要</a:t>
            </a:r>
          </a:p>
        </p:txBody>
      </p:sp>
      <p:sp>
        <p:nvSpPr>
          <p:cNvPr id="4" name="Slide Number Placeholder 3"/>
          <p:cNvSpPr>
            <a:spLocks noGrp="1"/>
          </p:cNvSpPr>
          <p:nvPr>
            <p:ph type="sldNum" sz="quarter" idx="5"/>
          </p:nvPr>
        </p:nvSpPr>
        <p:spPr/>
        <p:txBody>
          <a:bodyPr/>
          <a:lstStyle/>
          <a:p>
            <a:fld id="{94524C34-D508-4CCF-A9F5-C631378A631A}" type="slidenum">
              <a:rPr lang="en-US" smtClean="0"/>
              <a:t>64</a:t>
            </a:fld>
            <a:endParaRPr lang="en-US"/>
          </a:p>
        </p:txBody>
      </p:sp>
    </p:spTree>
    <p:extLst>
      <p:ext uri="{BB962C8B-B14F-4D97-AF65-F5344CB8AC3E}">
        <p14:creationId xmlns:p14="http://schemas.microsoft.com/office/powerpoint/2010/main" val="33465286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b="0" i="0" u="none" strike="noStrike" kern="1200" baseline="0" dirty="0">
                <a:solidFill>
                  <a:schemeClr val="dk1"/>
                </a:solidFill>
                <a:latin typeface="Ubuntu" panose="020B0504030602030204" pitchFamily="34" charset="0"/>
              </a:rPr>
              <a:t>适当的放松运动与适当的热身运动一样重要。与热身一样，放松运动对身体和精神都有很多好处，例如：</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降低心率、呼吸频率和体温</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减轻肌肉酸痛感以提高恢复速度</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提高柔韧性</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促进心理上的放松感</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r>
              <a:rPr lang="zh-cn" b="1" i="0" u="none" strike="noStrike" kern="1200" baseline="0" dirty="0">
                <a:solidFill>
                  <a:srgbClr val="316355"/>
                </a:solidFill>
                <a:latin typeface="Ubuntu" panose="020B0504030602030204" pitchFamily="34" charset="0"/>
              </a:rPr>
              <a:t>问题：</a:t>
            </a:r>
          </a:p>
          <a:p>
            <a:pPr marL="0" indent="0">
              <a:buFont typeface="Ubuntu Light" panose="020B0604020202020204" pitchFamily="34" charset="0"/>
              <a:buNone/>
            </a:pPr>
            <a:r>
              <a:rPr lang="zh-cn" b="0" i="0" u="none" strike="noStrike" kern="1200" baseline="0" dirty="0">
                <a:solidFill>
                  <a:schemeClr val="dk1"/>
                </a:solidFill>
                <a:latin typeface="Ubuntu" panose="020B0504030602030204" pitchFamily="34" charset="0"/>
              </a:rPr>
              <a:t>您注意到了这份清单上的哪些条目？与热身运动有什么不同？</a:t>
            </a:r>
          </a:p>
          <a:p>
            <a:pPr marL="342900" indent="-342900">
              <a:buFont typeface="Ubuntu Light" panose="020B0604020202020204" pitchFamily="34" charset="0"/>
              <a:buChar char="•"/>
            </a:pPr>
            <a:endParaRPr lang="en-US" dirty="0">
              <a:latin typeface="Ubuntu" panose="020B0504030602030204" pitchFamily="34" charset="0"/>
            </a:endParaRPr>
          </a:p>
          <a:p>
            <a:pPr marL="342900" indent="-342900">
              <a:buFont typeface="Ubuntu Light" panose="020B0604020202020204" pitchFamily="34" charset="0"/>
              <a:buChar char="•"/>
            </a:pPr>
            <a:endParaRPr lang="en-US" dirty="0">
              <a:latin typeface="Ubuntu" panose="020B0504030602030204" pitchFamily="34"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65</a:t>
            </a:fld>
            <a:endParaRPr lang="en-US"/>
          </a:p>
        </p:txBody>
      </p:sp>
    </p:spTree>
    <p:extLst>
      <p:ext uri="{BB962C8B-B14F-4D97-AF65-F5344CB8AC3E}">
        <p14:creationId xmlns:p14="http://schemas.microsoft.com/office/powerpoint/2010/main" val="1514642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b="0" i="0" u="none" strike="noStrike" kern="1200" baseline="0" dirty="0">
                <a:solidFill>
                  <a:schemeClr val="dk1"/>
                </a:solidFill>
                <a:latin typeface="Ubuntu" panose="020B0504030602030204" pitchFamily="34" charset="0"/>
              </a:rPr>
              <a:t>与热身一样，典型的放松运动包括两个关键组成部分：</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轻度有氧运动 </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rPr>
              <a:t>拉伸运动</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endParaRPr lang="en-US" dirty="0">
              <a:latin typeface="Ubuntu" panose="020B0504030602030204" pitchFamily="34"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66</a:t>
            </a:fld>
            <a:endParaRPr lang="en-US"/>
          </a:p>
        </p:txBody>
      </p:sp>
    </p:spTree>
    <p:extLst>
      <p:ext uri="{BB962C8B-B14F-4D97-AF65-F5344CB8AC3E}">
        <p14:creationId xmlns:p14="http://schemas.microsoft.com/office/powerpoint/2010/main" val="16646394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zh-cn" sz="1200" b="0" i="0" u="none" strike="noStrike" kern="1200" baseline="0" dirty="0">
                <a:solidFill>
                  <a:schemeClr val="dk1"/>
                </a:solidFill>
                <a:latin typeface="Ubuntu" panose="020B0504030602030204" pitchFamily="34" charset="0"/>
                <a:ea typeface="+mn-ea"/>
                <a:cs typeface="+mn-cs"/>
              </a:rPr>
              <a:t>与热身相反，放松运动时的有氧运动强度/难度应逐渐降低。可以是慢跑变为轻快步行，最后慢走。还可以加入一些力量训练和调整运动。</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zh-cn" sz="1200" b="0" i="0" u="none" strike="noStrike" kern="1200" baseline="0" dirty="0">
                <a:solidFill>
                  <a:schemeClr val="dk1"/>
                </a:solidFill>
                <a:latin typeface="Ubuntu" panose="020B0504030602030204" pitchFamily="34" charset="0"/>
                <a:ea typeface="+mn-ea"/>
                <a:cs typeface="+mn-cs"/>
              </a:rPr>
              <a:t>您的心脏应该慢慢跳动，不应该上气不接下气。可以是慢跑/步行。</a:t>
            </a:r>
          </a:p>
        </p:txBody>
      </p:sp>
      <p:sp>
        <p:nvSpPr>
          <p:cNvPr id="4" name="Slide Number Placeholder 3"/>
          <p:cNvSpPr>
            <a:spLocks noGrp="1"/>
          </p:cNvSpPr>
          <p:nvPr>
            <p:ph type="sldNum" sz="quarter" idx="5"/>
          </p:nvPr>
        </p:nvSpPr>
        <p:spPr/>
        <p:txBody>
          <a:bodyPr/>
          <a:lstStyle/>
          <a:p>
            <a:fld id="{94524C34-D508-4CCF-A9F5-C631378A631A}" type="slidenum">
              <a:rPr lang="en-US" smtClean="0"/>
              <a:t>67</a:t>
            </a:fld>
            <a:endParaRPr lang="en-US"/>
          </a:p>
        </p:txBody>
      </p:sp>
    </p:spTree>
    <p:extLst>
      <p:ext uri="{BB962C8B-B14F-4D97-AF65-F5344CB8AC3E}">
        <p14:creationId xmlns:p14="http://schemas.microsoft.com/office/powerpoint/2010/main" val="13209461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zh-cn" b="0" i="0" u="none" strike="noStrike" kern="1200" baseline="0" dirty="0">
                <a:solidFill>
                  <a:schemeClr val="dk1"/>
                </a:solidFill>
                <a:latin typeface="Ubuntu" panose="020B0504030602030204" pitchFamily="34" charset="0"/>
                <a:ea typeface="+mn-ea"/>
                <a:cs typeface="+mn-cs"/>
              </a:rPr>
              <a:t>完成轻度有氧运动后，最好进行拉伸运动。在放松运动中，柔韧性拉伸非常有效。</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zh-cn" b="0" i="0" u="none" strike="noStrike" kern="1200" baseline="0" dirty="0">
                <a:solidFill>
                  <a:schemeClr val="dk1"/>
                </a:solidFill>
                <a:latin typeface="Ubuntu" panose="020B0504030602030204" pitchFamily="34" charset="0"/>
                <a:ea typeface="+mn-ea"/>
                <a:cs typeface="+mn-cs"/>
              </a:rPr>
              <a:t>静态拉伸应保持 30 秒或更长时间，这有助于提高柔韧性。每项运动都会对不同的肌肉和关节产生压力，所以，您要针对运动进行拉伸。</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zh-cn" b="0" i="0" u="none" strike="noStrike" kern="1200" baseline="0" dirty="0">
                <a:solidFill>
                  <a:schemeClr val="dk1"/>
                </a:solidFill>
                <a:latin typeface="Ubuntu" panose="020B0504030602030204" pitchFamily="34" charset="0"/>
                <a:ea typeface="+mn-ea"/>
                <a:cs typeface="+mn-cs"/>
              </a:rPr>
              <a:t>下面是几点拉伸技巧：</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ea typeface="+mn-ea"/>
                <a:cs typeface="+mn-cs"/>
              </a:rPr>
              <a:t>每次拉伸至少 30 秒</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ea typeface="+mn-ea"/>
                <a:cs typeface="+mn-cs"/>
              </a:rPr>
              <a:t>拉伸两侧 – 如果拉伸右肩肌肉，那么也要拉伸左肩肌肉！</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ea typeface="+mn-ea"/>
                <a:cs typeface="+mn-cs"/>
              </a:rPr>
              <a:t>拉伸到略感不适的程度，但不可造成疼痛感。</a:t>
            </a:r>
          </a:p>
          <a:p>
            <a:pPr marL="171450" indent="-171450">
              <a:buFont typeface="Ubuntu Light" panose="020B0604020202020204" pitchFamily="34" charset="0"/>
              <a:buChar char="•"/>
            </a:pPr>
            <a:r>
              <a:rPr lang="zh-cn" b="0" i="0" u="none" strike="noStrike" kern="1200" baseline="0" dirty="0">
                <a:solidFill>
                  <a:schemeClr val="dk1"/>
                </a:solidFill>
                <a:latin typeface="Ubuntu" panose="020B0504030602030204" pitchFamily="34" charset="0"/>
                <a:ea typeface="+mn-ea"/>
                <a:cs typeface="+mn-cs"/>
              </a:rPr>
              <a:t>您也可以利用这段时间来教授健康技巧！</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zh-cn" b="1" i="0" u="none" strike="noStrike" kern="1200" baseline="0" dirty="0">
                <a:solidFill>
                  <a:srgbClr val="316355"/>
                </a:solidFill>
                <a:latin typeface="Ubuntu" panose="020B0504030602030204" pitchFamily="34" charset="0"/>
                <a:ea typeface="+mn-ea"/>
                <a:cs typeface="+mn-cs"/>
              </a:rPr>
              <a:t>问题：</a:t>
            </a:r>
          </a:p>
          <a:p>
            <a:pPr marL="0" indent="0">
              <a:buFont typeface="Ubuntu Light" panose="020B0604020202020204" pitchFamily="34" charset="0"/>
              <a:buNone/>
            </a:pPr>
            <a:r>
              <a:rPr lang="zh-cn" b="0" i="0" u="none" strike="noStrike" kern="1200" baseline="0" dirty="0">
                <a:solidFill>
                  <a:schemeClr val="dk1"/>
                </a:solidFill>
                <a:latin typeface="Ubuntu" panose="020B0504030602030204" pitchFamily="34" charset="0"/>
                <a:ea typeface="+mn-ea"/>
                <a:cs typeface="+mn-cs"/>
              </a:rPr>
              <a:t>哪些静态拉伸对您的运动重要？想想您使用的不同身体部位。将答案写在练习册上。</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zh-cn" b="1" i="1" u="none" strike="noStrike" kern="1200" baseline="0" dirty="0">
                <a:solidFill>
                  <a:schemeClr val="dk1"/>
                </a:solidFill>
                <a:latin typeface="Ubuntu" panose="020B0504030602030204" pitchFamily="34" charset="0"/>
                <a:ea typeface="+mn-ea"/>
                <a:cs typeface="+mn-cs"/>
              </a:rPr>
              <a:t>给参与者几分钟时间来解决这个问题，然后让一些参与者分享答案。</a:t>
            </a: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68</a:t>
            </a:fld>
            <a:endParaRPr lang="en-US"/>
          </a:p>
        </p:txBody>
      </p:sp>
    </p:spTree>
    <p:extLst>
      <p:ext uri="{BB962C8B-B14F-4D97-AF65-F5344CB8AC3E}">
        <p14:creationId xmlns:p14="http://schemas.microsoft.com/office/powerpoint/2010/main" val="4753818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ea typeface="+mn-ea"/>
                <a:cs typeface="+mn-cs"/>
              </a:rPr>
              <a:t>就像热身一样，国际特殊奥林匹克运动会为特定的运动项目编写了放松指南和视频，帮助您在练习中引导这些运动！</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ea typeface="+mn-ea"/>
                <a:cs typeface="+mn-cs"/>
              </a:rPr>
              <a:t>该资源很有用，可以帮助您学习和引导放松运动程序。</a:t>
            </a:r>
          </a:p>
          <a:p>
            <a:pPr marL="0" marR="0">
              <a:spcBef>
                <a:spcPts val="0"/>
              </a:spcBef>
              <a:spcAft>
                <a:spcPts val="0"/>
              </a:spcAft>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69</a:t>
            </a:fld>
            <a:endParaRPr lang="en-US"/>
          </a:p>
        </p:txBody>
      </p:sp>
    </p:spTree>
    <p:extLst>
      <p:ext uri="{BB962C8B-B14F-4D97-AF65-F5344CB8AC3E}">
        <p14:creationId xmlns:p14="http://schemas.microsoft.com/office/powerpoint/2010/main" val="3923344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7</a:t>
            </a:fld>
            <a:endParaRPr lang="en-US"/>
          </a:p>
        </p:txBody>
      </p:sp>
    </p:spTree>
    <p:extLst>
      <p:ext uri="{BB962C8B-B14F-4D97-AF65-F5344CB8AC3E}">
        <p14:creationId xmlns:p14="http://schemas.microsoft.com/office/powerpoint/2010/main" val="11956444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按照标准程序完成放松运动会很有帮助。这样，您不仅可以回顾训练课程，或者为下一次训练提供建议，还可以创建一套常规放松运动程序，从而建议队友在家练习</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在拉伸运动中，让运动队围成一圈。您可以站在中间，这样每个人都可以看到您，并跟随您做拉伸运动</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请注意，某些拉伸运动可能对平衡性要求较高。鼓励队友抓住稳定的地面或彼此的肩膀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您也可以在练习结束时分享健康技巧。您的队友可以一边做拉伸运动，一边听您分享的技巧！</a:t>
            </a:r>
          </a:p>
        </p:txBody>
      </p:sp>
      <p:sp>
        <p:nvSpPr>
          <p:cNvPr id="4" name="Slide Number Placeholder 3"/>
          <p:cNvSpPr>
            <a:spLocks noGrp="1"/>
          </p:cNvSpPr>
          <p:nvPr>
            <p:ph type="sldNum" sz="quarter" idx="5"/>
          </p:nvPr>
        </p:nvSpPr>
        <p:spPr/>
        <p:txBody>
          <a:bodyPr/>
          <a:lstStyle/>
          <a:p>
            <a:fld id="{94524C34-D508-4CCF-A9F5-C631378A631A}" type="slidenum">
              <a:rPr lang="en-US" smtClean="0"/>
              <a:t>70</a:t>
            </a:fld>
            <a:endParaRPr lang="en-US"/>
          </a:p>
        </p:txBody>
      </p:sp>
    </p:spTree>
    <p:extLst>
      <p:ext uri="{BB962C8B-B14F-4D97-AF65-F5344CB8AC3E}">
        <p14:creationId xmlns:p14="http://schemas.microsoft.com/office/powerpoint/2010/main" val="5432674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现在是练习的时候了！每个人都一块地方，移动相机，让我们看到您。</a:t>
            </a:r>
          </a:p>
        </p:txBody>
      </p:sp>
      <p:sp>
        <p:nvSpPr>
          <p:cNvPr id="4" name="Slide Number Placeholder 3"/>
          <p:cNvSpPr>
            <a:spLocks noGrp="1"/>
          </p:cNvSpPr>
          <p:nvPr>
            <p:ph type="sldNum" sz="quarter" idx="5"/>
          </p:nvPr>
        </p:nvSpPr>
        <p:spPr/>
        <p:txBody>
          <a:bodyPr/>
          <a:lstStyle/>
          <a:p>
            <a:fld id="{94524C34-D508-4CCF-A9F5-C631378A631A}" type="slidenum">
              <a:rPr lang="en-US" smtClean="0"/>
              <a:t>71</a:t>
            </a:fld>
            <a:endParaRPr lang="en-US"/>
          </a:p>
        </p:txBody>
      </p:sp>
    </p:spTree>
    <p:extLst>
      <p:ext uri="{BB962C8B-B14F-4D97-AF65-F5344CB8AC3E}">
        <p14:creationId xmlns:p14="http://schemas.microsoft.com/office/powerpoint/2010/main" val="23411013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ea typeface="+mn-ea"/>
                <a:cs typeface="+mn-cs"/>
              </a:rPr>
              <a:t>我们从热身开始。以小组为单位，从列表中选择 4 个动态拉伸动作。</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1" i="1" u="none" strike="noStrike" kern="1200" baseline="0" dirty="0">
                <a:solidFill>
                  <a:schemeClr val="dk1"/>
                </a:solidFill>
                <a:latin typeface="Ubuntu" panose="020B0504030602030204" pitchFamily="34" charset="0"/>
                <a:ea typeface="+mn-ea"/>
                <a:cs typeface="+mn-cs"/>
              </a:rPr>
              <a:t>让 4 名志愿者说出他们想尝试的一个拉伸动作。鼓励他们选择一项不熟悉的练习。</a:t>
            </a:r>
            <a:r>
              <a:rPr lang="zh-cn" b="0" i="0" u="none" strike="noStrike" kern="1200" baseline="0" dirty="0">
                <a:solidFill>
                  <a:schemeClr val="dk1"/>
                </a:solidFill>
                <a:latin typeface="Ubuntu" panose="020B0504030602030204" pitchFamily="34" charset="0"/>
                <a:ea typeface="+mn-ea"/>
                <a:cs typeface="+mn-cs"/>
              </a:rPr>
              <a:t>例如：很多人都知道如何练习高抬腿，但可能不知道如何练习侧面行走。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1" i="1" u="none" strike="noStrike" kern="1200" baseline="0" dirty="0">
                <a:solidFill>
                  <a:schemeClr val="dk1"/>
                </a:solidFill>
                <a:latin typeface="Ubuntu" panose="020B0504030602030204" pitchFamily="34" charset="0"/>
                <a:ea typeface="+mn-ea"/>
                <a:cs typeface="+mn-cs"/>
              </a:rPr>
              <a:t>指导参与者如何进行锻炼和练习。几分钟后，让一位成员带领大家做这项拉伸运动。逐一完成 4 个拉伸动作。每个拉伸动作做 30 秒钟。</a:t>
            </a:r>
            <a:endParaRPr lang="en-US" b="0" i="0" u="none" strike="noStrike" kern="1200" baseline="0" dirty="0">
              <a:solidFill>
                <a:schemeClr val="dk1"/>
              </a:solidFill>
              <a:latin typeface="Ubuntu" panose="020B0504030602030204" pitchFamily="34" charset="0"/>
              <a:ea typeface="+mn-ea"/>
              <a:cs typeface="+mn-cs"/>
            </a:endParaRPr>
          </a:p>
          <a:p>
            <a:pPr marL="27940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72</a:t>
            </a:fld>
            <a:endParaRPr lang="en-US"/>
          </a:p>
        </p:txBody>
      </p:sp>
    </p:spTree>
    <p:extLst>
      <p:ext uri="{BB962C8B-B14F-4D97-AF65-F5344CB8AC3E}">
        <p14:creationId xmlns:p14="http://schemas.microsoft.com/office/powerpoint/2010/main" val="28017800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Font typeface="Ubuntu Light" panose="020B0604020202020204" pitchFamily="34" charset="0"/>
              <a:buNone/>
            </a:pPr>
            <a:r>
              <a:rPr lang="zh-cn" b="1" u="sng" dirty="0">
                <a:latin typeface="Ubuntu" panose="020B0504030602030204" pitchFamily="34" charset="0"/>
              </a:rPr>
              <a:t>请注意：根据您所教的运动修改幻灯片</a:t>
            </a:r>
          </a:p>
          <a:p>
            <a:pPr marL="0" indent="0">
              <a:lnSpc>
                <a:spcPct val="100000"/>
              </a:lnSpc>
              <a:buFont typeface="Ubuntu Light" panose="020B0604020202020204" pitchFamily="34" charset="0"/>
              <a:buNone/>
            </a:pPr>
            <a:endParaRPr lang="en-US"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rPr>
              <a:t>认真做这些动态拉伸运动！请记住，每项运动都不同，所以在带领运动员热身时，一定要使用热身指南。</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rPr>
              <a:t>下面这个例子是篮球运动的热身。您每次要做 30 秒有氧运动。每个侧面/方向要进行 10 次动态拉伸。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1" i="1" u="none" strike="noStrike" kern="1200" baseline="0" dirty="0">
                <a:solidFill>
                  <a:schemeClr val="dk1"/>
                </a:solidFill>
                <a:latin typeface="Ubuntu" panose="020B0504030602030204" pitchFamily="34" charset="0"/>
              </a:rPr>
              <a:t>您可以将此幻灯片的内容更改为其他运动。使其适合健身队长进行的运动。</a:t>
            </a:r>
            <a:r>
              <a:rPr lang="zh-cn" b="0" i="0" u="none" strike="noStrike" kern="1200" baseline="0" dirty="0">
                <a:solidFill>
                  <a:schemeClr val="dk1"/>
                </a:solidFill>
                <a:latin typeface="Ubuntu" panose="020B0504030602030204" pitchFamily="34" charset="0"/>
              </a:rPr>
              <a:t>您可以针对他们的具体运动进行不同的热身训练。</a:t>
            </a:r>
            <a:endParaRPr lang="en-US" b="1" i="1" u="none" strike="noStrike" kern="1200" baseline="0" dirty="0">
              <a:solidFill>
                <a:schemeClr val="dk1"/>
              </a:solidFill>
              <a:latin typeface="Ubuntu" panose="020B0504030602030204" pitchFamily="34" charset="0"/>
            </a:endParaRPr>
          </a:p>
          <a:p>
            <a:pPr marL="0" marR="0" indent="0">
              <a:spcBef>
                <a:spcPts val="0"/>
              </a:spcBef>
              <a:spcAft>
                <a:spcPts val="0"/>
              </a:spcAft>
              <a:buFont typeface="Ubuntu Light" panose="020B0604020202020204" pitchFamily="34" charset="0"/>
              <a:buNone/>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73</a:t>
            </a:fld>
            <a:endParaRPr lang="en-US"/>
          </a:p>
        </p:txBody>
      </p:sp>
    </p:spTree>
    <p:extLst>
      <p:ext uri="{BB962C8B-B14F-4D97-AF65-F5344CB8AC3E}">
        <p14:creationId xmlns:p14="http://schemas.microsoft.com/office/powerpoint/2010/main" val="31986592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ea typeface="+mn-ea"/>
                <a:cs typeface="+mn-cs"/>
              </a:rPr>
              <a:t>现在，我们来练习放松运动。以小组为单位，从该列表中选择 4 个静态拉伸动作。</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1" i="1" u="none" strike="noStrike" kern="1200" baseline="0" dirty="0">
                <a:solidFill>
                  <a:schemeClr val="dk1"/>
                </a:solidFill>
                <a:latin typeface="Ubuntu" panose="020B0504030602030204" pitchFamily="34" charset="0"/>
                <a:ea typeface="+mn-ea"/>
                <a:cs typeface="+mn-cs"/>
              </a:rPr>
              <a:t>让 4 名志愿者说出他们想尝试的一个拉伸动作。鼓励他们选择一个不熟悉的拉伸动作，或者选择锻炼几个不同身体部位的拉伸动作。</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1" i="1" u="none" strike="noStrike" kern="1200" baseline="0" dirty="0">
                <a:solidFill>
                  <a:schemeClr val="dk1"/>
                </a:solidFill>
                <a:latin typeface="Ubuntu" panose="020B0504030602030204" pitchFamily="34" charset="0"/>
                <a:ea typeface="+mn-ea"/>
                <a:cs typeface="+mn-cs"/>
              </a:rPr>
              <a:t>指导参与者如何进行拉伸和练习。几分钟后，让一位成员带领大家做这项拉伸运动。逐一完成 4 个拉伸动作。每个拉伸动作做 30 秒钟。</a:t>
            </a:r>
          </a:p>
          <a:p>
            <a:pPr marL="285750" marR="0" indent="-285750">
              <a:spcBef>
                <a:spcPts val="0"/>
              </a:spcBef>
              <a:spcAft>
                <a:spcPts val="0"/>
              </a:spcAft>
              <a:buFont typeface="Ubuntu Light" panose="020B0604020202020204" pitchFamily="34" charset="0"/>
              <a:buChar char="•"/>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74</a:t>
            </a:fld>
            <a:endParaRPr lang="en-US"/>
          </a:p>
        </p:txBody>
      </p:sp>
    </p:spTree>
    <p:extLst>
      <p:ext uri="{BB962C8B-B14F-4D97-AF65-F5344CB8AC3E}">
        <p14:creationId xmlns:p14="http://schemas.microsoft.com/office/powerpoint/2010/main" val="11525257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zh-cn" b="1" u="sng" dirty="0">
                <a:latin typeface="Ubuntu" panose="020B0504030602030204" pitchFamily="34" charset="0"/>
              </a:rPr>
              <a:t>请注意：根据您所教的运动修改幻灯片</a:t>
            </a:r>
          </a:p>
          <a:p>
            <a:pPr marL="0" indent="0">
              <a:lnSpc>
                <a:spcPct val="100000"/>
              </a:lnSpc>
              <a:buFont typeface="Ubuntu Light" panose="020B0604020202020204" pitchFamily="34" charset="0"/>
              <a:buNone/>
            </a:pPr>
            <a:endParaRPr lang="en-US"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rPr>
              <a:t>认真做这些静态拉伸运动！请记住，每项运动都不同，所以在带领运动员拉伸时，一定要使用放松指南。</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rPr>
              <a:t>下面这个例子是篮球运动的热身。您要做几分钟有氧运动，每次拉伸 30 秒。身体两侧都要拉伸！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b="1" i="1" u="none" strike="noStrike" kern="1200" baseline="0" dirty="0">
                <a:solidFill>
                  <a:schemeClr val="dk1"/>
                </a:solidFill>
                <a:latin typeface="Ubuntu" panose="020B0504030602030204" pitchFamily="34" charset="0"/>
              </a:rPr>
              <a:t>您可以将此幻灯片的内容更改为其他运动。使其适合健身队长进行的运动。</a:t>
            </a:r>
            <a:r>
              <a:rPr lang="zh-cn" b="0" i="0" u="none" strike="noStrike" kern="1200" baseline="0" dirty="0">
                <a:solidFill>
                  <a:schemeClr val="dk1"/>
                </a:solidFill>
                <a:latin typeface="Ubuntu" panose="020B0504030602030204" pitchFamily="34" charset="0"/>
              </a:rPr>
              <a:t>您可以针对他们的具体运动进行不同的放松训练。</a:t>
            </a:r>
            <a:endParaRPr lang="en-US" b="1" i="1" u="none" strike="noStrike" kern="1200" baseline="0" dirty="0">
              <a:solidFill>
                <a:schemeClr val="dk1"/>
              </a:solidFill>
              <a:latin typeface="Ubuntu" panose="020B0504030602030204" pitchFamily="34" charset="0"/>
            </a:endParaRPr>
          </a:p>
          <a:p>
            <a:pPr marL="0" indent="0">
              <a:lnSpc>
                <a:spcPct val="100000"/>
              </a:lnSpc>
              <a:buFont typeface="Ubuntu Light" panose="020B0604020202020204" pitchFamily="34" charset="0"/>
              <a:buNone/>
            </a:pPr>
            <a:endParaRPr lang="en-US" dirty="0">
              <a:latin typeface="Ubuntu" panose="020B0504030602030204" pitchFamily="34" charset="0"/>
            </a:endParaRPr>
          </a:p>
          <a:p>
            <a:pPr marL="285750" marR="0" indent="-285750">
              <a:spcBef>
                <a:spcPts val="0"/>
              </a:spcBef>
              <a:spcAft>
                <a:spcPts val="0"/>
              </a:spcAft>
              <a:buFont typeface="Ubuntu Light" panose="020B0604020202020204" pitchFamily="34" charset="0"/>
              <a:buChar char="•"/>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75</a:t>
            </a:fld>
            <a:endParaRPr lang="en-US"/>
          </a:p>
        </p:txBody>
      </p:sp>
    </p:spTree>
    <p:extLst>
      <p:ext uri="{BB962C8B-B14F-4D97-AF65-F5344CB8AC3E}">
        <p14:creationId xmlns:p14="http://schemas.microsoft.com/office/powerpoint/2010/main" val="19029788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dirty="0">
                <a:solidFill>
                  <a:schemeClr val="dk1"/>
                </a:solidFill>
                <a:latin typeface="Ubuntu" panose="020B0504030602030204" pitchFamily="34" charset="0"/>
              </a:rPr>
              <a:t>下面是带领运动员进行热身和放松运动的另外几个技巧：</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dirty="0">
                <a:solidFill>
                  <a:schemeClr val="dk1"/>
                </a:solidFill>
                <a:latin typeface="Ubuntu" panose="020B0504030602030204" pitchFamily="34" charset="0"/>
              </a:rPr>
              <a:t>按照标准程序完成热身和放松运动</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dirty="0">
                <a:solidFill>
                  <a:schemeClr val="dk1"/>
                </a:solidFill>
                <a:latin typeface="Ubuntu" panose="020B0504030602030204" pitchFamily="34" charset="0"/>
              </a:rPr>
              <a:t>要自信！讲话时声音洪亮，吐词清晰</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dirty="0">
                <a:solidFill>
                  <a:schemeClr val="dk1"/>
                </a:solidFill>
                <a:latin typeface="Ubuntu" panose="020B0504030602030204" pitchFamily="34" charset="0"/>
              </a:rPr>
              <a:t>鼓励所有队友参与进来</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dirty="0">
                <a:solidFill>
                  <a:schemeClr val="dk1"/>
                </a:solidFill>
                <a:latin typeface="Ubuntu" panose="020B0504030602030204" pitchFamily="34" charset="0"/>
              </a:rPr>
              <a:t>确保您有足够的空间安全有效地进行练习</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dirty="0">
                <a:solidFill>
                  <a:schemeClr val="dk1"/>
                </a:solidFill>
                <a:latin typeface="Ubuntu" panose="020B0504030602030204" pitchFamily="34" charset="0"/>
              </a:rPr>
              <a:t>观察队友，确保他们做得正确，如果他们做得不对，请提供帮助</a:t>
            </a: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zh-cn" b="1" i="1" dirty="0">
                <a:effectLst/>
                <a:latin typeface="Ubuntu" panose="020B0504030602030204" pitchFamily="34" charset="0"/>
                <a:ea typeface="Calibri" panose="020F0502020204030204" pitchFamily="34" charset="0"/>
                <a:cs typeface="Times New Roman" panose="02020603050405020304" pitchFamily="18" charset="0"/>
              </a:rPr>
              <a:t>要讨论的场景：</a:t>
            </a:r>
          </a:p>
          <a:p>
            <a:pPr marL="342900" marR="0" lvl="0" indent="-342900">
              <a:spcBef>
                <a:spcPts val="0"/>
              </a:spcBef>
              <a:spcAft>
                <a:spcPts val="0"/>
              </a:spcAft>
              <a:buFont typeface="Symbol" panose="05050102010706020507" pitchFamily="18" charset="2"/>
              <a:buChar char=""/>
            </a:pPr>
            <a:r>
              <a:rPr lang="zh-cn" dirty="0">
                <a:effectLst/>
                <a:latin typeface="Ubuntu" panose="020B0504030602030204" pitchFamily="34" charset="0"/>
                <a:ea typeface="Times New Roman" panose="02020603050405020304" pitchFamily="18" charset="0"/>
              </a:rPr>
              <a:t>运动员总是迟到</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zh-cn" dirty="0">
                <a:effectLst/>
                <a:latin typeface="Ubuntu" panose="020B0504030602030204" pitchFamily="34" charset="0"/>
                <a:ea typeface="Times New Roman" panose="02020603050405020304" pitchFamily="18" charset="0"/>
              </a:rPr>
              <a:t>融合伙伴未参与</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zh-cn" dirty="0">
                <a:effectLst/>
                <a:latin typeface="Ubuntu" panose="020B0504030602030204" pitchFamily="34" charset="0"/>
                <a:ea typeface="Times New Roman" panose="02020603050405020304" pitchFamily="18" charset="0"/>
              </a:rPr>
              <a:t>教练打断热身并开始练习</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zh-cn" dirty="0">
                <a:effectLst/>
                <a:latin typeface="Ubuntu" panose="020B0504030602030204" pitchFamily="34" charset="0"/>
                <a:ea typeface="Times New Roman" panose="02020603050405020304" pitchFamily="18" charset="0"/>
              </a:rPr>
              <a:t>队友做的练习不对</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zh-cn" dirty="0">
                <a:effectLst/>
                <a:latin typeface="Ubuntu" panose="020B0504030602030204" pitchFamily="34" charset="0"/>
                <a:ea typeface="Times New Roman" panose="02020603050405020304" pitchFamily="18" charset="0"/>
              </a:rPr>
              <a:t>队友不想参加</a:t>
            </a:r>
            <a:endParaRPr lang="en-US" dirty="0">
              <a:effectLst/>
              <a:latin typeface="Ubuntu" panose="020B0504030602030204" pitchFamily="34" charset="0"/>
              <a:ea typeface="Calibri" panose="020F0502020204030204" pitchFamily="34" charset="0"/>
            </a:endParaRP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76</a:t>
            </a:fld>
            <a:endParaRPr lang="en-US"/>
          </a:p>
        </p:txBody>
      </p:sp>
    </p:spTree>
    <p:extLst>
      <p:ext uri="{BB962C8B-B14F-4D97-AF65-F5344CB8AC3E}">
        <p14:creationId xmlns:p14="http://schemas.microsoft.com/office/powerpoint/2010/main" val="26969283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200" b="0" i="0" u="none" strike="noStrike" kern="1200" baseline="0" dirty="0">
                <a:solidFill>
                  <a:schemeClr val="dk1"/>
                </a:solidFill>
                <a:latin typeface="Ubuntu" panose="020B0504030602030204" pitchFamily="34" charset="0"/>
                <a:ea typeface="+mn-ea"/>
                <a:cs typeface="+mn-cs"/>
              </a:rPr>
              <a:t>正如在</a:t>
            </a:r>
            <a:r>
              <a:rPr lang="zh-cn" sz="1200" b="0" i="0" u="none" strike="noStrike" kern="1200" baseline="0" noProof="0" dirty="0">
                <a:solidFill>
                  <a:schemeClr val="dk1"/>
                </a:solidFill>
                <a:latin typeface="Ubuntu" panose="020B0504030602030204" pitchFamily="34" charset="0"/>
                <a:ea typeface="+mn-ea"/>
                <a:cs typeface="+mn-cs"/>
              </a:rPr>
              <a:t>场景</a:t>
            </a:r>
            <a:r>
              <a:rPr lang="zh-cn" sz="1200" b="0" i="0" u="none" strike="noStrike" kern="1200" baseline="0" dirty="0">
                <a:solidFill>
                  <a:schemeClr val="dk1"/>
                </a:solidFill>
                <a:latin typeface="Ubuntu" panose="020B0504030602030204" pitchFamily="34" charset="0"/>
                <a:ea typeface="+mn-ea"/>
                <a:cs typeface="+mn-cs"/>
              </a:rPr>
              <a:t>中所提到的，与教练讨论如何做一名健身队长</a:t>
            </a:r>
            <a:r>
              <a:rPr lang="zh-cn" sz="1200" b="0" i="0" u="none" strike="noStrike" kern="1200" baseline="0" noProof="0" dirty="0">
                <a:solidFill>
                  <a:schemeClr val="dk1"/>
                </a:solidFill>
                <a:latin typeface="Ubuntu" panose="020B0504030602030204" pitchFamily="34" charset="0"/>
                <a:ea typeface="+mn-ea"/>
                <a:cs typeface="+mn-cs"/>
              </a:rPr>
              <a:t>很重要。您要在赛季开始时进行讨论，如果您愿意，可以在训练前/训练后检查。请记住，教练和计划工作人员随时会为您提供帮助！</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77</a:t>
            </a:fld>
            <a:endParaRPr lang="en-US"/>
          </a:p>
        </p:txBody>
      </p:sp>
    </p:spTree>
    <p:extLst>
      <p:ext uri="{BB962C8B-B14F-4D97-AF65-F5344CB8AC3E}">
        <p14:creationId xmlns:p14="http://schemas.microsoft.com/office/powerpoint/2010/main" val="309791899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b="0" i="0" u="none" strike="noStrike" kern="1200" baseline="0" dirty="0">
                <a:solidFill>
                  <a:schemeClr val="tx1"/>
                </a:solidFill>
                <a:latin typeface="Ubuntu" panose="020B0504030602030204" pitchFamily="34" charset="0"/>
                <a:ea typeface="+mn-ea"/>
                <a:cs typeface="+mn-cs"/>
              </a:rPr>
              <a:t>在赛季开始之前，与您的教练沟通如何做一名健身队长很重要。最好给他们打电话或亲自见面，也可以发电子邮件。</a:t>
            </a:r>
          </a:p>
          <a:p>
            <a:endParaRPr lang="en-US" b="0" i="0" u="none" strike="noStrike" kern="1200" baseline="0" dirty="0">
              <a:solidFill>
                <a:schemeClr val="tx1"/>
              </a:solidFill>
              <a:latin typeface="Ubuntu" panose="020B0504030602030204" pitchFamily="34" charset="0"/>
              <a:ea typeface="+mn-ea"/>
              <a:cs typeface="+mn-cs"/>
            </a:endParaRPr>
          </a:p>
          <a:p>
            <a:r>
              <a:rPr lang="zh-cn" b="0" i="0" u="none" strike="noStrike" kern="1200" baseline="0" dirty="0">
                <a:solidFill>
                  <a:schemeClr val="tx1"/>
                </a:solidFill>
                <a:latin typeface="Ubuntu" panose="020B0504030602030204" pitchFamily="34" charset="0"/>
                <a:ea typeface="+mn-ea"/>
                <a:cs typeface="+mn-cs"/>
              </a:rPr>
              <a:t>联系他们时，说：</a:t>
            </a:r>
          </a:p>
          <a:p>
            <a:r>
              <a:rPr lang="zh-cn" b="0" i="1" u="none" strike="noStrike" kern="1200" baseline="0" dirty="0">
                <a:solidFill>
                  <a:schemeClr val="tx1"/>
                </a:solidFill>
                <a:latin typeface="Ubuntu" panose="020B0504030602030204" pitchFamily="34" charset="0"/>
                <a:ea typeface="+mn-ea"/>
                <a:cs typeface="+mn-cs"/>
              </a:rPr>
              <a:t>“我在你们队，我是一名健身队长。我已经完成了健身队长的培训，将负责热身和放松运动，还会分享健康技巧。我们能在练习开始和结束时抽个时间来谈谈吗？”</a:t>
            </a:r>
          </a:p>
          <a:p>
            <a:pPr algn="l" rtl="0" fontAlgn="base">
              <a:buFont typeface="+mj-lt"/>
              <a:buNone/>
            </a:pPr>
            <a:endParaRPr lang="en-US" b="0" i="1" u="none" strike="noStrike" kern="1200" baseline="0" dirty="0">
              <a:solidFill>
                <a:schemeClr val="tx1"/>
              </a:solidFill>
              <a:effectLst/>
              <a:latin typeface="Ubuntu" panose="020B0504030602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zh-cn" b="0" i="0" dirty="0">
                <a:solidFill>
                  <a:srgbClr val="000000"/>
                </a:solidFill>
                <a:effectLst/>
                <a:latin typeface="Ubuntu" panose="020B0504030602030204" pitchFamily="34" charset="0"/>
              </a:rPr>
              <a:t>这样说可以让教练知道，您的职责对他们来说不会增加工作，而是一种帮助。</a:t>
            </a:r>
            <a:r>
              <a:rPr lang="zh-cn" b="1" i="1" dirty="0">
                <a:solidFill>
                  <a:schemeClr val="dk1"/>
                </a:solidFill>
                <a:effectLst/>
                <a:latin typeface="Ubuntu" panose="020B0504030602030204" pitchFamily="34" charset="0"/>
                <a:cs typeface="Times New Roman" panose="02020603050405020304" pitchFamily="18" charset="0"/>
              </a:rPr>
              <a:t> </a:t>
            </a:r>
            <a:r>
              <a:rPr lang="zh-cn" b="0" i="0" dirty="0">
                <a:solidFill>
                  <a:schemeClr val="dk1"/>
                </a:solidFill>
                <a:effectLst/>
                <a:latin typeface="Ubuntu" panose="020B0504030602030204" pitchFamily="34" charset="0"/>
                <a:cs typeface="Times New Roman" panose="02020603050405020304" pitchFamily="18" charset="0"/>
              </a:rPr>
              <a:t>在第一次练习之前，这些话会让</a:t>
            </a:r>
            <a:r>
              <a:rPr lang="zh-cn" b="0" i="0" dirty="0">
                <a:solidFill>
                  <a:srgbClr val="000000"/>
                </a:solidFill>
                <a:effectLst/>
                <a:latin typeface="Ubuntu" panose="020B0504030602030204" pitchFamily="34" charset="0"/>
              </a:rPr>
              <a:t>教练知道您是一名健身队长。这样，他们就有时间了解您的职责，并考虑热身和放松运动所需的时间。</a:t>
            </a:r>
          </a:p>
          <a:p>
            <a:pPr algn="l" rtl="0" fontAlgn="base">
              <a:buFont typeface="+mj-lt"/>
              <a:buNone/>
            </a:pPr>
            <a:endParaRPr lang="en-US" b="0" i="0" dirty="0">
              <a:solidFill>
                <a:srgbClr val="000000"/>
              </a:solidFill>
              <a:effectLst/>
              <a:latin typeface="Ubuntu" panose="020B0504030602030204" pitchFamily="34" charset="0"/>
            </a:endParaRPr>
          </a:p>
          <a:p>
            <a:pPr algn="l" rtl="0" fontAlgn="base">
              <a:buFont typeface="+mj-lt"/>
              <a:buNone/>
            </a:pPr>
            <a:r>
              <a:rPr lang="zh-cn" b="0" i="0" dirty="0">
                <a:solidFill>
                  <a:srgbClr val="000000"/>
                </a:solidFill>
                <a:effectLst/>
                <a:latin typeface="Ubuntu" panose="020B0504030602030204" pitchFamily="34" charset="0"/>
              </a:rPr>
              <a:t>如果您是发电子邮件联系，可以附上运动的热身和放松指南，以便让教练查看。</a:t>
            </a:r>
          </a:p>
          <a:p>
            <a:pPr algn="l" rtl="0" fontAlgn="base">
              <a:buFont typeface="+mj-lt"/>
              <a:buNone/>
            </a:pPr>
            <a:endParaRPr lang="en-US" b="0" i="0" dirty="0">
              <a:solidFill>
                <a:srgbClr val="000000"/>
              </a:solidFill>
              <a:effectLst/>
              <a:latin typeface="Ubuntu" panose="020B0504030602030204" pitchFamily="34" charset="0"/>
            </a:endParaRPr>
          </a:p>
          <a:p>
            <a:pPr algn="l" rtl="0" fontAlgn="base">
              <a:buFont typeface="+mj-lt"/>
              <a:buNone/>
            </a:pPr>
            <a:r>
              <a:rPr lang="zh-cn" b="0" i="0" dirty="0">
                <a:solidFill>
                  <a:srgbClr val="000000"/>
                </a:solidFill>
                <a:effectLst/>
                <a:latin typeface="Ubuntu" panose="020B0504030602030204" pitchFamily="34" charset="0"/>
              </a:rPr>
              <a:t>您也可以告诉教练，您会带着纸质指南开展练习。</a:t>
            </a:r>
          </a:p>
        </p:txBody>
      </p:sp>
      <p:sp>
        <p:nvSpPr>
          <p:cNvPr id="4" name="Slide Number Placeholder 3"/>
          <p:cNvSpPr>
            <a:spLocks noGrp="1"/>
          </p:cNvSpPr>
          <p:nvPr>
            <p:ph type="sldNum" sz="quarter" idx="5"/>
          </p:nvPr>
        </p:nvSpPr>
        <p:spPr/>
        <p:txBody>
          <a:bodyPr/>
          <a:lstStyle/>
          <a:p>
            <a:fld id="{94524C34-D508-4CCF-A9F5-C631378A631A}" type="slidenum">
              <a:rPr lang="en-US" smtClean="0"/>
              <a:t>78</a:t>
            </a:fld>
            <a:endParaRPr lang="en-US"/>
          </a:p>
        </p:txBody>
      </p:sp>
    </p:spTree>
    <p:extLst>
      <p:ext uri="{BB962C8B-B14F-4D97-AF65-F5344CB8AC3E}">
        <p14:creationId xmlns:p14="http://schemas.microsoft.com/office/powerpoint/2010/main" val="12608239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b="0" i="0" u="none" strike="noStrike" kern="1200" baseline="0" noProof="0" dirty="0">
                <a:solidFill>
                  <a:schemeClr val="dk1"/>
                </a:solidFill>
                <a:latin typeface="Ubuntu" panose="020B0504030602030204" pitchFamily="34" charset="0"/>
                <a:ea typeface="+mn-ea"/>
                <a:cs typeface="+mn-cs"/>
              </a:rPr>
              <a:t>与教练交谈时，建议您分享以下项目：</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noProof="0" dirty="0">
                <a:solidFill>
                  <a:schemeClr val="dk1"/>
                </a:solidFill>
                <a:latin typeface="Ubuntu" panose="020B0504030602030204" pitchFamily="34" charset="0"/>
                <a:ea typeface="+mn-ea"/>
                <a:cs typeface="+mn-cs"/>
              </a:rPr>
              <a:t>在第一次练习前与教练交谈时，让他们知道做热身和放松运动的好处</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noProof="0" dirty="0">
                <a:solidFill>
                  <a:schemeClr val="dk1"/>
                </a:solidFill>
                <a:latin typeface="Ubuntu" panose="020B0504030602030204" pitchFamily="34" charset="0"/>
                <a:ea typeface="+mn-ea"/>
                <a:cs typeface="+mn-cs"/>
              </a:rPr>
              <a:t>分享成为一名健康和健身运动员的重要性</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b="0" i="0" u="none" strike="noStrike" kern="1200" baseline="0" noProof="0" dirty="0">
                <a:solidFill>
                  <a:schemeClr val="dk1"/>
                </a:solidFill>
                <a:latin typeface="Ubuntu" panose="020B0504030602030204" pitchFamily="34" charset="0"/>
                <a:ea typeface="+mn-ea"/>
                <a:cs typeface="+mn-cs"/>
              </a:rPr>
              <a:t>告诉您的教练为什么做一名健身队长对您很重要！</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zh-cn" b="0" i="0" u="none" strike="noStrike" kern="1200" baseline="0" noProof="0" dirty="0">
                <a:solidFill>
                  <a:schemeClr val="dk1"/>
                </a:solidFill>
                <a:latin typeface="Ubuntu" panose="020B0504030602030204" pitchFamily="34" charset="0"/>
                <a:ea typeface="+mn-ea"/>
                <a:cs typeface="+mn-cs"/>
              </a:rPr>
              <a:t>您拥有成为一名优秀健身队长的所有知识和技能 – 向教练展现这一点！</a:t>
            </a:r>
          </a:p>
          <a:p>
            <a:pPr algn="l" rtl="0" fontAlgn="base">
              <a:buFont typeface="+mj-lt"/>
              <a:buNone/>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79</a:t>
            </a:fld>
            <a:endParaRPr lang="en-US"/>
          </a:p>
        </p:txBody>
      </p:sp>
    </p:spTree>
    <p:extLst>
      <p:ext uri="{BB962C8B-B14F-4D97-AF65-F5344CB8AC3E}">
        <p14:creationId xmlns:p14="http://schemas.microsoft.com/office/powerpoint/2010/main" val="3372779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latin typeface="Ubuntu Light" panose="020B0304030602030204" pitchFamily="34" charset="0"/>
                <a:cs typeface="Calibri"/>
              </a:rPr>
              <a:t>教练：</a:t>
            </a:r>
          </a:p>
          <a:p>
            <a:pPr marL="285750" indent="-285750">
              <a:buFont typeface="Ubuntu Light"/>
              <a:buChar char="•"/>
            </a:pPr>
            <a:r>
              <a:rPr lang="zh-cn" dirty="0">
                <a:latin typeface="Ubuntu Light" panose="020B0304030602030204" pitchFamily="34" charset="0"/>
              </a:rPr>
              <a:t>每次练习的领袖</a:t>
            </a:r>
            <a:endParaRPr lang="en-US" dirty="0">
              <a:latin typeface="Ubuntu Light" panose="020B0304030602030204" pitchFamily="34" charset="0"/>
              <a:cs typeface="Calibri"/>
            </a:endParaRPr>
          </a:p>
          <a:p>
            <a:pPr marL="285750" indent="-285750">
              <a:buFont typeface="Ubuntu Light"/>
              <a:buChar char="•"/>
            </a:pPr>
            <a:r>
              <a:rPr lang="zh-cn" dirty="0">
                <a:latin typeface="Ubuntu Light" panose="020B0304030602030204" pitchFamily="34" charset="0"/>
              </a:rPr>
              <a:t>决定练习顺序</a:t>
            </a:r>
            <a:endParaRPr lang="en-US" dirty="0">
              <a:latin typeface="Ubuntu Light" panose="020B0304030602030204" pitchFamily="34" charset="0"/>
              <a:cs typeface="Calibri"/>
            </a:endParaRPr>
          </a:p>
          <a:p>
            <a:pPr marL="285750" indent="-285750">
              <a:buFont typeface="Ubuntu Light"/>
              <a:buChar char="•"/>
            </a:pPr>
            <a:r>
              <a:rPr lang="zh-cn" dirty="0">
                <a:latin typeface="Ubuntu Light" panose="020B0304030602030204" pitchFamily="34" charset="0"/>
              </a:rPr>
              <a:t>教授运动技能和训练</a:t>
            </a:r>
            <a:endParaRPr lang="en-US" dirty="0">
              <a:latin typeface="Ubuntu Light" panose="020B0304030602030204" pitchFamily="34" charset="0"/>
              <a:cs typeface="Calibri"/>
            </a:endParaRPr>
          </a:p>
          <a:p>
            <a:pPr marL="285750" indent="-285750">
              <a:buFont typeface="Ubuntu Light"/>
              <a:buChar char="•"/>
            </a:pPr>
            <a:r>
              <a:rPr lang="zh-cn" dirty="0">
                <a:latin typeface="Ubuntu Light" panose="020B0304030602030204" pitchFamily="34" charset="0"/>
              </a:rPr>
              <a:t>决定何时开始和结束练习</a:t>
            </a:r>
            <a:endParaRPr lang="en-US" dirty="0">
              <a:latin typeface="Ubuntu Light" panose="020B0304030602030204" pitchFamily="34" charset="0"/>
              <a:cs typeface="Calibri"/>
            </a:endParaRPr>
          </a:p>
          <a:p>
            <a:pPr marL="285750" indent="-285750">
              <a:buFont typeface="Ubuntu Light"/>
              <a:buChar char="•"/>
            </a:pPr>
            <a:r>
              <a:rPr lang="zh-cn" dirty="0">
                <a:latin typeface="Ubuntu Light" panose="020B0304030602030204" pitchFamily="34" charset="0"/>
              </a:rPr>
              <a:t>激励运动员</a:t>
            </a:r>
            <a:endParaRPr lang="en-US" dirty="0">
              <a:latin typeface="Ubuntu Light" panose="020B0304030602030204" pitchFamily="34" charset="0"/>
              <a:cs typeface="Calibri"/>
            </a:endParaRPr>
          </a:p>
          <a:p>
            <a:pPr marL="285750" indent="-285750">
              <a:buFont typeface="Ubuntu Light"/>
              <a:buChar char="•"/>
            </a:pPr>
            <a:r>
              <a:rPr lang="zh-cn" dirty="0">
                <a:latin typeface="Ubuntu Light" panose="020B0304030602030204" pitchFamily="34" charset="0"/>
              </a:rPr>
              <a:t>出现情况时与个别运动员沟通</a:t>
            </a:r>
          </a:p>
          <a:p>
            <a:pPr marL="285750" indent="-285750">
              <a:buFont typeface="Ubuntu Light"/>
              <a:buChar char="•"/>
            </a:pPr>
            <a:endParaRPr lang="en-US" dirty="0">
              <a:latin typeface="Ubuntu Light" panose="020B0304030602030204" pitchFamily="34" charset="0"/>
              <a:cs typeface="Calibri" panose="020F0502020204030204"/>
            </a:endParaRPr>
          </a:p>
          <a:p>
            <a:r>
              <a:rPr lang="zh-cn" dirty="0">
                <a:latin typeface="Ubuntu Light" panose="020B0304030602030204" pitchFamily="34" charset="0"/>
                <a:cs typeface="Calibri" panose="020F0502020204030204"/>
              </a:rPr>
              <a:t>健身队长：</a:t>
            </a:r>
          </a:p>
          <a:p>
            <a:pPr marL="285750" indent="-285750">
              <a:buFont typeface="Ubuntu Light"/>
              <a:buChar char="•"/>
            </a:pPr>
            <a:r>
              <a:rPr lang="zh-cn" dirty="0">
                <a:latin typeface="Ubuntu Light" panose="020B0304030602030204" pitchFamily="34" charset="0"/>
              </a:rPr>
              <a:t>帮助带领训练开始前的热身运动</a:t>
            </a:r>
            <a:endParaRPr lang="en-US" dirty="0">
              <a:latin typeface="Ubuntu Light" panose="020B0304030602030204" pitchFamily="34" charset="0"/>
              <a:cs typeface="Calibri" panose="020F0502020204030204"/>
            </a:endParaRPr>
          </a:p>
          <a:p>
            <a:pPr marL="285750" indent="-285750">
              <a:buFont typeface="Ubuntu Light"/>
              <a:buChar char="•"/>
            </a:pPr>
            <a:r>
              <a:rPr lang="zh-cn" dirty="0">
                <a:latin typeface="Ubuntu Light" panose="020B0304030602030204" pitchFamily="34" charset="0"/>
              </a:rPr>
              <a:t>是队友的积极榜样</a:t>
            </a:r>
            <a:endParaRPr lang="en-US" dirty="0">
              <a:latin typeface="Ubuntu Light" panose="020B0304030602030204" pitchFamily="34" charset="0"/>
              <a:cs typeface="Calibri" panose="020F0502020204030204"/>
            </a:endParaRPr>
          </a:p>
          <a:p>
            <a:pPr marL="285750" indent="-285750">
              <a:buFont typeface="Ubuntu Light"/>
              <a:buChar char="•"/>
            </a:pPr>
            <a:r>
              <a:rPr lang="zh-cn" dirty="0">
                <a:latin typeface="Ubuntu Light" panose="020B0304030602030204" pitchFamily="34" charset="0"/>
              </a:rPr>
              <a:t>在每次培训时分享健康教育技巧或课程</a:t>
            </a:r>
            <a:endParaRPr lang="en-US" dirty="0">
              <a:latin typeface="Ubuntu Light" panose="020B0304030602030204" pitchFamily="34" charset="0"/>
              <a:cs typeface="Calibri" panose="020F0502020204030204"/>
            </a:endParaRPr>
          </a:p>
          <a:p>
            <a:pPr marL="285750" indent="-285750">
              <a:buFont typeface="Ubuntu Light"/>
              <a:buChar char="•"/>
            </a:pPr>
            <a:r>
              <a:rPr lang="zh-cn" dirty="0">
                <a:latin typeface="Ubuntu Light" panose="020B0304030602030204" pitchFamily="34" charset="0"/>
              </a:rPr>
              <a:t>在训练后帮助放松拉伸</a:t>
            </a:r>
          </a:p>
        </p:txBody>
      </p:sp>
      <p:sp>
        <p:nvSpPr>
          <p:cNvPr id="4" name="Slide Number Placeholder 3"/>
          <p:cNvSpPr>
            <a:spLocks noGrp="1"/>
          </p:cNvSpPr>
          <p:nvPr>
            <p:ph type="sldNum" sz="quarter" idx="5"/>
          </p:nvPr>
        </p:nvSpPr>
        <p:spPr/>
        <p:txBody>
          <a:bodyPr/>
          <a:lstStyle/>
          <a:p>
            <a:fld id="{94524C34-D508-4CCF-A9F5-C631378A631A}" type="slidenum">
              <a:rPr lang="en-US" smtClean="0"/>
              <a:t>8</a:t>
            </a:fld>
            <a:endParaRPr lang="en-US"/>
          </a:p>
        </p:txBody>
      </p:sp>
    </p:spTree>
    <p:extLst>
      <p:ext uri="{BB962C8B-B14F-4D97-AF65-F5344CB8AC3E}">
        <p14:creationId xmlns:p14="http://schemas.microsoft.com/office/powerpoint/2010/main" val="36715093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80</a:t>
            </a:fld>
            <a:endParaRPr lang="en-US"/>
          </a:p>
        </p:txBody>
      </p:sp>
    </p:spTree>
    <p:extLst>
      <p:ext uri="{BB962C8B-B14F-4D97-AF65-F5344CB8AC3E}">
        <p14:creationId xmlns:p14="http://schemas.microsoft.com/office/powerpoint/2010/main" val="363820563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b="1" i="1" dirty="0">
                <a:solidFill>
                  <a:srgbClr val="000000"/>
                </a:solidFill>
                <a:effectLst/>
                <a:latin typeface="Ubuntu" panose="020B0504030602030204" pitchFamily="34" charset="0"/>
              </a:rPr>
              <a:t>祝贺您！感谢参与，您现在已经完成了健身队长培训课程。</a:t>
            </a:r>
          </a:p>
          <a:p>
            <a:r>
              <a:rPr lang="zh-cn" sz="1200" b="1" i="1" dirty="0">
                <a:solidFill>
                  <a:srgbClr val="000000"/>
                </a:solidFill>
                <a:effectLst/>
                <a:latin typeface="Ubuntu" panose="020B0504030602030204" pitchFamily="34" charset="0"/>
              </a:rPr>
              <a:t> </a:t>
            </a:r>
          </a:p>
          <a:p>
            <a:r>
              <a:rPr lang="zh-cn" sz="1200" b="1" i="1" dirty="0">
                <a:solidFill>
                  <a:srgbClr val="000000"/>
                </a:solidFill>
                <a:effectLst/>
                <a:latin typeface="Ubuntu" panose="020B0504030602030204" pitchFamily="34" charset="0"/>
              </a:rPr>
              <a:t>请记住，要成为伟大的运动员，您必须保持健康。教练和计划工作人员随时会为您提供帮助！</a:t>
            </a:r>
          </a:p>
          <a:p>
            <a:pPr marL="0" marR="0">
              <a:spcBef>
                <a:spcPts val="0"/>
              </a:spcBef>
              <a:spcAft>
                <a:spcPts val="0"/>
              </a:spcAft>
            </a:pPr>
            <a:r>
              <a:rPr lang="zh-cn" sz="1200" b="1" i="1" dirty="0">
                <a:effectLst/>
                <a:latin typeface="Ubuntu" panose="020B0504030602030204" pitchFamily="34" charset="0"/>
                <a:ea typeface="Calibri" panose="020F0502020204030204" pitchFamily="34" charset="0"/>
                <a:cs typeface="Times New Roman" panose="02020603050405020304" pitchFamily="18" charset="0"/>
              </a:rPr>
              <a:t> </a:t>
            </a:r>
            <a:endParaRPr lang="en-US" sz="1200" dirty="0">
              <a:effectLst/>
              <a:highlight>
                <a:srgbClr val="FFFF00"/>
              </a:highligh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81</a:t>
            </a:fld>
            <a:endParaRPr lang="en-US"/>
          </a:p>
        </p:txBody>
      </p:sp>
    </p:spTree>
    <p:extLst>
      <p:ext uri="{BB962C8B-B14F-4D97-AF65-F5344CB8AC3E}">
        <p14:creationId xmlns:p14="http://schemas.microsoft.com/office/powerpoint/2010/main" val="165821234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24C34-D508-4CCF-A9F5-C631378A63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228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zh-cn" sz="1200" b="1" i="1" dirty="0">
                <a:effectLst/>
                <a:latin typeface="Ubuntu Light" panose="020B0304030602030204" pitchFamily="34" charset="0"/>
                <a:ea typeface="Calibri" panose="020F0502020204030204" pitchFamily="34" charset="0"/>
                <a:cs typeface="Times New Roman" panose="02020603050405020304" pitchFamily="18" charset="0"/>
              </a:rPr>
              <a:t>健身队长培训课程分为两节：</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zh-cn" sz="1200" b="1" i="1"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marL="228600" marR="0" indent="-228600">
              <a:spcBef>
                <a:spcPts val="0"/>
              </a:spcBef>
              <a:spcAft>
                <a:spcPts val="0"/>
              </a:spcAft>
              <a:buFont typeface="+mj-lt"/>
              <a:buAutoNum type="arabicPeriod"/>
            </a:pPr>
            <a:r>
              <a:rPr lang="zh-cn" sz="1200" b="1" i="1" dirty="0">
                <a:effectLst/>
                <a:latin typeface="Ubuntu Light" panose="020B0304030602030204" pitchFamily="34" charset="0"/>
                <a:ea typeface="Calibri" panose="020F0502020204030204" pitchFamily="34" charset="0"/>
                <a:cs typeface="Times New Roman" panose="02020603050405020304" pitchFamily="18" charset="0"/>
              </a:rPr>
              <a:t>健身概述</a:t>
            </a:r>
          </a:p>
          <a:p>
            <a:pPr marL="228600" marR="0" indent="-228600">
              <a:spcBef>
                <a:spcPts val="0"/>
              </a:spcBef>
              <a:spcAft>
                <a:spcPts val="0"/>
              </a:spcAft>
              <a:buFont typeface="+mj-lt"/>
              <a:buAutoNum type="arabicPeriod"/>
            </a:pPr>
            <a:r>
              <a:rPr lang="zh-cn" sz="1200" b="1" i="1" dirty="0">
                <a:effectLst/>
                <a:latin typeface="Ubuntu Light" panose="020B0304030602030204" pitchFamily="34" charset="0"/>
                <a:ea typeface="Calibri" panose="020F0502020204030204" pitchFamily="34" charset="0"/>
                <a:cs typeface="Times New Roman" panose="02020603050405020304" pitchFamily="18" charset="0"/>
              </a:rPr>
              <a:t>引导热身和放松运动</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9</a:t>
            </a:fld>
            <a:endParaRPr lang="en-US" dirty="0"/>
          </a:p>
        </p:txBody>
      </p:sp>
    </p:spTree>
    <p:extLst>
      <p:ext uri="{BB962C8B-B14F-4D97-AF65-F5344CB8AC3E}">
        <p14:creationId xmlns:p14="http://schemas.microsoft.com/office/powerpoint/2010/main" val="35519605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sp>
        <p:nvSpPr>
          <p:cNvPr id="3" name="TextBox 2">
            <a:extLst>
              <a:ext uri="{FF2B5EF4-FFF2-40B4-BE49-F238E27FC236}">
                <a16:creationId xmlns:a16="http://schemas.microsoft.com/office/drawing/2014/main" id="{00FF1FD9-A42F-EA4D-36B9-86AA81D1ECA5}"/>
              </a:ext>
            </a:extLst>
          </p:cNvPr>
          <p:cNvSpPr txBox="1"/>
          <p:nvPr userDrawn="1"/>
        </p:nvSpPr>
        <p:spPr>
          <a:xfrm>
            <a:off x="575447" y="369638"/>
            <a:ext cx="2872832" cy="346249"/>
          </a:xfrm>
          <a:prstGeom prst="rect">
            <a:avLst/>
          </a:prstGeom>
          <a:noFill/>
        </p:spPr>
        <p:txBody>
          <a:bodyPr wrap="square" rtlCol="0">
            <a:spAutoFit/>
          </a:bodyPr>
          <a:lstStyle/>
          <a:p>
            <a:r>
              <a:rPr lang="zh-cn" sz="1650" b="1" spc="100" baseline="0" dirty="0">
                <a:solidFill>
                  <a:schemeClr val="bg1"/>
                </a:solidFill>
                <a:latin typeface="Ubuntu" panose="020B0504030602030204" pitchFamily="34" charset="0"/>
                <a:ea typeface="SimSun" panose="02010600030101010101" pitchFamily="2" charset="-122"/>
              </a:rPr>
              <a:t>运动员领袖计划</a:t>
            </a:r>
          </a:p>
        </p:txBody>
      </p:sp>
      <p:sp>
        <p:nvSpPr>
          <p:cNvPr id="5" name="TextBox 4">
            <a:extLst>
              <a:ext uri="{FF2B5EF4-FFF2-40B4-BE49-F238E27FC236}">
                <a16:creationId xmlns:a16="http://schemas.microsoft.com/office/drawing/2014/main" id="{7B23C601-E722-9056-9726-4898B70BE062}"/>
              </a:ext>
            </a:extLst>
          </p:cNvPr>
          <p:cNvSpPr txBox="1"/>
          <p:nvPr userDrawn="1"/>
        </p:nvSpPr>
        <p:spPr>
          <a:xfrm>
            <a:off x="539827" y="2100572"/>
            <a:ext cx="6940626" cy="2428357"/>
          </a:xfrm>
          <a:prstGeom prst="rect">
            <a:avLst/>
          </a:prstGeom>
          <a:noFill/>
        </p:spPr>
        <p:txBody>
          <a:bodyPr wrap="square" rtlCol="0">
            <a:spAutoFit/>
          </a:bodyPr>
          <a:lstStyle/>
          <a:p>
            <a:pPr>
              <a:lnSpc>
                <a:spcPct val="75000"/>
              </a:lnSpc>
            </a:pPr>
            <a:r>
              <a:rPr lang="zh-cn" sz="10000" b="1" spc="-500" baseline="0" dirty="0">
                <a:solidFill>
                  <a:schemeClr val="bg1"/>
                </a:solidFill>
                <a:latin typeface="Roboto Black" panose="02000000000000000000" pitchFamily="2" charset="0"/>
                <a:ea typeface="Roboto Black" panose="02000000000000000000" pitchFamily="2" charset="0"/>
              </a:rPr>
              <a:t>指引方向</a:t>
            </a:r>
          </a:p>
        </p:txBody>
      </p:sp>
    </p:spTree>
    <p:extLst>
      <p:ext uri="{BB962C8B-B14F-4D97-AF65-F5344CB8AC3E}">
        <p14:creationId xmlns:p14="http://schemas.microsoft.com/office/powerpoint/2010/main" val="1154173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30711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lang="en-US" dirty="0"/>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lang="en-US" dirty="0"/>
          </a:p>
        </p:txBody>
      </p:sp>
      <p:sp>
        <p:nvSpPr>
          <p:cNvPr id="2" name="TextBox 1">
            <a:extLst>
              <a:ext uri="{FF2B5EF4-FFF2-40B4-BE49-F238E27FC236}">
                <a16:creationId xmlns:a16="http://schemas.microsoft.com/office/drawing/2014/main" id="{5FD62933-C153-C1D8-BE52-AC6B5643A1E9}"/>
              </a:ext>
            </a:extLst>
          </p:cNvPr>
          <p:cNvSpPr txBox="1"/>
          <p:nvPr userDrawn="1"/>
        </p:nvSpPr>
        <p:spPr>
          <a:xfrm>
            <a:off x="9295103" y="6233652"/>
            <a:ext cx="2349909" cy="307777"/>
          </a:xfrm>
          <a:prstGeom prst="rect">
            <a:avLst/>
          </a:prstGeom>
          <a:noFill/>
        </p:spPr>
        <p:txBody>
          <a:bodyPr wrap="square" rtlCol="0">
            <a:spAutoFit/>
          </a:bodyPr>
          <a:lstStyle/>
          <a:p>
            <a:pPr algn="r"/>
            <a:r>
              <a:rPr lang="zh-cn" sz="1400" b="1" spc="100" baseline="0" dirty="0">
                <a:solidFill>
                  <a:srgbClr val="00695E"/>
                </a:solidFill>
                <a:latin typeface="Ubuntu" panose="020B0504030602030204" pitchFamily="34" charset="0"/>
                <a:ea typeface="SimSun" panose="02010600030101010101" pitchFamily="2" charset="-122"/>
              </a:rPr>
              <a:t>运动员领袖计划</a:t>
            </a:r>
          </a:p>
        </p:txBody>
      </p:sp>
    </p:spTree>
    <p:extLst>
      <p:ext uri="{BB962C8B-B14F-4D97-AF65-F5344CB8AC3E}">
        <p14:creationId xmlns:p14="http://schemas.microsoft.com/office/powerpoint/2010/main" val="398399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
        <p:nvSpPr>
          <p:cNvPr id="2" name="TextBox 1">
            <a:extLst>
              <a:ext uri="{FF2B5EF4-FFF2-40B4-BE49-F238E27FC236}">
                <a16:creationId xmlns:a16="http://schemas.microsoft.com/office/drawing/2014/main" id="{46270C0D-1C0C-5DF3-D829-75B0126B2989}"/>
              </a:ext>
            </a:extLst>
          </p:cNvPr>
          <p:cNvSpPr txBox="1"/>
          <p:nvPr userDrawn="1"/>
        </p:nvSpPr>
        <p:spPr>
          <a:xfrm>
            <a:off x="9295103" y="6233652"/>
            <a:ext cx="2349909" cy="307777"/>
          </a:xfrm>
          <a:prstGeom prst="rect">
            <a:avLst/>
          </a:prstGeom>
          <a:noFill/>
        </p:spPr>
        <p:txBody>
          <a:bodyPr wrap="square" rtlCol="0">
            <a:spAutoFit/>
          </a:bodyPr>
          <a:lstStyle/>
          <a:p>
            <a:pPr algn="r"/>
            <a:r>
              <a:rPr lang="zh-cn" sz="1400" b="1" spc="100" baseline="0" dirty="0">
                <a:solidFill>
                  <a:srgbClr val="00695E"/>
                </a:solidFill>
                <a:latin typeface="Ubuntu" panose="020B0504030602030204" pitchFamily="34" charset="0"/>
                <a:ea typeface="SimSun" panose="02010600030101010101" pitchFamily="2" charset="-122"/>
              </a:rPr>
              <a:t>运动员领袖计划</a:t>
            </a:r>
          </a:p>
        </p:txBody>
      </p:sp>
    </p:spTree>
    <p:extLst>
      <p:ext uri="{BB962C8B-B14F-4D97-AF65-F5344CB8AC3E}">
        <p14:creationId xmlns:p14="http://schemas.microsoft.com/office/powerpoint/2010/main" val="76938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zh-cn" sz="1400" b="1" spc="100" baseline="0" dirty="0">
                <a:solidFill>
                  <a:srgbClr val="00695E"/>
                </a:solidFill>
                <a:latin typeface="Ubuntu" panose="020B0504030602030204" pitchFamily="34" charset="0"/>
              </a:rPr>
              <a:t>运动员领袖计划</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59747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文本&#10;&#10;自动生成的描述">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4651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0">
            <a:spAutoFit/>
          </a:bodyPr>
          <a:lstStyle/>
          <a:p>
            <a:r>
              <a:rPr lang="zh-cn" sz="3600" b="1" baseline="0" dirty="0">
                <a:solidFill>
                  <a:schemeClr val="bg1"/>
                </a:solidFill>
                <a:latin typeface="Ubuntu" panose="020B0504030602030204" pitchFamily="34" charset="0"/>
                <a:ea typeface="SimSun" panose="02010600030101010101" pitchFamily="2" charset="-122"/>
              </a:rPr>
              <a:t>有问题吗？</a:t>
            </a:r>
          </a:p>
        </p:txBody>
      </p:sp>
      <p:sp>
        <p:nvSpPr>
          <p:cNvPr id="2" name="TextBox 1">
            <a:extLst>
              <a:ext uri="{FF2B5EF4-FFF2-40B4-BE49-F238E27FC236}">
                <a16:creationId xmlns:a16="http://schemas.microsoft.com/office/drawing/2014/main" id="{06412784-A3ED-8A4F-8685-E1AC550BE372}"/>
              </a:ext>
            </a:extLst>
          </p:cNvPr>
          <p:cNvSpPr txBox="1"/>
          <p:nvPr userDrawn="1"/>
        </p:nvSpPr>
        <p:spPr>
          <a:xfrm>
            <a:off x="9295103" y="6233652"/>
            <a:ext cx="2349909" cy="307777"/>
          </a:xfrm>
          <a:prstGeom prst="rect">
            <a:avLst/>
          </a:prstGeom>
          <a:noFill/>
        </p:spPr>
        <p:txBody>
          <a:bodyPr wrap="square" rtlCol="0">
            <a:spAutoFit/>
          </a:bodyPr>
          <a:lstStyle/>
          <a:p>
            <a:pPr algn="r"/>
            <a:r>
              <a:rPr lang="zh-cn" sz="1400" b="1" spc="100" baseline="0" dirty="0">
                <a:solidFill>
                  <a:srgbClr val="00695E"/>
                </a:solidFill>
                <a:latin typeface="Ubuntu" panose="020B0504030602030204" pitchFamily="34" charset="0"/>
                <a:ea typeface="SimSun" panose="02010600030101010101" pitchFamily="2" charset="-122"/>
              </a:rPr>
              <a:t>运动员领袖计划</a:t>
            </a:r>
          </a:p>
        </p:txBody>
      </p:sp>
    </p:spTree>
    <p:extLst>
      <p:ext uri="{BB962C8B-B14F-4D97-AF65-F5344CB8AC3E}">
        <p14:creationId xmlns:p14="http://schemas.microsoft.com/office/powerpoint/2010/main" val="237146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2664659604"/>
      </p:ext>
    </p:extLst>
  </p:cSld>
  <p:clrMapOvr>
    <a:masterClrMapping/>
  </p:clrMapOvr>
  <p:extLst>
    <p:ext uri="{DCECCB84-F9BA-43D5-87BE-67443E8EF086}">
      <p15:sldGuideLst xmlns:p15="http://schemas.microsoft.com/office/powerpoint/2012/main">
        <p15:guide id="1" orient="horz" pos="360" userDrawn="1">
          <p15:clr>
            <a:srgbClr val="FBAE40"/>
          </p15:clr>
        </p15:guide>
        <p15:guide id="2" orient="horz" pos="288" userDrawn="1">
          <p15:clr>
            <a:srgbClr val="FBAE40"/>
          </p15:clr>
        </p15:guide>
        <p15:guide id="3" pos="4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spTree>
    <p:extLst>
      <p:ext uri="{BB962C8B-B14F-4D97-AF65-F5344CB8AC3E}">
        <p14:creationId xmlns:p14="http://schemas.microsoft.com/office/powerpoint/2010/main" val="34556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E692E-3B2C-4E6B-B906-E260F68CBF18}" type="datetimeFigureOut">
              <a:rPr lang="en-US" smtClean="0"/>
              <a:t>12/2/2025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577532881"/>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3" r:id="rId3"/>
    <p:sldLayoutId id="2147483653" r:id="rId4"/>
    <p:sldLayoutId id="2147483661" r:id="rId5"/>
    <p:sldLayoutId id="2147483660" r:id="rId6"/>
    <p:sldLayoutId id="2147483654" r:id="rId7"/>
    <p:sldLayoutId id="2147483650" r:id="rId8"/>
    <p:sldLayoutId id="214748366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0.svg"/><Relationship Id="rId11" Type="http://schemas.openxmlformats.org/officeDocument/2006/relationships/image" Target="../media/image25.jpg"/><Relationship Id="rId5" Type="http://schemas.openxmlformats.org/officeDocument/2006/relationships/image" Target="../media/image19.png"/><Relationship Id="rId15" Type="http://schemas.openxmlformats.org/officeDocument/2006/relationships/image" Target="../media/image29.sv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8.jp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0.jpg"/></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6.png"/><Relationship Id="rId7" Type="http://schemas.openxmlformats.org/officeDocument/2006/relationships/image" Target="../media/image56.sv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55.png"/><Relationship Id="rId5" Type="http://schemas.openxmlformats.org/officeDocument/2006/relationships/image" Target="../media/image54.svg"/><Relationship Id="rId10" Type="http://schemas.openxmlformats.org/officeDocument/2006/relationships/image" Target="../media/image59.svg"/><Relationship Id="rId4" Type="http://schemas.openxmlformats.org/officeDocument/2006/relationships/image" Target="../media/image53.png"/><Relationship Id="rId9"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microsoft.com/office/2007/relationships/hdphoto" Target="../media/hdphoto3.wdp"/></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64.png"/><Relationship Id="rId4" Type="http://schemas.microsoft.com/office/2007/relationships/hdphoto" Target="../media/hdphoto3.wdp"/></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microsoft.com/office/2007/relationships/hdphoto" Target="../media/hdphoto4.wdp"/><Relationship Id="rId5" Type="http://schemas.openxmlformats.org/officeDocument/2006/relationships/image" Target="../media/image65.png"/><Relationship Id="rId4" Type="http://schemas.microsoft.com/office/2007/relationships/hdphoto" Target="../media/hdphoto3.wdp"/></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66.jpg"/><Relationship Id="rId4" Type="http://schemas.microsoft.com/office/2007/relationships/hdphoto" Target="../media/hdphoto3.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63.png"/><Relationship Id="rId7"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68.svg"/><Relationship Id="rId5" Type="http://schemas.openxmlformats.org/officeDocument/2006/relationships/image" Target="../media/image67.png"/><Relationship Id="rId4" Type="http://schemas.microsoft.com/office/2007/relationships/hdphoto" Target="../media/hdphoto3.wdp"/></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70.png"/><Relationship Id="rId4" Type="http://schemas.microsoft.com/office/2007/relationships/hdphoto" Target="../media/hdphoto3.wdp"/></Relationships>
</file>

<file path=ppt/slides/_rels/slide48.xml.rels><?xml version="1.0" encoding="UTF-8" standalone="yes"?>
<Relationships xmlns="http://schemas.openxmlformats.org/package/2006/relationships"><Relationship Id="rId8" Type="http://schemas.openxmlformats.org/officeDocument/2006/relationships/hyperlink" Target="https://resources.specialolympics.org/health/health-promotion" TargetMode="External"/><Relationship Id="rId3" Type="http://schemas.openxmlformats.org/officeDocument/2006/relationships/image" Target="../media/image63.png"/><Relationship Id="rId7" Type="http://schemas.openxmlformats.org/officeDocument/2006/relationships/hyperlink" Target="https://resources.specialolympics.org/health/fitness/high-5"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hyperlink" Target="https://www.dropbox.com/s/g8vp5noauhml5tb/USA%20Games%20Challenge_Health%20Education%20Toolkit_PROGRAMS.pdf?dl=0" TargetMode="External"/><Relationship Id="rId5" Type="http://schemas.openxmlformats.org/officeDocument/2006/relationships/hyperlink" Target="https://resources.specialolympics.org/health/fitness/fit-5" TargetMode="External"/><Relationship Id="rId4" Type="http://schemas.microsoft.com/office/2007/relationships/hdphoto" Target="../media/hdphoto3.wdp"/></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microsoft.com/office/2007/relationships/hdphoto" Target="../media/hdphoto6.wdp"/><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microsoft.com/office/2007/relationships/hdphoto" Target="../media/hdphoto6.wdp"/></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microsoft.com/office/2007/relationships/hdphoto" Target="../media/hdphoto6.wdp"/></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7.xml"/><Relationship Id="rId1" Type="http://schemas.openxmlformats.org/officeDocument/2006/relationships/slideLayout" Target="../slideLayouts/slideLayout4.xml"/><Relationship Id="rId5" Type="http://schemas.openxmlformats.org/officeDocument/2006/relationships/image" Target="../media/image73.jpeg"/><Relationship Id="rId4" Type="http://schemas.microsoft.com/office/2007/relationships/hdphoto" Target="../media/hdphoto6.wdp"/></Relationships>
</file>

<file path=ppt/slides/_rels/slide5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8.xml"/><Relationship Id="rId1" Type="http://schemas.openxmlformats.org/officeDocument/2006/relationships/slideLayout" Target="../slideLayouts/slideLayout4.xml"/><Relationship Id="rId5" Type="http://schemas.openxmlformats.org/officeDocument/2006/relationships/image" Target="../media/image74.tiff"/><Relationship Id="rId4" Type="http://schemas.microsoft.com/office/2007/relationships/hdphoto" Target="../media/hdphoto6.wdp"/></Relationships>
</file>

<file path=ppt/slides/_rels/slide5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72.png"/><Relationship Id="rId7" Type="http://schemas.openxmlformats.org/officeDocument/2006/relationships/image" Target="../media/image76.png"/><Relationship Id="rId12" Type="http://schemas.microsoft.com/office/2007/relationships/hdphoto" Target="../media/hdphoto10.wdp"/><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microsoft.com/office/2007/relationships/hdphoto" Target="../media/hdphoto7.wdp"/><Relationship Id="rId11" Type="http://schemas.openxmlformats.org/officeDocument/2006/relationships/image" Target="../media/image78.png"/><Relationship Id="rId5" Type="http://schemas.openxmlformats.org/officeDocument/2006/relationships/image" Target="../media/image75.png"/><Relationship Id="rId10" Type="http://schemas.microsoft.com/office/2007/relationships/hdphoto" Target="../media/hdphoto9.wdp"/><Relationship Id="rId4" Type="http://schemas.microsoft.com/office/2007/relationships/hdphoto" Target="../media/hdphoto6.wdp"/><Relationship Id="rId9" Type="http://schemas.openxmlformats.org/officeDocument/2006/relationships/image" Target="../media/image7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hyperlink" Target="https://resources.specialolympics.org/leadership-excellence/leadership-and-skills-training/sports-leader/fitness-captain" TargetMode="External"/><Relationship Id="rId4" Type="http://schemas.microsoft.com/office/2007/relationships/hdphoto" Target="../media/hdphoto6.wdp"/></Relationships>
</file>

<file path=ppt/slides/_rels/slide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microsoft.com/office/2007/relationships/hdphoto" Target="../media/hdphoto6.wdp"/></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2.xml"/><Relationship Id="rId1" Type="http://schemas.openxmlformats.org/officeDocument/2006/relationships/slideLayout" Target="../slideLayouts/slideLayout4.xml"/><Relationship Id="rId4" Type="http://schemas.microsoft.com/office/2007/relationships/hdphoto" Target="../media/hdphoto6.wdp"/></Relationships>
</file>

<file path=ppt/slides/_rels/slide6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microsoft.com/office/2007/relationships/hdphoto" Target="../media/hdphoto5.wdp"/><Relationship Id="rId4" Type="http://schemas.openxmlformats.org/officeDocument/2006/relationships/image" Target="../media/image81.pn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4.xml"/><Relationship Id="rId1" Type="http://schemas.openxmlformats.org/officeDocument/2006/relationships/slideLayout" Target="../slideLayouts/slideLayout4.xml"/><Relationship Id="rId4" Type="http://schemas.microsoft.com/office/2007/relationships/hdphoto" Target="../media/hdphoto5.wdp"/></Relationships>
</file>

<file path=ppt/slides/_rels/slide6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microsoft.com/office/2007/relationships/hdphoto" Target="../media/hdphoto5.wdp"/></Relationships>
</file>

<file path=ppt/slides/_rels/slide6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6.xml"/><Relationship Id="rId1" Type="http://schemas.openxmlformats.org/officeDocument/2006/relationships/slideLayout" Target="../slideLayouts/slideLayout4.xml"/><Relationship Id="rId5" Type="http://schemas.openxmlformats.org/officeDocument/2006/relationships/image" Target="../media/image82.png"/><Relationship Id="rId4" Type="http://schemas.microsoft.com/office/2007/relationships/hdphoto" Target="../media/hdphoto5.wdp"/></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7.xml"/><Relationship Id="rId1" Type="http://schemas.openxmlformats.org/officeDocument/2006/relationships/slideLayout" Target="../slideLayouts/slideLayout4.xml"/><Relationship Id="rId5" Type="http://schemas.openxmlformats.org/officeDocument/2006/relationships/image" Target="../media/image83.jpeg"/><Relationship Id="rId4" Type="http://schemas.microsoft.com/office/2007/relationships/hdphoto" Target="../media/hdphoto5.wdp"/></Relationships>
</file>

<file path=ppt/slides/_rels/slide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8.xml"/><Relationship Id="rId1" Type="http://schemas.openxmlformats.org/officeDocument/2006/relationships/slideLayout" Target="../slideLayouts/slideLayout4.xml"/><Relationship Id="rId5" Type="http://schemas.openxmlformats.org/officeDocument/2006/relationships/image" Target="../media/image84.tif"/><Relationship Id="rId4" Type="http://schemas.microsoft.com/office/2007/relationships/hdphoto" Target="../media/hdphoto5.wdp"/></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hyperlink" Target="https://resources.specialolympics.org/leadership-excellence/leadership-and-skills-training/sports-leader/fitness-captain" TargetMode="External"/><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0.xml"/><Relationship Id="rId1" Type="http://schemas.openxmlformats.org/officeDocument/2006/relationships/slideLayout" Target="../slideLayouts/slideLayout4.xml"/><Relationship Id="rId4" Type="http://schemas.microsoft.com/office/2007/relationships/hdphoto" Target="../media/hdphoto5.wdp"/></Relationships>
</file>

<file path=ppt/slides/_rels/slide7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microsoft.com/office/2007/relationships/hdphoto" Target="../media/hdphoto11.wdp"/><Relationship Id="rId4" Type="http://schemas.openxmlformats.org/officeDocument/2006/relationships/image" Target="../media/image87.png"/></Relationships>
</file>

<file path=ppt/slides/_rels/slide7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2.xml"/><Relationship Id="rId1" Type="http://schemas.openxmlformats.org/officeDocument/2006/relationships/slideLayout" Target="../slideLayouts/slideLayout4.xml"/><Relationship Id="rId5" Type="http://schemas.openxmlformats.org/officeDocument/2006/relationships/image" Target="../media/image88.jpeg"/><Relationship Id="rId4" Type="http://schemas.microsoft.com/office/2007/relationships/hdphoto" Target="../media/hdphoto11.wdp"/></Relationships>
</file>

<file path=ppt/slides/_rels/slide7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3.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4.xml"/><Relationship Id="rId1" Type="http://schemas.openxmlformats.org/officeDocument/2006/relationships/slideLayout" Target="../slideLayouts/slideLayout4.xml"/><Relationship Id="rId5" Type="http://schemas.openxmlformats.org/officeDocument/2006/relationships/image" Target="../media/image89.jpeg"/><Relationship Id="rId4" Type="http://schemas.microsoft.com/office/2007/relationships/hdphoto" Target="../media/hdphoto11.wdp"/></Relationships>
</file>

<file path=ppt/slides/_rels/slide7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5.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6.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91.svg"/><Relationship Id="rId4" Type="http://schemas.openxmlformats.org/officeDocument/2006/relationships/image" Target="../media/image90.png"/></Relationships>
</file>

<file path=ppt/slides/_rels/slide7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8.xml"/><Relationship Id="rId1" Type="http://schemas.openxmlformats.org/officeDocument/2006/relationships/slideLayout" Target="../slideLayouts/slideLayout4.xml"/><Relationship Id="rId4" Type="http://schemas.openxmlformats.org/officeDocument/2006/relationships/image" Target="../media/image91.svg"/></Relationships>
</file>

<file path=ppt/slides/_rels/slide7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9.xml"/><Relationship Id="rId1" Type="http://schemas.openxmlformats.org/officeDocument/2006/relationships/slideLayout" Target="../slideLayouts/slideLayout4.xml"/><Relationship Id="rId4" Type="http://schemas.openxmlformats.org/officeDocument/2006/relationships/image" Target="../media/image91.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579FEC-E1FB-41DA-A376-7E3F59AA917D}"/>
              </a:ext>
            </a:extLst>
          </p:cNvPr>
          <p:cNvSpPr txBox="1"/>
          <p:nvPr/>
        </p:nvSpPr>
        <p:spPr>
          <a:xfrm>
            <a:off x="731520" y="5730240"/>
            <a:ext cx="4998720" cy="523220"/>
          </a:xfrm>
          <a:prstGeom prst="rect">
            <a:avLst/>
          </a:prstGeom>
          <a:noFill/>
        </p:spPr>
        <p:txBody>
          <a:bodyPr wrap="square" rtlCol="0">
            <a:spAutoFit/>
          </a:bodyPr>
          <a:lstStyle/>
          <a:p>
            <a:r>
              <a:rPr lang="zh-cn" sz="2800" b="1" spc="100" dirty="0">
                <a:solidFill>
                  <a:schemeClr val="bg1"/>
                </a:solidFill>
                <a:latin typeface="Ubuntu" panose="020B0504030602030204" pitchFamily="34" charset="0"/>
                <a:ea typeface="SimSun" panose="02010600030101010101" pitchFamily="2" charset="-122"/>
              </a:rPr>
              <a:t>健身队长</a:t>
            </a:r>
          </a:p>
        </p:txBody>
      </p:sp>
    </p:spTree>
    <p:extLst>
      <p:ext uri="{BB962C8B-B14F-4D97-AF65-F5344CB8AC3E}">
        <p14:creationId xmlns:p14="http://schemas.microsoft.com/office/powerpoint/2010/main" val="17761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00413"/>
            <a:ext cx="9429750" cy="1299337"/>
          </a:xfrm>
        </p:spPr>
        <p:txBody>
          <a:bodyPr>
            <a:noAutofit/>
          </a:bodyPr>
          <a:lstStyle/>
          <a:p>
            <a:r>
              <a:rPr lang="zh-cn" b="0" dirty="0">
                <a:ea typeface="SimSun" panose="02010600030101010101" pitchFamily="2" charset="-122"/>
              </a:rPr>
              <a:t>第 1 课</a:t>
            </a:r>
          </a:p>
          <a:p>
            <a:r>
              <a:rPr lang="zh-cn" dirty="0">
                <a:ea typeface="SimSun" panose="02010600030101010101" pitchFamily="2" charset="-122"/>
              </a:rPr>
              <a:t>健身概述</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a:noAutofit/>
          </a:bodyPr>
          <a:lstStyle/>
          <a:p>
            <a:r>
              <a:rPr lang="zh-cn" dirty="0">
                <a:ea typeface="SimSun" panose="02010600030101010101" pitchFamily="2" charset="-122"/>
              </a:rPr>
              <a:t>在本节课中，我们将：</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7673340" cy="1478001"/>
          </a:xfrm>
        </p:spPr>
        <p:txBody>
          <a:bodyPr>
            <a:noAutofit/>
          </a:bodyPr>
          <a:lstStyle/>
          <a:p>
            <a:r>
              <a:rPr lang="zh-cn" sz="2800" b="1" dirty="0">
                <a:ea typeface="SimSun" panose="02010600030101010101" pitchFamily="2" charset="-122"/>
              </a:rPr>
              <a:t>了解有关体育活动、营养和补水的基本知识以及如何为队友提供支持</a:t>
            </a:r>
            <a:endParaRPr lang="en-US" sz="3600" dirty="0">
              <a:solidFill>
                <a:schemeClr val="bg1"/>
              </a:solidFill>
              <a:latin typeface="Ubuntu Light" panose="020B0304030602030204" pitchFamily="34" charset="0"/>
              <a:ea typeface="SimSun" panose="02010600030101010101" pitchFamily="2" charset="-122"/>
            </a:endParaRPr>
          </a:p>
        </p:txBody>
      </p:sp>
    </p:spTree>
    <p:extLst>
      <p:ext uri="{BB962C8B-B14F-4D97-AF65-F5344CB8AC3E}">
        <p14:creationId xmlns:p14="http://schemas.microsoft.com/office/powerpoint/2010/main" val="3053966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a:noAutofit/>
          </a:bodyPr>
          <a:lstStyle/>
          <a:p>
            <a:r>
              <a:rPr lang="zh-cn" dirty="0">
                <a:ea typeface="SimSun" panose="02010600030101010101" pitchFamily="2" charset="-122"/>
              </a:rPr>
              <a:t>什么是健身？</a:t>
            </a:r>
          </a:p>
        </p:txBody>
      </p:sp>
      <p:sp>
        <p:nvSpPr>
          <p:cNvPr id="9" name="TextBox 8">
            <a:extLst>
              <a:ext uri="{FF2B5EF4-FFF2-40B4-BE49-F238E27FC236}">
                <a16:creationId xmlns:a16="http://schemas.microsoft.com/office/drawing/2014/main" id="{D93844FC-C540-439E-8B8B-CC7E2E21FE92}"/>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5" name="TextBox 14">
            <a:extLst>
              <a:ext uri="{FF2B5EF4-FFF2-40B4-BE49-F238E27FC236}">
                <a16:creationId xmlns:a16="http://schemas.microsoft.com/office/drawing/2014/main" id="{C62976E9-9626-B6CD-57D3-A714AA58D7C7}"/>
              </a:ext>
            </a:extLst>
          </p:cNvPr>
          <p:cNvSpPr txBox="1"/>
          <p:nvPr/>
        </p:nvSpPr>
        <p:spPr>
          <a:xfrm>
            <a:off x="170121" y="2119604"/>
            <a:ext cx="11791507" cy="1446550"/>
          </a:xfrm>
          <a:prstGeom prst="rect">
            <a:avLst/>
          </a:prstGeom>
          <a:noFill/>
        </p:spPr>
        <p:txBody>
          <a:bodyPr wrap="square" lIns="91440" tIns="45720" rIns="91440" bIns="45720" anchor="t">
            <a:noAutofit/>
          </a:bodyPr>
          <a:lstStyle/>
          <a:p>
            <a:pPr marL="0" indent="0" algn="ctr">
              <a:lnSpc>
                <a:spcPct val="100000"/>
              </a:lnSpc>
              <a:buNone/>
            </a:pPr>
            <a:r>
              <a:rPr lang="zh-cn" sz="3200" dirty="0">
                <a:ea typeface="SimSun" panose="02010600030101010101" pitchFamily="2" charset="-122"/>
                <a:cs typeface="+mn-lt"/>
              </a:rPr>
              <a:t>通过适当的</a:t>
            </a:r>
            <a:r>
              <a:rPr lang="zh-cn" sz="3200" b="1" dirty="0">
                <a:solidFill>
                  <a:srgbClr val="FFC000"/>
                </a:solidFill>
                <a:ea typeface="SimSun" panose="02010600030101010101" pitchFamily="2" charset="-122"/>
                <a:cs typeface="+mn-lt"/>
              </a:rPr>
              <a:t>体育活动</a:t>
            </a:r>
            <a:r>
              <a:rPr lang="zh-cn" sz="3200" dirty="0">
                <a:ea typeface="SimSun" panose="02010600030101010101" pitchFamily="2" charset="-122"/>
                <a:cs typeface="+mn-lt"/>
              </a:rPr>
              <a:t>、</a:t>
            </a:r>
            <a:r>
              <a:rPr lang="zh-cn" sz="3200" b="1" dirty="0">
                <a:solidFill>
                  <a:srgbClr val="FF33CC"/>
                </a:solidFill>
                <a:ea typeface="SimSun" panose="02010600030101010101" pitchFamily="2" charset="-122"/>
                <a:cs typeface="+mn-lt"/>
              </a:rPr>
              <a:t>营养</a:t>
            </a:r>
            <a:r>
              <a:rPr lang="zh-cn" sz="3200" dirty="0">
                <a:ea typeface="SimSun" panose="02010600030101010101" pitchFamily="2" charset="-122"/>
                <a:cs typeface="+mn-lt"/>
              </a:rPr>
              <a:t>和</a:t>
            </a:r>
            <a:r>
              <a:rPr lang="zh-cn" sz="3200" b="1" dirty="0">
                <a:solidFill>
                  <a:srgbClr val="00B0F0"/>
                </a:solidFill>
                <a:ea typeface="SimSun" panose="02010600030101010101" pitchFamily="2" charset="-122"/>
                <a:cs typeface="+mn-lt"/>
              </a:rPr>
              <a:t>补水</a:t>
            </a:r>
            <a:endParaRPr lang="en-US" sz="3200" dirty="0">
              <a:solidFill>
                <a:srgbClr val="00B0F0"/>
              </a:solidFill>
              <a:ea typeface="SimSun" panose="02010600030101010101" pitchFamily="2" charset="-122"/>
              <a:cs typeface="+mn-lt"/>
            </a:endParaRPr>
          </a:p>
          <a:p>
            <a:pPr marL="0" indent="0" algn="ctr">
              <a:buNone/>
            </a:pPr>
            <a:r>
              <a:rPr lang="zh-cn" sz="3200" dirty="0">
                <a:ea typeface="SimSun" panose="02010600030101010101" pitchFamily="2" charset="-122"/>
                <a:cs typeface="+mn-lt"/>
              </a:rPr>
              <a:t>来实现最佳健康和表现。</a:t>
            </a:r>
            <a:endParaRPr lang="en-US" sz="3200" dirty="0">
              <a:ea typeface="SimSun" panose="02010600030101010101" pitchFamily="2" charset="-122"/>
              <a:cs typeface="+mn-lt"/>
            </a:endParaRPr>
          </a:p>
          <a:p>
            <a:pPr marL="0" indent="0" algn="ctr">
              <a:buNone/>
            </a:pPr>
            <a:endParaRPr lang="en-US" sz="2400" dirty="0">
              <a:ea typeface="SimSun" panose="02010600030101010101" pitchFamily="2" charset="-122"/>
              <a:cs typeface="Calibri"/>
            </a:endParaRPr>
          </a:p>
        </p:txBody>
      </p:sp>
      <p:pic>
        <p:nvPicPr>
          <p:cNvPr id="3" name="Picture 2" descr="图标&#10;&#10;自动生成的描述">
            <a:extLst>
              <a:ext uri="{FF2B5EF4-FFF2-40B4-BE49-F238E27FC236}">
                <a16:creationId xmlns:a16="http://schemas.microsoft.com/office/drawing/2014/main" id="{558862B0-7D1D-9321-47BC-2DDB0E9C3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491" y="3652284"/>
            <a:ext cx="2099931" cy="2099931"/>
          </a:xfrm>
          <a:prstGeom prst="rect">
            <a:avLst/>
          </a:prstGeom>
        </p:spPr>
      </p:pic>
      <p:pic>
        <p:nvPicPr>
          <p:cNvPr id="5" name="Picture 4" descr="图标&#10;&#10;自动生成的描述">
            <a:extLst>
              <a:ext uri="{FF2B5EF4-FFF2-40B4-BE49-F238E27FC236}">
                <a16:creationId xmlns:a16="http://schemas.microsoft.com/office/drawing/2014/main" id="{C25E4B69-7BE2-A302-A408-8D8408237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1953" y="3672682"/>
            <a:ext cx="2088094" cy="2099931"/>
          </a:xfrm>
          <a:prstGeom prst="rect">
            <a:avLst/>
          </a:prstGeom>
        </p:spPr>
      </p:pic>
      <p:pic>
        <p:nvPicPr>
          <p:cNvPr id="8" name="Picture 7" descr="图标&#10;&#10;自动生成的描述">
            <a:extLst>
              <a:ext uri="{FF2B5EF4-FFF2-40B4-BE49-F238E27FC236}">
                <a16:creationId xmlns:a16="http://schemas.microsoft.com/office/drawing/2014/main" id="{7AAF6D7E-EEA5-296B-1A17-98764652E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3789" y="3672681"/>
            <a:ext cx="2101682" cy="2099932"/>
          </a:xfrm>
          <a:prstGeom prst="rect">
            <a:avLst/>
          </a:prstGeom>
        </p:spPr>
      </p:pic>
    </p:spTree>
    <p:extLst>
      <p:ext uri="{BB962C8B-B14F-4D97-AF65-F5344CB8AC3E}">
        <p14:creationId xmlns:p14="http://schemas.microsoft.com/office/powerpoint/2010/main" val="2794912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a:noAutofit/>
          </a:bodyPr>
          <a:lstStyle/>
          <a:p>
            <a:r>
              <a:rPr lang="zh-cn" dirty="0">
                <a:ea typeface="SimSun" panose="02010600030101010101" pitchFamily="2" charset="-122"/>
              </a:rPr>
              <a:t>为什么健身很重要？</a:t>
            </a:r>
          </a:p>
        </p:txBody>
      </p:sp>
      <p:sp>
        <p:nvSpPr>
          <p:cNvPr id="15" name="TextBox 14">
            <a:extLst>
              <a:ext uri="{FF2B5EF4-FFF2-40B4-BE49-F238E27FC236}">
                <a16:creationId xmlns:a16="http://schemas.microsoft.com/office/drawing/2014/main" id="{C62976E9-9626-B6CD-57D3-A714AA58D7C7}"/>
              </a:ext>
            </a:extLst>
          </p:cNvPr>
          <p:cNvSpPr txBox="1"/>
          <p:nvPr/>
        </p:nvSpPr>
        <p:spPr>
          <a:xfrm>
            <a:off x="898281" y="2986325"/>
            <a:ext cx="2302831" cy="461665"/>
          </a:xfrm>
          <a:prstGeom prst="rect">
            <a:avLst/>
          </a:prstGeom>
          <a:noFill/>
        </p:spPr>
        <p:txBody>
          <a:bodyPr wrap="square" lIns="91440" tIns="45720" rIns="91440" bIns="45720" anchor="t">
            <a:noAutofit/>
          </a:bodyPr>
          <a:lstStyle/>
          <a:p>
            <a:pPr algn="ctr"/>
            <a:r>
              <a:rPr lang="zh-cn" sz="2400" dirty="0">
                <a:ea typeface="SimSun" panose="02010600030101010101" pitchFamily="2" charset="-122"/>
                <a:cs typeface="Calibri"/>
              </a:rPr>
              <a:t>提高运动表现</a:t>
            </a:r>
            <a:endParaRPr lang="en-US" sz="2400" dirty="0">
              <a:ea typeface="SimSun" panose="02010600030101010101" pitchFamily="2" charset="-122"/>
            </a:endParaRPr>
          </a:p>
        </p:txBody>
      </p:sp>
      <p:sp>
        <p:nvSpPr>
          <p:cNvPr id="7" name="TextBox 6">
            <a:extLst>
              <a:ext uri="{FF2B5EF4-FFF2-40B4-BE49-F238E27FC236}">
                <a16:creationId xmlns:a16="http://schemas.microsoft.com/office/drawing/2014/main" id="{F4A74168-EE83-0A7C-3761-4907173E8C65}"/>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2" name="Graphic 2" descr="实心填充原子">
            <a:extLst>
              <a:ext uri="{FF2B5EF4-FFF2-40B4-BE49-F238E27FC236}">
                <a16:creationId xmlns:a16="http://schemas.microsoft.com/office/drawing/2014/main" id="{EA0B00C5-440C-9860-1214-9C49624D24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0647" y="2069123"/>
            <a:ext cx="914400" cy="914400"/>
          </a:xfrm>
          <a:prstGeom prst="rect">
            <a:avLst/>
          </a:prstGeom>
        </p:spPr>
      </p:pic>
      <p:pic>
        <p:nvPicPr>
          <p:cNvPr id="3" name="Graphic 3" descr="实心填充足球">
            <a:extLst>
              <a:ext uri="{FF2B5EF4-FFF2-40B4-BE49-F238E27FC236}">
                <a16:creationId xmlns:a16="http://schemas.microsoft.com/office/drawing/2014/main" id="{43E61441-9836-8F13-F930-0107BE2616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41231" y="2069123"/>
            <a:ext cx="914400" cy="914400"/>
          </a:xfrm>
          <a:prstGeom prst="rect">
            <a:avLst/>
          </a:prstGeom>
        </p:spPr>
      </p:pic>
      <p:pic>
        <p:nvPicPr>
          <p:cNvPr id="4" name="Graphic 4" descr="实心填充笑脸">
            <a:extLst>
              <a:ext uri="{FF2B5EF4-FFF2-40B4-BE49-F238E27FC236}">
                <a16:creationId xmlns:a16="http://schemas.microsoft.com/office/drawing/2014/main" id="{2F22AD4B-3FA3-4709-A913-0D6A04EFC09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86954" y="2069123"/>
            <a:ext cx="914400" cy="914400"/>
          </a:xfrm>
          <a:prstGeom prst="rect">
            <a:avLst/>
          </a:prstGeom>
        </p:spPr>
      </p:pic>
      <p:pic>
        <p:nvPicPr>
          <p:cNvPr id="5" name="Graphic 7" descr="实心填充睡眠">
            <a:extLst>
              <a:ext uri="{FF2B5EF4-FFF2-40B4-BE49-F238E27FC236}">
                <a16:creationId xmlns:a16="http://schemas.microsoft.com/office/drawing/2014/main" id="{0927387C-F42A-EA98-EDB4-7DDF928EAA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66031" y="2069123"/>
            <a:ext cx="914400" cy="914400"/>
          </a:xfrm>
          <a:prstGeom prst="rect">
            <a:avLst/>
          </a:prstGeom>
        </p:spPr>
      </p:pic>
      <p:sp>
        <p:nvSpPr>
          <p:cNvPr id="9" name="TextBox 8">
            <a:extLst>
              <a:ext uri="{FF2B5EF4-FFF2-40B4-BE49-F238E27FC236}">
                <a16:creationId xmlns:a16="http://schemas.microsoft.com/office/drawing/2014/main" id="{CCDC40D7-A566-DC7E-CA6B-692122F8AC6F}"/>
              </a:ext>
            </a:extLst>
          </p:cNvPr>
          <p:cNvSpPr txBox="1"/>
          <p:nvPr/>
        </p:nvSpPr>
        <p:spPr>
          <a:xfrm>
            <a:off x="3594588" y="2986324"/>
            <a:ext cx="2302831" cy="461665"/>
          </a:xfrm>
          <a:prstGeom prst="rect">
            <a:avLst/>
          </a:prstGeom>
          <a:noFill/>
        </p:spPr>
        <p:txBody>
          <a:bodyPr wrap="square" lIns="91440" tIns="45720" rIns="91440" bIns="45720" anchor="t">
            <a:noAutofit/>
          </a:bodyPr>
          <a:lstStyle/>
          <a:p>
            <a:pPr algn="ctr"/>
            <a:r>
              <a:rPr lang="zh-cn" sz="2400" dirty="0">
                <a:ea typeface="SimSun" panose="02010600030101010101" pitchFamily="2" charset="-122"/>
                <a:cs typeface="Calibri"/>
              </a:rPr>
              <a:t>增加能量</a:t>
            </a:r>
          </a:p>
        </p:txBody>
      </p:sp>
      <p:sp>
        <p:nvSpPr>
          <p:cNvPr id="10" name="TextBox 9">
            <a:extLst>
              <a:ext uri="{FF2B5EF4-FFF2-40B4-BE49-F238E27FC236}">
                <a16:creationId xmlns:a16="http://schemas.microsoft.com/office/drawing/2014/main" id="{0012B2A3-9BF7-98EE-58A3-DE2051385369}"/>
              </a:ext>
            </a:extLst>
          </p:cNvPr>
          <p:cNvSpPr txBox="1"/>
          <p:nvPr/>
        </p:nvSpPr>
        <p:spPr>
          <a:xfrm>
            <a:off x="6290894" y="3031719"/>
            <a:ext cx="2302831" cy="461665"/>
          </a:xfrm>
          <a:prstGeom prst="rect">
            <a:avLst/>
          </a:prstGeom>
          <a:noFill/>
        </p:spPr>
        <p:txBody>
          <a:bodyPr wrap="square" lIns="91440" tIns="45720" rIns="91440" bIns="45720" anchor="t">
            <a:noAutofit/>
          </a:bodyPr>
          <a:lstStyle/>
          <a:p>
            <a:pPr algn="ctr"/>
            <a:r>
              <a:rPr lang="zh-cn" sz="2400" dirty="0">
                <a:ea typeface="SimSun" panose="02010600030101010101" pitchFamily="2" charset="-122"/>
                <a:cs typeface="Calibri"/>
              </a:rPr>
              <a:t>感觉更快乐</a:t>
            </a:r>
          </a:p>
        </p:txBody>
      </p:sp>
      <p:sp>
        <p:nvSpPr>
          <p:cNvPr id="11" name="TextBox 10">
            <a:extLst>
              <a:ext uri="{FF2B5EF4-FFF2-40B4-BE49-F238E27FC236}">
                <a16:creationId xmlns:a16="http://schemas.microsoft.com/office/drawing/2014/main" id="{195EC09D-F324-D2AB-EDE4-20B44BF9B20C}"/>
              </a:ext>
            </a:extLst>
          </p:cNvPr>
          <p:cNvSpPr txBox="1"/>
          <p:nvPr/>
        </p:nvSpPr>
        <p:spPr>
          <a:xfrm>
            <a:off x="8869971" y="3068384"/>
            <a:ext cx="2302831" cy="461665"/>
          </a:xfrm>
          <a:prstGeom prst="rect">
            <a:avLst/>
          </a:prstGeom>
          <a:noFill/>
        </p:spPr>
        <p:txBody>
          <a:bodyPr wrap="square" lIns="91440" tIns="45720" rIns="91440" bIns="45720" anchor="t">
            <a:noAutofit/>
          </a:bodyPr>
          <a:lstStyle/>
          <a:p>
            <a:pPr algn="ctr"/>
            <a:r>
              <a:rPr lang="zh-cn" sz="2400" dirty="0">
                <a:ea typeface="SimSun" panose="02010600030101010101" pitchFamily="2" charset="-122"/>
                <a:cs typeface="Calibri"/>
              </a:rPr>
              <a:t>改善睡眠</a:t>
            </a:r>
            <a:endParaRPr lang="en-US" dirty="0">
              <a:ea typeface="SimSun" panose="02010600030101010101" pitchFamily="2" charset="-122"/>
            </a:endParaRPr>
          </a:p>
        </p:txBody>
      </p:sp>
      <p:sp>
        <p:nvSpPr>
          <p:cNvPr id="16" name="TextBox 15">
            <a:extLst>
              <a:ext uri="{FF2B5EF4-FFF2-40B4-BE49-F238E27FC236}">
                <a16:creationId xmlns:a16="http://schemas.microsoft.com/office/drawing/2014/main" id="{F7C1C05F-F418-CF4C-6FDE-02D13BDC0943}"/>
              </a:ext>
            </a:extLst>
          </p:cNvPr>
          <p:cNvSpPr txBox="1"/>
          <p:nvPr/>
        </p:nvSpPr>
        <p:spPr>
          <a:xfrm>
            <a:off x="2084675" y="5324079"/>
            <a:ext cx="2302831" cy="461665"/>
          </a:xfrm>
          <a:prstGeom prst="rect">
            <a:avLst/>
          </a:prstGeom>
          <a:noFill/>
        </p:spPr>
        <p:txBody>
          <a:bodyPr wrap="square" lIns="91440" tIns="45720" rIns="91440" bIns="45720" anchor="t">
            <a:noAutofit/>
          </a:bodyPr>
          <a:lstStyle/>
          <a:p>
            <a:pPr algn="ctr"/>
            <a:r>
              <a:rPr lang="zh-cn" sz="2400" dirty="0">
                <a:ea typeface="SimSun" panose="02010600030101010101" pitchFamily="2" charset="-122"/>
                <a:cs typeface="Calibri"/>
              </a:rPr>
              <a:t>健康体重</a:t>
            </a:r>
            <a:endParaRPr lang="en-US" sz="2400" dirty="0">
              <a:ea typeface="SimSun" panose="02010600030101010101" pitchFamily="2" charset="-122"/>
            </a:endParaRPr>
          </a:p>
        </p:txBody>
      </p:sp>
      <p:sp>
        <p:nvSpPr>
          <p:cNvPr id="18" name="TextBox 17">
            <a:extLst>
              <a:ext uri="{FF2B5EF4-FFF2-40B4-BE49-F238E27FC236}">
                <a16:creationId xmlns:a16="http://schemas.microsoft.com/office/drawing/2014/main" id="{D40D2A47-979E-B480-20FB-91CAC2B8B687}"/>
              </a:ext>
            </a:extLst>
          </p:cNvPr>
          <p:cNvSpPr txBox="1"/>
          <p:nvPr/>
        </p:nvSpPr>
        <p:spPr>
          <a:xfrm>
            <a:off x="4798112" y="5359019"/>
            <a:ext cx="2302831" cy="461665"/>
          </a:xfrm>
          <a:prstGeom prst="rect">
            <a:avLst/>
          </a:prstGeom>
          <a:noFill/>
        </p:spPr>
        <p:txBody>
          <a:bodyPr wrap="square" lIns="91440" tIns="45720" rIns="91440" bIns="45720" anchor="t">
            <a:noAutofit/>
          </a:bodyPr>
          <a:lstStyle/>
          <a:p>
            <a:pPr algn="ctr"/>
            <a:r>
              <a:rPr lang="zh-cn" sz="2400" dirty="0">
                <a:ea typeface="SimSun" panose="02010600030101010101" pitchFamily="2" charset="-122"/>
                <a:cs typeface="Calibri"/>
              </a:rPr>
              <a:t>寿命更长</a:t>
            </a:r>
          </a:p>
        </p:txBody>
      </p:sp>
      <p:pic>
        <p:nvPicPr>
          <p:cNvPr id="20" name="Picture 19" descr="图标&#10;&#10;自动生成的描述">
            <a:extLst>
              <a:ext uri="{FF2B5EF4-FFF2-40B4-BE49-F238E27FC236}">
                <a16:creationId xmlns:a16="http://schemas.microsoft.com/office/drawing/2014/main" id="{3318553B-5E43-3FDB-F9E3-A6D12BEC9B82}"/>
              </a:ext>
            </a:extLst>
          </p:cNvPr>
          <p:cNvPicPr>
            <a:picLocks noChangeAspect="1"/>
          </p:cNvPicPr>
          <p:nvPr/>
        </p:nvPicPr>
        <p:blipFill rotWithShape="1">
          <a:blip r:embed="rId11">
            <a:duotone>
              <a:schemeClr val="accent1">
                <a:shade val="45000"/>
                <a:satMod val="135000"/>
              </a:schemeClr>
              <a:prstClr val="white"/>
            </a:duotone>
            <a:extLst>
              <a:ext uri="{28A0092B-C50C-407E-A947-70E740481C1C}">
                <a14:useLocalDpi xmlns:a14="http://schemas.microsoft.com/office/drawing/2010/main" val="0"/>
              </a:ext>
            </a:extLst>
          </a:blip>
          <a:srcRect b="8333"/>
          <a:stretch/>
        </p:blipFill>
        <p:spPr>
          <a:xfrm>
            <a:off x="8221242" y="4134674"/>
            <a:ext cx="1297457" cy="1284481"/>
          </a:xfrm>
          <a:prstGeom prst="rect">
            <a:avLst/>
          </a:prstGeom>
          <a:solidFill>
            <a:srgbClr val="FF0000"/>
          </a:solidFill>
        </p:spPr>
      </p:pic>
      <p:sp>
        <p:nvSpPr>
          <p:cNvPr id="21" name="TextBox 20">
            <a:extLst>
              <a:ext uri="{FF2B5EF4-FFF2-40B4-BE49-F238E27FC236}">
                <a16:creationId xmlns:a16="http://schemas.microsoft.com/office/drawing/2014/main" id="{3AA778EC-D268-4B6E-6F56-0E17202F3495}"/>
              </a:ext>
            </a:extLst>
          </p:cNvPr>
          <p:cNvSpPr txBox="1"/>
          <p:nvPr/>
        </p:nvSpPr>
        <p:spPr>
          <a:xfrm>
            <a:off x="7770399" y="5379577"/>
            <a:ext cx="2302831" cy="461665"/>
          </a:xfrm>
          <a:prstGeom prst="rect">
            <a:avLst/>
          </a:prstGeom>
          <a:noFill/>
        </p:spPr>
        <p:txBody>
          <a:bodyPr wrap="square" lIns="91440" tIns="45720" rIns="91440" bIns="45720" anchor="t">
            <a:noAutofit/>
          </a:bodyPr>
          <a:lstStyle/>
          <a:p>
            <a:pPr algn="ctr"/>
            <a:r>
              <a:rPr lang="zh-cn" sz="2400" dirty="0">
                <a:ea typeface="SimSun" panose="02010600030101010101" pitchFamily="2" charset="-122"/>
                <a:cs typeface="Calibri"/>
              </a:rPr>
              <a:t>减轻压力</a:t>
            </a:r>
          </a:p>
        </p:txBody>
      </p:sp>
      <p:pic>
        <p:nvPicPr>
          <p:cNvPr id="12" name="Graphic 11" descr="实心填充心脏和脉搏">
            <a:extLst>
              <a:ext uri="{FF2B5EF4-FFF2-40B4-BE49-F238E27FC236}">
                <a16:creationId xmlns:a16="http://schemas.microsoft.com/office/drawing/2014/main" id="{16BC5F2D-C603-9B16-DB58-7130E59C16B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288816" y="4118321"/>
            <a:ext cx="1297457" cy="1297457"/>
          </a:xfrm>
          <a:prstGeom prst="rect">
            <a:avLst/>
          </a:prstGeom>
        </p:spPr>
      </p:pic>
      <p:pic>
        <p:nvPicPr>
          <p:cNvPr id="19" name="Graphic 18" descr="实心填充物称重">
            <a:extLst>
              <a:ext uri="{FF2B5EF4-FFF2-40B4-BE49-F238E27FC236}">
                <a16:creationId xmlns:a16="http://schemas.microsoft.com/office/drawing/2014/main" id="{186B7D4F-517C-3C80-0AA5-9EF59568D71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619195" y="4160020"/>
            <a:ext cx="1233790" cy="1233790"/>
          </a:xfrm>
          <a:prstGeom prst="rect">
            <a:avLst/>
          </a:prstGeom>
        </p:spPr>
      </p:pic>
    </p:spTree>
    <p:extLst>
      <p:ext uri="{BB962C8B-B14F-4D97-AF65-F5344CB8AC3E}">
        <p14:creationId xmlns:p14="http://schemas.microsoft.com/office/powerpoint/2010/main" val="524732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坐在长椅上的人&#10;&#10;自动生成的描述（低置信度）">
            <a:extLst>
              <a:ext uri="{FF2B5EF4-FFF2-40B4-BE49-F238E27FC236}">
                <a16:creationId xmlns:a16="http://schemas.microsoft.com/office/drawing/2014/main" id="{64197BFA-8B09-C009-4E78-929C0A1C6651}"/>
              </a:ext>
            </a:extLst>
          </p:cNvPr>
          <p:cNvPicPr>
            <a:picLocks noChangeAspect="1"/>
          </p:cNvPicPr>
          <p:nvPr/>
        </p:nvPicPr>
        <p:blipFill rotWithShape="1">
          <a:blip r:embed="rId3">
            <a:extLst>
              <a:ext uri="{28A0092B-C50C-407E-A947-70E740481C1C}">
                <a14:useLocalDpi xmlns:a14="http://schemas.microsoft.com/office/drawing/2010/main" val="0"/>
              </a:ext>
            </a:extLst>
          </a:blip>
          <a:srcRect l="-529" t="17836" r="529" b="5774"/>
          <a:stretch/>
        </p:blipFill>
        <p:spPr>
          <a:xfrm>
            <a:off x="2584449" y="982549"/>
            <a:ext cx="9607551" cy="4892788"/>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图标&#10;&#10;自动生成的描述">
            <a:extLst>
              <a:ext uri="{FF2B5EF4-FFF2-40B4-BE49-F238E27FC236}">
                <a16:creationId xmlns:a16="http://schemas.microsoft.com/office/drawing/2014/main" id="{F8156022-C449-A44C-1203-980692C4AF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5" y="1142999"/>
            <a:ext cx="4572000" cy="4572000"/>
          </a:xfrm>
          <a:prstGeom prst="rect">
            <a:avLst/>
          </a:prstGeom>
        </p:spPr>
      </p:pic>
      <p:sp>
        <p:nvSpPr>
          <p:cNvPr id="16" name="TextBox 15">
            <a:extLst>
              <a:ext uri="{FF2B5EF4-FFF2-40B4-BE49-F238E27FC236}">
                <a16:creationId xmlns:a16="http://schemas.microsoft.com/office/drawing/2014/main" id="{D29EF1A6-88F5-1FA7-C771-14BD788895B6}"/>
              </a:ext>
            </a:extLst>
          </p:cNvPr>
          <p:cNvSpPr txBox="1"/>
          <p:nvPr/>
        </p:nvSpPr>
        <p:spPr>
          <a:xfrm>
            <a:off x="579380" y="6245152"/>
            <a:ext cx="565785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Tree>
    <p:extLst>
      <p:ext uri="{BB962C8B-B14F-4D97-AF65-F5344CB8AC3E}">
        <p14:creationId xmlns:p14="http://schemas.microsoft.com/office/powerpoint/2010/main" val="233850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体育活动与锻炼</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4" name="TextBox 3">
            <a:extLst>
              <a:ext uri="{FF2B5EF4-FFF2-40B4-BE49-F238E27FC236}">
                <a16:creationId xmlns:a16="http://schemas.microsoft.com/office/drawing/2014/main" id="{BCB7A94F-F015-D13C-8C49-DA523CF676A1}"/>
              </a:ext>
            </a:extLst>
          </p:cNvPr>
          <p:cNvSpPr txBox="1"/>
          <p:nvPr/>
        </p:nvSpPr>
        <p:spPr>
          <a:xfrm>
            <a:off x="170121" y="1798276"/>
            <a:ext cx="11791507" cy="1569660"/>
          </a:xfrm>
          <a:prstGeom prst="rect">
            <a:avLst/>
          </a:prstGeom>
          <a:noFill/>
        </p:spPr>
        <p:txBody>
          <a:bodyPr wrap="square" lIns="91440" tIns="45720" rIns="91440" bIns="45720" anchor="t">
            <a:noAutofit/>
          </a:bodyPr>
          <a:lstStyle/>
          <a:p>
            <a:pPr marL="0" indent="0" algn="ctr">
              <a:lnSpc>
                <a:spcPct val="100000"/>
              </a:lnSpc>
              <a:buNone/>
            </a:pPr>
            <a:r>
              <a:rPr lang="zh-cn" sz="3200" b="1" dirty="0">
                <a:ea typeface="SimSun" panose="02010600030101010101" pitchFamily="2" charset="-122"/>
                <a:cs typeface="+mn-lt"/>
              </a:rPr>
              <a:t>体育活动</a:t>
            </a:r>
          </a:p>
          <a:p>
            <a:pPr marL="0" indent="0" algn="ctr">
              <a:lnSpc>
                <a:spcPct val="100000"/>
              </a:lnSpc>
              <a:buNone/>
            </a:pPr>
            <a:r>
              <a:rPr lang="zh-cn" sz="3200" dirty="0">
                <a:ea typeface="SimSun" panose="02010600030101010101" pitchFamily="2" charset="-122"/>
                <a:cs typeface="+mn-lt"/>
              </a:rPr>
              <a:t>是指我们的身体做的任何运动。</a:t>
            </a:r>
            <a:r>
              <a:rPr lang="zh-cn" sz="3200">
                <a:ea typeface="SimSun" panose="02010600030101010101" pitchFamily="2" charset="-122"/>
                <a:cs typeface="+mn-lt"/>
              </a:rPr>
              <a:t>运动由肌肉带动，</a:t>
            </a:r>
            <a:br>
              <a:rPr lang="en-US" altLang="zh-CN" sz="3200">
                <a:ea typeface="SimSun" panose="02010600030101010101" pitchFamily="2" charset="-122"/>
                <a:cs typeface="+mn-lt"/>
              </a:rPr>
            </a:br>
            <a:r>
              <a:rPr lang="zh-cn" sz="3200">
                <a:ea typeface="SimSun" panose="02010600030101010101" pitchFamily="2" charset="-122"/>
                <a:cs typeface="+mn-lt"/>
              </a:rPr>
              <a:t>并</a:t>
            </a:r>
            <a:r>
              <a:rPr lang="zh-cn" sz="3200" dirty="0">
                <a:ea typeface="SimSun" panose="02010600030101010101" pitchFamily="2" charset="-122"/>
                <a:cs typeface="+mn-lt"/>
              </a:rPr>
              <a:t>且要消耗能量。</a:t>
            </a:r>
            <a:endParaRPr lang="en-US" sz="2400" dirty="0">
              <a:ea typeface="SimSun" panose="02010600030101010101" pitchFamily="2" charset="-122"/>
              <a:cs typeface="Calibri"/>
            </a:endParaRPr>
          </a:p>
        </p:txBody>
      </p:sp>
      <p:pic>
        <p:nvPicPr>
          <p:cNvPr id="6" name="Picture 5" descr="一张包含鞋子、人物、服装、卡通的图片&#10;&#10;自动生成的描述">
            <a:extLst>
              <a:ext uri="{FF2B5EF4-FFF2-40B4-BE49-F238E27FC236}">
                <a16:creationId xmlns:a16="http://schemas.microsoft.com/office/drawing/2014/main" id="{D5513924-D8FD-9D37-039D-EBF2D9CFBCE3}"/>
              </a:ext>
            </a:extLst>
          </p:cNvPr>
          <p:cNvPicPr>
            <a:picLocks noChangeAspect="1"/>
          </p:cNvPicPr>
          <p:nvPr/>
        </p:nvPicPr>
        <p:blipFill rotWithShape="1">
          <a:blip r:embed="rId4">
            <a:extLst>
              <a:ext uri="{28A0092B-C50C-407E-A947-70E740481C1C}">
                <a14:useLocalDpi xmlns:a14="http://schemas.microsoft.com/office/drawing/2010/main" val="0"/>
              </a:ext>
            </a:extLst>
          </a:blip>
          <a:srcRect t="27869" r="6147" b="28068"/>
          <a:stretch/>
        </p:blipFill>
        <p:spPr>
          <a:xfrm>
            <a:off x="1094757" y="3490065"/>
            <a:ext cx="9720025" cy="2566986"/>
          </a:xfrm>
          <a:prstGeom prst="rect">
            <a:avLst/>
          </a:prstGeom>
        </p:spPr>
      </p:pic>
    </p:spTree>
    <p:extLst>
      <p:ext uri="{BB962C8B-B14F-4D97-AF65-F5344CB8AC3E}">
        <p14:creationId xmlns:p14="http://schemas.microsoft.com/office/powerpoint/2010/main" val="325366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体育活动与锻炼</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4" name="TextBox 3">
            <a:extLst>
              <a:ext uri="{FF2B5EF4-FFF2-40B4-BE49-F238E27FC236}">
                <a16:creationId xmlns:a16="http://schemas.microsoft.com/office/drawing/2014/main" id="{0623D1B5-12A6-D419-37CF-FAED683447AF}"/>
              </a:ext>
            </a:extLst>
          </p:cNvPr>
          <p:cNvSpPr txBox="1"/>
          <p:nvPr/>
        </p:nvSpPr>
        <p:spPr>
          <a:xfrm>
            <a:off x="888983" y="1798276"/>
            <a:ext cx="10353784" cy="1569660"/>
          </a:xfrm>
          <a:prstGeom prst="rect">
            <a:avLst/>
          </a:prstGeom>
          <a:noFill/>
        </p:spPr>
        <p:txBody>
          <a:bodyPr wrap="square" lIns="91440" tIns="45720" rIns="91440" bIns="45720" anchor="t">
            <a:noAutofit/>
          </a:bodyPr>
          <a:lstStyle/>
          <a:p>
            <a:pPr marL="0" indent="0" algn="ctr">
              <a:lnSpc>
                <a:spcPct val="100000"/>
              </a:lnSpc>
              <a:buNone/>
            </a:pPr>
            <a:r>
              <a:rPr lang="zh-cn" sz="3200" b="1" dirty="0">
                <a:ea typeface="SimSun" panose="02010600030101010101" pitchFamily="2" charset="-122"/>
                <a:cs typeface="+mn-lt"/>
              </a:rPr>
              <a:t>锻炼</a:t>
            </a:r>
          </a:p>
          <a:p>
            <a:pPr marL="0" indent="0" algn="ctr">
              <a:lnSpc>
                <a:spcPct val="100000"/>
              </a:lnSpc>
              <a:buNone/>
            </a:pPr>
            <a:r>
              <a:rPr lang="zh-cn" sz="3200" dirty="0">
                <a:ea typeface="SimSun" panose="02010600030101010101" pitchFamily="2" charset="-122"/>
                <a:cs typeface="+mn-lt"/>
              </a:rPr>
              <a:t>是一项计划性、结构性和重复性活动，一般侧重于保持或提高身体健康的一个或多个部分。</a:t>
            </a:r>
            <a:endParaRPr lang="en-US" sz="2400" dirty="0">
              <a:ea typeface="SimSun" panose="02010600030101010101" pitchFamily="2" charset="-122"/>
              <a:cs typeface="Calibri"/>
            </a:endParaRPr>
          </a:p>
        </p:txBody>
      </p:sp>
      <p:pic>
        <p:nvPicPr>
          <p:cNvPr id="6" name="Picture 5">
            <a:extLst>
              <a:ext uri="{FF2B5EF4-FFF2-40B4-BE49-F238E27FC236}">
                <a16:creationId xmlns:a16="http://schemas.microsoft.com/office/drawing/2014/main" id="{5CD0E311-3D84-17CC-6A68-13AC5F35868F}"/>
              </a:ext>
            </a:extLst>
          </p:cNvPr>
          <p:cNvPicPr>
            <a:picLocks noChangeAspect="1"/>
          </p:cNvPicPr>
          <p:nvPr/>
        </p:nvPicPr>
        <p:blipFill rotWithShape="1">
          <a:blip r:embed="rId4"/>
          <a:srcRect l="36261" t="54557" r="20184" b="15866"/>
          <a:stretch/>
        </p:blipFill>
        <p:spPr>
          <a:xfrm>
            <a:off x="2818803" y="3497091"/>
            <a:ext cx="6554394" cy="2503662"/>
          </a:xfrm>
          <a:prstGeom prst="rect">
            <a:avLst/>
          </a:prstGeom>
        </p:spPr>
      </p:pic>
    </p:spTree>
    <p:extLst>
      <p:ext uri="{BB962C8B-B14F-4D97-AF65-F5344CB8AC3E}">
        <p14:creationId xmlns:p14="http://schemas.microsoft.com/office/powerpoint/2010/main" val="1826823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2CF45B-6887-E2A9-137A-A9FBC1299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110" y="1088096"/>
            <a:ext cx="2141978" cy="4951456"/>
          </a:xfrm>
          <a:prstGeom prst="rect">
            <a:avLst/>
          </a:prstGeom>
        </p:spPr>
      </p:pic>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耐力</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632319"/>
            <a:ext cx="6947808" cy="2908056"/>
          </a:xfrm>
        </p:spPr>
        <p:txBody>
          <a:bodyPr vert="horz" lIns="91440" tIns="45720" rIns="91440" bIns="45720" rtlCol="0" anchor="t">
            <a:noAutofit/>
          </a:bodyPr>
          <a:lstStyle/>
          <a:p>
            <a:pPr marL="457200" indent="-457200">
              <a:buFont typeface="Ubuntu Light" panose="020B0604020202020204" pitchFamily="34" charset="0"/>
              <a:buChar char="•"/>
            </a:pPr>
            <a:r>
              <a:rPr lang="zh-cn" sz="2600" b="1" dirty="0">
                <a:ea typeface="SimSun" panose="02010600030101010101" pitchFamily="2" charset="-122"/>
              </a:rPr>
              <a:t>耐力</a:t>
            </a:r>
            <a:r>
              <a:rPr lang="zh-cn" sz="2600" b="1" dirty="0">
                <a:solidFill>
                  <a:srgbClr val="179984"/>
                </a:solidFill>
                <a:ea typeface="SimSun" panose="02010600030101010101" pitchFamily="2" charset="-122"/>
              </a:rPr>
              <a:t>是指身体长时间保持运动的能力</a:t>
            </a:r>
            <a:endParaRPr lang="en-US" sz="2600" dirty="0">
              <a:ea typeface="SimSun" panose="02010600030101010101" pitchFamily="2" charset="-122"/>
            </a:endParaRPr>
          </a:p>
          <a:p>
            <a:pPr marL="1143000" lvl="1" indent="-457200"/>
            <a:r>
              <a:rPr lang="zh-cn" dirty="0">
                <a:ea typeface="SimSun" panose="02010600030101010101" pitchFamily="2" charset="-122"/>
              </a:rPr>
              <a:t>也可以称为：有氧健身、心血管健</a:t>
            </a:r>
            <a:r>
              <a:rPr lang="zh-cn">
                <a:ea typeface="SimSun" panose="02010600030101010101" pitchFamily="2" charset="-122"/>
              </a:rPr>
              <a:t>身、</a:t>
            </a:r>
            <a:br>
              <a:rPr lang="en-US" altLang="zh-CN">
                <a:ea typeface="SimSun" panose="02010600030101010101" pitchFamily="2" charset="-122"/>
              </a:rPr>
            </a:br>
            <a:r>
              <a:rPr lang="zh-cn">
                <a:ea typeface="SimSun" panose="02010600030101010101" pitchFamily="2" charset="-122"/>
              </a:rPr>
              <a:t>有氧运动</a:t>
            </a:r>
            <a:endParaRPr lang="zh-cn" dirty="0">
              <a:ea typeface="SimSun" panose="02010600030101010101" pitchFamily="2" charset="-122"/>
            </a:endParaRPr>
          </a:p>
          <a:p>
            <a:pPr marL="457200" indent="-457200">
              <a:buFont typeface="Ubuntu Light" panose="020B0604020202020204" pitchFamily="34" charset="0"/>
              <a:buChar char="•"/>
            </a:pPr>
            <a:endParaRPr lang="en-US" dirty="0">
              <a:ea typeface="SimSun" panose="02010600030101010101" pitchFamily="2" charset="-122"/>
            </a:endParaRPr>
          </a:p>
          <a:p>
            <a:pPr marL="457200" indent="-457200">
              <a:buFont typeface="Ubuntu Light" panose="020B0604020202020204" pitchFamily="34" charset="0"/>
              <a:buChar char="•"/>
            </a:pPr>
            <a:r>
              <a:rPr lang="zh-cn" sz="2600" dirty="0">
                <a:ea typeface="SimSun" panose="02010600030101010101" pitchFamily="2" charset="-122"/>
              </a:rPr>
              <a:t>目标是每天至少完成 30 分钟的耐力锻炼活动（每周 5 天）</a:t>
            </a:r>
          </a:p>
          <a:p>
            <a:pPr marL="457200" indent="-457200"/>
            <a:endParaRPr lang="en-US" dirty="0">
              <a:solidFill>
                <a:schemeClr val="tx2"/>
              </a:solidFill>
              <a:ea typeface="SimSun" panose="02010600030101010101" pitchFamily="2" charset="-122"/>
            </a:endParaRPr>
          </a:p>
          <a:p>
            <a:endParaRPr lang="en-US" dirty="0">
              <a:ea typeface="SimSun" panose="02010600030101010101" pitchFamily="2" charset="-122"/>
            </a:endParaRPr>
          </a:p>
          <a:p>
            <a:pPr marL="520700" indent="-342900">
              <a:buFont typeface="Ubuntu Light" panose="020B0604020202020204" pitchFamily="34" charset="0"/>
              <a:buChar char="•"/>
            </a:pPr>
            <a:endParaRPr lang="en-US" dirty="0">
              <a:ea typeface="SimSun" panose="02010600030101010101" pitchFamily="2" charset="-122"/>
            </a:endParaRP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Tree>
    <p:extLst>
      <p:ext uri="{BB962C8B-B14F-4D97-AF65-F5344CB8AC3E}">
        <p14:creationId xmlns:p14="http://schemas.microsoft.com/office/powerpoint/2010/main" val="3214684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耐力</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5" name="Picture 4">
            <a:extLst>
              <a:ext uri="{FF2B5EF4-FFF2-40B4-BE49-F238E27FC236}">
                <a16:creationId xmlns:a16="http://schemas.microsoft.com/office/drawing/2014/main" id="{CBC9F2A3-B26E-D204-4AA5-AE9A06FD0302}"/>
              </a:ext>
            </a:extLst>
          </p:cNvPr>
          <p:cNvPicPr>
            <a:picLocks noChangeAspect="1"/>
          </p:cNvPicPr>
          <p:nvPr/>
        </p:nvPicPr>
        <p:blipFill rotWithShape="1">
          <a:blip r:embed="rId4"/>
          <a:srcRect l="52981" t="50000" r="18876" b="17431"/>
          <a:stretch/>
        </p:blipFill>
        <p:spPr>
          <a:xfrm>
            <a:off x="2759993" y="1669121"/>
            <a:ext cx="6954473" cy="4527208"/>
          </a:xfrm>
          <a:prstGeom prst="rect">
            <a:avLst/>
          </a:prstGeom>
        </p:spPr>
      </p:pic>
    </p:spTree>
    <p:extLst>
      <p:ext uri="{BB962C8B-B14F-4D97-AF65-F5344CB8AC3E}">
        <p14:creationId xmlns:p14="http://schemas.microsoft.com/office/powerpoint/2010/main" val="135216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9A3AC4-2783-56B4-5326-223572091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7256" y="976219"/>
            <a:ext cx="2372752" cy="5016636"/>
          </a:xfrm>
          <a:prstGeom prst="rect">
            <a:avLst/>
          </a:prstGeom>
        </p:spPr>
      </p:pic>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力量</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984011"/>
            <a:ext cx="6042116" cy="2556364"/>
          </a:xfrm>
        </p:spPr>
        <p:txBody>
          <a:bodyPr vert="horz" lIns="91440" tIns="45720" rIns="91440" bIns="45720" rtlCol="0" anchor="t">
            <a:noAutofit/>
          </a:bodyPr>
          <a:lstStyle/>
          <a:p>
            <a:pPr marL="457200" indent="-457200">
              <a:buFont typeface="Ubuntu Light" panose="020B0604020202020204" pitchFamily="34" charset="0"/>
              <a:buChar char="•"/>
            </a:pPr>
            <a:r>
              <a:rPr lang="zh-cn" b="1" dirty="0">
                <a:ea typeface="SimSun" panose="02010600030101010101" pitchFamily="2" charset="-122"/>
              </a:rPr>
              <a:t>力量</a:t>
            </a:r>
            <a:r>
              <a:rPr lang="zh-cn" b="1" dirty="0">
                <a:solidFill>
                  <a:srgbClr val="179984"/>
                </a:solidFill>
                <a:ea typeface="SimSun" panose="02010600030101010101" pitchFamily="2" charset="-122"/>
              </a:rPr>
              <a:t>是指身体完成活动的能力</a:t>
            </a:r>
          </a:p>
          <a:p>
            <a:pPr marL="457200" indent="-457200">
              <a:buFont typeface="Ubuntu Light" panose="020B0604020202020204" pitchFamily="34" charset="0"/>
              <a:buChar char="•"/>
            </a:pPr>
            <a:endParaRPr lang="en-US" b="1" dirty="0">
              <a:solidFill>
                <a:srgbClr val="179984"/>
              </a:solidFill>
              <a:ea typeface="SimSun" panose="02010600030101010101" pitchFamily="2" charset="-122"/>
            </a:endParaRPr>
          </a:p>
          <a:p>
            <a:pPr marL="457200" indent="-457200">
              <a:buFont typeface="Ubuntu Light" panose="020B0604020202020204" pitchFamily="34" charset="0"/>
              <a:buChar char="•"/>
            </a:pPr>
            <a:r>
              <a:rPr lang="zh-cn" dirty="0">
                <a:ea typeface="SimSun" panose="02010600030101010101" pitchFamily="2" charset="-122"/>
              </a:rPr>
              <a:t>尝试</a:t>
            </a:r>
            <a:r>
              <a:rPr lang="zh-cn" dirty="0">
                <a:ea typeface="SimSun" panose="02010600030101010101" pitchFamily="2" charset="-122"/>
                <a:cs typeface="Calibri"/>
              </a:rPr>
              <a:t>每周进行 2-3 天的力量练习，每次最多锻炼 30 分钟</a:t>
            </a:r>
          </a:p>
          <a:p>
            <a:pPr marL="457200" indent="-457200">
              <a:buFont typeface="Ubuntu Light" panose="020B0604020202020204" pitchFamily="34" charset="0"/>
              <a:buChar char="•"/>
            </a:pPr>
            <a:endParaRPr lang="en-US" dirty="0">
              <a:ea typeface="SimSun" panose="02010600030101010101" pitchFamily="2" charset="-122"/>
            </a:endParaRPr>
          </a:p>
          <a:p>
            <a:endParaRPr lang="en-US" dirty="0">
              <a:ea typeface="SimSun" panose="02010600030101010101" pitchFamily="2" charset="-122"/>
            </a:endParaRPr>
          </a:p>
          <a:p>
            <a:pPr marL="457200" indent="-457200">
              <a:buFont typeface="Ubuntu Light" panose="020B0604020202020204" pitchFamily="34" charset="0"/>
              <a:buChar char="•"/>
            </a:pPr>
            <a:endParaRPr lang="en-US" dirty="0">
              <a:ea typeface="SimSun" panose="02010600030101010101" pitchFamily="2" charset="-122"/>
            </a:endParaRPr>
          </a:p>
          <a:p>
            <a:pPr marL="457200" indent="-457200"/>
            <a:endParaRPr lang="en-US" dirty="0">
              <a:solidFill>
                <a:schemeClr val="tx2"/>
              </a:solidFill>
              <a:ea typeface="SimSun" panose="02010600030101010101" pitchFamily="2" charset="-122"/>
            </a:endParaRPr>
          </a:p>
          <a:p>
            <a:pPr marL="0" indent="0">
              <a:buNone/>
            </a:pPr>
            <a:endParaRPr lang="en-US" dirty="0">
              <a:ea typeface="SimSun" panose="02010600030101010101" pitchFamily="2" charset="-122"/>
            </a:endParaRP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Tree>
    <p:extLst>
      <p:ext uri="{BB962C8B-B14F-4D97-AF65-F5344CB8AC3E}">
        <p14:creationId xmlns:p14="http://schemas.microsoft.com/office/powerpoint/2010/main" val="2318417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力量</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4" name="Text Placeholder 3">
            <a:extLst>
              <a:ext uri="{FF2B5EF4-FFF2-40B4-BE49-F238E27FC236}">
                <a16:creationId xmlns:a16="http://schemas.microsoft.com/office/drawing/2014/main" id="{672651DB-B8D8-B053-AD3E-0BE46DD2C674}"/>
              </a:ext>
            </a:extLst>
          </p:cNvPr>
          <p:cNvSpPr>
            <a:spLocks noGrp="1"/>
          </p:cNvSpPr>
          <p:nvPr>
            <p:ph type="body" sz="quarter" idx="12"/>
          </p:nvPr>
        </p:nvSpPr>
        <p:spPr>
          <a:xfrm>
            <a:off x="579380" y="5937375"/>
            <a:ext cx="6437168" cy="307777"/>
          </a:xfrm>
        </p:spPr>
        <p:txBody>
          <a:bodyPr vert="horz" lIns="91440" tIns="45720" rIns="91440" bIns="45720" rtlCol="0" anchor="t">
            <a:noAutofit/>
          </a:bodyPr>
          <a:lstStyle/>
          <a:p>
            <a:r>
              <a:rPr lang="zh-cn" sz="1200" i="1" dirty="0">
                <a:ea typeface="SimSun" panose="02010600030101010101" pitchFamily="2" charset="-122"/>
              </a:rPr>
              <a:t>*运动员应在合格专业人员的监督下使用此设备。</a:t>
            </a:r>
          </a:p>
        </p:txBody>
      </p:sp>
      <p:pic>
        <p:nvPicPr>
          <p:cNvPr id="6" name="Picture 5">
            <a:extLst>
              <a:ext uri="{FF2B5EF4-FFF2-40B4-BE49-F238E27FC236}">
                <a16:creationId xmlns:a16="http://schemas.microsoft.com/office/drawing/2014/main" id="{4D10F1CF-56A9-621A-3806-9E4E4C413F00}"/>
              </a:ext>
            </a:extLst>
          </p:cNvPr>
          <p:cNvPicPr>
            <a:picLocks noChangeAspect="1"/>
          </p:cNvPicPr>
          <p:nvPr/>
        </p:nvPicPr>
        <p:blipFill rotWithShape="1">
          <a:blip r:embed="rId4"/>
          <a:srcRect l="52981" t="47340" r="19083" b="20733"/>
          <a:stretch/>
        </p:blipFill>
        <p:spPr>
          <a:xfrm>
            <a:off x="2989983" y="1669121"/>
            <a:ext cx="6212033" cy="3993452"/>
          </a:xfrm>
          <a:prstGeom prst="rect">
            <a:avLst/>
          </a:prstGeom>
        </p:spPr>
      </p:pic>
    </p:spTree>
    <p:extLst>
      <p:ext uri="{BB962C8B-B14F-4D97-AF65-F5344CB8AC3E}">
        <p14:creationId xmlns:p14="http://schemas.microsoft.com/office/powerpoint/2010/main" val="2457176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3;p2">
            <a:extLst>
              <a:ext uri="{FF2B5EF4-FFF2-40B4-BE49-F238E27FC236}">
                <a16:creationId xmlns:a16="http://schemas.microsoft.com/office/drawing/2014/main" id="{206399DC-9366-44AB-AE36-C8B28A0FB088}"/>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buFont typeface="Ubuntu"/>
              <a:buNone/>
            </a:pPr>
            <a:r>
              <a:rPr lang="zh-cn" sz="3600" dirty="0">
                <a:latin typeface="Ubuntu" panose="020B0504030602030204" pitchFamily="34" charset="0"/>
                <a:ea typeface="SimSun" panose="02010600030101010101" pitchFamily="2" charset="-122"/>
              </a:rPr>
              <a:t>介绍</a:t>
            </a:r>
          </a:p>
        </p:txBody>
      </p:sp>
      <p:sp>
        <p:nvSpPr>
          <p:cNvPr id="5" name="Google Shape;94;p2">
            <a:extLst>
              <a:ext uri="{FF2B5EF4-FFF2-40B4-BE49-F238E27FC236}">
                <a16:creationId xmlns:a16="http://schemas.microsoft.com/office/drawing/2014/main" id="{C25E7E39-1AAC-4898-B58E-A7A7B2EEA319}"/>
              </a:ext>
            </a:extLst>
          </p:cNvPr>
          <p:cNvSpPr txBox="1">
            <a:spLocks/>
          </p:cNvSpPr>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Clr>
                <a:schemeClr val="dk1"/>
              </a:buClr>
              <a:buSzPts val="2800"/>
              <a:buNone/>
            </a:pPr>
            <a:r>
              <a:rPr lang="zh-cn" dirty="0">
                <a:latin typeface="Ubuntu" panose="020B0504030602030204" pitchFamily="34" charset="0"/>
                <a:ea typeface="SimSun" panose="02010600030101010101" pitchFamily="2" charset="-122"/>
              </a:rPr>
              <a:t>自我介绍！</a:t>
            </a:r>
          </a:p>
          <a:p>
            <a:pPr lvl="1">
              <a:lnSpc>
                <a:spcPct val="150000"/>
              </a:lnSpc>
              <a:buClr>
                <a:schemeClr val="dk1"/>
              </a:buClr>
              <a:buSzPts val="2400"/>
            </a:pPr>
            <a:r>
              <a:rPr lang="zh-cn" dirty="0">
                <a:latin typeface="Ubuntu" panose="020B0504030602030204" pitchFamily="34" charset="0"/>
                <a:ea typeface="SimSun" panose="02010600030101010101" pitchFamily="2" charset="-122"/>
              </a:rPr>
              <a:t>姓名</a:t>
            </a:r>
          </a:p>
          <a:p>
            <a:pPr lvl="1">
              <a:lnSpc>
                <a:spcPct val="150000"/>
              </a:lnSpc>
              <a:buClr>
                <a:schemeClr val="dk1"/>
              </a:buClr>
              <a:buSzPts val="2400"/>
            </a:pPr>
            <a:r>
              <a:rPr lang="zh-cn" dirty="0">
                <a:latin typeface="Ubuntu" panose="020B0504030602030204" pitchFamily="34" charset="0"/>
                <a:ea typeface="SimSun" panose="02010600030101010101" pitchFamily="2" charset="-122"/>
              </a:rPr>
              <a:t>最喜欢的运动</a:t>
            </a:r>
          </a:p>
          <a:p>
            <a:pPr lvl="1">
              <a:lnSpc>
                <a:spcPct val="150000"/>
              </a:lnSpc>
              <a:buClr>
                <a:schemeClr val="dk1"/>
              </a:buClr>
              <a:buSzPts val="2400"/>
            </a:pPr>
            <a:r>
              <a:rPr lang="zh-cn" dirty="0">
                <a:latin typeface="Ubuntu" panose="020B0504030602030204" pitchFamily="34" charset="0"/>
                <a:ea typeface="SimSun" panose="02010600030101010101" pitchFamily="2" charset="-122"/>
              </a:rPr>
              <a:t>您为什么想做一名健身队长</a:t>
            </a:r>
          </a:p>
        </p:txBody>
      </p:sp>
    </p:spTree>
    <p:extLst>
      <p:ext uri="{BB962C8B-B14F-4D97-AF65-F5344CB8AC3E}">
        <p14:creationId xmlns:p14="http://schemas.microsoft.com/office/powerpoint/2010/main" val="23011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644AA8-597B-9A34-AF4F-5D55AC945D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2125" y="1562813"/>
            <a:ext cx="3591225" cy="4682339"/>
          </a:xfrm>
          <a:prstGeom prst="rect">
            <a:avLst/>
          </a:prstGeom>
        </p:spPr>
      </p:pic>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柔韧性</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139950"/>
            <a:ext cx="6977495" cy="4105202"/>
          </a:xfrm>
        </p:spPr>
        <p:txBody>
          <a:bodyPr vert="horz" lIns="91440" tIns="45720" rIns="91440" bIns="45720" rtlCol="0" anchor="t">
            <a:noAutofit/>
          </a:bodyPr>
          <a:lstStyle/>
          <a:p>
            <a:pPr marL="457200" indent="-457200">
              <a:buFont typeface="Ubuntu Light" panose="020B0604020202020204" pitchFamily="34" charset="0"/>
              <a:buChar char="•"/>
            </a:pPr>
            <a:r>
              <a:rPr lang="zh-cn" b="1" dirty="0">
                <a:ea typeface="SimSun" panose="02010600030101010101" pitchFamily="2" charset="-122"/>
              </a:rPr>
              <a:t>柔韧性</a:t>
            </a:r>
            <a:r>
              <a:rPr lang="zh-cn" b="1" dirty="0">
                <a:solidFill>
                  <a:srgbClr val="179984"/>
                </a:solidFill>
                <a:ea typeface="SimSun" panose="02010600030101010101" pitchFamily="2" charset="-122"/>
              </a:rPr>
              <a:t>是指不费力地朝各个方向活动身体的能力</a:t>
            </a:r>
          </a:p>
          <a:p>
            <a:endParaRPr lang="en-US" dirty="0">
              <a:ea typeface="SimSun" panose="02010600030101010101" pitchFamily="2" charset="-122"/>
            </a:endParaRPr>
          </a:p>
          <a:p>
            <a:pPr marL="457200" indent="-457200">
              <a:buFont typeface="Ubuntu Light" panose="020B0604020202020204" pitchFamily="34" charset="0"/>
              <a:buChar char="•"/>
            </a:pPr>
            <a:r>
              <a:rPr lang="zh-cn" dirty="0">
                <a:ea typeface="SimSun" panose="02010600030101010101" pitchFamily="2" charset="-122"/>
              </a:rPr>
              <a:t>让身体变柔韧的最佳方法是做拉伸活动！</a:t>
            </a:r>
          </a:p>
          <a:p>
            <a:pPr marL="844550" lvl="2" indent="-342900"/>
            <a:r>
              <a:rPr lang="zh-cn" sz="2400" dirty="0">
                <a:ea typeface="SimSun" panose="02010600030101010101" pitchFamily="2" charset="-122"/>
              </a:rPr>
              <a:t>练习、锻炼或比赛前后</a:t>
            </a:r>
          </a:p>
          <a:p>
            <a:pPr marL="844550" lvl="2" indent="-342900"/>
            <a:r>
              <a:rPr lang="zh-cn" sz="2400" dirty="0">
                <a:ea typeface="SimSun" panose="02010600030101010101" pitchFamily="2" charset="-122"/>
              </a:rPr>
              <a:t>每天</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Tree>
    <p:extLst>
      <p:ext uri="{BB962C8B-B14F-4D97-AF65-F5344CB8AC3E}">
        <p14:creationId xmlns:p14="http://schemas.microsoft.com/office/powerpoint/2010/main" val="391968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柔韧性</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5" name="Picture 4">
            <a:extLst>
              <a:ext uri="{FF2B5EF4-FFF2-40B4-BE49-F238E27FC236}">
                <a16:creationId xmlns:a16="http://schemas.microsoft.com/office/drawing/2014/main" id="{9AC2D435-D2D4-6565-0445-CBC8A83F8170}"/>
              </a:ext>
            </a:extLst>
          </p:cNvPr>
          <p:cNvPicPr>
            <a:picLocks noChangeAspect="1"/>
          </p:cNvPicPr>
          <p:nvPr/>
        </p:nvPicPr>
        <p:blipFill rotWithShape="1">
          <a:blip r:embed="rId4"/>
          <a:srcRect l="53594" t="55168" r="18119" b="28563"/>
          <a:stretch/>
        </p:blipFill>
        <p:spPr>
          <a:xfrm>
            <a:off x="1973063" y="2623286"/>
            <a:ext cx="8245874" cy="2667700"/>
          </a:xfrm>
          <a:prstGeom prst="rect">
            <a:avLst/>
          </a:prstGeom>
        </p:spPr>
      </p:pic>
    </p:spTree>
    <p:extLst>
      <p:ext uri="{BB962C8B-B14F-4D97-AF65-F5344CB8AC3E}">
        <p14:creationId xmlns:p14="http://schemas.microsoft.com/office/powerpoint/2010/main" val="3009387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738E0B-AAC4-3227-F47E-EC410290E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5950" y="1304465"/>
            <a:ext cx="4130306" cy="4571216"/>
          </a:xfrm>
          <a:prstGeom prst="rect">
            <a:avLst/>
          </a:prstGeom>
        </p:spPr>
      </p:pic>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平衡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843334"/>
            <a:ext cx="6137911" cy="3401818"/>
          </a:xfrm>
        </p:spPr>
        <p:txBody>
          <a:bodyPr vert="horz" lIns="91440" tIns="45720" rIns="91440" bIns="45720" rtlCol="0" anchor="t">
            <a:noAutofit/>
          </a:bodyPr>
          <a:lstStyle/>
          <a:p>
            <a:pPr marL="457200" indent="-457200">
              <a:buFont typeface="Ubuntu Light" panose="020B0604020202020204" pitchFamily="34" charset="0"/>
              <a:buChar char="•"/>
            </a:pPr>
            <a:r>
              <a:rPr lang="zh-cn" b="1" dirty="0">
                <a:ea typeface="SimSun" panose="02010600030101010101" pitchFamily="2" charset="-122"/>
              </a:rPr>
              <a:t>平衡是指</a:t>
            </a:r>
            <a:r>
              <a:rPr lang="zh-cn" b="1" dirty="0">
                <a:solidFill>
                  <a:srgbClr val="009A79"/>
                </a:solidFill>
                <a:ea typeface="SimSun" panose="02010600030101010101" pitchFamily="2" charset="-122"/>
              </a:rPr>
              <a:t>让身体保持直立或保持控制运动的能力</a:t>
            </a:r>
          </a:p>
          <a:p>
            <a:endParaRPr lang="en-US" b="1" dirty="0">
              <a:solidFill>
                <a:srgbClr val="009A79"/>
              </a:solidFill>
              <a:ea typeface="SimSun" panose="02010600030101010101" pitchFamily="2" charset="-122"/>
            </a:endParaRPr>
          </a:p>
          <a:p>
            <a:pPr marL="457200" indent="-457200">
              <a:buFont typeface="Ubuntu Light" panose="020B0604020202020204" pitchFamily="34" charset="0"/>
              <a:buChar char="•"/>
            </a:pPr>
            <a:r>
              <a:rPr lang="zh-cn" dirty="0">
                <a:ea typeface="SimSun" panose="02010600030101010101" pitchFamily="2" charset="-122"/>
              </a:rPr>
              <a:t>尝试每周进行 2 -3 天的平衡练习，每次锻炼最多 15 分钟</a:t>
            </a:r>
          </a:p>
          <a:p>
            <a:endParaRPr lang="en-US" b="1" dirty="0">
              <a:ea typeface="SimSun" panose="02010600030101010101" pitchFamily="2" charset="-122"/>
            </a:endParaRPr>
          </a:p>
          <a:p>
            <a:pPr marL="457200" indent="-457200">
              <a:buFont typeface="Ubuntu Light" panose="020B0604020202020204" pitchFamily="34" charset="0"/>
              <a:buChar char="•"/>
            </a:pPr>
            <a:endParaRPr lang="en-US" dirty="0">
              <a:ea typeface="SimSun" panose="02010600030101010101" pitchFamily="2" charset="-122"/>
            </a:endParaRPr>
          </a:p>
          <a:p>
            <a:pPr marL="0" indent="0">
              <a:buNone/>
            </a:pPr>
            <a:endParaRPr lang="en-US" sz="2400" dirty="0">
              <a:ea typeface="SimSun" panose="02010600030101010101" pitchFamily="2" charset="-122"/>
            </a:endParaRPr>
          </a:p>
          <a:p>
            <a:pPr marL="800100" lvl="1" indent="-342900"/>
            <a:endParaRPr lang="en-US" dirty="0">
              <a:ea typeface="SimSun" panose="02010600030101010101" pitchFamily="2" charset="-122"/>
            </a:endParaRPr>
          </a:p>
          <a:p>
            <a:pPr marL="457200" indent="-457200"/>
            <a:endParaRPr lang="en-US" dirty="0">
              <a:solidFill>
                <a:schemeClr val="tx2"/>
              </a:solidFill>
              <a:ea typeface="SimSun" panose="02010600030101010101" pitchFamily="2" charset="-122"/>
            </a:endParaRPr>
          </a:p>
          <a:p>
            <a:endParaRPr lang="en-US" dirty="0">
              <a:ea typeface="SimSun" panose="02010600030101010101" pitchFamily="2" charset="-122"/>
            </a:endParaRP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Tree>
    <p:extLst>
      <p:ext uri="{BB962C8B-B14F-4D97-AF65-F5344CB8AC3E}">
        <p14:creationId xmlns:p14="http://schemas.microsoft.com/office/powerpoint/2010/main" val="1269450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平衡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5" name="Picture 4">
            <a:extLst>
              <a:ext uri="{FF2B5EF4-FFF2-40B4-BE49-F238E27FC236}">
                <a16:creationId xmlns:a16="http://schemas.microsoft.com/office/drawing/2014/main" id="{42A6836A-7ED7-5CFD-1675-42145303791D}"/>
              </a:ext>
            </a:extLst>
          </p:cNvPr>
          <p:cNvPicPr>
            <a:picLocks noChangeAspect="1"/>
          </p:cNvPicPr>
          <p:nvPr/>
        </p:nvPicPr>
        <p:blipFill rotWithShape="1">
          <a:blip r:embed="rId4"/>
          <a:srcRect l="53050" t="55535" r="18532" b="29052"/>
          <a:stretch/>
        </p:blipFill>
        <p:spPr>
          <a:xfrm>
            <a:off x="2102766" y="2738861"/>
            <a:ext cx="7986468" cy="2436550"/>
          </a:xfrm>
          <a:prstGeom prst="rect">
            <a:avLst/>
          </a:prstGeom>
        </p:spPr>
      </p:pic>
    </p:spTree>
    <p:extLst>
      <p:ext uri="{BB962C8B-B14F-4D97-AF65-F5344CB8AC3E}">
        <p14:creationId xmlns:p14="http://schemas.microsoft.com/office/powerpoint/2010/main" val="545981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图标&#10;&#10;自动生成的描述">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FIT 5 健身卡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体育活动</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5" name="Picture 4">
            <a:extLst>
              <a:ext uri="{FF2B5EF4-FFF2-40B4-BE49-F238E27FC236}">
                <a16:creationId xmlns:a16="http://schemas.microsoft.com/office/drawing/2014/main" id="{4B6D5C0F-FAB0-FABD-F810-65074558CB4E}"/>
              </a:ext>
            </a:extLst>
          </p:cNvPr>
          <p:cNvPicPr>
            <a:picLocks noChangeAspect="1"/>
          </p:cNvPicPr>
          <p:nvPr/>
        </p:nvPicPr>
        <p:blipFill rotWithShape="1">
          <a:blip r:embed="rId4"/>
          <a:srcRect l="43962" t="13089" r="28865" b="12416"/>
          <a:stretch/>
        </p:blipFill>
        <p:spPr>
          <a:xfrm>
            <a:off x="3070923" y="1821433"/>
            <a:ext cx="2819263" cy="4347643"/>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75D48A13-14DB-EB36-E273-E2B6BA93009E}"/>
              </a:ext>
            </a:extLst>
          </p:cNvPr>
          <p:cNvPicPr>
            <a:picLocks noChangeAspect="1"/>
          </p:cNvPicPr>
          <p:nvPr/>
        </p:nvPicPr>
        <p:blipFill rotWithShape="1">
          <a:blip r:embed="rId5"/>
          <a:srcRect l="43624" t="12844" r="29541" b="13028"/>
          <a:stretch/>
        </p:blipFill>
        <p:spPr>
          <a:xfrm>
            <a:off x="6301815" y="1821433"/>
            <a:ext cx="2819263" cy="434764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4816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910CF1-BC27-C8E0-252B-AACF2CAB3D26}"/>
              </a:ext>
            </a:extLst>
          </p:cNvPr>
          <p:cNvPicPr>
            <a:picLocks noChangeAspect="1"/>
          </p:cNvPicPr>
          <p:nvPr/>
        </p:nvPicPr>
        <p:blipFill rotWithShape="1">
          <a:blip r:embed="rId3"/>
          <a:srcRect l="67013" t="50000" r="2110" b="18871"/>
          <a:stretch/>
        </p:blipFill>
        <p:spPr>
          <a:xfrm>
            <a:off x="2584448" y="953363"/>
            <a:ext cx="9607553" cy="4897449"/>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500"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ea typeface="SimSun" panose="02010600030101010101" pitchFamily="2" charset="-122"/>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grpSp>
      <p:pic>
        <p:nvPicPr>
          <p:cNvPr id="16" name="Picture 15" descr="图标&#10;&#10;自动生成的描述">
            <a:extLst>
              <a:ext uri="{FF2B5EF4-FFF2-40B4-BE49-F238E27FC236}">
                <a16:creationId xmlns:a16="http://schemas.microsoft.com/office/drawing/2014/main" id="{CE0667BB-0AE4-0C0F-4D29-63EA863886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4" y="1142999"/>
            <a:ext cx="4572001" cy="4597918"/>
          </a:xfrm>
          <a:prstGeom prst="rect">
            <a:avLst/>
          </a:prstGeom>
        </p:spPr>
      </p:pic>
      <p:sp>
        <p:nvSpPr>
          <p:cNvPr id="17" name="TextBox 16">
            <a:extLst>
              <a:ext uri="{FF2B5EF4-FFF2-40B4-BE49-F238E27FC236}">
                <a16:creationId xmlns:a16="http://schemas.microsoft.com/office/drawing/2014/main" id="{E9D3A1C0-5134-46C4-45AB-E3112EEF326D}"/>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3" name="AutoShape 2">
            <a:extLst>
              <a:ext uri="{FF2B5EF4-FFF2-40B4-BE49-F238E27FC236}">
                <a16:creationId xmlns:a16="http://schemas.microsoft.com/office/drawing/2014/main" id="{91D7E070-2D7A-321A-EB52-34A702F372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en-US">
              <a:ea typeface="SimSun" panose="02010600030101010101" pitchFamily="2" charset="-122"/>
            </a:endParaRPr>
          </a:p>
        </p:txBody>
      </p:sp>
    </p:spTree>
    <p:extLst>
      <p:ext uri="{BB962C8B-B14F-4D97-AF65-F5344CB8AC3E}">
        <p14:creationId xmlns:p14="http://schemas.microsoft.com/office/powerpoint/2010/main" val="488522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什么是健康饮食？</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营养</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139950"/>
            <a:ext cx="9772650" cy="3400425"/>
          </a:xfrm>
        </p:spPr>
        <p:txBody>
          <a:bodyPr>
            <a:noAutofit/>
          </a:bodyPr>
          <a:lstStyle/>
          <a:p>
            <a:pPr marL="0" indent="0" algn="ctr">
              <a:buNone/>
            </a:pPr>
            <a:r>
              <a:rPr lang="zh-cn" dirty="0">
                <a:ea typeface="SimSun" panose="02010600030101010101" pitchFamily="2" charset="-122"/>
              </a:rPr>
              <a:t>种类丰富的食物可以为您的身体提供营养</a:t>
            </a:r>
            <a:endParaRPr lang="en-US" dirty="0">
              <a:ea typeface="SimSun" panose="02010600030101010101" pitchFamily="2" charset="-122"/>
            </a:endParaRP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11" name="Picture 10">
            <a:extLst>
              <a:ext uri="{FF2B5EF4-FFF2-40B4-BE49-F238E27FC236}">
                <a16:creationId xmlns:a16="http://schemas.microsoft.com/office/drawing/2014/main" id="{900B187F-FAF5-86A5-B02B-6FF2813B1C7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493" b="89914" l="3566" r="94610">
                        <a14:foregroundMark x1="9287" y1="51009" x2="9038" y2="60231"/>
                        <a14:foregroundMark x1="4063" y1="58501" x2="4063" y2="58501"/>
                        <a14:foregroundMark x1="23134" y1="22190" x2="23134" y2="22190"/>
                        <a14:foregroundMark x1="46103" y1="51009" x2="46103" y2="51009"/>
                        <a14:foregroundMark x1="59701" y1="43804" x2="59701" y2="43804"/>
                        <a14:foregroundMark x1="77695" y1="65130" x2="77695" y2="65130"/>
                        <a14:foregroundMark x1="77695" y1="64841" x2="77612" y2="50720"/>
                        <a14:foregroundMark x1="91542" y1="59366" x2="91542" y2="59366"/>
                        <a14:foregroundMark x1="94030" y1="77810" x2="94030" y2="77810"/>
                        <a14:foregroundMark x1="94776" y1="85014" x2="94776" y2="85014"/>
                        <a14:foregroundMark x1="93698" y1="72046" x2="93698" y2="72046"/>
                        <a14:foregroundMark x1="91459" y1="62824" x2="91459" y2="62824"/>
                        <a14:foregroundMark x1="90464" y1="82997" x2="90464" y2="82997"/>
                        <a14:foregroundMark x1="90713" y1="64265" x2="91045" y2="58213"/>
                        <a14:foregroundMark x1="89469" y1="39193" x2="89469" y2="39193"/>
                        <a14:foregroundMark x1="86484" y1="37176" x2="86484" y2="37176"/>
                        <a14:foregroundMark x1="41211" y1="30259" x2="41211" y2="30259"/>
                        <a14:foregroundMark x1="3566" y1="59366" x2="3566" y2="59366"/>
                        <a14:foregroundMark x1="38308" y1="7493" x2="38308" y2="7493"/>
                        <a14:foregroundMark x1="67330" y1="74640" x2="67330" y2="74640"/>
                      </a14:backgroundRemoval>
                    </a14:imgEffect>
                  </a14:imgLayer>
                </a14:imgProps>
              </a:ext>
              <a:ext uri="{28A0092B-C50C-407E-A947-70E740481C1C}">
                <a14:useLocalDpi xmlns:a14="http://schemas.microsoft.com/office/drawing/2010/main" val="0"/>
              </a:ext>
            </a:extLst>
          </a:blip>
          <a:stretch>
            <a:fillRect/>
          </a:stretch>
        </p:blipFill>
        <p:spPr>
          <a:xfrm>
            <a:off x="2478505" y="3582418"/>
            <a:ext cx="7234990" cy="2081709"/>
          </a:xfrm>
          <a:prstGeom prst="rect">
            <a:avLst/>
          </a:prstGeom>
        </p:spPr>
      </p:pic>
    </p:spTree>
    <p:extLst>
      <p:ext uri="{BB962C8B-B14F-4D97-AF65-F5344CB8AC3E}">
        <p14:creationId xmlns:p14="http://schemas.microsoft.com/office/powerpoint/2010/main" val="3632691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健康饮食</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营养</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3749386" y="2349500"/>
            <a:ext cx="6817014" cy="3314627"/>
          </a:xfrm>
        </p:spPr>
        <p:txBody>
          <a:bodyPr>
            <a:noAutofit/>
          </a:bodyPr>
          <a:lstStyle/>
          <a:p>
            <a:pPr marL="457200" indent="-457200">
              <a:buFont typeface="Ubuntu Light" panose="020B0604020202020204" pitchFamily="34" charset="0"/>
              <a:buChar char="•"/>
            </a:pPr>
            <a:r>
              <a:rPr lang="zh-cn" dirty="0">
                <a:ea typeface="SimSun" panose="02010600030101010101" pitchFamily="2" charset="-122"/>
              </a:rPr>
              <a:t>健康饮食对您的</a:t>
            </a:r>
            <a:r>
              <a:rPr lang="zh-cn" b="1" dirty="0">
                <a:solidFill>
                  <a:srgbClr val="179984"/>
                </a:solidFill>
                <a:ea typeface="SimSun" panose="02010600030101010101" pitchFamily="2" charset="-122"/>
              </a:rPr>
              <a:t>健康</a:t>
            </a:r>
            <a:r>
              <a:rPr lang="zh-cn" dirty="0">
                <a:ea typeface="SimSun" panose="02010600030101010101" pitchFamily="2" charset="-122"/>
              </a:rPr>
              <a:t>和</a:t>
            </a:r>
            <a:r>
              <a:rPr lang="zh-cn" b="1" dirty="0">
                <a:solidFill>
                  <a:srgbClr val="179984"/>
                </a:solidFill>
                <a:ea typeface="SimSun" panose="02010600030101010101" pitchFamily="2" charset="-122"/>
              </a:rPr>
              <a:t>体能</a:t>
            </a:r>
            <a:r>
              <a:rPr lang="zh-cn" dirty="0">
                <a:ea typeface="SimSun" panose="02010600030101010101" pitchFamily="2" charset="-122"/>
              </a:rPr>
              <a:t>都很重要</a:t>
            </a:r>
            <a:endParaRPr lang="en-US" dirty="0">
              <a:ea typeface="SimSun" panose="02010600030101010101" pitchFamily="2" charset="-122"/>
            </a:endParaRPr>
          </a:p>
          <a:p>
            <a:endParaRPr lang="en-US" dirty="0">
              <a:ea typeface="SimSun" panose="02010600030101010101" pitchFamily="2" charset="-122"/>
            </a:endParaRPr>
          </a:p>
          <a:p>
            <a:pPr marL="457200" indent="-457200">
              <a:buFont typeface="Ubuntu Light" panose="020B0604020202020204" pitchFamily="34" charset="0"/>
              <a:buChar char="•"/>
            </a:pPr>
            <a:r>
              <a:rPr lang="zh-cn" dirty="0">
                <a:ea typeface="SimSun" panose="02010600030101010101" pitchFamily="2" charset="-122"/>
              </a:rPr>
              <a:t>正确饮食很容易，因为有很</a:t>
            </a:r>
            <a:r>
              <a:rPr lang="zh-cn">
                <a:ea typeface="SimSun" panose="02010600030101010101" pitchFamily="2" charset="-122"/>
              </a:rPr>
              <a:t>多美味健</a:t>
            </a:r>
            <a:br>
              <a:rPr lang="en-US" altLang="zh-CN">
                <a:ea typeface="SimSun" panose="02010600030101010101" pitchFamily="2" charset="-122"/>
              </a:rPr>
            </a:br>
            <a:r>
              <a:rPr lang="zh-cn">
                <a:ea typeface="SimSun" panose="02010600030101010101" pitchFamily="2" charset="-122"/>
              </a:rPr>
              <a:t>康的</a:t>
            </a:r>
            <a:r>
              <a:rPr lang="zh-cn" dirty="0">
                <a:ea typeface="SimSun" panose="02010600030101010101" pitchFamily="2" charset="-122"/>
              </a:rPr>
              <a:t>食物！</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9" name="Picture 8" descr="一张包含人员、食物、室内场景、盘子的图片&#10;&#10;自动生成的描述">
            <a:extLst>
              <a:ext uri="{FF2B5EF4-FFF2-40B4-BE49-F238E27FC236}">
                <a16:creationId xmlns:a16="http://schemas.microsoft.com/office/drawing/2014/main" id="{57160B70-7D76-7B8D-ACF6-5752C11A62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380" y="1965632"/>
            <a:ext cx="2987258" cy="3983010"/>
          </a:xfrm>
          <a:prstGeom prst="rect">
            <a:avLst/>
          </a:prstGeom>
        </p:spPr>
      </p:pic>
    </p:spTree>
    <p:extLst>
      <p:ext uri="{BB962C8B-B14F-4D97-AF65-F5344CB8AC3E}">
        <p14:creationId xmlns:p14="http://schemas.microsoft.com/office/powerpoint/2010/main" val="393994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健康食物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营养</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5" name="Picture 4">
            <a:extLst>
              <a:ext uri="{FF2B5EF4-FFF2-40B4-BE49-F238E27FC236}">
                <a16:creationId xmlns:a16="http://schemas.microsoft.com/office/drawing/2014/main" id="{00C093A2-7523-B276-8257-A50960B86634}"/>
              </a:ext>
            </a:extLst>
          </p:cNvPr>
          <p:cNvPicPr>
            <a:picLocks noChangeAspect="1"/>
          </p:cNvPicPr>
          <p:nvPr/>
        </p:nvPicPr>
        <p:blipFill rotWithShape="1">
          <a:blip r:embed="rId4"/>
          <a:srcRect l="33441" t="38165" r="42683" b="17409"/>
          <a:stretch/>
        </p:blipFill>
        <p:spPr>
          <a:xfrm>
            <a:off x="3771393" y="1484851"/>
            <a:ext cx="4649213" cy="4866078"/>
          </a:xfrm>
          <a:prstGeom prst="rect">
            <a:avLst/>
          </a:prstGeom>
        </p:spPr>
      </p:pic>
    </p:spTree>
    <p:extLst>
      <p:ext uri="{BB962C8B-B14F-4D97-AF65-F5344CB8AC3E}">
        <p14:creationId xmlns:p14="http://schemas.microsoft.com/office/powerpoint/2010/main" val="4048661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水果和蔬菜</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营养</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009553"/>
            <a:ext cx="4613909" cy="3930528"/>
          </a:xfrm>
        </p:spPr>
        <p:txBody>
          <a:bodyPr>
            <a:noAutofit/>
          </a:bodyPr>
          <a:lstStyle/>
          <a:p>
            <a:pPr marL="457200" indent="-457200">
              <a:buFont typeface="Ubuntu Light" panose="020B0604020202020204" pitchFamily="34" charset="0"/>
              <a:buChar char="•"/>
            </a:pPr>
            <a:r>
              <a:rPr lang="zh-cn" dirty="0">
                <a:ea typeface="SimSun" panose="02010600030101010101" pitchFamily="2" charset="-122"/>
              </a:rPr>
              <a:t>水果和蔬菜</a:t>
            </a:r>
            <a:r>
              <a:rPr lang="zh-cn" b="1" dirty="0">
                <a:solidFill>
                  <a:srgbClr val="179984"/>
                </a:solidFill>
                <a:ea typeface="SimSun" panose="02010600030101010101" pitchFamily="2" charset="-122"/>
              </a:rPr>
              <a:t>可以为您的身体</a:t>
            </a:r>
            <a:r>
              <a:rPr lang="zh-cn" dirty="0">
                <a:ea typeface="SimSun" panose="02010600030101010101" pitchFamily="2" charset="-122"/>
              </a:rPr>
              <a:t>提供保持良好的健康和运动表现所需的重要维生素、矿物质和能量</a:t>
            </a:r>
          </a:p>
          <a:p>
            <a:endParaRPr lang="en-US" dirty="0">
              <a:ea typeface="SimSun" panose="02010600030101010101" pitchFamily="2" charset="-122"/>
            </a:endParaRPr>
          </a:p>
        </p:txBody>
      </p:sp>
      <p:pic>
        <p:nvPicPr>
          <p:cNvPr id="17" name="Picture 16" descr="一堆五颜六色的蔬菜&#10;&#10;自动生成的描述（低置信度）">
            <a:extLst>
              <a:ext uri="{FF2B5EF4-FFF2-40B4-BE49-F238E27FC236}">
                <a16:creationId xmlns:a16="http://schemas.microsoft.com/office/drawing/2014/main" id="{DCAB66D2-5AFA-DB1C-BFAA-2263DA8B5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168041"/>
            <a:ext cx="5890889" cy="2935915"/>
          </a:xfrm>
          <a:prstGeom prst="rect">
            <a:avLst/>
          </a:prstGeom>
        </p:spPr>
      </p:pic>
    </p:spTree>
    <p:extLst>
      <p:ext uri="{BB962C8B-B14F-4D97-AF65-F5344CB8AC3E}">
        <p14:creationId xmlns:p14="http://schemas.microsoft.com/office/powerpoint/2010/main" val="380296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4C68-D023-422A-A7C7-624CB35DA5E6}"/>
              </a:ext>
            </a:extLst>
          </p:cNvPr>
          <p:cNvSpPr>
            <a:spLocks noGrp="1"/>
          </p:cNvSpPr>
          <p:nvPr>
            <p:ph type="body" sz="quarter" idx="10"/>
          </p:nvPr>
        </p:nvSpPr>
        <p:spPr>
          <a:xfrm>
            <a:off x="800100" y="1493952"/>
            <a:ext cx="6572250" cy="687426"/>
          </a:xfrm>
        </p:spPr>
        <p:txBody>
          <a:bodyPr>
            <a:noAutofit/>
          </a:bodyPr>
          <a:lstStyle/>
          <a:p>
            <a:r>
              <a:rPr lang="zh-cn" b="1" dirty="0">
                <a:ea typeface="SimSun" panose="02010600030101010101" pitchFamily="2" charset="-122"/>
              </a:rPr>
              <a:t>健身队长培训</a:t>
            </a:r>
          </a:p>
        </p:txBody>
      </p:sp>
      <p:sp>
        <p:nvSpPr>
          <p:cNvPr id="3" name="Text Placeholder 2">
            <a:extLst>
              <a:ext uri="{FF2B5EF4-FFF2-40B4-BE49-F238E27FC236}">
                <a16:creationId xmlns:a16="http://schemas.microsoft.com/office/drawing/2014/main" id="{9468A2A8-AC76-4192-B3EF-8EF0A81E8771}"/>
              </a:ext>
            </a:extLst>
          </p:cNvPr>
          <p:cNvSpPr>
            <a:spLocks noGrp="1"/>
          </p:cNvSpPr>
          <p:nvPr>
            <p:ph type="body" sz="quarter" idx="11"/>
          </p:nvPr>
        </p:nvSpPr>
        <p:spPr>
          <a:xfrm>
            <a:off x="819149" y="2667881"/>
            <a:ext cx="8324851" cy="388828"/>
          </a:xfrm>
        </p:spPr>
        <p:txBody>
          <a:bodyPr>
            <a:noAutofit/>
          </a:bodyPr>
          <a:lstStyle/>
          <a:p>
            <a:r>
              <a:rPr lang="zh-cn" b="0" dirty="0">
                <a:ea typeface="SimSun" panose="02010600030101010101" pitchFamily="2" charset="-122"/>
              </a:rPr>
              <a:t>健身队长培训的目的：</a:t>
            </a:r>
          </a:p>
        </p:txBody>
      </p:sp>
      <p:sp>
        <p:nvSpPr>
          <p:cNvPr id="4" name="Text Placeholder 3">
            <a:extLst>
              <a:ext uri="{FF2B5EF4-FFF2-40B4-BE49-F238E27FC236}">
                <a16:creationId xmlns:a16="http://schemas.microsoft.com/office/drawing/2014/main" id="{79DCA7BC-23AB-42AA-AEAB-5D48731BE3E9}"/>
              </a:ext>
            </a:extLst>
          </p:cNvPr>
          <p:cNvSpPr>
            <a:spLocks noGrp="1"/>
          </p:cNvSpPr>
          <p:nvPr>
            <p:ph type="body" sz="quarter" idx="12"/>
          </p:nvPr>
        </p:nvSpPr>
        <p:spPr>
          <a:xfrm>
            <a:off x="800100" y="3327494"/>
            <a:ext cx="5295900" cy="1772102"/>
          </a:xfrm>
        </p:spPr>
        <p:txBody>
          <a:bodyPr vert="horz" lIns="91440" tIns="45720" rIns="91440" bIns="45720" rtlCol="0" anchor="t">
            <a:noAutofit/>
          </a:bodyPr>
          <a:lstStyle/>
          <a:p>
            <a:pPr>
              <a:lnSpc>
                <a:spcPct val="120000"/>
              </a:lnSpc>
            </a:pPr>
            <a:r>
              <a:rPr lang="zh-cn" sz="2800" b="1" dirty="0">
                <a:effectLst/>
                <a:ea typeface="SimSun" panose="02010600030101010101" pitchFamily="2" charset="-122"/>
                <a:cs typeface="Times New Roman"/>
              </a:rPr>
              <a:t>通过运动和比赛为运动员提供</a:t>
            </a:r>
            <a:r>
              <a:rPr lang="zh-cn" dirty="0">
                <a:ea typeface="SimSun" panose="02010600030101010101" pitchFamily="2" charset="-122"/>
                <a:cs typeface="Times New Roman"/>
              </a:rPr>
              <a:t>知识和技能</a:t>
            </a:r>
            <a:r>
              <a:rPr lang="zh-cn" sz="2800" b="1" dirty="0">
                <a:effectLst/>
                <a:ea typeface="SimSun" panose="02010600030101010101" pitchFamily="2" charset="-122"/>
                <a:cs typeface="Times New Roman"/>
              </a:rPr>
              <a:t>来促进健身。</a:t>
            </a:r>
            <a:r>
              <a:rPr lang="zh-cn" dirty="0">
                <a:ea typeface="SimSun" panose="02010600030101010101" pitchFamily="2" charset="-122"/>
                <a:cs typeface="Times New Roman"/>
              </a:rPr>
              <a:t> </a:t>
            </a:r>
            <a:endParaRPr lang="en-US" dirty="0">
              <a:ea typeface="SimSun" panose="02010600030101010101" pitchFamily="2" charset="-122"/>
            </a:endParaRPr>
          </a:p>
        </p:txBody>
      </p:sp>
    </p:spTree>
    <p:extLst>
      <p:ext uri="{BB962C8B-B14F-4D97-AF65-F5344CB8AC3E}">
        <p14:creationId xmlns:p14="http://schemas.microsoft.com/office/powerpoint/2010/main" val="402191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奶制品</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营养</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551814"/>
            <a:ext cx="5249635" cy="3388267"/>
          </a:xfrm>
        </p:spPr>
        <p:txBody>
          <a:bodyPr>
            <a:noAutofit/>
          </a:bodyPr>
          <a:lstStyle/>
          <a:p>
            <a:pPr marL="457200" indent="-457200">
              <a:buFont typeface="Ubuntu Light" panose="020B0604020202020204" pitchFamily="34" charset="0"/>
              <a:buChar char="•"/>
            </a:pPr>
            <a:r>
              <a:rPr lang="zh-cn" dirty="0">
                <a:ea typeface="SimSun" panose="02010600030101010101" pitchFamily="2" charset="-122"/>
              </a:rPr>
              <a:t>奶制品有助于</a:t>
            </a:r>
            <a:r>
              <a:rPr lang="zh-cn" b="1" dirty="0">
                <a:solidFill>
                  <a:srgbClr val="179984"/>
                </a:solidFill>
                <a:ea typeface="SimSun" panose="02010600030101010101" pitchFamily="2" charset="-122"/>
              </a:rPr>
              <a:t>保持骨骼强壮。</a:t>
            </a:r>
            <a:r>
              <a:rPr lang="zh-cn" dirty="0">
                <a:ea typeface="SimSun" panose="02010600030101010101" pitchFamily="2" charset="-122"/>
              </a:rPr>
              <a:t>这样可以预防骨折，防止肌肉疼痛和身体虚弱</a:t>
            </a:r>
          </a:p>
          <a:p>
            <a:pPr marL="457200" indent="-457200">
              <a:buFont typeface="Ubuntu Light" panose="020B0604020202020204" pitchFamily="34" charset="0"/>
              <a:buChar char="•"/>
            </a:pPr>
            <a:endParaRPr lang="en-US" dirty="0">
              <a:ea typeface="SimSun" panose="02010600030101010101" pitchFamily="2" charset="-122"/>
            </a:endParaRPr>
          </a:p>
          <a:p>
            <a:pPr marL="457200" indent="-457200">
              <a:buFont typeface="Ubuntu Light" panose="020B0604020202020204" pitchFamily="34" charset="0"/>
              <a:buChar char="•"/>
            </a:pPr>
            <a:endParaRPr lang="en-US" dirty="0">
              <a:ea typeface="SimSun" panose="02010600030101010101" pitchFamily="2" charset="-122"/>
            </a:endParaRPr>
          </a:p>
          <a:p>
            <a:pPr marL="457200" indent="-457200">
              <a:buFont typeface="Ubuntu Light" panose="020B0604020202020204" pitchFamily="34" charset="0"/>
              <a:buChar char="•"/>
            </a:pPr>
            <a:endParaRPr lang="en-US" dirty="0">
              <a:ea typeface="SimSun" panose="02010600030101010101" pitchFamily="2" charset="-122"/>
            </a:endParaRPr>
          </a:p>
        </p:txBody>
      </p:sp>
      <p:pic>
        <p:nvPicPr>
          <p:cNvPr id="17" name="Picture 16" descr="包含桌子、杯子、盘子、饮料的图片&#10;&#10;自动生成的描述">
            <a:extLst>
              <a:ext uri="{FF2B5EF4-FFF2-40B4-BE49-F238E27FC236}">
                <a16:creationId xmlns:a16="http://schemas.microsoft.com/office/drawing/2014/main" id="{0EFEA710-9DBD-564D-12CF-4D33C57E9B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2065" y="1970789"/>
            <a:ext cx="4820380" cy="3591183"/>
          </a:xfrm>
          <a:prstGeom prst="rect">
            <a:avLst/>
          </a:prstGeom>
        </p:spPr>
      </p:pic>
    </p:spTree>
    <p:extLst>
      <p:ext uri="{BB962C8B-B14F-4D97-AF65-F5344CB8AC3E}">
        <p14:creationId xmlns:p14="http://schemas.microsoft.com/office/powerpoint/2010/main" val="1566505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谷物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营养</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551814"/>
            <a:ext cx="3760469" cy="3388267"/>
          </a:xfrm>
        </p:spPr>
        <p:txBody>
          <a:bodyPr>
            <a:noAutofit/>
          </a:bodyPr>
          <a:lstStyle/>
          <a:p>
            <a:pPr marL="457200" indent="-457200">
              <a:buFont typeface="Ubuntu Light" panose="020B0604020202020204" pitchFamily="34" charset="0"/>
              <a:buChar char="•"/>
            </a:pPr>
            <a:r>
              <a:rPr lang="zh-cn" dirty="0">
                <a:ea typeface="SimSun" panose="02010600030101010101" pitchFamily="2" charset="-122"/>
              </a:rPr>
              <a:t>谷物天然富含纤维，可让您产生饱腹感和满足感，这样，您就更容易</a:t>
            </a:r>
            <a:r>
              <a:rPr lang="zh-cn" b="1" dirty="0">
                <a:solidFill>
                  <a:srgbClr val="009A79"/>
                </a:solidFill>
                <a:ea typeface="SimSun" panose="02010600030101010101" pitchFamily="2" charset="-122"/>
              </a:rPr>
              <a:t>保持健康的体重！</a:t>
            </a:r>
          </a:p>
          <a:p>
            <a:endParaRPr lang="en-US" b="1" dirty="0">
              <a:solidFill>
                <a:srgbClr val="009A79"/>
              </a:solidFill>
              <a:ea typeface="SimSun" panose="02010600030101010101" pitchFamily="2" charset="-122"/>
            </a:endParaRPr>
          </a:p>
        </p:txBody>
      </p:sp>
      <p:pic>
        <p:nvPicPr>
          <p:cNvPr id="5" name="Picture 4" descr="包含水果、坚果、蔬菜的图片&#10;&#10;自动生成的描述">
            <a:extLst>
              <a:ext uri="{FF2B5EF4-FFF2-40B4-BE49-F238E27FC236}">
                <a16:creationId xmlns:a16="http://schemas.microsoft.com/office/drawing/2014/main" id="{691D2503-9DF9-159A-817E-37F7E6857F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9935" y="1931938"/>
            <a:ext cx="5793414" cy="3656836"/>
          </a:xfrm>
          <a:prstGeom prst="rect">
            <a:avLst/>
          </a:prstGeom>
        </p:spPr>
      </p:pic>
    </p:spTree>
    <p:extLst>
      <p:ext uri="{BB962C8B-B14F-4D97-AF65-F5344CB8AC3E}">
        <p14:creationId xmlns:p14="http://schemas.microsoft.com/office/powerpoint/2010/main" val="3429483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蛋白质</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营养</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498651"/>
            <a:ext cx="4869649" cy="3441430"/>
          </a:xfrm>
        </p:spPr>
        <p:txBody>
          <a:bodyPr>
            <a:noAutofit/>
          </a:bodyPr>
          <a:lstStyle/>
          <a:p>
            <a:pPr marL="457200" indent="-457200">
              <a:buFont typeface="Ubuntu Light" panose="020B0604020202020204" pitchFamily="34" charset="0"/>
              <a:buChar char="•"/>
            </a:pPr>
            <a:r>
              <a:rPr lang="zh-cn" dirty="0">
                <a:ea typeface="SimSun" panose="02010600030101010101" pitchFamily="2" charset="-122"/>
              </a:rPr>
              <a:t>蛋白质有助于</a:t>
            </a:r>
            <a:r>
              <a:rPr lang="zh-cn" b="1" dirty="0">
                <a:solidFill>
                  <a:srgbClr val="179984"/>
                </a:solidFill>
                <a:ea typeface="SimSun" panose="02010600030101010101" pitchFamily="2" charset="-122"/>
              </a:rPr>
              <a:t>肌肉、皮肤、器官、血液、头发和指甲组织的恢复和修复</a:t>
            </a:r>
          </a:p>
          <a:p>
            <a:endParaRPr lang="en-US" b="1" dirty="0">
              <a:solidFill>
                <a:srgbClr val="179984"/>
              </a:solidFill>
              <a:ea typeface="SimSun" panose="02010600030101010101" pitchFamily="2" charset="-122"/>
            </a:endParaRPr>
          </a:p>
          <a:p>
            <a:pPr marL="457200" indent="-457200">
              <a:buFont typeface="Ubuntu Light" panose="020B0604020202020204" pitchFamily="34" charset="0"/>
              <a:buChar char="•"/>
            </a:pPr>
            <a:r>
              <a:rPr lang="zh-cn" dirty="0">
                <a:ea typeface="SimSun" panose="02010600030101010101" pitchFamily="2" charset="-122"/>
              </a:rPr>
              <a:t>蛋白质可以提供</a:t>
            </a:r>
            <a:r>
              <a:rPr lang="zh-cn" b="1" dirty="0">
                <a:solidFill>
                  <a:srgbClr val="009A79"/>
                </a:solidFill>
                <a:ea typeface="SimSun" panose="02010600030101010101" pitchFamily="2" charset="-122"/>
              </a:rPr>
              <a:t>能量</a:t>
            </a:r>
          </a:p>
          <a:p>
            <a:endParaRPr lang="en-US" dirty="0">
              <a:ea typeface="SimSun" panose="02010600030101010101" pitchFamily="2" charset="-122"/>
            </a:endParaRPr>
          </a:p>
        </p:txBody>
      </p:sp>
      <p:pic>
        <p:nvPicPr>
          <p:cNvPr id="10" name="Picture 9" descr="一些食物的特写&#10;&#10;自动生成的描述（低置信度）">
            <a:extLst>
              <a:ext uri="{FF2B5EF4-FFF2-40B4-BE49-F238E27FC236}">
                <a16:creationId xmlns:a16="http://schemas.microsoft.com/office/drawing/2014/main" id="{C7A9009C-E2AF-6353-8179-29BD0EF96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3701" y="2073810"/>
            <a:ext cx="4561829" cy="3196448"/>
          </a:xfrm>
          <a:prstGeom prst="rect">
            <a:avLst/>
          </a:prstGeom>
        </p:spPr>
      </p:pic>
    </p:spTree>
    <p:extLst>
      <p:ext uri="{BB962C8B-B14F-4D97-AF65-F5344CB8AC3E}">
        <p14:creationId xmlns:p14="http://schemas.microsoft.com/office/powerpoint/2010/main" val="145052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份量控制</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营养</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479675"/>
            <a:ext cx="9097241" cy="3290229"/>
          </a:xfrm>
        </p:spPr>
        <p:txBody>
          <a:bodyPr>
            <a:noAutofit/>
          </a:bodyPr>
          <a:lstStyle/>
          <a:p>
            <a:pPr marL="457200" indent="-457200">
              <a:buFont typeface="Ubuntu Light" panose="020B0604020202020204" pitchFamily="34" charset="0"/>
              <a:buChar char="•"/>
            </a:pPr>
            <a:r>
              <a:rPr lang="zh-cn" dirty="0">
                <a:ea typeface="SimSun" panose="02010600030101010101" pitchFamily="2" charset="-122"/>
              </a:rPr>
              <a:t>吃身体需要的食物。</a:t>
            </a:r>
          </a:p>
          <a:p>
            <a:pPr marL="1143000" lvl="1" indent="-457200"/>
            <a:r>
              <a:rPr lang="zh-cn" dirty="0">
                <a:ea typeface="SimSun" panose="02010600030101010101" pitchFamily="2" charset="-122"/>
              </a:rPr>
              <a:t>使用小盘子和小碗</a:t>
            </a:r>
          </a:p>
          <a:p>
            <a:pPr marL="1143000" lvl="1" indent="-457200"/>
            <a:r>
              <a:rPr lang="zh-cn" dirty="0">
                <a:ea typeface="SimSun" panose="02010600030101010101" pitchFamily="2" charset="-122"/>
              </a:rPr>
              <a:t>专心用餐</a:t>
            </a:r>
          </a:p>
          <a:p>
            <a:pPr marL="1143000" lvl="1" indent="-457200"/>
            <a:r>
              <a:rPr lang="zh-cn" dirty="0">
                <a:ea typeface="SimSun" panose="02010600030101010101" pitchFamily="2" charset="-122"/>
              </a:rPr>
              <a:t>餐桌上不要放多余的食物</a:t>
            </a:r>
          </a:p>
          <a:p>
            <a:pPr marL="1143000" lvl="1" indent="-457200"/>
            <a:r>
              <a:rPr lang="zh-cn" dirty="0">
                <a:ea typeface="SimSun" panose="02010600030101010101" pitchFamily="2" charset="-122"/>
              </a:rPr>
              <a:t>细嚼慢咽</a:t>
            </a:r>
          </a:p>
          <a:p>
            <a:pPr marL="1143000" lvl="1" indent="-457200"/>
            <a:r>
              <a:rPr lang="zh-cn" dirty="0">
                <a:ea typeface="SimSun" panose="02010600030101010101" pitchFamily="2" charset="-122"/>
              </a:rPr>
              <a:t>吃饱后停止进食</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Tree>
    <p:extLst>
      <p:ext uri="{BB962C8B-B14F-4D97-AF65-F5344CB8AC3E}">
        <p14:creationId xmlns:p14="http://schemas.microsoft.com/office/powerpoint/2010/main" val="3098255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Autofit/>
          </a:bodyPr>
          <a:lstStyle/>
          <a:p>
            <a:pPr algn="r"/>
            <a:r>
              <a:rPr lang="zh-cn" dirty="0">
                <a:ea typeface="SimSun" panose="02010600030101010101" pitchFamily="2" charset="-122"/>
              </a:rPr>
              <a:t>领导力活动</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Autofit/>
          </a:bodyPr>
          <a:lstStyle/>
          <a:p>
            <a:r>
              <a:rPr lang="zh-cn" dirty="0">
                <a:ea typeface="SimSun" panose="02010600030101010101" pitchFamily="2" charset="-122"/>
              </a:rPr>
              <a:t>活动策划</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rotWithShape="1">
          <a:blip r:embed="rId3">
            <a:extLst>
              <a:ext uri="{28A0092B-C50C-407E-A947-70E740481C1C}">
                <a14:useLocalDpi xmlns:a14="http://schemas.microsoft.com/office/drawing/2010/main" val="0"/>
              </a:ext>
            </a:extLst>
          </a:blip>
          <a:srcRect l="-535" t="11056" r="535" b="22152"/>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ea typeface="SimSun" panose="02010600030101010101" pitchFamily="2" charset="-122"/>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grpSp>
      <p:pic>
        <p:nvPicPr>
          <p:cNvPr id="4" name="Picture 3" descr="图标&#10;&#10;自动生成的描述">
            <a:extLst>
              <a:ext uri="{FF2B5EF4-FFF2-40B4-BE49-F238E27FC236}">
                <a16:creationId xmlns:a16="http://schemas.microsoft.com/office/drawing/2014/main" id="{E1976772-B08E-9DBB-77AF-EFE6490CA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718" y="1156741"/>
            <a:ext cx="4588157" cy="4584337"/>
          </a:xfrm>
          <a:prstGeom prst="rect">
            <a:avLst/>
          </a:prstGeom>
        </p:spPr>
      </p:pic>
      <p:sp>
        <p:nvSpPr>
          <p:cNvPr id="15" name="TextBox 14">
            <a:extLst>
              <a:ext uri="{FF2B5EF4-FFF2-40B4-BE49-F238E27FC236}">
                <a16:creationId xmlns:a16="http://schemas.microsoft.com/office/drawing/2014/main" id="{1324B4D5-C5BC-0549-7371-ACEA838A95AD}"/>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Tree>
    <p:extLst>
      <p:ext uri="{BB962C8B-B14F-4D97-AF65-F5344CB8AC3E}">
        <p14:creationId xmlns:p14="http://schemas.microsoft.com/office/powerpoint/2010/main" val="1454677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33" y="285565"/>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42504" y="487258"/>
            <a:ext cx="9610725" cy="581025"/>
          </a:xfrm>
        </p:spPr>
        <p:txBody>
          <a:bodyPr>
            <a:noAutofit/>
          </a:bodyPr>
          <a:lstStyle/>
          <a:p>
            <a:r>
              <a:rPr lang="zh-cn" dirty="0">
                <a:ea typeface="SimSun" panose="02010600030101010101" pitchFamily="2" charset="-122"/>
              </a:rPr>
              <a:t>多喝水</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42504" y="1068283"/>
            <a:ext cx="9591675" cy="581025"/>
          </a:xfrm>
        </p:spPr>
        <p:txBody>
          <a:bodyPr>
            <a:noAutofit/>
          </a:bodyPr>
          <a:lstStyle/>
          <a:p>
            <a:r>
              <a:rPr lang="zh-cn" dirty="0">
                <a:ea typeface="SimSun" panose="02010600030101010101" pitchFamily="2" charset="-122"/>
              </a:rPr>
              <a:t>水分补充</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4125432" y="2576945"/>
            <a:ext cx="6551277" cy="2963430"/>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buFont typeface="Ubuntu Light" panose="020B0604020202020204" pitchFamily="34" charset="0"/>
              <a:buChar char="•"/>
            </a:pPr>
            <a:r>
              <a:rPr lang="zh-cn" sz="2600" b="1" dirty="0">
                <a:solidFill>
                  <a:srgbClr val="179984"/>
                </a:solidFill>
                <a:ea typeface="SimSun" panose="02010600030101010101" pitchFamily="2" charset="-122"/>
              </a:rPr>
              <a:t>补充水分是指保持</a:t>
            </a:r>
            <a:r>
              <a:rPr lang="zh-cn" sz="2600" dirty="0">
                <a:ea typeface="SimSun" panose="02010600030101010101" pitchFamily="2" charset="-122"/>
              </a:rPr>
              <a:t>体内所需的液体量</a:t>
            </a:r>
          </a:p>
          <a:p>
            <a:pPr marL="457200" indent="-457200">
              <a:buFont typeface="Ubuntu Light" panose="020B0604020202020204" pitchFamily="34" charset="0"/>
              <a:buChar char="•"/>
            </a:pPr>
            <a:endParaRPr lang="en-US" dirty="0">
              <a:ea typeface="SimSun" panose="02010600030101010101" pitchFamily="2" charset="-122"/>
            </a:endParaRPr>
          </a:p>
          <a:p>
            <a:pPr marL="457200" indent="-457200">
              <a:buFont typeface="Ubuntu Light" panose="020B0604020202020204" pitchFamily="34" charset="0"/>
              <a:buChar char="•"/>
            </a:pPr>
            <a:endParaRPr lang="en-US" dirty="0">
              <a:ea typeface="SimSun" panose="02010600030101010101" pitchFamily="2" charset="-122"/>
            </a:endParaRPr>
          </a:p>
          <a:p>
            <a:pPr marL="457200" indent="-457200">
              <a:buFont typeface="Ubuntu Light" panose="020B0604020202020204" pitchFamily="34" charset="0"/>
              <a:buChar char="•"/>
            </a:pPr>
            <a:r>
              <a:rPr lang="zh-cn" sz="2600" dirty="0">
                <a:ea typeface="SimSun" panose="02010600030101010101" pitchFamily="2" charset="-122"/>
              </a:rPr>
              <a:t>喝适量的水对您的健康很</a:t>
            </a:r>
            <a:r>
              <a:rPr lang="zh-cn" sz="2600">
                <a:ea typeface="SimSun" panose="02010600030101010101" pitchFamily="2" charset="-122"/>
              </a:rPr>
              <a:t>重要，</a:t>
            </a:r>
            <a:br>
              <a:rPr lang="en-US" altLang="zh-CN" sz="2600">
                <a:ea typeface="SimSun" panose="02010600030101010101" pitchFamily="2" charset="-122"/>
              </a:rPr>
            </a:br>
            <a:r>
              <a:rPr lang="zh-cn" sz="2600">
                <a:ea typeface="SimSun" panose="02010600030101010101" pitchFamily="2" charset="-122"/>
              </a:rPr>
              <a:t>尤</a:t>
            </a:r>
            <a:r>
              <a:rPr lang="zh-cn" sz="2600" dirty="0">
                <a:ea typeface="SimSun" panose="02010600030101010101" pitchFamily="2" charset="-122"/>
              </a:rPr>
              <a:t>其是在运动时</a:t>
            </a:r>
          </a:p>
        </p:txBody>
      </p:sp>
      <p:pic>
        <p:nvPicPr>
          <p:cNvPr id="8" name="Picture 7" descr="一个人拿着一个瓶子&#10;&#10;自动生成的描述（中置信度）">
            <a:extLst>
              <a:ext uri="{FF2B5EF4-FFF2-40B4-BE49-F238E27FC236}">
                <a16:creationId xmlns:a16="http://schemas.microsoft.com/office/drawing/2014/main" id="{4C4C3C6A-2ECD-08E4-1234-881A7869E809}"/>
              </a:ext>
            </a:extLst>
          </p:cNvPr>
          <p:cNvPicPr>
            <a:picLocks noChangeAspect="1"/>
          </p:cNvPicPr>
          <p:nvPr/>
        </p:nvPicPr>
        <p:blipFill rotWithShape="1">
          <a:blip r:embed="rId4">
            <a:extLst>
              <a:ext uri="{28A0092B-C50C-407E-A947-70E740481C1C}">
                <a14:useLocalDpi xmlns:a14="http://schemas.microsoft.com/office/drawing/2010/main" val="0"/>
              </a:ext>
            </a:extLst>
          </a:blip>
          <a:srcRect b="11163"/>
          <a:stretch/>
        </p:blipFill>
        <p:spPr>
          <a:xfrm>
            <a:off x="579380" y="2036394"/>
            <a:ext cx="3226411" cy="3821671"/>
          </a:xfrm>
          <a:prstGeom prst="rect">
            <a:avLst/>
          </a:prstGeom>
        </p:spPr>
      </p:pic>
    </p:spTree>
    <p:extLst>
      <p:ext uri="{BB962C8B-B14F-4D97-AF65-F5344CB8AC3E}">
        <p14:creationId xmlns:p14="http://schemas.microsoft.com/office/powerpoint/2010/main" val="4245522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好处</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水分补充</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11" name="Graphic 10" descr="实心填充的温度计">
            <a:extLst>
              <a:ext uri="{FF2B5EF4-FFF2-40B4-BE49-F238E27FC236}">
                <a16:creationId xmlns:a16="http://schemas.microsoft.com/office/drawing/2014/main" id="{F5AEC268-95A5-1AFB-2DD3-0B331322C1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7559" y="2927085"/>
            <a:ext cx="914400" cy="914400"/>
          </a:xfrm>
          <a:prstGeom prst="rect">
            <a:avLst/>
          </a:prstGeom>
        </p:spPr>
      </p:pic>
      <p:sp>
        <p:nvSpPr>
          <p:cNvPr id="13" name="Content Placeholder 2">
            <a:extLst>
              <a:ext uri="{FF2B5EF4-FFF2-40B4-BE49-F238E27FC236}">
                <a16:creationId xmlns:a16="http://schemas.microsoft.com/office/drawing/2014/main" id="{CD283C21-71BF-95D5-03A6-85976C551F7C}"/>
              </a:ext>
            </a:extLst>
          </p:cNvPr>
          <p:cNvSpPr txBox="1">
            <a:spLocks/>
          </p:cNvSpPr>
          <p:nvPr/>
        </p:nvSpPr>
        <p:spPr>
          <a:xfrm>
            <a:off x="415633" y="3942741"/>
            <a:ext cx="2438252" cy="71860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zh-cn" sz="2200" dirty="0">
                <a:ea typeface="SimSun" panose="02010600030101010101" pitchFamily="2" charset="-122"/>
              </a:rPr>
              <a:t>平衡体温</a:t>
            </a:r>
            <a:endParaRPr lang="en-US" sz="2200" dirty="0">
              <a:ea typeface="SimSun" panose="02010600030101010101" pitchFamily="2" charset="-122"/>
            </a:endParaRPr>
          </a:p>
        </p:txBody>
      </p:sp>
      <p:pic>
        <p:nvPicPr>
          <p:cNvPr id="15" name="Graphic 14" descr="实心填充的果盘">
            <a:extLst>
              <a:ext uri="{FF2B5EF4-FFF2-40B4-BE49-F238E27FC236}">
                <a16:creationId xmlns:a16="http://schemas.microsoft.com/office/drawing/2014/main" id="{95BE929F-27D8-FBE4-91F1-1C6A07A53F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86562" y="2927085"/>
            <a:ext cx="914400" cy="914400"/>
          </a:xfrm>
          <a:prstGeom prst="rect">
            <a:avLst/>
          </a:prstGeom>
        </p:spPr>
      </p:pic>
      <p:sp>
        <p:nvSpPr>
          <p:cNvPr id="18" name="Content Placeholder 2">
            <a:extLst>
              <a:ext uri="{FF2B5EF4-FFF2-40B4-BE49-F238E27FC236}">
                <a16:creationId xmlns:a16="http://schemas.microsoft.com/office/drawing/2014/main" id="{73973155-773C-6DB0-B04E-98D3A074F132}"/>
              </a:ext>
            </a:extLst>
          </p:cNvPr>
          <p:cNvSpPr txBox="1">
            <a:spLocks/>
          </p:cNvSpPr>
          <p:nvPr/>
        </p:nvSpPr>
        <p:spPr>
          <a:xfrm>
            <a:off x="6124636" y="3922860"/>
            <a:ext cx="2438252" cy="71860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zh-cn" sz="2200" dirty="0">
                <a:ea typeface="SimSun" panose="02010600030101010101" pitchFamily="2" charset="-122"/>
              </a:rPr>
              <a:t>帮助消化</a:t>
            </a:r>
          </a:p>
        </p:txBody>
      </p:sp>
      <p:pic>
        <p:nvPicPr>
          <p:cNvPr id="22" name="Picture 21" descr="形状&#10;&#10;自动生成的描述（低置信度）">
            <a:extLst>
              <a:ext uri="{FF2B5EF4-FFF2-40B4-BE49-F238E27FC236}">
                <a16:creationId xmlns:a16="http://schemas.microsoft.com/office/drawing/2014/main" id="{E113588D-94F6-BA8F-1283-9AC3DD80B423}"/>
              </a:ext>
            </a:extLst>
          </p:cNvPr>
          <p:cNvPicPr>
            <a:picLocks noChangeAspect="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971770" y="2789025"/>
            <a:ext cx="1057430" cy="1057430"/>
          </a:xfrm>
          <a:prstGeom prst="rect">
            <a:avLst/>
          </a:prstGeom>
        </p:spPr>
      </p:pic>
      <p:sp>
        <p:nvSpPr>
          <p:cNvPr id="23" name="Content Placeholder 2">
            <a:extLst>
              <a:ext uri="{FF2B5EF4-FFF2-40B4-BE49-F238E27FC236}">
                <a16:creationId xmlns:a16="http://schemas.microsoft.com/office/drawing/2014/main" id="{F27F83A8-DCE4-09CC-FCEC-BB8050632F54}"/>
              </a:ext>
            </a:extLst>
          </p:cNvPr>
          <p:cNvSpPr txBox="1">
            <a:spLocks/>
          </p:cNvSpPr>
          <p:nvPr/>
        </p:nvSpPr>
        <p:spPr>
          <a:xfrm>
            <a:off x="2990925" y="3957657"/>
            <a:ext cx="2939612" cy="71860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zh-cn" sz="2200" dirty="0">
                <a:ea typeface="SimSun" panose="02010600030101010101" pitchFamily="2" charset="-122"/>
              </a:rPr>
              <a:t>吸收维生素和矿物质</a:t>
            </a:r>
          </a:p>
        </p:txBody>
      </p:sp>
      <p:pic>
        <p:nvPicPr>
          <p:cNvPr id="25" name="Graphic 24" descr="实心填充的带齿轮的头部">
            <a:extLst>
              <a:ext uri="{FF2B5EF4-FFF2-40B4-BE49-F238E27FC236}">
                <a16:creationId xmlns:a16="http://schemas.microsoft.com/office/drawing/2014/main" id="{90DCFABB-0840-3D54-03BF-FD6C5146EC1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31354" y="2925019"/>
            <a:ext cx="914400" cy="914400"/>
          </a:xfrm>
          <a:prstGeom prst="rect">
            <a:avLst/>
          </a:prstGeom>
        </p:spPr>
      </p:pic>
      <p:sp>
        <p:nvSpPr>
          <p:cNvPr id="26" name="Content Placeholder 2">
            <a:extLst>
              <a:ext uri="{FF2B5EF4-FFF2-40B4-BE49-F238E27FC236}">
                <a16:creationId xmlns:a16="http://schemas.microsoft.com/office/drawing/2014/main" id="{67BAB4C0-869D-6C91-A32F-F7965072D580}"/>
              </a:ext>
            </a:extLst>
          </p:cNvPr>
          <p:cNvSpPr txBox="1">
            <a:spLocks/>
          </p:cNvSpPr>
          <p:nvPr/>
        </p:nvSpPr>
        <p:spPr>
          <a:xfrm>
            <a:off x="9169428" y="3920794"/>
            <a:ext cx="2438252" cy="71860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zh-cn" sz="2200" dirty="0">
                <a:ea typeface="SimSun" panose="02010600030101010101" pitchFamily="2" charset="-122"/>
              </a:rPr>
              <a:t>保持身心正常</a:t>
            </a:r>
          </a:p>
        </p:txBody>
      </p:sp>
    </p:spTree>
    <p:extLst>
      <p:ext uri="{BB962C8B-B14F-4D97-AF65-F5344CB8AC3E}">
        <p14:creationId xmlns:p14="http://schemas.microsoft.com/office/powerpoint/2010/main" val="32554975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健康饮料选择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水分补充</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pic>
        <p:nvPicPr>
          <p:cNvPr id="8" name="Picture 7">
            <a:extLst>
              <a:ext uri="{FF2B5EF4-FFF2-40B4-BE49-F238E27FC236}">
                <a16:creationId xmlns:a16="http://schemas.microsoft.com/office/drawing/2014/main" id="{04AF5A8A-8748-415B-D60E-6C5D8C6A2B7B}"/>
              </a:ext>
            </a:extLst>
          </p:cNvPr>
          <p:cNvPicPr>
            <a:picLocks noChangeAspect="1"/>
          </p:cNvPicPr>
          <p:nvPr/>
        </p:nvPicPr>
        <p:blipFill rotWithShape="1">
          <a:blip r:embed="rId4"/>
          <a:srcRect l="24535" t="41059" r="63605" b="13462"/>
          <a:stretch/>
        </p:blipFill>
        <p:spPr>
          <a:xfrm>
            <a:off x="628650" y="1787284"/>
            <a:ext cx="1897640" cy="4092950"/>
          </a:xfrm>
          <a:prstGeom prst="rect">
            <a:avLst/>
          </a:prstGeom>
        </p:spPr>
      </p:pic>
      <p:pic>
        <p:nvPicPr>
          <p:cNvPr id="9" name="Picture 8">
            <a:extLst>
              <a:ext uri="{FF2B5EF4-FFF2-40B4-BE49-F238E27FC236}">
                <a16:creationId xmlns:a16="http://schemas.microsoft.com/office/drawing/2014/main" id="{D524C2BB-484E-FB34-745D-97644ED63C5B}"/>
              </a:ext>
            </a:extLst>
          </p:cNvPr>
          <p:cNvPicPr>
            <a:picLocks noChangeAspect="1"/>
          </p:cNvPicPr>
          <p:nvPr/>
        </p:nvPicPr>
        <p:blipFill rotWithShape="1">
          <a:blip r:embed="rId4"/>
          <a:srcRect l="59535" t="39819" r="26279" b="13392"/>
          <a:stretch/>
        </p:blipFill>
        <p:spPr>
          <a:xfrm>
            <a:off x="2797690" y="1706522"/>
            <a:ext cx="2269727" cy="4210859"/>
          </a:xfrm>
          <a:prstGeom prst="rect">
            <a:avLst/>
          </a:prstGeom>
        </p:spPr>
      </p:pic>
      <p:sp>
        <p:nvSpPr>
          <p:cNvPr id="11" name="Content Placeholder 2">
            <a:extLst>
              <a:ext uri="{FF2B5EF4-FFF2-40B4-BE49-F238E27FC236}">
                <a16:creationId xmlns:a16="http://schemas.microsoft.com/office/drawing/2014/main" id="{7A879242-F98B-B85D-2F9F-027F97668E3A}"/>
              </a:ext>
            </a:extLst>
          </p:cNvPr>
          <p:cNvSpPr txBox="1">
            <a:spLocks/>
          </p:cNvSpPr>
          <p:nvPr/>
        </p:nvSpPr>
        <p:spPr>
          <a:xfrm>
            <a:off x="5338818" y="2072505"/>
            <a:ext cx="4881508" cy="4008761"/>
          </a:xfrm>
          <a:prstGeom prst="rect">
            <a:avLst/>
          </a:prstGeom>
        </p:spPr>
        <p:txBody>
          <a:bodyPr>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Font typeface="Ubuntu Light" panose="020B0604020202020204" pitchFamily="34" charset="0"/>
              <a:buNone/>
            </a:pPr>
            <a:r>
              <a:rPr lang="zh-cn" sz="2400" dirty="0">
                <a:ea typeface="SimSun" panose="02010600030101010101" pitchFamily="2" charset="-122"/>
              </a:rPr>
              <a:t>苏打水、能量饮料和运动饮料不是好的饮料选择</a:t>
            </a:r>
          </a:p>
          <a:p>
            <a:pPr marL="0" indent="0">
              <a:buFont typeface="Ubuntu Light" panose="020B0604020202020204" pitchFamily="34" charset="0"/>
              <a:buNone/>
            </a:pPr>
            <a:endParaRPr lang="en-US" sz="4800" dirty="0">
              <a:ea typeface="SimSun" panose="02010600030101010101" pitchFamily="2" charset="-122"/>
            </a:endParaRPr>
          </a:p>
          <a:p>
            <a:pPr marL="0" indent="0">
              <a:buFont typeface="Ubuntu Light" panose="020B0604020202020204" pitchFamily="34" charset="0"/>
              <a:buNone/>
            </a:pPr>
            <a:r>
              <a:rPr lang="zh-cn" sz="2400" dirty="0">
                <a:ea typeface="SimSun" panose="02010600030101010101" pitchFamily="2" charset="-122"/>
              </a:rPr>
              <a:t>适量低脂牛奶和纯果汁也是好选择，但不能过量</a:t>
            </a:r>
          </a:p>
          <a:p>
            <a:pPr marL="0" indent="0">
              <a:buFont typeface="Ubuntu Light" panose="020B0604020202020204" pitchFamily="34" charset="0"/>
              <a:buNone/>
            </a:pPr>
            <a:endParaRPr lang="en-US" sz="3100" dirty="0">
              <a:ea typeface="SimSun" panose="02010600030101010101" pitchFamily="2" charset="-122"/>
            </a:endParaRPr>
          </a:p>
          <a:p>
            <a:pPr marL="0" indent="0">
              <a:buFont typeface="Ubuntu Light" panose="020B0604020202020204" pitchFamily="34" charset="0"/>
              <a:buNone/>
            </a:pPr>
            <a:r>
              <a:rPr lang="zh-cn" sz="2400" b="1" dirty="0">
                <a:solidFill>
                  <a:srgbClr val="179984"/>
                </a:solidFill>
                <a:ea typeface="SimSun" panose="02010600030101010101" pitchFamily="2" charset="-122"/>
              </a:rPr>
              <a:t>水是最好的饮料选择！</a:t>
            </a:r>
          </a:p>
          <a:p>
            <a:pPr marL="800100" lvl="1" indent="-342900"/>
            <a:endParaRPr lang="en-US" sz="2000" dirty="0">
              <a:ea typeface="SimSun" panose="02010600030101010101" pitchFamily="2" charset="-122"/>
            </a:endParaRPr>
          </a:p>
          <a:p>
            <a:pPr marL="457200" indent="-457200"/>
            <a:endParaRPr lang="en-US" sz="2000" dirty="0">
              <a:solidFill>
                <a:schemeClr val="tx2"/>
              </a:solidFill>
              <a:ea typeface="SimSun" panose="02010600030101010101" pitchFamily="2" charset="-122"/>
            </a:endParaRPr>
          </a:p>
          <a:p>
            <a:endParaRPr lang="en-US" sz="2000" dirty="0">
              <a:ea typeface="SimSun" panose="02010600030101010101" pitchFamily="2" charset="-122"/>
            </a:endParaRPr>
          </a:p>
        </p:txBody>
      </p:sp>
    </p:spTree>
    <p:extLst>
      <p:ext uri="{BB962C8B-B14F-4D97-AF65-F5344CB8AC3E}">
        <p14:creationId xmlns:p14="http://schemas.microsoft.com/office/powerpoint/2010/main" val="13169348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脱水迹象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水分补充</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0" name="Content Placeholder 2">
            <a:extLst>
              <a:ext uri="{FF2B5EF4-FFF2-40B4-BE49-F238E27FC236}">
                <a16:creationId xmlns:a16="http://schemas.microsoft.com/office/drawing/2014/main" id="{066054D5-A6EF-A6A1-5E8E-6B28B90B91DA}"/>
              </a:ext>
            </a:extLst>
          </p:cNvPr>
          <p:cNvSpPr txBox="1">
            <a:spLocks/>
          </p:cNvSpPr>
          <p:nvPr/>
        </p:nvSpPr>
        <p:spPr>
          <a:xfrm>
            <a:off x="4902350" y="3159070"/>
            <a:ext cx="5657850" cy="146220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None/>
            </a:pPr>
            <a:r>
              <a:rPr lang="zh-cn" dirty="0">
                <a:ea typeface="SimSun" panose="02010600030101010101" pitchFamily="2" charset="-122"/>
              </a:rPr>
              <a:t>如果您失去的水分过多，而没有及时补充，您的身体机能就会出问题。这就是</a:t>
            </a:r>
            <a:r>
              <a:rPr lang="zh-cn" b="1" dirty="0">
                <a:solidFill>
                  <a:srgbClr val="009A79"/>
                </a:solidFill>
                <a:ea typeface="SimSun" panose="02010600030101010101" pitchFamily="2" charset="-122"/>
              </a:rPr>
              <a:t>脱水</a:t>
            </a:r>
            <a:endParaRPr lang="en-US" sz="2400" b="1" dirty="0">
              <a:solidFill>
                <a:srgbClr val="009A79"/>
              </a:solidFill>
              <a:ea typeface="SimSun" panose="02010600030101010101" pitchFamily="2" charset="-122"/>
            </a:endParaRPr>
          </a:p>
          <a:p>
            <a:pPr marL="800100" lvl="1" indent="-342900"/>
            <a:endParaRPr lang="en-US" sz="2800" dirty="0">
              <a:ea typeface="SimSun" panose="02010600030101010101" pitchFamily="2" charset="-122"/>
            </a:endParaRPr>
          </a:p>
          <a:p>
            <a:pPr marL="457200" indent="-457200"/>
            <a:endParaRPr lang="en-US" sz="3200" dirty="0">
              <a:solidFill>
                <a:schemeClr val="tx2"/>
              </a:solidFill>
              <a:ea typeface="SimSun" panose="02010600030101010101" pitchFamily="2" charset="-122"/>
            </a:endParaRPr>
          </a:p>
          <a:p>
            <a:endParaRPr lang="en-US" sz="3200" dirty="0">
              <a:ea typeface="SimSun" panose="02010600030101010101" pitchFamily="2" charset="-122"/>
            </a:endParaRPr>
          </a:p>
        </p:txBody>
      </p:sp>
      <p:pic>
        <p:nvPicPr>
          <p:cNvPr id="5" name="Picture 4">
            <a:extLst>
              <a:ext uri="{FF2B5EF4-FFF2-40B4-BE49-F238E27FC236}">
                <a16:creationId xmlns:a16="http://schemas.microsoft.com/office/drawing/2014/main" id="{D6148347-A21F-AF8A-B172-DFAD43B1F8AA}"/>
              </a:ext>
            </a:extLst>
          </p:cNvPr>
          <p:cNvPicPr>
            <a:picLocks noChangeAspect="1"/>
          </p:cNvPicPr>
          <p:nvPr/>
        </p:nvPicPr>
        <p:blipFill rotWithShape="1">
          <a:blip r:embed="rId4"/>
          <a:srcRect l="33303" t="43670" r="49426" b="19632"/>
          <a:stretch/>
        </p:blipFill>
        <p:spPr>
          <a:xfrm>
            <a:off x="628650" y="1895469"/>
            <a:ext cx="3572564" cy="4269998"/>
          </a:xfrm>
          <a:prstGeom prst="rect">
            <a:avLst/>
          </a:prstGeom>
        </p:spPr>
      </p:pic>
    </p:spTree>
    <p:extLst>
      <p:ext uri="{BB962C8B-B14F-4D97-AF65-F5344CB8AC3E}">
        <p14:creationId xmlns:p14="http://schemas.microsoft.com/office/powerpoint/2010/main" val="1182898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图标&#10;&#10;自动生成的描述">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调整补水需求</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水分补充</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2576944"/>
            <a:ext cx="10826751" cy="3192959"/>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buFont typeface="Ubuntu Light" panose="020B0604020202020204" pitchFamily="34" charset="0"/>
              <a:buChar char="•"/>
            </a:pPr>
            <a:r>
              <a:rPr lang="zh-cn" sz="2600" dirty="0">
                <a:ea typeface="SimSun" panose="02010600030101010101" pitchFamily="2" charset="-122"/>
              </a:rPr>
              <a:t>有些人可能需要</a:t>
            </a:r>
            <a:r>
              <a:rPr lang="zh-cn" sz="2600" b="1" dirty="0">
                <a:solidFill>
                  <a:srgbClr val="179984"/>
                </a:solidFill>
                <a:ea typeface="SimSun" panose="02010600030101010101" pitchFamily="2" charset="-122"/>
              </a:rPr>
              <a:t>提高水</a:t>
            </a:r>
            <a:r>
              <a:rPr lang="zh-cn" sz="2600" dirty="0">
                <a:ea typeface="SimSun" panose="02010600030101010101" pitchFamily="2" charset="-122"/>
              </a:rPr>
              <a:t>消耗量。</a:t>
            </a:r>
          </a:p>
          <a:p>
            <a:endParaRPr lang="en-US" sz="2150" dirty="0">
              <a:ea typeface="SimSun" panose="02010600030101010101" pitchFamily="2" charset="-122"/>
            </a:endParaRPr>
          </a:p>
          <a:p>
            <a:pPr marL="457200" indent="-457200">
              <a:buFont typeface="Ubuntu Light" panose="020B0604020202020204" pitchFamily="34" charset="0"/>
              <a:buChar char="•"/>
            </a:pPr>
            <a:r>
              <a:rPr lang="zh-cn" sz="2600" dirty="0">
                <a:ea typeface="SimSun" panose="02010600030101010101" pitchFamily="2" charset="-122"/>
              </a:rPr>
              <a:t>这些因素会影响</a:t>
            </a:r>
            <a:r>
              <a:rPr lang="zh-cn" sz="2600" b="1" dirty="0">
                <a:solidFill>
                  <a:srgbClr val="009A79"/>
                </a:solidFill>
                <a:ea typeface="SimSun" panose="02010600030101010101" pitchFamily="2" charset="-122"/>
              </a:rPr>
              <a:t>需要喝多少水</a:t>
            </a:r>
            <a:r>
              <a:rPr lang="zh-cn" sz="2600" dirty="0">
                <a:ea typeface="SimSun" panose="02010600030101010101" pitchFamily="2" charset="-122"/>
              </a:rPr>
              <a:t>才能让身体保持适当水分：</a:t>
            </a:r>
          </a:p>
          <a:p>
            <a:pPr marL="800100" lvl="1" indent="-342900">
              <a:lnSpc>
                <a:spcPct val="80000"/>
              </a:lnSpc>
            </a:pPr>
            <a:r>
              <a:rPr lang="zh-cn" sz="2200" dirty="0">
                <a:ea typeface="SimSun" panose="02010600030101010101" pitchFamily="2" charset="-122"/>
              </a:rPr>
              <a:t>经常进行剧烈运动、大汗淋漓或上气不接下气时</a:t>
            </a:r>
          </a:p>
          <a:p>
            <a:pPr marL="800100" lvl="1" indent="-342900">
              <a:lnSpc>
                <a:spcPct val="80000"/>
              </a:lnSpc>
            </a:pPr>
            <a:r>
              <a:rPr lang="zh-cn" sz="2200" dirty="0">
                <a:ea typeface="SimSun" panose="02010600030101010101" pitchFamily="2" charset="-122"/>
              </a:rPr>
              <a:t>天气炎热时</a:t>
            </a:r>
          </a:p>
          <a:p>
            <a:pPr marL="800100" lvl="1" indent="-342900">
              <a:lnSpc>
                <a:spcPct val="80000"/>
              </a:lnSpc>
            </a:pPr>
            <a:r>
              <a:rPr lang="zh-cn" sz="2200" dirty="0">
                <a:ea typeface="SimSun" panose="02010600030101010101" pitchFamily="2" charset="-122"/>
              </a:rPr>
              <a:t>在高海拔环境下时</a:t>
            </a:r>
          </a:p>
          <a:p>
            <a:pPr marL="800100" lvl="1" indent="-342900">
              <a:lnSpc>
                <a:spcPct val="80000"/>
              </a:lnSpc>
            </a:pPr>
            <a:r>
              <a:rPr lang="zh-cn" sz="2200" dirty="0">
                <a:ea typeface="SimSun" panose="02010600030101010101" pitchFamily="2" charset="-122"/>
              </a:rPr>
              <a:t>生病时</a:t>
            </a:r>
          </a:p>
        </p:txBody>
      </p:sp>
    </p:spTree>
    <p:extLst>
      <p:ext uri="{BB962C8B-B14F-4D97-AF65-F5344CB8AC3E}">
        <p14:creationId xmlns:p14="http://schemas.microsoft.com/office/powerpoint/2010/main" val="404165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noAutofit/>
          </a:bodyPr>
          <a:lstStyle/>
          <a:p>
            <a:r>
              <a:rPr lang="zh-cn" sz="3600" dirty="0">
                <a:ea typeface="SimSun" panose="02010600030101010101" pitchFamily="2" charset="-122"/>
              </a:rPr>
              <a:t>什么</a:t>
            </a:r>
            <a:r>
              <a:rPr lang="zh-cn" dirty="0">
                <a:ea typeface="SimSun" panose="02010600030101010101" pitchFamily="2" charset="-122"/>
              </a:rPr>
              <a:t>是健身队长？</a:t>
            </a:r>
            <a:endParaRPr lang="en-US" sz="3600" dirty="0">
              <a:ea typeface="SimSun" panose="02010600030101010101" pitchFamily="2" charset="-122"/>
            </a:endParaRPr>
          </a:p>
        </p:txBody>
      </p:sp>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a:t>
            </a: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628650" y="2087919"/>
            <a:ext cx="7845499" cy="3931881"/>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nSpc>
                <a:spcPct val="100000"/>
              </a:lnSpc>
              <a:buChar char="•"/>
            </a:pPr>
            <a:r>
              <a:rPr lang="zh-cn" b="1" dirty="0">
                <a:solidFill>
                  <a:srgbClr val="179984"/>
                </a:solidFill>
                <a:effectLst/>
                <a:ea typeface="SimSun" panose="02010600030101010101" pitchFamily="2" charset="-122"/>
                <a:cs typeface="Times New Roman"/>
              </a:rPr>
              <a:t>健身队长</a:t>
            </a:r>
            <a:r>
              <a:rPr lang="zh-cn" dirty="0">
                <a:effectLst/>
                <a:ea typeface="SimSun" panose="02010600030101010101" pitchFamily="2" charset="-122"/>
                <a:cs typeface="Times New Roman"/>
              </a:rPr>
              <a:t>是运动队中的运动员，他们带领运动队开展与健身和健康生活方式相关的活动</a:t>
            </a:r>
            <a:endParaRPr lang="en-US" dirty="0">
              <a:ea typeface="SimSun" panose="02010600030101010101" pitchFamily="2" charset="-122"/>
              <a:cs typeface="Times New Roman"/>
            </a:endParaRPr>
          </a:p>
          <a:p>
            <a:pPr>
              <a:lnSpc>
                <a:spcPct val="100000"/>
              </a:lnSpc>
            </a:pPr>
            <a:endParaRPr lang="en-US" dirty="0">
              <a:ea typeface="SimSun" panose="02010600030101010101" pitchFamily="2" charset="-122"/>
              <a:cs typeface="Times New Roman" panose="02020603050405020304" pitchFamily="18" charset="0"/>
            </a:endParaRPr>
          </a:p>
          <a:p>
            <a:pPr marL="342900" indent="-342900">
              <a:lnSpc>
                <a:spcPct val="100000"/>
              </a:lnSpc>
              <a:buFont typeface="Ubuntu Light" panose="020B0604020202020204" pitchFamily="34" charset="0"/>
              <a:buChar char="•"/>
            </a:pPr>
            <a:endParaRPr lang="en-US" dirty="0">
              <a:effectLst/>
              <a:ea typeface="SimSun" panose="02010600030101010101" pitchFamily="2" charset="-122"/>
              <a:cs typeface="Times New Roman" panose="02020603050405020304" pitchFamily="18" charset="0"/>
            </a:endParaRPr>
          </a:p>
          <a:p>
            <a:pPr marL="342900" indent="-342900">
              <a:lnSpc>
                <a:spcPct val="100000"/>
              </a:lnSpc>
              <a:buFont typeface="Ubuntu Light" panose="020B0604020202020204" pitchFamily="34" charset="0"/>
              <a:buChar char="•"/>
            </a:pPr>
            <a:r>
              <a:rPr lang="zh-cn" dirty="0">
                <a:effectLst/>
                <a:ea typeface="SimSun" panose="02010600030101010101" pitchFamily="2" charset="-122"/>
                <a:cs typeface="Times New Roman"/>
              </a:rPr>
              <a:t>健身队长</a:t>
            </a:r>
            <a:r>
              <a:rPr lang="zh-cn" b="1" dirty="0">
                <a:solidFill>
                  <a:srgbClr val="179984"/>
                </a:solidFill>
                <a:effectLst/>
                <a:ea typeface="SimSun" panose="02010600030101010101" pitchFamily="2" charset="-122"/>
                <a:cs typeface="Times New Roman"/>
              </a:rPr>
              <a:t>热衷于健身和健康的习惯</a:t>
            </a:r>
            <a:endParaRPr lang="en-US" b="1" dirty="0">
              <a:effectLst/>
              <a:ea typeface="SimSun" panose="02010600030101010101" pitchFamily="2" charset="-122"/>
              <a:cs typeface="Times New Roman"/>
            </a:endParaRPr>
          </a:p>
          <a:p>
            <a:pPr>
              <a:lnSpc>
                <a:spcPct val="150000"/>
              </a:lnSpc>
            </a:pPr>
            <a:endParaRPr lang="en-US" sz="1400" dirty="0">
              <a:ea typeface="SimSun" panose="02010600030101010101" pitchFamily="2" charset="-122"/>
            </a:endParaRPr>
          </a:p>
        </p:txBody>
      </p:sp>
      <p:pic>
        <p:nvPicPr>
          <p:cNvPr id="3" name="Picture 2" descr="一位穿着绿色衬衫的人&#10;&#10;自动生成的描述（中置信度）">
            <a:extLst>
              <a:ext uri="{FF2B5EF4-FFF2-40B4-BE49-F238E27FC236}">
                <a16:creationId xmlns:a16="http://schemas.microsoft.com/office/drawing/2014/main" id="{A193FE18-F291-F8A7-AC4F-CF40A89E63B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90" b="98047" l="9896" r="89931">
                        <a14:foregroundMark x1="43229" y1="85026" x2="43229" y2="85026"/>
                        <a14:foregroundMark x1="47917" y1="82552" x2="47917" y2="82552"/>
                        <a14:foregroundMark x1="59201" y1="89193" x2="59201" y2="89193"/>
                        <a14:foregroundMark x1="59201" y1="93099" x2="59201" y2="93099"/>
                        <a14:foregroundMark x1="62326" y1="98307" x2="62326" y2="98307"/>
                        <a14:foregroundMark x1="32639" y1="49609" x2="32639" y2="49609"/>
                        <a14:foregroundMark x1="32118" y1="50260" x2="32292" y2="48568"/>
                        <a14:foregroundMark x1="47917" y1="9375" x2="47917" y2="9375"/>
                        <a14:foregroundMark x1="46528" y1="5990" x2="46528" y2="5990"/>
                        <a14:foregroundMark x1="45139" y1="5990" x2="40972" y2="9766"/>
                        <a14:foregroundMark x1="51215" y1="9375" x2="51215" y2="9375"/>
                        <a14:foregroundMark x1="32292" y1="49740" x2="32292" y2="49740"/>
                        <a14:foregroundMark x1="33333" y1="50000" x2="33333" y2="50000"/>
                        <a14:foregroundMark x1="31944" y1="49740" x2="33681" y2="49740"/>
                        <a14:foregroundMark x1="32813" y1="51042" x2="31944" y2="49740"/>
                      </a14:backgroundRemoval>
                    </a14:imgEffect>
                  </a14:imgLayer>
                </a14:imgProps>
              </a:ext>
              <a:ext uri="{28A0092B-C50C-407E-A947-70E740481C1C}">
                <a14:useLocalDpi xmlns:a14="http://schemas.microsoft.com/office/drawing/2010/main" val="0"/>
              </a:ext>
            </a:extLst>
          </a:blip>
          <a:stretch>
            <a:fillRect/>
          </a:stretch>
        </p:blipFill>
        <p:spPr>
          <a:xfrm>
            <a:off x="7979292" y="1088080"/>
            <a:ext cx="3843670" cy="5124893"/>
          </a:xfrm>
          <a:prstGeom prst="rect">
            <a:avLst/>
          </a:prstGeom>
        </p:spPr>
      </p:pic>
    </p:spTree>
    <p:extLst>
      <p:ext uri="{BB962C8B-B14F-4D97-AF65-F5344CB8AC3E}">
        <p14:creationId xmlns:p14="http://schemas.microsoft.com/office/powerpoint/2010/main" val="1906174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Autofit/>
          </a:bodyPr>
          <a:lstStyle/>
          <a:p>
            <a:pPr algn="r"/>
            <a:r>
              <a:rPr lang="zh-cn" dirty="0">
                <a:ea typeface="SimSun" panose="02010600030101010101" pitchFamily="2" charset="-122"/>
              </a:rPr>
              <a:t>领导力活动</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Autofit/>
          </a:bodyPr>
          <a:lstStyle/>
          <a:p>
            <a:r>
              <a:rPr lang="zh-cn" dirty="0">
                <a:ea typeface="SimSun" panose="02010600030101010101" pitchFamily="2" charset="-122"/>
              </a:rPr>
              <a:t>活动策划</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5454" b="5454"/>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ea typeface="SimSun" panose="02010600030101010101" pitchFamily="2" charset="-122"/>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grpSp>
      <p:sp>
        <p:nvSpPr>
          <p:cNvPr id="15" name="TextBox 14">
            <a:extLst>
              <a:ext uri="{FF2B5EF4-FFF2-40B4-BE49-F238E27FC236}">
                <a16:creationId xmlns:a16="http://schemas.microsoft.com/office/drawing/2014/main" id="{1324B4D5-C5BC-0549-7371-ACEA838A95AD}"/>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en-US">
              <a:ea typeface="SimSun" panose="02010600030101010101" pitchFamily="2" charset="-122"/>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8" name="Picture 10" descr="健康图标 - 免费 PNG &amp; SVG 39490 - 名词项目">
            <a:extLst>
              <a:ext uri="{FF2B5EF4-FFF2-40B4-BE49-F238E27FC236}">
                <a16:creationId xmlns:a16="http://schemas.microsoft.com/office/drawing/2014/main" id="{7F37016E-0BEA-6397-6A66-B2A641C576F5}"/>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941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7" name="Picture 10" descr="健康图标 - 免费 PNG &amp; SVG 39490 - 名词项目">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指导队友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健康教育</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2432026"/>
            <a:ext cx="10826751" cy="3337877"/>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ea typeface="SimSun" panose="02010600030101010101" pitchFamily="2" charset="-122"/>
              </a:rPr>
              <a:t>健身队长</a:t>
            </a:r>
            <a:r>
              <a:rPr lang="zh-cn" b="1" dirty="0">
                <a:solidFill>
                  <a:srgbClr val="179984"/>
                </a:solidFill>
                <a:ea typeface="SimSun" panose="02010600030101010101" pitchFamily="2" charset="-122"/>
              </a:rPr>
              <a:t>应在每次培训时分享健康教育技巧</a:t>
            </a: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您还将在所有练习和比赛中以身作则</a:t>
            </a:r>
          </a:p>
        </p:txBody>
      </p:sp>
    </p:spTree>
    <p:extLst>
      <p:ext uri="{BB962C8B-B14F-4D97-AF65-F5344CB8AC3E}">
        <p14:creationId xmlns:p14="http://schemas.microsoft.com/office/powerpoint/2010/main" val="103502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7" name="Picture 10" descr="健康图标 - 免费 PNG &amp; SVG 39490 - 名词项目">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什么是健康技巧？</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健康教育</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007028"/>
            <a:ext cx="7281973" cy="3813126"/>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sz="2600" dirty="0">
                <a:ea typeface="SimSun" panose="02010600030101010101" pitchFamily="2" charset="-122"/>
              </a:rPr>
              <a:t>健康技巧要简短，以 2-5 分钟为佳</a:t>
            </a: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sz="2600" dirty="0">
                <a:ea typeface="SimSun" panose="02010600030101010101" pitchFamily="2" charset="-122"/>
              </a:rPr>
              <a:t>尽可能让健康技巧具有互动性：</a:t>
            </a:r>
          </a:p>
          <a:p>
            <a:pPr marL="1143000" lvl="1" indent="-457200">
              <a:lnSpc>
                <a:spcPct val="100000"/>
              </a:lnSpc>
            </a:pPr>
            <a:r>
              <a:rPr lang="zh-cn" sz="2200" dirty="0">
                <a:ea typeface="SimSun" panose="02010600030101010101" pitchFamily="2" charset="-122"/>
              </a:rPr>
              <a:t>向队友提问</a:t>
            </a:r>
          </a:p>
          <a:p>
            <a:pPr marL="1143000" lvl="1" indent="-457200">
              <a:lnSpc>
                <a:spcPct val="100000"/>
              </a:lnSpc>
            </a:pPr>
            <a:r>
              <a:rPr lang="zh-cn" sz="2200" dirty="0">
                <a:ea typeface="SimSun" panose="02010600030101010101" pitchFamily="2" charset="-122"/>
              </a:rPr>
              <a:t>让不同队员回答</a:t>
            </a:r>
          </a:p>
          <a:p>
            <a:pPr marL="1143000" lvl="1" indent="-457200">
              <a:lnSpc>
                <a:spcPct val="100000"/>
              </a:lnSpc>
            </a:pPr>
            <a:r>
              <a:rPr lang="zh-cn" sz="2200" dirty="0">
                <a:ea typeface="SimSun" panose="02010600030101010101" pitchFamily="2" charset="-122"/>
              </a:rPr>
              <a:t>讲几个例子</a:t>
            </a:r>
          </a:p>
          <a:p>
            <a:pPr marL="1143000" lvl="1" indent="-457200">
              <a:lnSpc>
                <a:spcPct val="100000"/>
              </a:lnSpc>
            </a:pPr>
            <a:r>
              <a:rPr lang="zh-cn" sz="2200" dirty="0">
                <a:ea typeface="SimSun" panose="02010600030101010101" pitchFamily="2" charset="-122"/>
              </a:rPr>
              <a:t>给他们设定一个目标，</a:t>
            </a:r>
            <a:r>
              <a:rPr lang="zh-cn" sz="2200">
                <a:ea typeface="SimSun" panose="02010600030101010101" pitchFamily="2" charset="-122"/>
              </a:rPr>
              <a:t>并在下次培</a:t>
            </a:r>
            <a:br>
              <a:rPr lang="en-US" altLang="zh-CN" sz="2200">
                <a:ea typeface="SimSun" panose="02010600030101010101" pitchFamily="2" charset="-122"/>
              </a:rPr>
            </a:br>
            <a:r>
              <a:rPr lang="zh-cn" sz="2200">
                <a:ea typeface="SimSun" panose="02010600030101010101" pitchFamily="2" charset="-122"/>
              </a:rPr>
              <a:t>训时检查他们</a:t>
            </a:r>
            <a:r>
              <a:rPr lang="zh-cn" sz="2200" dirty="0">
                <a:ea typeface="SimSun" panose="02010600030101010101" pitchFamily="2" charset="-122"/>
              </a:rPr>
              <a:t>的进度</a:t>
            </a: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pic>
        <p:nvPicPr>
          <p:cNvPr id="6" name="Picture 5">
            <a:extLst>
              <a:ext uri="{FF2B5EF4-FFF2-40B4-BE49-F238E27FC236}">
                <a16:creationId xmlns:a16="http://schemas.microsoft.com/office/drawing/2014/main" id="{C464655C-3866-2CD4-F743-8A0D6B83FFA0}"/>
              </a:ext>
            </a:extLst>
          </p:cNvPr>
          <p:cNvPicPr>
            <a:picLocks noChangeAspect="1"/>
          </p:cNvPicPr>
          <p:nvPr/>
        </p:nvPicPr>
        <p:blipFill rotWithShape="1">
          <a:blip r:embed="rId5"/>
          <a:srcRect l="66715" t="46587" r="3207" b="22481"/>
          <a:stretch/>
        </p:blipFill>
        <p:spPr>
          <a:xfrm>
            <a:off x="7491721" y="2660981"/>
            <a:ext cx="4071629" cy="2355418"/>
          </a:xfrm>
          <a:prstGeom prst="rect">
            <a:avLst/>
          </a:prstGeom>
        </p:spPr>
      </p:pic>
    </p:spTree>
    <p:extLst>
      <p:ext uri="{BB962C8B-B14F-4D97-AF65-F5344CB8AC3E}">
        <p14:creationId xmlns:p14="http://schemas.microsoft.com/office/powerpoint/2010/main" val="863792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7" name="Picture 10" descr="健康图标 - 免费 PNG &amp; SVG 39490 - 名词项目">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示例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健康教育</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1" y="1941484"/>
            <a:ext cx="10801350" cy="581025"/>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20000"/>
              </a:lnSpc>
            </a:pPr>
            <a:r>
              <a:rPr lang="zh-cn" dirty="0">
                <a:ea typeface="SimSun" panose="02010600030101010101" pitchFamily="2" charset="-122"/>
              </a:rPr>
              <a:t>下面是关于健康饮食和营养食品的健康技巧！</a:t>
            </a:r>
          </a:p>
          <a:p>
            <a:pPr marL="457200" indent="-457200">
              <a:lnSpc>
                <a:spcPct val="120000"/>
              </a:lnSpc>
              <a:buFont typeface="Ubuntu Light" panose="020B0604020202020204" pitchFamily="34" charset="0"/>
              <a:buChar char="•"/>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endParaRPr lang="en-US" dirty="0">
              <a:ea typeface="SimSun" panose="02010600030101010101" pitchFamily="2" charset="-122"/>
            </a:endParaRP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pic>
        <p:nvPicPr>
          <p:cNvPr id="15" name="Picture 14">
            <a:extLst>
              <a:ext uri="{FF2B5EF4-FFF2-40B4-BE49-F238E27FC236}">
                <a16:creationId xmlns:a16="http://schemas.microsoft.com/office/drawing/2014/main" id="{A8287FFB-A65E-F1D0-59EF-85A2C03BDB8D}"/>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l="25814" t="17984" r="27006" b="21860"/>
          <a:stretch/>
        </p:blipFill>
        <p:spPr>
          <a:xfrm>
            <a:off x="6029326" y="2640710"/>
            <a:ext cx="4860967" cy="3486239"/>
          </a:xfrm>
          <a:prstGeom prst="rect">
            <a:avLst/>
          </a:prstGeom>
        </p:spPr>
      </p:pic>
      <p:sp>
        <p:nvSpPr>
          <p:cNvPr id="18" name="TextBox 17">
            <a:extLst>
              <a:ext uri="{FF2B5EF4-FFF2-40B4-BE49-F238E27FC236}">
                <a16:creationId xmlns:a16="http://schemas.microsoft.com/office/drawing/2014/main" id="{242AD5DC-573E-63D6-944D-3AFF717716A4}"/>
              </a:ext>
            </a:extLst>
          </p:cNvPr>
          <p:cNvSpPr txBox="1"/>
          <p:nvPr/>
        </p:nvSpPr>
        <p:spPr>
          <a:xfrm>
            <a:off x="579380" y="2695900"/>
            <a:ext cx="4453713" cy="2635786"/>
          </a:xfrm>
          <a:prstGeom prst="rect">
            <a:avLst/>
          </a:prstGeom>
          <a:noFill/>
        </p:spPr>
        <p:txBody>
          <a:bodyPr wrap="square">
            <a:noAutofit/>
          </a:bodyPr>
          <a:lstStyle/>
          <a:p>
            <a:pPr marL="342900" marR="0" lvl="0" indent="-342900">
              <a:lnSpc>
                <a:spcPct val="120000"/>
              </a:lnSpc>
              <a:spcBef>
                <a:spcPts val="1200"/>
              </a:spcBef>
              <a:spcAft>
                <a:spcPts val="0"/>
              </a:spcAft>
              <a:buFont typeface="Symbol" panose="05050102010706020507" pitchFamily="18" charset="2"/>
              <a:buChar char=""/>
            </a:pPr>
            <a:r>
              <a:rPr lang="zh-cn" sz="2000" b="0" dirty="0">
                <a:effectLst/>
                <a:latin typeface="Ubuntu Light" panose="020B0304030602030204" pitchFamily="34" charset="0"/>
                <a:ea typeface="SimSun" panose="02010600030101010101" pitchFamily="2" charset="-122"/>
                <a:cs typeface="Calibri" panose="020F0502020204030204" pitchFamily="34" charset="0"/>
              </a:rPr>
              <a:t>水果和蔬菜可以为您的身体提供保持健康所需的重要维生素、矿物质和能量，它们可以为您的训练和比赛提供能量。</a:t>
            </a:r>
            <a:r>
              <a:rPr lang="zh-cn" sz="2000" b="1" dirty="0">
                <a:solidFill>
                  <a:srgbClr val="179984"/>
                </a:solidFill>
                <a:effectLst/>
                <a:latin typeface="Ubuntu Light" panose="020B0304030602030204" pitchFamily="34" charset="0"/>
                <a:ea typeface="SimSun" panose="02010600030101010101" pitchFamily="2" charset="-122"/>
                <a:cs typeface="Calibri" panose="020F0502020204030204" pitchFamily="34" charset="0"/>
              </a:rPr>
              <a:t>吃颜色丰富的食物</a:t>
            </a:r>
            <a:r>
              <a:rPr lang="zh-cn" sz="2000" b="0" dirty="0">
                <a:solidFill>
                  <a:srgbClr val="179984"/>
                </a:solidFill>
                <a:effectLst/>
                <a:latin typeface="Ubuntu Light" panose="020B0304030602030204" pitchFamily="34" charset="0"/>
                <a:ea typeface="SimSun" panose="02010600030101010101" pitchFamily="2" charset="-122"/>
                <a:cs typeface="Calibri" panose="020F0502020204030204" pitchFamily="34" charset="0"/>
              </a:rPr>
              <a:t> </a:t>
            </a:r>
            <a:r>
              <a:rPr lang="zh-cn" sz="2000" b="0" dirty="0">
                <a:effectLst/>
                <a:latin typeface="Ubuntu Light" panose="020B0304030602030204" pitchFamily="34" charset="0"/>
                <a:ea typeface="SimSun" panose="02010600030101010101" pitchFamily="2" charset="-122"/>
                <a:cs typeface="Calibri" panose="020F0502020204030204" pitchFamily="34" charset="0"/>
              </a:rPr>
              <a:t> – 红色、绿色、橙色和黄色混合在一起的食物。</a:t>
            </a:r>
            <a:r>
              <a:rPr lang="zh-cn" sz="2000" b="1" dirty="0">
                <a:solidFill>
                  <a:srgbClr val="179984"/>
                </a:solidFill>
                <a:effectLst/>
                <a:latin typeface="Ubuntu Light" panose="020B0304030602030204" pitchFamily="34" charset="0"/>
                <a:ea typeface="SimSun" panose="02010600030101010101" pitchFamily="2" charset="-122"/>
                <a:cs typeface="Calibri" panose="020F0502020204030204" pitchFamily="34" charset="0"/>
              </a:rPr>
              <a:t>您能说出每种不同颜色的食物吗？</a:t>
            </a:r>
            <a:endParaRPr lang="en-US" sz="2000" b="1" dirty="0">
              <a:solidFill>
                <a:srgbClr val="179984"/>
              </a:solidFill>
              <a:effectLst/>
              <a:latin typeface="Ubuntu" panose="020B0504030602030204" pitchFamily="34" charset="0"/>
              <a:ea typeface="SimSun" panose="02010600030101010101" pitchFamily="2" charset="-122"/>
              <a:cs typeface="Calibri" panose="020F0502020204030204" pitchFamily="34" charset="0"/>
            </a:endParaRPr>
          </a:p>
        </p:txBody>
      </p:sp>
    </p:spTree>
    <p:extLst>
      <p:ext uri="{BB962C8B-B14F-4D97-AF65-F5344CB8AC3E}">
        <p14:creationId xmlns:p14="http://schemas.microsoft.com/office/powerpoint/2010/main" val="1364583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7" name="Picture 10" descr="健康图标 - 免费 PNG &amp; SVG 39490 - 名词项目">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示例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健康教育</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1" y="1941484"/>
            <a:ext cx="10801350" cy="581025"/>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20000"/>
              </a:lnSpc>
            </a:pPr>
            <a:r>
              <a:rPr lang="zh-cn" dirty="0">
                <a:ea typeface="SimSun" panose="02010600030101010101" pitchFamily="2" charset="-122"/>
              </a:rPr>
              <a:t>下面是关于睡眠、休息和恢复的健康技巧！</a:t>
            </a:r>
          </a:p>
          <a:p>
            <a:pPr marL="457200" indent="-457200">
              <a:lnSpc>
                <a:spcPct val="120000"/>
              </a:lnSpc>
              <a:buFont typeface="Ubuntu Light" panose="020B0604020202020204" pitchFamily="34" charset="0"/>
              <a:buChar char="•"/>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endParaRPr lang="en-US" dirty="0">
              <a:ea typeface="SimSun" panose="02010600030101010101" pitchFamily="2" charset="-122"/>
            </a:endParaRP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sp>
        <p:nvSpPr>
          <p:cNvPr id="18" name="TextBox 17">
            <a:extLst>
              <a:ext uri="{FF2B5EF4-FFF2-40B4-BE49-F238E27FC236}">
                <a16:creationId xmlns:a16="http://schemas.microsoft.com/office/drawing/2014/main" id="{242AD5DC-573E-63D6-944D-3AFF717716A4}"/>
              </a:ext>
            </a:extLst>
          </p:cNvPr>
          <p:cNvSpPr txBox="1"/>
          <p:nvPr/>
        </p:nvSpPr>
        <p:spPr>
          <a:xfrm>
            <a:off x="579380" y="2695900"/>
            <a:ext cx="5864963" cy="2335704"/>
          </a:xfrm>
          <a:prstGeom prst="rect">
            <a:avLst/>
          </a:prstGeom>
          <a:noFill/>
        </p:spPr>
        <p:txBody>
          <a:bodyPr wrap="square">
            <a:noAutofit/>
          </a:bodyPr>
          <a:lstStyle/>
          <a:p>
            <a:pPr marL="342900" marR="0" lvl="0" indent="-342900">
              <a:lnSpc>
                <a:spcPct val="150000"/>
              </a:lnSpc>
              <a:spcBef>
                <a:spcPts val="0"/>
              </a:spcBef>
              <a:spcAft>
                <a:spcPts val="1200"/>
              </a:spcAft>
              <a:buSzPts val="1400"/>
              <a:buFont typeface="Ubuntu Light" panose="020B0604020202020204" pitchFamily="34" charset="0"/>
              <a:buChar char="•"/>
            </a:pPr>
            <a:r>
              <a:rPr lang="zh-cn" sz="2000" b="0" dirty="0">
                <a:effectLst/>
                <a:latin typeface="Ubuntu Light" panose="020B0304030602030204" pitchFamily="34" charset="0"/>
                <a:ea typeface="SimSun" panose="02010600030101010101" pitchFamily="2" charset="-122"/>
                <a:cs typeface="Calibri" panose="020F0502020204030204" pitchFamily="34" charset="0"/>
              </a:rPr>
              <a:t>每周 5 天进行 30 分钟中等强度到高强度的体育活动是健康生活方式的重要组成部分。同样重要的是，每周给身体留出休息时间</a:t>
            </a:r>
            <a:r>
              <a:rPr lang="zh-cn" sz="2000" b="0">
                <a:effectLst/>
                <a:latin typeface="Ubuntu Light" panose="020B0304030602030204" pitchFamily="34" charset="0"/>
                <a:ea typeface="SimSun" panose="02010600030101010101" pitchFamily="2" charset="-122"/>
                <a:cs typeface="Calibri" panose="020F0502020204030204" pitchFamily="34" charset="0"/>
              </a:rPr>
              <a:t>，</a:t>
            </a:r>
            <a:r>
              <a:rPr lang="zh-cn" sz="2000">
                <a:effectLst/>
                <a:latin typeface="Ubuntu Light" panose="020B0304030602030204" pitchFamily="34" charset="0"/>
                <a:ea typeface="SimSun" panose="02010600030101010101" pitchFamily="2" charset="-122"/>
                <a:cs typeface="Calibri" panose="020F0502020204030204" pitchFamily="34" charset="0"/>
              </a:rPr>
              <a:t>并且每晚</a:t>
            </a:r>
            <a:br>
              <a:rPr lang="en-US" altLang="zh-CN" sz="2000" b="1">
                <a:effectLst/>
                <a:latin typeface="Ubuntu Light" panose="020B0304030602030204" pitchFamily="34" charset="0"/>
                <a:ea typeface="SimSun" panose="02010600030101010101" pitchFamily="2" charset="-122"/>
                <a:cs typeface="Calibri" panose="020F0502020204030204" pitchFamily="34" charset="0"/>
              </a:rPr>
            </a:br>
            <a:r>
              <a:rPr lang="zh-cn" sz="2000" b="1">
                <a:solidFill>
                  <a:srgbClr val="179984"/>
                </a:solidFill>
                <a:effectLst/>
                <a:latin typeface="Ubuntu Light" panose="020B0304030602030204" pitchFamily="34" charset="0"/>
                <a:ea typeface="SimSun" panose="02010600030101010101" pitchFamily="2" charset="-122"/>
                <a:cs typeface="Calibri" panose="020F0502020204030204" pitchFamily="34" charset="0"/>
              </a:rPr>
              <a:t>保证 </a:t>
            </a:r>
            <a:r>
              <a:rPr lang="zh-cn" sz="2000" b="1" dirty="0">
                <a:solidFill>
                  <a:srgbClr val="179984"/>
                </a:solidFill>
                <a:effectLst/>
                <a:latin typeface="Ubuntu Light" panose="020B0304030602030204" pitchFamily="34" charset="0"/>
                <a:ea typeface="SimSun" panose="02010600030101010101" pitchFamily="2" charset="-122"/>
                <a:cs typeface="Calibri" panose="020F0502020204030204" pitchFamily="34" charset="0"/>
              </a:rPr>
              <a:t>7-9 个小时的睡眠。您可以使用健康睡眠技巧来改善您的睡眠、休息和恢复质量。</a:t>
            </a:r>
            <a:endParaRPr lang="en-US" sz="2000" b="1" dirty="0">
              <a:solidFill>
                <a:srgbClr val="179984"/>
              </a:solidFill>
              <a:effectLst/>
              <a:latin typeface="Ubuntu" panose="020B0504030602030204" pitchFamily="34" charset="0"/>
              <a:ea typeface="SimSun" panose="02010600030101010101" pitchFamily="2" charset="-122"/>
              <a:cs typeface="Calibri" panose="020F0502020204030204" pitchFamily="34" charset="0"/>
            </a:endParaRPr>
          </a:p>
        </p:txBody>
      </p:sp>
      <p:sp>
        <p:nvSpPr>
          <p:cNvPr id="5" name="AutoShape 2">
            <a:extLst>
              <a:ext uri="{FF2B5EF4-FFF2-40B4-BE49-F238E27FC236}">
                <a16:creationId xmlns:a16="http://schemas.microsoft.com/office/drawing/2014/main" id="{9A5965EE-63C6-6268-3D13-DC91F49551C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en-US">
              <a:ea typeface="SimSun" panose="02010600030101010101" pitchFamily="2" charset="-122"/>
            </a:endParaRPr>
          </a:p>
        </p:txBody>
      </p:sp>
      <p:pic>
        <p:nvPicPr>
          <p:cNvPr id="7" name="Picture 6" descr="包含文本、截图、徽标、字体的图片&#10;&#10;自动生成的描述">
            <a:extLst>
              <a:ext uri="{FF2B5EF4-FFF2-40B4-BE49-F238E27FC236}">
                <a16:creationId xmlns:a16="http://schemas.microsoft.com/office/drawing/2014/main" id="{53575FA6-EF2C-3853-C45E-3D5F32DD46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99" y="2697191"/>
            <a:ext cx="3067790" cy="3374569"/>
          </a:xfrm>
          <a:prstGeom prst="rect">
            <a:avLst/>
          </a:prstGeom>
        </p:spPr>
      </p:pic>
    </p:spTree>
    <p:extLst>
      <p:ext uri="{BB962C8B-B14F-4D97-AF65-F5344CB8AC3E}">
        <p14:creationId xmlns:p14="http://schemas.microsoft.com/office/powerpoint/2010/main" val="407536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056E0D-8706-D865-117B-561BEAA1AB4C}"/>
              </a:ext>
            </a:extLst>
          </p:cNvPr>
          <p:cNvSpPr txBox="1">
            <a:spLocks/>
          </p:cNvSpPr>
          <p:nvPr/>
        </p:nvSpPr>
        <p:spPr>
          <a:xfrm>
            <a:off x="905098" y="1841315"/>
            <a:ext cx="4590011" cy="838090"/>
          </a:xfrm>
          <a:prstGeom prst="rect">
            <a:avLst/>
          </a:prstGeom>
          <a:solidFill>
            <a:schemeClr val="accent3"/>
          </a:solidFill>
        </p:spPr>
        <p:txBody>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None/>
            </a:pPr>
            <a:r>
              <a:rPr lang="zh-cn" sz="3600" b="1" dirty="0">
                <a:solidFill>
                  <a:schemeClr val="bg1"/>
                </a:solidFill>
                <a:ea typeface="SimSun" panose="02010600030101010101" pitchFamily="2" charset="-122"/>
              </a:rPr>
              <a:t>小组活动</a:t>
            </a:r>
          </a:p>
          <a:p>
            <a:pPr marL="0" indent="0">
              <a:buNone/>
            </a:pPr>
            <a:endParaRPr lang="en-US" sz="3600" b="1" dirty="0">
              <a:solidFill>
                <a:schemeClr val="bg1"/>
              </a:solidFill>
              <a:ea typeface="SimSun" panose="02010600030101010101" pitchFamily="2" charset="-122"/>
            </a:endParaRPr>
          </a:p>
          <a:p>
            <a:pPr marL="0" indent="0">
              <a:buNone/>
            </a:pPr>
            <a:r>
              <a:rPr lang="zh-cn" sz="3200" b="1" dirty="0">
                <a:solidFill>
                  <a:schemeClr val="bg1"/>
                </a:solidFill>
                <a:ea typeface="SimSun" panose="02010600030101010101" pitchFamily="2" charset="-122"/>
              </a:rPr>
              <a:t>分小组编写健康技巧。每小组安排一人向所有其他人介绍健康技巧！</a:t>
            </a:r>
          </a:p>
        </p:txBody>
      </p:sp>
    </p:spTree>
    <p:extLst>
      <p:ext uri="{BB962C8B-B14F-4D97-AF65-F5344CB8AC3E}">
        <p14:creationId xmlns:p14="http://schemas.microsoft.com/office/powerpoint/2010/main" val="2489680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7" name="Picture 10" descr="健康图标 - 免费 PNG &amp; SVG 39490 - 名词项目">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机会</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健康教育</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1941484"/>
            <a:ext cx="8767900" cy="3828420"/>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ea typeface="SimSun" panose="02010600030101010101" pitchFamily="2" charset="-122"/>
              </a:rPr>
              <a:t>分享健康技巧的方式很多！想一想您与其他特奥会运动员交流的各种方式</a:t>
            </a: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您可能想在以下时间分享健康技巧：</a:t>
            </a:r>
          </a:p>
          <a:p>
            <a:pPr>
              <a:lnSpc>
                <a:spcPct val="100000"/>
              </a:lnSpc>
            </a:pPr>
            <a:endParaRPr lang="en-US" dirty="0">
              <a:ea typeface="SimSun" panose="02010600030101010101" pitchFamily="2" charset="-122"/>
            </a:endParaRPr>
          </a:p>
        </p:txBody>
      </p:sp>
      <p:pic>
        <p:nvPicPr>
          <p:cNvPr id="6" name="Graphic 5" descr="实心填充的水瓶">
            <a:extLst>
              <a:ext uri="{FF2B5EF4-FFF2-40B4-BE49-F238E27FC236}">
                <a16:creationId xmlns:a16="http://schemas.microsoft.com/office/drawing/2014/main" id="{A3DC6B6A-DE82-6110-7A1A-4A0803A0F30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51081" y="4515415"/>
            <a:ext cx="1149928" cy="1149928"/>
          </a:xfrm>
          <a:prstGeom prst="rect">
            <a:avLst/>
          </a:prstGeom>
        </p:spPr>
      </p:pic>
      <p:pic>
        <p:nvPicPr>
          <p:cNvPr id="13" name="Picture 12" descr="形状&#10;&#10;自动生成的描述（低置信度）">
            <a:extLst>
              <a:ext uri="{FF2B5EF4-FFF2-40B4-BE49-F238E27FC236}">
                <a16:creationId xmlns:a16="http://schemas.microsoft.com/office/drawing/2014/main" id="{591410B5-A2A4-770B-7ACA-D8E001D3169A}"/>
              </a:ext>
            </a:extLst>
          </p:cNvPr>
          <p:cNvPicPr>
            <a:picLocks noChangeAspect="1"/>
          </p:cNvPicPr>
          <p:nvPr/>
        </p:nvPicPr>
        <p:blipFill>
          <a:blip r:embed="rId7">
            <a:duotone>
              <a:schemeClr val="accent1">
                <a:shade val="45000"/>
                <a:satMod val="135000"/>
              </a:schemeClr>
              <a:prstClr val="white"/>
            </a:duotone>
            <a:extLst>
              <a:ext uri="{BEBA8EAE-BF5A-486C-A8C5-ECC9F3942E4B}">
                <a14:imgProps xmlns:a14="http://schemas.microsoft.com/office/drawing/2010/main">
                  <a14:imgLayer r:embed="rId8">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605286" y="4501085"/>
            <a:ext cx="1149927" cy="1178588"/>
          </a:xfrm>
          <a:prstGeom prst="rect">
            <a:avLst/>
          </a:prstGeom>
        </p:spPr>
      </p:pic>
      <p:sp>
        <p:nvSpPr>
          <p:cNvPr id="9" name="TextBox 8">
            <a:extLst>
              <a:ext uri="{FF2B5EF4-FFF2-40B4-BE49-F238E27FC236}">
                <a16:creationId xmlns:a16="http://schemas.microsoft.com/office/drawing/2014/main" id="{E61835A8-A466-22F0-22C7-D678A6A2E0DD}"/>
              </a:ext>
            </a:extLst>
          </p:cNvPr>
          <p:cNvSpPr txBox="1"/>
          <p:nvPr/>
        </p:nvSpPr>
        <p:spPr>
          <a:xfrm>
            <a:off x="3068718" y="5660399"/>
            <a:ext cx="8494633" cy="461665"/>
          </a:xfrm>
          <a:prstGeom prst="rect">
            <a:avLst/>
          </a:prstGeom>
          <a:noFill/>
        </p:spPr>
        <p:txBody>
          <a:bodyPr wrap="none" rtlCol="0">
            <a:noAutofit/>
          </a:bodyPr>
          <a:lstStyle/>
          <a:p>
            <a:r>
              <a:rPr lang="zh-cn" sz="2400" dirty="0">
                <a:ea typeface="SimSun" panose="02010600030101010101" pitchFamily="2" charset="-122"/>
              </a:rPr>
              <a:t>喝水休息时间	</a:t>
            </a:r>
            <a:r>
              <a:rPr lang="zh-cn" sz="2400">
                <a:ea typeface="SimSun" panose="02010600030101010101" pitchFamily="2" charset="-122"/>
              </a:rPr>
              <a:t>	</a:t>
            </a:r>
            <a:r>
              <a:rPr lang="en-US" altLang="zh-CN" sz="2400">
                <a:ea typeface="SimSun" panose="02010600030101010101" pitchFamily="2" charset="-122"/>
              </a:rPr>
              <a:t>      </a:t>
            </a:r>
            <a:r>
              <a:rPr lang="zh-cn" sz="2400">
                <a:ea typeface="SimSun" panose="02010600030101010101" pitchFamily="2" charset="-122"/>
              </a:rPr>
              <a:t>放松拉伸时间</a:t>
            </a:r>
            <a:r>
              <a:rPr lang="zh-cn" sz="2400" dirty="0">
                <a:ea typeface="SimSun" panose="02010600030101010101" pitchFamily="2" charset="-122"/>
              </a:rPr>
              <a:t>		</a:t>
            </a:r>
          </a:p>
        </p:txBody>
      </p:sp>
    </p:spTree>
    <p:extLst>
      <p:ext uri="{BB962C8B-B14F-4D97-AF65-F5344CB8AC3E}">
        <p14:creationId xmlns:p14="http://schemas.microsoft.com/office/powerpoint/2010/main" val="1857396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7" name="Picture 10" descr="健康图标 - 免费 PNG &amp; SVG 39490 - 名词项目">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开始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健康教育</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5704037" y="2432026"/>
            <a:ext cx="5765800" cy="3192960"/>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zh-cn" dirty="0">
                <a:ea typeface="SimSun" panose="02010600030101010101" pitchFamily="2" charset="-122"/>
              </a:rPr>
              <a:t>使用 </a:t>
            </a:r>
            <a:r>
              <a:rPr lang="zh-cn" b="1" dirty="0">
                <a:solidFill>
                  <a:srgbClr val="179984"/>
                </a:solidFill>
                <a:ea typeface="SimSun" panose="02010600030101010101" pitchFamily="2" charset="-122"/>
              </a:rPr>
              <a:t>Fit 5 指南</a:t>
            </a:r>
            <a:r>
              <a:rPr lang="zh-cn" dirty="0">
                <a:ea typeface="SimSun" panose="02010600030101010101" pitchFamily="2" charset="-122"/>
              </a:rPr>
              <a:t>，</a:t>
            </a:r>
            <a:r>
              <a:rPr lang="zh-cn">
                <a:ea typeface="SimSun" panose="02010600030101010101" pitchFamily="2" charset="-122"/>
              </a:rPr>
              <a:t>您可以分享</a:t>
            </a:r>
            <a:br>
              <a:rPr lang="en-US" altLang="zh-CN">
                <a:ea typeface="SimSun" panose="02010600030101010101" pitchFamily="2" charset="-122"/>
              </a:rPr>
            </a:br>
            <a:r>
              <a:rPr lang="zh-cn">
                <a:ea typeface="SimSun" panose="02010600030101010101" pitchFamily="2" charset="-122"/>
              </a:rPr>
              <a:t>以下</a:t>
            </a:r>
            <a:r>
              <a:rPr lang="zh-cn" dirty="0">
                <a:ea typeface="SimSun" panose="02010600030101010101" pitchFamily="2" charset="-122"/>
              </a:rPr>
              <a:t>课程：</a:t>
            </a:r>
          </a:p>
          <a:p>
            <a:pPr marL="1143000" lvl="1" indent="-457200">
              <a:lnSpc>
                <a:spcPct val="100000"/>
              </a:lnSpc>
            </a:pPr>
            <a:r>
              <a:rPr lang="zh-cn" dirty="0">
                <a:ea typeface="SimSun" panose="02010600030101010101" pitchFamily="2" charset="-122"/>
              </a:rPr>
              <a:t>不运动时也能保持活跃</a:t>
            </a:r>
          </a:p>
          <a:p>
            <a:pPr marL="1143000" lvl="1" indent="-457200">
              <a:lnSpc>
                <a:spcPct val="100000"/>
              </a:lnSpc>
            </a:pPr>
            <a:r>
              <a:rPr lang="zh-cn" dirty="0">
                <a:ea typeface="SimSun" panose="02010600030101010101" pitchFamily="2" charset="-122"/>
              </a:rPr>
              <a:t>吃能为身体提供能量的健康食品</a:t>
            </a:r>
          </a:p>
          <a:p>
            <a:pPr marL="1143000" lvl="1" indent="-457200">
              <a:lnSpc>
                <a:spcPct val="100000"/>
              </a:lnSpc>
            </a:pPr>
            <a:r>
              <a:rPr lang="zh-cn" dirty="0">
                <a:ea typeface="SimSun" panose="02010600030101010101" pitchFamily="2" charset="-122"/>
              </a:rPr>
              <a:t>喝补水饮料</a:t>
            </a:r>
          </a:p>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pic>
        <p:nvPicPr>
          <p:cNvPr id="6" name="Picture 5">
            <a:extLst>
              <a:ext uri="{FF2B5EF4-FFF2-40B4-BE49-F238E27FC236}">
                <a16:creationId xmlns:a16="http://schemas.microsoft.com/office/drawing/2014/main" id="{F81A6CFD-1B81-2AFA-BC2E-C7DC07FED5DF}"/>
              </a:ext>
            </a:extLst>
          </p:cNvPr>
          <p:cNvPicPr>
            <a:picLocks noChangeAspect="1"/>
          </p:cNvPicPr>
          <p:nvPr/>
        </p:nvPicPr>
        <p:blipFill rotWithShape="1">
          <a:blip r:embed="rId5"/>
          <a:srcRect l="29175" t="14801" r="15647" b="8936"/>
          <a:stretch/>
        </p:blipFill>
        <p:spPr>
          <a:xfrm>
            <a:off x="628650" y="2121943"/>
            <a:ext cx="4904729" cy="381312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198218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7" name="Picture 10" descr="健康图标 - 免费 PNG &amp; SVG 39490 - 名词项目">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开始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健康教育</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1" y="2246452"/>
            <a:ext cx="9063990"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zh-cn" dirty="0">
                <a:ea typeface="SimSun" panose="02010600030101010101" pitchFamily="2" charset="-122"/>
              </a:rPr>
              <a:t>除了 </a:t>
            </a:r>
            <a:r>
              <a:rPr lang="zh-cn" dirty="0">
                <a:ea typeface="SimSun" panose="02010600030101010101" pitchFamily="2" charset="-122"/>
                <a:hlinkClick r:id="rId5"/>
              </a:rPr>
              <a:t>Fit 5 指南和健身卡</a:t>
            </a:r>
            <a:r>
              <a:rPr lang="zh-cn" dirty="0">
                <a:ea typeface="SimSun" panose="02010600030101010101" pitchFamily="2" charset="-122"/>
              </a:rPr>
              <a:t>，您还可以在以下网页和资源中找到有关健康技巧的信息：</a:t>
            </a: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hlinkClick r:id="rId6"/>
              </a:rPr>
              <a:t>国际特奥会健康教育工具包</a:t>
            </a: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hlinkClick r:id="rId7"/>
              </a:rPr>
              <a:t>High 5 for Fitness</a:t>
            </a: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hlinkClick r:id="rId8"/>
              </a:rPr>
              <a:t>促进健康 – 培训材料</a:t>
            </a: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您计划的健身资源和指南</a:t>
            </a:r>
          </a:p>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spTree>
    <p:extLst>
      <p:ext uri="{BB962C8B-B14F-4D97-AF65-F5344CB8AC3E}">
        <p14:creationId xmlns:p14="http://schemas.microsoft.com/office/powerpoint/2010/main" val="1493893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7" name="Picture 10" descr="健康图标 - 免费 PNG &amp; SVG 39490 - 名词项目">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课后作业</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健康教育</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1 课：健身概述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841187"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ea typeface="SimSun" panose="02010600030101010101" pitchFamily="2" charset="-122"/>
              </a:rPr>
              <a:t>选择或编写健康技巧，并练习与他人分享</a:t>
            </a: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在下一节课开始时，您要向小组</a:t>
            </a:r>
            <a:r>
              <a:rPr lang="zh-cn" b="1" dirty="0">
                <a:solidFill>
                  <a:srgbClr val="179984"/>
                </a:solidFill>
                <a:ea typeface="SimSun" panose="02010600030101010101" pitchFamily="2" charset="-122"/>
              </a:rPr>
              <a:t>介绍健康技巧！</a:t>
            </a:r>
          </a:p>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spTree>
    <p:extLst>
      <p:ext uri="{BB962C8B-B14F-4D97-AF65-F5344CB8AC3E}">
        <p14:creationId xmlns:p14="http://schemas.microsoft.com/office/powerpoint/2010/main" val="134117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noAutofit/>
          </a:bodyPr>
          <a:lstStyle/>
          <a:p>
            <a:r>
              <a:rPr lang="zh-cn" dirty="0">
                <a:ea typeface="SimSun" panose="02010600030101010101" pitchFamily="2" charset="-122"/>
              </a:rPr>
              <a:t>职责与责任</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Autofit/>
          </a:bodyPr>
          <a:lstStyle/>
          <a:p>
            <a:r>
              <a:rPr lang="zh-cn" dirty="0">
                <a:ea typeface="SimSun" panose="02010600030101010101" pitchFamily="2" charset="-122"/>
              </a:rPr>
              <a:t>健身队长</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8315053" cy="830997"/>
          </a:xfrm>
          <a:prstGeom prst="rect">
            <a:avLst/>
          </a:prstGeom>
          <a:noFill/>
        </p:spPr>
        <p:txBody>
          <a:bodyPr wrap="square" rtlCol="0">
            <a:noAutofit/>
          </a:bodyPr>
          <a:lstStyle/>
          <a:p>
            <a:r>
              <a:rPr lang="zh-cn" sz="2400" dirty="0">
                <a:effectLst/>
                <a:latin typeface="Ubuntu Light" panose="020B0304030602030204" pitchFamily="34" charset="0"/>
                <a:ea typeface="SimSun" panose="02010600030101010101" pitchFamily="2" charset="-122"/>
                <a:cs typeface="Times New Roman" panose="02020603050405020304" pitchFamily="18" charset="0"/>
              </a:rPr>
              <a:t>健身队长将与他们的教练密切合作，通过参与这些领导职责，确保健康和健身是运动体验的重要组成部分：</a:t>
            </a:r>
            <a:endParaRPr lang="en-US" dirty="0">
              <a:ea typeface="SimSun" panose="02010600030101010101" pitchFamily="2" charset="-122"/>
            </a:endParaRP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6529691" y="5239886"/>
            <a:ext cx="2895600" cy="38260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zh-cn" sz="2000" dirty="0">
                <a:effectLst/>
                <a:latin typeface="SimSun" panose="02010600030101010101" pitchFamily="2" charset="-122"/>
                <a:ea typeface="SimSun" panose="02010600030101010101" pitchFamily="2" charset="-122"/>
                <a:cs typeface="Times New Roman" panose="02020603050405020304" pitchFamily="18" charset="0"/>
              </a:rPr>
              <a:t>引导热身和放松运动</a:t>
            </a:r>
            <a:endParaRPr lang="en-US" sz="1400" dirty="0">
              <a:effectLst/>
              <a:latin typeface="SimSun" panose="02010600030101010101" pitchFamily="2" charset="-122"/>
              <a:ea typeface="SimSun" panose="02010600030101010101" pitchFamily="2" charset="-122"/>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2940915" y="5120247"/>
            <a:ext cx="2057400" cy="38260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zh-cn" sz="2000" dirty="0">
                <a:effectLst/>
                <a:latin typeface="SimSun" panose="02010600030101010101" pitchFamily="2" charset="-122"/>
                <a:ea typeface="SimSun" panose="02010600030101010101" pitchFamily="2" charset="-122"/>
                <a:cs typeface="Times New Roman" panose="02020603050405020304" pitchFamily="18" charset="0"/>
              </a:rPr>
              <a:t>培养健康的习惯</a:t>
            </a:r>
          </a:p>
        </p:txBody>
      </p:sp>
      <p:pic>
        <p:nvPicPr>
          <p:cNvPr id="13" name="Picture 6" descr="热身运动图标 - 免费 SVG &amp; PNG 热身运动图像 - 名词项目">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6909866" y="321524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健康图标 - 免费 PNG &amp; SVG 39490 - 名词项目">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27067" y="3293586"/>
            <a:ext cx="1685097" cy="168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143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5617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B0B23-81E0-4DF5-A6C7-7B284BA6416F}"/>
              </a:ext>
            </a:extLst>
          </p:cNvPr>
          <p:cNvSpPr>
            <a:spLocks noGrp="1"/>
          </p:cNvSpPr>
          <p:nvPr>
            <p:ph type="body" sz="quarter" idx="10"/>
          </p:nvPr>
        </p:nvSpPr>
        <p:spPr>
          <a:xfrm>
            <a:off x="819149" y="1399992"/>
            <a:ext cx="10297341" cy="1196976"/>
          </a:xfrm>
        </p:spPr>
        <p:txBody>
          <a:bodyPr>
            <a:noAutofit/>
          </a:bodyPr>
          <a:lstStyle/>
          <a:p>
            <a:r>
              <a:rPr lang="zh-cn" sz="4100" b="0" dirty="0">
                <a:ea typeface="SimSun" panose="02010600030101010101" pitchFamily="2" charset="-122"/>
              </a:rPr>
              <a:t>第 2 课</a:t>
            </a:r>
          </a:p>
          <a:p>
            <a:r>
              <a:rPr lang="zh-cn" sz="4100" dirty="0">
                <a:ea typeface="SimSun" panose="02010600030101010101" pitchFamily="2" charset="-122"/>
              </a:rPr>
              <a:t>引导热身和放松运动</a:t>
            </a:r>
          </a:p>
          <a:p>
            <a:endParaRPr lang="en-US" dirty="0">
              <a:ea typeface="SimSun" panose="02010600030101010101" pitchFamily="2" charset="-122"/>
            </a:endParaRPr>
          </a:p>
        </p:txBody>
      </p:sp>
      <p:sp>
        <p:nvSpPr>
          <p:cNvPr id="3" name="Text Placeholder 2">
            <a:extLst>
              <a:ext uri="{FF2B5EF4-FFF2-40B4-BE49-F238E27FC236}">
                <a16:creationId xmlns:a16="http://schemas.microsoft.com/office/drawing/2014/main" id="{29EEA90E-FB6A-4868-A951-E2DAB40F51F4}"/>
              </a:ext>
            </a:extLst>
          </p:cNvPr>
          <p:cNvSpPr>
            <a:spLocks noGrp="1"/>
          </p:cNvSpPr>
          <p:nvPr>
            <p:ph type="body" sz="quarter" idx="11"/>
          </p:nvPr>
        </p:nvSpPr>
        <p:spPr>
          <a:xfrm>
            <a:off x="819150" y="3314700"/>
            <a:ext cx="9410700" cy="571500"/>
          </a:xfrm>
        </p:spPr>
        <p:txBody>
          <a:bodyPr>
            <a:noAutofit/>
          </a:bodyPr>
          <a:lstStyle/>
          <a:p>
            <a:r>
              <a:rPr lang="zh-cn" dirty="0">
                <a:ea typeface="SimSun" panose="02010600030101010101" pitchFamily="2" charset="-122"/>
              </a:rPr>
              <a:t>在本节课中，我们将：</a:t>
            </a:r>
          </a:p>
        </p:txBody>
      </p:sp>
      <p:sp>
        <p:nvSpPr>
          <p:cNvPr id="4" name="Text Placeholder 3">
            <a:extLst>
              <a:ext uri="{FF2B5EF4-FFF2-40B4-BE49-F238E27FC236}">
                <a16:creationId xmlns:a16="http://schemas.microsoft.com/office/drawing/2014/main" id="{878E8F3C-3D13-42A8-8FE2-B56D17A5C83E}"/>
              </a:ext>
            </a:extLst>
          </p:cNvPr>
          <p:cNvSpPr>
            <a:spLocks noGrp="1"/>
          </p:cNvSpPr>
          <p:nvPr>
            <p:ph type="body" sz="quarter" idx="12"/>
          </p:nvPr>
        </p:nvSpPr>
        <p:spPr>
          <a:xfrm>
            <a:off x="800100" y="3886200"/>
            <a:ext cx="5522323" cy="2971800"/>
          </a:xfrm>
        </p:spPr>
        <p:txBody>
          <a:bodyPr>
            <a:noAutofit/>
          </a:bodyPr>
          <a:lstStyle/>
          <a:p>
            <a:r>
              <a:rPr lang="zh-cn" sz="2800" b="1" dirty="0">
                <a:ea typeface="SimSun" panose="02010600030101010101" pitchFamily="2" charset="-122"/>
              </a:rPr>
              <a:t>针对不同的运动项目练习引导动态热身和放松运动</a:t>
            </a:r>
          </a:p>
        </p:txBody>
      </p:sp>
    </p:spTree>
    <p:extLst>
      <p:ext uri="{BB962C8B-B14F-4D97-AF65-F5344CB8AC3E}">
        <p14:creationId xmlns:p14="http://schemas.microsoft.com/office/powerpoint/2010/main" val="40531770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noAutofit/>
          </a:bodyPr>
          <a:lstStyle/>
          <a:p>
            <a:r>
              <a:rPr lang="zh-cn" dirty="0">
                <a:ea typeface="SimSun" panose="02010600030101010101" pitchFamily="2" charset="-122"/>
              </a:rPr>
              <a:t>检查</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Autofit/>
          </a:bodyPr>
          <a:lstStyle/>
          <a:p>
            <a:r>
              <a:rPr lang="zh-cn" dirty="0">
                <a:ea typeface="SimSun" panose="02010600030101010101" pitchFamily="2" charset="-122"/>
              </a:rPr>
              <a:t>健身队长</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2582753"/>
            <a:ext cx="10313894" cy="1477328"/>
          </a:xfrm>
          <a:prstGeom prst="rect">
            <a:avLst/>
          </a:prstGeom>
          <a:noFill/>
        </p:spPr>
        <p:txBody>
          <a:bodyPr wrap="square" lIns="91440" tIns="45720" rIns="91440" bIns="45720" rtlCol="0" anchor="t">
            <a:noAutofit/>
          </a:bodyPr>
          <a:lstStyle/>
          <a:p>
            <a:pPr marL="342900" indent="-342900">
              <a:buFont typeface="Ubuntu Light" panose="020B0604020202020204" pitchFamily="34" charset="0"/>
              <a:buChar char="•"/>
            </a:pPr>
            <a:r>
              <a:rPr lang="zh-cn" sz="2400" dirty="0">
                <a:latin typeface="Ubuntu Light"/>
                <a:ea typeface="SimSun" panose="02010600030101010101" pitchFamily="2" charset="-122"/>
                <a:cs typeface="Times New Roman"/>
              </a:rPr>
              <a:t>第 1 课的思考和问题</a:t>
            </a:r>
          </a:p>
          <a:p>
            <a:endParaRPr lang="en-US" sz="2400" dirty="0">
              <a:latin typeface="Ubuntu Light" panose="020B0304030602030204" pitchFamily="34" charset="0"/>
              <a:ea typeface="SimSun" panose="02010600030101010101" pitchFamily="2" charset="-122"/>
              <a:cs typeface="Times New Roman" panose="02020603050405020304" pitchFamily="18" charset="0"/>
            </a:endParaRPr>
          </a:p>
          <a:p>
            <a:pPr marL="342900" indent="-342900">
              <a:buFont typeface="Ubuntu Light" panose="020B0604020202020204" pitchFamily="34" charset="0"/>
              <a:buChar char="•"/>
            </a:pPr>
            <a:r>
              <a:rPr lang="zh-cn" sz="2400" dirty="0">
                <a:latin typeface="Ubuntu Light" panose="020B0304030602030204" pitchFamily="34" charset="0"/>
                <a:ea typeface="SimSun" panose="02010600030101010101" pitchFamily="2" charset="-122"/>
                <a:cs typeface="Times New Roman" panose="02020603050405020304" pitchFamily="18" charset="0"/>
              </a:rPr>
              <a:t>练习展示健康技巧</a:t>
            </a:r>
          </a:p>
          <a:p>
            <a:pPr marL="342900" indent="-342900">
              <a:buFont typeface="Ubuntu Light" panose="020B0604020202020204" pitchFamily="34" charset="0"/>
              <a:buChar char="•"/>
            </a:pPr>
            <a:endParaRPr lang="en-US" dirty="0">
              <a:ea typeface="SimSun" panose="02010600030101010101" pitchFamily="2" charset="-122"/>
            </a:endParaRPr>
          </a:p>
        </p:txBody>
      </p:sp>
      <p:sp>
        <p:nvSpPr>
          <p:cNvPr id="12" name="TextBox 11">
            <a:extLst>
              <a:ext uri="{FF2B5EF4-FFF2-40B4-BE49-F238E27FC236}">
                <a16:creationId xmlns:a16="http://schemas.microsoft.com/office/drawing/2014/main" id="{55D81D16-D7AC-E165-3D33-92887A9A2C74}"/>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Tree>
    <p:extLst>
      <p:ext uri="{BB962C8B-B14F-4D97-AF65-F5344CB8AC3E}">
        <p14:creationId xmlns:p14="http://schemas.microsoft.com/office/powerpoint/2010/main" val="1637166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noAutofit/>
          </a:bodyPr>
          <a:lstStyle/>
          <a:p>
            <a:r>
              <a:rPr lang="zh-cn" dirty="0">
                <a:ea typeface="SimSun" panose="02010600030101010101" pitchFamily="2" charset="-122"/>
              </a:rPr>
              <a:t>职责与责任</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Autofit/>
          </a:bodyPr>
          <a:lstStyle/>
          <a:p>
            <a:r>
              <a:rPr lang="zh-cn" dirty="0">
                <a:ea typeface="SimSun" panose="02010600030101010101" pitchFamily="2" charset="-122"/>
              </a:rPr>
              <a:t>健身队长</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8358596" cy="1200329"/>
          </a:xfrm>
          <a:prstGeom prst="rect">
            <a:avLst/>
          </a:prstGeom>
          <a:noFill/>
        </p:spPr>
        <p:txBody>
          <a:bodyPr wrap="square" rtlCol="0">
            <a:noAutofit/>
          </a:bodyPr>
          <a:lstStyle/>
          <a:p>
            <a:r>
              <a:rPr lang="zh-cn" sz="2400" dirty="0">
                <a:effectLst/>
                <a:latin typeface="Ubuntu Light" panose="020B0304030602030204" pitchFamily="34" charset="0"/>
                <a:ea typeface="SimSun" panose="02010600030101010101" pitchFamily="2" charset="-122"/>
                <a:cs typeface="Times New Roman" panose="02020603050405020304" pitchFamily="18" charset="0"/>
              </a:rPr>
              <a:t>健身队长将与他们的教练密切合作，通过参与这些领导职责，确保健康和健身是运动体验的重要组成部分：</a:t>
            </a:r>
            <a:endParaRPr lang="en-US" dirty="0">
              <a:ea typeface="SimSun" panose="02010600030101010101" pitchFamily="2" charset="-122"/>
            </a:endParaRP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a:t>
            </a:r>
          </a:p>
        </p:txBody>
      </p:sp>
      <p:sp>
        <p:nvSpPr>
          <p:cNvPr id="9" name="Text Box 2">
            <a:extLst>
              <a:ext uri="{FF2B5EF4-FFF2-40B4-BE49-F238E27FC236}">
                <a16:creationId xmlns:a16="http://schemas.microsoft.com/office/drawing/2014/main" id="{08F6803B-4367-D4F0-1A04-91A6D4182A1E}"/>
              </a:ext>
            </a:extLst>
          </p:cNvPr>
          <p:cNvSpPr txBox="1">
            <a:spLocks noChangeArrowheads="1"/>
          </p:cNvSpPr>
          <p:nvPr/>
        </p:nvSpPr>
        <p:spPr bwMode="auto">
          <a:xfrm>
            <a:off x="6458439" y="5250356"/>
            <a:ext cx="2895600" cy="72051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zh-cn" sz="2000" dirty="0">
                <a:effectLst/>
                <a:latin typeface="SimSun" panose="02010600030101010101" pitchFamily="2" charset="-122"/>
                <a:ea typeface="SimSun" panose="02010600030101010101" pitchFamily="2" charset="-122"/>
                <a:cs typeface="Times New Roman" panose="02020603050405020304" pitchFamily="18" charset="0"/>
              </a:rPr>
              <a:t>引导热身和放松运动</a:t>
            </a:r>
            <a:endParaRPr lang="en-US" sz="1400" dirty="0">
              <a:effectLst/>
              <a:latin typeface="SimSun" panose="02010600030101010101" pitchFamily="2" charset="-122"/>
              <a:ea typeface="SimSun" panose="02010600030101010101" pitchFamily="2" charset="-122"/>
              <a:cs typeface="Times New Roman" panose="02020603050405020304" pitchFamily="18" charset="0"/>
            </a:endParaRPr>
          </a:p>
        </p:txBody>
      </p:sp>
      <p:sp>
        <p:nvSpPr>
          <p:cNvPr id="10" name="Text Box 3">
            <a:extLst>
              <a:ext uri="{FF2B5EF4-FFF2-40B4-BE49-F238E27FC236}">
                <a16:creationId xmlns:a16="http://schemas.microsoft.com/office/drawing/2014/main" id="{9B41E3DE-F93B-8A55-C85B-4FE504354EDD}"/>
              </a:ext>
            </a:extLst>
          </p:cNvPr>
          <p:cNvSpPr txBox="1">
            <a:spLocks noChangeArrowheads="1"/>
          </p:cNvSpPr>
          <p:nvPr/>
        </p:nvSpPr>
        <p:spPr bwMode="auto">
          <a:xfrm>
            <a:off x="2869664" y="5218744"/>
            <a:ext cx="2057400" cy="72051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zh-cn" sz="2000" dirty="0">
                <a:effectLst/>
                <a:latin typeface="SimSun" panose="02010600030101010101" pitchFamily="2" charset="-122"/>
                <a:ea typeface="SimSun" panose="02010600030101010101" pitchFamily="2" charset="-122"/>
                <a:cs typeface="Times New Roman" panose="02020603050405020304" pitchFamily="18" charset="0"/>
              </a:rPr>
              <a:t>培养健康习惯</a:t>
            </a:r>
          </a:p>
        </p:txBody>
      </p:sp>
      <p:pic>
        <p:nvPicPr>
          <p:cNvPr id="2054" name="Picture 6" descr="热身运动图标 - 免费 SVG &amp; PNG 热身运动图像 - 名词项目">
            <a:extLst>
              <a:ext uri="{FF2B5EF4-FFF2-40B4-BE49-F238E27FC236}">
                <a16:creationId xmlns:a16="http://schemas.microsoft.com/office/drawing/2014/main" id="{0BF0ECC3-6EA8-4FFA-602D-61A7CFF0487E}"/>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6826738" y="322571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健康图标 - 免费 PNG &amp; SVG 39490 - 名词项目">
            <a:extLst>
              <a:ext uri="{FF2B5EF4-FFF2-40B4-BE49-F238E27FC236}">
                <a16:creationId xmlns:a16="http://schemas.microsoft.com/office/drawing/2014/main" id="{CEE5BB12-D6E6-AF36-94A2-EE89AB880944}"/>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55815" y="3533647"/>
            <a:ext cx="1685097" cy="168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3061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92500" lnSpcReduction="10000"/>
          </a:bodyPr>
          <a:lstStyle/>
          <a:p>
            <a:pPr algn="r"/>
            <a:r>
              <a:rPr lang="zh-cn" dirty="0">
                <a:ea typeface="SimSun" panose="02010600030101010101" pitchFamily="2" charset="-122"/>
              </a:rPr>
              <a:t>领导力活动</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lstStyle/>
          <a:p>
            <a:r>
              <a:rPr lang="zh-cn" dirty="0">
                <a:ea typeface="SimSun" panose="02010600030101010101" pitchFamily="2" charset="-122"/>
              </a:rPr>
              <a:t>活动策划</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6591" b="16591"/>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a typeface="SimSun" panose="02010600030101010101" pitchFamily="2" charset="-122"/>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ea typeface="SimSun" panose="02010600030101010101" pitchFamily="2" charset="-122"/>
            </a:endParaRPr>
          </a:p>
        </p:txBody>
      </p:sp>
      <p:sp>
        <p:nvSpPr>
          <p:cNvPr id="16" name="TextBox 15">
            <a:extLst>
              <a:ext uri="{FF2B5EF4-FFF2-40B4-BE49-F238E27FC236}">
                <a16:creationId xmlns:a16="http://schemas.microsoft.com/office/drawing/2014/main" id="{1D310E49-CA51-47E1-3F73-63E6B98F0867}"/>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grpSp>
        <p:nvGrpSpPr>
          <p:cNvPr id="24" name="Group 23">
            <a:extLst>
              <a:ext uri="{FF2B5EF4-FFF2-40B4-BE49-F238E27FC236}">
                <a16:creationId xmlns:a16="http://schemas.microsoft.com/office/drawing/2014/main" id="{DCF823F6-0D7C-804F-6AE0-120BD584BBD5}"/>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pic>
          <p:nvPicPr>
            <p:cNvPr id="23" name="Picture 22" descr="形状&#10;&#10;自动生成的描述（低置信度）">
              <a:extLst>
                <a:ext uri="{FF2B5EF4-FFF2-40B4-BE49-F238E27FC236}">
                  <a16:creationId xmlns:a16="http://schemas.microsoft.com/office/drawing/2014/main" id="{02B78149-75A4-CBE6-3532-F8EAFDA7EBC3}"/>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Tree>
    <p:extLst>
      <p:ext uri="{BB962C8B-B14F-4D97-AF65-F5344CB8AC3E}">
        <p14:creationId xmlns:p14="http://schemas.microsoft.com/office/powerpoint/2010/main" val="4400197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3" name="Picture 12" descr="形状&#10;&#10;自动生成的描述（低置信度）">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什么是热身运动？</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热身运动</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391370"/>
            <a:ext cx="10915615" cy="3378534"/>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ea typeface="SimSun" panose="02010600030101010101" pitchFamily="2" charset="-122"/>
              </a:rPr>
              <a:t>在每次锻炼或比赛前，首先要做的体育活动就是热身</a:t>
            </a:r>
          </a:p>
          <a:p>
            <a:pPr marL="457200" indent="-457200">
              <a:lnSpc>
                <a:spcPct val="100000"/>
              </a:lnSpc>
              <a:buFont typeface="Ubuntu Light" panose="020B0604020202020204" pitchFamily="34" charset="0"/>
              <a:buChar char="•"/>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热身有助于让运动员</a:t>
            </a:r>
            <a:r>
              <a:rPr lang="zh-cn" b="1" dirty="0">
                <a:solidFill>
                  <a:srgbClr val="179984"/>
                </a:solidFill>
                <a:ea typeface="SimSun" panose="02010600030101010101" pitchFamily="2" charset="-122"/>
              </a:rPr>
              <a:t>在身体和精神上做好准备</a:t>
            </a:r>
            <a:endParaRPr lang="en-US" b="1" dirty="0">
              <a:solidFill>
                <a:srgbClr val="179984"/>
              </a:solidFill>
              <a:ea typeface="SimSun" panose="02010600030101010101" pitchFamily="2" charset="-122"/>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Tree>
    <p:extLst>
      <p:ext uri="{BB962C8B-B14F-4D97-AF65-F5344CB8AC3E}">
        <p14:creationId xmlns:p14="http://schemas.microsoft.com/office/powerpoint/2010/main" val="17463597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pic>
          <p:nvPicPr>
            <p:cNvPr id="13" name="Picture 12" descr="形状&#10;&#10;自动生成的描述（低置信度）">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zh-cn" dirty="0">
                <a:ea typeface="SimSun" panose="02010600030101010101" pitchFamily="2" charset="-122"/>
              </a:rPr>
              <a:t>热身运动的目的</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zh-cn" dirty="0">
                <a:ea typeface="SimSun" panose="02010600030101010101" pitchFamily="2" charset="-122"/>
              </a:rPr>
              <a:t>热身运动</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912571475"/>
              </p:ext>
            </p:extLst>
          </p:nvPr>
        </p:nvGraphicFramePr>
        <p:xfrm>
          <a:off x="1030118" y="2269800"/>
          <a:ext cx="9610725" cy="2946886"/>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r>
                        <a:rPr lang="zh-cn" sz="2400" baseline="0" dirty="0">
                          <a:ea typeface="SimSun" panose="02010600030101010101" pitchFamily="2" charset="-122"/>
                        </a:rPr>
                        <a:t>身体和精神好处</a:t>
                      </a:r>
                    </a:p>
                  </a:txBody>
                  <a:tcPr/>
                </a:tc>
                <a:extLst>
                  <a:ext uri="{0D108BD9-81ED-4DB2-BD59-A6C34878D82A}">
                    <a16:rowId xmlns:a16="http://schemas.microsoft.com/office/drawing/2014/main" val="4040956183"/>
                  </a:ext>
                </a:extLst>
              </a:tr>
              <a:tr h="2489686">
                <a:tc>
                  <a:txBody>
                    <a:bodyPr/>
                    <a:lstStyle/>
                    <a:p>
                      <a:pPr marL="285750" indent="-285750">
                        <a:buFont typeface="Ubuntu Light" panose="020B0604020202020204" pitchFamily="34" charset="0"/>
                        <a:buChar char="•"/>
                      </a:pPr>
                      <a:r>
                        <a:rPr lang="zh-cn" sz="2400" baseline="0" dirty="0">
                          <a:ea typeface="SimSun" panose="02010600030101010101" pitchFamily="2" charset="-122"/>
                        </a:rPr>
                        <a:t>加快心率</a:t>
                      </a:r>
                    </a:p>
                    <a:p>
                      <a:pPr marL="285750" indent="-285750">
                        <a:buFont typeface="Ubuntu Light" panose="020B0604020202020204" pitchFamily="34" charset="0"/>
                        <a:buChar char="•"/>
                      </a:pPr>
                      <a:r>
                        <a:rPr lang="zh-cn" sz="2400" baseline="0" dirty="0">
                          <a:ea typeface="SimSun" panose="02010600030101010101" pitchFamily="2" charset="-122"/>
                        </a:rPr>
                        <a:t>加快呼吸频率</a:t>
                      </a:r>
                    </a:p>
                    <a:p>
                      <a:pPr marL="285750" indent="-285750">
                        <a:buFont typeface="Ubuntu Light" panose="020B0604020202020204" pitchFamily="34" charset="0"/>
                        <a:buChar char="•"/>
                      </a:pPr>
                      <a:r>
                        <a:rPr lang="zh-cn" sz="2400" baseline="0" dirty="0">
                          <a:ea typeface="SimSun" panose="02010600030101010101" pitchFamily="2" charset="-122"/>
                        </a:rPr>
                        <a:t>提高身体和肌肉温度</a:t>
                      </a:r>
                    </a:p>
                    <a:p>
                      <a:pPr marL="285750" indent="-285750">
                        <a:buFont typeface="Ubuntu Light" panose="020B0604020202020204" pitchFamily="34" charset="0"/>
                        <a:buChar char="•"/>
                      </a:pPr>
                      <a:r>
                        <a:rPr lang="zh-cn" sz="2400" baseline="0" dirty="0">
                          <a:ea typeface="SimSun" panose="02010600030101010101" pitchFamily="2" charset="-122"/>
                        </a:rPr>
                        <a:t>提高活跃肌肉的血流量</a:t>
                      </a:r>
                    </a:p>
                    <a:p>
                      <a:pPr marL="285750" indent="-285750">
                        <a:buClr>
                          <a:srgbClr val="000000"/>
                        </a:buClr>
                        <a:buFont typeface="Ubuntu Light" panose="020B0604020202020204" pitchFamily="34" charset="0"/>
                        <a:buChar char="•"/>
                      </a:pPr>
                      <a:r>
                        <a:rPr lang="zh-cn" sz="2400" b="0" i="0" u="none" strike="noStrike" baseline="0" noProof="0" dirty="0">
                          <a:latin typeface="Ubuntu Light"/>
                          <a:ea typeface="SimSun" panose="02010600030101010101" pitchFamily="2" charset="-122"/>
                        </a:rPr>
                        <a:t>将注意力从生活转移至运动</a:t>
                      </a:r>
                    </a:p>
                    <a:p>
                      <a:pPr marL="285750" lvl="0" indent="-285750">
                        <a:buClr>
                          <a:srgbClr val="000000"/>
                        </a:buClr>
                        <a:buFont typeface="Ubuntu Light" panose="020B0604020202020204" pitchFamily="34" charset="0"/>
                        <a:buChar char="•"/>
                      </a:pPr>
                      <a:r>
                        <a:rPr lang="zh-cn" sz="2400" b="0" i="0" u="none" strike="noStrike" baseline="0" noProof="0" dirty="0">
                          <a:latin typeface="Ubuntu Light"/>
                          <a:ea typeface="SimSun" panose="02010600030101010101" pitchFamily="2" charset="-122"/>
                        </a:rPr>
                        <a:t>让身心合一</a:t>
                      </a:r>
                      <a:endParaRPr lang="en-US" baseline="0" dirty="0">
                        <a:ea typeface="SimSun" panose="02010600030101010101" pitchFamily="2" charset="-122"/>
                      </a:endParaRP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6551336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pic>
          <p:nvPicPr>
            <p:cNvPr id="13" name="Picture 12" descr="形状&#10;&#10;自动生成的描述（低置信度）">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zh-cn" dirty="0">
                <a:ea typeface="SimSun" panose="02010600030101010101" pitchFamily="2" charset="-122"/>
              </a:rPr>
              <a:t>我们如何热身？</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zh-cn" dirty="0">
                <a:ea typeface="SimSun" panose="02010600030101010101" pitchFamily="2" charset="-122"/>
              </a:rPr>
              <a:t>热身运动</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709144" y="2246452"/>
            <a:ext cx="3931699" cy="3378534"/>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zh-cn" dirty="0">
                <a:ea typeface="SimSun" panose="02010600030101010101" pitchFamily="2" charset="-122"/>
              </a:rPr>
              <a:t>所有热身运动都要考虑这两个因素：</a:t>
            </a:r>
          </a:p>
          <a:p>
            <a:pPr>
              <a:lnSpc>
                <a:spcPct val="100000"/>
              </a:lnSpc>
            </a:pPr>
            <a:r>
              <a:rPr lang="zh-cn" dirty="0">
                <a:ea typeface="SimSun" panose="02010600030101010101" pitchFamily="2" charset="-122"/>
              </a:rPr>
              <a:t>  </a:t>
            </a:r>
          </a:p>
          <a:p>
            <a:pPr marL="514350" indent="-514350">
              <a:lnSpc>
                <a:spcPct val="100000"/>
              </a:lnSpc>
              <a:buFont typeface="+mj-lt"/>
              <a:buAutoNum type="arabicPeriod"/>
            </a:pPr>
            <a:r>
              <a:rPr lang="zh-cn" b="1" dirty="0">
                <a:solidFill>
                  <a:srgbClr val="FFC000"/>
                </a:solidFill>
                <a:ea typeface="SimSun" panose="02010600030101010101" pitchFamily="2" charset="-122"/>
              </a:rPr>
              <a:t>有氧运动</a:t>
            </a:r>
          </a:p>
          <a:p>
            <a:pPr marL="514350" indent="-514350">
              <a:lnSpc>
                <a:spcPct val="100000"/>
              </a:lnSpc>
              <a:buFont typeface="+mj-lt"/>
              <a:buAutoNum type="arabicPeriod"/>
            </a:pPr>
            <a:r>
              <a:rPr lang="zh-cn" b="1" dirty="0">
                <a:solidFill>
                  <a:srgbClr val="00B050"/>
                </a:solidFill>
                <a:ea typeface="SimSun" panose="02010600030101010101" pitchFamily="2" charset="-122"/>
              </a:rPr>
              <a:t>动态拉伸</a:t>
            </a:r>
          </a:p>
          <a:p>
            <a:pPr marL="514350" indent="-514350">
              <a:lnSpc>
                <a:spcPct val="100000"/>
              </a:lnSpc>
              <a:buFont typeface="+mj-lt"/>
              <a:buAutoNum type="arabicPeriod"/>
            </a:pPr>
            <a:endParaRPr lang="en-US" dirty="0">
              <a:ea typeface="SimSun" panose="02010600030101010101" pitchFamily="2" charset="-122"/>
            </a:endParaRPr>
          </a:p>
          <a:p>
            <a:pPr>
              <a:lnSpc>
                <a:spcPct val="100000"/>
              </a:lnSpc>
            </a:pPr>
            <a:endParaRPr lang="en-US" dirty="0">
              <a:ea typeface="SimSun" panose="02010600030101010101" pitchFamily="2" charset="-122"/>
            </a:endParaRPr>
          </a:p>
          <a:p>
            <a:pPr>
              <a:lnSpc>
                <a:spcPct val="100000"/>
              </a:lnSpc>
            </a:pPr>
            <a:endParaRPr lang="en-US" dirty="0">
              <a:ea typeface="SimSun" panose="02010600030101010101" pitchFamily="2" charset="-122"/>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5" name="Picture 4" descr="一群人在跑步&#10;&#10;自动生成的描述">
            <a:extLst>
              <a:ext uri="{FF2B5EF4-FFF2-40B4-BE49-F238E27FC236}">
                <a16:creationId xmlns:a16="http://schemas.microsoft.com/office/drawing/2014/main" id="{72A2F0AE-191F-4F04-9B2A-02DC7CD1A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2146925"/>
            <a:ext cx="5682216" cy="3788144"/>
          </a:xfrm>
          <a:prstGeom prst="rect">
            <a:avLst/>
          </a:prstGeom>
        </p:spPr>
      </p:pic>
    </p:spTree>
    <p:extLst>
      <p:ext uri="{BB962C8B-B14F-4D97-AF65-F5344CB8AC3E}">
        <p14:creationId xmlns:p14="http://schemas.microsoft.com/office/powerpoint/2010/main" val="21985467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3" name="Picture 12" descr="形状&#10;&#10;自动生成的描述（低置信度）">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有氧运动</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热身运动</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3166533" y="2246451"/>
            <a:ext cx="8303304" cy="3784807"/>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sz="2800" dirty="0">
                <a:effectLst/>
                <a:ea typeface="SimSun" panose="02010600030101010101" pitchFamily="2" charset="-122"/>
                <a:cs typeface="Times New Roman" panose="02020603050405020304" pitchFamily="18" charset="0"/>
              </a:rPr>
              <a:t>有氧运动是指能提高心率的全身运动。</a:t>
            </a:r>
          </a:p>
          <a:p>
            <a:pPr marL="1143000" lvl="1" indent="-457200">
              <a:lnSpc>
                <a:spcPct val="100000"/>
              </a:lnSpc>
            </a:pPr>
            <a:r>
              <a:rPr lang="zh-cn" dirty="0">
                <a:solidFill>
                  <a:srgbClr val="000000"/>
                </a:solidFill>
                <a:ea typeface="SimSun" panose="02010600030101010101" pitchFamily="2" charset="-122"/>
                <a:cs typeface="Times New Roman"/>
              </a:rPr>
              <a:t>刚开始</a:t>
            </a:r>
            <a:r>
              <a:rPr lang="zh-cn" dirty="0">
                <a:effectLst/>
                <a:ea typeface="SimSun" panose="02010600030101010101" pitchFamily="2" charset="-122"/>
                <a:cs typeface="Times New Roman"/>
              </a:rPr>
              <a:t>节奏要慢，随后逐渐增加强度/难度</a:t>
            </a:r>
          </a:p>
          <a:p>
            <a:pPr marL="1143000" lvl="1" indent="-457200">
              <a:lnSpc>
                <a:spcPct val="100000"/>
              </a:lnSpc>
            </a:pPr>
            <a:r>
              <a:rPr lang="zh-cn" dirty="0">
                <a:ea typeface="SimSun" panose="02010600030101010101" pitchFamily="2" charset="-122"/>
                <a:cs typeface="Times New Roman"/>
              </a:rPr>
              <a:t>至</a:t>
            </a:r>
            <a:r>
              <a:rPr lang="zh-cn" dirty="0">
                <a:effectLst/>
                <a:ea typeface="SimSun" panose="02010600030101010101" pitchFamily="2" charset="-122"/>
                <a:cs typeface="Times New Roman"/>
              </a:rPr>
              <a:t>少持续 5 分钟</a:t>
            </a:r>
          </a:p>
          <a:p>
            <a:pPr>
              <a:lnSpc>
                <a:spcPct val="100000"/>
              </a:lnSpc>
            </a:pPr>
            <a:endParaRPr lang="en-US" dirty="0">
              <a:ea typeface="SimSun" panose="02010600030101010101" pitchFamily="2" charset="-122"/>
              <a:cs typeface="Times New Roman" panose="02020603050405020304" pitchFamily="18" charset="0"/>
            </a:endParaRPr>
          </a:p>
          <a:p>
            <a:pPr marL="457200" indent="-457200">
              <a:lnSpc>
                <a:spcPct val="100000"/>
              </a:lnSpc>
              <a:buFont typeface="Ubuntu Light" panose="020B0604020202020204" pitchFamily="34" charset="0"/>
              <a:buChar char="•"/>
            </a:pPr>
            <a:r>
              <a:rPr lang="zh-cn" b="1" dirty="0">
                <a:solidFill>
                  <a:srgbClr val="179984"/>
                </a:solidFill>
                <a:ea typeface="SimSun" panose="02010600030101010101" pitchFamily="2" charset="-122"/>
                <a:cs typeface="Times New Roman" panose="02020603050405020304" pitchFamily="18" charset="0"/>
              </a:rPr>
              <a:t>您可以带领运动员进行哪些有氧运动？</a:t>
            </a:r>
          </a:p>
          <a:p>
            <a:pPr marL="1143000" lvl="1" indent="-457200">
              <a:lnSpc>
                <a:spcPct val="100000"/>
              </a:lnSpc>
            </a:pPr>
            <a:r>
              <a:rPr lang="zh-cn" sz="2400" dirty="0">
                <a:effectLst/>
                <a:ea typeface="SimSun" panose="02010600030101010101" pitchFamily="2" charset="-122"/>
                <a:cs typeface="Times New Roman"/>
              </a:rPr>
              <a:t>回想第一课…</a:t>
            </a:r>
            <a:r>
              <a:rPr lang="zh-cn" b="1" dirty="0">
                <a:solidFill>
                  <a:srgbClr val="179984"/>
                </a:solidFill>
                <a:ea typeface="SimSun" panose="02010600030101010101" pitchFamily="2" charset="-122"/>
                <a:cs typeface="Times New Roman"/>
              </a:rPr>
              <a:t>有</a:t>
            </a:r>
            <a:r>
              <a:rPr lang="zh-cn" sz="2400" b="1" dirty="0">
                <a:solidFill>
                  <a:srgbClr val="179984"/>
                </a:solidFill>
                <a:effectLst/>
                <a:ea typeface="SimSun" panose="02010600030101010101" pitchFamily="2" charset="-122"/>
                <a:cs typeface="Times New Roman"/>
              </a:rPr>
              <a:t>氧运动 = </a:t>
            </a:r>
            <a:r>
              <a:rPr lang="zh-cn" b="1" dirty="0">
                <a:solidFill>
                  <a:srgbClr val="179984"/>
                </a:solidFill>
                <a:ea typeface="SimSun" panose="02010600030101010101" pitchFamily="2" charset="-122"/>
                <a:cs typeface="Times New Roman"/>
              </a:rPr>
              <a:t>耐力训练</a:t>
            </a:r>
            <a:endParaRPr lang="en-US" b="1" dirty="0">
              <a:solidFill>
                <a:srgbClr val="179984"/>
              </a:solidFill>
              <a:ea typeface="SimSun" panose="02010600030101010101" pitchFamily="2" charset="-122"/>
              <a:cs typeface="Times New Roman" panose="02020603050405020304" pitchFamily="18" charset="0"/>
            </a:endParaRPr>
          </a:p>
          <a:p>
            <a:pPr marL="457200" indent="-457200">
              <a:lnSpc>
                <a:spcPct val="100000"/>
              </a:lnSpc>
              <a:buFont typeface="Ubuntu Light" panose="020B0604020202020204" pitchFamily="34" charset="0"/>
              <a:buChar char="•"/>
            </a:pPr>
            <a:endParaRPr lang="en-US" sz="2800" dirty="0">
              <a:effectLst/>
              <a:ea typeface="SimSun" panose="02010600030101010101" pitchFamily="2" charset="-122"/>
              <a:cs typeface="Times New Roman" panose="02020603050405020304" pitchFamily="18" charset="0"/>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5" name="Picture 4" descr="一位穿着绿色衬衫的人&#10;&#10;自动生成的描述（中置信度）">
            <a:extLst>
              <a:ext uri="{FF2B5EF4-FFF2-40B4-BE49-F238E27FC236}">
                <a16:creationId xmlns:a16="http://schemas.microsoft.com/office/drawing/2014/main" id="{1E865404-7302-13EF-D881-A590C6C124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1851001"/>
            <a:ext cx="2299961" cy="4030133"/>
          </a:xfrm>
          <a:prstGeom prst="rect">
            <a:avLst/>
          </a:prstGeom>
        </p:spPr>
      </p:pic>
    </p:spTree>
    <p:extLst>
      <p:ext uri="{BB962C8B-B14F-4D97-AF65-F5344CB8AC3E}">
        <p14:creationId xmlns:p14="http://schemas.microsoft.com/office/powerpoint/2010/main" val="1518991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pic>
          <p:nvPicPr>
            <p:cNvPr id="13" name="Picture 12" descr="形状&#10;&#10;自动生成的描述（低置信度）">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zh-cn" dirty="0">
                <a:ea typeface="SimSun" panose="02010600030101010101" pitchFamily="2" charset="-122"/>
              </a:rPr>
              <a:t>动态拉伸</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zh-cn" dirty="0">
                <a:ea typeface="SimSun" panose="02010600030101010101" pitchFamily="2" charset="-122"/>
              </a:rPr>
              <a:t>热身运动</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8994321" cy="337853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ea typeface="SimSun" panose="02010600030101010101" pitchFamily="2" charset="-122"/>
              </a:rPr>
              <a:t>动态拉伸包括</a:t>
            </a:r>
            <a:r>
              <a:rPr lang="zh-cn" b="1" dirty="0">
                <a:solidFill>
                  <a:srgbClr val="179984"/>
                </a:solidFill>
                <a:ea typeface="SimSun" panose="02010600030101010101" pitchFamily="2" charset="-122"/>
              </a:rPr>
              <a:t>主动式和受控式运动，通过全方位的动作来锻炼各个身体部位</a:t>
            </a:r>
            <a:r>
              <a:rPr lang="zh-cn" dirty="0">
                <a:ea typeface="SimSun" panose="02010600030101010101" pitchFamily="2" charset="-122"/>
              </a:rPr>
              <a:t> </a:t>
            </a:r>
          </a:p>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5" name="Picture 4" descr="包含滑冰的图片&#10;&#10;自动生成的描述">
            <a:extLst>
              <a:ext uri="{FF2B5EF4-FFF2-40B4-BE49-F238E27FC236}">
                <a16:creationId xmlns:a16="http://schemas.microsoft.com/office/drawing/2014/main" id="{ADD0FA12-8625-D6AC-2507-AC78A776A9F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729794" y="3088154"/>
            <a:ext cx="2571750" cy="3429000"/>
          </a:xfrm>
          <a:prstGeom prst="rect">
            <a:avLst/>
          </a:prstGeom>
        </p:spPr>
      </p:pic>
      <p:pic>
        <p:nvPicPr>
          <p:cNvPr id="7" name="Picture 6">
            <a:extLst>
              <a:ext uri="{FF2B5EF4-FFF2-40B4-BE49-F238E27FC236}">
                <a16:creationId xmlns:a16="http://schemas.microsoft.com/office/drawing/2014/main" id="{2B71BE38-3A6B-CE4D-60EB-78A402B9A12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7422" b="95703" l="9896" r="89931">
                        <a14:foregroundMark x1="34375" y1="7682" x2="34375" y2="7682"/>
                        <a14:foregroundMark x1="47917" y1="92578" x2="47917" y2="92578"/>
                        <a14:foregroundMark x1="66667" y1="95703" x2="66667" y2="95703"/>
                        <a14:foregroundMark x1="66319" y1="89193" x2="66319" y2="89193"/>
                        <a14:foregroundMark x1="65972" y1="88151" x2="65972" y2="88151"/>
                        <a14:backgroundMark x1="26215" y1="38542" x2="26215" y2="38542"/>
                        <a14:backgroundMark x1="60243" y1="20833" x2="60243" y2="20833"/>
                        <a14:backgroundMark x1="84896" y1="51432" x2="84896" y2="51432"/>
                      </a14:backgroundRemoval>
                    </a14:imgEffect>
                  </a14:imgLayer>
                </a14:imgProps>
              </a:ext>
              <a:ext uri="{28A0092B-C50C-407E-A947-70E740481C1C}">
                <a14:useLocalDpi xmlns:a14="http://schemas.microsoft.com/office/drawing/2010/main" val="0"/>
              </a:ext>
            </a:extLst>
          </a:blip>
          <a:stretch>
            <a:fillRect/>
          </a:stretch>
        </p:blipFill>
        <p:spPr>
          <a:xfrm>
            <a:off x="9269654" y="3033077"/>
            <a:ext cx="2293696" cy="3058261"/>
          </a:xfrm>
          <a:prstGeom prst="rect">
            <a:avLst/>
          </a:prstGeom>
        </p:spPr>
      </p:pic>
      <p:pic>
        <p:nvPicPr>
          <p:cNvPr id="12" name="Picture 11" descr="包含人、户外场景的图片&#10;&#10;自动生成的描述">
            <a:extLst>
              <a:ext uri="{FF2B5EF4-FFF2-40B4-BE49-F238E27FC236}">
                <a16:creationId xmlns:a16="http://schemas.microsoft.com/office/drawing/2014/main" id="{406E9894-9B6E-E4DF-EB5B-5FAD9F27883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6901" b="89974" l="9896" r="89931">
                        <a14:foregroundMark x1="34201" y1="81120" x2="34201" y2="81120"/>
                        <a14:foregroundMark x1="34201" y1="9245" x2="34201" y2="9245"/>
                        <a14:foregroundMark x1="46701" y1="40885" x2="46701" y2="40885"/>
                        <a14:foregroundMark x1="48090" y1="41276" x2="48090" y2="41276"/>
                        <a14:foregroundMark x1="48438" y1="39583" x2="48438" y2="39583"/>
                        <a14:foregroundMark x1="34375" y1="6901" x2="34375" y2="6901"/>
                        <a14:foregroundMark x1="29514" y1="8724" x2="29514" y2="8724"/>
                        <a14:foregroundMark x1="29340" y1="8724" x2="29340" y2="8724"/>
                      </a14:backgroundRemoval>
                    </a14:imgEffect>
                  </a14:imgLayer>
                </a14:imgProps>
              </a:ext>
              <a:ext uri="{28A0092B-C50C-407E-A947-70E740481C1C}">
                <a14:useLocalDpi xmlns:a14="http://schemas.microsoft.com/office/drawing/2010/main" val="0"/>
              </a:ext>
            </a:extLst>
          </a:blip>
          <a:stretch>
            <a:fillRect/>
          </a:stretch>
        </p:blipFill>
        <p:spPr>
          <a:xfrm>
            <a:off x="7264400" y="3052379"/>
            <a:ext cx="2598581" cy="3464775"/>
          </a:xfrm>
          <a:prstGeom prst="rect">
            <a:avLst/>
          </a:prstGeom>
        </p:spPr>
      </p:pic>
      <p:pic>
        <p:nvPicPr>
          <p:cNvPr id="16" name="Picture 15" descr="一位穿着绿色衬衫的人&#10;&#10;自动生成的描述（中置信度）">
            <a:extLst>
              <a:ext uri="{FF2B5EF4-FFF2-40B4-BE49-F238E27FC236}">
                <a16:creationId xmlns:a16="http://schemas.microsoft.com/office/drawing/2014/main" id="{F5149686-B6C4-6B2A-0CB5-B086E5192BB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8464" b="94922" l="9896" r="89931">
                        <a14:foregroundMark x1="65104" y1="8464" x2="65104" y2="8464"/>
                        <a14:foregroundMark x1="63194" y1="31510" x2="63194" y2="31510"/>
                        <a14:foregroundMark x1="58333" y1="29688" x2="58333" y2="29688"/>
                        <a14:foregroundMark x1="53125" y1="27344" x2="53125" y2="27344"/>
                        <a14:foregroundMark x1="75174" y1="94922" x2="74826" y2="94401"/>
                        <a14:foregroundMark x1="75868" y1="92188" x2="75868" y2="92188"/>
                      </a14:backgroundRemoval>
                    </a14:imgEffect>
                  </a14:imgLayer>
                </a14:imgProps>
              </a:ext>
              <a:ext uri="{28A0092B-C50C-407E-A947-70E740481C1C}">
                <a14:useLocalDpi xmlns:a14="http://schemas.microsoft.com/office/drawing/2010/main" val="0"/>
              </a:ext>
            </a:extLst>
          </a:blip>
          <a:stretch>
            <a:fillRect/>
          </a:stretch>
        </p:blipFill>
        <p:spPr>
          <a:xfrm>
            <a:off x="879411" y="3278018"/>
            <a:ext cx="2082951" cy="2777268"/>
          </a:xfrm>
          <a:prstGeom prst="rect">
            <a:avLst/>
          </a:prstGeom>
        </p:spPr>
      </p:pic>
    </p:spTree>
    <p:extLst>
      <p:ext uri="{BB962C8B-B14F-4D97-AF65-F5344CB8AC3E}">
        <p14:creationId xmlns:p14="http://schemas.microsoft.com/office/powerpoint/2010/main" val="1730022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noAutofit/>
          </a:bodyPr>
          <a:lstStyle/>
          <a:p>
            <a:r>
              <a:rPr lang="zh-cn" dirty="0">
                <a:ea typeface="SimSun" panose="02010600030101010101" pitchFamily="2" charset="-122"/>
              </a:rPr>
              <a:t>健身队长与健康信使的职责</a:t>
            </a:r>
          </a:p>
        </p:txBody>
      </p:sp>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a:t>
            </a: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628650" y="2087919"/>
            <a:ext cx="10670721" cy="3931881"/>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nSpc>
                <a:spcPct val="100000"/>
              </a:lnSpc>
              <a:buChar char="•"/>
            </a:pPr>
            <a:r>
              <a:rPr lang="zh-cn" b="1" dirty="0">
                <a:solidFill>
                  <a:srgbClr val="179984"/>
                </a:solidFill>
                <a:latin typeface="SimSun" panose="02010600030101010101" pitchFamily="2" charset="-122"/>
                <a:ea typeface="SimSun" panose="02010600030101010101" pitchFamily="2" charset="-122"/>
                <a:cs typeface="Times New Roman"/>
              </a:rPr>
              <a:t>健康</a:t>
            </a:r>
            <a:r>
              <a:rPr lang="zh-cn" b="1" dirty="0">
                <a:solidFill>
                  <a:srgbClr val="179984"/>
                </a:solidFill>
                <a:effectLst/>
                <a:latin typeface="SimSun" panose="02010600030101010101" pitchFamily="2" charset="-122"/>
                <a:ea typeface="SimSun" panose="02010600030101010101" pitchFamily="2" charset="-122"/>
                <a:cs typeface="Times New Roman"/>
              </a:rPr>
              <a:t>信使</a:t>
            </a:r>
            <a:r>
              <a:rPr lang="zh-cn" dirty="0">
                <a:effectLst/>
                <a:latin typeface="SimSun" panose="02010600030101010101" pitchFamily="2" charset="-122"/>
                <a:ea typeface="SimSun" panose="02010600030101010101" pitchFamily="2" charset="-122"/>
                <a:cs typeface="Times New Roman"/>
              </a:rPr>
              <a:t>是经过训练而成为健康领袖、教育者和倡导者的国际特殊奥林匹克运动会运动员</a:t>
            </a:r>
          </a:p>
          <a:p>
            <a:pPr>
              <a:lnSpc>
                <a:spcPct val="100000"/>
              </a:lnSpc>
            </a:pPr>
            <a:endParaRPr lang="en-US" dirty="0">
              <a:effectLst/>
              <a:latin typeface="SimSun" panose="02010600030101010101" pitchFamily="2" charset="-122"/>
              <a:ea typeface="SimSun" panose="02010600030101010101" pitchFamily="2" charset="-122"/>
              <a:cs typeface="Times New Roman"/>
            </a:endParaRPr>
          </a:p>
          <a:p>
            <a:pPr marL="342900" indent="-342900">
              <a:lnSpc>
                <a:spcPct val="100000"/>
              </a:lnSpc>
              <a:buChar char="•"/>
            </a:pPr>
            <a:r>
              <a:rPr lang="zh-cn" dirty="0">
                <a:effectLst/>
                <a:latin typeface="SimSun" panose="02010600030101010101" pitchFamily="2" charset="-122"/>
                <a:ea typeface="SimSun" panose="02010600030101010101" pitchFamily="2" charset="-122"/>
                <a:cs typeface="Times New Roman"/>
              </a:rPr>
              <a:t>健康信使</a:t>
            </a:r>
            <a:r>
              <a:rPr lang="zh-cn" b="1" dirty="0">
                <a:solidFill>
                  <a:srgbClr val="009A79"/>
                </a:solidFill>
                <a:effectLst/>
                <a:latin typeface="SimSun" panose="02010600030101010101" pitchFamily="2" charset="-122"/>
                <a:ea typeface="SimSun" panose="02010600030101010101" pitchFamily="2" charset="-122"/>
                <a:cs typeface="Times New Roman"/>
              </a:rPr>
              <a:t>不是健身队长</a:t>
            </a:r>
            <a:r>
              <a:rPr lang="zh-cn" dirty="0">
                <a:effectLst/>
                <a:latin typeface="SimSun" panose="02010600030101010101" pitchFamily="2" charset="-122"/>
                <a:ea typeface="SimSun" panose="02010600030101010101" pitchFamily="2" charset="-122"/>
                <a:cs typeface="Times New Roman"/>
              </a:rPr>
              <a:t>，他们受邀完成本模块 </a:t>
            </a:r>
            <a:endParaRPr lang="en-US" dirty="0">
              <a:latin typeface="SimSun" panose="02010600030101010101" pitchFamily="2" charset="-122"/>
              <a:ea typeface="SimSun" panose="02010600030101010101" pitchFamily="2" charset="-122"/>
              <a:cs typeface="Times New Roman" panose="02020603050405020304" pitchFamily="18" charset="0"/>
            </a:endParaRPr>
          </a:p>
          <a:p>
            <a:pPr>
              <a:lnSpc>
                <a:spcPct val="100000"/>
              </a:lnSpc>
            </a:pPr>
            <a:endParaRPr lang="en-US" dirty="0">
              <a:effectLst/>
              <a:latin typeface="SimSun" panose="02010600030101010101" pitchFamily="2" charset="-122"/>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568420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3" name="Picture 12" descr="形状&#10;&#10;自动生成的描述（低置信度）">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热身指南</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热身运动</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4013200" y="3064932"/>
            <a:ext cx="6428377" cy="2560053"/>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zh-cn" dirty="0">
                <a:ea typeface="SimSun" panose="02010600030101010101" pitchFamily="2" charset="-122"/>
              </a:rPr>
              <a:t>国际特殊奥林匹克运动会为特定运动项目编写了</a:t>
            </a:r>
            <a:r>
              <a:rPr lang="zh-cn" dirty="0">
                <a:ea typeface="SimSun" panose="02010600030101010101" pitchFamily="2" charset="-122"/>
                <a:hlinkClick r:id="rId5"/>
              </a:rPr>
              <a:t>热身指南和视频</a:t>
            </a:r>
            <a:r>
              <a:rPr lang="zh-cn" dirty="0">
                <a:ea typeface="SimSun" panose="02010600030101010101" pitchFamily="2" charset="-122"/>
              </a:rPr>
              <a:t>，帮助您在练习中引导热身运动！</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5" name="Picture 4">
            <a:extLst>
              <a:ext uri="{FF2B5EF4-FFF2-40B4-BE49-F238E27FC236}">
                <a16:creationId xmlns:a16="http://schemas.microsoft.com/office/drawing/2014/main" id="{CF1FDF3F-B975-F4B3-5282-9DAFF8A7FE17}"/>
              </a:ext>
            </a:extLst>
          </p:cNvPr>
          <p:cNvPicPr>
            <a:picLocks noChangeAspect="1"/>
          </p:cNvPicPr>
          <p:nvPr/>
        </p:nvPicPr>
        <p:blipFill rotWithShape="1">
          <a:blip r:embed="rId6"/>
          <a:srcRect l="48096" t="22752" r="26376" b="17979"/>
          <a:stretch/>
        </p:blipFill>
        <p:spPr>
          <a:xfrm>
            <a:off x="666437" y="1924820"/>
            <a:ext cx="3112316" cy="406463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287387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pic>
          <p:nvPicPr>
            <p:cNvPr id="13" name="Picture 12" descr="形状&#10;&#10;自动生成的描述（低置信度）">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zh-cn" dirty="0">
                <a:ea typeface="SimSun" panose="02010600030101010101" pitchFamily="2" charset="-122"/>
              </a:rPr>
              <a:t>如何引导热身运动</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zh-cn" dirty="0">
                <a:ea typeface="SimSun" panose="02010600030101010101" pitchFamily="2" charset="-122"/>
              </a:rPr>
              <a:t>热身运动</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
        <p:nvSpPr>
          <p:cNvPr id="15" name="Text Placeholder 3">
            <a:extLst>
              <a:ext uri="{FF2B5EF4-FFF2-40B4-BE49-F238E27FC236}">
                <a16:creationId xmlns:a16="http://schemas.microsoft.com/office/drawing/2014/main" id="{118CC870-5CDC-F0B7-D218-EEDC68539AC7}"/>
              </a:ext>
            </a:extLst>
          </p:cNvPr>
          <p:cNvSpPr txBox="1">
            <a:spLocks/>
          </p:cNvSpPr>
          <p:nvPr/>
        </p:nvSpPr>
        <p:spPr>
          <a:xfrm>
            <a:off x="628650" y="2246451"/>
            <a:ext cx="10841187" cy="3329159"/>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ea typeface="SimSun" panose="02010600030101010101" pitchFamily="2" charset="-122"/>
              </a:rPr>
              <a:t>热身运动可以在原地或整个运动场完成</a:t>
            </a:r>
          </a:p>
          <a:p>
            <a:pPr marL="457200" indent="-457200">
              <a:lnSpc>
                <a:spcPct val="100000"/>
              </a:lnSpc>
              <a:buFont typeface="Ubuntu Light" panose="020B0604020202020204" pitchFamily="34" charset="0"/>
              <a:buChar char="•"/>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缓慢起步，然后逐渐提高速度/节奏</a:t>
            </a:r>
          </a:p>
          <a:p>
            <a:pPr marL="457200" indent="-457200">
              <a:lnSpc>
                <a:spcPct val="100000"/>
              </a:lnSpc>
              <a:buFont typeface="Ubuntu Light" panose="020B0604020202020204" pitchFamily="34" charset="0"/>
              <a:buChar char="•"/>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按程序完成</a:t>
            </a: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如果锻炼太简单或太难，尽可能为队友</a:t>
            </a:r>
            <a:r>
              <a:rPr lang="zh-cn" b="1" dirty="0">
                <a:solidFill>
                  <a:srgbClr val="179984"/>
                </a:solidFill>
                <a:ea typeface="SimSun" panose="02010600030101010101" pitchFamily="2" charset="-122"/>
                <a:cs typeface="+mn-lt"/>
              </a:rPr>
              <a:t>调整</a:t>
            </a:r>
            <a:r>
              <a:rPr lang="zh-cn" dirty="0">
                <a:ea typeface="SimSun" panose="02010600030101010101" pitchFamily="2" charset="-122"/>
              </a:rPr>
              <a:t>难度</a:t>
            </a:r>
          </a:p>
        </p:txBody>
      </p:sp>
    </p:spTree>
    <p:extLst>
      <p:ext uri="{BB962C8B-B14F-4D97-AF65-F5344CB8AC3E}">
        <p14:creationId xmlns:p14="http://schemas.microsoft.com/office/powerpoint/2010/main" val="15688726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pic>
          <p:nvPicPr>
            <p:cNvPr id="13" name="Picture 12" descr="形状&#10;&#10;自动生成的描述（低置信度）">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zh-cn" dirty="0">
                <a:ea typeface="SimSun" panose="02010600030101010101" pitchFamily="2" charset="-122"/>
              </a:rPr>
              <a:t>调整示例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zh-cn" dirty="0">
                <a:ea typeface="SimSun" panose="02010600030101010101" pitchFamily="2" charset="-122"/>
              </a:rPr>
              <a:t>热身运动</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graphicFrame>
        <p:nvGraphicFramePr>
          <p:cNvPr id="4" name="Table 3">
            <a:extLst>
              <a:ext uri="{FF2B5EF4-FFF2-40B4-BE49-F238E27FC236}">
                <a16:creationId xmlns:a16="http://schemas.microsoft.com/office/drawing/2014/main" id="{8EB79D82-A897-B6CB-C606-1CB216F017F3}"/>
              </a:ext>
            </a:extLst>
          </p:cNvPr>
          <p:cNvGraphicFramePr>
            <a:graphicFrameLocks noGrp="1"/>
          </p:cNvGraphicFramePr>
          <p:nvPr>
            <p:extLst>
              <p:ext uri="{D42A27DB-BD31-4B8C-83A1-F6EECF244321}">
                <p14:modId xmlns:p14="http://schemas.microsoft.com/office/powerpoint/2010/main" val="1276630047"/>
              </p:ext>
            </p:extLst>
          </p:nvPr>
        </p:nvGraphicFramePr>
        <p:xfrm>
          <a:off x="628650" y="1941237"/>
          <a:ext cx="10759786" cy="3838989"/>
        </p:xfrm>
        <a:graphic>
          <a:graphicData uri="http://schemas.openxmlformats.org/drawingml/2006/table">
            <a:tbl>
              <a:tblPr firstRow="1" firstCol="1" bandRow="1">
                <a:tableStyleId>{F5AB1C69-6EDB-4FF4-983F-18BD219EF322}</a:tableStyleId>
              </a:tblPr>
              <a:tblGrid>
                <a:gridCol w="1752136">
                  <a:extLst>
                    <a:ext uri="{9D8B030D-6E8A-4147-A177-3AD203B41FA5}">
                      <a16:colId xmlns:a16="http://schemas.microsoft.com/office/drawing/2014/main" val="2012170498"/>
                    </a:ext>
                  </a:extLst>
                </a:gridCol>
                <a:gridCol w="4865141">
                  <a:extLst>
                    <a:ext uri="{9D8B030D-6E8A-4147-A177-3AD203B41FA5}">
                      <a16:colId xmlns:a16="http://schemas.microsoft.com/office/drawing/2014/main" val="239609990"/>
                    </a:ext>
                  </a:extLst>
                </a:gridCol>
                <a:gridCol w="4142509">
                  <a:extLst>
                    <a:ext uri="{9D8B030D-6E8A-4147-A177-3AD203B41FA5}">
                      <a16:colId xmlns:a16="http://schemas.microsoft.com/office/drawing/2014/main" val="1005331046"/>
                    </a:ext>
                  </a:extLst>
                </a:gridCol>
              </a:tblGrid>
              <a:tr h="649235">
                <a:tc>
                  <a:txBody>
                    <a:bodyPr/>
                    <a:lstStyle/>
                    <a:p>
                      <a:pPr marL="0" marR="0" algn="ctr">
                        <a:lnSpc>
                          <a:spcPct val="120000"/>
                        </a:lnSpc>
                        <a:spcBef>
                          <a:spcPts val="0"/>
                        </a:spcBef>
                        <a:spcAft>
                          <a:spcPts val="0"/>
                        </a:spcAft>
                      </a:pPr>
                      <a:r>
                        <a:rPr lang="zh-cn" sz="2400" baseline="0" dirty="0">
                          <a:effectLst/>
                          <a:latin typeface="+mn-lt"/>
                          <a:ea typeface="SimSun" panose="02010600030101010101" pitchFamily="2" charset="-122"/>
                        </a:rPr>
                        <a:t>锻炼</a:t>
                      </a:r>
                    </a:p>
                  </a:txBody>
                  <a:tcPr marL="68580" marR="68580" marT="0" marB="0" anchor="ctr"/>
                </a:tc>
                <a:tc>
                  <a:txBody>
                    <a:bodyPr/>
                    <a:lstStyle/>
                    <a:p>
                      <a:pPr marL="0" marR="0" lvl="0" indent="0" algn="ctr">
                        <a:lnSpc>
                          <a:spcPct val="120000"/>
                        </a:lnSpc>
                        <a:spcBef>
                          <a:spcPts val="0"/>
                        </a:spcBef>
                        <a:spcAft>
                          <a:spcPts val="0"/>
                        </a:spcAft>
                        <a:buFont typeface="Symbol" panose="05050102010706020507" pitchFamily="18" charset="2"/>
                        <a:buNone/>
                      </a:pPr>
                      <a:r>
                        <a:rPr lang="zh-cn" sz="2400" baseline="0" dirty="0">
                          <a:effectLst/>
                          <a:latin typeface="+mn-lt"/>
                          <a:ea typeface="SimSun" panose="02010600030101010101" pitchFamily="2" charset="-122"/>
                          <a:cs typeface="Times New Roman" panose="02020603050405020304" pitchFamily="18" charset="0"/>
                        </a:rPr>
                        <a:t>降低难度</a:t>
                      </a:r>
                    </a:p>
                  </a:txBody>
                  <a:tcPr marL="68580" marR="68580" marT="0" marB="0" anchor="ctr"/>
                </a:tc>
                <a:tc>
                  <a:txBody>
                    <a:bodyPr/>
                    <a:lstStyle/>
                    <a:p>
                      <a:pPr marL="0" marR="0" lvl="0" indent="0" algn="ctr">
                        <a:lnSpc>
                          <a:spcPct val="120000"/>
                        </a:lnSpc>
                        <a:spcBef>
                          <a:spcPts val="0"/>
                        </a:spcBef>
                        <a:spcAft>
                          <a:spcPts val="0"/>
                        </a:spcAft>
                        <a:buFont typeface="Symbol" panose="05050102010706020507" pitchFamily="18" charset="2"/>
                        <a:buNone/>
                      </a:pPr>
                      <a:r>
                        <a:rPr lang="zh-cn" sz="2400" baseline="0" dirty="0">
                          <a:effectLst/>
                          <a:latin typeface="+mn-lt"/>
                          <a:ea typeface="SimSun" panose="02010600030101010101" pitchFamily="2" charset="-122"/>
                          <a:cs typeface="Times New Roman" panose="02020603050405020304" pitchFamily="18" charset="0"/>
                        </a:rPr>
                        <a:t>提高难度</a:t>
                      </a:r>
                    </a:p>
                  </a:txBody>
                  <a:tcPr marL="68580" marR="68580" marT="0" marB="0" anchor="ctr"/>
                </a:tc>
                <a:extLst>
                  <a:ext uri="{0D108BD9-81ED-4DB2-BD59-A6C34878D82A}">
                    <a16:rowId xmlns:a16="http://schemas.microsoft.com/office/drawing/2014/main" val="1598533978"/>
                  </a:ext>
                </a:extLst>
              </a:tr>
              <a:tr h="803500">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zh-cn" sz="2000" baseline="0" dirty="0">
                          <a:effectLst/>
                          <a:latin typeface="+mn-lt"/>
                          <a:ea typeface="SimSun" panose="02010600030101010101" pitchFamily="2" charset="-122"/>
                        </a:rPr>
                        <a:t>高抬腿</a:t>
                      </a:r>
                      <a:endParaRPr lang="en-US" sz="2000" baseline="0" dirty="0">
                        <a:effectLst/>
                        <a:latin typeface="+mn-lt"/>
                        <a:ea typeface="SimSun" panose="02010600030101010101" pitchFamily="2" charset="-122"/>
                        <a:cs typeface="Times New Roman" panose="02020603050405020304" pitchFamily="18" charset="0"/>
                      </a:endParaRPr>
                    </a:p>
                    <a:p>
                      <a:pPr marL="0" marR="0" algn="ctr">
                        <a:lnSpc>
                          <a:spcPct val="120000"/>
                        </a:lnSpc>
                        <a:spcBef>
                          <a:spcPts val="0"/>
                        </a:spcBef>
                        <a:spcAft>
                          <a:spcPts val="0"/>
                        </a:spcAft>
                      </a:pPr>
                      <a:endParaRPr lang="en-US" sz="2000" baseline="0" dirty="0">
                        <a:effectLst/>
                        <a:latin typeface="+mn-lt"/>
                        <a:ea typeface="SimSun" panose="02010600030101010101" pitchFamily="2" charset="-122"/>
                        <a:cs typeface="Times New Roman" panose="02020603050405020304" pitchFamily="18" charset="0"/>
                      </a:endParaRP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zh-cn" sz="2000" baseline="0" dirty="0">
                          <a:effectLst/>
                          <a:latin typeface="+mn-lt"/>
                          <a:ea typeface="SimSun" panose="02010600030101010101" pitchFamily="2" charset="-122"/>
                        </a:rPr>
                        <a:t>放慢速度</a:t>
                      </a:r>
                    </a:p>
                    <a:p>
                      <a:pPr marL="342900" marR="0" lvl="0" indent="-342900">
                        <a:lnSpc>
                          <a:spcPct val="120000"/>
                        </a:lnSpc>
                        <a:spcBef>
                          <a:spcPts val="0"/>
                        </a:spcBef>
                        <a:spcAft>
                          <a:spcPts val="0"/>
                        </a:spcAft>
                        <a:buFont typeface="Symbol" panose="05050102010706020507" pitchFamily="18" charset="2"/>
                        <a:buChar char=""/>
                      </a:pPr>
                      <a:r>
                        <a:rPr lang="zh-cn" sz="2000" baseline="0" dirty="0">
                          <a:effectLst/>
                          <a:latin typeface="+mn-lt"/>
                          <a:ea typeface="SimSun" panose="02010600030101010101" pitchFamily="2" charset="-122"/>
                        </a:rPr>
                        <a:t>原地踏步</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zh-cn" sz="2000" baseline="0" dirty="0">
                          <a:effectLst/>
                          <a:latin typeface="+mn-lt"/>
                          <a:ea typeface="SimSun" panose="02010600030101010101" pitchFamily="2" charset="-122"/>
                        </a:rPr>
                        <a:t>加快速度</a:t>
                      </a:r>
                      <a:endParaRPr lang="en-US" sz="2000" baseline="0" dirty="0">
                        <a:effectLst/>
                        <a:latin typeface="+mn-lt"/>
                        <a:ea typeface="SimSun" panose="02010600030101010101" pitchFamily="2" charset="-122"/>
                        <a:cs typeface="Times New Roman" panose="02020603050405020304" pitchFamily="18" charset="0"/>
                      </a:endParaRPr>
                    </a:p>
                    <a:p>
                      <a:pPr marL="0" marR="0" lvl="0" indent="0">
                        <a:lnSpc>
                          <a:spcPct val="120000"/>
                        </a:lnSpc>
                        <a:spcBef>
                          <a:spcPts val="0"/>
                        </a:spcBef>
                        <a:spcAft>
                          <a:spcPts val="0"/>
                        </a:spcAft>
                        <a:buFont typeface="Symbol" panose="05050102010706020507" pitchFamily="18" charset="2"/>
                        <a:buNone/>
                      </a:pPr>
                      <a:endParaRPr lang="en-US" sz="2000" baseline="0" dirty="0">
                        <a:effectLst/>
                        <a:latin typeface="+mn-lt"/>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416807508"/>
                  </a:ext>
                </a:extLst>
              </a:tr>
              <a:tr h="1398143">
                <a:tc>
                  <a:txBody>
                    <a:bodyPr/>
                    <a:lstStyle/>
                    <a:p>
                      <a:pPr marL="0" marR="0" algn="ctr">
                        <a:lnSpc>
                          <a:spcPct val="120000"/>
                        </a:lnSpc>
                        <a:spcBef>
                          <a:spcPts val="0"/>
                        </a:spcBef>
                        <a:spcAft>
                          <a:spcPts val="0"/>
                        </a:spcAft>
                      </a:pPr>
                      <a:r>
                        <a:rPr lang="zh-cn" sz="2000" baseline="0" dirty="0">
                          <a:effectLst/>
                          <a:latin typeface="+mn-lt"/>
                          <a:ea typeface="SimSun" panose="02010600030101010101" pitchFamily="2" charset="-122"/>
                          <a:cs typeface="Times New Roman" panose="02020603050405020304" pitchFamily="18" charset="0"/>
                        </a:rPr>
                        <a:t>开合跳</a:t>
                      </a: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zh-cn" sz="2000" baseline="0" dirty="0">
                          <a:effectLst/>
                          <a:latin typeface="+mn-lt"/>
                          <a:ea typeface="SimSun" panose="02010600030101010101" pitchFamily="2" charset="-122"/>
                          <a:cs typeface="Times New Roman" panose="02020603050405020304" pitchFamily="18" charset="0"/>
                        </a:rPr>
                        <a:t>一次迈出一条腿</a:t>
                      </a:r>
                    </a:p>
                    <a:p>
                      <a:pPr marL="342900" marR="0" lvl="0" indent="-342900">
                        <a:lnSpc>
                          <a:spcPct val="120000"/>
                        </a:lnSpc>
                        <a:spcBef>
                          <a:spcPts val="0"/>
                        </a:spcBef>
                        <a:spcAft>
                          <a:spcPts val="0"/>
                        </a:spcAft>
                        <a:buFont typeface="Symbol" panose="05050102010706020507" pitchFamily="18" charset="2"/>
                        <a:buChar char=""/>
                      </a:pPr>
                      <a:r>
                        <a:rPr lang="zh-cn" sz="2000" baseline="0" dirty="0">
                          <a:effectLst/>
                          <a:latin typeface="+mn-lt"/>
                          <a:ea typeface="SimSun" panose="02010600030101010101" pitchFamily="2" charset="-122"/>
                          <a:cs typeface="Times New Roman" panose="02020603050405020304" pitchFamily="18" charset="0"/>
                        </a:rPr>
                        <a:t>仅移动双腿并保持双臂向下</a:t>
                      </a:r>
                    </a:p>
                    <a:p>
                      <a:pPr marL="342900" marR="0" lvl="0" indent="-342900">
                        <a:lnSpc>
                          <a:spcPct val="120000"/>
                        </a:lnSpc>
                        <a:spcBef>
                          <a:spcPts val="0"/>
                        </a:spcBef>
                        <a:spcAft>
                          <a:spcPts val="0"/>
                        </a:spcAft>
                        <a:buFont typeface="Symbol" panose="05050102010706020507" pitchFamily="18" charset="2"/>
                        <a:buChar char=""/>
                      </a:pPr>
                      <a:r>
                        <a:rPr lang="zh-cn" sz="2000" baseline="0" dirty="0">
                          <a:effectLst/>
                          <a:latin typeface="+mn-lt"/>
                          <a:ea typeface="SimSun" panose="02010600030101010101" pitchFamily="2" charset="-122"/>
                          <a:cs typeface="Times New Roman" panose="02020603050405020304" pitchFamily="18" charset="0"/>
                        </a:rPr>
                        <a:t>放慢速度</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zh-cn" sz="2000" baseline="0" dirty="0">
                          <a:effectLst/>
                          <a:latin typeface="+mn-lt"/>
                          <a:ea typeface="SimSun" panose="02010600030101010101" pitchFamily="2" charset="-122"/>
                        </a:rPr>
                        <a:t>深蹲跳</a:t>
                      </a:r>
                      <a:endParaRPr lang="en-US" sz="2000" baseline="0" dirty="0">
                        <a:effectLst/>
                        <a:latin typeface="+mn-lt"/>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763657743"/>
                  </a:ext>
                </a:extLst>
              </a:tr>
              <a:tr h="988111">
                <a:tc>
                  <a:txBody>
                    <a:bodyPr/>
                    <a:lstStyle/>
                    <a:p>
                      <a:pPr marL="0" marR="0" algn="ctr">
                        <a:lnSpc>
                          <a:spcPct val="120000"/>
                        </a:lnSpc>
                        <a:spcBef>
                          <a:spcPts val="0"/>
                        </a:spcBef>
                        <a:spcAft>
                          <a:spcPts val="0"/>
                        </a:spcAft>
                      </a:pPr>
                      <a:r>
                        <a:rPr lang="zh-cn" sz="2000" baseline="0" dirty="0">
                          <a:effectLst/>
                          <a:latin typeface="+mn-lt"/>
                          <a:ea typeface="SimSun" panose="02010600030101010101" pitchFamily="2" charset="-122"/>
                          <a:cs typeface="Times New Roman" panose="02020603050405020304" pitchFamily="18" charset="0"/>
                        </a:rPr>
                        <a:t>轻松慢跑</a:t>
                      </a: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zh-cn" sz="2000" baseline="0" dirty="0">
                          <a:effectLst/>
                          <a:latin typeface="+mn-lt"/>
                          <a:ea typeface="SimSun" panose="02010600030101010101" pitchFamily="2" charset="-122"/>
                          <a:cs typeface="Times New Roman" panose="02020603050405020304" pitchFamily="18" charset="0"/>
                        </a:rPr>
                        <a:t>快速步行</a:t>
                      </a:r>
                    </a:p>
                    <a:p>
                      <a:pPr marL="342900" marR="0" lvl="0" indent="-342900">
                        <a:lnSpc>
                          <a:spcPct val="120000"/>
                        </a:lnSpc>
                        <a:spcBef>
                          <a:spcPts val="0"/>
                        </a:spcBef>
                        <a:spcAft>
                          <a:spcPts val="0"/>
                        </a:spcAft>
                        <a:buFont typeface="Symbol" panose="05050102010706020507" pitchFamily="18" charset="2"/>
                        <a:buChar char=""/>
                      </a:pPr>
                      <a:r>
                        <a:rPr lang="zh-cn" sz="2000" baseline="0" dirty="0">
                          <a:effectLst/>
                          <a:latin typeface="+mn-lt"/>
                          <a:ea typeface="SimSun" panose="02010600030101010101" pitchFamily="2" charset="-122"/>
                          <a:cs typeface="Times New Roman" panose="02020603050405020304" pitchFamily="18" charset="0"/>
                        </a:rPr>
                        <a:t>原地慢跑</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zh-cn" sz="2000" baseline="0" dirty="0">
                          <a:effectLst/>
                          <a:latin typeface="+mn-lt"/>
                          <a:ea typeface="SimSun" panose="02010600030101010101" pitchFamily="2" charset="-122"/>
                          <a:cs typeface="Times New Roman" panose="02020603050405020304" pitchFamily="18" charset="0"/>
                        </a:rPr>
                        <a:t>慢跑时逐渐加速</a:t>
                      </a:r>
                    </a:p>
                  </a:txBody>
                  <a:tcPr marL="68580" marR="68580" marT="0" marB="0"/>
                </a:tc>
                <a:extLst>
                  <a:ext uri="{0D108BD9-81ED-4DB2-BD59-A6C34878D82A}">
                    <a16:rowId xmlns:a16="http://schemas.microsoft.com/office/drawing/2014/main" val="2435862287"/>
                  </a:ext>
                </a:extLst>
              </a:tr>
            </a:tbl>
          </a:graphicData>
        </a:graphic>
      </p:graphicFrame>
    </p:spTree>
    <p:extLst>
      <p:ext uri="{BB962C8B-B14F-4D97-AF65-F5344CB8AC3E}">
        <p14:creationId xmlns:p14="http://schemas.microsoft.com/office/powerpoint/2010/main" val="327705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一群人在健身房&#10;&#10;自动生成的描述（中置信度）">
            <a:extLst>
              <a:ext uri="{FF2B5EF4-FFF2-40B4-BE49-F238E27FC236}">
                <a16:creationId xmlns:a16="http://schemas.microsoft.com/office/drawing/2014/main" id="{592A58E0-5211-DA87-E951-D7BBDBA5AFCF}"/>
              </a:ext>
            </a:extLst>
          </p:cNvPr>
          <p:cNvPicPr>
            <a:picLocks noChangeAspect="1"/>
          </p:cNvPicPr>
          <p:nvPr/>
        </p:nvPicPr>
        <p:blipFill rotWithShape="1">
          <a:blip r:embed="rId3">
            <a:extLst>
              <a:ext uri="{28A0092B-C50C-407E-A947-70E740481C1C}">
                <a14:useLocalDpi xmlns:a14="http://schemas.microsoft.com/office/drawing/2010/main" val="0"/>
              </a:ext>
            </a:extLst>
          </a:blip>
          <a:srcRect t="13614" b="8765"/>
          <a:stretch/>
        </p:blipFill>
        <p:spPr>
          <a:xfrm>
            <a:off x="2668635" y="982551"/>
            <a:ext cx="952336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a typeface="SimSun" panose="02010600030101010101" pitchFamily="2" charset="-122"/>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ea typeface="SimSun" panose="02010600030101010101" pitchFamily="2" charset="-122"/>
            </a:endParaRPr>
          </a:p>
        </p:txBody>
      </p:sp>
      <p:sp>
        <p:nvSpPr>
          <p:cNvPr id="16" name="TextBox 15">
            <a:extLst>
              <a:ext uri="{FF2B5EF4-FFF2-40B4-BE49-F238E27FC236}">
                <a16:creationId xmlns:a16="http://schemas.microsoft.com/office/drawing/2014/main" id="{1D310E49-CA51-47E1-3F73-63E6B98F0867}"/>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grpSp>
        <p:nvGrpSpPr>
          <p:cNvPr id="6" name="Group 5">
            <a:extLst>
              <a:ext uri="{FF2B5EF4-FFF2-40B4-BE49-F238E27FC236}">
                <a16:creationId xmlns:a16="http://schemas.microsoft.com/office/drawing/2014/main" id="{93FAA0DC-845F-D771-F58B-601F3A04DDFB}"/>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pic>
          <p:nvPicPr>
            <p:cNvPr id="5" name="Picture 4" descr="形状&#10;&#10;自动生成的描述（低置信度）">
              <a:extLst>
                <a:ext uri="{FF2B5EF4-FFF2-40B4-BE49-F238E27FC236}">
                  <a16:creationId xmlns:a16="http://schemas.microsoft.com/office/drawing/2014/main" id="{D17DBBFB-1813-9306-B488-1FD25C6C531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Tree>
    <p:extLst>
      <p:ext uri="{BB962C8B-B14F-4D97-AF65-F5344CB8AC3E}">
        <p14:creationId xmlns:p14="http://schemas.microsoft.com/office/powerpoint/2010/main" val="4132790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pic>
          <p:nvPicPr>
            <p:cNvPr id="15" name="Picture 14" descr="形状&#10;&#10;自动生成的描述（低置信度）">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zh-cn" dirty="0">
                <a:ea typeface="SimSun" panose="02010600030101010101" pitchFamily="2" charset="-122"/>
              </a:rPr>
              <a:t>什么是放松运动？</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zh-cn" dirty="0">
                <a:ea typeface="SimSun" panose="02010600030101010101" pitchFamily="2" charset="-122"/>
              </a:rPr>
              <a:t>放松运动</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841187" cy="337853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ea typeface="SimSun" panose="02010600030101010101" pitchFamily="2" charset="-122"/>
                <a:cs typeface="+mn-lt"/>
              </a:rPr>
              <a:t>每次在训练、练习或运动课程结束时，您应进行放松运动</a:t>
            </a:r>
          </a:p>
          <a:p>
            <a:pPr marL="457200" indent="-457200">
              <a:lnSpc>
                <a:spcPct val="100000"/>
              </a:lnSpc>
              <a:buFont typeface="Ubuntu Light" panose="020B0604020202020204" pitchFamily="34" charset="0"/>
              <a:buChar char="•"/>
            </a:pPr>
            <a:endParaRPr lang="en-US" dirty="0">
              <a:ea typeface="SimSun" panose="02010600030101010101" pitchFamily="2" charset="-122"/>
              <a:cs typeface="+mn-lt"/>
            </a:endParaRPr>
          </a:p>
          <a:p>
            <a:pPr marL="457200" indent="-457200">
              <a:lnSpc>
                <a:spcPct val="100000"/>
              </a:lnSpc>
              <a:buFont typeface="Ubuntu Light" panose="020B0604020202020204" pitchFamily="34" charset="0"/>
              <a:buChar char="•"/>
            </a:pPr>
            <a:r>
              <a:rPr lang="zh-cn" dirty="0">
                <a:ea typeface="SimSun" panose="02010600030101010101" pitchFamily="2" charset="-122"/>
                <a:cs typeface="+mn-lt"/>
              </a:rPr>
              <a:t>充分进行放松运动能够让身体</a:t>
            </a:r>
            <a:r>
              <a:rPr lang="zh-cn" b="1" dirty="0">
                <a:solidFill>
                  <a:srgbClr val="179984"/>
                </a:solidFill>
                <a:ea typeface="SimSun" panose="02010600030101010101" pitchFamily="2" charset="-122"/>
                <a:cs typeface="+mn-lt"/>
              </a:rPr>
              <a:t>逐渐进入放松状态</a:t>
            </a:r>
            <a:endParaRPr lang="en-US" dirty="0">
              <a:ea typeface="SimSun" panose="02010600030101010101" pitchFamily="2" charset="-122"/>
            </a:endParaRPr>
          </a:p>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Tree>
    <p:extLst>
      <p:ext uri="{BB962C8B-B14F-4D97-AF65-F5344CB8AC3E}">
        <p14:creationId xmlns:p14="http://schemas.microsoft.com/office/powerpoint/2010/main" val="26948309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pic>
          <p:nvPicPr>
            <p:cNvPr id="15" name="Picture 14" descr="形状&#10;&#10;自动生成的描述（低置信度）">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zh-cn" dirty="0">
                <a:ea typeface="SimSun" panose="02010600030101010101" pitchFamily="2" charset="-122"/>
              </a:rPr>
              <a:t>放松运动的目的</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zh-cn" dirty="0">
                <a:ea typeface="SimSun" panose="02010600030101010101" pitchFamily="2" charset="-122"/>
              </a:rPr>
              <a:t>放松运动</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4238215738"/>
              </p:ext>
            </p:extLst>
          </p:nvPr>
        </p:nvGraphicFramePr>
        <p:xfrm>
          <a:off x="1161255" y="2077078"/>
          <a:ext cx="9610725" cy="3474720"/>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97366">
                <a:tc>
                  <a:txBody>
                    <a:bodyPr/>
                    <a:lstStyle/>
                    <a:p>
                      <a:pPr algn="ctr"/>
                      <a:r>
                        <a:rPr lang="zh-cn" sz="2400" baseline="0" dirty="0">
                          <a:ea typeface="SimSun" panose="02010600030101010101" pitchFamily="2" charset="-122"/>
                        </a:rPr>
                        <a:t>身体和精神好处</a:t>
                      </a:r>
                    </a:p>
                  </a:txBody>
                  <a:tcPr/>
                </a:tc>
                <a:extLst>
                  <a:ext uri="{0D108BD9-81ED-4DB2-BD59-A6C34878D82A}">
                    <a16:rowId xmlns:a16="http://schemas.microsoft.com/office/drawing/2014/main" val="4040956183"/>
                  </a:ext>
                </a:extLst>
              </a:tr>
              <a:tr h="2646514">
                <a:tc>
                  <a:txBody>
                    <a:bodyPr/>
                    <a:lstStyle/>
                    <a:p>
                      <a:pPr marL="285750" indent="-285750">
                        <a:buFont typeface="Ubuntu Light" panose="020B0604020202020204" pitchFamily="34" charset="0"/>
                        <a:buChar char="•"/>
                      </a:pPr>
                      <a:r>
                        <a:rPr lang="zh-cn" sz="2400" baseline="0" dirty="0">
                          <a:ea typeface="SimSun" panose="02010600030101010101" pitchFamily="2" charset="-122"/>
                        </a:rPr>
                        <a:t>降低心率</a:t>
                      </a:r>
                    </a:p>
                    <a:p>
                      <a:pPr marL="285750" indent="-285750">
                        <a:buFont typeface="Ubuntu Light" panose="020B0604020202020204" pitchFamily="34" charset="0"/>
                        <a:buChar char="•"/>
                      </a:pPr>
                      <a:r>
                        <a:rPr lang="zh-cn" sz="2400" baseline="0" dirty="0">
                          <a:ea typeface="SimSun" panose="02010600030101010101" pitchFamily="2" charset="-122"/>
                        </a:rPr>
                        <a:t>降低呼吸频率</a:t>
                      </a:r>
                    </a:p>
                    <a:p>
                      <a:pPr marL="285750" indent="-285750">
                        <a:buFont typeface="Ubuntu Light" panose="020B0604020202020204" pitchFamily="34" charset="0"/>
                        <a:buChar char="•"/>
                      </a:pPr>
                      <a:r>
                        <a:rPr lang="zh-cn" sz="2400" baseline="0" dirty="0">
                          <a:ea typeface="SimSun" panose="02010600030101010101" pitchFamily="2" charset="-122"/>
                        </a:rPr>
                        <a:t>降低身体和肌肉温度</a:t>
                      </a:r>
                    </a:p>
                    <a:p>
                      <a:pPr marL="285750" indent="-285750">
                        <a:buFont typeface="Ubuntu Light" panose="020B0604020202020204" pitchFamily="34" charset="0"/>
                        <a:buChar char="•"/>
                      </a:pPr>
                      <a:r>
                        <a:rPr lang="zh-cn" sz="2400" baseline="0" dirty="0">
                          <a:ea typeface="SimSun" panose="02010600030101010101" pitchFamily="2" charset="-122"/>
                        </a:rPr>
                        <a:t>让活跃肌肉的血流速率恢复到放松水平</a:t>
                      </a:r>
                    </a:p>
                    <a:p>
                      <a:pPr marL="285750" indent="-285750">
                        <a:buFont typeface="Ubuntu Light" panose="020B0604020202020204" pitchFamily="34" charset="0"/>
                        <a:buChar char="•"/>
                      </a:pPr>
                      <a:r>
                        <a:rPr lang="zh-cn" sz="2400" baseline="0" dirty="0">
                          <a:ea typeface="SimSun" panose="02010600030101010101" pitchFamily="2" charset="-122"/>
                        </a:rPr>
                        <a:t>降低肌肉酸痛感</a:t>
                      </a:r>
                    </a:p>
                    <a:p>
                      <a:pPr marL="285750" indent="-285750">
                        <a:buFont typeface="Ubuntu Light" panose="020B0604020202020204" pitchFamily="34" charset="0"/>
                        <a:buChar char="•"/>
                      </a:pPr>
                      <a:r>
                        <a:rPr lang="zh-cn" sz="2400" baseline="0" dirty="0">
                          <a:ea typeface="SimSun" panose="02010600030101010101" pitchFamily="2" charset="-122"/>
                        </a:rPr>
                        <a:t>提高柔韧性</a:t>
                      </a:r>
                    </a:p>
                    <a:p>
                      <a:pPr marL="285750" indent="-285750">
                        <a:buFont typeface="Ubuntu Light" panose="020B0604020202020204" pitchFamily="34" charset="0"/>
                        <a:buChar char="•"/>
                      </a:pPr>
                      <a:r>
                        <a:rPr lang="zh-cn" sz="2400" baseline="0" dirty="0">
                          <a:ea typeface="SimSun" panose="02010600030101010101" pitchFamily="2" charset="-122"/>
                        </a:rPr>
                        <a:t>提高运动后的恢复速度</a:t>
                      </a:r>
                    </a:p>
                    <a:p>
                      <a:pPr marL="285750" indent="-285750">
                        <a:buFont typeface="Ubuntu Light" panose="020B0604020202020204" pitchFamily="34" charset="0"/>
                        <a:buChar char="•"/>
                      </a:pPr>
                      <a:r>
                        <a:rPr lang="zh-cn" sz="2400" baseline="0" dirty="0">
                          <a:ea typeface="SimSun" panose="02010600030101010101" pitchFamily="2" charset="-122"/>
                        </a:rPr>
                        <a:t>促进心理上的放松感</a:t>
                      </a: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26560254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5" name="Picture 14" descr="形状&#10;&#10;自动生成的描述（低置信度）">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我们如何进行放松运动？</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放松运动</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1" y="2246452"/>
            <a:ext cx="4751424" cy="3523452"/>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zh-cn" dirty="0">
                <a:ea typeface="SimSun" panose="02010600030101010101" pitchFamily="2" charset="-122"/>
              </a:rPr>
              <a:t>典型的放松运动包括：</a:t>
            </a:r>
          </a:p>
          <a:p>
            <a:pPr marL="514350" indent="-514350">
              <a:lnSpc>
                <a:spcPct val="100000"/>
              </a:lnSpc>
              <a:buFont typeface="+mj-lt"/>
              <a:buAutoNum type="arabicPeriod"/>
            </a:pPr>
            <a:endParaRPr lang="en-US" dirty="0">
              <a:ea typeface="SimSun" panose="02010600030101010101" pitchFamily="2" charset="-122"/>
            </a:endParaRPr>
          </a:p>
          <a:p>
            <a:pPr marL="514350" indent="-514350">
              <a:lnSpc>
                <a:spcPct val="100000"/>
              </a:lnSpc>
              <a:buFont typeface="+mj-lt"/>
              <a:buAutoNum type="arabicPeriod"/>
            </a:pPr>
            <a:r>
              <a:rPr lang="zh-cn" b="1" dirty="0">
                <a:solidFill>
                  <a:srgbClr val="FF9966"/>
                </a:solidFill>
                <a:ea typeface="SimSun" panose="02010600030101010101" pitchFamily="2" charset="-122"/>
              </a:rPr>
              <a:t>轻度有氧运动</a:t>
            </a:r>
          </a:p>
          <a:p>
            <a:pPr marL="514350" indent="-514350">
              <a:lnSpc>
                <a:spcPct val="100000"/>
              </a:lnSpc>
              <a:buFont typeface="+mj-lt"/>
              <a:buAutoNum type="arabicPeriod"/>
            </a:pPr>
            <a:r>
              <a:rPr lang="zh-cn" b="1" dirty="0">
                <a:solidFill>
                  <a:srgbClr val="3399FF"/>
                </a:solidFill>
                <a:ea typeface="SimSun" panose="02010600030101010101" pitchFamily="2" charset="-122"/>
              </a:rPr>
              <a:t>静态拉伸</a:t>
            </a:r>
          </a:p>
          <a:p>
            <a:pPr>
              <a:lnSpc>
                <a:spcPct val="100000"/>
              </a:lnSpc>
            </a:pPr>
            <a:endParaRPr lang="en-US" dirty="0">
              <a:ea typeface="SimSun" panose="02010600030101010101" pitchFamily="2" charset="-122"/>
            </a:endParaRPr>
          </a:p>
          <a:p>
            <a:pPr>
              <a:lnSpc>
                <a:spcPct val="100000"/>
              </a:lnSpc>
            </a:pPr>
            <a:endParaRPr lang="en-US" dirty="0">
              <a:ea typeface="SimSun" panose="02010600030101010101" pitchFamily="2" charset="-122"/>
            </a:endParaRPr>
          </a:p>
        </p:txBody>
      </p:sp>
      <p:pic>
        <p:nvPicPr>
          <p:cNvPr id="5" name="Picture Placeholder 41">
            <a:extLst>
              <a:ext uri="{FF2B5EF4-FFF2-40B4-BE49-F238E27FC236}">
                <a16:creationId xmlns:a16="http://schemas.microsoft.com/office/drawing/2014/main" id="{F401FF99-C08D-E923-EFFF-D5247159DC5F}"/>
              </a:ext>
            </a:extLst>
          </p:cNvPr>
          <p:cNvPicPr>
            <a:picLocks noChangeAspect="1"/>
          </p:cNvPicPr>
          <p:nvPr/>
        </p:nvPicPr>
        <p:blipFill>
          <a:blip r:embed="rId5">
            <a:extLst>
              <a:ext uri="{28A0092B-C50C-407E-A947-70E740481C1C}">
                <a14:useLocalDpi xmlns:a14="http://schemas.microsoft.com/office/drawing/2010/main" val="0"/>
              </a:ext>
            </a:extLst>
          </a:blip>
          <a:srcRect t="13624" b="13624"/>
          <a:stretch/>
        </p:blipFill>
        <p:spPr>
          <a:xfrm>
            <a:off x="5708876" y="2341324"/>
            <a:ext cx="6092042" cy="3052955"/>
          </a:xfrm>
          <a:prstGeom prst="rect">
            <a:avLst/>
          </a:prstGeom>
        </p:spPr>
      </p:pic>
    </p:spTree>
    <p:extLst>
      <p:ext uri="{BB962C8B-B14F-4D97-AF65-F5344CB8AC3E}">
        <p14:creationId xmlns:p14="http://schemas.microsoft.com/office/powerpoint/2010/main" val="27544277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5" name="Picture 14" descr="形状&#10;&#10;自动生成的描述（低置信度）">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轻度有氧运动</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放松运动</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5720316" y="2246452"/>
            <a:ext cx="5749521"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solidFill>
                  <a:srgbClr val="000000"/>
                </a:solidFill>
                <a:latin typeface="Ubuntu Light" panose="020B0304030602030204" pitchFamily="34" charset="0"/>
                <a:ea typeface="SimSun" panose="02010600030101010101" pitchFamily="2" charset="-122"/>
              </a:rPr>
              <a:t>有氧</a:t>
            </a:r>
            <a:r>
              <a:rPr lang="zh-cn" b="0" i="0" dirty="0">
                <a:solidFill>
                  <a:srgbClr val="000000"/>
                </a:solidFill>
                <a:effectLst/>
                <a:latin typeface="Ubuntu Light" panose="020B0304030602030204" pitchFamily="34" charset="0"/>
                <a:ea typeface="SimSun" panose="02010600030101010101" pitchFamily="2" charset="-122"/>
              </a:rPr>
              <a:t>运动的强度/难度应逐渐降低</a:t>
            </a:r>
          </a:p>
          <a:p>
            <a:pPr marL="1143000" lvl="1" indent="-457200">
              <a:lnSpc>
                <a:spcPct val="100000"/>
              </a:lnSpc>
            </a:pPr>
            <a:r>
              <a:rPr lang="zh-cn" dirty="0">
                <a:solidFill>
                  <a:srgbClr val="000000"/>
                </a:solidFill>
                <a:latin typeface="Ubuntu Light" panose="020B0304030602030204" pitchFamily="34" charset="0"/>
                <a:ea typeface="SimSun" panose="02010600030101010101" pitchFamily="2" charset="-122"/>
              </a:rPr>
              <a:t>您的心脏应该慢慢跳动，不</a:t>
            </a:r>
            <a:r>
              <a:rPr lang="zh-cn" b="0" i="0" dirty="0">
                <a:solidFill>
                  <a:srgbClr val="000000"/>
                </a:solidFill>
                <a:effectLst/>
                <a:latin typeface="Ubuntu Light" panose="020B0304030602030204" pitchFamily="34" charset="0"/>
                <a:ea typeface="SimSun" panose="02010600030101010101" pitchFamily="2" charset="-122"/>
              </a:rPr>
              <a:t>应该上气不接下气</a:t>
            </a:r>
            <a:endParaRPr lang="en-US" dirty="0">
              <a:solidFill>
                <a:srgbClr val="000000"/>
              </a:solidFill>
              <a:latin typeface="Ubuntu Light" panose="020B0304030602030204" pitchFamily="34" charset="0"/>
              <a:ea typeface="SimSun" panose="02010600030101010101" pitchFamily="2" charset="-122"/>
            </a:endParaRPr>
          </a:p>
          <a:p>
            <a:pPr>
              <a:lnSpc>
                <a:spcPct val="100000"/>
              </a:lnSpc>
            </a:pPr>
            <a:r>
              <a:rPr lang="zh-cn" b="0" i="0" dirty="0">
                <a:solidFill>
                  <a:srgbClr val="000000"/>
                </a:solidFill>
                <a:effectLst/>
                <a:latin typeface="Ubuntu Light" panose="020B0304030602030204" pitchFamily="34" charset="0"/>
                <a:ea typeface="SimSun" panose="02010600030101010101" pitchFamily="2" charset="-122"/>
              </a:rPr>
              <a:t>  </a:t>
            </a:r>
          </a:p>
          <a:p>
            <a:pPr marL="457200" indent="-457200">
              <a:lnSpc>
                <a:spcPct val="100000"/>
              </a:lnSpc>
              <a:buFont typeface="Ubuntu Light" panose="020B0604020202020204" pitchFamily="34" charset="0"/>
              <a:buChar char="•"/>
            </a:pPr>
            <a:r>
              <a:rPr lang="zh-cn" b="0" i="0" dirty="0">
                <a:solidFill>
                  <a:srgbClr val="000000"/>
                </a:solidFill>
                <a:effectLst/>
                <a:latin typeface="Ubuntu Light" panose="020B0304030602030204" pitchFamily="34" charset="0"/>
                <a:ea typeface="SimSun" panose="02010600030101010101" pitchFamily="2" charset="-122"/>
              </a:rPr>
              <a:t>可以慢跑/步行</a:t>
            </a:r>
            <a:endParaRPr lang="en-US" dirty="0">
              <a:ea typeface="SimSun" panose="02010600030101010101" pitchFamily="2" charset="-122"/>
            </a:endParaRPr>
          </a:p>
        </p:txBody>
      </p:sp>
      <p:pic>
        <p:nvPicPr>
          <p:cNvPr id="5" name="Picture 4" descr="包含人、运动、体育比赛的图片&#10;&#10;自动生成的描述">
            <a:extLst>
              <a:ext uri="{FF2B5EF4-FFF2-40B4-BE49-F238E27FC236}">
                <a16:creationId xmlns:a16="http://schemas.microsoft.com/office/drawing/2014/main" id="{79278F32-47B4-56D3-3EB4-5F9EA21B02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380" y="2246452"/>
            <a:ext cx="4955658" cy="3303772"/>
          </a:xfrm>
          <a:prstGeom prst="rect">
            <a:avLst/>
          </a:prstGeom>
        </p:spPr>
      </p:pic>
    </p:spTree>
    <p:extLst>
      <p:ext uri="{BB962C8B-B14F-4D97-AF65-F5344CB8AC3E}">
        <p14:creationId xmlns:p14="http://schemas.microsoft.com/office/powerpoint/2010/main" val="22524180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5" name="Picture 14" descr="形状&#10;&#10;自动生成的描述（低置信度）">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静态拉伸</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放松运动</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1" y="2194198"/>
            <a:ext cx="6878138" cy="3984632"/>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sz="2600" dirty="0">
                <a:ea typeface="SimSun" panose="02010600030101010101" pitchFamily="2" charset="-122"/>
              </a:rPr>
              <a:t>每项运动都会对不同的肌肉和关节产生压力，所以，</a:t>
            </a:r>
            <a:r>
              <a:rPr lang="zh-cn" sz="2600" b="1" dirty="0">
                <a:solidFill>
                  <a:srgbClr val="179984"/>
                </a:solidFill>
                <a:ea typeface="SimSun" panose="02010600030101010101" pitchFamily="2" charset="-122"/>
              </a:rPr>
              <a:t>您要针对运动进行拉伸</a:t>
            </a: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sz="2600" dirty="0">
                <a:ea typeface="SimSun" panose="02010600030101010101" pitchFamily="2" charset="-122"/>
              </a:rPr>
              <a:t>拉伸运动技巧：</a:t>
            </a:r>
          </a:p>
          <a:p>
            <a:pPr marL="1143000" lvl="1" indent="-457200">
              <a:lnSpc>
                <a:spcPct val="100000"/>
              </a:lnSpc>
            </a:pPr>
            <a:r>
              <a:rPr lang="zh-cn" sz="2200" dirty="0">
                <a:ea typeface="SimSun" panose="02010600030101010101" pitchFamily="2" charset="-122"/>
              </a:rPr>
              <a:t>每次拉伸至少 30 秒</a:t>
            </a:r>
          </a:p>
          <a:p>
            <a:pPr marL="1143000" lvl="1" indent="-457200">
              <a:lnSpc>
                <a:spcPct val="100000"/>
              </a:lnSpc>
            </a:pPr>
            <a:r>
              <a:rPr lang="zh-cn" sz="2200" dirty="0">
                <a:ea typeface="SimSun" panose="02010600030101010101" pitchFamily="2" charset="-122"/>
              </a:rPr>
              <a:t>两侧都要拉伸</a:t>
            </a:r>
          </a:p>
          <a:p>
            <a:pPr marL="1143000" lvl="1" indent="-457200">
              <a:lnSpc>
                <a:spcPct val="100000"/>
              </a:lnSpc>
            </a:pPr>
            <a:r>
              <a:rPr lang="zh-cn" sz="2200" dirty="0">
                <a:ea typeface="SimSun" panose="02010600030101010101" pitchFamily="2" charset="-122"/>
              </a:rPr>
              <a:t>拉伸不应感到痛苦</a:t>
            </a:r>
          </a:p>
          <a:p>
            <a:pPr marL="1143000" lvl="1" indent="-457200">
              <a:lnSpc>
                <a:spcPct val="100000"/>
              </a:lnSpc>
            </a:pPr>
            <a:r>
              <a:rPr lang="zh-cn" sz="2200" dirty="0">
                <a:ea typeface="SimSun" panose="02010600030101010101" pitchFamily="2" charset="-122"/>
              </a:rPr>
              <a:t>您也可以利用这段时间来教授健康技巧！</a:t>
            </a:r>
          </a:p>
          <a:p>
            <a:pPr>
              <a:lnSpc>
                <a:spcPct val="100000"/>
              </a:lnSpc>
            </a:pPr>
            <a:endParaRPr lang="en-US" dirty="0">
              <a:ea typeface="SimSun" panose="02010600030101010101" pitchFamily="2" charset="-122"/>
            </a:endParaRPr>
          </a:p>
        </p:txBody>
      </p:sp>
      <p:pic>
        <p:nvPicPr>
          <p:cNvPr id="8" name="Picture 7" descr="一个穿着绿色衬衫的人&#10;&#10;自动生成的描述（低置信度）">
            <a:extLst>
              <a:ext uri="{FF2B5EF4-FFF2-40B4-BE49-F238E27FC236}">
                <a16:creationId xmlns:a16="http://schemas.microsoft.com/office/drawing/2014/main" id="{2F8E3D6B-07A9-5A4D-BD61-486B99BAAB72}"/>
              </a:ext>
            </a:extLst>
          </p:cNvPr>
          <p:cNvPicPr>
            <a:picLocks noChangeAspect="1"/>
          </p:cNvPicPr>
          <p:nvPr/>
        </p:nvPicPr>
        <p:blipFill rotWithShape="1">
          <a:blip r:embed="rId5">
            <a:extLst>
              <a:ext uri="{28A0092B-C50C-407E-A947-70E740481C1C}">
                <a14:useLocalDpi xmlns:a14="http://schemas.microsoft.com/office/drawing/2010/main" val="0"/>
              </a:ext>
            </a:extLst>
          </a:blip>
          <a:srcRect t="6779" r="4971" b="7875"/>
          <a:stretch/>
        </p:blipFill>
        <p:spPr>
          <a:xfrm>
            <a:off x="7416298" y="2546865"/>
            <a:ext cx="4147051" cy="2601378"/>
          </a:xfrm>
          <a:prstGeom prst="rect">
            <a:avLst/>
          </a:prstGeom>
        </p:spPr>
      </p:pic>
    </p:spTree>
    <p:extLst>
      <p:ext uri="{BB962C8B-B14F-4D97-AF65-F5344CB8AC3E}">
        <p14:creationId xmlns:p14="http://schemas.microsoft.com/office/powerpoint/2010/main" val="29865554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5" name="Picture 14" descr="形状&#10;&#10;自动生成的描述（低置信度）">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放松指南</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放松运动</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
        <p:nvSpPr>
          <p:cNvPr id="12" name="Text Placeholder 3">
            <a:extLst>
              <a:ext uri="{FF2B5EF4-FFF2-40B4-BE49-F238E27FC236}">
                <a16:creationId xmlns:a16="http://schemas.microsoft.com/office/drawing/2014/main" id="{2C5C6FB5-B54E-19A3-0DE6-5DBAD8D55C9F}"/>
              </a:ext>
            </a:extLst>
          </p:cNvPr>
          <p:cNvSpPr txBox="1">
            <a:spLocks/>
          </p:cNvSpPr>
          <p:nvPr/>
        </p:nvSpPr>
        <p:spPr>
          <a:xfrm>
            <a:off x="4013200" y="3064932"/>
            <a:ext cx="5635897" cy="2560053"/>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zh-cn" dirty="0">
                <a:ea typeface="SimSun" panose="02010600030101010101" pitchFamily="2" charset="-122"/>
              </a:rPr>
              <a:t>国际特殊奥林匹克运动会为特定的运动项目编写了</a:t>
            </a:r>
            <a:r>
              <a:rPr lang="zh-cn" dirty="0">
                <a:ea typeface="SimSun" panose="02010600030101010101" pitchFamily="2" charset="-122"/>
                <a:hlinkClick r:id="rId5"/>
              </a:rPr>
              <a:t>放松指南和视频</a:t>
            </a:r>
            <a:r>
              <a:rPr lang="zh-cn" dirty="0">
                <a:ea typeface="SimSun" panose="02010600030101010101" pitchFamily="2" charset="-122"/>
              </a:rPr>
              <a:t>，帮助您在练习中引导放松运动！</a:t>
            </a:r>
          </a:p>
        </p:txBody>
      </p:sp>
      <p:pic>
        <p:nvPicPr>
          <p:cNvPr id="5" name="Picture 4">
            <a:extLst>
              <a:ext uri="{FF2B5EF4-FFF2-40B4-BE49-F238E27FC236}">
                <a16:creationId xmlns:a16="http://schemas.microsoft.com/office/drawing/2014/main" id="{71A9AD57-6B4F-CB6F-D04F-B3DE4095BD0F}"/>
              </a:ext>
            </a:extLst>
          </p:cNvPr>
          <p:cNvPicPr>
            <a:picLocks noChangeAspect="1"/>
          </p:cNvPicPr>
          <p:nvPr/>
        </p:nvPicPr>
        <p:blipFill rotWithShape="1">
          <a:blip r:embed="rId6"/>
          <a:srcRect l="48028" t="22752" r="26376" b="17979"/>
          <a:stretch/>
        </p:blipFill>
        <p:spPr>
          <a:xfrm>
            <a:off x="628650" y="1924820"/>
            <a:ext cx="3120704" cy="406463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3322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zh-cn" dirty="0">
                <a:ea typeface="SimSun" panose="02010600030101010101" pitchFamily="2" charset="-122"/>
              </a:rPr>
              <a:t>健身队长与健康信使的职责</a:t>
            </a: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a:t>
            </a:r>
          </a:p>
        </p:txBody>
      </p:sp>
      <p:graphicFrame>
        <p:nvGraphicFramePr>
          <p:cNvPr id="13" name="Table 6">
            <a:extLst>
              <a:ext uri="{FF2B5EF4-FFF2-40B4-BE49-F238E27FC236}">
                <a16:creationId xmlns:a16="http://schemas.microsoft.com/office/drawing/2014/main" id="{9D4C9A5E-7183-820A-7E06-D23BF8F11E20}"/>
              </a:ext>
            </a:extLst>
          </p:cNvPr>
          <p:cNvGraphicFramePr>
            <a:graphicFrameLocks noGrp="1"/>
          </p:cNvGraphicFramePr>
          <p:nvPr>
            <p:extLst>
              <p:ext uri="{D42A27DB-BD31-4B8C-83A1-F6EECF244321}">
                <p14:modId xmlns:p14="http://schemas.microsoft.com/office/powerpoint/2010/main" val="2008157480"/>
              </p:ext>
            </p:extLst>
          </p:nvPr>
        </p:nvGraphicFramePr>
        <p:xfrm>
          <a:off x="628650" y="1640973"/>
          <a:ext cx="10587356" cy="3314204"/>
        </p:xfrm>
        <a:graphic>
          <a:graphicData uri="http://schemas.openxmlformats.org/drawingml/2006/table">
            <a:tbl>
              <a:tblPr firstRow="1" bandRow="1">
                <a:tableStyleId>{F5AB1C69-6EDB-4FF4-983F-18BD219EF322}</a:tableStyleId>
              </a:tblPr>
              <a:tblGrid>
                <a:gridCol w="4020262">
                  <a:extLst>
                    <a:ext uri="{9D8B030D-6E8A-4147-A177-3AD203B41FA5}">
                      <a16:colId xmlns:a16="http://schemas.microsoft.com/office/drawing/2014/main" val="1381919411"/>
                    </a:ext>
                  </a:extLst>
                </a:gridCol>
                <a:gridCol w="2238998">
                  <a:extLst>
                    <a:ext uri="{9D8B030D-6E8A-4147-A177-3AD203B41FA5}">
                      <a16:colId xmlns:a16="http://schemas.microsoft.com/office/drawing/2014/main" val="409871946"/>
                    </a:ext>
                  </a:extLst>
                </a:gridCol>
                <a:gridCol w="4328096">
                  <a:extLst>
                    <a:ext uri="{9D8B030D-6E8A-4147-A177-3AD203B41FA5}">
                      <a16:colId xmlns:a16="http://schemas.microsoft.com/office/drawing/2014/main" val="2583732506"/>
                    </a:ext>
                  </a:extLst>
                </a:gridCol>
              </a:tblGrid>
              <a:tr h="487383">
                <a:tc>
                  <a:txBody>
                    <a:bodyPr/>
                    <a:lstStyle/>
                    <a:p>
                      <a:pPr algn="ctr"/>
                      <a:r>
                        <a:rPr lang="zh-cn" sz="2400" baseline="0" dirty="0">
                          <a:ea typeface="SimSun" panose="02010600030101010101" pitchFamily="2" charset="-122"/>
                        </a:rPr>
                        <a:t>健身队长</a:t>
                      </a:r>
                    </a:p>
                  </a:txBody>
                  <a:tcPr/>
                </a:tc>
                <a:tc>
                  <a:txBody>
                    <a:bodyPr/>
                    <a:lstStyle/>
                    <a:p>
                      <a:pPr algn="ctr"/>
                      <a:r>
                        <a:rPr lang="zh-cn" sz="2400" baseline="0" dirty="0">
                          <a:ea typeface="SimSun" panose="02010600030101010101" pitchFamily="2" charset="-122"/>
                        </a:rPr>
                        <a:t>两者</a:t>
                      </a:r>
                    </a:p>
                  </a:txBody>
                  <a:tcPr/>
                </a:tc>
                <a:tc>
                  <a:txBody>
                    <a:bodyPr/>
                    <a:lstStyle/>
                    <a:p>
                      <a:pPr algn="ctr"/>
                      <a:r>
                        <a:rPr lang="zh-cn" sz="2400" baseline="0" dirty="0">
                          <a:ea typeface="SimSun" panose="02010600030101010101" pitchFamily="2" charset="-122"/>
                        </a:rPr>
                        <a:t>健康信使</a:t>
                      </a:r>
                    </a:p>
                  </a:txBody>
                  <a:tcPr/>
                </a:tc>
                <a:extLst>
                  <a:ext uri="{0D108BD9-81ED-4DB2-BD59-A6C34878D82A}">
                    <a16:rowId xmlns:a16="http://schemas.microsoft.com/office/drawing/2014/main" val="4040956183"/>
                  </a:ext>
                </a:extLst>
              </a:tr>
              <a:tr h="2826821">
                <a:tc>
                  <a:txBody>
                    <a:bodyPr/>
                    <a:lstStyle/>
                    <a:p>
                      <a:pPr marL="285750" indent="-285750">
                        <a:buFont typeface="Ubuntu Light" panose="020B0604020202020204" pitchFamily="34" charset="0"/>
                        <a:buChar char="•"/>
                      </a:pPr>
                      <a:r>
                        <a:rPr lang="zh-cn" sz="2400" baseline="0" dirty="0">
                          <a:ea typeface="SimSun" panose="02010600030101010101" pitchFamily="2" charset="-122"/>
                        </a:rPr>
                        <a:t>运动领袖</a:t>
                      </a:r>
                    </a:p>
                    <a:p>
                      <a:pPr marL="285750" indent="-285750">
                        <a:buFont typeface="Ubuntu Light" panose="020B0604020202020204" pitchFamily="34" charset="0"/>
                        <a:buChar char="•"/>
                      </a:pPr>
                      <a:r>
                        <a:rPr lang="zh-cn" sz="2400" baseline="0">
                          <a:ea typeface="SimSun" panose="02010600030101010101" pitchFamily="2" charset="-122"/>
                        </a:rPr>
                        <a:t>在每次运动练习时</a:t>
                      </a:r>
                      <a:br>
                        <a:rPr lang="en-US" altLang="zh-CN" sz="2400" baseline="0">
                          <a:ea typeface="SimSun" panose="02010600030101010101" pitchFamily="2" charset="-122"/>
                        </a:rPr>
                      </a:br>
                      <a:r>
                        <a:rPr lang="zh-cn" sz="2400" baseline="0">
                          <a:ea typeface="SimSun" panose="02010600030101010101" pitchFamily="2" charset="-122"/>
                        </a:rPr>
                        <a:t>分</a:t>
                      </a:r>
                      <a:r>
                        <a:rPr lang="zh-cn" sz="2400" baseline="0" dirty="0">
                          <a:ea typeface="SimSun" panose="02010600030101010101" pitchFamily="2" charset="-122"/>
                        </a:rPr>
                        <a:t>享健康技巧</a:t>
                      </a:r>
                    </a:p>
                    <a:p>
                      <a:pPr marL="285750" indent="-285750">
                        <a:buFont typeface="Ubuntu Light" panose="020B0604020202020204" pitchFamily="34" charset="0"/>
                        <a:buChar char="•"/>
                      </a:pPr>
                      <a:r>
                        <a:rPr lang="zh-cn" sz="2400" baseline="0">
                          <a:ea typeface="SimSun" panose="02010600030101010101" pitchFamily="2" charset="-122"/>
                        </a:rPr>
                        <a:t>帮助带领运动队进行</a:t>
                      </a:r>
                      <a:br>
                        <a:rPr lang="en-US" altLang="zh-CN" sz="2400" baseline="0">
                          <a:ea typeface="SimSun" panose="02010600030101010101" pitchFamily="2" charset="-122"/>
                        </a:rPr>
                      </a:br>
                      <a:r>
                        <a:rPr lang="zh-cn" sz="2400" baseline="0">
                          <a:ea typeface="SimSun" panose="02010600030101010101" pitchFamily="2" charset="-122"/>
                        </a:rPr>
                        <a:t>热身和放松运动</a:t>
                      </a:r>
                      <a:endParaRPr lang="zh-cn" sz="2400" baseline="0" dirty="0">
                        <a:ea typeface="SimSun" panose="02010600030101010101" pitchFamily="2" charset="-122"/>
                      </a:endParaRPr>
                    </a:p>
                    <a:p>
                      <a:pPr marL="285750" indent="-285750">
                        <a:buFont typeface="Ubuntu Light" panose="020B0604020202020204" pitchFamily="34" charset="0"/>
                        <a:buChar char="•"/>
                      </a:pPr>
                      <a:r>
                        <a:rPr lang="zh-cn" sz="2400" baseline="0" dirty="0">
                          <a:ea typeface="SimSun" panose="02010600030101010101" pitchFamily="2" charset="-122"/>
                        </a:rPr>
                        <a:t>综合健身训练</a:t>
                      </a:r>
                    </a:p>
                    <a:p>
                      <a:pPr marL="0" indent="0">
                        <a:buFont typeface="Ubuntu Light" panose="020B0604020202020204" pitchFamily="34" charset="0"/>
                        <a:buNone/>
                      </a:pPr>
                      <a:endParaRPr lang="en-US" sz="2400" baseline="0" dirty="0">
                        <a:ea typeface="SimSun" panose="02010600030101010101" pitchFamily="2" charset="-122"/>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sz="2400" baseline="0">
                          <a:ea typeface="SimSun" panose="02010600030101010101" pitchFamily="2" charset="-122"/>
                        </a:rPr>
                        <a:t>培养健</a:t>
                      </a:r>
                      <a:br>
                        <a:rPr lang="en-US" altLang="zh-CN" sz="2400" baseline="0">
                          <a:ea typeface="SimSun" panose="02010600030101010101" pitchFamily="2" charset="-122"/>
                        </a:rPr>
                      </a:br>
                      <a:r>
                        <a:rPr lang="zh-cn" sz="2400" baseline="0">
                          <a:ea typeface="SimSun" panose="02010600030101010101" pitchFamily="2" charset="-122"/>
                        </a:rPr>
                        <a:t>康习惯</a:t>
                      </a:r>
                      <a:endParaRPr lang="zh-cn" sz="2400" baseline="0" dirty="0">
                        <a:ea typeface="SimSun" panose="02010600030101010101" pitchFamily="2" charset="-122"/>
                      </a:endParaRPr>
                    </a:p>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zh-cn" sz="2400" baseline="0">
                          <a:ea typeface="SimSun" panose="02010600030101010101" pitchFamily="2" charset="-122"/>
                        </a:rPr>
                        <a:t>起到模范</a:t>
                      </a:r>
                      <a:br>
                        <a:rPr lang="en-US" altLang="zh-CN" sz="2400" baseline="0">
                          <a:ea typeface="SimSun" panose="02010600030101010101" pitchFamily="2" charset="-122"/>
                        </a:rPr>
                      </a:br>
                      <a:r>
                        <a:rPr lang="zh-cn" sz="2400" baseline="0">
                          <a:ea typeface="SimSun" panose="02010600030101010101" pitchFamily="2" charset="-122"/>
                        </a:rPr>
                        <a:t>榜样</a:t>
                      </a:r>
                      <a:r>
                        <a:rPr lang="zh-cn" sz="2400" baseline="0" dirty="0">
                          <a:ea typeface="SimSun" panose="02010600030101010101" pitchFamily="2" charset="-122"/>
                        </a:rPr>
                        <a:t>作用</a:t>
                      </a:r>
                    </a:p>
                    <a:p>
                      <a:pPr marL="0" indent="0">
                        <a:buFont typeface="Ubuntu Light" panose="020B0604020202020204" pitchFamily="34" charset="0"/>
                        <a:buNone/>
                      </a:pPr>
                      <a:endParaRPr lang="en-US" sz="2400" baseline="0" dirty="0">
                        <a:ea typeface="SimSun" panose="02010600030101010101" pitchFamily="2" charset="-122"/>
                      </a:endParaRPr>
                    </a:p>
                  </a:txBody>
                  <a:tcPr/>
                </a:tc>
                <a:tc>
                  <a:txBody>
                    <a:bodyPr/>
                    <a:lstStyle/>
                    <a:p>
                      <a:pPr marL="285750" indent="-285750">
                        <a:buFont typeface="Ubuntu Light" panose="020B0604020202020204" pitchFamily="34" charset="0"/>
                        <a:buChar char="•"/>
                      </a:pPr>
                      <a:r>
                        <a:rPr lang="zh-cn" sz="2400" baseline="0" dirty="0">
                          <a:ea typeface="SimSun" panose="02010600030101010101" pitchFamily="2" charset="-122"/>
                        </a:rPr>
                        <a:t>健康领袖</a:t>
                      </a:r>
                    </a:p>
                    <a:p>
                      <a:pPr marL="285750" indent="-285750">
                        <a:buFont typeface="Ubuntu Light" panose="020B0604020202020204" pitchFamily="34" charset="0"/>
                        <a:buChar char="•"/>
                      </a:pPr>
                      <a:r>
                        <a:rPr lang="zh-cn" sz="2400" baseline="0">
                          <a:ea typeface="SimSun" panose="02010600030101010101" pitchFamily="2" charset="-122"/>
                        </a:rPr>
                        <a:t>接受特奥会健康计划</a:t>
                      </a:r>
                      <a:br>
                        <a:rPr lang="en-US" altLang="zh-CN" sz="2400" baseline="0">
                          <a:ea typeface="SimSun" panose="02010600030101010101" pitchFamily="2" charset="-122"/>
                        </a:rPr>
                      </a:br>
                      <a:r>
                        <a:rPr lang="zh-cn" sz="2400" baseline="0">
                          <a:ea typeface="SimSun" panose="02010600030101010101" pitchFamily="2" charset="-122"/>
                        </a:rPr>
                        <a:t>各领</a:t>
                      </a:r>
                      <a:r>
                        <a:rPr lang="zh-cn" sz="2400" baseline="0" dirty="0">
                          <a:ea typeface="SimSun" panose="02010600030101010101" pitchFamily="2" charset="-122"/>
                        </a:rPr>
                        <a:t>域的培训</a:t>
                      </a:r>
                    </a:p>
                    <a:p>
                      <a:pPr marL="285750" indent="-285750">
                        <a:buFont typeface="Ubuntu Light" panose="020B0604020202020204" pitchFamily="34" charset="0"/>
                        <a:buChar char="•"/>
                      </a:pPr>
                      <a:r>
                        <a:rPr lang="zh-cn" sz="2400" baseline="0" dirty="0">
                          <a:ea typeface="SimSun" panose="02010600030101010101" pitchFamily="2" charset="-122"/>
                        </a:rPr>
                        <a:t>学习沟通、社交</a:t>
                      </a:r>
                      <a:r>
                        <a:rPr lang="zh-cn" sz="2400" baseline="0">
                          <a:ea typeface="SimSun" panose="02010600030101010101" pitchFamily="2" charset="-122"/>
                        </a:rPr>
                        <a:t>媒体、坚强意志和倡导方面的知识</a:t>
                      </a:r>
                      <a:endParaRPr lang="zh-cn" sz="2400" baseline="0" dirty="0">
                        <a:ea typeface="SimSun" panose="02010600030101010101" pitchFamily="2" charset="-122"/>
                      </a:endParaRPr>
                    </a:p>
                    <a:p>
                      <a:pPr marL="285750" indent="-285750">
                        <a:buFont typeface="Ubuntu Light" panose="020B0604020202020204" pitchFamily="34" charset="0"/>
                        <a:buChar char="•"/>
                      </a:pPr>
                      <a:r>
                        <a:rPr lang="zh-cn" sz="2400" baseline="0">
                          <a:ea typeface="SimSun" panose="02010600030101010101" pitchFamily="2" charset="-122"/>
                        </a:rPr>
                        <a:t>可以通过活动开展大型</a:t>
                      </a:r>
                      <a:br>
                        <a:rPr lang="en-US" altLang="zh-CN" sz="2400" baseline="0">
                          <a:ea typeface="SimSun" panose="02010600030101010101" pitchFamily="2" charset="-122"/>
                        </a:rPr>
                      </a:br>
                      <a:r>
                        <a:rPr lang="zh-cn" sz="2400" baseline="0">
                          <a:ea typeface="SimSun" panose="02010600030101010101" pitchFamily="2" charset="-122"/>
                        </a:rPr>
                        <a:t>健康</a:t>
                      </a:r>
                      <a:r>
                        <a:rPr lang="zh-cn" sz="2400" baseline="0" dirty="0">
                          <a:ea typeface="SimSun" panose="02010600030101010101" pitchFamily="2" charset="-122"/>
                        </a:rPr>
                        <a:t>教育，如演讲或课程</a:t>
                      </a: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10040648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pic>
          <p:nvPicPr>
            <p:cNvPr id="15" name="Picture 14" descr="形状&#10;&#10;自动生成的描述（低置信度）">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如何引导放松运动</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放松运动</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0" y="2246452"/>
            <a:ext cx="10841187" cy="3378534"/>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ea typeface="SimSun" panose="02010600030101010101" pitchFamily="2" charset="-122"/>
              </a:rPr>
              <a:t>按照标准程序完成放松运动</a:t>
            </a:r>
          </a:p>
          <a:p>
            <a:pPr marL="457200" indent="-457200">
              <a:lnSpc>
                <a:spcPct val="100000"/>
              </a:lnSpc>
              <a:buFont typeface="Ubuntu Light" panose="020B0604020202020204" pitchFamily="34" charset="0"/>
              <a:buChar char="•"/>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让运动队围成一圈</a:t>
            </a:r>
          </a:p>
          <a:p>
            <a:pPr marL="457200" indent="-457200">
              <a:lnSpc>
                <a:spcPct val="100000"/>
              </a:lnSpc>
              <a:buFont typeface="Ubuntu Light" panose="020B0604020202020204" pitchFamily="34" charset="0"/>
              <a:buChar char="•"/>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请注意，某些拉伸运动可能对平衡性要求较高</a:t>
            </a:r>
          </a:p>
          <a:p>
            <a:pPr>
              <a:lnSpc>
                <a:spcPct val="100000"/>
              </a:lnSpc>
            </a:pPr>
            <a:endParaRPr lang="en-US" dirty="0">
              <a:ea typeface="SimSun" panose="02010600030101010101" pitchFamily="2" charset="-122"/>
            </a:endParaRPr>
          </a:p>
          <a:p>
            <a:pPr marL="457200" indent="-457200">
              <a:lnSpc>
                <a:spcPct val="100000"/>
              </a:lnSpc>
              <a:buFont typeface="Ubuntu Light" panose="020B0604020202020204" pitchFamily="34" charset="0"/>
              <a:buChar char="•"/>
            </a:pPr>
            <a:r>
              <a:rPr lang="zh-cn" dirty="0">
                <a:ea typeface="SimSun" panose="02010600030101010101" pitchFamily="2" charset="-122"/>
              </a:rPr>
              <a:t>您的队友可以一边做拉伸运动，一边听您分享的技巧！</a:t>
            </a:r>
          </a:p>
        </p:txBody>
      </p:sp>
    </p:spTree>
    <p:extLst>
      <p:ext uri="{BB962C8B-B14F-4D97-AF65-F5344CB8AC3E}">
        <p14:creationId xmlns:p14="http://schemas.microsoft.com/office/powerpoint/2010/main" val="989112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p:txBody>
          <a:bodyPr>
            <a:noAutofit/>
          </a:bodyPr>
          <a:lstStyle/>
          <a:p>
            <a:pPr marL="0" indent="0" algn="r">
              <a:buNone/>
            </a:pPr>
            <a:r>
              <a:rPr lang="zh-cn" sz="4400" b="1" dirty="0">
                <a:solidFill>
                  <a:srgbClr val="00695E"/>
                </a:solidFill>
                <a:ea typeface="SimSun" panose="02010600030101010101" pitchFamily="2" charset="-122"/>
              </a:rPr>
              <a:t>热身和放松运动</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p:txBody>
          <a:bodyPr>
            <a:noAutofit/>
          </a:bodyPr>
          <a:lstStyle/>
          <a:p>
            <a:r>
              <a:rPr lang="zh-cn" dirty="0">
                <a:ea typeface="SimSun" panose="02010600030101010101" pitchFamily="2" charset="-122"/>
              </a:rPr>
              <a:t>我们来练习一下吧！</a:t>
            </a:r>
          </a:p>
        </p:txBody>
      </p:sp>
      <p:grpSp>
        <p:nvGrpSpPr>
          <p:cNvPr id="3" name="Group 2">
            <a:extLst>
              <a:ext uri="{FF2B5EF4-FFF2-40B4-BE49-F238E27FC236}">
                <a16:creationId xmlns:a16="http://schemas.microsoft.com/office/drawing/2014/main" id="{F30AFD7E-D39D-49A2-8FD5-1BC9F5219A97}"/>
              </a:ext>
            </a:extLst>
          </p:cNvPr>
          <p:cNvGrpSpPr/>
          <p:nvPr/>
        </p:nvGrpSpPr>
        <p:grpSpPr>
          <a:xfrm>
            <a:off x="-25400"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ea typeface="SimSun" panose="02010600030101010101" pitchFamily="2" charset="-122"/>
              </a:endParaRPr>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grpSp>
      <p:pic>
        <p:nvPicPr>
          <p:cNvPr id="10" name="Picture 6" descr="热身运动图标 - 免费 SVG &amp; PNG 热身运动图像 - 名词项目">
            <a:extLst>
              <a:ext uri="{FF2B5EF4-FFF2-40B4-BE49-F238E27FC236}">
                <a16:creationId xmlns:a16="http://schemas.microsoft.com/office/drawing/2014/main" id="{7EBE9743-DCFB-DC44-C1AF-AF9626DD4F8D}"/>
              </a:ext>
            </a:extLst>
          </p:cNvPr>
          <p:cNvPicPr>
            <a:picLocks noChangeAspect="1" noChangeArrowheads="1"/>
          </p:cNvPicPr>
          <p:nvPr/>
        </p:nvPicPr>
        <p:blipFill>
          <a:blip r:embed="rId4">
            <a:alphaModFix/>
            <a:duotone>
              <a:schemeClr val="accent5">
                <a:shade val="45000"/>
                <a:satMod val="135000"/>
              </a:schemeClr>
              <a:prstClr val="white"/>
            </a:duotone>
            <a:extLst>
              <a:ext uri="{BEBA8EAE-BF5A-486C-A8C5-ECC9F3942E4B}">
                <a14:imgProps xmlns:a14="http://schemas.microsoft.com/office/drawing/2010/main">
                  <a14:imgLayer r:embed="rId5">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55158" y="2479409"/>
            <a:ext cx="1899182" cy="18991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9182EAD-390D-5EE7-66A3-58FBCAC86152}"/>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Tree>
    <p:extLst>
      <p:ext uri="{BB962C8B-B14F-4D97-AF65-F5344CB8AC3E}">
        <p14:creationId xmlns:p14="http://schemas.microsoft.com/office/powerpoint/2010/main" val="8527672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该您了！</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引导热身</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10" name="Picture 6" descr="热身运动图标 - 免费 SVG &amp; PNG 热身运动图像 - 名词项目">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28650" y="1850065"/>
            <a:ext cx="10841187" cy="4264342"/>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zh-cn" sz="2600" dirty="0">
                <a:ea typeface="SimSun" panose="02010600030101010101" pitchFamily="2" charset="-122"/>
              </a:rPr>
              <a:t>我们来练习一下吧！从列表中选择 4 个</a:t>
            </a:r>
            <a:r>
              <a:rPr lang="zh-cn" sz="2600" b="1" dirty="0">
                <a:solidFill>
                  <a:srgbClr val="009A79"/>
                </a:solidFill>
                <a:ea typeface="SimSun" panose="02010600030101010101" pitchFamily="2" charset="-122"/>
              </a:rPr>
              <a:t>动态拉伸</a:t>
            </a:r>
            <a:r>
              <a:rPr lang="zh-cn" sz="2600" dirty="0">
                <a:ea typeface="SimSun" panose="02010600030101010101" pitchFamily="2" charset="-122"/>
              </a:rPr>
              <a:t>动作：</a:t>
            </a:r>
          </a:p>
          <a:p>
            <a:pPr>
              <a:lnSpc>
                <a:spcPct val="100000"/>
              </a:lnSpc>
            </a:pPr>
            <a:endParaRPr lang="en-US" sz="2000" dirty="0">
              <a:ea typeface="SimSun" panose="02010600030101010101" pitchFamily="2" charset="-122"/>
            </a:endParaRPr>
          </a:p>
          <a:p>
            <a:pPr marL="342900" indent="-342900">
              <a:lnSpc>
                <a:spcPct val="90000"/>
              </a:lnSpc>
              <a:buFont typeface="Ubuntu Light" panose="020B0604020202020204" pitchFamily="34" charset="0"/>
              <a:buChar char="•"/>
            </a:pPr>
            <a:r>
              <a:rPr lang="zh-cn" sz="2600" dirty="0">
                <a:ea typeface="SimSun" panose="02010600030101010101" pitchFamily="2" charset="-122"/>
              </a:rPr>
              <a:t>高抬腿</a:t>
            </a:r>
          </a:p>
          <a:p>
            <a:pPr marL="342900" indent="-342900">
              <a:lnSpc>
                <a:spcPct val="90000"/>
              </a:lnSpc>
              <a:buFont typeface="Ubuntu Light" panose="020B0604020202020204" pitchFamily="34" charset="0"/>
              <a:buChar char="•"/>
            </a:pPr>
            <a:r>
              <a:rPr lang="zh-cn" sz="2600" dirty="0">
                <a:ea typeface="SimSun" panose="02010600030101010101" pitchFamily="2" charset="-122"/>
              </a:rPr>
              <a:t>踢臀跑</a:t>
            </a:r>
          </a:p>
          <a:p>
            <a:pPr marL="342900" indent="-342900">
              <a:lnSpc>
                <a:spcPct val="90000"/>
              </a:lnSpc>
              <a:buFont typeface="Ubuntu Light" panose="020B0604020202020204" pitchFamily="34" charset="0"/>
              <a:buChar char="•"/>
            </a:pPr>
            <a:r>
              <a:rPr lang="zh-cn" sz="2600" dirty="0">
                <a:ea typeface="SimSun" panose="02010600030101010101" pitchFamily="2" charset="-122"/>
              </a:rPr>
              <a:t>摆臂</a:t>
            </a:r>
          </a:p>
          <a:p>
            <a:pPr marL="342900" indent="-342900">
              <a:lnSpc>
                <a:spcPct val="90000"/>
              </a:lnSpc>
              <a:buFont typeface="Ubuntu Light" panose="020B0604020202020204" pitchFamily="34" charset="0"/>
              <a:buChar char="•"/>
            </a:pPr>
            <a:r>
              <a:rPr lang="zh-cn" sz="2600" dirty="0">
                <a:ea typeface="SimSun" panose="02010600030101010101" pitchFamily="2" charset="-122"/>
              </a:rPr>
              <a:t>手臂绕圈</a:t>
            </a:r>
          </a:p>
          <a:p>
            <a:pPr marL="342900" indent="-342900">
              <a:lnSpc>
                <a:spcPct val="90000"/>
              </a:lnSpc>
              <a:buFont typeface="Ubuntu Light" panose="020B0604020202020204" pitchFamily="34" charset="0"/>
              <a:buChar char="•"/>
            </a:pPr>
            <a:r>
              <a:rPr lang="zh-cn" sz="2600" dirty="0">
                <a:ea typeface="SimSun" panose="02010600030101010101" pitchFamily="2" charset="-122"/>
              </a:rPr>
              <a:t>侧面行走</a:t>
            </a:r>
          </a:p>
          <a:p>
            <a:pPr marL="342900" indent="-342900">
              <a:lnSpc>
                <a:spcPct val="90000"/>
              </a:lnSpc>
              <a:buFont typeface="Ubuntu Light" panose="020B0604020202020204" pitchFamily="34" charset="0"/>
              <a:buChar char="•"/>
            </a:pPr>
            <a:r>
              <a:rPr lang="zh-cn" sz="2600" dirty="0">
                <a:ea typeface="SimSun" panose="02010600030101010101" pitchFamily="2" charset="-122"/>
              </a:rPr>
              <a:t>开关门</a:t>
            </a:r>
          </a:p>
          <a:p>
            <a:pPr marL="342900" indent="-342900">
              <a:lnSpc>
                <a:spcPct val="90000"/>
              </a:lnSpc>
              <a:buFont typeface="Ubuntu Light" panose="020B0604020202020204" pitchFamily="34" charset="0"/>
              <a:buChar char="•"/>
            </a:pPr>
            <a:r>
              <a:rPr lang="zh-cn" sz="2600" dirty="0">
                <a:ea typeface="SimSun" panose="02010600030101010101" pitchFamily="2" charset="-122"/>
              </a:rPr>
              <a:t>前弓步</a:t>
            </a:r>
          </a:p>
          <a:p>
            <a:pPr marL="342900" indent="-342900">
              <a:lnSpc>
                <a:spcPct val="90000"/>
              </a:lnSpc>
              <a:buFont typeface="Ubuntu Light" panose="020B0604020202020204" pitchFamily="34" charset="0"/>
              <a:buChar char="•"/>
            </a:pPr>
            <a:r>
              <a:rPr lang="zh-cn" sz="2600" dirty="0">
                <a:ea typeface="SimSun" panose="02010600030101010101" pitchFamily="2" charset="-122"/>
              </a:rPr>
              <a:t>脚跟行走和趾行</a:t>
            </a:r>
          </a:p>
          <a:p>
            <a:pPr marL="342900" indent="-342900">
              <a:lnSpc>
                <a:spcPct val="90000"/>
              </a:lnSpc>
              <a:buFont typeface="Ubuntu Light" panose="020B0604020202020204" pitchFamily="34" charset="0"/>
              <a:buChar char="•"/>
            </a:pPr>
            <a:r>
              <a:rPr lang="zh-cn" sz="2600" dirty="0">
                <a:ea typeface="SimSun" panose="02010600030101010101" pitchFamily="2" charset="-122"/>
              </a:rPr>
              <a:t>步行高踢腿</a:t>
            </a:r>
          </a:p>
          <a:p>
            <a:pPr>
              <a:lnSpc>
                <a:spcPct val="100000"/>
              </a:lnSpc>
            </a:pPr>
            <a:endParaRPr lang="en-US" dirty="0">
              <a:ea typeface="SimSun" panose="02010600030101010101" pitchFamily="2" charset="-122"/>
            </a:endParaRPr>
          </a:p>
        </p:txBody>
      </p:sp>
      <p:pic>
        <p:nvPicPr>
          <p:cNvPr id="7" name="Picture 6" descr="一群人在健身房&#10;&#10;自动生成的描述（中置信度）">
            <a:extLst>
              <a:ext uri="{FF2B5EF4-FFF2-40B4-BE49-F238E27FC236}">
                <a16:creationId xmlns:a16="http://schemas.microsoft.com/office/drawing/2014/main" id="{D6E2B985-A953-36A2-1455-ACAFC2ED1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9243" y="2500762"/>
            <a:ext cx="5142987" cy="3429000"/>
          </a:xfrm>
          <a:prstGeom prst="rect">
            <a:avLst/>
          </a:prstGeom>
        </p:spPr>
      </p:pic>
    </p:spTree>
    <p:extLst>
      <p:ext uri="{BB962C8B-B14F-4D97-AF65-F5344CB8AC3E}">
        <p14:creationId xmlns:p14="http://schemas.microsoft.com/office/powerpoint/2010/main" val="33403068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zh-cn" dirty="0">
                <a:ea typeface="SimSun" panose="02010600030101010101" pitchFamily="2" charset="-122"/>
              </a:rPr>
              <a:t>热身运动示例：篮球</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zh-cn" dirty="0">
                <a:ea typeface="SimSun" panose="02010600030101010101" pitchFamily="2" charset="-122"/>
              </a:rPr>
              <a:t>引导热身</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10" name="Picture 6" descr="热身运动图标 - 免费 SVG &amp; PNG 热身运动图像 - 名词项目">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6">
            <a:extLst>
              <a:ext uri="{FF2B5EF4-FFF2-40B4-BE49-F238E27FC236}">
                <a16:creationId xmlns:a16="http://schemas.microsoft.com/office/drawing/2014/main" id="{038B4677-83BB-9B76-195A-29BFAE6278B6}"/>
              </a:ext>
            </a:extLst>
          </p:cNvPr>
          <p:cNvGraphicFramePr>
            <a:graphicFrameLocks noGrp="1"/>
          </p:cNvGraphicFramePr>
          <p:nvPr>
            <p:extLst>
              <p:ext uri="{D42A27DB-BD31-4B8C-83A1-F6EECF244321}">
                <p14:modId xmlns:p14="http://schemas.microsoft.com/office/powerpoint/2010/main" val="1082643205"/>
              </p:ext>
            </p:extLst>
          </p:nvPr>
        </p:nvGraphicFramePr>
        <p:xfrm>
          <a:off x="722163" y="2798682"/>
          <a:ext cx="10377488" cy="2964745"/>
        </p:xfrm>
        <a:graphic>
          <a:graphicData uri="http://schemas.openxmlformats.org/drawingml/2006/table">
            <a:tbl>
              <a:tblPr firstRow="1" bandRow="1">
                <a:tableStyleId>{F5AB1C69-6EDB-4FF4-983F-18BD219EF322}</a:tableStyleId>
              </a:tblPr>
              <a:tblGrid>
                <a:gridCol w="5188744">
                  <a:extLst>
                    <a:ext uri="{9D8B030D-6E8A-4147-A177-3AD203B41FA5}">
                      <a16:colId xmlns:a16="http://schemas.microsoft.com/office/drawing/2014/main" val="1381919411"/>
                    </a:ext>
                  </a:extLst>
                </a:gridCol>
                <a:gridCol w="5188744">
                  <a:extLst>
                    <a:ext uri="{9D8B030D-6E8A-4147-A177-3AD203B41FA5}">
                      <a16:colId xmlns:a16="http://schemas.microsoft.com/office/drawing/2014/main" val="2583732506"/>
                    </a:ext>
                  </a:extLst>
                </a:gridCol>
              </a:tblGrid>
              <a:tr h="363196">
                <a:tc>
                  <a:txBody>
                    <a:bodyPr/>
                    <a:lstStyle/>
                    <a:p>
                      <a:pPr algn="ctr"/>
                      <a:r>
                        <a:rPr lang="zh-cn" sz="2400" baseline="0" dirty="0">
                          <a:ea typeface="SimSun" panose="02010600030101010101" pitchFamily="2" charset="-122"/>
                        </a:rPr>
                        <a:t>有氧运动</a:t>
                      </a:r>
                    </a:p>
                  </a:txBody>
                  <a:tcPr/>
                </a:tc>
                <a:tc>
                  <a:txBody>
                    <a:bodyPr/>
                    <a:lstStyle/>
                    <a:p>
                      <a:pPr algn="ctr"/>
                      <a:r>
                        <a:rPr lang="zh-cn" sz="2400" baseline="0" dirty="0">
                          <a:ea typeface="SimSun" panose="02010600030101010101" pitchFamily="2" charset="-122"/>
                        </a:rPr>
                        <a:t>动态拉伸</a:t>
                      </a:r>
                    </a:p>
                  </a:txBody>
                  <a:tcPr/>
                </a:tc>
                <a:extLst>
                  <a:ext uri="{0D108BD9-81ED-4DB2-BD59-A6C34878D82A}">
                    <a16:rowId xmlns:a16="http://schemas.microsoft.com/office/drawing/2014/main" val="4040956183"/>
                  </a:ext>
                </a:extLst>
              </a:tr>
              <a:tr h="2507545">
                <a:tc>
                  <a:txBody>
                    <a:bodyPr/>
                    <a:lstStyle/>
                    <a:p>
                      <a:pPr marL="285750" indent="-285750">
                        <a:buFont typeface="Ubuntu Light" panose="020B0604020202020204" pitchFamily="34" charset="0"/>
                        <a:buChar char="•"/>
                      </a:pPr>
                      <a:r>
                        <a:rPr lang="zh-cn" sz="2400" baseline="0" dirty="0">
                          <a:ea typeface="SimSun" panose="02010600030101010101" pitchFamily="2" charset="-122"/>
                        </a:rPr>
                        <a:t>慢跑或快走</a:t>
                      </a:r>
                    </a:p>
                    <a:p>
                      <a:pPr marL="285750" indent="-285750">
                        <a:buFont typeface="Ubuntu Light" panose="020B0604020202020204" pitchFamily="34" charset="0"/>
                        <a:buChar char="•"/>
                      </a:pPr>
                      <a:r>
                        <a:rPr lang="zh-cn" sz="2400" baseline="0" dirty="0">
                          <a:ea typeface="SimSun" panose="02010600030101010101" pitchFamily="2" charset="-122"/>
                        </a:rPr>
                        <a:t>高抬腿</a:t>
                      </a:r>
                    </a:p>
                    <a:p>
                      <a:pPr marL="285750" indent="-285750">
                        <a:buFont typeface="Ubuntu Light" panose="020B0604020202020204" pitchFamily="34" charset="0"/>
                        <a:buChar char="•"/>
                      </a:pPr>
                      <a:r>
                        <a:rPr lang="zh-cn" sz="2400" baseline="0" dirty="0">
                          <a:ea typeface="SimSun" panose="02010600030101010101" pitchFamily="2" charset="-122"/>
                        </a:rPr>
                        <a:t>踢臀跑</a:t>
                      </a:r>
                    </a:p>
                    <a:p>
                      <a:pPr marL="285750" indent="-285750">
                        <a:buFont typeface="Ubuntu Light" panose="020B0604020202020204" pitchFamily="34" charset="0"/>
                        <a:buChar char="•"/>
                      </a:pPr>
                      <a:r>
                        <a:rPr lang="zh-cn" sz="2400" baseline="0" dirty="0">
                          <a:ea typeface="SimSun" panose="02010600030101010101" pitchFamily="2" charset="-122"/>
                        </a:rPr>
                        <a:t>开合跳</a:t>
                      </a:r>
                    </a:p>
                    <a:p>
                      <a:pPr marL="0" indent="0">
                        <a:buFont typeface="Ubuntu Light" panose="020B0604020202020204" pitchFamily="34" charset="0"/>
                        <a:buNone/>
                      </a:pPr>
                      <a:endParaRPr lang="en-US" sz="2400" baseline="0" dirty="0">
                        <a:ea typeface="SimSun" panose="02010600030101010101" pitchFamily="2" charset="-122"/>
                      </a:endParaRPr>
                    </a:p>
                  </a:txBody>
                  <a:tcPr/>
                </a:tc>
                <a:tc>
                  <a:txBody>
                    <a:bodyPr/>
                    <a:lstStyle/>
                    <a:p>
                      <a:pPr marL="285750" indent="-285750">
                        <a:buFont typeface="Ubuntu Light" panose="020B0604020202020204" pitchFamily="34" charset="0"/>
                        <a:buChar char="•"/>
                      </a:pPr>
                      <a:r>
                        <a:rPr lang="zh-cn" sz="2400" baseline="0" dirty="0">
                          <a:ea typeface="SimSun" panose="02010600030101010101" pitchFamily="2" charset="-122"/>
                        </a:rPr>
                        <a:t>前弓步 - 步行时或在原地</a:t>
                      </a:r>
                    </a:p>
                    <a:p>
                      <a:pPr marL="285750" indent="-285750">
                        <a:buFont typeface="Ubuntu Light" panose="020B0604020202020204" pitchFamily="34" charset="0"/>
                        <a:buChar char="•"/>
                      </a:pPr>
                      <a:r>
                        <a:rPr lang="zh-cn" sz="2400" baseline="0" dirty="0">
                          <a:ea typeface="SimSun" panose="02010600030101010101" pitchFamily="2" charset="-122"/>
                        </a:rPr>
                        <a:t>侧面行走</a:t>
                      </a:r>
                    </a:p>
                    <a:p>
                      <a:pPr marL="285750" indent="-285750">
                        <a:buFont typeface="Ubuntu Light" panose="020B0604020202020204" pitchFamily="34" charset="0"/>
                        <a:buChar char="•"/>
                      </a:pPr>
                      <a:r>
                        <a:rPr lang="zh-cn" sz="2400" baseline="0" dirty="0">
                          <a:ea typeface="SimSun" panose="02010600030101010101" pitchFamily="2" charset="-122"/>
                        </a:rPr>
                        <a:t>手臂绕圈</a:t>
                      </a:r>
                    </a:p>
                    <a:p>
                      <a:pPr marL="285750" indent="-285750">
                        <a:buFont typeface="Ubuntu Light" panose="020B0604020202020204" pitchFamily="34" charset="0"/>
                        <a:buChar char="•"/>
                      </a:pPr>
                      <a:r>
                        <a:rPr lang="zh-cn" sz="2400" baseline="0" dirty="0">
                          <a:ea typeface="SimSun" panose="02010600030101010101" pitchFamily="2" charset="-122"/>
                        </a:rPr>
                        <a:t>摆臂</a:t>
                      </a:r>
                    </a:p>
                    <a:p>
                      <a:pPr marL="285750" indent="-285750">
                        <a:buFont typeface="Ubuntu Light" panose="020B0604020202020204" pitchFamily="34" charset="0"/>
                        <a:buChar char="•"/>
                      </a:pPr>
                      <a:r>
                        <a:rPr lang="zh-cn" sz="2400" baseline="0" dirty="0">
                          <a:ea typeface="SimSun" panose="02010600030101010101" pitchFamily="2" charset="-122"/>
                        </a:rPr>
                        <a:t>旋转跳</a:t>
                      </a:r>
                    </a:p>
                  </a:txBody>
                  <a:tcPr/>
                </a:tc>
                <a:extLst>
                  <a:ext uri="{0D108BD9-81ED-4DB2-BD59-A6C34878D82A}">
                    <a16:rowId xmlns:a16="http://schemas.microsoft.com/office/drawing/2014/main" val="3800289933"/>
                  </a:ext>
                </a:extLst>
              </a:tr>
            </a:tbl>
          </a:graphicData>
        </a:graphic>
      </p:graphicFrame>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spTree>
    <p:extLst>
      <p:ext uri="{BB962C8B-B14F-4D97-AF65-F5344CB8AC3E}">
        <p14:creationId xmlns:p14="http://schemas.microsoft.com/office/powerpoint/2010/main" val="42494767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该您了！</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引导放松运动</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10" name="Picture 6" descr="热身运动图标 - 免费 SVG &amp; PNG 热身运动图像 - 名词项目">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28650" y="1815229"/>
            <a:ext cx="10841187" cy="4264342"/>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zh-cn" sz="2600" dirty="0">
                <a:ea typeface="SimSun" panose="02010600030101010101" pitchFamily="2" charset="-122"/>
              </a:rPr>
              <a:t>我们来练习一下吧！从列表中选择 4 个</a:t>
            </a:r>
            <a:r>
              <a:rPr lang="zh-cn" sz="2600" b="1" dirty="0">
                <a:solidFill>
                  <a:srgbClr val="009A79"/>
                </a:solidFill>
                <a:ea typeface="SimSun" panose="02010600030101010101" pitchFamily="2" charset="-122"/>
              </a:rPr>
              <a:t>静态拉伸</a:t>
            </a:r>
            <a:r>
              <a:rPr lang="zh-cn" sz="2600" dirty="0">
                <a:ea typeface="SimSun" panose="02010600030101010101" pitchFamily="2" charset="-122"/>
              </a:rPr>
              <a:t>动作：</a:t>
            </a:r>
          </a:p>
          <a:p>
            <a:pPr>
              <a:lnSpc>
                <a:spcPct val="100000"/>
              </a:lnSpc>
            </a:pPr>
            <a:endParaRPr lang="en-US" sz="2600" dirty="0">
              <a:ea typeface="SimSun" panose="02010600030101010101" pitchFamily="2" charset="-122"/>
            </a:endParaRPr>
          </a:p>
          <a:p>
            <a:pPr marL="285750" marR="0" lvl="0" indent="-285750" algn="l" defTabSz="914400" rtl="0" eaLnBrk="1" fontAlgn="auto" latinLnBrk="0" hangingPunct="1">
              <a:lnSpc>
                <a:spcPct val="95000"/>
              </a:lnSpc>
              <a:spcBef>
                <a:spcPts val="0"/>
              </a:spcBef>
              <a:spcAft>
                <a:spcPts val="0"/>
              </a:spcAft>
              <a:buClrTx/>
              <a:buSzTx/>
              <a:buFont typeface="Ubuntu Light" panose="020B0604020202020204" pitchFamily="34" charset="0"/>
              <a:buChar char="•"/>
              <a:tabLst/>
              <a:defRPr/>
            </a:pPr>
            <a:r>
              <a:rPr lang="zh-cn" sz="2600" dirty="0">
                <a:ea typeface="SimSun" panose="02010600030101010101" pitchFamily="2" charset="-122"/>
              </a:rPr>
              <a:t>圆上背部拉伸</a:t>
            </a:r>
          </a:p>
          <a:p>
            <a:pPr marL="285750" indent="-285750">
              <a:lnSpc>
                <a:spcPct val="95000"/>
              </a:lnSpc>
              <a:buFont typeface="Ubuntu Light" panose="020B0604020202020204" pitchFamily="34" charset="0"/>
              <a:buChar char="•"/>
            </a:pPr>
            <a:r>
              <a:rPr lang="zh-cn" sz="2600" dirty="0">
                <a:ea typeface="SimSun" panose="02010600030101010101" pitchFamily="2" charset="-122"/>
              </a:rPr>
              <a:t>股四头肌静态拉伸</a:t>
            </a:r>
          </a:p>
          <a:p>
            <a:pPr marL="285750" marR="0" lvl="0" indent="-285750" algn="l" defTabSz="914400" rtl="0" eaLnBrk="1" fontAlgn="auto" latinLnBrk="0" hangingPunct="1">
              <a:lnSpc>
                <a:spcPct val="95000"/>
              </a:lnSpc>
              <a:spcBef>
                <a:spcPts val="0"/>
              </a:spcBef>
              <a:spcAft>
                <a:spcPts val="0"/>
              </a:spcAft>
              <a:buClrTx/>
              <a:buSzTx/>
              <a:buFont typeface="Ubuntu Light" panose="020B0604020202020204" pitchFamily="34" charset="0"/>
              <a:buChar char="•"/>
              <a:tabLst/>
              <a:defRPr/>
            </a:pPr>
            <a:r>
              <a:rPr lang="zh-cn" sz="2600" dirty="0">
                <a:ea typeface="SimSun" panose="02010600030101010101" pitchFamily="2" charset="-122"/>
              </a:rPr>
              <a:t>腘绳肌拉伸</a:t>
            </a:r>
          </a:p>
          <a:p>
            <a:pPr marL="285750" marR="0" lvl="0" indent="-285750" algn="l" defTabSz="914400" rtl="0" eaLnBrk="1" fontAlgn="auto" latinLnBrk="0" hangingPunct="1">
              <a:lnSpc>
                <a:spcPct val="95000"/>
              </a:lnSpc>
              <a:spcBef>
                <a:spcPts val="0"/>
              </a:spcBef>
              <a:spcAft>
                <a:spcPts val="0"/>
              </a:spcAft>
              <a:buClrTx/>
              <a:buSzTx/>
              <a:buFont typeface="Ubuntu Light" panose="020B0604020202020204" pitchFamily="34" charset="0"/>
              <a:buChar char="•"/>
              <a:tabLst/>
              <a:defRPr/>
            </a:pPr>
            <a:r>
              <a:rPr lang="zh-cn" sz="2600" dirty="0">
                <a:ea typeface="SimSun" panose="02010600030101010101" pitchFamily="2" charset="-122"/>
              </a:rPr>
              <a:t>小腿拉伸</a:t>
            </a:r>
          </a:p>
          <a:p>
            <a:pPr marL="285750" indent="-285750">
              <a:lnSpc>
                <a:spcPct val="95000"/>
              </a:lnSpc>
              <a:buFont typeface="Ubuntu Light" panose="020B0604020202020204" pitchFamily="34" charset="0"/>
              <a:buChar char="•"/>
            </a:pPr>
            <a:r>
              <a:rPr lang="zh-cn" sz="2600" dirty="0">
                <a:ea typeface="SimSun" panose="02010600030101010101" pitchFamily="2" charset="-122"/>
              </a:rPr>
              <a:t>跪姿臀部拉伸</a:t>
            </a:r>
          </a:p>
          <a:p>
            <a:pPr marL="285750" indent="-285750">
              <a:lnSpc>
                <a:spcPct val="95000"/>
              </a:lnSpc>
              <a:buFont typeface="Ubuntu Light" panose="020B0604020202020204" pitchFamily="34" charset="0"/>
              <a:buChar char="•"/>
            </a:pPr>
            <a:r>
              <a:rPr lang="zh-cn" sz="2600" dirty="0">
                <a:ea typeface="SimSun" panose="02010600030101010101" pitchFamily="2" charset="-122"/>
              </a:rPr>
              <a:t>坐姿扭转拉伸</a:t>
            </a:r>
          </a:p>
          <a:p>
            <a:pPr marL="285750" indent="-285750">
              <a:lnSpc>
                <a:spcPct val="95000"/>
              </a:lnSpc>
              <a:buFont typeface="Ubuntu Light" panose="020B0604020202020204" pitchFamily="34" charset="0"/>
              <a:buChar char="•"/>
            </a:pPr>
            <a:r>
              <a:rPr lang="zh-cn" sz="2600" dirty="0">
                <a:ea typeface="SimSun" panose="02010600030101010101" pitchFamily="2" charset="-122"/>
              </a:rPr>
              <a:t>肩部交叉拉伸</a:t>
            </a:r>
          </a:p>
          <a:p>
            <a:pPr marL="285750" indent="-285750">
              <a:lnSpc>
                <a:spcPct val="95000"/>
              </a:lnSpc>
              <a:buFont typeface="Ubuntu Light" panose="020B0604020202020204" pitchFamily="34" charset="0"/>
              <a:buChar char="•"/>
            </a:pPr>
            <a:r>
              <a:rPr lang="zh-cn" sz="2600" dirty="0">
                <a:ea typeface="SimSun" panose="02010600030101010101" pitchFamily="2" charset="-122"/>
              </a:rPr>
              <a:t>手腕屈伸</a:t>
            </a:r>
          </a:p>
          <a:p>
            <a:pPr marL="285750" indent="-285750">
              <a:lnSpc>
                <a:spcPct val="95000"/>
              </a:lnSpc>
              <a:buFont typeface="Ubuntu Light" panose="020B0604020202020204" pitchFamily="34" charset="0"/>
              <a:buChar char="•"/>
            </a:pPr>
            <a:r>
              <a:rPr lang="zh-cn" sz="2600" dirty="0">
                <a:ea typeface="SimSun" panose="02010600030101010101" pitchFamily="2" charset="-122"/>
              </a:rPr>
              <a:t>肱三头肌拉伸</a:t>
            </a:r>
          </a:p>
          <a:p>
            <a:pPr>
              <a:lnSpc>
                <a:spcPct val="100000"/>
              </a:lnSpc>
            </a:pPr>
            <a:endParaRPr lang="en-US" dirty="0">
              <a:ea typeface="SimSun" panose="02010600030101010101" pitchFamily="2" charset="-122"/>
            </a:endParaRPr>
          </a:p>
        </p:txBody>
      </p:sp>
      <p:pic>
        <p:nvPicPr>
          <p:cNvPr id="5" name="Picture 4" descr="一群人在健身房&#10;&#10;自动生成的描述（低置信度）">
            <a:extLst>
              <a:ext uri="{FF2B5EF4-FFF2-40B4-BE49-F238E27FC236}">
                <a16:creationId xmlns:a16="http://schemas.microsoft.com/office/drawing/2014/main" id="{B9FC02C0-029F-568F-1E60-F7FA615A67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682642"/>
            <a:ext cx="5148308" cy="3432205"/>
          </a:xfrm>
          <a:prstGeom prst="rect">
            <a:avLst/>
          </a:prstGeom>
        </p:spPr>
      </p:pic>
    </p:spTree>
    <p:extLst>
      <p:ext uri="{BB962C8B-B14F-4D97-AF65-F5344CB8AC3E}">
        <p14:creationId xmlns:p14="http://schemas.microsoft.com/office/powerpoint/2010/main" val="34603222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SimSun" panose="02010600030101010101" pitchFamily="2" charset="-122"/>
            </a:endParaRPr>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zh-cn" dirty="0">
                <a:ea typeface="SimSun" panose="02010600030101010101" pitchFamily="2" charset="-122"/>
              </a:rPr>
              <a:t>放松运动示范：篮球</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zh-cn" dirty="0">
                <a:ea typeface="SimSun" panose="02010600030101010101" pitchFamily="2" charset="-122"/>
              </a:rPr>
              <a:t>引导放松运动</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10" name="Picture 6" descr="热身运动图标 - 免费 SVG &amp; PNG 热身运动图像 - 名词项目">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6">
            <a:extLst>
              <a:ext uri="{FF2B5EF4-FFF2-40B4-BE49-F238E27FC236}">
                <a16:creationId xmlns:a16="http://schemas.microsoft.com/office/drawing/2014/main" id="{038B4677-83BB-9B76-195A-29BFAE6278B6}"/>
              </a:ext>
            </a:extLst>
          </p:cNvPr>
          <p:cNvGraphicFramePr>
            <a:graphicFrameLocks noGrp="1"/>
          </p:cNvGraphicFramePr>
          <p:nvPr>
            <p:extLst>
              <p:ext uri="{D42A27DB-BD31-4B8C-83A1-F6EECF244321}">
                <p14:modId xmlns:p14="http://schemas.microsoft.com/office/powerpoint/2010/main" val="4024058985"/>
              </p:ext>
            </p:extLst>
          </p:nvPr>
        </p:nvGraphicFramePr>
        <p:xfrm>
          <a:off x="1260728" y="2656644"/>
          <a:ext cx="9381508" cy="2964745"/>
        </p:xfrm>
        <a:graphic>
          <a:graphicData uri="http://schemas.openxmlformats.org/drawingml/2006/table">
            <a:tbl>
              <a:tblPr firstRow="1" bandRow="1">
                <a:tableStyleId>{F5AB1C69-6EDB-4FF4-983F-18BD219EF322}</a:tableStyleId>
              </a:tblPr>
              <a:tblGrid>
                <a:gridCol w="4690754">
                  <a:extLst>
                    <a:ext uri="{9D8B030D-6E8A-4147-A177-3AD203B41FA5}">
                      <a16:colId xmlns:a16="http://schemas.microsoft.com/office/drawing/2014/main" val="720203116"/>
                    </a:ext>
                  </a:extLst>
                </a:gridCol>
                <a:gridCol w="4690754">
                  <a:extLst>
                    <a:ext uri="{9D8B030D-6E8A-4147-A177-3AD203B41FA5}">
                      <a16:colId xmlns:a16="http://schemas.microsoft.com/office/drawing/2014/main" val="1381919411"/>
                    </a:ext>
                  </a:extLst>
                </a:gridCol>
              </a:tblGrid>
              <a:tr h="363196">
                <a:tc>
                  <a:txBody>
                    <a:bodyPr/>
                    <a:lstStyle/>
                    <a:p>
                      <a:pPr algn="ctr"/>
                      <a:r>
                        <a:rPr lang="zh-cn" sz="2400" baseline="0" dirty="0">
                          <a:ea typeface="SimSun" panose="02010600030101010101" pitchFamily="2" charset="-122"/>
                        </a:rPr>
                        <a:t>轻度有氧运动</a:t>
                      </a:r>
                    </a:p>
                  </a:txBody>
                  <a:tcPr/>
                </a:tc>
                <a:tc>
                  <a:txBody>
                    <a:bodyPr/>
                    <a:lstStyle/>
                    <a:p>
                      <a:pPr algn="ctr"/>
                      <a:r>
                        <a:rPr lang="zh-cn" sz="2400" baseline="0" dirty="0">
                          <a:ea typeface="SimSun" panose="02010600030101010101" pitchFamily="2" charset="-122"/>
                        </a:rPr>
                        <a:t>静态拉伸</a:t>
                      </a:r>
                    </a:p>
                  </a:txBody>
                  <a:tcPr/>
                </a:tc>
                <a:extLst>
                  <a:ext uri="{0D108BD9-81ED-4DB2-BD59-A6C34878D82A}">
                    <a16:rowId xmlns:a16="http://schemas.microsoft.com/office/drawing/2014/main" val="4040956183"/>
                  </a:ext>
                </a:extLst>
              </a:tr>
              <a:tr h="2507545">
                <a:tc>
                  <a:txBody>
                    <a:bodyPr/>
                    <a:lstStyle/>
                    <a:p>
                      <a:pPr marL="342900" indent="-342900">
                        <a:buFont typeface="Ubuntu Light" panose="020B0604020202020204" pitchFamily="34" charset="0"/>
                        <a:buChar char="•"/>
                      </a:pPr>
                      <a:r>
                        <a:rPr lang="zh-cn" sz="2400" baseline="0" dirty="0">
                          <a:ea typeface="SimSun" panose="02010600030101010101" pitchFamily="2" charset="-122"/>
                        </a:rPr>
                        <a:t>围绕球场慢跑或步行</a:t>
                      </a:r>
                    </a:p>
                  </a:txBody>
                  <a:tcPr/>
                </a:tc>
                <a:tc>
                  <a:txBody>
                    <a:bodyPr/>
                    <a:lstStyle/>
                    <a:p>
                      <a:pPr marL="285750" indent="-285750">
                        <a:buFont typeface="Ubuntu Light" panose="020B0604020202020204" pitchFamily="34" charset="0"/>
                        <a:buChar char="•"/>
                      </a:pPr>
                      <a:r>
                        <a:rPr lang="zh-cn" sz="2400" baseline="0" dirty="0">
                          <a:ea typeface="SimSun" panose="02010600030101010101" pitchFamily="2" charset="-122"/>
                        </a:rPr>
                        <a:t>股四头肌静态拉伸</a:t>
                      </a:r>
                    </a:p>
                    <a:p>
                      <a:pPr marL="285750" indent="-285750">
                        <a:buFont typeface="Ubuntu Light" panose="020B0604020202020204" pitchFamily="34" charset="0"/>
                        <a:buChar char="•"/>
                      </a:pPr>
                      <a:r>
                        <a:rPr lang="zh-cn" sz="2400" baseline="0" dirty="0">
                          <a:ea typeface="SimSun" panose="02010600030101010101" pitchFamily="2" charset="-122"/>
                        </a:rPr>
                        <a:t>跪姿臀部拉伸</a:t>
                      </a:r>
                    </a:p>
                    <a:p>
                      <a:pPr marL="285750" indent="-285750">
                        <a:buFont typeface="Ubuntu Light" panose="020B0604020202020204" pitchFamily="34" charset="0"/>
                        <a:buChar char="•"/>
                      </a:pPr>
                      <a:r>
                        <a:rPr lang="zh-cn" sz="2400" baseline="0" dirty="0">
                          <a:ea typeface="SimSun" panose="02010600030101010101" pitchFamily="2" charset="-122"/>
                        </a:rPr>
                        <a:t>小腿拉伸</a:t>
                      </a:r>
                    </a:p>
                    <a:p>
                      <a:pPr marL="285750" indent="-285750">
                        <a:buFont typeface="Ubuntu Light" panose="020B0604020202020204" pitchFamily="34" charset="0"/>
                        <a:buChar char="•"/>
                      </a:pPr>
                      <a:r>
                        <a:rPr lang="zh-cn" sz="2400" baseline="0" dirty="0">
                          <a:ea typeface="SimSun" panose="02010600030101010101" pitchFamily="2" charset="-122"/>
                        </a:rPr>
                        <a:t>蝴蝶式拉伸</a:t>
                      </a:r>
                    </a:p>
                    <a:p>
                      <a:pPr marL="285750" indent="-285750">
                        <a:buFont typeface="Ubuntu Light" panose="020B0604020202020204" pitchFamily="34" charset="0"/>
                        <a:buChar char="•"/>
                      </a:pPr>
                      <a:r>
                        <a:rPr lang="zh-cn" sz="2400" baseline="0" dirty="0">
                          <a:ea typeface="SimSun" panose="02010600030101010101" pitchFamily="2" charset="-122"/>
                        </a:rPr>
                        <a:t>肩部交叉拉伸</a:t>
                      </a:r>
                    </a:p>
                    <a:p>
                      <a:pPr marL="0" indent="0">
                        <a:buFont typeface="Ubuntu Light" panose="020B0604020202020204" pitchFamily="34" charset="0"/>
                        <a:buNone/>
                      </a:pPr>
                      <a:endParaRPr lang="en-US" sz="2400" baseline="0" dirty="0">
                        <a:ea typeface="SimSun" panose="02010600030101010101" pitchFamily="2" charset="-122"/>
                      </a:endParaRPr>
                    </a:p>
                  </a:txBody>
                  <a:tcPr/>
                </a:tc>
                <a:extLst>
                  <a:ext uri="{0D108BD9-81ED-4DB2-BD59-A6C34878D82A}">
                    <a16:rowId xmlns:a16="http://schemas.microsoft.com/office/drawing/2014/main" val="3800289933"/>
                  </a:ext>
                </a:extLst>
              </a:tr>
            </a:tbl>
          </a:graphicData>
        </a:graphic>
      </p:graphicFrame>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endParaRPr lang="en-US" dirty="0">
              <a:ea typeface="SimSun" panose="02010600030101010101" pitchFamily="2" charset="-122"/>
            </a:endParaRPr>
          </a:p>
        </p:txBody>
      </p:sp>
    </p:spTree>
    <p:extLst>
      <p:ext uri="{BB962C8B-B14F-4D97-AF65-F5344CB8AC3E}">
        <p14:creationId xmlns:p14="http://schemas.microsoft.com/office/powerpoint/2010/main" val="39261425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技巧</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引导热身和放松运动</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10" name="Picture 6" descr="热身运动图标 - 免费 SVG &amp; PNG 热身运动图像 - 名词项目">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46452"/>
            <a:ext cx="10841187"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80000"/>
              </a:lnSpc>
              <a:buFont typeface="Ubuntu Light" panose="020B0604020202020204" pitchFamily="34" charset="0"/>
              <a:buChar char="•"/>
            </a:pPr>
            <a:r>
              <a:rPr lang="zh-cn" sz="2600" dirty="0">
                <a:ea typeface="SimSun" panose="02010600030101010101" pitchFamily="2" charset="-122"/>
              </a:rPr>
              <a:t>按照标准程序完成热身和放松运动</a:t>
            </a:r>
          </a:p>
          <a:p>
            <a:pPr>
              <a:lnSpc>
                <a:spcPct val="80000"/>
              </a:lnSpc>
            </a:pPr>
            <a:endParaRPr lang="en-US" sz="2600" dirty="0">
              <a:ea typeface="SimSun" panose="02010600030101010101" pitchFamily="2" charset="-122"/>
            </a:endParaRPr>
          </a:p>
          <a:p>
            <a:pPr marL="457200" indent="-457200">
              <a:lnSpc>
                <a:spcPct val="80000"/>
              </a:lnSpc>
              <a:buFont typeface="Ubuntu Light" panose="020B0604020202020204" pitchFamily="34" charset="0"/>
              <a:buChar char="•"/>
            </a:pPr>
            <a:r>
              <a:rPr lang="zh-cn" sz="2600" dirty="0">
                <a:ea typeface="SimSun" panose="02010600030101010101" pitchFamily="2" charset="-122"/>
              </a:rPr>
              <a:t>要自信！讲话时声音洪亮，吐词清晰</a:t>
            </a:r>
          </a:p>
          <a:p>
            <a:pPr marL="457200" indent="-457200">
              <a:lnSpc>
                <a:spcPct val="80000"/>
              </a:lnSpc>
              <a:buFont typeface="Ubuntu Light" panose="020B0604020202020204" pitchFamily="34" charset="0"/>
              <a:buChar char="•"/>
            </a:pPr>
            <a:endParaRPr lang="en-US" sz="2600" dirty="0">
              <a:ea typeface="SimSun" panose="02010600030101010101" pitchFamily="2" charset="-122"/>
            </a:endParaRPr>
          </a:p>
          <a:p>
            <a:pPr marL="457200" indent="-457200">
              <a:lnSpc>
                <a:spcPct val="80000"/>
              </a:lnSpc>
              <a:buFont typeface="Ubuntu Light" panose="020B0604020202020204" pitchFamily="34" charset="0"/>
              <a:buChar char="•"/>
            </a:pPr>
            <a:r>
              <a:rPr lang="zh-cn" sz="2600" dirty="0">
                <a:ea typeface="SimSun" panose="02010600030101010101" pitchFamily="2" charset="-122"/>
              </a:rPr>
              <a:t>鼓励所有队友参与进来</a:t>
            </a:r>
          </a:p>
          <a:p>
            <a:pPr marL="457200" indent="-457200">
              <a:lnSpc>
                <a:spcPct val="80000"/>
              </a:lnSpc>
              <a:buFont typeface="Ubuntu Light" panose="020B0604020202020204" pitchFamily="34" charset="0"/>
              <a:buChar char="•"/>
            </a:pPr>
            <a:endParaRPr lang="en-US" sz="2600" dirty="0">
              <a:ea typeface="SimSun" panose="02010600030101010101" pitchFamily="2" charset="-122"/>
            </a:endParaRPr>
          </a:p>
          <a:p>
            <a:pPr marL="457200" indent="-457200">
              <a:lnSpc>
                <a:spcPct val="80000"/>
              </a:lnSpc>
              <a:buFont typeface="Ubuntu Light" panose="020B0604020202020204" pitchFamily="34" charset="0"/>
              <a:buChar char="•"/>
            </a:pPr>
            <a:r>
              <a:rPr lang="zh-cn" sz="2600" dirty="0">
                <a:ea typeface="SimSun" panose="02010600030101010101" pitchFamily="2" charset="-122"/>
              </a:rPr>
              <a:t>确保您有足够的空间安全有效地进行练习</a:t>
            </a:r>
          </a:p>
          <a:p>
            <a:pPr marL="1143000" lvl="1" indent="-457200">
              <a:lnSpc>
                <a:spcPct val="100000"/>
              </a:lnSpc>
            </a:pPr>
            <a:r>
              <a:rPr lang="zh-cn" dirty="0">
                <a:ea typeface="SimSun" panose="02010600030101010101" pitchFamily="2" charset="-122"/>
              </a:rPr>
              <a:t>观察队友，确保他们做得正确，如果他们做得不对，请提供帮助</a:t>
            </a:r>
          </a:p>
        </p:txBody>
      </p:sp>
    </p:spTree>
    <p:extLst>
      <p:ext uri="{BB962C8B-B14F-4D97-AF65-F5344CB8AC3E}">
        <p14:creationId xmlns:p14="http://schemas.microsoft.com/office/powerpoint/2010/main" val="13479913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p:txBody>
          <a:bodyPr>
            <a:noAutofit/>
          </a:bodyPr>
          <a:lstStyle/>
          <a:p>
            <a:pPr marL="0" indent="0" algn="r">
              <a:buNone/>
            </a:pPr>
            <a:r>
              <a:rPr lang="zh-cn" sz="4400" b="1" dirty="0">
                <a:solidFill>
                  <a:srgbClr val="00695E"/>
                </a:solidFill>
                <a:ea typeface="SimSun" panose="02010600030101010101" pitchFamily="2" charset="-122"/>
              </a:rPr>
              <a:t>与教练沟通</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p:txBody>
          <a:bodyPr>
            <a:noAutofit/>
          </a:bodyPr>
          <a:lstStyle/>
          <a:p>
            <a:r>
              <a:rPr lang="zh-cn" dirty="0">
                <a:ea typeface="SimSun" panose="02010600030101010101" pitchFamily="2" charset="-122"/>
              </a:rPr>
              <a:t>我们来练习一下吧！</a:t>
            </a:r>
          </a:p>
        </p:txBody>
      </p:sp>
      <p:grpSp>
        <p:nvGrpSpPr>
          <p:cNvPr id="3" name="Group 2">
            <a:extLst>
              <a:ext uri="{FF2B5EF4-FFF2-40B4-BE49-F238E27FC236}">
                <a16:creationId xmlns:a16="http://schemas.microsoft.com/office/drawing/2014/main" id="{F30AFD7E-D39D-49A2-8FD5-1BC9F5219A97}"/>
              </a:ext>
            </a:extLst>
          </p:cNvPr>
          <p:cNvGrpSpPr/>
          <p:nvPr/>
        </p:nvGrpSpPr>
        <p:grpSpPr>
          <a:xfrm>
            <a:off x="-25400"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ea typeface="SimSun" panose="02010600030101010101" pitchFamily="2" charset="-122"/>
              </a:endParaRPr>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grpSp>
      <p:sp>
        <p:nvSpPr>
          <p:cNvPr id="11" name="TextBox 10">
            <a:extLst>
              <a:ext uri="{FF2B5EF4-FFF2-40B4-BE49-F238E27FC236}">
                <a16:creationId xmlns:a16="http://schemas.microsoft.com/office/drawing/2014/main" id="{09182EAD-390D-5EE7-66A3-58FBCAC86152}"/>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pic>
        <p:nvPicPr>
          <p:cNvPr id="22" name="Graphic 21" descr="实心填充的聊天图标">
            <a:extLst>
              <a:ext uri="{FF2B5EF4-FFF2-40B4-BE49-F238E27FC236}">
                <a16:creationId xmlns:a16="http://schemas.microsoft.com/office/drawing/2014/main" id="{C859F281-9345-3BE6-3C4B-A1321BA8CF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95387" y="2461417"/>
            <a:ext cx="1935166" cy="1935166"/>
          </a:xfrm>
          <a:prstGeom prst="rect">
            <a:avLst/>
          </a:prstGeom>
        </p:spPr>
      </p:pic>
    </p:spTree>
    <p:extLst>
      <p:ext uri="{BB962C8B-B14F-4D97-AF65-F5344CB8AC3E}">
        <p14:creationId xmlns:p14="http://schemas.microsoft.com/office/powerpoint/2010/main" val="31426049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“我是一名健身队长”</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与教练沟通</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46452"/>
            <a:ext cx="10841187" cy="382411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zh-cn" dirty="0">
                <a:ea typeface="SimSun" panose="02010600030101010101" pitchFamily="2" charset="-122"/>
              </a:rPr>
              <a:t>“我在你们队，我是一名健身队长。我已经完成了健身队长的培训，将负责热身和放松运动，还会分享健康技巧。我们能在练习开始和结束时抽个时间来谈谈吗？”</a:t>
            </a:r>
          </a:p>
        </p:txBody>
      </p:sp>
      <p:pic>
        <p:nvPicPr>
          <p:cNvPr id="8" name="Graphic 7" descr="实心填充的聊天图标">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Tree>
    <p:extLst>
      <p:ext uri="{BB962C8B-B14F-4D97-AF65-F5344CB8AC3E}">
        <p14:creationId xmlns:p14="http://schemas.microsoft.com/office/powerpoint/2010/main" val="20569150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ea typeface="SimSun" panose="02010600030101010101" pitchFamily="2" charset="-122"/>
            </a:endParaRPr>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zh-cn" dirty="0">
                <a:ea typeface="SimSun" panose="02010600030101010101" pitchFamily="2" charset="-122"/>
              </a:rPr>
              <a:t>技巧</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zh-cn" dirty="0">
                <a:ea typeface="SimSun" panose="02010600030101010101" pitchFamily="2" charset="-122"/>
              </a:rPr>
              <a:t>与教练沟通</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noAutofit/>
          </a:bodyPr>
          <a:lstStyle/>
          <a:p>
            <a:r>
              <a:rPr lang="zh-cn" sz="1400" spc="30" dirty="0">
                <a:solidFill>
                  <a:schemeClr val="tx1">
                    <a:lumMod val="50000"/>
                    <a:lumOff val="50000"/>
                  </a:schemeClr>
                </a:solidFill>
                <a:latin typeface="+mj-lt"/>
                <a:ea typeface="SimSun" panose="02010600030101010101" pitchFamily="2" charset="-122"/>
              </a:rPr>
              <a:t>健身队长 | 第 2 课：引导热身和放松运动</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1" y="2229037"/>
            <a:ext cx="10100310" cy="382411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90000"/>
              </a:lnSpc>
              <a:buFont typeface="Ubuntu Light" panose="020B0604020202020204" pitchFamily="34" charset="0"/>
              <a:buChar char="•"/>
            </a:pPr>
            <a:r>
              <a:rPr lang="zh-cn" sz="3200" dirty="0">
                <a:ea typeface="SimSun" panose="02010600030101010101" pitchFamily="2" charset="-122"/>
              </a:rPr>
              <a:t>在第一次练习前与教练交谈时，让他们知道做热身和放松运动的好处</a:t>
            </a:r>
          </a:p>
          <a:p>
            <a:pPr marL="457200" indent="-457200">
              <a:lnSpc>
                <a:spcPct val="90000"/>
              </a:lnSpc>
              <a:buFont typeface="Ubuntu Light" panose="020B0604020202020204" pitchFamily="34" charset="0"/>
              <a:buChar char="•"/>
            </a:pPr>
            <a:endParaRPr lang="en-US" sz="3200" dirty="0">
              <a:ea typeface="SimSun" panose="02010600030101010101" pitchFamily="2" charset="-122"/>
            </a:endParaRPr>
          </a:p>
          <a:p>
            <a:pPr marL="457200" indent="-457200">
              <a:lnSpc>
                <a:spcPct val="90000"/>
              </a:lnSpc>
              <a:buFont typeface="Ubuntu Light" panose="020B0604020202020204" pitchFamily="34" charset="0"/>
              <a:buChar char="•"/>
            </a:pPr>
            <a:r>
              <a:rPr lang="zh-cn" sz="3200" dirty="0">
                <a:ea typeface="SimSun" panose="02010600030101010101" pitchFamily="2" charset="-122"/>
              </a:rPr>
              <a:t>分享成为一名健康和健身运动员的重要性</a:t>
            </a:r>
          </a:p>
          <a:p>
            <a:pPr marL="457200" indent="-457200">
              <a:lnSpc>
                <a:spcPct val="90000"/>
              </a:lnSpc>
              <a:buFont typeface="Ubuntu Light" panose="020B0604020202020204" pitchFamily="34" charset="0"/>
              <a:buChar char="•"/>
            </a:pPr>
            <a:endParaRPr lang="en-US" sz="3200" dirty="0">
              <a:ea typeface="SimSun" panose="02010600030101010101" pitchFamily="2" charset="-122"/>
            </a:endParaRPr>
          </a:p>
          <a:p>
            <a:pPr marL="457200" indent="-457200">
              <a:lnSpc>
                <a:spcPct val="90000"/>
              </a:lnSpc>
              <a:buFont typeface="Ubuntu Light" panose="020B0604020202020204" pitchFamily="34" charset="0"/>
              <a:buChar char="•"/>
            </a:pPr>
            <a:r>
              <a:rPr lang="zh-cn" sz="3200" b="1" dirty="0">
                <a:solidFill>
                  <a:srgbClr val="179984"/>
                </a:solidFill>
                <a:ea typeface="SimSun" panose="02010600030101010101" pitchFamily="2" charset="-122"/>
              </a:rPr>
              <a:t>告诉您的教练为什么做一名健身队长对您很重要！</a:t>
            </a:r>
          </a:p>
        </p:txBody>
      </p:sp>
      <p:pic>
        <p:nvPicPr>
          <p:cNvPr id="8" name="Graphic 7" descr="实心填充的聊天图标">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Tree>
    <p:extLst>
      <p:ext uri="{BB962C8B-B14F-4D97-AF65-F5344CB8AC3E}">
        <p14:creationId xmlns:p14="http://schemas.microsoft.com/office/powerpoint/2010/main" val="1551686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zh-cn" dirty="0">
                <a:ea typeface="SimSun" panose="02010600030101010101" pitchFamily="2" charset="-122"/>
              </a:rPr>
              <a:t>教练与健身队长的职责</a:t>
            </a: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a:t>
            </a:r>
          </a:p>
        </p:txBody>
      </p:sp>
      <p:graphicFrame>
        <p:nvGraphicFramePr>
          <p:cNvPr id="5" name="Table 6">
            <a:extLst>
              <a:ext uri="{FF2B5EF4-FFF2-40B4-BE49-F238E27FC236}">
                <a16:creationId xmlns:a16="http://schemas.microsoft.com/office/drawing/2014/main" id="{857B4FB9-FBEB-CA87-9616-1D42618E6997}"/>
              </a:ext>
            </a:extLst>
          </p:cNvPr>
          <p:cNvGraphicFramePr>
            <a:graphicFrameLocks noGrp="1"/>
          </p:cNvGraphicFramePr>
          <p:nvPr>
            <p:extLst>
              <p:ext uri="{D42A27DB-BD31-4B8C-83A1-F6EECF244321}">
                <p14:modId xmlns:p14="http://schemas.microsoft.com/office/powerpoint/2010/main" val="3325135786"/>
              </p:ext>
            </p:extLst>
          </p:nvPr>
        </p:nvGraphicFramePr>
        <p:xfrm>
          <a:off x="930702" y="2713930"/>
          <a:ext cx="10377488" cy="2399723"/>
        </p:xfrm>
        <a:graphic>
          <a:graphicData uri="http://schemas.openxmlformats.org/drawingml/2006/table">
            <a:tbl>
              <a:tblPr firstRow="1" bandRow="1">
                <a:tableStyleId>{F5AB1C69-6EDB-4FF4-983F-18BD219EF322}</a:tableStyleId>
              </a:tblPr>
              <a:tblGrid>
                <a:gridCol w="5188744">
                  <a:extLst>
                    <a:ext uri="{9D8B030D-6E8A-4147-A177-3AD203B41FA5}">
                      <a16:colId xmlns:a16="http://schemas.microsoft.com/office/drawing/2014/main" val="1381919411"/>
                    </a:ext>
                  </a:extLst>
                </a:gridCol>
                <a:gridCol w="5188744">
                  <a:extLst>
                    <a:ext uri="{9D8B030D-6E8A-4147-A177-3AD203B41FA5}">
                      <a16:colId xmlns:a16="http://schemas.microsoft.com/office/drawing/2014/main" val="2583732506"/>
                    </a:ext>
                  </a:extLst>
                </a:gridCol>
              </a:tblGrid>
              <a:tr h="379028">
                <a:tc>
                  <a:txBody>
                    <a:bodyPr/>
                    <a:lstStyle/>
                    <a:p>
                      <a:pPr algn="ctr"/>
                      <a:r>
                        <a:rPr lang="zh-cn" sz="2400" baseline="0" dirty="0">
                          <a:ea typeface="SimSun" panose="02010600030101010101" pitchFamily="2" charset="-122"/>
                        </a:rPr>
                        <a:t>教练</a:t>
                      </a:r>
                    </a:p>
                  </a:txBody>
                  <a:tcPr/>
                </a:tc>
                <a:tc>
                  <a:txBody>
                    <a:bodyPr/>
                    <a:lstStyle/>
                    <a:p>
                      <a:pPr algn="ctr"/>
                      <a:r>
                        <a:rPr lang="zh-cn" sz="2400" baseline="0" dirty="0">
                          <a:ea typeface="SimSun" panose="02010600030101010101" pitchFamily="2" charset="-122"/>
                        </a:rPr>
                        <a:t>健身队长</a:t>
                      </a:r>
                    </a:p>
                  </a:txBody>
                  <a:tcPr/>
                </a:tc>
                <a:extLst>
                  <a:ext uri="{0D108BD9-81ED-4DB2-BD59-A6C34878D82A}">
                    <a16:rowId xmlns:a16="http://schemas.microsoft.com/office/drawing/2014/main" val="4040956183"/>
                  </a:ext>
                </a:extLst>
              </a:tr>
              <a:tr h="1942523">
                <a:tc>
                  <a:txBody>
                    <a:bodyPr/>
                    <a:lstStyle/>
                    <a:p>
                      <a:pPr marL="285750" indent="-285750">
                        <a:buFont typeface="Ubuntu Light" panose="020B0604020202020204" pitchFamily="34" charset="0"/>
                        <a:buChar char="•"/>
                      </a:pPr>
                      <a:r>
                        <a:rPr lang="zh-cn" sz="2400" baseline="0" dirty="0">
                          <a:ea typeface="SimSun" panose="02010600030101010101" pitchFamily="2" charset="-122"/>
                        </a:rPr>
                        <a:t>每次练习的领袖</a:t>
                      </a:r>
                    </a:p>
                    <a:p>
                      <a:pPr marL="285750" indent="-285750">
                        <a:buFont typeface="Ubuntu Light" panose="020B0604020202020204" pitchFamily="34" charset="0"/>
                        <a:buChar char="•"/>
                      </a:pPr>
                      <a:r>
                        <a:rPr lang="zh-cn" sz="2400" baseline="0" dirty="0">
                          <a:ea typeface="SimSun" panose="02010600030101010101" pitchFamily="2" charset="-122"/>
                        </a:rPr>
                        <a:t>决定练习顺序</a:t>
                      </a:r>
                    </a:p>
                    <a:p>
                      <a:pPr marL="285750" indent="-285750">
                        <a:buFont typeface="Ubuntu Light" panose="020B0604020202020204" pitchFamily="34" charset="0"/>
                        <a:buChar char="•"/>
                      </a:pPr>
                      <a:r>
                        <a:rPr lang="zh-cn" sz="2400" baseline="0" dirty="0">
                          <a:ea typeface="SimSun" panose="02010600030101010101" pitchFamily="2" charset="-122"/>
                        </a:rPr>
                        <a:t>教授运动技能和训练</a:t>
                      </a:r>
                    </a:p>
                    <a:p>
                      <a:pPr marL="285750" indent="-285750">
                        <a:buFont typeface="Ubuntu Light" panose="020B0604020202020204" pitchFamily="34" charset="0"/>
                        <a:buChar char="•"/>
                      </a:pPr>
                      <a:r>
                        <a:rPr lang="zh-cn" sz="2400" baseline="0" dirty="0">
                          <a:ea typeface="SimSun" panose="02010600030101010101" pitchFamily="2" charset="-122"/>
                        </a:rPr>
                        <a:t>解决问题和挑战</a:t>
                      </a:r>
                    </a:p>
                    <a:p>
                      <a:pPr marL="0" indent="0">
                        <a:buFont typeface="Ubuntu Light" panose="020B0604020202020204" pitchFamily="34" charset="0"/>
                        <a:buNone/>
                      </a:pPr>
                      <a:endParaRPr lang="en-US" sz="2400" baseline="0" dirty="0">
                        <a:ea typeface="SimSun" panose="02010600030101010101" pitchFamily="2" charset="-122"/>
                      </a:endParaRPr>
                    </a:p>
                  </a:txBody>
                  <a:tcPr/>
                </a:tc>
                <a:tc>
                  <a:txBody>
                    <a:bodyPr/>
                    <a:lstStyle/>
                    <a:p>
                      <a:pPr marL="285750" indent="-285750">
                        <a:buFont typeface="Ubuntu Light" panose="020B0604020202020204" pitchFamily="34" charset="0"/>
                        <a:buChar char="•"/>
                      </a:pPr>
                      <a:r>
                        <a:rPr lang="zh-cn" sz="2400" baseline="0" dirty="0">
                          <a:ea typeface="SimSun" panose="02010600030101010101" pitchFamily="2" charset="-122"/>
                        </a:rPr>
                        <a:t>帮助带领热身和放松运动</a:t>
                      </a:r>
                    </a:p>
                    <a:p>
                      <a:pPr marL="285750" indent="-285750">
                        <a:buFont typeface="Ubuntu Light" panose="020B0604020202020204" pitchFamily="34" charset="0"/>
                        <a:buChar char="•"/>
                      </a:pPr>
                      <a:r>
                        <a:rPr lang="zh-cn" sz="2400" baseline="0" dirty="0">
                          <a:ea typeface="SimSun" panose="02010600030101010101" pitchFamily="2" charset="-122"/>
                        </a:rPr>
                        <a:t>为队友树立榜样</a:t>
                      </a:r>
                    </a:p>
                    <a:p>
                      <a:pPr marL="285750" indent="-285750">
                        <a:buFont typeface="Ubuntu Light" panose="020B0604020202020204" pitchFamily="34" charset="0"/>
                        <a:buChar char="•"/>
                      </a:pPr>
                      <a:r>
                        <a:rPr lang="zh-cn" sz="2400" baseline="0" dirty="0">
                          <a:ea typeface="SimSun" panose="02010600030101010101" pitchFamily="2" charset="-122"/>
                        </a:rPr>
                        <a:t>在每次练习中分享健康技巧</a:t>
                      </a:r>
                    </a:p>
                    <a:p>
                      <a:pPr marL="285750" indent="-285750">
                        <a:buFont typeface="Ubuntu Light" panose="020B0604020202020204" pitchFamily="34" charset="0"/>
                        <a:buChar char="•"/>
                      </a:pPr>
                      <a:endParaRPr lang="en-US" sz="2400" baseline="0" dirty="0">
                        <a:ea typeface="SimSun" panose="02010600030101010101" pitchFamily="2" charset="-122"/>
                      </a:endParaRP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13447733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3589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67A250-32A7-41B4-8817-B5618D646DC2}"/>
              </a:ext>
            </a:extLst>
          </p:cNvPr>
          <p:cNvSpPr>
            <a:spLocks noGrp="1"/>
          </p:cNvSpPr>
          <p:nvPr>
            <p:ph type="body" sz="quarter" idx="4294967295"/>
          </p:nvPr>
        </p:nvSpPr>
        <p:spPr>
          <a:xfrm>
            <a:off x="690562" y="3303587"/>
            <a:ext cx="9591675" cy="581025"/>
          </a:xfrm>
        </p:spPr>
        <p:txBody>
          <a:bodyPr>
            <a:normAutofit fontScale="92500" lnSpcReduction="20000"/>
          </a:bodyPr>
          <a:lstStyle/>
          <a:p>
            <a:pPr marL="0" indent="0">
              <a:buNone/>
            </a:pPr>
            <a:r>
              <a:rPr lang="zh-cn" sz="4400" b="1" dirty="0">
                <a:solidFill>
                  <a:schemeClr val="bg1"/>
                </a:solidFill>
                <a:latin typeface="+mj-lt"/>
                <a:ea typeface="SimSun" panose="02010600030101010101" pitchFamily="2" charset="-122"/>
              </a:rPr>
              <a:t>谢谢！</a:t>
            </a:r>
          </a:p>
        </p:txBody>
      </p:sp>
    </p:spTree>
    <p:extLst>
      <p:ext uri="{BB962C8B-B14F-4D97-AF65-F5344CB8AC3E}">
        <p14:creationId xmlns:p14="http://schemas.microsoft.com/office/powerpoint/2010/main" val="20299590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391471-ED53-2E8C-2A16-588934163B33}"/>
              </a:ext>
            </a:extLst>
          </p:cNvPr>
          <p:cNvSpPr/>
          <p:nvPr/>
        </p:nvSpPr>
        <p:spPr>
          <a:xfrm>
            <a:off x="0" y="0"/>
            <a:ext cx="12192000" cy="6858000"/>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22" name="Google Shape;94;p2">
            <a:extLst>
              <a:ext uri="{FF2B5EF4-FFF2-40B4-BE49-F238E27FC236}">
                <a16:creationId xmlns:a16="http://schemas.microsoft.com/office/drawing/2014/main" id="{5D60BB34-BAEE-949A-98D6-1A7391D749E9}"/>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endParaRPr kumimoji="0" lang="en-US" sz="1800" b="0" i="0" u="none" strike="noStrike" kern="1200" cap="none" spc="0" normalizeH="0" baseline="0" noProof="0" dirty="0">
              <a:ln>
                <a:noFill/>
              </a:ln>
              <a:solidFill>
                <a:prstClr val="white"/>
              </a:solidFill>
              <a:effectLst/>
              <a:uLnTx/>
              <a:uFillTx/>
              <a:latin typeface="Ubuntu"/>
              <a:ea typeface="+mn-ea"/>
              <a:cs typeface="+mn-cs"/>
            </a:endParaRP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These contents are solely the responsibility of the authors and do not necessarily represent the official views of the Centers for Disease Control and Prevention or the Department of Health and Human Services.</a:t>
            </a:r>
          </a:p>
        </p:txBody>
      </p:sp>
      <p:pic>
        <p:nvPicPr>
          <p:cNvPr id="24" name="Picture 23" descr="A black and white logo&#10;&#10;AI-generated content may be incorrect.">
            <a:extLst>
              <a:ext uri="{FF2B5EF4-FFF2-40B4-BE49-F238E27FC236}">
                <a16:creationId xmlns:a16="http://schemas.microsoft.com/office/drawing/2014/main" id="{0FFB8400-D7AC-1998-DB3D-D9022DEA1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259668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lstStyle/>
          <a:p>
            <a:r>
              <a:rPr lang="zh-cn" sz="3600" dirty="0">
                <a:ea typeface="SimSun" panose="02010600030101010101" pitchFamily="2" charset="-122"/>
              </a:rPr>
              <a:t>模块概述</a:t>
            </a:r>
          </a:p>
        </p:txBody>
      </p:sp>
      <p:graphicFrame>
        <p:nvGraphicFramePr>
          <p:cNvPr id="15" name="Table 14">
            <a:extLst>
              <a:ext uri="{FF2B5EF4-FFF2-40B4-BE49-F238E27FC236}">
                <a16:creationId xmlns:a16="http://schemas.microsoft.com/office/drawing/2014/main" id="{78779394-33B8-4575-A4E1-BE0D5A31B130}"/>
              </a:ext>
            </a:extLst>
          </p:cNvPr>
          <p:cNvGraphicFramePr>
            <a:graphicFrameLocks noGrp="1"/>
          </p:cNvGraphicFramePr>
          <p:nvPr>
            <p:extLst>
              <p:ext uri="{D42A27DB-BD31-4B8C-83A1-F6EECF244321}">
                <p14:modId xmlns:p14="http://schemas.microsoft.com/office/powerpoint/2010/main" val="148220002"/>
              </p:ext>
            </p:extLst>
          </p:nvPr>
        </p:nvGraphicFramePr>
        <p:xfrm>
          <a:off x="628650" y="1856160"/>
          <a:ext cx="11430000" cy="3636316"/>
        </p:xfrm>
        <a:graphic>
          <a:graphicData uri="http://schemas.openxmlformats.org/drawingml/2006/table">
            <a:tbl>
              <a:tblPr bandRow="1">
                <a:tableStyleId>{22838BEF-8BB2-4498-84A7-C5851F593DF1}</a:tableStyleId>
              </a:tblPr>
              <a:tblGrid>
                <a:gridCol w="4439619">
                  <a:extLst>
                    <a:ext uri="{9D8B030D-6E8A-4147-A177-3AD203B41FA5}">
                      <a16:colId xmlns:a16="http://schemas.microsoft.com/office/drawing/2014/main" val="2327306952"/>
                    </a:ext>
                  </a:extLst>
                </a:gridCol>
                <a:gridCol w="6990381">
                  <a:extLst>
                    <a:ext uri="{9D8B030D-6E8A-4147-A177-3AD203B41FA5}">
                      <a16:colId xmlns:a16="http://schemas.microsoft.com/office/drawing/2014/main" val="4235766345"/>
                    </a:ext>
                  </a:extLst>
                </a:gridCol>
              </a:tblGrid>
              <a:tr h="843382">
                <a:tc>
                  <a:txBody>
                    <a:bodyPr/>
                    <a:lstStyle/>
                    <a:p>
                      <a:pPr marL="0" marR="0">
                        <a:spcBef>
                          <a:spcPts val="0"/>
                        </a:spcBef>
                        <a:spcAft>
                          <a:spcPts val="0"/>
                        </a:spcAft>
                      </a:pPr>
                      <a:r>
                        <a:rPr lang="zh-cn" sz="2400" b="1" baseline="0" dirty="0">
                          <a:solidFill>
                            <a:srgbClr val="179984"/>
                          </a:solidFill>
                          <a:ea typeface="SimSun" panose="02010600030101010101" pitchFamily="2" charset="-122"/>
                        </a:rPr>
                        <a:t>第 1 课：</a:t>
                      </a:r>
                    </a:p>
                    <a:p>
                      <a:pPr marL="0" marR="0">
                        <a:spcBef>
                          <a:spcPts val="0"/>
                        </a:spcBef>
                        <a:spcAft>
                          <a:spcPts val="0"/>
                        </a:spcAft>
                      </a:pPr>
                      <a:r>
                        <a:rPr lang="zh-cn" sz="2400" b="1" baseline="0" dirty="0">
                          <a:ea typeface="SimSun" panose="02010600030101010101" pitchFamily="2" charset="-122"/>
                        </a:rPr>
                        <a:t>健身概述</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Ubuntu Light" panose="020B0604020202020204" pitchFamily="34" charset="0"/>
                        <a:buChar char="•"/>
                      </a:pPr>
                      <a:r>
                        <a:rPr lang="zh-cn" sz="2400" baseline="0" dirty="0">
                          <a:ea typeface="SimSun" panose="02010600030101010101" pitchFamily="2" charset="-122"/>
                        </a:rPr>
                        <a:t>健身的定义</a:t>
                      </a:r>
                    </a:p>
                    <a:p>
                      <a:pPr marL="342900" marR="0" indent="-342900">
                        <a:spcBef>
                          <a:spcPts val="0"/>
                        </a:spcBef>
                        <a:spcAft>
                          <a:spcPts val="0"/>
                        </a:spcAft>
                        <a:buFont typeface="Ubuntu Light" panose="020B0604020202020204" pitchFamily="34" charset="0"/>
                        <a:buChar char="•"/>
                      </a:pPr>
                      <a:r>
                        <a:rPr lang="zh-cn" sz="2400" baseline="0" dirty="0">
                          <a:ea typeface="SimSun" panose="02010600030101010101" pitchFamily="2" charset="-122"/>
                        </a:rPr>
                        <a:t>体育活动</a:t>
                      </a:r>
                    </a:p>
                    <a:p>
                      <a:pPr marL="342900" marR="0" indent="-342900">
                        <a:spcBef>
                          <a:spcPts val="0"/>
                        </a:spcBef>
                        <a:spcAft>
                          <a:spcPts val="0"/>
                        </a:spcAft>
                        <a:buFont typeface="Ubuntu Light" panose="020B0604020202020204" pitchFamily="34" charset="0"/>
                        <a:buChar char="•"/>
                      </a:pPr>
                      <a:r>
                        <a:rPr lang="zh-cn" sz="2400" baseline="0" dirty="0">
                          <a:ea typeface="SimSun" panose="02010600030101010101" pitchFamily="2" charset="-122"/>
                        </a:rPr>
                        <a:t>营养</a:t>
                      </a:r>
                    </a:p>
                    <a:p>
                      <a:pPr marL="342900" marR="0" indent="-342900">
                        <a:spcBef>
                          <a:spcPts val="0"/>
                        </a:spcBef>
                        <a:spcAft>
                          <a:spcPts val="0"/>
                        </a:spcAft>
                        <a:buFont typeface="Ubuntu Light" panose="020B0604020202020204" pitchFamily="34" charset="0"/>
                        <a:buChar char="•"/>
                      </a:pPr>
                      <a:r>
                        <a:rPr lang="zh-cn" sz="2400" baseline="0" dirty="0">
                          <a:ea typeface="SimSun" panose="02010600030101010101" pitchFamily="2" charset="-122"/>
                        </a:rPr>
                        <a:t>水分补充</a:t>
                      </a:r>
                    </a:p>
                    <a:p>
                      <a:pPr marL="342900" marR="0" indent="-342900">
                        <a:spcBef>
                          <a:spcPts val="0"/>
                        </a:spcBef>
                        <a:spcAft>
                          <a:spcPts val="0"/>
                        </a:spcAft>
                        <a:buFont typeface="Ubuntu Light" panose="020B0604020202020204" pitchFamily="34" charset="0"/>
                        <a:buChar char="•"/>
                      </a:pPr>
                      <a:r>
                        <a:rPr lang="zh-cn" sz="2400" baseline="0" dirty="0">
                          <a:ea typeface="SimSun" panose="02010600030101010101" pitchFamily="2" charset="-122"/>
                        </a:rPr>
                        <a:t>练习时的健康技巧</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57164"/>
                  </a:ext>
                </a:extLst>
              </a:tr>
              <a:tr h="1029789">
                <a:tc>
                  <a:txBody>
                    <a:bodyPr/>
                    <a:lstStyle/>
                    <a:p>
                      <a:pPr marL="0" marR="0">
                        <a:spcBef>
                          <a:spcPts val="0"/>
                        </a:spcBef>
                        <a:spcAft>
                          <a:spcPts val="0"/>
                        </a:spcAft>
                      </a:pPr>
                      <a:r>
                        <a:rPr lang="zh-cn" sz="2400" b="1" baseline="0" dirty="0">
                          <a:solidFill>
                            <a:srgbClr val="179984"/>
                          </a:solidFill>
                          <a:ea typeface="SimSun" panose="02010600030101010101" pitchFamily="2" charset="-122"/>
                        </a:rPr>
                        <a:t>第 2 课：</a:t>
                      </a:r>
                    </a:p>
                    <a:p>
                      <a:pPr marL="0" marR="0">
                        <a:spcBef>
                          <a:spcPts val="0"/>
                        </a:spcBef>
                        <a:spcAft>
                          <a:spcPts val="0"/>
                        </a:spcAft>
                      </a:pPr>
                      <a:r>
                        <a:rPr lang="zh-cn" sz="2400" b="1" baseline="0" dirty="0">
                          <a:ea typeface="SimSun" panose="02010600030101010101" pitchFamily="2" charset="-122"/>
                        </a:rPr>
                        <a:t>引导热身和放松运动</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Ubuntu Light" panose="020B0604020202020204" pitchFamily="34" charset="0"/>
                        <a:buChar char="•"/>
                      </a:pPr>
                      <a:r>
                        <a:rPr lang="zh-cn" sz="2400" baseline="0" dirty="0">
                          <a:ea typeface="SimSun" panose="02010600030101010101" pitchFamily="2" charset="-122"/>
                        </a:rPr>
                        <a:t>热身运动</a:t>
                      </a:r>
                    </a:p>
                    <a:p>
                      <a:pPr marL="342900" marR="0" indent="-342900">
                        <a:spcBef>
                          <a:spcPts val="0"/>
                        </a:spcBef>
                        <a:spcAft>
                          <a:spcPts val="0"/>
                        </a:spcAft>
                        <a:buFont typeface="Ubuntu Light" panose="020B0604020202020204" pitchFamily="34" charset="0"/>
                        <a:buChar char="•"/>
                      </a:pPr>
                      <a:r>
                        <a:rPr lang="zh-cn" sz="2400" baseline="0" dirty="0">
                          <a:ea typeface="SimSun" panose="02010600030101010101" pitchFamily="2" charset="-122"/>
                        </a:rPr>
                        <a:t>放松运动</a:t>
                      </a:r>
                    </a:p>
                    <a:p>
                      <a:pPr marL="342900" marR="0" indent="-342900">
                        <a:spcBef>
                          <a:spcPts val="0"/>
                        </a:spcBef>
                        <a:spcAft>
                          <a:spcPts val="0"/>
                        </a:spcAft>
                        <a:buFont typeface="Ubuntu Light" panose="020B0604020202020204" pitchFamily="34" charset="0"/>
                        <a:buChar char="•"/>
                      </a:pPr>
                      <a:r>
                        <a:rPr lang="zh-cn" sz="2400" baseline="0" dirty="0">
                          <a:ea typeface="SimSun" panose="02010600030101010101" pitchFamily="2" charset="-122"/>
                        </a:rPr>
                        <a:t>在练习时引导热身和放松运动</a:t>
                      </a:r>
                    </a:p>
                    <a:p>
                      <a:pPr marL="342900" marR="0" indent="-342900">
                        <a:spcBef>
                          <a:spcPts val="0"/>
                        </a:spcBef>
                        <a:spcAft>
                          <a:spcPts val="0"/>
                        </a:spcAft>
                        <a:buFont typeface="Ubuntu Light" panose="020B0604020202020204" pitchFamily="34" charset="0"/>
                        <a:buChar char="•"/>
                      </a:pPr>
                      <a:r>
                        <a:rPr lang="zh-cn" sz="2400" baseline="0" dirty="0">
                          <a:ea typeface="SimSun" panose="02010600030101010101" pitchFamily="2" charset="-122"/>
                        </a:rPr>
                        <a:t>与教练沟通</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03661"/>
                  </a:ext>
                </a:extLst>
              </a:tr>
            </a:tbl>
          </a:graphicData>
        </a:graphic>
      </p:graphicFrame>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spAutoFit/>
          </a:bodyPr>
          <a:lstStyle/>
          <a:p>
            <a:r>
              <a:rPr lang="zh-cn" sz="1400" spc="30" dirty="0">
                <a:solidFill>
                  <a:schemeClr val="tx1">
                    <a:lumMod val="50000"/>
                    <a:lumOff val="50000"/>
                  </a:schemeClr>
                </a:solidFill>
                <a:latin typeface="+mj-lt"/>
                <a:ea typeface="SimSun" panose="02010600030101010101" pitchFamily="2" charset="-122"/>
              </a:rPr>
              <a:t>健身队长</a:t>
            </a:r>
          </a:p>
        </p:txBody>
      </p:sp>
    </p:spTree>
    <p:extLst>
      <p:ext uri="{BB962C8B-B14F-4D97-AF65-F5344CB8AC3E}">
        <p14:creationId xmlns:p14="http://schemas.microsoft.com/office/powerpoint/2010/main" val="2618412211"/>
      </p:ext>
    </p:extLst>
  </p:cSld>
  <p:clrMapOvr>
    <a:masterClrMapping/>
  </p:clrMapOvr>
</p:sld>
</file>

<file path=ppt/theme/theme1.xml><?xml version="1.0" encoding="utf-8"?>
<a:theme xmlns:a="http://schemas.openxmlformats.org/drawingml/2006/main" name="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39134</TotalTime>
  <Words>12477</Words>
  <Application>Microsoft Office PowerPoint</Application>
  <PresentationFormat>Widescreen</PresentationFormat>
  <Paragraphs>1046</Paragraphs>
  <Slides>82</Slides>
  <Notes>82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82</vt:i4>
      </vt:variant>
    </vt:vector>
  </HeadingPairs>
  <TitlesOfParts>
    <vt:vector size="92" baseType="lpstr">
      <vt:lpstr>Calibri Light</vt:lpstr>
      <vt:lpstr>Roboto Black</vt:lpstr>
      <vt:lpstr>Wingdings</vt:lpstr>
      <vt:lpstr>SimSun</vt:lpstr>
      <vt:lpstr>Calibri</vt:lpstr>
      <vt:lpstr>Ubuntu Light</vt:lpstr>
      <vt:lpstr>Ubuntu</vt:lpstr>
      <vt:lpstr>Arial</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Yaiguili Alvarado García</dc:creator>
  <cp:lastModifiedBy>Ryan Haight</cp:lastModifiedBy>
  <cp:revision>317</cp:revision>
  <dcterms:created xsi:type="dcterms:W3CDTF">2022-02-22T02:12:09Z</dcterms:created>
  <dcterms:modified xsi:type="dcterms:W3CDTF">2025-12-02T19:36:59Z</dcterms:modified>
</cp:coreProperties>
</file>