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60" r:id="rId5"/>
    <p:sldId id="279" r:id="rId6"/>
    <p:sldId id="262" r:id="rId7"/>
    <p:sldId id="263" r:id="rId8"/>
    <p:sldId id="264" r:id="rId9"/>
    <p:sldId id="280" r:id="rId10"/>
    <p:sldId id="281" r:id="rId11"/>
    <p:sldId id="265" r:id="rId12"/>
    <p:sldId id="266" r:id="rId13"/>
    <p:sldId id="282" r:id="rId14"/>
    <p:sldId id="267" r:id="rId15"/>
    <p:sldId id="268" r:id="rId16"/>
    <p:sldId id="269" r:id="rId17"/>
    <p:sldId id="283" r:id="rId18"/>
    <p:sldId id="284" r:id="rId19"/>
    <p:sldId id="270" r:id="rId20"/>
    <p:sldId id="285" r:id="rId21"/>
    <p:sldId id="286" r:id="rId22"/>
    <p:sldId id="272" r:id="rId23"/>
    <p:sldId id="294" r:id="rId24"/>
    <p:sldId id="273" r:id="rId25"/>
    <p:sldId id="287" r:id="rId26"/>
    <p:sldId id="274" r:id="rId27"/>
    <p:sldId id="275" r:id="rId28"/>
    <p:sldId id="288" r:id="rId29"/>
    <p:sldId id="289" r:id="rId30"/>
    <p:sldId id="292" r:id="rId31"/>
    <p:sldId id="276" r:id="rId32"/>
    <p:sldId id="293" r:id="rId33"/>
    <p:sldId id="291" r:id="rId3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355"/>
    <a:srgbClr val="7FC7EB"/>
    <a:srgbClr val="7A9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627" autoAdjust="0"/>
    <p:restoredTop sz="91457" autoAdjust="0"/>
  </p:normalViewPr>
  <p:slideViewPr>
    <p:cSldViewPr snapToGrid="0">
      <p:cViewPr varScale="1">
        <p:scale>
          <a:sx n="82" d="100"/>
          <a:sy n="82" d="100"/>
        </p:scale>
        <p:origin x="114" y="79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906974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359101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11108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377338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326516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47687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2329" y="2505075"/>
            <a:ext cx="4190702"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14913" y="2505075"/>
            <a:ext cx="4211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FBD114D-9FE6-46DF-BD4F-757DD379F2E4}" type="datetimeFigureOut">
              <a:rPr lang="es-PA" smtClean="0"/>
              <a:t>08/08/2023</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403876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FBD114D-9FE6-46DF-BD4F-757DD379F2E4}" type="datetimeFigureOut">
              <a:rPr lang="es-PA" smtClean="0"/>
              <a:t>08/08/2023</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4564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D114D-9FE6-46DF-BD4F-757DD379F2E4}" type="datetimeFigureOut">
              <a:rPr lang="es-PA" smtClean="0"/>
              <a:t>08/08/2023</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57063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63800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350456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114D-9FE6-46DF-BD4F-757DD379F2E4}" type="datetimeFigureOut">
              <a:rPr lang="es-PA" smtClean="0"/>
              <a:t>08/08/2023</a:t>
            </a:fld>
            <a:endParaRPr lang="es-PA"/>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509E5-1856-4C5C-B5F8-40AE4D00797F}" type="slidenum">
              <a:rPr lang="es-PA" smtClean="0"/>
              <a:t>‹#›</a:t>
            </a:fld>
            <a:endParaRPr lang="es-PA"/>
          </a:p>
        </p:txBody>
      </p:sp>
    </p:spTree>
    <p:extLst>
      <p:ext uri="{BB962C8B-B14F-4D97-AF65-F5344CB8AC3E}">
        <p14:creationId xmlns:p14="http://schemas.microsoft.com/office/powerpoint/2010/main" val="3047749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youtube.com/watch?v=YSdMpn_EJOw"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1ECC6E-EC11-402C-8BC2-64D37F84B630}"/>
              </a:ext>
            </a:extLst>
          </p:cNvPr>
          <p:cNvSpPr txBox="1"/>
          <p:nvPr/>
        </p:nvSpPr>
        <p:spPr>
          <a:xfrm>
            <a:off x="1280621" y="3319079"/>
            <a:ext cx="4824078" cy="649858"/>
          </a:xfrm>
          <a:prstGeom prst="rect">
            <a:avLst/>
          </a:prstGeom>
          <a:noFill/>
        </p:spPr>
        <p:txBody>
          <a:bodyPr wrap="none" rtlCol="0">
            <a:spAutoFit/>
          </a:bodyPr>
          <a:lstStyle/>
          <a:p>
            <a:pPr marR="3573780">
              <a:lnSpc>
                <a:spcPct val="107000"/>
              </a:lnSpc>
              <a:spcAft>
                <a:spcPts val="800"/>
              </a:spcAft>
            </a:pPr>
            <a:r>
              <a:rPr lang="zh-cn" sz="3600" b="1" dirty="0">
                <a:solidFill>
                  <a:srgbClr val="E4322B"/>
                </a:solidFill>
                <a:effectLst/>
                <a:latin typeface="Ubuntu" panose="020B0504030602030204" pitchFamily="34" charset="0"/>
                <a:ea typeface="SimSun" panose="02010600030101010101" pitchFamily="2" charset="-122"/>
                <a:cs typeface="Ubuntu" panose="020B0504030602030204" pitchFamily="34" charset="0"/>
              </a:rPr>
              <a:t>健身</a:t>
            </a:r>
            <a:r>
              <a:rPr lang="zh-cn" sz="3600" dirty="0">
                <a:ea typeface="SimSun" panose="02010600030101010101" pitchFamily="2" charset="-122"/>
              </a:rPr>
              <a:t> </a:t>
            </a:r>
          </a:p>
        </p:txBody>
      </p:sp>
      <p:sp>
        <p:nvSpPr>
          <p:cNvPr id="39" name="CuadroTexto 38">
            <a:extLst>
              <a:ext uri="{FF2B5EF4-FFF2-40B4-BE49-F238E27FC236}">
                <a16:creationId xmlns:a16="http://schemas.microsoft.com/office/drawing/2014/main" id="{6867EC94-766D-4B23-961C-906D0EE54101}"/>
              </a:ext>
            </a:extLst>
          </p:cNvPr>
          <p:cNvSpPr txBox="1"/>
          <p:nvPr/>
        </p:nvSpPr>
        <p:spPr>
          <a:xfrm>
            <a:off x="1237759" y="3781218"/>
            <a:ext cx="4719882" cy="649858"/>
          </a:xfrm>
          <a:prstGeom prst="rect">
            <a:avLst/>
          </a:prstGeom>
          <a:noFill/>
        </p:spPr>
        <p:txBody>
          <a:bodyPr wrap="none" rtlCol="0">
            <a:spAutoFit/>
          </a:bodyPr>
          <a:lstStyle/>
          <a:p>
            <a:pPr marR="3573780">
              <a:lnSpc>
                <a:spcPct val="107000"/>
              </a:lnSpc>
              <a:spcAft>
                <a:spcPts val="800"/>
              </a:spcAft>
            </a:pPr>
            <a:r>
              <a:rPr lang="zh-cn" sz="3600" b="1" dirty="0">
                <a:solidFill>
                  <a:srgbClr val="E4322B"/>
                </a:solidFill>
                <a:effectLst/>
                <a:latin typeface="Ubuntu" panose="020B0504030602030204" pitchFamily="34" charset="0"/>
                <a:ea typeface="SimSun" panose="02010600030101010101" pitchFamily="2" charset="-122"/>
                <a:cs typeface="Ubuntu" panose="020B0504030602030204" pitchFamily="34" charset="0"/>
              </a:rPr>
              <a:t>队长</a:t>
            </a:r>
            <a:endParaRPr lang="en-US" sz="3600" dirty="0">
              <a:ea typeface="SimSun" panose="02010600030101010101" pitchFamily="2" charset="-122"/>
            </a:endParaRPr>
          </a:p>
        </p:txBody>
      </p:sp>
      <p:sp>
        <p:nvSpPr>
          <p:cNvPr id="40" name="CuadroTexto 39">
            <a:extLst>
              <a:ext uri="{FF2B5EF4-FFF2-40B4-BE49-F238E27FC236}">
                <a16:creationId xmlns:a16="http://schemas.microsoft.com/office/drawing/2014/main" id="{18A8F2F0-3822-4A48-9DC9-A32363476A41}"/>
              </a:ext>
            </a:extLst>
          </p:cNvPr>
          <p:cNvSpPr txBox="1"/>
          <p:nvPr/>
        </p:nvSpPr>
        <p:spPr>
          <a:xfrm>
            <a:off x="1237759" y="4362245"/>
            <a:ext cx="5938164" cy="568361"/>
          </a:xfrm>
          <a:prstGeom prst="rect">
            <a:avLst/>
          </a:prstGeom>
          <a:noFill/>
        </p:spPr>
        <p:txBody>
          <a:bodyPr wrap="none" rtlCol="0">
            <a:spAutoFit/>
          </a:bodyPr>
          <a:lstStyle/>
          <a:p>
            <a:pPr marR="3573780">
              <a:lnSpc>
                <a:spcPct val="107000"/>
              </a:lnSpc>
              <a:spcAft>
                <a:spcPts val="800"/>
              </a:spcAft>
            </a:pPr>
            <a:r>
              <a:rPr lang="zh-cn" sz="3200" dirty="0">
                <a:solidFill>
                  <a:srgbClr val="E4322B"/>
                </a:solidFill>
                <a:effectLst/>
                <a:latin typeface="Ubuntu Light" panose="020B0304030602030204" pitchFamily="34" charset="0"/>
                <a:ea typeface="SimSun" panose="02010600030101010101" pitchFamily="2" charset="-122"/>
                <a:cs typeface="Ubuntu" panose="020B0504030602030204" pitchFamily="34" charset="0"/>
              </a:rPr>
              <a:t>辅导员指南</a:t>
            </a:r>
            <a:r>
              <a:rPr lang="zh-cn" sz="3200" dirty="0">
                <a:latin typeface="Ubuntu Light" panose="020B0304030602030204" pitchFamily="34" charset="0"/>
                <a:ea typeface="SimSun" panose="02010600030101010101" pitchFamily="2" charset="-122"/>
              </a:rPr>
              <a:t> </a:t>
            </a:r>
          </a:p>
        </p:txBody>
      </p:sp>
      <p:pic>
        <p:nvPicPr>
          <p:cNvPr id="41" name="Picture 56">
            <a:extLst>
              <a:ext uri="{FF2B5EF4-FFF2-40B4-BE49-F238E27FC236}">
                <a16:creationId xmlns:a16="http://schemas.microsoft.com/office/drawing/2014/main" id="{186B64F1-E3E3-4CBA-B61A-4C6001F5209B}"/>
              </a:ext>
            </a:extLst>
          </p:cNvPr>
          <p:cNvPicPr/>
          <p:nvPr/>
        </p:nvPicPr>
        <p:blipFill>
          <a:blip r:embed="rId3"/>
          <a:stretch>
            <a:fillRect/>
          </a:stretch>
        </p:blipFill>
        <p:spPr>
          <a:xfrm>
            <a:off x="7088822" y="5323145"/>
            <a:ext cx="2230756" cy="999490"/>
          </a:xfrm>
          <a:prstGeom prst="rect">
            <a:avLst/>
          </a:prstGeom>
        </p:spPr>
      </p:pic>
      <p:sp>
        <p:nvSpPr>
          <p:cNvPr id="44" name="CuadroTexto 43">
            <a:extLst>
              <a:ext uri="{FF2B5EF4-FFF2-40B4-BE49-F238E27FC236}">
                <a16:creationId xmlns:a16="http://schemas.microsoft.com/office/drawing/2014/main" id="{7ACE4487-AC65-43EB-A8BA-26719E0D18F7}"/>
              </a:ext>
            </a:extLst>
          </p:cNvPr>
          <p:cNvSpPr txBox="1"/>
          <p:nvPr/>
        </p:nvSpPr>
        <p:spPr>
          <a:xfrm>
            <a:off x="545624" y="6037780"/>
            <a:ext cx="5062924" cy="360035"/>
          </a:xfrm>
          <a:prstGeom prst="rect">
            <a:avLst/>
          </a:prstGeom>
          <a:noFill/>
        </p:spPr>
        <p:txBody>
          <a:bodyPr wrap="none" rtlCol="0">
            <a:spAutoFit/>
          </a:bodyPr>
          <a:lstStyle/>
          <a:p>
            <a:pPr marR="3573780">
              <a:lnSpc>
                <a:spcPct val="107000"/>
              </a:lnSpc>
              <a:spcAft>
                <a:spcPts val="800"/>
              </a:spcAft>
            </a:pPr>
            <a:r>
              <a:rPr lang="zh-cn" dirty="0" err="1">
                <a:solidFill>
                  <a:srgbClr val="E4322B"/>
                </a:solidFill>
                <a:effectLst/>
                <a:latin typeface="Ubuntu" panose="020B0504030602030204" pitchFamily="34" charset="0"/>
                <a:ea typeface="SimSun" panose="02010600030101010101" pitchFamily="2" charset="-122"/>
                <a:cs typeface="Ubuntu" panose="020B0504030602030204" pitchFamily="34" charset="0"/>
              </a:rPr>
              <a:t>2023 年 2 月</a:t>
            </a:r>
            <a:endParaRPr lang="es-PA" dirty="0">
              <a:latin typeface="Ubuntu" panose="020B0504030602030204" pitchFamily="34" charset="0"/>
              <a:ea typeface="SimSun" panose="02010600030101010101" pitchFamily="2" charset="-122"/>
            </a:endParaRPr>
          </a:p>
        </p:txBody>
      </p:sp>
    </p:spTree>
    <p:extLst>
      <p:ext uri="{BB962C8B-B14F-4D97-AF65-F5344CB8AC3E}">
        <p14:creationId xmlns:p14="http://schemas.microsoft.com/office/powerpoint/2010/main" val="47141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944071396"/>
              </p:ext>
            </p:extLst>
          </p:nvPr>
        </p:nvGraphicFramePr>
        <p:xfrm>
          <a:off x="614150" y="545910"/>
          <a:ext cx="8518837" cy="612324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58530">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787307">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健身和体育活动概述</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平衡</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  </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最后，我们来谈谈平衡。平衡有助让于您在运动时保持控制，避免摔倒。</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尝试每周进行 2 -3 天的平衡练习，每次锻炼最多 15 分钟。</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有哪些平衡锻炼的例子？将答案写在练习册上。</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随时随地可以进行平衡训练。还记得动态练习与静态练习之间的区别吗？</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体操、花样滑冰和雪上运动等要求良好的动态平衡能力！</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418962">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健身和体育活动概述</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FIT 5 健身卡</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&lt;1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您可以使用 Fit 5 健身卡和视频来帮助您进行体育活动所有四个部分的练习。</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558449">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健身和营养概述</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&lt;1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健身是指通过适当的体育活动、营养和补</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水来实现最佳健康和表现。</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现在</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，我们来谈谈营养！</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379250454"/>
                  </a:ext>
                </a:extLst>
              </a:tr>
            </a:tbl>
          </a:graphicData>
        </a:graphic>
      </p:graphicFrame>
      <p:grpSp>
        <p:nvGrpSpPr>
          <p:cNvPr id="10" name="Group 9">
            <a:extLst>
              <a:ext uri="{FF2B5EF4-FFF2-40B4-BE49-F238E27FC236}">
                <a16:creationId xmlns:a16="http://schemas.microsoft.com/office/drawing/2014/main" id="{8764237B-1D89-CB30-806A-5150C5568834}"/>
              </a:ext>
            </a:extLst>
          </p:cNvPr>
          <p:cNvGrpSpPr/>
          <p:nvPr/>
        </p:nvGrpSpPr>
        <p:grpSpPr>
          <a:xfrm>
            <a:off x="7022100" y="1118667"/>
            <a:ext cx="2110887" cy="2444964"/>
            <a:chOff x="7022100" y="1118667"/>
            <a:chExt cx="2110887" cy="2444964"/>
          </a:xfrm>
        </p:grpSpPr>
        <p:pic>
          <p:nvPicPr>
            <p:cNvPr id="5" name="Picture 4">
              <a:extLst>
                <a:ext uri="{FF2B5EF4-FFF2-40B4-BE49-F238E27FC236}">
                  <a16:creationId xmlns:a16="http://schemas.microsoft.com/office/drawing/2014/main" id="{B401DCB1-A1D3-8273-48DB-871A8601B3E7}"/>
                </a:ext>
              </a:extLst>
            </p:cNvPr>
            <p:cNvPicPr>
              <a:picLocks noChangeAspect="1"/>
            </p:cNvPicPr>
            <p:nvPr/>
          </p:nvPicPr>
          <p:blipFill rotWithShape="1">
            <a:blip r:embed="rId2"/>
            <a:srcRect l="57041" t="34116" r="2012" b="25279"/>
            <a:stretch/>
          </p:blipFill>
          <p:spPr>
            <a:xfrm>
              <a:off x="7022100" y="1118667"/>
              <a:ext cx="2110887" cy="1177460"/>
            </a:xfrm>
            <a:prstGeom prst="rect">
              <a:avLst/>
            </a:prstGeom>
            <a:ln>
              <a:solidFill>
                <a:schemeClr val="tx1"/>
              </a:solidFill>
            </a:ln>
          </p:spPr>
        </p:pic>
        <p:pic>
          <p:nvPicPr>
            <p:cNvPr id="9" name="Picture 8">
              <a:extLst>
                <a:ext uri="{FF2B5EF4-FFF2-40B4-BE49-F238E27FC236}">
                  <a16:creationId xmlns:a16="http://schemas.microsoft.com/office/drawing/2014/main" id="{33463177-62B6-3558-638F-3A4480627225}"/>
                </a:ext>
              </a:extLst>
            </p:cNvPr>
            <p:cNvPicPr>
              <a:picLocks noChangeAspect="1"/>
            </p:cNvPicPr>
            <p:nvPr/>
          </p:nvPicPr>
          <p:blipFill rotWithShape="1">
            <a:blip r:embed="rId3"/>
            <a:srcRect l="57278" t="34061" r="1656" b="25279"/>
            <a:stretch/>
          </p:blipFill>
          <p:spPr>
            <a:xfrm>
              <a:off x="7022100" y="2389423"/>
              <a:ext cx="2108332" cy="1174208"/>
            </a:xfrm>
            <a:prstGeom prst="rect">
              <a:avLst/>
            </a:prstGeom>
            <a:ln>
              <a:solidFill>
                <a:schemeClr val="tx1"/>
              </a:solidFill>
            </a:ln>
          </p:spPr>
        </p:pic>
      </p:grpSp>
      <p:pic>
        <p:nvPicPr>
          <p:cNvPr id="12" name="Picture 11">
            <a:extLst>
              <a:ext uri="{FF2B5EF4-FFF2-40B4-BE49-F238E27FC236}">
                <a16:creationId xmlns:a16="http://schemas.microsoft.com/office/drawing/2014/main" id="{F370FF7A-EA11-A76E-AFEA-A258303E3D44}"/>
              </a:ext>
            </a:extLst>
          </p:cNvPr>
          <p:cNvPicPr>
            <a:picLocks noChangeAspect="1"/>
          </p:cNvPicPr>
          <p:nvPr/>
        </p:nvPicPr>
        <p:blipFill rotWithShape="1">
          <a:blip r:embed="rId4"/>
          <a:srcRect l="56923" t="34116" r="1894" b="25069"/>
          <a:stretch/>
        </p:blipFill>
        <p:spPr>
          <a:xfrm>
            <a:off x="7022100" y="3805735"/>
            <a:ext cx="2108332" cy="1175335"/>
          </a:xfrm>
          <a:prstGeom prst="rect">
            <a:avLst/>
          </a:prstGeom>
          <a:ln>
            <a:solidFill>
              <a:schemeClr val="tx1"/>
            </a:solidFill>
          </a:ln>
        </p:spPr>
      </p:pic>
      <p:pic>
        <p:nvPicPr>
          <p:cNvPr id="14" name="Picture 13">
            <a:extLst>
              <a:ext uri="{FF2B5EF4-FFF2-40B4-BE49-F238E27FC236}">
                <a16:creationId xmlns:a16="http://schemas.microsoft.com/office/drawing/2014/main" id="{40F36514-88D6-698A-B8E5-45DF5637B0B5}"/>
              </a:ext>
            </a:extLst>
          </p:cNvPr>
          <p:cNvPicPr>
            <a:picLocks noChangeAspect="1"/>
          </p:cNvPicPr>
          <p:nvPr/>
        </p:nvPicPr>
        <p:blipFill rotWithShape="1">
          <a:blip r:embed="rId5"/>
          <a:srcRect l="56923" t="33905" r="1775" b="25490"/>
          <a:stretch/>
        </p:blipFill>
        <p:spPr>
          <a:xfrm>
            <a:off x="7022100" y="5232584"/>
            <a:ext cx="2108332" cy="1165925"/>
          </a:xfrm>
          <a:prstGeom prst="rect">
            <a:avLst/>
          </a:prstGeom>
          <a:ln>
            <a:solidFill>
              <a:schemeClr val="tx1"/>
            </a:solidFill>
          </a:ln>
        </p:spPr>
      </p:pic>
    </p:spTree>
    <p:extLst>
      <p:ext uri="{BB962C8B-B14F-4D97-AF65-F5344CB8AC3E}">
        <p14:creationId xmlns:p14="http://schemas.microsoft.com/office/powerpoint/2010/main" val="415800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133677762"/>
              </p:ext>
            </p:extLst>
          </p:nvPr>
        </p:nvGraphicFramePr>
        <p:xfrm>
          <a:off x="614150" y="545910"/>
          <a:ext cx="8518837" cy="526238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85907">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273252">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健身和营养概述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健康饮食</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5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baseline="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健康饮食是指吃各种各样可以为您的身体提供营养的食物。</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均衡饮食在赛场内外对您都有帮助。良好的饮食习惯可以让您</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保持身</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心</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健康，提高运动成绩和恢复能力。</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健康饮食通过以下方面让您保持身心健康：</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让您的身体充满活力，保持良好的机能。</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帮助您的身体自我生长和修复。</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帮助身体对抗感染和疾病。</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健康饮食通过以下方面提高您的运动表现和恢复能力：</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提供更多能量。</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强健肌肉和骨骼。</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改善注意力。</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吃哪些健康食品？将答案写在练习册上。</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03226">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健身和营养概述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健康食物</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健康饮食是指均衡地摄入各种不同类别的食物。</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例如，如果您只吃水果和蔬菜，您的肌肉就不会很结实。</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如果您不吃蔬菜，可能会容易生病。</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只在特殊场合吃垃圾食品，如甜点，薯条和苏打水。如果吃的糖过多，您刚开始可能会让您感觉精力充沛，</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但这种精力马上就会被耗尽，</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您很快会感到疲倦和懒散</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吃少量健康零食。</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让盘子里一半是水果或蔬菜。用全谷物、奶制品和蛋白质</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等食物</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填满另</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一半。</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1" name="Group 10">
            <a:extLst>
              <a:ext uri="{FF2B5EF4-FFF2-40B4-BE49-F238E27FC236}">
                <a16:creationId xmlns:a16="http://schemas.microsoft.com/office/drawing/2014/main" id="{31A819A3-933F-EB8A-0E32-112BD50D23B4}"/>
              </a:ext>
            </a:extLst>
          </p:cNvPr>
          <p:cNvGrpSpPr/>
          <p:nvPr/>
        </p:nvGrpSpPr>
        <p:grpSpPr>
          <a:xfrm>
            <a:off x="7002840" y="1275530"/>
            <a:ext cx="2130147" cy="2475956"/>
            <a:chOff x="7002840" y="1166935"/>
            <a:chExt cx="2130147" cy="2475956"/>
          </a:xfrm>
        </p:grpSpPr>
        <p:pic>
          <p:nvPicPr>
            <p:cNvPr id="5" name="Picture 4">
              <a:extLst>
                <a:ext uri="{FF2B5EF4-FFF2-40B4-BE49-F238E27FC236}">
                  <a16:creationId xmlns:a16="http://schemas.microsoft.com/office/drawing/2014/main" id="{9BC95A35-B76C-C53F-A8B0-B155DD025F0A}"/>
                </a:ext>
              </a:extLst>
            </p:cNvPr>
            <p:cNvPicPr>
              <a:picLocks noChangeAspect="1"/>
            </p:cNvPicPr>
            <p:nvPr/>
          </p:nvPicPr>
          <p:blipFill rotWithShape="1">
            <a:blip r:embed="rId2"/>
            <a:srcRect l="57751" t="33694" r="1657" b="25069"/>
            <a:stretch/>
          </p:blipFill>
          <p:spPr>
            <a:xfrm>
              <a:off x="7002840" y="1166935"/>
              <a:ext cx="2130147" cy="1217227"/>
            </a:xfrm>
            <a:prstGeom prst="rect">
              <a:avLst/>
            </a:prstGeom>
            <a:ln>
              <a:solidFill>
                <a:schemeClr val="tx1"/>
              </a:solidFill>
            </a:ln>
          </p:spPr>
        </p:pic>
        <p:pic>
          <p:nvPicPr>
            <p:cNvPr id="10" name="Picture 9">
              <a:extLst>
                <a:ext uri="{FF2B5EF4-FFF2-40B4-BE49-F238E27FC236}">
                  <a16:creationId xmlns:a16="http://schemas.microsoft.com/office/drawing/2014/main" id="{0CBBFF6E-1042-7762-9010-6B8D79663802}"/>
                </a:ext>
              </a:extLst>
            </p:cNvPr>
            <p:cNvPicPr>
              <a:picLocks noChangeAspect="1"/>
            </p:cNvPicPr>
            <p:nvPr/>
          </p:nvPicPr>
          <p:blipFill rotWithShape="1">
            <a:blip r:embed="rId3"/>
            <a:srcRect l="57040" t="34116" r="1657" b="25279"/>
            <a:stretch/>
          </p:blipFill>
          <p:spPr>
            <a:xfrm>
              <a:off x="7002840" y="2464902"/>
              <a:ext cx="2130147" cy="1177989"/>
            </a:xfrm>
            <a:prstGeom prst="rect">
              <a:avLst/>
            </a:prstGeom>
            <a:ln>
              <a:solidFill>
                <a:schemeClr val="tx1"/>
              </a:solidFill>
            </a:ln>
          </p:spPr>
        </p:pic>
      </p:grpSp>
      <p:pic>
        <p:nvPicPr>
          <p:cNvPr id="13" name="Picture 12">
            <a:extLst>
              <a:ext uri="{FF2B5EF4-FFF2-40B4-BE49-F238E27FC236}">
                <a16:creationId xmlns:a16="http://schemas.microsoft.com/office/drawing/2014/main" id="{EA612C4A-A4BF-DE70-6A4C-280496EA5D22}"/>
              </a:ext>
            </a:extLst>
          </p:cNvPr>
          <p:cNvPicPr>
            <a:picLocks noChangeAspect="1"/>
          </p:cNvPicPr>
          <p:nvPr/>
        </p:nvPicPr>
        <p:blipFill rotWithShape="1">
          <a:blip r:embed="rId4"/>
          <a:srcRect l="56686" t="34647" r="1657" b="25700"/>
          <a:stretch/>
        </p:blipFill>
        <p:spPr>
          <a:xfrm>
            <a:off x="7002840" y="4441897"/>
            <a:ext cx="2130147" cy="1140573"/>
          </a:xfrm>
          <a:prstGeom prst="rect">
            <a:avLst/>
          </a:prstGeom>
          <a:ln>
            <a:solidFill>
              <a:schemeClr val="tx1"/>
            </a:solidFill>
          </a:ln>
        </p:spPr>
      </p:pic>
    </p:spTree>
    <p:extLst>
      <p:ext uri="{BB962C8B-B14F-4D97-AF65-F5344CB8AC3E}">
        <p14:creationId xmlns:p14="http://schemas.microsoft.com/office/powerpoint/2010/main" val="406699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900931168"/>
              </p:ext>
            </p:extLst>
          </p:nvPr>
        </p:nvGraphicFramePr>
        <p:xfrm>
          <a:off x="614150" y="545910"/>
          <a:ext cx="8518837" cy="563286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768059">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健身和营养概述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水果和蔬菜</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水果和蔬菜可以为您的身体提供保持良好的健康和运动表现所需的重要维生素、矿物质和能量。</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您的目标是每天至少吃 5 种水果和蔬菜。</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您最喜欢什么水果和蔬菜？在练习册上写下至少 3 种水果和 3 种蔬菜。</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健身和营养概述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奶制品</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spc="-20" baseline="0" noProof="0" dirty="0">
                          <a:solidFill>
                            <a:schemeClr val="dk1"/>
                          </a:solidFill>
                          <a:latin typeface="Ubuntu" panose="020B0504030602030204" pitchFamily="34" charset="0"/>
                          <a:ea typeface="SimSun" panose="02010600030101010101" pitchFamily="2" charset="-122"/>
                          <a:cs typeface="+mn-cs"/>
                        </a:rPr>
                        <a:t>奶制品有助于保持骨骼强壮。这样可以预防骨折，防止肌肉疼痛和身体虚弱。</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奶制品含有维生素 D 和钙。</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您的目标是每天至少喝 3 杯奶制品。</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您最喜欢哪些奶制品？在练习册上写下至少 3 个例子。</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indent="-171450" algn="l" defTabSz="914400" rtl="0" eaLnBrk="1" latinLnBrk="0" hangingPunct="1">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704777">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健身和营养概述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谷物</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谷物天然富含纤维，可让您产生饱腹感和满足感，这样，您就更容易保持健康的体重！</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尝试将一半的谷物改为全谷物。</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您最喜欢什么谷物食品？在练习册上写下至少 3 个例子。</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635570182"/>
                  </a:ext>
                </a:extLst>
              </a:tr>
            </a:tbl>
          </a:graphicData>
        </a:graphic>
      </p:graphicFrame>
      <p:pic>
        <p:nvPicPr>
          <p:cNvPr id="5" name="Picture 4">
            <a:extLst>
              <a:ext uri="{FF2B5EF4-FFF2-40B4-BE49-F238E27FC236}">
                <a16:creationId xmlns:a16="http://schemas.microsoft.com/office/drawing/2014/main" id="{B063A8DF-3CF9-98A5-4380-B895BAC20E93}"/>
              </a:ext>
            </a:extLst>
          </p:cNvPr>
          <p:cNvPicPr>
            <a:picLocks noChangeAspect="1"/>
          </p:cNvPicPr>
          <p:nvPr/>
        </p:nvPicPr>
        <p:blipFill rotWithShape="1">
          <a:blip r:embed="rId2"/>
          <a:srcRect l="57040" t="34116" r="1776" b="25700"/>
          <a:stretch/>
        </p:blipFill>
        <p:spPr>
          <a:xfrm>
            <a:off x="7002106" y="1249624"/>
            <a:ext cx="2130881" cy="1169535"/>
          </a:xfrm>
          <a:prstGeom prst="rect">
            <a:avLst/>
          </a:prstGeom>
          <a:ln>
            <a:solidFill>
              <a:schemeClr val="tx1"/>
            </a:solidFill>
          </a:ln>
        </p:spPr>
      </p:pic>
      <p:pic>
        <p:nvPicPr>
          <p:cNvPr id="9" name="Picture 8">
            <a:extLst>
              <a:ext uri="{FF2B5EF4-FFF2-40B4-BE49-F238E27FC236}">
                <a16:creationId xmlns:a16="http://schemas.microsoft.com/office/drawing/2014/main" id="{B610F999-657E-04BE-81C2-F5B0A5D06A95}"/>
              </a:ext>
            </a:extLst>
          </p:cNvPr>
          <p:cNvPicPr>
            <a:picLocks noChangeAspect="1"/>
          </p:cNvPicPr>
          <p:nvPr/>
        </p:nvPicPr>
        <p:blipFill rotWithShape="1">
          <a:blip r:embed="rId3"/>
          <a:srcRect l="57395" t="34689" r="1777" b="25758"/>
          <a:stretch/>
        </p:blipFill>
        <p:spPr>
          <a:xfrm>
            <a:off x="7008340" y="2933855"/>
            <a:ext cx="2124647" cy="1157778"/>
          </a:xfrm>
          <a:prstGeom prst="rect">
            <a:avLst/>
          </a:prstGeom>
          <a:ln>
            <a:solidFill>
              <a:schemeClr val="tx1"/>
            </a:solidFill>
          </a:ln>
        </p:spPr>
      </p:pic>
      <p:pic>
        <p:nvPicPr>
          <p:cNvPr id="11" name="Picture 10">
            <a:extLst>
              <a:ext uri="{FF2B5EF4-FFF2-40B4-BE49-F238E27FC236}">
                <a16:creationId xmlns:a16="http://schemas.microsoft.com/office/drawing/2014/main" id="{21133912-AC65-E3AA-804E-26C9F0F3F4AD}"/>
              </a:ext>
            </a:extLst>
          </p:cNvPr>
          <p:cNvPicPr>
            <a:picLocks noChangeAspect="1"/>
          </p:cNvPicPr>
          <p:nvPr/>
        </p:nvPicPr>
        <p:blipFill rotWithShape="1">
          <a:blip r:embed="rId4"/>
          <a:srcRect l="56923" t="33485" r="1657" b="25279"/>
          <a:stretch/>
        </p:blipFill>
        <p:spPr>
          <a:xfrm>
            <a:off x="6995872" y="4606329"/>
            <a:ext cx="2124647" cy="1189803"/>
          </a:xfrm>
          <a:prstGeom prst="rect">
            <a:avLst/>
          </a:prstGeom>
          <a:ln>
            <a:solidFill>
              <a:schemeClr val="tx1"/>
            </a:solidFill>
          </a:ln>
        </p:spPr>
      </p:pic>
    </p:spTree>
    <p:extLst>
      <p:ext uri="{BB962C8B-B14F-4D97-AF65-F5344CB8AC3E}">
        <p14:creationId xmlns:p14="http://schemas.microsoft.com/office/powerpoint/2010/main" val="216766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459853730"/>
              </p:ext>
            </p:extLst>
          </p:nvPr>
        </p:nvGraphicFramePr>
        <p:xfrm>
          <a:off x="614150" y="545911"/>
          <a:ext cx="8518837" cy="624075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4615">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52487">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健身和营养概述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蛋白质</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蛋白质有助于肌肉、皮肤、器官、血液、头发和指甲组织的恢复和修复。</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蛋白质为您提供能量，是一种长期的能量来源。</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您最喜欢的蛋白质来源是什么？在练习册上写下至少 3 个例子。</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600314">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健身和营养概述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奶制品</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份量控制是指选择健康数量的食物。</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份量控制有助于让您在不暴饮暴食的前提下获得食物中营养成分的好处。吃身体需要的食物。</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下面是一些帮助您控制份量的技巧：</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使用小盘子和小碗。</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专心用餐。</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不要把食物放在桌子上。</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细嚼慢咽。</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您有没有尝试想其他办法来控制您的食量？将答案写在练习册上。</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593341">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健身和补水概述</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&lt;1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最后一个重点，我们来谈谈补水！</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635570182"/>
                  </a:ext>
                </a:extLst>
              </a:tr>
            </a:tbl>
          </a:graphicData>
        </a:graphic>
      </p:graphicFrame>
      <p:pic>
        <p:nvPicPr>
          <p:cNvPr id="4" name="Picture 3">
            <a:extLst>
              <a:ext uri="{FF2B5EF4-FFF2-40B4-BE49-F238E27FC236}">
                <a16:creationId xmlns:a16="http://schemas.microsoft.com/office/drawing/2014/main" id="{E412B793-27C7-06C0-F681-B5C40AD57D8B}"/>
              </a:ext>
            </a:extLst>
          </p:cNvPr>
          <p:cNvPicPr>
            <a:picLocks noChangeAspect="1"/>
          </p:cNvPicPr>
          <p:nvPr/>
        </p:nvPicPr>
        <p:blipFill rotWithShape="1">
          <a:blip r:embed="rId2"/>
          <a:srcRect l="56805" t="33695" r="1893" b="25911"/>
          <a:stretch/>
        </p:blipFill>
        <p:spPr>
          <a:xfrm>
            <a:off x="7003616" y="1230924"/>
            <a:ext cx="2127137" cy="1170229"/>
          </a:xfrm>
          <a:prstGeom prst="rect">
            <a:avLst/>
          </a:prstGeom>
          <a:ln>
            <a:solidFill>
              <a:schemeClr val="tx1"/>
            </a:solidFill>
          </a:ln>
        </p:spPr>
      </p:pic>
      <p:pic>
        <p:nvPicPr>
          <p:cNvPr id="7" name="Picture 6">
            <a:extLst>
              <a:ext uri="{FF2B5EF4-FFF2-40B4-BE49-F238E27FC236}">
                <a16:creationId xmlns:a16="http://schemas.microsoft.com/office/drawing/2014/main" id="{B5B6345D-F5DA-6BF3-E25E-D34066CCCF89}"/>
              </a:ext>
            </a:extLst>
          </p:cNvPr>
          <p:cNvPicPr>
            <a:picLocks noChangeAspect="1"/>
          </p:cNvPicPr>
          <p:nvPr/>
        </p:nvPicPr>
        <p:blipFill rotWithShape="1">
          <a:blip r:embed="rId3"/>
          <a:srcRect l="57397" t="34116" r="1775" b="25490"/>
          <a:stretch/>
        </p:blipFill>
        <p:spPr>
          <a:xfrm>
            <a:off x="7003616" y="3273050"/>
            <a:ext cx="2127137" cy="1183798"/>
          </a:xfrm>
          <a:prstGeom prst="rect">
            <a:avLst/>
          </a:prstGeom>
          <a:ln>
            <a:solidFill>
              <a:schemeClr val="tx1"/>
            </a:solidFill>
          </a:ln>
        </p:spPr>
      </p:pic>
      <p:pic>
        <p:nvPicPr>
          <p:cNvPr id="10" name="Picture 9">
            <a:extLst>
              <a:ext uri="{FF2B5EF4-FFF2-40B4-BE49-F238E27FC236}">
                <a16:creationId xmlns:a16="http://schemas.microsoft.com/office/drawing/2014/main" id="{E220AAEF-C11E-9E8C-3CE5-5EF778D46F83}"/>
              </a:ext>
            </a:extLst>
          </p:cNvPr>
          <p:cNvPicPr>
            <a:picLocks noChangeAspect="1"/>
          </p:cNvPicPr>
          <p:nvPr/>
        </p:nvPicPr>
        <p:blipFill rotWithShape="1">
          <a:blip r:embed="rId4"/>
          <a:srcRect l="56686" t="33485" r="1657" b="25279"/>
          <a:stretch/>
        </p:blipFill>
        <p:spPr>
          <a:xfrm>
            <a:off x="7003615" y="5352192"/>
            <a:ext cx="2127137" cy="1184429"/>
          </a:xfrm>
          <a:prstGeom prst="rect">
            <a:avLst/>
          </a:prstGeom>
          <a:ln>
            <a:solidFill>
              <a:schemeClr val="tx1"/>
            </a:solidFill>
          </a:ln>
        </p:spPr>
      </p:pic>
    </p:spTree>
    <p:extLst>
      <p:ext uri="{BB962C8B-B14F-4D97-AF65-F5344CB8AC3E}">
        <p14:creationId xmlns:p14="http://schemas.microsoft.com/office/powerpoint/2010/main" val="1081462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081781172"/>
              </p:ext>
            </p:extLst>
          </p:nvPr>
        </p:nvGraphicFramePr>
        <p:xfrm>
          <a:off x="614150" y="545910"/>
          <a:ext cx="8518837" cy="602864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68490">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47288">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健身和补水概述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多喝水</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1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补充水分是指保持体内所需的液体量。</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喝适量的水对您的健康很重要，尤其是在运动时。</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530626">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健身和补水概述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好处</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1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您知道吗？人体中有 60% 的成分是水！对身体来说，水是最重要的饮料，这并不奇怪。人体的每一项功能都离不开水！</a:t>
                      </a:r>
                    </a:p>
                    <a:p>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水分补充：</a:t>
                      </a:r>
                    </a:p>
                    <a:p>
                      <a:pPr marL="171450" indent="-171450">
                        <a:buFont typeface="Arial" panose="020B0604020202020204" pitchFamily="34" charset="0"/>
                        <a:buChar cha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帮助您的身体平衡体内温度。</a:t>
                      </a:r>
                    </a:p>
                    <a:p>
                      <a:pPr marL="171450" indent="-171450">
                        <a:buFont typeface="Arial" panose="020B0604020202020204" pitchFamily="34" charset="0"/>
                        <a:buChar cha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帮助您分解吃的食物。</a:t>
                      </a:r>
                    </a:p>
                    <a:p>
                      <a:pPr marL="171450" indent="-171450">
                        <a:buFont typeface="Arial" panose="020B0604020202020204" pitchFamily="34" charset="0"/>
                        <a:buChar cha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帮助您的身体吸收所吃食物中的维生素和矿物质。</a:t>
                      </a:r>
                    </a:p>
                    <a:p>
                      <a:pPr marL="171450" indent="-171450">
                        <a:buFont typeface="Arial" panose="020B0604020202020204" pitchFamily="34" charset="0"/>
                        <a:buChar cha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帮助您保持身心正常。</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0">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健身和补水概述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健康饮料选择</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3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有很多饮料供您选择，但其中一些比其他饮料更健康。</a:t>
                      </a:r>
                    </a:p>
                    <a:p>
                      <a:pPr marL="0" indent="0">
                        <a:buFont typeface="Arial" panose="020B0604020202020204" pitchFamily="34" charset="0"/>
                        <a:buNone/>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苏打水、能量饮料和运动饮料不是好的饮料选择。</a:t>
                      </a:r>
                    </a:p>
                    <a:p>
                      <a:pPr marL="171450" indent="-171450">
                        <a:buFont typeface="Arial" panose="020B0604020202020204" pitchFamily="34" charset="0"/>
                        <a:buChar cha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这些饮料含有多余的糖分，会让您的体重增加。</a:t>
                      </a:r>
                    </a:p>
                    <a:p>
                      <a:pPr marL="171450" indent="-171450">
                        <a:buFont typeface="Arial" panose="020B0604020202020204" pitchFamily="34" charset="0"/>
                        <a:buChar cha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能量饮料和很多苏打水还含有咖啡因。咖啡因对保持</a:t>
                      </a:r>
                      <a:r>
                        <a:rPr lang="zh-cn" sz="1000" b="0" i="0" u="none" strike="noStrike" kern="1200" baseline="0" noProof="0">
                          <a:solidFill>
                            <a:schemeClr val="tx1"/>
                          </a:solidFill>
                          <a:latin typeface="Ubuntu" panose="020B0504030602030204" pitchFamily="34" charset="0"/>
                          <a:ea typeface="SimSun" panose="02010600030101010101" pitchFamily="2" charset="-122"/>
                          <a:cs typeface="+mn-cs"/>
                        </a:rPr>
                        <a:t>身体水</a:t>
                      </a:r>
                      <a:br>
                        <a:rPr lang="en-US" altLang="zh-CN" sz="1000" b="0" i="0" u="none" strike="noStrike" kern="1200" baseline="0" noProof="0">
                          <a:solidFill>
                            <a:schemeClr val="tx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tx1"/>
                          </a:solidFill>
                          <a:latin typeface="Ubuntu" panose="020B0504030602030204" pitchFamily="34" charset="0"/>
                          <a:ea typeface="SimSun" panose="02010600030101010101" pitchFamily="2" charset="-122"/>
                          <a:cs typeface="+mn-cs"/>
                        </a:rPr>
                        <a:t>分含量没有帮</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助。</a:t>
                      </a:r>
                    </a:p>
                    <a:p>
                      <a:pPr marL="0" indent="0">
                        <a:buFont typeface="Arial" panose="020B0604020202020204" pitchFamily="34" charset="0"/>
                        <a:buNone/>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适量低脂牛奶和纯果汁也是好选择，但不能过量。</a:t>
                      </a:r>
                    </a:p>
                    <a:p>
                      <a:pPr marL="171450" indent="-171450">
                        <a:buFont typeface="Arial" panose="020B0604020202020204" pitchFamily="34" charset="0"/>
                        <a:buChar cha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每天不要饮用超过 3 杯牛奶和 1 杯果汁。</a:t>
                      </a:r>
                    </a:p>
                    <a:p>
                      <a:pPr marL="0" indent="0">
                        <a:buFont typeface="Arial" panose="020B0604020202020204" pitchFamily="34" charset="0"/>
                        <a:buNone/>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水是最好的饮料选择！每天都要多喝水！</a:t>
                      </a:r>
                      <a:r>
                        <a:rPr lang="zh-cn" sz="1000" b="0" i="0" u="none" strike="noStrike" kern="1200" baseline="0" noProof="0">
                          <a:solidFill>
                            <a:schemeClr val="tx1"/>
                          </a:solidFill>
                          <a:latin typeface="Ubuntu" panose="020B0504030602030204" pitchFamily="34" charset="0"/>
                          <a:ea typeface="SimSun" panose="02010600030101010101" pitchFamily="2" charset="-122"/>
                          <a:cs typeface="+mn-cs"/>
                        </a:rPr>
                        <a:t>水不必素然无味。</a:t>
                      </a:r>
                      <a:br>
                        <a:rPr lang="en-US" altLang="zh-CN" sz="1000" b="0" i="0" u="none" strike="noStrike" kern="1200" baseline="0" noProof="0">
                          <a:solidFill>
                            <a:schemeClr val="tx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tx1"/>
                          </a:solidFill>
                          <a:latin typeface="Ubuntu" panose="020B0504030602030204" pitchFamily="34" charset="0"/>
                          <a:ea typeface="SimSun" panose="02010600030101010101" pitchFamily="2" charset="-122"/>
                          <a:cs typeface="+mn-cs"/>
                        </a:rPr>
                        <a:t>如果您喜欢调味饮料</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，可以试试气泡水或向水中注入其他成分。</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活动：</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课程结束后，您可以做练习册中的活动。</a:t>
                      </a:r>
                    </a:p>
                    <a:p>
                      <a:pPr marL="0" indent="0">
                        <a:buFont typeface="Arial" panose="020B0604020202020204" pitchFamily="34" charset="0"/>
                        <a:buNone/>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882843626"/>
                  </a:ext>
                </a:extLst>
              </a:tr>
            </a:tbl>
          </a:graphicData>
        </a:graphic>
      </p:graphicFrame>
      <p:pic>
        <p:nvPicPr>
          <p:cNvPr id="5" name="Picture 4">
            <a:extLst>
              <a:ext uri="{FF2B5EF4-FFF2-40B4-BE49-F238E27FC236}">
                <a16:creationId xmlns:a16="http://schemas.microsoft.com/office/drawing/2014/main" id="{F71FC157-EACC-1EE3-CFD2-99C992E9B9A7}"/>
              </a:ext>
            </a:extLst>
          </p:cNvPr>
          <p:cNvPicPr>
            <a:picLocks noChangeAspect="1"/>
          </p:cNvPicPr>
          <p:nvPr/>
        </p:nvPicPr>
        <p:blipFill rotWithShape="1">
          <a:blip r:embed="rId2"/>
          <a:srcRect l="57160" t="33249" r="1776" b="25069"/>
          <a:stretch/>
        </p:blipFill>
        <p:spPr>
          <a:xfrm>
            <a:off x="6997146" y="1032834"/>
            <a:ext cx="2135841" cy="1219465"/>
          </a:xfrm>
          <a:prstGeom prst="rect">
            <a:avLst/>
          </a:prstGeom>
          <a:ln>
            <a:solidFill>
              <a:schemeClr val="tx1"/>
            </a:solidFill>
          </a:ln>
        </p:spPr>
      </p:pic>
      <p:pic>
        <p:nvPicPr>
          <p:cNvPr id="9" name="Picture 8">
            <a:extLst>
              <a:ext uri="{FF2B5EF4-FFF2-40B4-BE49-F238E27FC236}">
                <a16:creationId xmlns:a16="http://schemas.microsoft.com/office/drawing/2014/main" id="{6F20F24C-4C83-B21D-D1DC-C6E6B1AB8FCF}"/>
              </a:ext>
            </a:extLst>
          </p:cNvPr>
          <p:cNvPicPr>
            <a:picLocks noChangeAspect="1"/>
          </p:cNvPicPr>
          <p:nvPr/>
        </p:nvPicPr>
        <p:blipFill rotWithShape="1">
          <a:blip r:embed="rId3"/>
          <a:srcRect l="57042" t="33905" r="1893" b="25279"/>
          <a:stretch/>
        </p:blipFill>
        <p:spPr>
          <a:xfrm>
            <a:off x="6997146" y="2513967"/>
            <a:ext cx="2135841" cy="1194101"/>
          </a:xfrm>
          <a:prstGeom prst="rect">
            <a:avLst/>
          </a:prstGeom>
          <a:ln>
            <a:solidFill>
              <a:schemeClr val="tx1"/>
            </a:solidFill>
          </a:ln>
        </p:spPr>
      </p:pic>
      <p:pic>
        <p:nvPicPr>
          <p:cNvPr id="11" name="Picture 10">
            <a:extLst>
              <a:ext uri="{FF2B5EF4-FFF2-40B4-BE49-F238E27FC236}">
                <a16:creationId xmlns:a16="http://schemas.microsoft.com/office/drawing/2014/main" id="{5B9E8A21-8A3A-3D8E-1F9B-D9FCAED73A63}"/>
              </a:ext>
            </a:extLst>
          </p:cNvPr>
          <p:cNvPicPr>
            <a:picLocks noChangeAspect="1"/>
          </p:cNvPicPr>
          <p:nvPr/>
        </p:nvPicPr>
        <p:blipFill rotWithShape="1">
          <a:blip r:embed="rId4"/>
          <a:srcRect l="56923" t="33579" r="1775" b="25280"/>
          <a:stretch/>
        </p:blipFill>
        <p:spPr>
          <a:xfrm>
            <a:off x="6997146" y="4628397"/>
            <a:ext cx="2135841" cy="1196769"/>
          </a:xfrm>
          <a:prstGeom prst="rect">
            <a:avLst/>
          </a:prstGeom>
          <a:ln>
            <a:solidFill>
              <a:schemeClr val="tx1"/>
            </a:solidFill>
          </a:ln>
        </p:spPr>
      </p:pic>
    </p:spTree>
    <p:extLst>
      <p:ext uri="{BB962C8B-B14F-4D97-AF65-F5344CB8AC3E}">
        <p14:creationId xmlns:p14="http://schemas.microsoft.com/office/powerpoint/2010/main" val="364029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114023854"/>
              </p:ext>
            </p:extLst>
          </p:nvPr>
        </p:nvGraphicFramePr>
        <p:xfrm>
          <a:off x="614150" y="545910"/>
          <a:ext cx="8518837" cy="512337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68490">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832640">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健身和补水概述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脱水迹象</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3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洗澡、流汗、运动和呼吸时，您都会散失水分。</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您知道吗？脱水达到体重的 1-2％ 就会降低运动表现。洗澡、</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流汗、</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运动或呼吸时</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，您会流失水分。</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如果您失去的水分过多，而没有及时补充，您的身体机能就会出问题。</a:t>
                      </a:r>
                      <a:br>
                        <a:rPr lang="en-US" alt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这就是脱水。</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下面是脱水的一些迹象：</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感觉口渴。</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感觉疲劳或反应迟缓。</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感觉头疼。</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感觉嘴唇干燥。</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尿液偏深棕黄色。</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962354">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健身和补水概述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调整补水需求</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一般目标是每天喝 5 瓶水，但有些人可能需要喝更多水。</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下面的因素会影响需要喝多少水才能让身体保持适当水分：</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经常进行剧烈运动、大汗淋漓或上气不接下气时</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天气炎热时</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在高海拔环境下时</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生病时</a:t>
                      </a: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noProof="0" dirty="0">
                          <a:effectLst/>
                          <a:latin typeface="Ubuntu" panose="020B0504030602030204" pitchFamily="34" charset="0"/>
                          <a:ea typeface="SimSun" panose="02010600030101010101" pitchFamily="2" charset="-122"/>
                          <a:cs typeface="Times New Roman" panose="02020603050405020304" pitchFamily="18" charset="0"/>
                        </a:rPr>
                        <a:t>不要等感到口渴时才喝水 – 在锻炼或运动前、中、后都要多喝水。</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noProof="0" dirty="0">
                        <a:effectLst/>
                        <a:latin typeface="Ubuntu" panose="020B0504030602030204" pitchFamily="34" charset="0"/>
                        <a:ea typeface="SimSun" panose="02010600030101010101" pitchFamily="2" charset="-122"/>
                        <a:cs typeface="Times New Roman" panose="02020603050405020304" pitchFamily="18" charset="0"/>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有哪些让身体保持水分的技巧？将答案写在练习册上。</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pic>
        <p:nvPicPr>
          <p:cNvPr id="5" name="Picture 4">
            <a:extLst>
              <a:ext uri="{FF2B5EF4-FFF2-40B4-BE49-F238E27FC236}">
                <a16:creationId xmlns:a16="http://schemas.microsoft.com/office/drawing/2014/main" id="{5DEB4E14-52EA-6A4C-ED28-069C333B6342}"/>
              </a:ext>
            </a:extLst>
          </p:cNvPr>
          <p:cNvPicPr>
            <a:picLocks noChangeAspect="1"/>
          </p:cNvPicPr>
          <p:nvPr/>
        </p:nvPicPr>
        <p:blipFill rotWithShape="1">
          <a:blip r:embed="rId2"/>
          <a:srcRect l="57278" t="34116" r="2011" b="24858"/>
          <a:stretch/>
        </p:blipFill>
        <p:spPr>
          <a:xfrm>
            <a:off x="6986954" y="1477108"/>
            <a:ext cx="2146033" cy="1216501"/>
          </a:xfrm>
          <a:prstGeom prst="rect">
            <a:avLst/>
          </a:prstGeom>
          <a:ln>
            <a:solidFill>
              <a:schemeClr val="tx1"/>
            </a:solidFill>
          </a:ln>
        </p:spPr>
      </p:pic>
      <p:pic>
        <p:nvPicPr>
          <p:cNvPr id="8" name="Picture 7">
            <a:extLst>
              <a:ext uri="{FF2B5EF4-FFF2-40B4-BE49-F238E27FC236}">
                <a16:creationId xmlns:a16="http://schemas.microsoft.com/office/drawing/2014/main" id="{6A883755-8A7C-E907-24AD-297DD08204E5}"/>
              </a:ext>
            </a:extLst>
          </p:cNvPr>
          <p:cNvPicPr>
            <a:picLocks noChangeAspect="1"/>
          </p:cNvPicPr>
          <p:nvPr/>
        </p:nvPicPr>
        <p:blipFill rotWithShape="1">
          <a:blip r:embed="rId3"/>
          <a:srcRect l="56686" t="34116" r="2011" b="25490"/>
          <a:stretch/>
        </p:blipFill>
        <p:spPr>
          <a:xfrm>
            <a:off x="6986954" y="3876853"/>
            <a:ext cx="2146033" cy="1180625"/>
          </a:xfrm>
          <a:prstGeom prst="rect">
            <a:avLst/>
          </a:prstGeom>
          <a:ln>
            <a:solidFill>
              <a:schemeClr val="tx1"/>
            </a:solidFill>
          </a:ln>
        </p:spPr>
      </p:pic>
    </p:spTree>
    <p:extLst>
      <p:ext uri="{BB962C8B-B14F-4D97-AF65-F5344CB8AC3E}">
        <p14:creationId xmlns:p14="http://schemas.microsoft.com/office/powerpoint/2010/main" val="268247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581394608"/>
              </p:ext>
            </p:extLst>
          </p:nvPr>
        </p:nvGraphicFramePr>
        <p:xfrm>
          <a:off x="614150" y="545910"/>
          <a:ext cx="8518837" cy="573005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3324">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663365">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健身和健康教育概述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指导队友</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1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在课程的最后，我们来谈谈如何与队友分享健康技巧！</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健身队长应在每次训练课程中分享一个健康培训技巧。您要传授健康的习惯，提高运动员的健康水平和运动成绩。</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您还将在所有练习和比赛中以身作则。</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663365">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健身和健康教育概述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什么是健康技巧？</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zh-cn" sz="1000" baseline="0" noProof="0" dirty="0">
                          <a:latin typeface="Ubuntu" panose="020B0504030602030204" pitchFamily="34" charset="0"/>
                          <a:ea typeface="SimSun" panose="02010600030101010101" pitchFamily="2" charset="-122"/>
                        </a:rPr>
                        <a:t>健康技巧是一些简单实用的建议，可以帮助您和您的队友做出健康的选择。健康技巧要简短，以 2-5 分钟为佳。</a:t>
                      </a:r>
                    </a:p>
                    <a:p>
                      <a:endParaRPr lang="en-US" sz="1000" baseline="0" noProof="0" dirty="0">
                        <a:latin typeface="Ubuntu" panose="020B0504030602030204" pitchFamily="34" charset="0"/>
                        <a:ea typeface="SimSun" panose="02010600030101010101" pitchFamily="2" charset="-122"/>
                      </a:endParaRPr>
                    </a:p>
                    <a:p>
                      <a:r>
                        <a:rPr lang="zh-cn" sz="1000" baseline="0" noProof="0" dirty="0">
                          <a:latin typeface="Ubuntu" panose="020B0504030602030204" pitchFamily="34" charset="0"/>
                          <a:ea typeface="SimSun" panose="02010600030101010101" pitchFamily="2" charset="-122"/>
                        </a:rPr>
                        <a:t>尽可能让健康技巧具有互动性！您可以通过以下方式与队友互动：</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向他们提问。</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让不同队员回答。</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讲几个例子。</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给他们设定一个目标，并在下次培训时检查他们的进度。</a:t>
                      </a:r>
                    </a:p>
                    <a:p>
                      <a:pPr marL="171450" indent="-171450">
                        <a:buFont typeface="Arial" panose="020B0604020202020204" pitchFamily="34" charset="0"/>
                        <a:buChar char="•"/>
                      </a:pPr>
                      <a:endParaRPr lang="en-US" sz="1000" baseline="0" noProof="0" dirty="0">
                        <a:latin typeface="Ubuntu" panose="020B0504030602030204" pitchFamily="34" charset="0"/>
                        <a:ea typeface="SimSun" panose="02010600030101010101" pitchFamily="2" charset="-122"/>
                      </a:endParaRPr>
                    </a:p>
                    <a:p>
                      <a:pPr marL="0" indent="0">
                        <a:buFont typeface="Arial" panose="020B0604020202020204" pitchFamily="34" charset="0"/>
                        <a:buNone/>
                      </a:pPr>
                      <a:r>
                        <a:rPr lang="zh-cn" sz="1000" baseline="0" noProof="0" dirty="0">
                          <a:latin typeface="Ubuntu" panose="020B0504030602030204" pitchFamily="34" charset="0"/>
                          <a:ea typeface="SimSun" panose="02010600030101010101" pitchFamily="2" charset="-122"/>
                        </a:rPr>
                        <a:t>下面是关于健康饮食和营养食品的健康技巧！</a:t>
                      </a:r>
                      <a:r>
                        <a:rPr lang="zh-cn" sz="1000" b="1" i="1" baseline="0" noProof="0" dirty="0">
                          <a:latin typeface="Ubuntu" panose="020B0504030602030204" pitchFamily="34" charset="0"/>
                          <a:ea typeface="SimSun" panose="02010600030101010101" pitchFamily="2" charset="-122"/>
                        </a:rPr>
                        <a:t>大声朗读示例。</a:t>
                      </a:r>
                    </a:p>
                    <a:p>
                      <a:pPr marL="0" indent="0">
                        <a:buFont typeface="Arial" panose="020B0604020202020204" pitchFamily="34" charset="0"/>
                        <a:buNone/>
                      </a:pPr>
                      <a:endParaRPr lang="en-US" sz="1000" b="1" i="1" baseline="0" noProof="0" dirty="0">
                        <a:latin typeface="Ubuntu" panose="020B0504030602030204" pitchFamily="34" charset="0"/>
                        <a:ea typeface="SimSun" panose="02010600030101010101" pitchFamily="2" charset="-122"/>
                      </a:endParaRPr>
                    </a:p>
                    <a:p>
                      <a:pPr marL="0" indent="0">
                        <a:buFont typeface="Arial" panose="020B0604020202020204" pitchFamily="34" charset="0"/>
                        <a:buNone/>
                      </a:pPr>
                      <a:r>
                        <a:rPr lang="zh-cn" sz="1000" b="1" i="1" baseline="0" noProof="0" dirty="0">
                          <a:latin typeface="Ubuntu" panose="020B0504030602030204" pitchFamily="34" charset="0"/>
                          <a:ea typeface="SimSun" panose="02010600030101010101" pitchFamily="2" charset="-122"/>
                        </a:rPr>
                        <a:t>[可选小组活动]</a:t>
                      </a:r>
                      <a:endParaRPr lang="en-US" sz="1000" baseline="0" noProof="0" dirty="0">
                        <a:latin typeface="Ubuntu" panose="020B0504030602030204" pitchFamily="34" charset="0"/>
                        <a:ea typeface="SimSun" panose="02010600030101010101" pitchFamily="2" charset="-122"/>
                      </a:endParaRPr>
                    </a:p>
                    <a:p>
                      <a:pPr marL="171450" indent="-171450">
                        <a:buFont typeface="Arial" panose="020B0604020202020204" pitchFamily="34" charset="0"/>
                        <a:buChar char="•"/>
                      </a:pPr>
                      <a:endParaRPr lang="en-US" sz="1000" baseline="0" noProof="0" dirty="0">
                        <a:latin typeface="Ubuntu" panose="020B0504030602030204" pitchFamily="34" charset="0"/>
                        <a:ea typeface="SimSun" panose="02010600030101010101" pitchFamily="2" charset="-122"/>
                      </a:endParaRPr>
                    </a:p>
                    <a:p>
                      <a:pPr marL="0" indent="0">
                        <a:buFont typeface="Arial" panose="020B0604020202020204" pitchFamily="34" charset="0"/>
                        <a:buNone/>
                      </a:pPr>
                      <a:endParaRPr lang="en-US" sz="1000" baseline="0" noProof="0" dirty="0">
                        <a:latin typeface="Ubuntu" panose="020B0504030602030204" pitchFamily="34" charset="0"/>
                        <a:ea typeface="SimSun" panose="02010600030101010101" pitchFamily="2" charset="-122"/>
                      </a:endParaRPr>
                    </a:p>
                    <a:p>
                      <a:endParaRPr lang="en-US" sz="1000" baseline="0" noProof="0" dirty="0">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sz="1000" baseline="0" noProof="0" dirty="0">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grpSp>
        <p:nvGrpSpPr>
          <p:cNvPr id="12" name="Group 11">
            <a:extLst>
              <a:ext uri="{FF2B5EF4-FFF2-40B4-BE49-F238E27FC236}">
                <a16:creationId xmlns:a16="http://schemas.microsoft.com/office/drawing/2014/main" id="{7F9ED8B2-808E-26DE-E788-C4D04757F1B5}"/>
              </a:ext>
            </a:extLst>
          </p:cNvPr>
          <p:cNvGrpSpPr/>
          <p:nvPr/>
        </p:nvGrpSpPr>
        <p:grpSpPr>
          <a:xfrm>
            <a:off x="6975231" y="1066492"/>
            <a:ext cx="2157754" cy="2466288"/>
            <a:chOff x="6975231" y="1066492"/>
            <a:chExt cx="2157754" cy="2466288"/>
          </a:xfrm>
        </p:grpSpPr>
        <p:pic>
          <p:nvPicPr>
            <p:cNvPr id="5" name="Picture 4">
              <a:extLst>
                <a:ext uri="{FF2B5EF4-FFF2-40B4-BE49-F238E27FC236}">
                  <a16:creationId xmlns:a16="http://schemas.microsoft.com/office/drawing/2014/main" id="{529B52B1-CA32-DC0F-1BB8-5CE7EA339F46}"/>
                </a:ext>
              </a:extLst>
            </p:cNvPr>
            <p:cNvPicPr>
              <a:picLocks noChangeAspect="1"/>
            </p:cNvPicPr>
            <p:nvPr/>
          </p:nvPicPr>
          <p:blipFill rotWithShape="1">
            <a:blip r:embed="rId2"/>
            <a:srcRect l="57041" t="34747" r="2131" b="25280"/>
            <a:stretch/>
          </p:blipFill>
          <p:spPr>
            <a:xfrm>
              <a:off x="6975231" y="1066492"/>
              <a:ext cx="2157754" cy="1188328"/>
            </a:xfrm>
            <a:prstGeom prst="rect">
              <a:avLst/>
            </a:prstGeom>
            <a:ln>
              <a:solidFill>
                <a:schemeClr val="tx1"/>
              </a:solidFill>
            </a:ln>
          </p:spPr>
        </p:pic>
        <p:pic>
          <p:nvPicPr>
            <p:cNvPr id="10" name="Picture 9">
              <a:extLst>
                <a:ext uri="{FF2B5EF4-FFF2-40B4-BE49-F238E27FC236}">
                  <a16:creationId xmlns:a16="http://schemas.microsoft.com/office/drawing/2014/main" id="{02330D9C-756C-4830-77F2-C102B13FACC2}"/>
                </a:ext>
              </a:extLst>
            </p:cNvPr>
            <p:cNvPicPr>
              <a:picLocks noChangeAspect="1"/>
            </p:cNvPicPr>
            <p:nvPr/>
          </p:nvPicPr>
          <p:blipFill rotWithShape="1">
            <a:blip r:embed="rId3"/>
            <a:srcRect l="57040" t="33695" r="1657" b="25280"/>
            <a:stretch/>
          </p:blipFill>
          <p:spPr>
            <a:xfrm>
              <a:off x="6975231" y="2327158"/>
              <a:ext cx="2157754" cy="1205622"/>
            </a:xfrm>
            <a:prstGeom prst="rect">
              <a:avLst/>
            </a:prstGeom>
            <a:ln>
              <a:solidFill>
                <a:schemeClr val="tx1"/>
              </a:solidFill>
            </a:ln>
          </p:spPr>
        </p:pic>
      </p:grpSp>
      <p:grpSp>
        <p:nvGrpSpPr>
          <p:cNvPr id="18" name="Group 17">
            <a:extLst>
              <a:ext uri="{FF2B5EF4-FFF2-40B4-BE49-F238E27FC236}">
                <a16:creationId xmlns:a16="http://schemas.microsoft.com/office/drawing/2014/main" id="{07D6D6AF-5EB5-72D6-85B9-E12E9620F4CF}"/>
              </a:ext>
            </a:extLst>
          </p:cNvPr>
          <p:cNvGrpSpPr/>
          <p:nvPr/>
        </p:nvGrpSpPr>
        <p:grpSpPr>
          <a:xfrm>
            <a:off x="6975231" y="3697179"/>
            <a:ext cx="2157755" cy="2535112"/>
            <a:chOff x="6975231" y="3697179"/>
            <a:chExt cx="2157755" cy="2535112"/>
          </a:xfrm>
        </p:grpSpPr>
        <p:pic>
          <p:nvPicPr>
            <p:cNvPr id="14" name="Picture 13">
              <a:extLst>
                <a:ext uri="{FF2B5EF4-FFF2-40B4-BE49-F238E27FC236}">
                  <a16:creationId xmlns:a16="http://schemas.microsoft.com/office/drawing/2014/main" id="{390C7341-EA6A-9893-21A0-8136D1C97AA8}"/>
                </a:ext>
              </a:extLst>
            </p:cNvPr>
            <p:cNvPicPr>
              <a:picLocks noChangeAspect="1"/>
            </p:cNvPicPr>
            <p:nvPr/>
          </p:nvPicPr>
          <p:blipFill rotWithShape="1">
            <a:blip r:embed="rId4"/>
            <a:srcRect l="57040" t="33486" r="1657" b="24647"/>
            <a:stretch/>
          </p:blipFill>
          <p:spPr>
            <a:xfrm>
              <a:off x="6975231" y="3697179"/>
              <a:ext cx="2157754" cy="1230352"/>
            </a:xfrm>
            <a:prstGeom prst="rect">
              <a:avLst/>
            </a:prstGeom>
            <a:ln>
              <a:solidFill>
                <a:schemeClr val="tx1"/>
              </a:solidFill>
            </a:ln>
          </p:spPr>
        </p:pic>
        <p:pic>
          <p:nvPicPr>
            <p:cNvPr id="17" name="Picture 16">
              <a:extLst>
                <a:ext uri="{FF2B5EF4-FFF2-40B4-BE49-F238E27FC236}">
                  <a16:creationId xmlns:a16="http://schemas.microsoft.com/office/drawing/2014/main" id="{DBE6321B-A24D-20F5-8AC7-AE98EF7F64FB}"/>
                </a:ext>
              </a:extLst>
            </p:cNvPr>
            <p:cNvPicPr>
              <a:picLocks noChangeAspect="1"/>
            </p:cNvPicPr>
            <p:nvPr/>
          </p:nvPicPr>
          <p:blipFill rotWithShape="1">
            <a:blip r:embed="rId5"/>
            <a:srcRect l="57041" t="33485" r="1538" b="25069"/>
            <a:stretch/>
          </p:blipFill>
          <p:spPr>
            <a:xfrm>
              <a:off x="6975232" y="5017784"/>
              <a:ext cx="2157754" cy="1214507"/>
            </a:xfrm>
            <a:prstGeom prst="rect">
              <a:avLst/>
            </a:prstGeom>
            <a:ln>
              <a:solidFill>
                <a:schemeClr val="tx1"/>
              </a:solidFill>
            </a:ln>
          </p:spPr>
        </p:pic>
      </p:grpSp>
    </p:spTree>
    <p:extLst>
      <p:ext uri="{BB962C8B-B14F-4D97-AF65-F5344CB8AC3E}">
        <p14:creationId xmlns:p14="http://schemas.microsoft.com/office/powerpoint/2010/main" val="62397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463152630"/>
              </p:ext>
            </p:extLst>
          </p:nvPr>
        </p:nvGraphicFramePr>
        <p:xfrm>
          <a:off x="614151" y="545910"/>
          <a:ext cx="8518836" cy="6049342"/>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19999">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1497">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健身和健康教育概述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机会</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分享健康技巧的方式很多！想一想您与其他特奥会运动员交流的各种方式。</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您可能想在以下时间分享健康技巧：</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喝水休息时间</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放松拉伸时间</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确保与您的教练谈论在运动训练中分享健康技巧的最佳时间！</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健身和健康教育概述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开始</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zh-cn" sz="1000" baseline="0" noProof="0" dirty="0">
                          <a:latin typeface="Ubuntu" panose="020B0504030602030204" pitchFamily="34" charset="0"/>
                          <a:ea typeface="SimSun" panose="02010600030101010101" pitchFamily="2" charset="-122"/>
                        </a:rPr>
                        <a:t>您可以分享关于任何健身方面的健康建议：</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体育活动</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水分补充</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营养</a:t>
                      </a:r>
                      <a:br>
                        <a:rPr baseline="0" dirty="0">
                          <a:ea typeface="SimSun" panose="02010600030101010101" pitchFamily="2" charset="-122"/>
                        </a:rPr>
                      </a:br>
                      <a:endParaRPr lang="en-US" sz="1000" baseline="0" noProof="0" dirty="0">
                        <a:latin typeface="Ubuntu" panose="020B0504030602030204" pitchFamily="34" charset="0"/>
                        <a:ea typeface="SimSun" panose="02010600030101010101" pitchFamily="2" charset="-122"/>
                      </a:endParaRPr>
                    </a:p>
                    <a:p>
                      <a:pPr marL="171450" indent="-171450">
                        <a:buFont typeface="Arial" panose="020B0604020202020204" pitchFamily="34" charset="0"/>
                        <a:buChar char="•"/>
                      </a:pPr>
                      <a:endParaRPr lang="en-US" sz="1000" baseline="0" noProof="0" dirty="0">
                        <a:latin typeface="Ubuntu" panose="020B0504030602030204" pitchFamily="34" charset="0"/>
                        <a:ea typeface="SimSun" panose="02010600030101010101" pitchFamily="2" charset="-122"/>
                      </a:endParaRPr>
                    </a:p>
                    <a:p>
                      <a:pPr marL="0" indent="0">
                        <a:buFont typeface="Arial" panose="020B0604020202020204" pitchFamily="34" charset="0"/>
                        <a:buNone/>
                      </a:pPr>
                      <a:r>
                        <a:rPr lang="zh-cn" sz="1000" b="1" baseline="0" noProof="0" dirty="0">
                          <a:solidFill>
                            <a:srgbClr val="316355"/>
                          </a:solidFill>
                          <a:latin typeface="Ubuntu" panose="020B0504030602030204" pitchFamily="34" charset="0"/>
                          <a:ea typeface="SimSun" panose="02010600030101010101" pitchFamily="2" charset="-122"/>
                        </a:rPr>
                        <a:t>问题：</a:t>
                      </a:r>
                    </a:p>
                    <a:p>
                      <a:pPr marL="0" indent="0">
                        <a:buFont typeface="Arial" panose="020B0604020202020204" pitchFamily="34" charset="0"/>
                        <a:buNone/>
                      </a:pPr>
                      <a:r>
                        <a:rPr lang="zh-cn" sz="1000" baseline="0" noProof="0" dirty="0">
                          <a:latin typeface="Ubuntu" panose="020B0504030602030204" pitchFamily="34" charset="0"/>
                          <a:ea typeface="SimSun" panose="02010600030101010101" pitchFamily="2" charset="-122"/>
                        </a:rPr>
                        <a:t>哪些人以前看过或使用过 Fit 5 指南？请举手。</a:t>
                      </a:r>
                    </a:p>
                    <a:p>
                      <a:pPr marL="0" indent="0">
                        <a:buFont typeface="Arial" panose="020B0604020202020204" pitchFamily="34" charset="0"/>
                        <a:buNone/>
                      </a:pPr>
                      <a:endParaRPr lang="en-US" sz="1000" baseline="0" noProof="0" dirty="0">
                        <a:latin typeface="Ubuntu" panose="020B0504030602030204" pitchFamily="34" charset="0"/>
                        <a:ea typeface="SimSun" panose="02010600030101010101" pitchFamily="2" charset="-122"/>
                      </a:endParaRPr>
                    </a:p>
                    <a:p>
                      <a:pPr marL="0" indent="0">
                        <a:buFont typeface="Arial" panose="020B0604020202020204" pitchFamily="34" charset="0"/>
                        <a:buNone/>
                      </a:pPr>
                      <a:r>
                        <a:rPr lang="zh-cn" sz="1000" baseline="0" noProof="0" dirty="0">
                          <a:latin typeface="Ubuntu" panose="020B0504030602030204" pitchFamily="34" charset="0"/>
                          <a:ea typeface="SimSun" panose="02010600030101010101" pitchFamily="2" charset="-122"/>
                        </a:rPr>
                        <a:t>太棒了！Fit 5 指南旨在通过体育活动、营养和补充水分来让您达到</a:t>
                      </a:r>
                      <a:r>
                        <a:rPr lang="zh-cn" sz="1000" baseline="0" noProof="0">
                          <a:latin typeface="Ubuntu" panose="020B0504030602030204" pitchFamily="34" charset="0"/>
                          <a:ea typeface="SimSun" panose="02010600030101010101" pitchFamily="2" charset="-122"/>
                        </a:rPr>
                        <a:t>健身</a:t>
                      </a:r>
                      <a:br>
                        <a:rPr lang="en-US" altLang="zh-CN" sz="1000" baseline="0" noProof="0">
                          <a:latin typeface="Ubuntu" panose="020B0504030602030204" pitchFamily="34" charset="0"/>
                          <a:ea typeface="SimSun" panose="02010600030101010101" pitchFamily="2" charset="-122"/>
                        </a:rPr>
                      </a:br>
                      <a:r>
                        <a:rPr lang="zh-cn" sz="1000" baseline="0" noProof="0">
                          <a:latin typeface="Ubuntu" panose="020B0504030602030204" pitchFamily="34" charset="0"/>
                          <a:ea typeface="SimSun" panose="02010600030101010101" pitchFamily="2" charset="-122"/>
                        </a:rPr>
                        <a:t>目的和个</a:t>
                      </a:r>
                      <a:r>
                        <a:rPr lang="zh-cn" sz="1000" baseline="0" noProof="0" dirty="0">
                          <a:latin typeface="Ubuntu" panose="020B0504030602030204" pitchFamily="34" charset="0"/>
                          <a:ea typeface="SimSun" panose="02010600030101010101" pitchFamily="2" charset="-122"/>
                        </a:rPr>
                        <a:t>人最佳状态。根据 Fit 5 指南中的信息，</a:t>
                      </a:r>
                      <a:r>
                        <a:rPr lang="zh-cn" sz="1000" baseline="0" noProof="0">
                          <a:latin typeface="Ubuntu" panose="020B0504030602030204" pitchFamily="34" charset="0"/>
                          <a:ea typeface="SimSun" panose="02010600030101010101" pitchFamily="2" charset="-122"/>
                        </a:rPr>
                        <a:t>您可以分享关于以下方</a:t>
                      </a:r>
                      <a:br>
                        <a:rPr lang="en-US" altLang="zh-CN" sz="1000" baseline="0" noProof="0">
                          <a:latin typeface="Ubuntu" panose="020B0504030602030204" pitchFamily="34" charset="0"/>
                          <a:ea typeface="SimSun" panose="02010600030101010101" pitchFamily="2" charset="-122"/>
                        </a:rPr>
                      </a:br>
                      <a:r>
                        <a:rPr lang="zh-cn" sz="1000" baseline="0" noProof="0">
                          <a:latin typeface="Ubuntu" panose="020B0504030602030204" pitchFamily="34" charset="0"/>
                          <a:ea typeface="SimSun" panose="02010600030101010101" pitchFamily="2" charset="-122"/>
                        </a:rPr>
                        <a:t>面的经验教训</a:t>
                      </a:r>
                      <a:r>
                        <a:rPr lang="zh-cn" sz="1000" baseline="0" noProof="0" dirty="0">
                          <a:latin typeface="Ubuntu" panose="020B0504030602030204" pitchFamily="34" charset="0"/>
                          <a:ea typeface="SimSun" panose="02010600030101010101" pitchFamily="2" charset="-122"/>
                        </a:rPr>
                        <a:t>：</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不运动时也能保持活跃。</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吃能为身体提供能量的健康食品。</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喝补水饮料。</a:t>
                      </a:r>
                    </a:p>
                    <a:p>
                      <a:pPr marL="0" indent="0">
                        <a:buFont typeface="Arial" panose="020B0604020202020204" pitchFamily="34" charset="0"/>
                        <a:buNone/>
                      </a:pPr>
                      <a:endParaRPr lang="en-US" sz="1000" baseline="0" noProof="0" dirty="0">
                        <a:latin typeface="Ubuntu" panose="020B0504030602030204" pitchFamily="34" charset="0"/>
                        <a:ea typeface="SimSun" panose="02010600030101010101" pitchFamily="2" charset="-122"/>
                      </a:endParaRPr>
                    </a:p>
                    <a:p>
                      <a:pPr marL="0" indent="0">
                        <a:buFont typeface="Arial" panose="020B0604020202020204" pitchFamily="34" charset="0"/>
                        <a:buNone/>
                      </a:pPr>
                      <a:r>
                        <a:rPr lang="zh-cn" sz="1000" baseline="0" noProof="0" dirty="0">
                          <a:latin typeface="Ubuntu" panose="020B0504030602030204" pitchFamily="34" charset="0"/>
                          <a:ea typeface="SimSun" panose="02010600030101010101" pitchFamily="2" charset="-122"/>
                        </a:rPr>
                        <a:t>除了 Fit 5 指南和健身卡，您还可以在以下网页和资源中找</a:t>
                      </a:r>
                      <a:r>
                        <a:rPr lang="zh-cn" sz="1000" baseline="0" noProof="0">
                          <a:latin typeface="Ubuntu" panose="020B0504030602030204" pitchFamily="34" charset="0"/>
                          <a:ea typeface="SimSun" panose="02010600030101010101" pitchFamily="2" charset="-122"/>
                        </a:rPr>
                        <a:t>到有关健康</a:t>
                      </a:r>
                      <a:br>
                        <a:rPr lang="en-US" altLang="zh-CN" sz="1000" baseline="0" noProof="0">
                          <a:latin typeface="Ubuntu" panose="020B0504030602030204" pitchFamily="34" charset="0"/>
                          <a:ea typeface="SimSun" panose="02010600030101010101" pitchFamily="2" charset="-122"/>
                        </a:rPr>
                      </a:br>
                      <a:r>
                        <a:rPr lang="zh-cn" sz="1000" baseline="0" noProof="0">
                          <a:latin typeface="Ubuntu" panose="020B0504030602030204" pitchFamily="34" charset="0"/>
                          <a:ea typeface="SimSun" panose="02010600030101010101" pitchFamily="2" charset="-122"/>
                        </a:rPr>
                        <a:t>技巧的</a:t>
                      </a:r>
                      <a:r>
                        <a:rPr lang="zh-cn" sz="1000" baseline="0" noProof="0" dirty="0">
                          <a:latin typeface="Ubuntu" panose="020B0504030602030204" pitchFamily="34" charset="0"/>
                          <a:ea typeface="SimSun" panose="02010600030101010101" pitchFamily="2" charset="-122"/>
                        </a:rPr>
                        <a:t>信息：</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国际特奥会健康教育工具包</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High 5 for Fitness</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促进健康 – 培训材料</a:t>
                      </a:r>
                    </a:p>
                    <a:p>
                      <a:pPr marL="171450" indent="-171450">
                        <a:buFont typeface="Arial" panose="020B0604020202020204" pitchFamily="34" charset="0"/>
                        <a:buChar char="•"/>
                      </a:pPr>
                      <a:r>
                        <a:rPr lang="zh-cn" sz="1000" baseline="0" noProof="0" dirty="0">
                          <a:latin typeface="Ubuntu" panose="020B0504030602030204" pitchFamily="34" charset="0"/>
                          <a:ea typeface="SimSun" panose="02010600030101010101" pitchFamily="2" charset="-122"/>
                        </a:rPr>
                        <a:t>您计划的健身资源和指南</a:t>
                      </a:r>
                    </a:p>
                    <a:p>
                      <a:pPr marL="0" indent="0">
                        <a:buFont typeface="Arial" panose="020B0604020202020204" pitchFamily="34" charset="0"/>
                        <a:buNone/>
                      </a:pPr>
                      <a:endParaRPr lang="en-US" sz="1000" baseline="0" noProof="0" dirty="0">
                        <a:latin typeface="Ubuntu" panose="020B0504030602030204" pitchFamily="34" charset="0"/>
                        <a:ea typeface="SimSun" panose="02010600030101010101" pitchFamily="2" charset="-122"/>
                      </a:endParaRPr>
                    </a:p>
                    <a:p>
                      <a:pPr marL="0" indent="0">
                        <a:buFont typeface="Arial" panose="020B0604020202020204" pitchFamily="34" charset="0"/>
                        <a:buNone/>
                      </a:pPr>
                      <a:r>
                        <a:rPr lang="zh-cn" sz="1000" baseline="0" noProof="0" dirty="0">
                          <a:latin typeface="Ubuntu" panose="020B0504030602030204" pitchFamily="34" charset="0"/>
                          <a:ea typeface="SimSun" panose="02010600030101010101" pitchFamily="2" charset="-122"/>
                        </a:rPr>
                        <a:t>您也可以使用练习册来帮助编写健康技巧！</a:t>
                      </a:r>
                    </a:p>
                    <a:p>
                      <a:pPr marL="0" indent="0">
                        <a:buFont typeface="Arial" panose="020B0604020202020204" pitchFamily="34" charset="0"/>
                        <a:buNone/>
                      </a:pPr>
                      <a:endParaRPr lang="en-US" sz="1000" baseline="0" noProof="0" dirty="0">
                        <a:latin typeface="Ubuntu" panose="020B0504030602030204" pitchFamily="34" charset="0"/>
                        <a:ea typeface="SimSun" panose="02010600030101010101" pitchFamily="2" charset="-122"/>
                      </a:endParaRPr>
                    </a:p>
                    <a:p>
                      <a:endParaRPr lang="en-US" sz="1000" baseline="0" noProof="0" dirty="0">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sz="1000" baseline="0" noProof="0" dirty="0">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AB08F2BD-6B05-0FC0-742D-925D0AD4668D}"/>
              </a:ext>
            </a:extLst>
          </p:cNvPr>
          <p:cNvPicPr>
            <a:picLocks noChangeAspect="1"/>
          </p:cNvPicPr>
          <p:nvPr/>
        </p:nvPicPr>
        <p:blipFill rotWithShape="1">
          <a:blip r:embed="rId2"/>
          <a:srcRect l="57751" t="34326" r="1657" b="25279"/>
          <a:stretch/>
        </p:blipFill>
        <p:spPr>
          <a:xfrm>
            <a:off x="6997148" y="1108442"/>
            <a:ext cx="2135839" cy="1195572"/>
          </a:xfrm>
          <a:prstGeom prst="rect">
            <a:avLst/>
          </a:prstGeom>
          <a:ln>
            <a:solidFill>
              <a:schemeClr val="tx1"/>
            </a:solidFill>
          </a:ln>
        </p:spPr>
      </p:pic>
      <p:grpSp>
        <p:nvGrpSpPr>
          <p:cNvPr id="11" name="Group 10">
            <a:extLst>
              <a:ext uri="{FF2B5EF4-FFF2-40B4-BE49-F238E27FC236}">
                <a16:creationId xmlns:a16="http://schemas.microsoft.com/office/drawing/2014/main" id="{BBC3950C-1456-66BB-9187-A1B04DB3F7F0}"/>
              </a:ext>
            </a:extLst>
          </p:cNvPr>
          <p:cNvGrpSpPr/>
          <p:nvPr/>
        </p:nvGrpSpPr>
        <p:grpSpPr>
          <a:xfrm>
            <a:off x="6994908" y="3195377"/>
            <a:ext cx="2138079" cy="2590710"/>
            <a:chOff x="6994908" y="2895603"/>
            <a:chExt cx="2138079" cy="2590710"/>
          </a:xfrm>
        </p:grpSpPr>
        <p:pic>
          <p:nvPicPr>
            <p:cNvPr id="7" name="Picture 6">
              <a:extLst>
                <a:ext uri="{FF2B5EF4-FFF2-40B4-BE49-F238E27FC236}">
                  <a16:creationId xmlns:a16="http://schemas.microsoft.com/office/drawing/2014/main" id="{7D210D89-33E9-1963-27D9-5401BB57DE9B}"/>
                </a:ext>
              </a:extLst>
            </p:cNvPr>
            <p:cNvPicPr>
              <a:picLocks noChangeAspect="1"/>
            </p:cNvPicPr>
            <p:nvPr/>
          </p:nvPicPr>
          <p:blipFill rotWithShape="1">
            <a:blip r:embed="rId3"/>
            <a:srcRect l="57397" t="33694" r="1775" b="25069"/>
            <a:stretch/>
          </p:blipFill>
          <p:spPr>
            <a:xfrm>
              <a:off x="6997148" y="2895603"/>
              <a:ext cx="2135839" cy="1213404"/>
            </a:xfrm>
            <a:prstGeom prst="rect">
              <a:avLst/>
            </a:prstGeom>
            <a:ln>
              <a:solidFill>
                <a:schemeClr val="tx1"/>
              </a:solidFill>
            </a:ln>
          </p:spPr>
        </p:pic>
        <p:pic>
          <p:nvPicPr>
            <p:cNvPr id="9" name="Picture 8">
              <a:extLst>
                <a:ext uri="{FF2B5EF4-FFF2-40B4-BE49-F238E27FC236}">
                  <a16:creationId xmlns:a16="http://schemas.microsoft.com/office/drawing/2014/main" id="{32D60283-A3CE-1E40-EDCF-1A00396850E7}"/>
                </a:ext>
              </a:extLst>
            </p:cNvPr>
            <p:cNvPicPr>
              <a:picLocks noChangeAspect="1"/>
            </p:cNvPicPr>
            <p:nvPr/>
          </p:nvPicPr>
          <p:blipFill rotWithShape="1">
            <a:blip r:embed="rId4"/>
            <a:srcRect l="57396" t="33905" r="1539" b="25279"/>
            <a:stretch/>
          </p:blipFill>
          <p:spPr>
            <a:xfrm>
              <a:off x="6994908" y="4292213"/>
              <a:ext cx="2135839" cy="1194100"/>
            </a:xfrm>
            <a:prstGeom prst="rect">
              <a:avLst/>
            </a:prstGeom>
            <a:ln>
              <a:solidFill>
                <a:schemeClr val="tx1"/>
              </a:solidFill>
            </a:ln>
          </p:spPr>
        </p:pic>
      </p:grpSp>
    </p:spTree>
    <p:extLst>
      <p:ext uri="{BB962C8B-B14F-4D97-AF65-F5344CB8AC3E}">
        <p14:creationId xmlns:p14="http://schemas.microsoft.com/office/powerpoint/2010/main" val="35880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766723636"/>
              </p:ext>
            </p:extLst>
          </p:nvPr>
        </p:nvGraphicFramePr>
        <p:xfrm>
          <a:off x="614150" y="545910"/>
          <a:ext cx="8518837" cy="335024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1497">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健身和健康教育概述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课后作业</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现在，我们完成了健身队长培训的第一课！请在下一节课开始之前完成健康技巧课后作业：</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选择或编写健康技巧，并练习与他人分享。</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通过电子邮件发送完成的课后作业，如果您愿意，也可以附上练习视频。</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下一节课开始时，您要向小组介绍自己的健康技巧！</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分享其他提醒，例如联系信息、下次培训的日期/时间</a:t>
                      </a:r>
                      <a:r>
                        <a:rPr lang="zh-cn" sz="1000" b="1" i="1" u="none" strike="noStrike" kern="1200" baseline="0" noProof="0">
                          <a:solidFill>
                            <a:schemeClr val="dk1"/>
                          </a:solidFill>
                          <a:latin typeface="Ubuntu" panose="020B0504030602030204" pitchFamily="34" charset="0"/>
                          <a:ea typeface="SimSun" panose="02010600030101010101" pitchFamily="2" charset="-122"/>
                          <a:cs typeface="+mn-cs"/>
                        </a:rPr>
                        <a:t>等。</a:t>
                      </a:r>
                      <a:endParaRPr lang="en-US" altLang="zh-CN" sz="1000" b="1" i="1" u="none" strike="noStrike" kern="1200" baseline="0" noProof="0">
                        <a:solidFill>
                          <a:schemeClr val="dk1"/>
                        </a:solidFill>
                        <a:latin typeface="Ubuntu" panose="020B0504030602030204" pitchFamily="34" charset="0"/>
                        <a:ea typeface="SimSun" panose="02010600030101010101" pitchFamily="2" charset="-122"/>
                        <a:cs typeface="+mn-cs"/>
                      </a:endParaRPr>
                    </a:p>
                    <a:p>
                      <a:endParaRPr lang="en-US" altLang="zh-CN" sz="1000" b="1" i="1" u="none" strike="noStrike" kern="1200" baseline="0" noProof="0">
                        <a:solidFill>
                          <a:schemeClr val="dk1"/>
                        </a:solidFill>
                        <a:latin typeface="Ubuntu" panose="020B0504030602030204" pitchFamily="34" charset="0"/>
                        <a:ea typeface="SimSun" panose="02010600030101010101" pitchFamily="2" charset="-122"/>
                        <a:cs typeface="+mn-cs"/>
                      </a:endParaRPr>
                    </a:p>
                    <a:p>
                      <a:endParaRPr lang="en-US" altLang="zh-CN" sz="1000" b="1" i="1" u="none" strike="noStrike" kern="1200" baseline="0" noProof="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marL="0" indent="0">
                        <a:buFont typeface="Arial" panose="020B0604020202020204" pitchFamily="34" charset="0"/>
                        <a:buNone/>
                      </a:pPr>
                      <a:endParaRPr lang="en-US" sz="1000" noProof="0" dirty="0">
                        <a:solidFill>
                          <a:srgbClr val="316355"/>
                        </a:solidFill>
                        <a:latin typeface="Ubuntu" panose="020B0504030602030204" pitchFamily="34" charset="0"/>
                        <a:ea typeface="SimSun" panose="02010600030101010101" pitchFamily="2" charset="-122"/>
                      </a:endParaRPr>
                    </a:p>
                    <a:p>
                      <a:pPr algn="ctr"/>
                      <a:r>
                        <a:rPr lang="zh-cn" sz="3600" b="1" baseline="0" noProof="0" dirty="0">
                          <a:solidFill>
                            <a:schemeClr val="bg1"/>
                          </a:solidFill>
                          <a:latin typeface="Ubuntu" panose="020B0504030602030204" pitchFamily="34" charset="0"/>
                          <a:ea typeface="SimSun" panose="02010600030101010101" pitchFamily="2" charset="-122"/>
                        </a:rPr>
                        <a:t>第 1 课已完成</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endParaRPr lang="en-US" sz="1000" noProof="0" dirty="0">
                        <a:solidFill>
                          <a:srgbClr val="316355"/>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FA2C91BB-860E-D1AC-8193-1879F40AC103}"/>
              </a:ext>
            </a:extLst>
          </p:cNvPr>
          <p:cNvPicPr>
            <a:picLocks noChangeAspect="1"/>
          </p:cNvPicPr>
          <p:nvPr/>
        </p:nvPicPr>
        <p:blipFill rotWithShape="1">
          <a:blip r:embed="rId2"/>
          <a:srcRect l="56923" t="33906" r="1775" b="26331"/>
          <a:stretch/>
        </p:blipFill>
        <p:spPr>
          <a:xfrm>
            <a:off x="6988317" y="1206988"/>
            <a:ext cx="2144670" cy="1161440"/>
          </a:xfrm>
          <a:prstGeom prst="rect">
            <a:avLst/>
          </a:prstGeom>
          <a:ln>
            <a:solidFill>
              <a:schemeClr val="tx1"/>
            </a:solidFill>
          </a:ln>
        </p:spPr>
      </p:pic>
    </p:spTree>
    <p:extLst>
      <p:ext uri="{BB962C8B-B14F-4D97-AF65-F5344CB8AC3E}">
        <p14:creationId xmlns:p14="http://schemas.microsoft.com/office/powerpoint/2010/main" val="166519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411997241"/>
              </p:ext>
            </p:extLst>
          </p:nvPr>
        </p:nvGraphicFramePr>
        <p:xfrm>
          <a:off x="614150" y="545911"/>
          <a:ext cx="8518837" cy="586363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1433">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32305">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&lt;1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欢迎回到健身队长培训！在第 2 课中，</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我们将针对不同的运动练习引</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导热身和放松运动</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819174">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检查</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6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开始第 2 课之前，我们先来谈谈第 1 课 – 健身概述。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对于第 1 课，还有人有没得到解答的疑问吗？</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课后作业是编写和练习健康技巧的演示。谁愿意来练习一下向小组展示和分享自己的健康技巧？</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2220727">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角色和职责</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p>
                      <a:endParaRPr lang="en-US" sz="100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我们回顾一下健身队长的角色和职责。</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利用领导技能</a:t>
                      </a:r>
                      <a:r>
                        <a:rPr lang="zh-cn" sz="1000" noProof="0" dirty="0">
                          <a:effectLst/>
                          <a:latin typeface="Ubuntu" panose="020B0504030602030204" pitchFamily="34" charset="0"/>
                          <a:ea typeface="SimSun" panose="02010600030101010101" pitchFamily="2" charset="-122"/>
                          <a:cs typeface="Times New Roman" panose="02020603050405020304" pitchFamily="18" charset="0"/>
                        </a:rPr>
                        <a:t>与教练密切合作，通过以下方式确保健康和健身是运动体验的重要组成部分</a:t>
                      </a:r>
                      <a:r>
                        <a:rPr lang="zh-cn" sz="1000" b="0" i="0" u="none" strike="noStrike" kern="1200" baseline="0" noProof="0" dirty="0">
                          <a:solidFill>
                            <a:schemeClr val="dk1"/>
                          </a:solidFill>
                          <a:effectLst/>
                          <a:latin typeface="Ubuntu" panose="020B0504030602030204" pitchFamily="34" charset="0"/>
                          <a:ea typeface="SimSun" panose="02010600030101010101" pitchFamily="2" charset="-122"/>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effectLst/>
                          <a:latin typeface="Ubuntu" panose="020B0504030602030204" pitchFamily="34" charset="0"/>
                          <a:ea typeface="SimSun" panose="02010600030101010101" pitchFamily="2" charset="-122"/>
                          <a:cs typeface="+mn-cs"/>
                        </a:rPr>
                        <a:t>向队友传授健康习惯。</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effectLst/>
                          <a:latin typeface="Ubuntu" panose="020B0504030602030204" pitchFamily="34" charset="0"/>
                          <a:ea typeface="SimSun" panose="02010600030101010101" pitchFamily="2" charset="-122"/>
                          <a:cs typeface="+mn-cs"/>
                        </a:rPr>
                        <a:t>练习前和练习后引导热身和放松运动。</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effectLst/>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sz="1000" b="0" i="0" u="none" strike="noStrike" kern="1200" baseline="0" noProof="0" dirty="0">
                          <a:solidFill>
                            <a:schemeClr val="dk1"/>
                          </a:solidFill>
                          <a:effectLst/>
                          <a:latin typeface="Ubuntu" panose="020B0504030602030204" pitchFamily="34" charset="0"/>
                          <a:ea typeface="SimSun" panose="02010600030101010101" pitchFamily="2" charset="-122"/>
                          <a:cs typeface="Times New Roman" panose="02020603050405020304" pitchFamily="18" charset="0"/>
                        </a:rPr>
                        <a:t>在第 1 课中，我们了解了健身的不同部分以及如何教授健康</a:t>
                      </a:r>
                      <a:r>
                        <a:rPr lang="zh-cn" sz="1000" b="0" i="0" u="none" strike="noStrike" kern="1200" baseline="0" noProof="0">
                          <a:solidFill>
                            <a:schemeClr val="dk1"/>
                          </a:solidFill>
                          <a:effectLst/>
                          <a:latin typeface="Ubuntu" panose="020B0504030602030204" pitchFamily="34" charset="0"/>
                          <a:ea typeface="SimSun" panose="02010600030101010101" pitchFamily="2" charset="-122"/>
                          <a:cs typeface="Times New Roman" panose="02020603050405020304" pitchFamily="18" charset="0"/>
                        </a:rPr>
                        <a:t>技巧。</a:t>
                      </a:r>
                      <a:br>
                        <a:rPr lang="en-US" altLang="zh-CN" sz="1000" b="0" i="0" u="none" strike="noStrike" kern="1200" baseline="0" noProof="0">
                          <a:solidFill>
                            <a:schemeClr val="dk1"/>
                          </a:solidFill>
                          <a:effectLst/>
                          <a:latin typeface="Ubuntu" panose="020B0504030602030204" pitchFamily="34" charset="0"/>
                          <a:ea typeface="SimSun" panose="02010600030101010101" pitchFamily="2" charset="-122"/>
                          <a:cs typeface="Times New Roman" panose="02020603050405020304" pitchFamily="18" charset="0"/>
                        </a:rPr>
                      </a:br>
                      <a:r>
                        <a:rPr lang="zh-cn" sz="1000" b="0" i="0" u="none" strike="noStrike" kern="1200" baseline="0" noProof="0">
                          <a:solidFill>
                            <a:schemeClr val="dk1"/>
                          </a:solidFill>
                          <a:effectLst/>
                          <a:latin typeface="Ubuntu" panose="020B0504030602030204" pitchFamily="34" charset="0"/>
                          <a:ea typeface="SimSun" panose="02010600030101010101" pitchFamily="2" charset="-122"/>
                          <a:cs typeface="Times New Roman" panose="02020603050405020304" pitchFamily="18" charset="0"/>
                        </a:rPr>
                        <a:t>现在</a:t>
                      </a:r>
                      <a:r>
                        <a:rPr lang="zh-cn" sz="1000" b="0" i="0" u="none" strike="noStrike" kern="1200" baseline="0" noProof="0" dirty="0">
                          <a:solidFill>
                            <a:schemeClr val="dk1"/>
                          </a:solidFill>
                          <a:effectLst/>
                          <a:latin typeface="Ubuntu" panose="020B0504030602030204" pitchFamily="34" charset="0"/>
                          <a:ea typeface="SimSun" panose="02010600030101010101" pitchFamily="2" charset="-122"/>
                          <a:cs typeface="Times New Roman" panose="02020603050405020304" pitchFamily="18" charset="0"/>
                        </a:rPr>
                        <a:t>，是时候学习热身和放松运动并练习带领运动员锻炼了！</a:t>
                      </a:r>
                      <a:endParaRPr lang="en-US" sz="1000" b="0" i="0" u="none" strike="noStrike" kern="1200" baseline="0" noProof="0" dirty="0">
                        <a:solidFill>
                          <a:schemeClr val="dk1"/>
                        </a:solidFill>
                        <a:effectLst/>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872185111"/>
                  </a:ext>
                </a:extLst>
              </a:tr>
            </a:tbl>
          </a:graphicData>
        </a:graphic>
      </p:graphicFrame>
      <p:pic>
        <p:nvPicPr>
          <p:cNvPr id="5" name="Picture 4">
            <a:extLst>
              <a:ext uri="{FF2B5EF4-FFF2-40B4-BE49-F238E27FC236}">
                <a16:creationId xmlns:a16="http://schemas.microsoft.com/office/drawing/2014/main" id="{7FB5378E-AD66-FEB4-E98E-FB704F98CCEE}"/>
              </a:ext>
            </a:extLst>
          </p:cNvPr>
          <p:cNvPicPr>
            <a:picLocks noChangeAspect="1"/>
          </p:cNvPicPr>
          <p:nvPr/>
        </p:nvPicPr>
        <p:blipFill rotWithShape="1">
          <a:blip r:embed="rId2"/>
          <a:srcRect l="57042" t="34116" r="1893" b="25490"/>
          <a:stretch/>
        </p:blipFill>
        <p:spPr>
          <a:xfrm>
            <a:off x="6975230" y="1055077"/>
            <a:ext cx="2157757" cy="1193917"/>
          </a:xfrm>
          <a:prstGeom prst="rect">
            <a:avLst/>
          </a:prstGeom>
          <a:ln>
            <a:solidFill>
              <a:schemeClr val="tx1"/>
            </a:solidFill>
          </a:ln>
        </p:spPr>
      </p:pic>
      <p:pic>
        <p:nvPicPr>
          <p:cNvPr id="9" name="Picture 8">
            <a:extLst>
              <a:ext uri="{FF2B5EF4-FFF2-40B4-BE49-F238E27FC236}">
                <a16:creationId xmlns:a16="http://schemas.microsoft.com/office/drawing/2014/main" id="{1782B95B-5D29-5423-0A14-FB2F1034645B}"/>
              </a:ext>
            </a:extLst>
          </p:cNvPr>
          <p:cNvPicPr>
            <a:picLocks noChangeAspect="1"/>
          </p:cNvPicPr>
          <p:nvPr/>
        </p:nvPicPr>
        <p:blipFill rotWithShape="1">
          <a:blip r:embed="rId3"/>
          <a:srcRect l="56805" t="33905" r="1657" b="25490"/>
          <a:stretch/>
        </p:blipFill>
        <p:spPr>
          <a:xfrm>
            <a:off x="6975230" y="2758160"/>
            <a:ext cx="2157757" cy="1186458"/>
          </a:xfrm>
          <a:prstGeom prst="rect">
            <a:avLst/>
          </a:prstGeom>
          <a:ln>
            <a:solidFill>
              <a:schemeClr val="tx1"/>
            </a:solidFill>
          </a:ln>
        </p:spPr>
      </p:pic>
      <p:pic>
        <p:nvPicPr>
          <p:cNvPr id="11" name="Picture 10">
            <a:extLst>
              <a:ext uri="{FF2B5EF4-FFF2-40B4-BE49-F238E27FC236}">
                <a16:creationId xmlns:a16="http://schemas.microsoft.com/office/drawing/2014/main" id="{228E9607-B1A7-DD38-92A8-8FB3CAD11BD9}"/>
              </a:ext>
            </a:extLst>
          </p:cNvPr>
          <p:cNvPicPr>
            <a:picLocks noChangeAspect="1"/>
          </p:cNvPicPr>
          <p:nvPr/>
        </p:nvPicPr>
        <p:blipFill rotWithShape="1">
          <a:blip r:embed="rId4"/>
          <a:srcRect l="57160" t="33694" r="1657" b="25069"/>
          <a:stretch/>
        </p:blipFill>
        <p:spPr>
          <a:xfrm>
            <a:off x="6975230" y="4609007"/>
            <a:ext cx="2157757" cy="1215289"/>
          </a:xfrm>
          <a:prstGeom prst="rect">
            <a:avLst/>
          </a:prstGeom>
          <a:ln>
            <a:solidFill>
              <a:schemeClr val="tx1"/>
            </a:solidFill>
          </a:ln>
        </p:spPr>
      </p:pic>
    </p:spTree>
    <p:extLst>
      <p:ext uri="{BB962C8B-B14F-4D97-AF65-F5344CB8AC3E}">
        <p14:creationId xmlns:p14="http://schemas.microsoft.com/office/powerpoint/2010/main" val="88631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AEE850-1CA9-4973-B1B5-CDD043863B4E}"/>
              </a:ext>
            </a:extLst>
          </p:cNvPr>
          <p:cNvSpPr txBox="1"/>
          <p:nvPr/>
        </p:nvSpPr>
        <p:spPr>
          <a:xfrm>
            <a:off x="559707" y="487330"/>
            <a:ext cx="8621486" cy="690189"/>
          </a:xfrm>
          <a:prstGeom prst="rect">
            <a:avLst/>
          </a:prstGeom>
          <a:noFill/>
        </p:spPr>
        <p:txBody>
          <a:bodyPr wrap="square">
            <a:spAutoFit/>
          </a:bodyPr>
          <a:lstStyle/>
          <a:p>
            <a:pPr marL="2540">
              <a:lnSpc>
                <a:spcPct val="107000"/>
              </a:lnSpc>
              <a:spcAft>
                <a:spcPts val="335"/>
              </a:spcAft>
            </a:pPr>
            <a:r>
              <a:rPr lang="zh-cn" sz="1400" b="1" dirty="0">
                <a:solidFill>
                  <a:srgbClr val="2F6153"/>
                </a:solidFill>
                <a:effectLst/>
                <a:latin typeface="Ubuntu" panose="020B0504030602030204" pitchFamily="34" charset="0"/>
                <a:ea typeface="SimSun" panose="02010600030101010101" pitchFamily="2" charset="-122"/>
                <a:cs typeface="Ubuntu" panose="020B0504030602030204" pitchFamily="34" charset="0"/>
              </a:rPr>
              <a:t>健身队长</a:t>
            </a:r>
            <a:endParaRPr lang="es-PA" sz="1400" dirty="0">
              <a:solidFill>
                <a:srgbClr val="000000"/>
              </a:solidFill>
              <a:effectLst/>
              <a:latin typeface="Calibri" panose="020F0502020204030204" pitchFamily="34" charset="0"/>
              <a:ea typeface="SimSun" panose="02010600030101010101" pitchFamily="2" charset="-122"/>
            </a:endParaRPr>
          </a:p>
          <a:p>
            <a:pPr marL="2540">
              <a:lnSpc>
                <a:spcPct val="107000"/>
              </a:lnSpc>
              <a:spcAft>
                <a:spcPts val="825"/>
              </a:spcAft>
            </a:pPr>
            <a:r>
              <a:rPr lang="zh-cn" sz="2200" kern="0" dirty="0">
                <a:solidFill>
                  <a:srgbClr val="2F6153"/>
                </a:solidFill>
                <a:effectLst/>
                <a:latin typeface="Ubuntu" panose="020B0504030602030204" pitchFamily="34" charset="0"/>
                <a:ea typeface="SimSun" panose="02010600030101010101" pitchFamily="2" charset="-122"/>
                <a:cs typeface="Ubuntu" panose="020B0504030602030204" pitchFamily="34" charset="0"/>
              </a:rPr>
              <a:t>辅导员指南</a:t>
            </a:r>
            <a:endParaRPr lang="es-PA" sz="2200" kern="0" dirty="0">
              <a:solidFill>
                <a:srgbClr val="2F6153"/>
              </a:solidFill>
              <a:effectLst/>
              <a:latin typeface="Ubuntu" panose="020B0504030602030204" pitchFamily="34" charset="0"/>
              <a:ea typeface="SimSun" panose="02010600030101010101" pitchFamily="2" charset="-122"/>
              <a:cs typeface="Ubuntu" panose="020B0504030602030204" pitchFamily="34" charset="0"/>
            </a:endParaRPr>
          </a:p>
        </p:txBody>
      </p:sp>
      <p:sp>
        <p:nvSpPr>
          <p:cNvPr id="4" name="CuadroTexto 3">
            <a:extLst>
              <a:ext uri="{FF2B5EF4-FFF2-40B4-BE49-F238E27FC236}">
                <a16:creationId xmlns:a16="http://schemas.microsoft.com/office/drawing/2014/main" id="{4A284CCA-C141-48AD-8E0B-8B1C4C36D824}"/>
              </a:ext>
            </a:extLst>
          </p:cNvPr>
          <p:cNvSpPr txBox="1"/>
          <p:nvPr/>
        </p:nvSpPr>
        <p:spPr>
          <a:xfrm>
            <a:off x="549960" y="1179507"/>
            <a:ext cx="8263114" cy="4666599"/>
          </a:xfrm>
          <a:prstGeom prst="rect">
            <a:avLst/>
          </a:prstGeom>
          <a:noFill/>
        </p:spPr>
        <p:txBody>
          <a:bodyPr wrap="square" rtlCol="0">
            <a:spAutoFit/>
          </a:bodyPr>
          <a:lstStyle/>
          <a:p>
            <a:pPr indent="-6350">
              <a:lnSpc>
                <a:spcPct val="117000"/>
              </a:lnSpc>
              <a:spcAft>
                <a:spcPts val="1900"/>
              </a:spcAft>
            </a:pPr>
            <a:r>
              <a:rPr lang="zh-cn" sz="1400" dirty="0">
                <a:solidFill>
                  <a:srgbClr val="2E2825"/>
                </a:solidFill>
                <a:effectLst/>
                <a:latin typeface="Ubuntu" panose="020B0504030602030204" pitchFamily="34" charset="0"/>
                <a:ea typeface="SimSun" panose="02010600030101010101" pitchFamily="2" charset="-122"/>
                <a:cs typeface="Ubuntu" panose="020B0504030602030204" pitchFamily="34" charset="0"/>
              </a:rPr>
              <a:t>本辅导员指南概述了如何使用 PowerPoint 演示文稿和参与者练习册来主持和开展</a:t>
            </a:r>
            <a:r>
              <a:rPr lang="zh-cn" sz="1400" dirty="0">
                <a:solidFill>
                  <a:srgbClr val="2E2825"/>
                </a:solidFill>
                <a:latin typeface="Ubuntu" panose="020B0504030602030204" pitchFamily="34" charset="0"/>
                <a:ea typeface="SimSun" panose="02010600030101010101" pitchFamily="2" charset="-122"/>
                <a:cs typeface="Ubuntu" panose="020B0504030602030204" pitchFamily="34" charset="0"/>
              </a:rPr>
              <a:t>健身队长</a:t>
            </a:r>
            <a:r>
              <a:rPr lang="zh-cn" sz="1400" dirty="0">
                <a:solidFill>
                  <a:srgbClr val="2E2825"/>
                </a:solidFill>
                <a:effectLst/>
                <a:latin typeface="Ubuntu" panose="020B0504030602030204" pitchFamily="34" charset="0"/>
                <a:ea typeface="SimSun" panose="02010600030101010101" pitchFamily="2" charset="-122"/>
                <a:cs typeface="Ubuntu" panose="020B0504030602030204" pitchFamily="34" charset="0"/>
              </a:rPr>
              <a:t>培训课程。</a:t>
            </a:r>
            <a:endParaRPr lang="es-PA" sz="1400" dirty="0">
              <a:solidFill>
                <a:srgbClr val="000000"/>
              </a:solidFill>
              <a:effectLst/>
              <a:latin typeface="Calibri" panose="020F0502020204030204" pitchFamily="34" charset="0"/>
              <a:ea typeface="SimSun" panose="02010600030101010101" pitchFamily="2" charset="-122"/>
            </a:endParaRPr>
          </a:p>
          <a:p>
            <a:pPr indent="-6350">
              <a:lnSpc>
                <a:spcPct val="117000"/>
              </a:lnSpc>
              <a:spcAft>
                <a:spcPts val="20"/>
              </a:spcAft>
            </a:pPr>
            <a:r>
              <a:rPr lang="zh-cn" sz="1400" dirty="0">
                <a:solidFill>
                  <a:srgbClr val="2E2825"/>
                </a:solidFill>
                <a:effectLst/>
                <a:latin typeface="Ubuntu" panose="020B0504030602030204" pitchFamily="34" charset="0"/>
                <a:ea typeface="SimSun" panose="02010600030101010101" pitchFamily="2" charset="-122"/>
                <a:cs typeface="Ubuntu" panose="020B0504030602030204" pitchFamily="34" charset="0"/>
              </a:rPr>
              <a:t>如果您需要一些资源来帮助准备和领导线上培训，可在此处查找。</a:t>
            </a:r>
            <a:endParaRPr lang="es-PA" sz="1400" dirty="0">
              <a:solidFill>
                <a:srgbClr val="000000"/>
              </a:solidFill>
              <a:effectLst/>
              <a:latin typeface="Calibri" panose="020F0502020204030204" pitchFamily="34" charset="0"/>
              <a:ea typeface="SimSun" panose="02010600030101010101" pitchFamily="2" charset="-122"/>
            </a:endParaRPr>
          </a:p>
          <a:p>
            <a:pPr indent="-6350">
              <a:lnSpc>
                <a:spcPct val="117000"/>
              </a:lnSpc>
              <a:spcAft>
                <a:spcPts val="1900"/>
              </a:spcAft>
            </a:pPr>
            <a:r>
              <a:rPr lang="zh-cn" sz="1400" dirty="0">
                <a:solidFill>
                  <a:srgbClr val="2E2825"/>
                </a:solidFill>
                <a:effectLst/>
                <a:latin typeface="Ubuntu" panose="020B0504030602030204" pitchFamily="34" charset="0"/>
                <a:ea typeface="SimSun" panose="02010600030101010101" pitchFamily="2" charset="-122"/>
                <a:cs typeface="Ubuntu" panose="020B0504030602030204" pitchFamily="34" charset="0"/>
              </a:rPr>
              <a:t>此外，可以调整工作表、PowerPoint 和这些资源，使其适合在 Zoom、WhatsApp、Facebook </a:t>
            </a:r>
            <a:br>
              <a:rPr lang="en-US" altLang="zh-CN" sz="1400" dirty="0">
                <a:solidFill>
                  <a:srgbClr val="2E2825"/>
                </a:solidFill>
                <a:effectLst/>
                <a:latin typeface="Ubuntu" panose="020B0504030602030204" pitchFamily="34" charset="0"/>
                <a:ea typeface="SimSun" panose="02010600030101010101" pitchFamily="2" charset="-122"/>
                <a:cs typeface="Ubuntu" panose="020B0504030602030204" pitchFamily="34" charset="0"/>
              </a:rPr>
            </a:br>
            <a:r>
              <a:rPr lang="zh-cn" sz="1400" dirty="0">
                <a:solidFill>
                  <a:srgbClr val="2E2825"/>
                </a:solidFill>
                <a:effectLst/>
                <a:latin typeface="Ubuntu" panose="020B0504030602030204" pitchFamily="34" charset="0"/>
                <a:ea typeface="SimSun" panose="02010600030101010101" pitchFamily="2" charset="-122"/>
                <a:cs typeface="Ubuntu" panose="020B0504030602030204" pitchFamily="34" charset="0"/>
              </a:rPr>
              <a:t>等平台上或在现场授课。</a:t>
            </a:r>
            <a:endParaRPr lang="es-PA" sz="1400" dirty="0">
              <a:solidFill>
                <a:srgbClr val="000000"/>
              </a:solidFill>
              <a:effectLst/>
              <a:latin typeface="Calibri" panose="020F0502020204030204" pitchFamily="34" charset="0"/>
              <a:ea typeface="SimSun" panose="02010600030101010101" pitchFamily="2" charset="-122"/>
            </a:endParaRPr>
          </a:p>
          <a:p>
            <a:pPr indent="-6350">
              <a:lnSpc>
                <a:spcPct val="107000"/>
              </a:lnSpc>
              <a:spcAft>
                <a:spcPts val="940"/>
              </a:spcAft>
            </a:pPr>
            <a:r>
              <a:rPr lang="zh-cn" sz="1400" b="1" dirty="0">
                <a:solidFill>
                  <a:srgbClr val="2F6153"/>
                </a:solidFill>
                <a:effectLst/>
                <a:latin typeface="Ubuntu" panose="020B0504030602030204" pitchFamily="34" charset="0"/>
                <a:ea typeface="SimSun" panose="02010600030101010101" pitchFamily="2" charset="-122"/>
                <a:cs typeface="Ubuntu" panose="020B0504030602030204" pitchFamily="34" charset="0"/>
              </a:rPr>
              <a:t>为每节课程做准备时，请务必完成以下事项：</a:t>
            </a:r>
            <a:endParaRPr lang="es-PA" sz="1400" dirty="0">
              <a:solidFill>
                <a:srgbClr val="000000"/>
              </a:solidFill>
              <a:effectLst/>
              <a:latin typeface="Calibri" panose="020F0502020204030204" pitchFamily="34" charset="0"/>
              <a:ea typeface="SimSun" panose="02010600030101010101" pitchFamily="2" charset="-122"/>
            </a:endParaRPr>
          </a:p>
          <a:p>
            <a:pPr marL="342900" lvl="0" indent="-342900" fontAlgn="base">
              <a:lnSpc>
                <a:spcPct val="107000"/>
              </a:lnSpc>
              <a:spcAft>
                <a:spcPts val="465"/>
              </a:spcAft>
              <a:buClr>
                <a:srgbClr val="2F6153"/>
              </a:buClr>
              <a:buSzPts val="1400"/>
              <a:buFont typeface="+mj-lt"/>
              <a:buAutoNum type="arabicPeriod"/>
            </a:pPr>
            <a:r>
              <a:rPr lang="zh-cn" sz="1400" u="none" strike="noStrike"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查看本辅导员指南和随附的 PowerPoint 演示文稿。</a:t>
            </a:r>
            <a:endParaRPr lang="es-PA" sz="1400" u="none" strike="noStrike" dirty="0">
              <a:solidFill>
                <a:srgbClr val="000000"/>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endParaRPr>
          </a:p>
          <a:p>
            <a:pPr marL="342900" lvl="0" indent="-342900" fontAlgn="base">
              <a:lnSpc>
                <a:spcPct val="136000"/>
              </a:lnSpc>
              <a:spcAft>
                <a:spcPts val="800"/>
              </a:spcAft>
              <a:buClr>
                <a:srgbClr val="2F6153"/>
              </a:buClr>
              <a:buSzPts val="1400"/>
              <a:buFont typeface="+mj-lt"/>
              <a:buAutoNum type="arabicPeriod"/>
            </a:pPr>
            <a:r>
              <a:rPr lang="zh-cn" sz="1400" u="none" strike="noStrike"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查看工作表并亲自完成每项活动，以熟悉相关活动并在上课时分享例子。此外，</a:t>
            </a:r>
            <a:br>
              <a:rPr lang="en-US" altLang="zh-CN" sz="1400" u="none" strike="noStrike"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br>
            <a:r>
              <a:rPr lang="zh-cn" sz="1400" u="none" strike="noStrike"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从成员组织的角度思考还可以添加哪些信息。</a:t>
            </a:r>
            <a:endParaRPr lang="es-PA" sz="1400" u="none" strike="noStrike" dirty="0">
              <a:solidFill>
                <a:srgbClr val="000000"/>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zh-cn" sz="1400" u="none" strike="noStrike"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与所有辅导员一起主持练习课程并讲述每张幻灯片上的内容。</a:t>
            </a:r>
            <a:endParaRPr lang="es-PA" sz="1400" u="none" strike="noStrike" dirty="0">
              <a:solidFill>
                <a:srgbClr val="000000"/>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zh-cn" sz="1400" u="none" strike="noStrike"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互相分享反馈。</a:t>
            </a:r>
            <a:endParaRPr lang="es-PA" sz="1400" u="none" strike="noStrike" dirty="0">
              <a:solidFill>
                <a:srgbClr val="000000"/>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zh-cn" sz="1400" u="none" strike="noStrike"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主持整个演示课程的第二次练习。</a:t>
            </a:r>
            <a:endParaRPr lang="es-PA" sz="1400" u="none" strike="noStrike" dirty="0">
              <a:solidFill>
                <a:srgbClr val="000000"/>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endParaRPr>
          </a:p>
          <a:p>
            <a:pPr marL="342900" lvl="0" indent="-342900" fontAlgn="base">
              <a:lnSpc>
                <a:spcPct val="136000"/>
              </a:lnSpc>
              <a:spcAft>
                <a:spcPts val="465"/>
              </a:spcAft>
              <a:buClr>
                <a:srgbClr val="2F6153"/>
              </a:buClr>
              <a:buSzPts val="1400"/>
              <a:buFont typeface="+mj-lt"/>
              <a:buAutoNum type="arabicPeriod"/>
            </a:pPr>
            <a:r>
              <a:rPr lang="zh-cn" sz="1400" u="none" strike="noStrike"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在培训前一两周将工作表和课程说明发送给学员。邀请运动员领袖浏览所有资源，</a:t>
            </a:r>
            <a:br>
              <a:rPr lang="en-US" altLang="zh-CN" sz="1400" u="none" strike="noStrike"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br>
            <a:r>
              <a:rPr lang="zh-cn" sz="1400" u="none" strike="noStrike"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以便让他们熟悉内容。</a:t>
            </a:r>
            <a:endParaRPr lang="es-PA" sz="1400" u="none" strike="noStrike" dirty="0">
              <a:solidFill>
                <a:srgbClr val="000000"/>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endParaRPr>
          </a:p>
          <a:p>
            <a:endParaRPr lang="es-PA" sz="1400" dirty="0"/>
          </a:p>
        </p:txBody>
      </p:sp>
    </p:spTree>
    <p:extLst>
      <p:ext uri="{BB962C8B-B14F-4D97-AF65-F5344CB8AC3E}">
        <p14:creationId xmlns:p14="http://schemas.microsoft.com/office/powerpoint/2010/main" val="374214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546912748"/>
              </p:ext>
            </p:extLst>
          </p:nvPr>
        </p:nvGraphicFramePr>
        <p:xfrm>
          <a:off x="614150" y="545911"/>
          <a:ext cx="8518837" cy="488664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75607">
                <a:tc>
                  <a:txBody>
                    <a:bodyPr/>
                    <a:lstStyle/>
                    <a:p>
                      <a:r>
                        <a:rPr lang="zh-cn" sz="140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a:t>
                      </a:r>
                      <a:r>
                        <a:rPr lang="zh-cn" sz="1400" noProof="0" dirty="0">
                          <a:solidFill>
                            <a:srgbClr val="316355"/>
                          </a:solidFill>
                          <a:latin typeface="Ubuntu" panose="020B0504030602030204" pitchFamily="34" charset="0"/>
                          <a:ea typeface="SimSun" panose="02010600030101010101" pitchFamily="2" charset="-122"/>
                        </a:rPr>
                        <a:t>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716092">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引导热身和放松运动：热身运动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什么是热身运动？</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baseline="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在每次培训或比赛前，首先要做的体育活动就是热身。热身可以帮助您为运动做好身心准备。</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如果您做好了身心准备，就不太可能受伤，并且会在每次练习、训练和比赛中表现得更好。</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热身对身心都有很多好处：</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热身运动使身体为运动或锻炼做好准备，并通过提高以下技能来防止受伤：</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心率</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呼吸频率</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让血液流向活跃肌肉</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身体和肌肉温度</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 </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通过热身运动，在精神上做好准备，从而将注意力集中在运动或训练上：</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帮助您将注意力从生活转移至运动</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让您身心合一（例如：手眼协调力）</a:t>
                      </a: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1" name="Group 10">
            <a:extLst>
              <a:ext uri="{FF2B5EF4-FFF2-40B4-BE49-F238E27FC236}">
                <a16:creationId xmlns:a16="http://schemas.microsoft.com/office/drawing/2014/main" id="{36499CD4-1664-4EEB-AC9A-5218DAA8EC03}"/>
              </a:ext>
            </a:extLst>
          </p:cNvPr>
          <p:cNvGrpSpPr/>
          <p:nvPr/>
        </p:nvGrpSpPr>
        <p:grpSpPr>
          <a:xfrm>
            <a:off x="6955532" y="1148862"/>
            <a:ext cx="2177455" cy="4003680"/>
            <a:chOff x="6955532" y="1148862"/>
            <a:chExt cx="2177455" cy="4003680"/>
          </a:xfrm>
        </p:grpSpPr>
        <p:pic>
          <p:nvPicPr>
            <p:cNvPr id="4" name="Picture 3">
              <a:extLst>
                <a:ext uri="{FF2B5EF4-FFF2-40B4-BE49-F238E27FC236}">
                  <a16:creationId xmlns:a16="http://schemas.microsoft.com/office/drawing/2014/main" id="{D468E98D-92AA-678A-A6A6-83143A2AF5BA}"/>
                </a:ext>
              </a:extLst>
            </p:cNvPr>
            <p:cNvPicPr>
              <a:picLocks noChangeAspect="1"/>
            </p:cNvPicPr>
            <p:nvPr/>
          </p:nvPicPr>
          <p:blipFill rotWithShape="1">
            <a:blip r:embed="rId2"/>
            <a:srcRect l="57042" t="34116" r="1893" b="25069"/>
            <a:stretch/>
          </p:blipFill>
          <p:spPr>
            <a:xfrm>
              <a:off x="6955532" y="1148862"/>
              <a:ext cx="2177455" cy="1217366"/>
            </a:xfrm>
            <a:prstGeom prst="rect">
              <a:avLst/>
            </a:prstGeom>
            <a:ln>
              <a:solidFill>
                <a:schemeClr val="tx1"/>
              </a:solidFill>
            </a:ln>
          </p:spPr>
        </p:pic>
        <p:pic>
          <p:nvPicPr>
            <p:cNvPr id="8" name="Picture 7">
              <a:extLst>
                <a:ext uri="{FF2B5EF4-FFF2-40B4-BE49-F238E27FC236}">
                  <a16:creationId xmlns:a16="http://schemas.microsoft.com/office/drawing/2014/main" id="{FFE0AE8B-9B9B-8A04-5D41-9A4406950EE9}"/>
                </a:ext>
              </a:extLst>
            </p:cNvPr>
            <p:cNvPicPr>
              <a:picLocks noChangeAspect="1"/>
            </p:cNvPicPr>
            <p:nvPr/>
          </p:nvPicPr>
          <p:blipFill rotWithShape="1">
            <a:blip r:embed="rId3"/>
            <a:srcRect l="57160" t="33905" r="1776" b="25069"/>
            <a:stretch/>
          </p:blipFill>
          <p:spPr>
            <a:xfrm>
              <a:off x="6955532" y="2542286"/>
              <a:ext cx="2177455" cy="1223642"/>
            </a:xfrm>
            <a:prstGeom prst="rect">
              <a:avLst/>
            </a:prstGeom>
            <a:ln>
              <a:solidFill>
                <a:schemeClr val="tx1"/>
              </a:solidFill>
            </a:ln>
          </p:spPr>
        </p:pic>
        <p:pic>
          <p:nvPicPr>
            <p:cNvPr id="10" name="Picture 9">
              <a:extLst>
                <a:ext uri="{FF2B5EF4-FFF2-40B4-BE49-F238E27FC236}">
                  <a16:creationId xmlns:a16="http://schemas.microsoft.com/office/drawing/2014/main" id="{547E52CE-32C4-0964-A5AD-CDFD3B49ADD2}"/>
                </a:ext>
              </a:extLst>
            </p:cNvPr>
            <p:cNvPicPr>
              <a:picLocks noChangeAspect="1"/>
            </p:cNvPicPr>
            <p:nvPr/>
          </p:nvPicPr>
          <p:blipFill rotWithShape="1">
            <a:blip r:embed="rId4"/>
            <a:srcRect l="56805" t="34087" r="1657" b="24858"/>
            <a:stretch/>
          </p:blipFill>
          <p:spPr>
            <a:xfrm>
              <a:off x="6955532" y="3941986"/>
              <a:ext cx="2177455" cy="1210556"/>
            </a:xfrm>
            <a:prstGeom prst="rect">
              <a:avLst/>
            </a:prstGeom>
            <a:ln>
              <a:solidFill>
                <a:schemeClr val="tx1"/>
              </a:solidFill>
            </a:ln>
          </p:spPr>
        </p:pic>
      </p:grpSp>
    </p:spTree>
    <p:extLst>
      <p:ext uri="{BB962C8B-B14F-4D97-AF65-F5344CB8AC3E}">
        <p14:creationId xmlns:p14="http://schemas.microsoft.com/office/powerpoint/2010/main" val="2870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529174632"/>
              </p:ext>
            </p:extLst>
          </p:nvPr>
        </p:nvGraphicFramePr>
        <p:xfrm>
          <a:off x="614150" y="545910"/>
          <a:ext cx="8518837" cy="484640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9745">
                <a:tc>
                  <a:txBody>
                    <a:bodyPr/>
                    <a:lstStyle/>
                    <a:p>
                      <a:r>
                        <a:rPr lang="zh-cn" sz="1400" baseline="0" dirty="0" err="1">
                          <a:solidFill>
                            <a:srgbClr val="316355"/>
                          </a:solidFill>
                          <a:latin typeface="Ubuntu" panose="020B0504030602030204" pitchFamily="34" charset="0"/>
                          <a:ea typeface="SimSun" panose="02010600030101010101" pitchFamily="2" charset="-122"/>
                        </a:rPr>
                        <a:t>准备</a:t>
                      </a:r>
                      <a:endParaRPr lang="es-PA" sz="1400" baseline="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dirty="0" err="1">
                          <a:solidFill>
                            <a:srgbClr val="316355"/>
                          </a:solidFill>
                          <a:latin typeface="Ubuntu" panose="020B0504030602030204" pitchFamily="34" charset="0"/>
                          <a:ea typeface="SimSun" panose="02010600030101010101" pitchFamily="2" charset="-122"/>
                        </a:rPr>
                        <a:t>说明</a:t>
                      </a:r>
                      <a:endParaRPr lang="es-PA" sz="1400" baseline="0" dirty="0">
                        <a:solidFill>
                          <a:srgbClr val="316355"/>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dirty="0" err="1">
                          <a:solidFill>
                            <a:srgbClr val="316355"/>
                          </a:solidFill>
                          <a:latin typeface="Ubuntu" panose="020B0504030602030204" pitchFamily="34" charset="0"/>
                          <a:ea typeface="SimSun" panose="02010600030101010101" pitchFamily="2" charset="-122"/>
                        </a:rPr>
                        <a:t>幻灯片</a:t>
                      </a:r>
                      <a:endParaRPr lang="es-PA" sz="1400" baseline="0" dirty="0">
                        <a:solidFill>
                          <a:srgbClr val="316355"/>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906815">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引导热身和放松运动：热身运动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我们如何热身？</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baseline="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每一项运动都不相同，各有特定的技巧和动作。热身应根据不同的运动和运动员的能力水平来定制。刚开始热身时，节奏要慢，随后逐渐加快节奏和加大难度。</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但是，所有的热身都要包括以下两项运动：</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有氧运动</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动态拉伸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特定运动的动作</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s-PA" baseline="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324616">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引导热身和放松运动：热身运动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有氧运动</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baseline="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回想第 1 课…有氧运动是用来描述耐力训练的术语。</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有氧运动是指能提高心率的全身运动。刚开始，运动的节奏要慢，随后逐渐提高强度和难度，并持续至少 5 分钟。运动结束后，您会感觉到身体发热，有点喘不上气但精力充沛。这是培训阶段很有意思的运动！</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 </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您可以引导哪些有氧运动？将答案写在练习册上。</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回答得好！下面是另外一些建议：</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绕场地或球场步行或慢跑 5 分钟。</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加入变向或行走/跑步模式，如侧身跑、向后跑、跳跃跑、快跑等。</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选择并带领运行员进行几项 Fit 5 耐力训练。</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编导团队舞蹈或让小组独立跳舞。</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s-PA" baseline="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872185111"/>
                  </a:ext>
                </a:extLst>
              </a:tr>
            </a:tbl>
          </a:graphicData>
        </a:graphic>
      </p:graphicFrame>
      <p:pic>
        <p:nvPicPr>
          <p:cNvPr id="4" name="Picture 3">
            <a:extLst>
              <a:ext uri="{FF2B5EF4-FFF2-40B4-BE49-F238E27FC236}">
                <a16:creationId xmlns:a16="http://schemas.microsoft.com/office/drawing/2014/main" id="{C26A3016-CD62-C001-7E2F-23E616E90AE1}"/>
              </a:ext>
            </a:extLst>
          </p:cNvPr>
          <p:cNvPicPr>
            <a:picLocks noChangeAspect="1"/>
          </p:cNvPicPr>
          <p:nvPr/>
        </p:nvPicPr>
        <p:blipFill rotWithShape="1">
          <a:blip r:embed="rId2"/>
          <a:srcRect l="57515" t="33694" r="1775" b="25069"/>
          <a:stretch/>
        </p:blipFill>
        <p:spPr>
          <a:xfrm>
            <a:off x="7005850" y="1324709"/>
            <a:ext cx="2127137" cy="1211973"/>
          </a:xfrm>
          <a:prstGeom prst="rect">
            <a:avLst/>
          </a:prstGeom>
          <a:ln>
            <a:solidFill>
              <a:schemeClr val="tx1"/>
            </a:solidFill>
          </a:ln>
        </p:spPr>
      </p:pic>
      <p:pic>
        <p:nvPicPr>
          <p:cNvPr id="6" name="Picture 5">
            <a:extLst>
              <a:ext uri="{FF2B5EF4-FFF2-40B4-BE49-F238E27FC236}">
                <a16:creationId xmlns:a16="http://schemas.microsoft.com/office/drawing/2014/main" id="{2F6E6899-EA97-2EC4-4ABD-29FD90025EFD}"/>
              </a:ext>
            </a:extLst>
          </p:cNvPr>
          <p:cNvPicPr>
            <a:picLocks noChangeAspect="1"/>
          </p:cNvPicPr>
          <p:nvPr/>
        </p:nvPicPr>
        <p:blipFill rotWithShape="1">
          <a:blip r:embed="rId3"/>
          <a:srcRect l="57397" t="33986" r="1775" b="24858"/>
          <a:stretch/>
        </p:blipFill>
        <p:spPr>
          <a:xfrm>
            <a:off x="7005850" y="3593123"/>
            <a:ext cx="2127137" cy="1206095"/>
          </a:xfrm>
          <a:prstGeom prst="rect">
            <a:avLst/>
          </a:prstGeom>
          <a:ln>
            <a:solidFill>
              <a:schemeClr val="tx1"/>
            </a:solidFill>
          </a:ln>
        </p:spPr>
      </p:pic>
    </p:spTree>
    <p:extLst>
      <p:ext uri="{BB962C8B-B14F-4D97-AF65-F5344CB8AC3E}">
        <p14:creationId xmlns:p14="http://schemas.microsoft.com/office/powerpoint/2010/main" val="227122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753431346"/>
              </p:ext>
            </p:extLst>
          </p:nvPr>
        </p:nvGraphicFramePr>
        <p:xfrm>
          <a:off x="614150" y="545911"/>
          <a:ext cx="8518837" cy="555711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引导热身和放松运动：热身运动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动态拉伸</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baseline="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通过有氧运动完成热身后，您就要重点拉伸在运动中需要用到的肌肉了。</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还有人记得动态拉伸与静态拉伸的区别吗？</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选择一位参与者来分享答案。</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动态拉伸包括主动式和受控式运动，通过全方位的动作来锻炼各个身体部位。一些例子是手臂绕圈和摆腿。静态拉伸在原地进行，需要保持一个姿势较长时间。</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动态拉伸比静态拉伸的热身效果更好，因为体温和心率会保持在较高水平。此外，动态拉伸还比传统拉伸更有利于防止受伤。</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您可以引导哪些动态拉伸？右侧的图片可以帮助您，请查看。将答案写在练习册上。</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a:t>
                      </a:r>
                      <a:r>
                        <a:rPr lang="zh-cn" sz="1000" b="1" i="1" u="none" strike="noStrike" kern="1200" baseline="0" noProof="0">
                          <a:solidFill>
                            <a:schemeClr val="dk1"/>
                          </a:solidFill>
                          <a:latin typeface="Ubuntu" panose="020B0504030602030204" pitchFamily="34" charset="0"/>
                          <a:ea typeface="SimSun" panose="02010600030101010101" pitchFamily="2" charset="-122"/>
                          <a:cs typeface="+mn-cs"/>
                        </a:rPr>
                        <a:t>答案。</a:t>
                      </a:r>
                      <a:endParaRPr lang="en-US" altLang="zh-CN" sz="1000" b="1" i="1" u="none" strike="noStrike" kern="1200" baseline="0" noProof="0">
                        <a:solidFill>
                          <a:schemeClr val="dk1"/>
                        </a:solidFill>
                        <a:latin typeface="Ubuntu" panose="020B0504030602030204" pitchFamily="34" charset="0"/>
                        <a:ea typeface="SimSun" panose="02010600030101010101" pitchFamily="2" charset="-122"/>
                        <a:cs typeface="+mn-cs"/>
                      </a:endParaRPr>
                    </a:p>
                    <a:p>
                      <a:endParaRPr lang="en-US" altLang="zh-CN" sz="1000" b="1" i="1" u="none" strike="noStrike" kern="1200" baseline="0" noProof="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引导热身和放松运动：热身运动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热身指南</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1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baseline="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国际特殊奥林匹克运动会为特定运动项目编写了热身</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指南和视频，</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帮助您在练习中引导热身运动</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该资源很有用，可以帮助您学习和引导热身运动程序。</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6" name="Picture 5">
            <a:extLst>
              <a:ext uri="{FF2B5EF4-FFF2-40B4-BE49-F238E27FC236}">
                <a16:creationId xmlns:a16="http://schemas.microsoft.com/office/drawing/2014/main" id="{04B20934-33D9-716C-5746-969E818B99A0}"/>
              </a:ext>
            </a:extLst>
          </p:cNvPr>
          <p:cNvPicPr>
            <a:picLocks noChangeAspect="1"/>
          </p:cNvPicPr>
          <p:nvPr/>
        </p:nvPicPr>
        <p:blipFill rotWithShape="1">
          <a:blip r:embed="rId2"/>
          <a:srcRect l="57278" t="33905" r="1538" b="25490"/>
          <a:stretch/>
        </p:blipFill>
        <p:spPr>
          <a:xfrm>
            <a:off x="7005850" y="2028093"/>
            <a:ext cx="2127137" cy="1179704"/>
          </a:xfrm>
          <a:prstGeom prst="rect">
            <a:avLst/>
          </a:prstGeom>
          <a:ln>
            <a:solidFill>
              <a:schemeClr val="tx1"/>
            </a:solidFill>
          </a:ln>
        </p:spPr>
      </p:pic>
      <p:pic>
        <p:nvPicPr>
          <p:cNvPr id="8" name="Picture 7">
            <a:extLst>
              <a:ext uri="{FF2B5EF4-FFF2-40B4-BE49-F238E27FC236}">
                <a16:creationId xmlns:a16="http://schemas.microsoft.com/office/drawing/2014/main" id="{7A292375-ED4D-66D0-8B09-9F29C6700964}"/>
              </a:ext>
            </a:extLst>
          </p:cNvPr>
          <p:cNvPicPr>
            <a:picLocks noChangeAspect="1"/>
          </p:cNvPicPr>
          <p:nvPr/>
        </p:nvPicPr>
        <p:blipFill rotWithShape="1">
          <a:blip r:embed="rId3"/>
          <a:srcRect l="57159" t="33905" r="2012" b="25490"/>
          <a:stretch/>
        </p:blipFill>
        <p:spPr>
          <a:xfrm>
            <a:off x="7005850" y="4689979"/>
            <a:ext cx="2127137" cy="1189963"/>
          </a:xfrm>
          <a:prstGeom prst="rect">
            <a:avLst/>
          </a:prstGeom>
          <a:ln>
            <a:solidFill>
              <a:schemeClr val="tx1"/>
            </a:solidFill>
          </a:ln>
        </p:spPr>
      </p:pic>
    </p:spTree>
    <p:extLst>
      <p:ext uri="{BB962C8B-B14F-4D97-AF65-F5344CB8AC3E}">
        <p14:creationId xmlns:p14="http://schemas.microsoft.com/office/powerpoint/2010/main" val="2390489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558212076"/>
              </p:ext>
            </p:extLst>
          </p:nvPr>
        </p:nvGraphicFramePr>
        <p:xfrm>
          <a:off x="614150" y="545911"/>
          <a:ext cx="8518837" cy="389592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引导热身和放松运动：热身运动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如何引导热身运动</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3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下面是有关如何引导热身运动的一些技巧：</a:t>
                      </a:r>
                    </a:p>
                    <a:p>
                      <a:pPr marL="171450" indent="-171450">
                        <a:lnSpc>
                          <a:spcPct val="100000"/>
                        </a:lnSpc>
                        <a:buFont typeface="Arial" panose="020B0604020202020204" pitchFamily="34" charset="0"/>
                        <a:buChar char="•"/>
                      </a:pPr>
                      <a:r>
                        <a:rPr lang="zh-cn" sz="1000" noProof="0" dirty="0">
                          <a:latin typeface="Ubuntu" panose="020B0504030602030204" pitchFamily="34" charset="0"/>
                          <a:ea typeface="SimSun" panose="02010600030101010101" pitchFamily="2" charset="-122"/>
                        </a:rPr>
                        <a:t>根据场地大小，热身运动可以在原地或整个运动场完成。如果您想动起来，但空间有限，那么，您可以在原地练习。例如，原地跑步或围绕运动场跑步。</a:t>
                      </a:r>
                    </a:p>
                    <a:p>
                      <a:pPr marL="0" indent="0">
                        <a:lnSpc>
                          <a:spcPct val="100000"/>
                        </a:lnSpc>
                        <a:buFont typeface="Arial" panose="020B0604020202020204" pitchFamily="34" charset="0"/>
                        <a:buNone/>
                      </a:pPr>
                      <a:endParaRPr lang="en-US" sz="1000" noProof="0" dirty="0">
                        <a:latin typeface="Ubuntu" panose="020B0504030602030204" pitchFamily="34" charset="0"/>
                        <a:ea typeface="SimSun" panose="02010600030101010101" pitchFamily="2" charset="-122"/>
                      </a:endParaRPr>
                    </a:p>
                    <a:p>
                      <a:pPr marL="171450" indent="-171450">
                        <a:lnSpc>
                          <a:spcPct val="100000"/>
                        </a:lnSpc>
                        <a:buFont typeface="Arial" panose="020B0604020202020204" pitchFamily="34" charset="0"/>
                        <a:buChar char="•"/>
                      </a:pPr>
                      <a:r>
                        <a:rPr lang="zh-cn" sz="1000" noProof="0" dirty="0">
                          <a:latin typeface="Ubuntu" panose="020B0504030602030204" pitchFamily="34" charset="0"/>
                          <a:ea typeface="SimSun" panose="02010600030101010101" pitchFamily="2" charset="-122"/>
                        </a:rPr>
                        <a:t>缓慢起步，然后逐渐提高速度/节奏。</a:t>
                      </a:r>
                    </a:p>
                    <a:p>
                      <a:pPr marL="171450" indent="-171450">
                        <a:lnSpc>
                          <a:spcPct val="100000"/>
                        </a:lnSpc>
                        <a:buFont typeface="Arial" panose="020B0604020202020204" pitchFamily="34" charset="0"/>
                        <a:buChar char="•"/>
                      </a:pPr>
                      <a:endParaRPr lang="en-US" sz="1000" noProof="0" dirty="0">
                        <a:latin typeface="Ubuntu" panose="020B0504030602030204" pitchFamily="34" charset="0"/>
                        <a:ea typeface="SimSun" panose="02010600030101010101" pitchFamily="2" charset="-122"/>
                      </a:endParaRPr>
                    </a:p>
                    <a:p>
                      <a:pPr marL="171450" indent="-171450">
                        <a:lnSpc>
                          <a:spcPct val="100000"/>
                        </a:lnSpc>
                        <a:buFont typeface="Arial" panose="020B0604020202020204" pitchFamily="34" charset="0"/>
                        <a:buChar char="•"/>
                      </a:pPr>
                      <a:r>
                        <a:rPr lang="zh-cn" sz="1000" noProof="0" dirty="0">
                          <a:latin typeface="Ubuntu" panose="020B0504030602030204" pitchFamily="34" charset="0"/>
                          <a:ea typeface="SimSun" panose="02010600030101010101" pitchFamily="2" charset="-122"/>
                        </a:rPr>
                        <a:t>按程序完成。程序很重要，如果按程序锻炼，您的队友就容易熟悉练习动作，并且知道接下来该做哪个动作。</a:t>
                      </a:r>
                    </a:p>
                    <a:p>
                      <a:pPr marL="171450" indent="-171450">
                        <a:lnSpc>
                          <a:spcPct val="100000"/>
                        </a:lnSpc>
                        <a:buFont typeface="Arial" panose="020B0604020202020204" pitchFamily="34" charset="0"/>
                        <a:buChar char="•"/>
                      </a:pPr>
                      <a:endParaRPr lang="en-US" sz="1000" noProof="0" dirty="0">
                        <a:latin typeface="Ubuntu" panose="020B0504030602030204" pitchFamily="34" charset="0"/>
                        <a:ea typeface="SimSun" panose="02010600030101010101" pitchFamily="2" charset="-122"/>
                      </a:endParaRPr>
                    </a:p>
                    <a:p>
                      <a:pPr marL="171450" indent="-171450">
                        <a:lnSpc>
                          <a:spcPct val="100000"/>
                        </a:lnSpc>
                        <a:buFont typeface="Arial" panose="020B0604020202020204" pitchFamily="34" charset="0"/>
                        <a:buChar char="•"/>
                      </a:pPr>
                      <a:r>
                        <a:rPr lang="zh-cn" sz="1000" noProof="0" dirty="0">
                          <a:latin typeface="Ubuntu" panose="020B0504030602030204" pitchFamily="34" charset="0"/>
                          <a:ea typeface="SimSun" panose="02010600030101010101" pitchFamily="2" charset="-122"/>
                        </a:rPr>
                        <a:t>如果锻炼太简单或太难，尽可能为队友</a:t>
                      </a:r>
                      <a:r>
                        <a:rPr lang="zh-cn" sz="1000" b="1" noProof="0" dirty="0">
                          <a:solidFill>
                            <a:srgbClr val="179984"/>
                          </a:solidFill>
                          <a:latin typeface="Ubuntu" panose="020B0504030602030204" pitchFamily="34" charset="0"/>
                          <a:ea typeface="SimSun" panose="02010600030101010101" pitchFamily="2" charset="-122"/>
                          <a:cs typeface="+mn-lt"/>
                        </a:rPr>
                        <a:t>调整</a:t>
                      </a:r>
                      <a:r>
                        <a:rPr lang="zh-cn" sz="1000" noProof="0" dirty="0">
                          <a:latin typeface="Ubuntu" panose="020B0504030602030204" pitchFamily="34" charset="0"/>
                          <a:ea typeface="SimSun" panose="02010600030101010101" pitchFamily="2" charset="-122"/>
                        </a:rPr>
                        <a:t>难度。</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调整就是改变练习，提高或降低训练难度。例如，如果高抬腿对您的队友来说有困难，他们可以放慢动作，改成原地踏步。</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dirty="0">
                          <a:latin typeface="Ubuntu" panose="020B0504030602030204" pitchFamily="34" charset="0"/>
                          <a:ea typeface="SimSun" panose="02010600030101010101" pitchFamily="2" charset="-122"/>
                        </a:rPr>
                        <a:t>选择适合您</a:t>
                      </a:r>
                      <a:r>
                        <a:rPr lang="zh-cn" sz="1000" b="1" dirty="0">
                          <a:solidFill>
                            <a:srgbClr val="179984"/>
                          </a:solidFill>
                          <a:latin typeface="Ubuntu" panose="020B0504030602030204" pitchFamily="34" charset="0"/>
                          <a:ea typeface="SimSun" panose="02010600030101010101" pitchFamily="2" charset="-122"/>
                        </a:rPr>
                        <a:t>运动的练习。</a:t>
                      </a:r>
                      <a:r>
                        <a:rPr lang="zh-cn" sz="1000" dirty="0">
                          <a:latin typeface="Ubuntu" panose="020B0504030602030204" pitchFamily="34" charset="0"/>
                          <a:ea typeface="SimSun" panose="02010600030101010101" pitchFamily="2" charset="-122"/>
                        </a:rPr>
                        <a:t>选择的练习应锻炼您在运动时将使用的身体</a:t>
                      </a:r>
                      <a:br>
                        <a:rPr lang="en-US" altLang="zh-CN" sz="1000" dirty="0">
                          <a:latin typeface="Ubuntu" panose="020B0504030602030204" pitchFamily="34" charset="0"/>
                          <a:ea typeface="SimSun" panose="02010600030101010101" pitchFamily="2" charset="-122"/>
                        </a:rPr>
                      </a:br>
                      <a:r>
                        <a:rPr lang="zh-cn" sz="1000" dirty="0">
                          <a:latin typeface="Ubuntu" panose="020B0504030602030204" pitchFamily="34" charset="0"/>
                          <a:ea typeface="SimSun" panose="02010600030101010101" pitchFamily="2" charset="-122"/>
                        </a:rPr>
                        <a:t>部位。</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dirty="0">
                        <a:solidFill>
                          <a:srgbClr val="179984"/>
                        </a:solidFill>
                        <a:latin typeface="Ubuntu" panose="020B050403060203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sz="1000" b="1" i="1" dirty="0">
                          <a:solidFill>
                            <a:schemeClr val="tx1"/>
                          </a:solidFill>
                          <a:latin typeface="Ubuntu" panose="020B0504030602030204" pitchFamily="34" charset="0"/>
                          <a:ea typeface="SimSun" panose="02010600030101010101" pitchFamily="2" charset="-122"/>
                        </a:rPr>
                        <a:t>通过将一项运动的热身与另一项运动的热身的不同点进行对比，进一步解释特定运动的练习。</a:t>
                      </a:r>
                      <a:endParaRPr lang="en-US" sz="900" b="1" i="1" dirty="0">
                        <a:solidFill>
                          <a:schemeClr val="tx1"/>
                        </a:solidFill>
                        <a:latin typeface="Ubuntu" panose="020B0504030602030204" pitchFamily="34" charset="0"/>
                        <a:ea typeface="SimSun" panose="02010600030101010101" pitchFamily="2" charset="-122"/>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5" name="Picture 4">
            <a:extLst>
              <a:ext uri="{FF2B5EF4-FFF2-40B4-BE49-F238E27FC236}">
                <a16:creationId xmlns:a16="http://schemas.microsoft.com/office/drawing/2014/main" id="{2572E662-4D1C-53AA-D5AB-3CFC49117E27}"/>
              </a:ext>
            </a:extLst>
          </p:cNvPr>
          <p:cNvPicPr>
            <a:picLocks noChangeAspect="1"/>
          </p:cNvPicPr>
          <p:nvPr/>
        </p:nvPicPr>
        <p:blipFill rotWithShape="1">
          <a:blip r:embed="rId2"/>
          <a:srcRect l="57278" t="34116" r="2012" b="25910"/>
          <a:stretch/>
        </p:blipFill>
        <p:spPr>
          <a:xfrm>
            <a:off x="6975231" y="1946032"/>
            <a:ext cx="2157756" cy="1191784"/>
          </a:xfrm>
          <a:prstGeom prst="rect">
            <a:avLst/>
          </a:prstGeom>
          <a:ln>
            <a:solidFill>
              <a:schemeClr val="tx1"/>
            </a:solidFill>
          </a:ln>
        </p:spPr>
      </p:pic>
    </p:spTree>
    <p:extLst>
      <p:ext uri="{BB962C8B-B14F-4D97-AF65-F5344CB8AC3E}">
        <p14:creationId xmlns:p14="http://schemas.microsoft.com/office/powerpoint/2010/main" val="377409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4161893743"/>
              </p:ext>
            </p:extLst>
          </p:nvPr>
        </p:nvGraphicFramePr>
        <p:xfrm>
          <a:off x="614150" y="545913"/>
          <a:ext cx="8518837" cy="463717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51070">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4286104">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引导热身和放松运动：热身运动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调整</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8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r>
                        <a:rPr lang="zh-cn" sz="1000" b="0" i="0" u="none" strike="noStrike" kern="1200" spc="-20" baseline="0" noProof="0" dirty="0">
                          <a:solidFill>
                            <a:schemeClr val="dk1"/>
                          </a:solidFill>
                          <a:latin typeface="Ubuntu" panose="020B0504030602030204" pitchFamily="34" charset="0"/>
                          <a:ea typeface="SimSun" panose="02010600030101010101" pitchFamily="2" charset="-122"/>
                          <a:cs typeface="+mn-cs"/>
                        </a:rPr>
                        <a:t>下面是几个调整难度的例子。我讲过了高抬腿，现在，我们再来谈谈开合跳。</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让队友更容易完成开合跳的方法是，不要跳，改成将腿迈出去</a:t>
                      </a:r>
                      <a:r>
                        <a:rPr lang="zh-cn" sz="1000" b="0" i="1" u="none" strike="noStrike" kern="1200" baseline="0" noProof="0" dirty="0">
                          <a:solidFill>
                            <a:srgbClr val="316355"/>
                          </a:solidFill>
                          <a:latin typeface="Ubuntu" panose="020B0504030602030204" pitchFamily="34" charset="0"/>
                          <a:ea typeface="SimSun" panose="02010600030101010101" pitchFamily="2" charset="-122"/>
                          <a:cs typeface="+mn-cs"/>
                        </a:rPr>
                        <a:t>（示范），</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只动腿</a:t>
                      </a:r>
                      <a:r>
                        <a:rPr lang="zh-cn" sz="1000" b="0" i="1" u="none" strike="noStrike" kern="1200" baseline="0" noProof="0" dirty="0">
                          <a:solidFill>
                            <a:srgbClr val="316355"/>
                          </a:solidFill>
                          <a:latin typeface="Ubuntu" panose="020B0504030602030204" pitchFamily="34" charset="0"/>
                          <a:ea typeface="SimSun" panose="02010600030101010101" pitchFamily="2" charset="-122"/>
                          <a:cs typeface="+mn-cs"/>
                        </a:rPr>
                        <a:t>（示范）</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或降低速度</a:t>
                      </a:r>
                      <a:r>
                        <a:rPr lang="zh-cn" sz="1000" b="0" i="1" u="none" strike="noStrike" kern="1200" baseline="0" noProof="0" dirty="0">
                          <a:solidFill>
                            <a:srgbClr val="316355"/>
                          </a:solidFill>
                          <a:latin typeface="Ubuntu" panose="020B0504030602030204" pitchFamily="34" charset="0"/>
                          <a:ea typeface="SimSun" panose="02010600030101010101" pitchFamily="2" charset="-122"/>
                          <a:cs typeface="+mn-cs"/>
                        </a:rPr>
                        <a:t>（示范）。</a:t>
                      </a:r>
                    </a:p>
                    <a:p>
                      <a:endParaRPr lang="en-US" sz="1000" b="0" i="1"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您可以要求做深蹲跳，提高开合跳的难度</a:t>
                      </a:r>
                      <a:r>
                        <a:rPr lang="zh-cn" sz="1000" b="0" i="1" u="none" strike="noStrike" kern="1200" baseline="0" noProof="0" dirty="0">
                          <a:solidFill>
                            <a:srgbClr val="316355"/>
                          </a:solidFill>
                          <a:latin typeface="Ubuntu" panose="020B0504030602030204" pitchFamily="34" charset="0"/>
                          <a:ea typeface="SimSun" panose="02010600030101010101" pitchFamily="2" charset="-122"/>
                          <a:cs typeface="+mn-cs"/>
                        </a:rPr>
                        <a:t>（演示）。</a:t>
                      </a:r>
                    </a:p>
                    <a:p>
                      <a:endParaRPr lang="en-US" sz="1000" b="0" i="1"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活动：</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我们来完成练习册中的活动吧！怎样调整可以让这些动态拉伸变</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得更</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容易或更困难</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给参与者几分钟时间来解决这个问题，然后讨论答案：</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graphicFrame>
        <p:nvGraphicFramePr>
          <p:cNvPr id="6" name="Table 6">
            <a:extLst>
              <a:ext uri="{FF2B5EF4-FFF2-40B4-BE49-F238E27FC236}">
                <a16:creationId xmlns:a16="http://schemas.microsoft.com/office/drawing/2014/main" id="{5F6F633B-2539-1E6E-F1CB-227F9BBB68D3}"/>
              </a:ext>
            </a:extLst>
          </p:cNvPr>
          <p:cNvGraphicFramePr>
            <a:graphicFrameLocks noGrp="1"/>
          </p:cNvGraphicFramePr>
          <p:nvPr>
            <p:extLst>
              <p:ext uri="{D42A27DB-BD31-4B8C-83A1-F6EECF244321}">
                <p14:modId xmlns:p14="http://schemas.microsoft.com/office/powerpoint/2010/main" val="4215098451"/>
              </p:ext>
            </p:extLst>
          </p:nvPr>
        </p:nvGraphicFramePr>
        <p:xfrm>
          <a:off x="2659271" y="2889068"/>
          <a:ext cx="4079460" cy="2148840"/>
        </p:xfrm>
        <a:graphic>
          <a:graphicData uri="http://schemas.openxmlformats.org/drawingml/2006/table">
            <a:tbl>
              <a:tblPr firstRow="1" bandRow="1">
                <a:tableStyleId>{5C22544A-7EE6-4342-B048-85BDC9FD1C3A}</a:tableStyleId>
              </a:tblPr>
              <a:tblGrid>
                <a:gridCol w="799547">
                  <a:extLst>
                    <a:ext uri="{9D8B030D-6E8A-4147-A177-3AD203B41FA5}">
                      <a16:colId xmlns:a16="http://schemas.microsoft.com/office/drawing/2014/main" val="2543651398"/>
                    </a:ext>
                  </a:extLst>
                </a:gridCol>
                <a:gridCol w="1431236">
                  <a:extLst>
                    <a:ext uri="{9D8B030D-6E8A-4147-A177-3AD203B41FA5}">
                      <a16:colId xmlns:a16="http://schemas.microsoft.com/office/drawing/2014/main" val="1089778458"/>
                    </a:ext>
                  </a:extLst>
                </a:gridCol>
                <a:gridCol w="1848677">
                  <a:extLst>
                    <a:ext uri="{9D8B030D-6E8A-4147-A177-3AD203B41FA5}">
                      <a16:colId xmlns:a16="http://schemas.microsoft.com/office/drawing/2014/main" val="3830870279"/>
                    </a:ext>
                  </a:extLst>
                </a:gridCol>
              </a:tblGrid>
              <a:tr h="198783">
                <a:tc>
                  <a:txBody>
                    <a:bodyPr/>
                    <a:lstStyle/>
                    <a:p>
                      <a:pPr algn="ctr"/>
                      <a:r>
                        <a:rPr lang="zh-cn" sz="1200" baseline="0" dirty="0">
                          <a:latin typeface="Ubuntu Light" panose="020B0304030602030204" pitchFamily="34" charset="0"/>
                          <a:ea typeface="SimSun" panose="02010600030101010101" pitchFamily="2" charset="-122"/>
                        </a:rPr>
                        <a:t>锻炼</a:t>
                      </a:r>
                    </a:p>
                  </a:txBody>
                  <a:tcPr/>
                </a:tc>
                <a:tc>
                  <a:txBody>
                    <a:bodyPr/>
                    <a:lstStyle/>
                    <a:p>
                      <a:pPr algn="ctr"/>
                      <a:r>
                        <a:rPr lang="zh-cn" sz="1200" baseline="0" dirty="0">
                          <a:latin typeface="Ubuntu Light" panose="020B0304030602030204" pitchFamily="34" charset="0"/>
                          <a:ea typeface="SimSun" panose="02010600030101010101" pitchFamily="2" charset="-122"/>
                        </a:rPr>
                        <a:t>降低难度</a:t>
                      </a:r>
                    </a:p>
                  </a:txBody>
                  <a:tcPr/>
                </a:tc>
                <a:tc>
                  <a:txBody>
                    <a:bodyPr/>
                    <a:lstStyle/>
                    <a:p>
                      <a:pPr algn="ctr"/>
                      <a:r>
                        <a:rPr lang="zh-cn" sz="1200" baseline="0" dirty="0">
                          <a:latin typeface="Ubuntu Light" panose="020B0304030602030204" pitchFamily="34" charset="0"/>
                          <a:ea typeface="SimSun" panose="02010600030101010101" pitchFamily="2" charset="-122"/>
                        </a:rPr>
                        <a:t>提高难度</a:t>
                      </a:r>
                    </a:p>
                  </a:txBody>
                  <a:tcPr/>
                </a:tc>
                <a:extLst>
                  <a:ext uri="{0D108BD9-81ED-4DB2-BD59-A6C34878D82A}">
                    <a16:rowId xmlns:a16="http://schemas.microsoft.com/office/drawing/2014/main" val="2364497867"/>
                  </a:ext>
                </a:extLst>
              </a:tr>
              <a:tr h="388823">
                <a:tc>
                  <a:txBody>
                    <a:bodyPr/>
                    <a:lstStyle/>
                    <a:p>
                      <a:pPr marL="0" marR="0" algn="ctr">
                        <a:lnSpc>
                          <a:spcPct val="120000"/>
                        </a:lnSpc>
                        <a:spcBef>
                          <a:spcPts val="0"/>
                        </a:spcBef>
                        <a:spcAft>
                          <a:spcPts val="0"/>
                        </a:spcAft>
                      </a:pPr>
                      <a:r>
                        <a:rPr lang="zh-cn" sz="1050" b="1" baseline="0" dirty="0">
                          <a:effectLst/>
                          <a:latin typeface="Ubuntu Light" panose="020B0304030602030204" pitchFamily="34" charset="0"/>
                          <a:ea typeface="SimSun" panose="02010600030101010101" pitchFamily="2" charset="-122"/>
                          <a:cs typeface="Times New Roman" panose="02020603050405020304" pitchFamily="18" charset="0"/>
                        </a:rPr>
                        <a:t> </a:t>
                      </a:r>
                      <a:r>
                        <a:rPr lang="zh-cn" sz="1050" b="1" baseline="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rPr>
                        <a:t>踢臀跑</a:t>
                      </a:r>
                      <a:endParaRPr lang="en-US" sz="1050" b="1" baseline="0" dirty="0">
                        <a:effectLst/>
                        <a:latin typeface="Ubuntu Light" panose="020B0304030602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171450" indent="-171450" algn="l">
                        <a:buFont typeface="Arial" panose="020B0604020202020204" pitchFamily="34" charset="0"/>
                        <a:buChar char="•"/>
                      </a:pPr>
                      <a:r>
                        <a:rPr lang="zh-cn" sz="1050" baseline="0" dirty="0">
                          <a:latin typeface="Ubuntu Light" panose="020B0304030602030204" pitchFamily="34" charset="0"/>
                          <a:ea typeface="SimSun" panose="02010600030101010101" pitchFamily="2" charset="-122"/>
                        </a:rPr>
                        <a:t>放慢速度、步行、向后弯曲膝盖</a:t>
                      </a:r>
                    </a:p>
                  </a:txBody>
                  <a:tcPr/>
                </a:tc>
                <a:tc>
                  <a:txBody>
                    <a:bodyPr/>
                    <a:lstStyle/>
                    <a:p>
                      <a:pPr marL="171450" indent="-171450" algn="l">
                        <a:buFont typeface="Arial" panose="020B0604020202020204" pitchFamily="34" charset="0"/>
                        <a:buChar char="•"/>
                      </a:pPr>
                      <a:r>
                        <a:rPr lang="zh-cn" sz="1050" baseline="0" dirty="0">
                          <a:latin typeface="Ubuntu Light" panose="020B0304030602030204" pitchFamily="34" charset="0"/>
                          <a:ea typeface="SimSun" panose="02010600030101010101" pitchFamily="2" charset="-122"/>
                        </a:rPr>
                        <a:t>移动踢臀跑：踢臀跑的同时向前穿过训练区</a:t>
                      </a:r>
                    </a:p>
                  </a:txBody>
                  <a:tcPr/>
                </a:tc>
                <a:extLst>
                  <a:ext uri="{0D108BD9-81ED-4DB2-BD59-A6C34878D82A}">
                    <a16:rowId xmlns:a16="http://schemas.microsoft.com/office/drawing/2014/main" val="2189344680"/>
                  </a:ext>
                </a:extLst>
              </a:tr>
              <a:tr h="0">
                <a:tc>
                  <a:txBody>
                    <a:bodyPr/>
                    <a:lstStyle/>
                    <a:p>
                      <a:pPr marL="0" marR="0" algn="ctr">
                        <a:lnSpc>
                          <a:spcPct val="120000"/>
                        </a:lnSpc>
                        <a:spcBef>
                          <a:spcPts val="0"/>
                        </a:spcBef>
                        <a:spcAft>
                          <a:spcPts val="0"/>
                        </a:spcAft>
                      </a:pPr>
                      <a:r>
                        <a:rPr lang="zh-cn" sz="1050" b="1" spc="-20" baseline="0" dirty="0">
                          <a:effectLst/>
                          <a:latin typeface="Ubuntu Light" panose="020B0304030602030204" pitchFamily="34" charset="0"/>
                          <a:ea typeface="SimSun" panose="02010600030101010101" pitchFamily="2" charset="-122"/>
                          <a:cs typeface="Times New Roman" panose="02020603050405020304" pitchFamily="18" charset="0"/>
                        </a:rPr>
                        <a:t>髋关节铰链</a:t>
                      </a:r>
                    </a:p>
                  </a:txBody>
                  <a:tcPr marL="68580" marR="68580" marT="0" marB="0" anchor="ctr"/>
                </a:tc>
                <a:tc>
                  <a:txBody>
                    <a:bodyPr/>
                    <a:lstStyle/>
                    <a:p>
                      <a:pPr marL="171450" indent="-171450" algn="l">
                        <a:buFont typeface="Arial" panose="020B0604020202020204" pitchFamily="34" charset="0"/>
                        <a:buChar char="•"/>
                      </a:pPr>
                      <a:r>
                        <a:rPr lang="zh-cn" sz="1050" baseline="0" dirty="0">
                          <a:latin typeface="Ubuntu Light" panose="020B0304030602030204" pitchFamily="34" charset="0"/>
                          <a:ea typeface="SimSun" panose="02010600030101010101" pitchFamily="2" charset="-122"/>
                        </a:rPr>
                        <a:t>抓住稳定的表面来保持平衡</a:t>
                      </a:r>
                    </a:p>
                    <a:p>
                      <a:pPr marL="171450" indent="-171450" algn="l">
                        <a:buFont typeface="Arial" panose="020B0604020202020204" pitchFamily="34" charset="0"/>
                        <a:buChar char="•"/>
                      </a:pPr>
                      <a:endParaRPr lang="en-US" sz="1050" baseline="0" dirty="0">
                        <a:latin typeface="Ubuntu Light" panose="020B0304030602030204" pitchFamily="34" charset="0"/>
                        <a:ea typeface="SimSun" panose="02010600030101010101" pitchFamily="2" charset="-122"/>
                      </a:endParaRPr>
                    </a:p>
                    <a:p>
                      <a:pPr marL="0" indent="0" algn="l">
                        <a:buFont typeface="Arial" panose="020B0604020202020204" pitchFamily="34" charset="0"/>
                        <a:buNone/>
                      </a:pPr>
                      <a:endParaRPr lang="en-US" sz="1050" baseline="0" dirty="0">
                        <a:latin typeface="Ubuntu Light" panose="020B0304030602030204" pitchFamily="34" charset="0"/>
                        <a:ea typeface="SimSun" panose="02010600030101010101" pitchFamily="2" charset="-122"/>
                      </a:endParaRPr>
                    </a:p>
                    <a:p>
                      <a:pPr marL="171450" indent="-171450" algn="l">
                        <a:buFont typeface="Arial" panose="020B0604020202020204" pitchFamily="34" charset="0"/>
                        <a:buChar char="•"/>
                      </a:pPr>
                      <a:endParaRPr lang="en-US" sz="1050" baseline="0" dirty="0">
                        <a:latin typeface="Ubuntu Light" panose="020B0304030602030204" pitchFamily="34" charset="0"/>
                        <a:ea typeface="SimSun" panose="02010600030101010101" pitchFamily="2" charset="-122"/>
                      </a:endParaRPr>
                    </a:p>
                  </a:txBody>
                  <a:tcPr/>
                </a:tc>
                <a:tc>
                  <a:txBody>
                    <a:bodyPr/>
                    <a:lstStyle/>
                    <a:p>
                      <a:pPr marL="171450" indent="-171450" algn="l">
                        <a:buFont typeface="Arial" panose="020B0604020202020204" pitchFamily="34" charset="0"/>
                        <a:buChar char="•"/>
                      </a:pPr>
                      <a:r>
                        <a:rPr lang="zh-cn" sz="1050" baseline="0" dirty="0">
                          <a:latin typeface="Ubuntu Light" panose="020B0304030602030204" pitchFamily="34" charset="0"/>
                          <a:ea typeface="SimSun" panose="02010600030101010101" pitchFamily="2" charset="-122"/>
                        </a:rPr>
                        <a:t>将手从臀部移开，放在</a:t>
                      </a:r>
                      <a:br>
                        <a:rPr lang="en-US" altLang="zh-CN" sz="1050" baseline="0" dirty="0">
                          <a:latin typeface="Ubuntu Light" panose="020B0304030602030204" pitchFamily="34" charset="0"/>
                          <a:ea typeface="SimSun" panose="02010600030101010101" pitchFamily="2" charset="-122"/>
                        </a:rPr>
                      </a:br>
                      <a:r>
                        <a:rPr lang="zh-cn" sz="1050" baseline="0" dirty="0">
                          <a:latin typeface="Ubuntu Light" panose="020B0304030602030204" pitchFamily="34" charset="0"/>
                          <a:ea typeface="SimSun" panose="02010600030101010101" pitchFamily="2" charset="-122"/>
                        </a:rPr>
                        <a:t>一边</a:t>
                      </a:r>
                    </a:p>
                    <a:p>
                      <a:pPr marL="171450" indent="-171450" algn="l">
                        <a:buFont typeface="Arial" panose="020B0604020202020204" pitchFamily="34" charset="0"/>
                        <a:buChar char="•"/>
                      </a:pPr>
                      <a:r>
                        <a:rPr lang="zh-cn" sz="1050" baseline="0" dirty="0">
                          <a:latin typeface="Ubuntu Light" panose="020B0304030602030204" pitchFamily="34" charset="0"/>
                          <a:ea typeface="SimSun" panose="02010600030101010101" pitchFamily="2" charset="-122"/>
                          <a:hlinkClick r:id="rId2"/>
                        </a:rPr>
                        <a:t>移动髋关节铰链</a:t>
                      </a:r>
                      <a:r>
                        <a:rPr lang="zh-cn" sz="1050" baseline="0" dirty="0">
                          <a:latin typeface="Ubuntu Light" panose="020B0304030602030204" pitchFamily="34" charset="0"/>
                          <a:ea typeface="SimSun" panose="02010600030101010101" pitchFamily="2" charset="-122"/>
                        </a:rPr>
                        <a:t>：开合</a:t>
                      </a:r>
                      <a:br>
                        <a:rPr lang="en-US" altLang="zh-CN" sz="1050" baseline="0" dirty="0">
                          <a:latin typeface="Ubuntu Light" panose="020B0304030602030204" pitchFamily="34" charset="0"/>
                          <a:ea typeface="SimSun" panose="02010600030101010101" pitchFamily="2" charset="-122"/>
                        </a:rPr>
                      </a:br>
                      <a:r>
                        <a:rPr lang="zh-cn" sz="1050" baseline="0" dirty="0">
                          <a:latin typeface="Ubuntu Light" panose="020B0304030602030204" pitchFamily="34" charset="0"/>
                          <a:ea typeface="SimSun" panose="02010600030101010101" pitchFamily="2" charset="-122"/>
                        </a:rPr>
                        <a:t>两侧臀部后向前迈一步</a:t>
                      </a:r>
                    </a:p>
                  </a:txBody>
                  <a:tcPr/>
                </a:tc>
                <a:extLst>
                  <a:ext uri="{0D108BD9-81ED-4DB2-BD59-A6C34878D82A}">
                    <a16:rowId xmlns:a16="http://schemas.microsoft.com/office/drawing/2014/main" val="1734608857"/>
                  </a:ext>
                </a:extLst>
              </a:tr>
              <a:tr h="388823">
                <a:tc>
                  <a:txBody>
                    <a:bodyPr/>
                    <a:lstStyle/>
                    <a:p>
                      <a:pPr marL="0" marR="0" algn="ctr">
                        <a:lnSpc>
                          <a:spcPct val="120000"/>
                        </a:lnSpc>
                        <a:spcBef>
                          <a:spcPts val="0"/>
                        </a:spcBef>
                        <a:spcAft>
                          <a:spcPts val="0"/>
                        </a:spcAft>
                      </a:pPr>
                      <a:r>
                        <a:rPr lang="zh-cn" sz="1050" b="1" baseline="0" dirty="0">
                          <a:effectLst/>
                          <a:latin typeface="Ubuntu Light" panose="020B0304030602030204" pitchFamily="34" charset="0"/>
                          <a:ea typeface="SimSun" panose="02010600030101010101" pitchFamily="2" charset="-122"/>
                          <a:cs typeface="Times New Roman" panose="02020603050405020304" pitchFamily="18" charset="0"/>
                        </a:rPr>
                        <a:t>  </a:t>
                      </a:r>
                    </a:p>
                    <a:p>
                      <a:pPr marL="0" marR="0" algn="ctr">
                        <a:lnSpc>
                          <a:spcPct val="120000"/>
                        </a:lnSpc>
                        <a:spcBef>
                          <a:spcPts val="0"/>
                        </a:spcBef>
                        <a:spcAft>
                          <a:spcPts val="0"/>
                        </a:spcAft>
                      </a:pPr>
                      <a:r>
                        <a:rPr lang="zh-cn" sz="1050" b="1" baseline="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rPr>
                        <a:t>手臂绕圈</a:t>
                      </a:r>
                      <a:endParaRPr lang="en-US" sz="1050" b="1" baseline="0" dirty="0">
                        <a:effectLst/>
                        <a:latin typeface="Ubuntu Light" panose="020B0304030602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171450" indent="-171450" algn="l">
                        <a:buFont typeface="Arial" panose="020B0604020202020204" pitchFamily="34" charset="0"/>
                        <a:buChar char="•"/>
                      </a:pPr>
                      <a:r>
                        <a:rPr lang="zh-cn" sz="1050" baseline="0" dirty="0">
                          <a:latin typeface="Ubuntu Light" panose="020B0304030602030204" pitchFamily="34" charset="0"/>
                          <a:ea typeface="SimSun" panose="02010600030101010101" pitchFamily="2" charset="-122"/>
                        </a:rPr>
                        <a:t>一次移动一只手臂</a:t>
                      </a:r>
                    </a:p>
                    <a:p>
                      <a:pPr marL="171450" indent="-171450" algn="l">
                        <a:buFont typeface="Arial" panose="020B0604020202020204" pitchFamily="34" charset="0"/>
                        <a:buChar char="•"/>
                      </a:pPr>
                      <a:r>
                        <a:rPr lang="zh-cn" sz="1050" baseline="0" dirty="0">
                          <a:latin typeface="Ubuntu Light" panose="020B0304030602030204" pitchFamily="34" charset="0"/>
                          <a:ea typeface="SimSun" panose="02010600030101010101" pitchFamily="2" charset="-122"/>
                        </a:rPr>
                        <a:t>先将绕小圈，然后逐渐绕大圈</a:t>
                      </a:r>
                    </a:p>
                  </a:txBody>
                  <a:tcPr/>
                </a:tc>
                <a:tc>
                  <a:txBody>
                    <a:bodyPr/>
                    <a:lstStyle/>
                    <a:p>
                      <a:pPr marL="171450" indent="-171450" algn="l">
                        <a:buFont typeface="Arial" panose="020B0604020202020204" pitchFamily="34" charset="0"/>
                        <a:buChar char="•"/>
                      </a:pPr>
                      <a:r>
                        <a:rPr lang="zh-cn" sz="1050" baseline="0" dirty="0">
                          <a:latin typeface="Ubuntu Light" panose="020B0304030602030204" pitchFamily="34" charset="0"/>
                          <a:ea typeface="SimSun" panose="02010600030101010101" pitchFamily="2" charset="-122"/>
                        </a:rPr>
                        <a:t>移动手臂绕圈：做手臂绕圈时原地踏步或穿过训</a:t>
                      </a:r>
                      <a:br>
                        <a:rPr lang="en-US" altLang="zh-CN" sz="1050" baseline="0" dirty="0">
                          <a:latin typeface="Ubuntu Light" panose="020B0304030602030204" pitchFamily="34" charset="0"/>
                          <a:ea typeface="SimSun" panose="02010600030101010101" pitchFamily="2" charset="-122"/>
                        </a:rPr>
                      </a:br>
                      <a:r>
                        <a:rPr lang="zh-cn" sz="1050" baseline="0" dirty="0">
                          <a:latin typeface="Ubuntu Light" panose="020B0304030602030204" pitchFamily="34" charset="0"/>
                          <a:ea typeface="SimSun" panose="02010600030101010101" pitchFamily="2" charset="-122"/>
                        </a:rPr>
                        <a:t>练场</a:t>
                      </a:r>
                    </a:p>
                  </a:txBody>
                  <a:tcPr/>
                </a:tc>
                <a:extLst>
                  <a:ext uri="{0D108BD9-81ED-4DB2-BD59-A6C34878D82A}">
                    <a16:rowId xmlns:a16="http://schemas.microsoft.com/office/drawing/2014/main" val="3619748096"/>
                  </a:ext>
                </a:extLst>
              </a:tr>
            </a:tbl>
          </a:graphicData>
        </a:graphic>
      </p:graphicFrame>
      <p:pic>
        <p:nvPicPr>
          <p:cNvPr id="4" name="Picture 3">
            <a:extLst>
              <a:ext uri="{FF2B5EF4-FFF2-40B4-BE49-F238E27FC236}">
                <a16:creationId xmlns:a16="http://schemas.microsoft.com/office/drawing/2014/main" id="{8F48FF8D-19EA-12EC-DE09-02FE097D2A52}"/>
              </a:ext>
            </a:extLst>
          </p:cNvPr>
          <p:cNvPicPr>
            <a:picLocks noChangeAspect="1"/>
          </p:cNvPicPr>
          <p:nvPr/>
        </p:nvPicPr>
        <p:blipFill rotWithShape="1">
          <a:blip r:embed="rId3"/>
          <a:srcRect l="57041" t="33485" r="1777" b="25279"/>
          <a:stretch/>
        </p:blipFill>
        <p:spPr>
          <a:xfrm>
            <a:off x="6975230" y="2391507"/>
            <a:ext cx="2157757" cy="1215340"/>
          </a:xfrm>
          <a:prstGeom prst="rect">
            <a:avLst/>
          </a:prstGeom>
          <a:ln>
            <a:solidFill>
              <a:schemeClr val="tx1"/>
            </a:solidFill>
          </a:ln>
        </p:spPr>
      </p:pic>
    </p:spTree>
    <p:extLst>
      <p:ext uri="{BB962C8B-B14F-4D97-AF65-F5344CB8AC3E}">
        <p14:creationId xmlns:p14="http://schemas.microsoft.com/office/powerpoint/2010/main" val="105474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4179150216"/>
              </p:ext>
            </p:extLst>
          </p:nvPr>
        </p:nvGraphicFramePr>
        <p:xfrm>
          <a:off x="614150" y="545911"/>
          <a:ext cx="8518837" cy="519144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75607">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716092">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引导热身和放松运动：放松运动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什么是放松运动</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5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baseline="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现在，我们来谈谈放松运动！</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每次在训练、练习或运动课程结束时，您应进行放松运动。充分进行放松运动能够让身体逐渐进入放松状态。</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适当的放松运动与适当的热身运动一样重要。与热身一样，放松运动对身体和精神都有很多好处，例如：</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降低心率、呼吸频率和体温</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减轻肌肉酸痛感以提高恢复速度</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提高柔韧性</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促进心理上的放松感</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您注意到了这份清单上的哪些条目？与热身运动有什么不同？</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将答案</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写在练习册上</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选择一位参与者来分享答案。</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您可能已经注意到，放松运动与热身运动有一些相反的好处。</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例如，</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热身运动会提</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高心率，但放松运动会降低心率。</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3" name="Group 12">
            <a:extLst>
              <a:ext uri="{FF2B5EF4-FFF2-40B4-BE49-F238E27FC236}">
                <a16:creationId xmlns:a16="http://schemas.microsoft.com/office/drawing/2014/main" id="{7F7916D9-F1D7-835C-4CC1-8828BC37B2AF}"/>
              </a:ext>
            </a:extLst>
          </p:cNvPr>
          <p:cNvGrpSpPr/>
          <p:nvPr/>
        </p:nvGrpSpPr>
        <p:grpSpPr>
          <a:xfrm>
            <a:off x="6986954" y="1488585"/>
            <a:ext cx="2146033" cy="3880829"/>
            <a:chOff x="6986954" y="1559170"/>
            <a:chExt cx="2146033" cy="3880829"/>
          </a:xfrm>
        </p:grpSpPr>
        <p:pic>
          <p:nvPicPr>
            <p:cNvPr id="5" name="Picture 4">
              <a:extLst>
                <a:ext uri="{FF2B5EF4-FFF2-40B4-BE49-F238E27FC236}">
                  <a16:creationId xmlns:a16="http://schemas.microsoft.com/office/drawing/2014/main" id="{E00E6B32-B3BB-6789-B317-60EDE196D5C0}"/>
                </a:ext>
              </a:extLst>
            </p:cNvPr>
            <p:cNvPicPr>
              <a:picLocks noChangeAspect="1"/>
            </p:cNvPicPr>
            <p:nvPr/>
          </p:nvPicPr>
          <p:blipFill rotWithShape="1">
            <a:blip r:embed="rId2"/>
            <a:srcRect l="56686" t="33484" r="1657" b="24859"/>
            <a:stretch/>
          </p:blipFill>
          <p:spPr>
            <a:xfrm>
              <a:off x="6986954" y="1559170"/>
              <a:ext cx="2146033" cy="1207144"/>
            </a:xfrm>
            <a:prstGeom prst="rect">
              <a:avLst/>
            </a:prstGeom>
            <a:ln>
              <a:solidFill>
                <a:schemeClr val="tx1"/>
              </a:solidFill>
            </a:ln>
          </p:spPr>
        </p:pic>
        <p:pic>
          <p:nvPicPr>
            <p:cNvPr id="7" name="Picture 6">
              <a:extLst>
                <a:ext uri="{FF2B5EF4-FFF2-40B4-BE49-F238E27FC236}">
                  <a16:creationId xmlns:a16="http://schemas.microsoft.com/office/drawing/2014/main" id="{6CF1FD56-98C4-0505-4430-46B1BBD5F573}"/>
                </a:ext>
              </a:extLst>
            </p:cNvPr>
            <p:cNvPicPr>
              <a:picLocks noChangeAspect="1"/>
            </p:cNvPicPr>
            <p:nvPr/>
          </p:nvPicPr>
          <p:blipFill rotWithShape="1">
            <a:blip r:embed="rId3"/>
            <a:srcRect l="57040" t="33905" r="1657" b="24859"/>
            <a:stretch/>
          </p:blipFill>
          <p:spPr>
            <a:xfrm>
              <a:off x="6986954" y="2886465"/>
              <a:ext cx="2146033" cy="1205222"/>
            </a:xfrm>
            <a:prstGeom prst="rect">
              <a:avLst/>
            </a:prstGeom>
            <a:ln>
              <a:solidFill>
                <a:schemeClr val="tx1"/>
              </a:solidFill>
            </a:ln>
          </p:spPr>
        </p:pic>
        <p:pic>
          <p:nvPicPr>
            <p:cNvPr id="12" name="Picture 11">
              <a:extLst>
                <a:ext uri="{FF2B5EF4-FFF2-40B4-BE49-F238E27FC236}">
                  <a16:creationId xmlns:a16="http://schemas.microsoft.com/office/drawing/2014/main" id="{C03D9BB3-F3EF-EB04-781D-4AC611639B68}"/>
                </a:ext>
              </a:extLst>
            </p:cNvPr>
            <p:cNvPicPr>
              <a:picLocks noChangeAspect="1"/>
            </p:cNvPicPr>
            <p:nvPr/>
          </p:nvPicPr>
          <p:blipFill rotWithShape="1">
            <a:blip r:embed="rId4"/>
            <a:srcRect l="57516" t="33695" r="1893" b="25490"/>
            <a:stretch/>
          </p:blipFill>
          <p:spPr>
            <a:xfrm>
              <a:off x="6986954" y="4226209"/>
              <a:ext cx="2146033" cy="1213790"/>
            </a:xfrm>
            <a:prstGeom prst="rect">
              <a:avLst/>
            </a:prstGeom>
            <a:ln>
              <a:solidFill>
                <a:schemeClr val="tx1"/>
              </a:solidFill>
            </a:ln>
          </p:spPr>
        </p:pic>
      </p:grpSp>
    </p:spTree>
    <p:extLst>
      <p:ext uri="{BB962C8B-B14F-4D97-AF65-F5344CB8AC3E}">
        <p14:creationId xmlns:p14="http://schemas.microsoft.com/office/powerpoint/2010/main" val="2300482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514673866"/>
              </p:ext>
            </p:extLst>
          </p:nvPr>
        </p:nvGraphicFramePr>
        <p:xfrm>
          <a:off x="614150" y="545909"/>
          <a:ext cx="8518837" cy="479523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引导热身和放松运动：放松运动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我们如何进行放松运动？</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7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baseline="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与热身一样，典型的放松运动包括两个关键组成部分：</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轻度有氧运动 </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静态拉伸</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与热身相反，放松运动时的有氧运动强度/难度应逐渐降低</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。可以先轻</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松慢跑</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，然后快走，最后以慢走结束。您还可以进行一些力量和体能练习，例如深蹲或开合跳。</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您的心率应逐渐降低，不应该上气不接下气。可以是慢跑/步行。</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完成轻度有氧运动后，最好进行拉伸运动。在放松运动中，柔韧性拉伸非常有效。</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静态拉伸应保持 30 秒或更长时间，这有助于提高柔韧性。每项运动都会对不同的肌肉和关节产生压力，所以，您要针对运动进行拉伸。</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下面是几点拉伸技巧：</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每次拉伸至少 30 秒</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拉伸两侧 – 如果拉伸右肩肌肉，那么也要拉伸左肩肌肉！</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拉伸到略感不适的程度，但不可造成疼痛感。</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您也可以利用这段时间来教授健康技巧！</a:t>
                      </a: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 </a:t>
                      </a:r>
                    </a:p>
                    <a:p>
                      <a:pPr marL="0" indent="0">
                        <a:buFont typeface="Arial" panose="020B0604020202020204" pitchFamily="34" charset="0"/>
                        <a:buNone/>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哪些静态拉伸对您的运动重要？想想您使用的不同身体</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部位。</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将</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答案写在练习册上。</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给参与者几分钟时间来解决这个问题，然后让一些参与者分享答案。</a:t>
                      </a: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3" name="Group 12">
            <a:extLst>
              <a:ext uri="{FF2B5EF4-FFF2-40B4-BE49-F238E27FC236}">
                <a16:creationId xmlns:a16="http://schemas.microsoft.com/office/drawing/2014/main" id="{8CB36B8A-13F7-86E0-28D1-5002DF139D47}"/>
              </a:ext>
            </a:extLst>
          </p:cNvPr>
          <p:cNvGrpSpPr/>
          <p:nvPr/>
        </p:nvGrpSpPr>
        <p:grpSpPr>
          <a:xfrm>
            <a:off x="6963507" y="1180729"/>
            <a:ext cx="2169480" cy="3978441"/>
            <a:chOff x="6963507" y="1180729"/>
            <a:chExt cx="2169480" cy="3978441"/>
          </a:xfrm>
        </p:grpSpPr>
        <p:pic>
          <p:nvPicPr>
            <p:cNvPr id="5" name="Picture 4">
              <a:extLst>
                <a:ext uri="{FF2B5EF4-FFF2-40B4-BE49-F238E27FC236}">
                  <a16:creationId xmlns:a16="http://schemas.microsoft.com/office/drawing/2014/main" id="{A8BEF546-8A8E-4407-0D36-3398A38377D6}"/>
                </a:ext>
              </a:extLst>
            </p:cNvPr>
            <p:cNvPicPr>
              <a:picLocks noChangeAspect="1"/>
            </p:cNvPicPr>
            <p:nvPr/>
          </p:nvPicPr>
          <p:blipFill rotWithShape="1">
            <a:blip r:embed="rId2"/>
            <a:srcRect l="57396" t="34326" r="1657" b="25069"/>
            <a:stretch/>
          </p:blipFill>
          <p:spPr>
            <a:xfrm>
              <a:off x="6963507" y="1180729"/>
              <a:ext cx="2169480" cy="1210143"/>
            </a:xfrm>
            <a:prstGeom prst="rect">
              <a:avLst/>
            </a:prstGeom>
            <a:ln>
              <a:solidFill>
                <a:schemeClr val="tx1"/>
              </a:solidFill>
            </a:ln>
          </p:spPr>
        </p:pic>
        <p:pic>
          <p:nvPicPr>
            <p:cNvPr id="9" name="Picture 8">
              <a:extLst>
                <a:ext uri="{FF2B5EF4-FFF2-40B4-BE49-F238E27FC236}">
                  <a16:creationId xmlns:a16="http://schemas.microsoft.com/office/drawing/2014/main" id="{0B7F1975-C814-0031-8AC3-1FA527543780}"/>
                </a:ext>
              </a:extLst>
            </p:cNvPr>
            <p:cNvPicPr>
              <a:picLocks noChangeAspect="1"/>
            </p:cNvPicPr>
            <p:nvPr/>
          </p:nvPicPr>
          <p:blipFill rotWithShape="1">
            <a:blip r:embed="rId3"/>
            <a:srcRect l="56805" t="33695" r="1775" b="25490"/>
            <a:stretch/>
          </p:blipFill>
          <p:spPr>
            <a:xfrm>
              <a:off x="6963507" y="2580112"/>
              <a:ext cx="2169479" cy="1202511"/>
            </a:xfrm>
            <a:prstGeom prst="rect">
              <a:avLst/>
            </a:prstGeom>
            <a:ln>
              <a:solidFill>
                <a:schemeClr val="tx1"/>
              </a:solidFill>
            </a:ln>
          </p:spPr>
        </p:pic>
        <p:pic>
          <p:nvPicPr>
            <p:cNvPr id="12" name="Picture 11">
              <a:extLst>
                <a:ext uri="{FF2B5EF4-FFF2-40B4-BE49-F238E27FC236}">
                  <a16:creationId xmlns:a16="http://schemas.microsoft.com/office/drawing/2014/main" id="{05FBD51A-2A5E-9008-2CC8-106E678E989E}"/>
                </a:ext>
              </a:extLst>
            </p:cNvPr>
            <p:cNvPicPr>
              <a:picLocks noChangeAspect="1"/>
            </p:cNvPicPr>
            <p:nvPr/>
          </p:nvPicPr>
          <p:blipFill rotWithShape="1">
            <a:blip r:embed="rId4"/>
            <a:srcRect l="57160" t="34116" r="1538" b="25700"/>
            <a:stretch/>
          </p:blipFill>
          <p:spPr>
            <a:xfrm>
              <a:off x="6963507" y="3971863"/>
              <a:ext cx="2169479" cy="1187307"/>
            </a:xfrm>
            <a:prstGeom prst="rect">
              <a:avLst/>
            </a:prstGeom>
            <a:ln>
              <a:solidFill>
                <a:schemeClr val="tx1"/>
              </a:solidFill>
            </a:ln>
          </p:spPr>
        </p:pic>
      </p:grpSp>
    </p:spTree>
    <p:extLst>
      <p:ext uri="{BB962C8B-B14F-4D97-AF65-F5344CB8AC3E}">
        <p14:creationId xmlns:p14="http://schemas.microsoft.com/office/powerpoint/2010/main" val="2064387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989572335"/>
              </p:ext>
            </p:extLst>
          </p:nvPr>
        </p:nvGraphicFramePr>
        <p:xfrm>
          <a:off x="614150" y="545911"/>
          <a:ext cx="8518837" cy="538752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引导热身和放松运动：放松运动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放松指南</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&lt;1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就像热身一样，国际特殊奥林匹克运动会为特定的运动项目编写了放松运动指南和视频，帮助您在练习中引导这些运动！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该资源很有用，可以帮助您学习和引导放松运动程序。</a:t>
                      </a:r>
                    </a:p>
                    <a:p>
                      <a:pPr marL="279400" indent="0">
                        <a:buFont typeface="Arial" panose="020B0604020202020204" pitchFamily="34" charset="0"/>
                        <a:buNone/>
                      </a:pPr>
                      <a:endParaRPr lang="en-US" sz="1000" b="0" i="0" u="none" strike="noStrike" kern="1200" baseline="0" noProof="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引导热身和放松运动：放松运动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如何引导放松运动</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按照标准程序完成放松运动会很有帮助。这样，您不仅可以回顾训练课程，或者为下一次训练提供建议，还可以创建一套常规放松运动程序，从而建议队友在家练习</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在拉伸运动中，让运动队围成一圈。您可以站在中间，这样每个人都可以看到您，并跟随您做拉伸运动。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请注意，某些拉伸运动可能对平衡性要求较高。鼓励您的队友抓住稳定的地面或彼此的肩膀。</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您也可以在练习结束时分享健康技巧。您的队友可以一边做拉伸运动，一边听您分享的技巧！</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661194">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引导热身和放松运动，我们来练习一下吧！</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&lt;1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p>
                      <a:endParaRPr lang="en-US" sz="100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现在是练习的时候了！每个人都找一块地方，移动相机，让我们看到您。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132341075"/>
                  </a:ext>
                </a:extLst>
              </a:tr>
            </a:tbl>
          </a:graphicData>
        </a:graphic>
      </p:graphicFrame>
      <p:pic>
        <p:nvPicPr>
          <p:cNvPr id="4" name="Picture 3">
            <a:extLst>
              <a:ext uri="{FF2B5EF4-FFF2-40B4-BE49-F238E27FC236}">
                <a16:creationId xmlns:a16="http://schemas.microsoft.com/office/drawing/2014/main" id="{274C64CA-5460-F2C6-8141-0F5A23677444}"/>
              </a:ext>
            </a:extLst>
          </p:cNvPr>
          <p:cNvPicPr>
            <a:picLocks noChangeAspect="1"/>
          </p:cNvPicPr>
          <p:nvPr/>
        </p:nvPicPr>
        <p:blipFill rotWithShape="1">
          <a:blip r:embed="rId2"/>
          <a:srcRect l="57160" t="34326" r="1538" b="24648"/>
          <a:stretch/>
        </p:blipFill>
        <p:spPr>
          <a:xfrm>
            <a:off x="6958958" y="1009810"/>
            <a:ext cx="2174029" cy="1214715"/>
          </a:xfrm>
          <a:prstGeom prst="rect">
            <a:avLst/>
          </a:prstGeom>
          <a:ln>
            <a:solidFill>
              <a:schemeClr val="tx1"/>
            </a:solidFill>
          </a:ln>
        </p:spPr>
      </p:pic>
      <p:pic>
        <p:nvPicPr>
          <p:cNvPr id="7" name="Picture 6">
            <a:extLst>
              <a:ext uri="{FF2B5EF4-FFF2-40B4-BE49-F238E27FC236}">
                <a16:creationId xmlns:a16="http://schemas.microsoft.com/office/drawing/2014/main" id="{45A45D0E-658E-1ECB-ADA2-44F596285415}"/>
              </a:ext>
            </a:extLst>
          </p:cNvPr>
          <p:cNvPicPr>
            <a:picLocks noChangeAspect="1"/>
          </p:cNvPicPr>
          <p:nvPr/>
        </p:nvPicPr>
        <p:blipFill rotWithShape="1">
          <a:blip r:embed="rId3"/>
          <a:srcRect l="57278" t="33695" r="1775" b="25490"/>
          <a:stretch/>
        </p:blipFill>
        <p:spPr>
          <a:xfrm>
            <a:off x="6958958" y="2688424"/>
            <a:ext cx="2174029" cy="1218963"/>
          </a:xfrm>
          <a:prstGeom prst="rect">
            <a:avLst/>
          </a:prstGeom>
          <a:ln>
            <a:solidFill>
              <a:schemeClr val="tx1"/>
            </a:solidFill>
          </a:ln>
        </p:spPr>
      </p:pic>
      <p:pic>
        <p:nvPicPr>
          <p:cNvPr id="10" name="Picture 9">
            <a:extLst>
              <a:ext uri="{FF2B5EF4-FFF2-40B4-BE49-F238E27FC236}">
                <a16:creationId xmlns:a16="http://schemas.microsoft.com/office/drawing/2014/main" id="{C0BFC067-7C9F-D96D-3238-A7ADF1F1EA7D}"/>
              </a:ext>
            </a:extLst>
          </p:cNvPr>
          <p:cNvPicPr>
            <a:picLocks noChangeAspect="1"/>
          </p:cNvPicPr>
          <p:nvPr/>
        </p:nvPicPr>
        <p:blipFill rotWithShape="1">
          <a:blip r:embed="rId4"/>
          <a:srcRect l="57040" t="33064" r="1776" b="25279"/>
          <a:stretch/>
        </p:blipFill>
        <p:spPr>
          <a:xfrm>
            <a:off x="6968516" y="4439476"/>
            <a:ext cx="2164471" cy="1231509"/>
          </a:xfrm>
          <a:prstGeom prst="rect">
            <a:avLst/>
          </a:prstGeom>
          <a:ln>
            <a:solidFill>
              <a:schemeClr val="tx1"/>
            </a:solidFill>
          </a:ln>
        </p:spPr>
      </p:pic>
    </p:spTree>
    <p:extLst>
      <p:ext uri="{BB962C8B-B14F-4D97-AF65-F5344CB8AC3E}">
        <p14:creationId xmlns:p14="http://schemas.microsoft.com/office/powerpoint/2010/main" val="255223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880831654"/>
              </p:ext>
            </p:extLst>
          </p:nvPr>
        </p:nvGraphicFramePr>
        <p:xfrm>
          <a:off x="614150" y="545911"/>
          <a:ext cx="8518837" cy="392448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引导热身和放松运动，我们来练习一下吧！</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该您来引导热身运动了</a:t>
                      </a:r>
                    </a:p>
                    <a:p>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15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我们从热身开始。以小组为单位，从列表中选择 4 个动态拉伸动作。</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 4 名志愿者说出他们想尝试的一个拉伸动作。鼓励他们选择一项不熟悉的练习。</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示例：很多人都知道如何练习高抬腿，但可能不知道如何练习侧面行走。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指导参与者如何进行锻炼和练习。几分钟后，让一位成员带领大家做这项拉伸运动。逐一完成 4 个拉伸动作。每个拉伸动作做 30 秒钟。</a:t>
                      </a:r>
                    </a:p>
                    <a:p>
                      <a:pPr marL="27940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27940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27940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27940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引导热身和放松运动：放松运动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热身运动示例</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认真做这些动态拉伸运动！请记住，每项运动都不同，所以在带领运动员热身时，一定要使用热身指南。</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下面这个例子是篮球运动的热身。您每次要做 30 秒有氧运动。每个侧面/方向要进行 10 次动态拉伸。</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1" u="none" strike="noStrike" kern="1200" baseline="0" noProof="0" dirty="0">
                          <a:solidFill>
                            <a:schemeClr val="dk1"/>
                          </a:solidFill>
                          <a:highlight>
                            <a:srgbClr val="00FFFF"/>
                          </a:highlight>
                          <a:latin typeface="Ubuntu" panose="020B0504030602030204" pitchFamily="34" charset="0"/>
                          <a:ea typeface="SimSun" panose="02010600030101010101" pitchFamily="2" charset="-122"/>
                          <a:cs typeface="+mn-cs"/>
                        </a:rPr>
                        <a:t>[您可以将此幻灯片的内容更改为其他运动。</a:t>
                      </a:r>
                      <a:r>
                        <a:rPr lang="zh-cn" sz="1000" b="1" i="1" u="none" strike="noStrike" kern="1200" baseline="0" noProof="0">
                          <a:solidFill>
                            <a:schemeClr val="dk1"/>
                          </a:solidFill>
                          <a:highlight>
                            <a:srgbClr val="00FFFF"/>
                          </a:highlight>
                          <a:latin typeface="Ubuntu" panose="020B0504030602030204" pitchFamily="34" charset="0"/>
                          <a:ea typeface="SimSun" panose="02010600030101010101" pitchFamily="2" charset="-122"/>
                          <a:cs typeface="+mn-cs"/>
                        </a:rPr>
                        <a:t>使其适合健身队长进行</a:t>
                      </a:r>
                      <a:br>
                        <a:rPr lang="en-US" altLang="zh-CN" sz="1000" b="1" i="1" u="none" strike="noStrike" kern="1200" baseline="0" noProof="0">
                          <a:solidFill>
                            <a:schemeClr val="dk1"/>
                          </a:solidFill>
                          <a:highlight>
                            <a:srgbClr val="00FFFF"/>
                          </a:highlight>
                          <a:latin typeface="Ubuntu" panose="020B0504030602030204" pitchFamily="34" charset="0"/>
                          <a:ea typeface="SimSun" panose="02010600030101010101" pitchFamily="2" charset="-122"/>
                          <a:cs typeface="+mn-cs"/>
                        </a:rPr>
                      </a:br>
                      <a:r>
                        <a:rPr lang="zh-cn" sz="1000" b="1" i="1" u="none" strike="noStrike" kern="1200" baseline="0" noProof="0">
                          <a:solidFill>
                            <a:schemeClr val="dk1"/>
                          </a:solidFill>
                          <a:highlight>
                            <a:srgbClr val="00FFFF"/>
                          </a:highlight>
                          <a:latin typeface="Ubuntu" panose="020B0504030602030204" pitchFamily="34" charset="0"/>
                          <a:ea typeface="SimSun" panose="02010600030101010101" pitchFamily="2" charset="-122"/>
                          <a:cs typeface="+mn-cs"/>
                        </a:rPr>
                        <a:t>的运动</a:t>
                      </a:r>
                      <a:r>
                        <a:rPr lang="zh-cn" sz="1000" b="1" i="1" u="none" strike="noStrike" kern="1200" baseline="0" noProof="0" dirty="0">
                          <a:solidFill>
                            <a:schemeClr val="dk1"/>
                          </a:solidFill>
                          <a:highlight>
                            <a:srgbClr val="00FFFF"/>
                          </a:highlight>
                          <a:latin typeface="Ubuntu" panose="020B0504030602030204" pitchFamily="34" charset="0"/>
                          <a:ea typeface="SimSun" panose="02010600030101010101" pitchFamily="2" charset="-122"/>
                          <a:cs typeface="+mn-cs"/>
                        </a:rPr>
                        <a:t>。</a:t>
                      </a:r>
                      <a:r>
                        <a:rPr lang="zh-cn" sz="1000" b="0" i="0" u="none" strike="noStrike" kern="1200" baseline="0" noProof="0" dirty="0">
                          <a:solidFill>
                            <a:schemeClr val="dk1"/>
                          </a:solidFill>
                          <a:highlight>
                            <a:srgbClr val="00FFFF"/>
                          </a:highlight>
                          <a:latin typeface="Ubuntu" panose="020B0504030602030204" pitchFamily="34" charset="0"/>
                          <a:ea typeface="SimSun" panose="02010600030101010101" pitchFamily="2" charset="-122"/>
                          <a:cs typeface="+mn-cs"/>
                        </a:rPr>
                        <a:t>您可以针对他们的具体运动进行不同的热身训练。]</a:t>
                      </a:r>
                      <a:endParaRPr lang="en-US" sz="1000" b="1" i="1" u="none" strike="noStrike" kern="1200" baseline="0" noProof="0" dirty="0">
                        <a:solidFill>
                          <a:schemeClr val="dk1"/>
                        </a:solidFill>
                        <a:highlight>
                          <a:srgbClr val="00FFFF"/>
                        </a:highlight>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73EB8F7E-E986-100E-832E-0CE313A63B87}"/>
              </a:ext>
            </a:extLst>
          </p:cNvPr>
          <p:cNvPicPr>
            <a:picLocks noChangeAspect="1"/>
          </p:cNvPicPr>
          <p:nvPr/>
        </p:nvPicPr>
        <p:blipFill rotWithShape="1">
          <a:blip r:embed="rId2"/>
          <a:srcRect l="56923" t="34326" r="1894" b="24648"/>
          <a:stretch/>
        </p:blipFill>
        <p:spPr>
          <a:xfrm>
            <a:off x="7005850" y="1195200"/>
            <a:ext cx="2127137" cy="1191930"/>
          </a:xfrm>
          <a:prstGeom prst="rect">
            <a:avLst/>
          </a:prstGeom>
          <a:ln>
            <a:solidFill>
              <a:schemeClr val="tx1"/>
            </a:solidFill>
          </a:ln>
        </p:spPr>
      </p:pic>
      <p:pic>
        <p:nvPicPr>
          <p:cNvPr id="8" name="Picture 7">
            <a:extLst>
              <a:ext uri="{FF2B5EF4-FFF2-40B4-BE49-F238E27FC236}">
                <a16:creationId xmlns:a16="http://schemas.microsoft.com/office/drawing/2014/main" id="{97FDD2A2-73F8-5A1B-F31E-42CA3E23F1A8}"/>
              </a:ext>
            </a:extLst>
          </p:cNvPr>
          <p:cNvPicPr>
            <a:picLocks noChangeAspect="1"/>
          </p:cNvPicPr>
          <p:nvPr/>
        </p:nvPicPr>
        <p:blipFill rotWithShape="1">
          <a:blip r:embed="rId3"/>
          <a:srcRect l="57396" t="34536" r="1657" b="25069"/>
          <a:stretch/>
        </p:blipFill>
        <p:spPr>
          <a:xfrm>
            <a:off x="7005850" y="3036419"/>
            <a:ext cx="2127137" cy="1180377"/>
          </a:xfrm>
          <a:prstGeom prst="rect">
            <a:avLst/>
          </a:prstGeom>
          <a:ln>
            <a:solidFill>
              <a:schemeClr val="tx1"/>
            </a:solidFill>
          </a:ln>
        </p:spPr>
      </p:pic>
    </p:spTree>
    <p:extLst>
      <p:ext uri="{BB962C8B-B14F-4D97-AF65-F5344CB8AC3E}">
        <p14:creationId xmlns:p14="http://schemas.microsoft.com/office/powerpoint/2010/main" val="1442968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767014429"/>
              </p:ext>
            </p:extLst>
          </p:nvPr>
        </p:nvGraphicFramePr>
        <p:xfrm>
          <a:off x="614150" y="545911"/>
          <a:ext cx="8518837" cy="523512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引导热身和放松运动，我们来练习一下吧！</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该您来引导放松运动了</a:t>
                      </a:r>
                    </a:p>
                    <a:p>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10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现在，我们来练习放松运动。以小组为单位，从该列表中选择 4 个静态拉伸动作。</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 4 名志愿者说出他们想尝试的一个拉伸动作。鼓励他们选择一个不熟悉的拉伸动作，或者选择锻炼几个不同身体部位的拉伸动作。</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指导参与者如何进行拉伸和练习。几分钟后，让一位成员带领大家做这项拉伸运动。逐一完成 4 个拉伸动作。每个拉伸动作做 30 秒钟。</a:t>
                      </a:r>
                    </a:p>
                    <a:p>
                      <a:pPr marL="27940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引导热身和放松运动：放松运动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放松运动示范</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认真做这些静态拉伸运动！请记住，每项运动都不同，所以在带领运动员拉伸时，一定要使用放松指南。</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下面这个例子是篮球运动的热身。您要做几分钟有氧运动，每次拉</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伸 </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30 </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秒。身体两侧都要拉伸！</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1" u="none" strike="noStrike" kern="1200" baseline="0" noProof="0" dirty="0">
                          <a:solidFill>
                            <a:schemeClr val="dk1"/>
                          </a:solidFill>
                          <a:highlight>
                            <a:srgbClr val="00FFFF"/>
                          </a:highlight>
                          <a:latin typeface="Ubuntu" panose="020B0504030602030204" pitchFamily="34" charset="0"/>
                          <a:ea typeface="SimSun" panose="02010600030101010101" pitchFamily="2" charset="-122"/>
                          <a:cs typeface="+mn-cs"/>
                        </a:rPr>
                        <a:t>[您可以将此幻灯片的内容更改为其他运动。</a:t>
                      </a:r>
                      <a:r>
                        <a:rPr lang="zh-cn" sz="1000" b="1" i="1" u="none" strike="noStrike" kern="1200" baseline="0" noProof="0">
                          <a:solidFill>
                            <a:schemeClr val="dk1"/>
                          </a:solidFill>
                          <a:highlight>
                            <a:srgbClr val="00FFFF"/>
                          </a:highlight>
                          <a:latin typeface="Ubuntu" panose="020B0504030602030204" pitchFamily="34" charset="0"/>
                          <a:ea typeface="SimSun" panose="02010600030101010101" pitchFamily="2" charset="-122"/>
                          <a:cs typeface="+mn-cs"/>
                        </a:rPr>
                        <a:t>使其适合健身队长进行的</a:t>
                      </a:r>
                      <a:br>
                        <a:rPr lang="en-US" altLang="zh-CN" sz="1000" b="1" i="1" u="none" strike="noStrike" kern="1200" baseline="0" noProof="0">
                          <a:solidFill>
                            <a:schemeClr val="dk1"/>
                          </a:solidFill>
                          <a:highlight>
                            <a:srgbClr val="00FFFF"/>
                          </a:highlight>
                          <a:latin typeface="Ubuntu" panose="020B0504030602030204" pitchFamily="34" charset="0"/>
                          <a:ea typeface="SimSun" panose="02010600030101010101" pitchFamily="2" charset="-122"/>
                          <a:cs typeface="+mn-cs"/>
                        </a:rPr>
                      </a:br>
                      <a:r>
                        <a:rPr lang="zh-cn" sz="1000" b="1" i="1" u="none" strike="noStrike" kern="1200" baseline="0" noProof="0">
                          <a:solidFill>
                            <a:schemeClr val="dk1"/>
                          </a:solidFill>
                          <a:highlight>
                            <a:srgbClr val="00FFFF"/>
                          </a:highlight>
                          <a:latin typeface="Ubuntu" panose="020B0504030602030204" pitchFamily="34" charset="0"/>
                          <a:ea typeface="SimSun" panose="02010600030101010101" pitchFamily="2" charset="-122"/>
                          <a:cs typeface="+mn-cs"/>
                        </a:rPr>
                        <a:t>运动</a:t>
                      </a:r>
                      <a:r>
                        <a:rPr lang="zh-cn" sz="1000" b="1" i="1" u="none" strike="noStrike" kern="1200" baseline="0" noProof="0" dirty="0">
                          <a:solidFill>
                            <a:schemeClr val="dk1"/>
                          </a:solidFill>
                          <a:highlight>
                            <a:srgbClr val="00FFFF"/>
                          </a:highlight>
                          <a:latin typeface="Ubuntu" panose="020B0504030602030204" pitchFamily="34" charset="0"/>
                          <a:ea typeface="SimSun" panose="02010600030101010101" pitchFamily="2" charset="-122"/>
                          <a:cs typeface="+mn-cs"/>
                        </a:rPr>
                        <a:t>。</a:t>
                      </a:r>
                      <a:r>
                        <a:rPr lang="zh-cn" sz="1000" b="0" i="0" u="none" strike="noStrike" kern="1200" baseline="0" noProof="0" dirty="0">
                          <a:solidFill>
                            <a:schemeClr val="dk1"/>
                          </a:solidFill>
                          <a:highlight>
                            <a:srgbClr val="00FFFF"/>
                          </a:highlight>
                          <a:latin typeface="Ubuntu" panose="020B0504030602030204" pitchFamily="34" charset="0"/>
                          <a:ea typeface="SimSun" panose="02010600030101010101" pitchFamily="2" charset="-122"/>
                          <a:cs typeface="+mn-cs"/>
                        </a:rPr>
                        <a:t>您可以针对他们的具体运动进行不同的放松训练。]</a:t>
                      </a:r>
                      <a:endParaRPr lang="en-US" sz="1000" b="1" i="1" u="none" strike="noStrike" kern="1200" baseline="0" noProof="0" dirty="0">
                        <a:solidFill>
                          <a:schemeClr val="dk1"/>
                        </a:solidFill>
                        <a:highlight>
                          <a:srgbClr val="00FFFF"/>
                        </a:highlight>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661194">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引导热身和放松运动：放松运动</a:t>
                      </a:r>
                    </a:p>
                    <a:p>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技巧</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p>
                      <a:endParaRPr lang="en-US" sz="100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下面是带领运动员进行热身和放松运动的另外几个技巧：</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按照标准程序完成热身和放松运动</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要自信！讲话时声音洪亮，吐词清晰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鼓励所有队友参与进来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确保您有足够的空间安全有效地进行练习</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观察队友，确保他们做得正确，如果他们做得不对，请提供帮助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4113514889"/>
                  </a:ext>
                </a:extLst>
              </a:tr>
            </a:tbl>
          </a:graphicData>
        </a:graphic>
      </p:graphicFrame>
      <p:pic>
        <p:nvPicPr>
          <p:cNvPr id="4" name="Picture 3">
            <a:extLst>
              <a:ext uri="{FF2B5EF4-FFF2-40B4-BE49-F238E27FC236}">
                <a16:creationId xmlns:a16="http://schemas.microsoft.com/office/drawing/2014/main" id="{6DC61E16-B0A1-BE69-F197-E7BCBB655FEB}"/>
              </a:ext>
            </a:extLst>
          </p:cNvPr>
          <p:cNvPicPr>
            <a:picLocks noChangeAspect="1"/>
          </p:cNvPicPr>
          <p:nvPr/>
        </p:nvPicPr>
        <p:blipFill rotWithShape="1">
          <a:blip r:embed="rId2"/>
          <a:srcRect l="56923" t="34718" r="1894" b="24648"/>
          <a:stretch/>
        </p:blipFill>
        <p:spPr>
          <a:xfrm>
            <a:off x="7005850" y="1018346"/>
            <a:ext cx="2127137" cy="1180550"/>
          </a:xfrm>
          <a:prstGeom prst="rect">
            <a:avLst/>
          </a:prstGeom>
          <a:ln>
            <a:solidFill>
              <a:schemeClr val="tx1"/>
            </a:solidFill>
          </a:ln>
        </p:spPr>
      </p:pic>
      <p:pic>
        <p:nvPicPr>
          <p:cNvPr id="7" name="Picture 6">
            <a:extLst>
              <a:ext uri="{FF2B5EF4-FFF2-40B4-BE49-F238E27FC236}">
                <a16:creationId xmlns:a16="http://schemas.microsoft.com/office/drawing/2014/main" id="{E13CBA88-7B10-40C2-4207-C627AA2FFED9}"/>
              </a:ext>
            </a:extLst>
          </p:cNvPr>
          <p:cNvPicPr>
            <a:picLocks noChangeAspect="1"/>
          </p:cNvPicPr>
          <p:nvPr/>
        </p:nvPicPr>
        <p:blipFill rotWithShape="1">
          <a:blip r:embed="rId3"/>
          <a:srcRect l="57040" t="34116" r="1776" b="24648"/>
          <a:stretch/>
        </p:blipFill>
        <p:spPr>
          <a:xfrm>
            <a:off x="7005850" y="2671331"/>
            <a:ext cx="2127137" cy="1198042"/>
          </a:xfrm>
          <a:prstGeom prst="rect">
            <a:avLst/>
          </a:prstGeom>
          <a:ln>
            <a:solidFill>
              <a:schemeClr val="tx1"/>
            </a:solidFill>
          </a:ln>
        </p:spPr>
      </p:pic>
      <p:pic>
        <p:nvPicPr>
          <p:cNvPr id="11" name="Picture 10">
            <a:extLst>
              <a:ext uri="{FF2B5EF4-FFF2-40B4-BE49-F238E27FC236}">
                <a16:creationId xmlns:a16="http://schemas.microsoft.com/office/drawing/2014/main" id="{AC0C0C74-0FEF-A9DE-08BE-6CF184F1E0A9}"/>
              </a:ext>
            </a:extLst>
          </p:cNvPr>
          <p:cNvPicPr>
            <a:picLocks noChangeAspect="1"/>
          </p:cNvPicPr>
          <p:nvPr/>
        </p:nvPicPr>
        <p:blipFill rotWithShape="1">
          <a:blip r:embed="rId4"/>
          <a:srcRect l="56687" t="33484" r="1893" b="24859"/>
          <a:stretch/>
        </p:blipFill>
        <p:spPr>
          <a:xfrm>
            <a:off x="7005850" y="4341808"/>
            <a:ext cx="2127137" cy="1203352"/>
          </a:xfrm>
          <a:prstGeom prst="rect">
            <a:avLst/>
          </a:prstGeom>
          <a:ln>
            <a:solidFill>
              <a:schemeClr val="tx1"/>
            </a:solidFill>
          </a:ln>
        </p:spPr>
      </p:pic>
    </p:spTree>
    <p:extLst>
      <p:ext uri="{BB962C8B-B14F-4D97-AF65-F5344CB8AC3E}">
        <p14:creationId xmlns:p14="http://schemas.microsoft.com/office/powerpoint/2010/main" val="84732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AEE850-1CA9-4973-B1B5-CDD043863B4E}"/>
              </a:ext>
            </a:extLst>
          </p:cNvPr>
          <p:cNvSpPr txBox="1"/>
          <p:nvPr/>
        </p:nvSpPr>
        <p:spPr>
          <a:xfrm>
            <a:off x="920315" y="487330"/>
            <a:ext cx="8621486" cy="361317"/>
          </a:xfrm>
          <a:prstGeom prst="rect">
            <a:avLst/>
          </a:prstGeom>
          <a:noFill/>
        </p:spPr>
        <p:txBody>
          <a:bodyPr wrap="square">
            <a:spAutoFit/>
          </a:bodyPr>
          <a:lstStyle/>
          <a:p>
            <a:pPr marL="20320">
              <a:lnSpc>
                <a:spcPct val="107000"/>
              </a:lnSpc>
            </a:pPr>
            <a:r>
              <a:rPr lang="zh-cn" sz="1800" b="1" dirty="0">
                <a:solidFill>
                  <a:srgbClr val="2F6153"/>
                </a:solidFill>
                <a:effectLst/>
                <a:latin typeface="Ubuntu" panose="020B0504030602030204" pitchFamily="34" charset="0"/>
                <a:ea typeface="SimSun" panose="02010600030101010101" pitchFamily="2" charset="-122"/>
                <a:cs typeface="Ubuntu" panose="020B0504030602030204" pitchFamily="34" charset="0"/>
              </a:rPr>
              <a:t>培训概述</a:t>
            </a:r>
          </a:p>
        </p:txBody>
      </p:sp>
      <p:grpSp>
        <p:nvGrpSpPr>
          <p:cNvPr id="5" name="Group 19415">
            <a:extLst>
              <a:ext uri="{FF2B5EF4-FFF2-40B4-BE49-F238E27FC236}">
                <a16:creationId xmlns:a16="http://schemas.microsoft.com/office/drawing/2014/main" id="{BD57BB3C-77B2-4497-AF6A-9E4C9BF84ED4}"/>
              </a:ext>
            </a:extLst>
          </p:cNvPr>
          <p:cNvGrpSpPr/>
          <p:nvPr/>
        </p:nvGrpSpPr>
        <p:grpSpPr>
          <a:xfrm>
            <a:off x="652345" y="487330"/>
            <a:ext cx="345439" cy="313055"/>
            <a:chOff x="0" y="0"/>
            <a:chExt cx="345886" cy="313213"/>
          </a:xfrm>
        </p:grpSpPr>
        <p:sp>
          <p:nvSpPr>
            <p:cNvPr id="6" name="Shape 146">
              <a:extLst>
                <a:ext uri="{FF2B5EF4-FFF2-40B4-BE49-F238E27FC236}">
                  <a16:creationId xmlns:a16="http://schemas.microsoft.com/office/drawing/2014/main" id="{AAFEC365-205A-4D81-AA3F-1520A1DB5888}"/>
                </a:ext>
              </a:extLst>
            </p:cNvPr>
            <p:cNvSpPr/>
            <p:nvPr/>
          </p:nvSpPr>
          <p:spPr>
            <a:xfrm>
              <a:off x="43816" y="0"/>
              <a:ext cx="302070" cy="261052"/>
            </a:xfrm>
            <a:custGeom>
              <a:avLst/>
              <a:gdLst/>
              <a:ahLst/>
              <a:cxnLst/>
              <a:rect l="0" t="0" r="0" b="0"/>
              <a:pathLst>
                <a:path w="302070" h="261052">
                  <a:moveTo>
                    <a:pt x="300183" y="499"/>
                  </a:moveTo>
                  <a:cubicBezTo>
                    <a:pt x="302070" y="0"/>
                    <a:pt x="300622" y="3271"/>
                    <a:pt x="293599" y="12666"/>
                  </a:cubicBezTo>
                  <a:lnTo>
                    <a:pt x="112840" y="243552"/>
                  </a:lnTo>
                  <a:cubicBezTo>
                    <a:pt x="102629" y="256595"/>
                    <a:pt x="84544" y="261052"/>
                    <a:pt x="69799" y="253496"/>
                  </a:cubicBezTo>
                  <a:cubicBezTo>
                    <a:pt x="57493" y="247184"/>
                    <a:pt x="43523" y="232960"/>
                    <a:pt x="29680" y="203890"/>
                  </a:cubicBezTo>
                  <a:cubicBezTo>
                    <a:pt x="0" y="141545"/>
                    <a:pt x="32842" y="151731"/>
                    <a:pt x="54966" y="178604"/>
                  </a:cubicBezTo>
                  <a:cubicBezTo>
                    <a:pt x="77089" y="205465"/>
                    <a:pt x="76568" y="214596"/>
                    <a:pt x="84988" y="213897"/>
                  </a:cubicBezTo>
                  <a:cubicBezTo>
                    <a:pt x="93421" y="213199"/>
                    <a:pt x="246545" y="50944"/>
                    <a:pt x="253556" y="43222"/>
                  </a:cubicBezTo>
                  <a:cubicBezTo>
                    <a:pt x="258832" y="37421"/>
                    <a:pt x="294520" y="1995"/>
                    <a:pt x="300183" y="499"/>
                  </a:cubicBezTo>
                  <a:close/>
                </a:path>
              </a:pathLst>
            </a:custGeom>
            <a:ln w="0" cap="flat">
              <a:miter lim="127000"/>
            </a:ln>
          </p:spPr>
          <p:style>
            <a:lnRef idx="0">
              <a:srgbClr val="000000">
                <a:alpha val="0"/>
              </a:srgbClr>
            </a:lnRef>
            <a:fillRef idx="1">
              <a:srgbClr val="2F6153"/>
            </a:fillRef>
            <a:effectRef idx="0">
              <a:scrgbClr r="0" g="0" b="0"/>
            </a:effectRef>
            <a:fontRef idx="none"/>
          </p:style>
          <p:txBody>
            <a:bodyPr/>
            <a:lstStyle/>
            <a:p>
              <a:endParaRPr lang="es-PA">
                <a:ea typeface="SimSun" panose="02010600030101010101" pitchFamily="2" charset="-122"/>
              </a:endParaRPr>
            </a:p>
          </p:txBody>
        </p:sp>
        <p:sp>
          <p:nvSpPr>
            <p:cNvPr id="7" name="Shape 147">
              <a:extLst>
                <a:ext uri="{FF2B5EF4-FFF2-40B4-BE49-F238E27FC236}">
                  <a16:creationId xmlns:a16="http://schemas.microsoft.com/office/drawing/2014/main" id="{EC8B4D13-BAC2-4EAE-B6A5-EAA0C32E0E0B}"/>
                </a:ext>
              </a:extLst>
            </p:cNvPr>
            <p:cNvSpPr/>
            <p:nvPr/>
          </p:nvSpPr>
          <p:spPr>
            <a:xfrm>
              <a:off x="0" y="75266"/>
              <a:ext cx="237935" cy="237947"/>
            </a:xfrm>
            <a:custGeom>
              <a:avLst/>
              <a:gdLst/>
              <a:ahLst/>
              <a:cxnLst/>
              <a:rect l="0" t="0" r="0" b="0"/>
              <a:pathLst>
                <a:path w="237935" h="237947">
                  <a:moveTo>
                    <a:pt x="237935" y="118974"/>
                  </a:moveTo>
                  <a:cubicBezTo>
                    <a:pt x="237935" y="184683"/>
                    <a:pt x="184671" y="237947"/>
                    <a:pt x="118961" y="237947"/>
                  </a:cubicBezTo>
                  <a:cubicBezTo>
                    <a:pt x="53264" y="237947"/>
                    <a:pt x="0" y="184683"/>
                    <a:pt x="0" y="118974"/>
                  </a:cubicBezTo>
                  <a:cubicBezTo>
                    <a:pt x="0" y="53276"/>
                    <a:pt x="53264" y="0"/>
                    <a:pt x="118961" y="0"/>
                  </a:cubicBezTo>
                  <a:cubicBezTo>
                    <a:pt x="184671" y="0"/>
                    <a:pt x="237935" y="53276"/>
                    <a:pt x="237935" y="118974"/>
                  </a:cubicBezTo>
                  <a:close/>
                </a:path>
              </a:pathLst>
            </a:custGeom>
            <a:ln w="15469" cap="flat">
              <a:miter lim="127000"/>
            </a:ln>
          </p:spPr>
          <p:style>
            <a:lnRef idx="1">
              <a:srgbClr val="2F6153"/>
            </a:lnRef>
            <a:fillRef idx="0">
              <a:srgbClr val="000000">
                <a:alpha val="0"/>
              </a:srgbClr>
            </a:fillRef>
            <a:effectRef idx="0">
              <a:scrgbClr r="0" g="0" b="0"/>
            </a:effectRef>
            <a:fontRef idx="none"/>
          </p:style>
          <p:txBody>
            <a:bodyPr/>
            <a:lstStyle/>
            <a:p>
              <a:endParaRPr lang="es-PA">
                <a:ea typeface="SimSun" panose="02010600030101010101" pitchFamily="2" charset="-122"/>
              </a:endParaRPr>
            </a:p>
          </p:txBody>
        </p:sp>
      </p:grpSp>
      <p:graphicFrame>
        <p:nvGraphicFramePr>
          <p:cNvPr id="14" name="Tabla 13">
            <a:extLst>
              <a:ext uri="{FF2B5EF4-FFF2-40B4-BE49-F238E27FC236}">
                <a16:creationId xmlns:a16="http://schemas.microsoft.com/office/drawing/2014/main" id="{9E826EC8-9B4A-423F-8EC7-0F80E35AA177}"/>
              </a:ext>
            </a:extLst>
          </p:cNvPr>
          <p:cNvGraphicFramePr>
            <a:graphicFrameLocks noGrp="1"/>
          </p:cNvGraphicFramePr>
          <p:nvPr>
            <p:extLst>
              <p:ext uri="{D42A27DB-BD31-4B8C-83A1-F6EECF244321}">
                <p14:modId xmlns:p14="http://schemas.microsoft.com/office/powerpoint/2010/main" val="3516131286"/>
              </p:ext>
            </p:extLst>
          </p:nvPr>
        </p:nvGraphicFramePr>
        <p:xfrm>
          <a:off x="652345" y="948224"/>
          <a:ext cx="8621485" cy="5036939"/>
        </p:xfrm>
        <a:graphic>
          <a:graphicData uri="http://schemas.openxmlformats.org/drawingml/2006/table">
            <a:tbl>
              <a:tblPr firstRow="1" firstCol="1" bandRow="1">
                <a:tableStyleId>{8799B23B-EC83-4686-B30A-512413B5E67A}</a:tableStyleId>
              </a:tblPr>
              <a:tblGrid>
                <a:gridCol w="5112351">
                  <a:extLst>
                    <a:ext uri="{9D8B030D-6E8A-4147-A177-3AD203B41FA5}">
                      <a16:colId xmlns:a16="http://schemas.microsoft.com/office/drawing/2014/main" val="3459485581"/>
                    </a:ext>
                  </a:extLst>
                </a:gridCol>
                <a:gridCol w="2301525">
                  <a:extLst>
                    <a:ext uri="{9D8B030D-6E8A-4147-A177-3AD203B41FA5}">
                      <a16:colId xmlns:a16="http://schemas.microsoft.com/office/drawing/2014/main" val="215483581"/>
                    </a:ext>
                  </a:extLst>
                </a:gridCol>
                <a:gridCol w="1207609">
                  <a:extLst>
                    <a:ext uri="{9D8B030D-6E8A-4147-A177-3AD203B41FA5}">
                      <a16:colId xmlns:a16="http://schemas.microsoft.com/office/drawing/2014/main" val="1179000542"/>
                    </a:ext>
                  </a:extLst>
                </a:gridCol>
              </a:tblGrid>
              <a:tr h="528295">
                <a:tc>
                  <a:txBody>
                    <a:bodyPr/>
                    <a:lstStyle/>
                    <a:p>
                      <a:pPr marL="3810">
                        <a:lnSpc>
                          <a:spcPct val="107000"/>
                        </a:lnSpc>
                        <a:spcAft>
                          <a:spcPts val="800"/>
                        </a:spcAft>
                      </a:pPr>
                      <a:r>
                        <a:rPr lang="zh-cn" sz="1800" b="1" baseline="0" noProof="0" dirty="0">
                          <a:solidFill>
                            <a:srgbClr val="8C8D8F"/>
                          </a:solidFill>
                          <a:effectLst/>
                          <a:latin typeface="Ubuntu" panose="020B0504030602030204" pitchFamily="34" charset="0"/>
                          <a:ea typeface="SimSun" panose="02010600030101010101" pitchFamily="2" charset="-122"/>
                        </a:rPr>
                        <a:t>主题</a:t>
                      </a:r>
                      <a:endParaRPr lang="en-US" sz="1800" baseline="0" noProof="0" dirty="0">
                        <a:solidFill>
                          <a:srgbClr val="000000"/>
                        </a:solidFill>
                        <a:effectLst/>
                        <a:latin typeface="Ubuntu" panose="020B0504030602030204" pitchFamily="34" charset="0"/>
                        <a:ea typeface="SimSun" panose="02010600030101010101" pitchFamily="2" charset="-122"/>
                        <a:cs typeface="Times New Roman" panose="02020603050405020304" pitchFamily="18" charset="0"/>
                      </a:endParaRPr>
                    </a:p>
                  </a:txBody>
                  <a:tcPr marL="109692" marR="50661" marT="37886" marB="30397" anchor="b">
                    <a:lnT w="12700" cmpd="sng">
                      <a:noFill/>
                    </a:lnT>
                    <a:noFill/>
                  </a:tcPr>
                </a:tc>
                <a:tc>
                  <a:txBody>
                    <a:bodyPr/>
                    <a:lstStyle/>
                    <a:p>
                      <a:pPr marL="3810" algn="l" defTabSz="914400" rtl="0" eaLnBrk="1" latinLnBrk="0" hangingPunct="1">
                        <a:lnSpc>
                          <a:spcPct val="107000"/>
                        </a:lnSpc>
                        <a:spcAft>
                          <a:spcPts val="800"/>
                        </a:spcAft>
                      </a:pPr>
                      <a:r>
                        <a:rPr lang="zh-cn" sz="1800" b="1" kern="1200" baseline="0" noProof="0" dirty="0">
                          <a:solidFill>
                            <a:srgbClr val="8C8D8F"/>
                          </a:solidFill>
                          <a:effectLst/>
                          <a:latin typeface="Ubuntu" panose="020B0504030602030204" pitchFamily="34" charset="0"/>
                          <a:ea typeface="SimSun" panose="02010600030101010101" pitchFamily="2" charset="-122"/>
                        </a:rPr>
                        <a:t>说明</a:t>
                      </a:r>
                      <a:endParaRPr lang="en-US" sz="1800" b="1" kern="1200" baseline="0" noProof="0" dirty="0">
                        <a:solidFill>
                          <a:srgbClr val="8C8D8F"/>
                        </a:solidFill>
                        <a:effectLst/>
                        <a:latin typeface="Ubuntu" panose="020B0504030602030204" pitchFamily="34" charset="0"/>
                        <a:ea typeface="SimSun" panose="02010600030101010101" pitchFamily="2" charset="-122"/>
                        <a:cs typeface="Times New Roman" panose="02020603050405020304" pitchFamily="18" charset="0"/>
                      </a:endParaRPr>
                    </a:p>
                  </a:txBody>
                  <a:tcPr marL="109692" marR="50661" marT="37886" marB="30397" anchor="b">
                    <a:lnT w="12700" cmpd="sng">
                      <a:noFill/>
                    </a:lnT>
                    <a:noFill/>
                  </a:tcPr>
                </a:tc>
                <a:tc>
                  <a:txBody>
                    <a:bodyPr/>
                    <a:lstStyle/>
                    <a:p>
                      <a:pPr marL="3810" algn="l" defTabSz="914400" rtl="0" eaLnBrk="1" latinLnBrk="0" hangingPunct="1">
                        <a:lnSpc>
                          <a:spcPct val="107000"/>
                        </a:lnSpc>
                        <a:spcAft>
                          <a:spcPts val="800"/>
                        </a:spcAft>
                      </a:pPr>
                      <a:r>
                        <a:rPr lang="zh-cn" sz="1800" b="1" kern="1200" baseline="0" noProof="0" dirty="0">
                          <a:solidFill>
                            <a:srgbClr val="8C8D8F"/>
                          </a:solidFill>
                          <a:effectLst/>
                          <a:latin typeface="Ubuntu" panose="020B0504030602030204" pitchFamily="34" charset="0"/>
                          <a:ea typeface="SimSun" panose="02010600030101010101" pitchFamily="2" charset="-122"/>
                        </a:rPr>
                        <a:t>预计时间</a:t>
                      </a:r>
                      <a:endParaRPr lang="en-US" sz="1800" b="1" kern="1200" baseline="0" noProof="0" dirty="0">
                        <a:solidFill>
                          <a:srgbClr val="8C8D8F"/>
                        </a:solidFill>
                        <a:effectLst/>
                        <a:latin typeface="Ubuntu" panose="020B0504030602030204" pitchFamily="34" charset="0"/>
                        <a:ea typeface="SimSun" panose="02010600030101010101" pitchFamily="2" charset="-122"/>
                        <a:cs typeface="Times New Roman" panose="02020603050405020304" pitchFamily="18" charset="0"/>
                      </a:endParaRPr>
                    </a:p>
                  </a:txBody>
                  <a:tcPr marL="109692" marR="50661" marT="37886" marB="30397" anchor="b">
                    <a:lnT w="12700" cmpd="sng">
                      <a:noFill/>
                    </a:lnT>
                    <a:noFill/>
                  </a:tcPr>
                </a:tc>
                <a:extLst>
                  <a:ext uri="{0D108BD9-81ED-4DB2-BD59-A6C34878D82A}">
                    <a16:rowId xmlns:a16="http://schemas.microsoft.com/office/drawing/2014/main" val="2425623405"/>
                  </a:ext>
                </a:extLst>
              </a:tr>
              <a:tr h="2432045">
                <a:tc>
                  <a:txBody>
                    <a:bodyPr/>
                    <a:lstStyle/>
                    <a:p>
                      <a:pPr marL="3810">
                        <a:lnSpc>
                          <a:spcPct val="60000"/>
                        </a:lnSpc>
                        <a:spcAft>
                          <a:spcPts val="800"/>
                        </a:spcAft>
                      </a:pPr>
                      <a:r>
                        <a:rPr lang="zh-cn" sz="1800" b="1" baseline="0" noProof="0" dirty="0">
                          <a:solidFill>
                            <a:srgbClr val="2F6153"/>
                          </a:solidFill>
                          <a:effectLst/>
                          <a:latin typeface="Ubuntu" panose="020B0504030602030204" pitchFamily="34" charset="0"/>
                          <a:ea typeface="SimSun" panose="02010600030101010101" pitchFamily="2" charset="-122"/>
                        </a:rPr>
                        <a:t>第 1 课：</a:t>
                      </a:r>
                      <a:endParaRPr lang="en-US" sz="1800" baseline="0" noProof="0" dirty="0">
                        <a:solidFill>
                          <a:srgbClr val="000000"/>
                        </a:solidFill>
                        <a:effectLst/>
                        <a:latin typeface="Ubuntu" panose="020B0504030602030204" pitchFamily="34" charset="0"/>
                        <a:ea typeface="SimSun" panose="02010600030101010101" pitchFamily="2" charset="-122"/>
                      </a:endParaRPr>
                    </a:p>
                    <a:p>
                      <a:pPr marL="2540">
                        <a:lnSpc>
                          <a:spcPct val="60000"/>
                        </a:lnSpc>
                        <a:spcAft>
                          <a:spcPts val="800"/>
                        </a:spcAft>
                      </a:pPr>
                      <a:r>
                        <a:rPr lang="zh-cn" sz="1800" b="1" u="none" strike="noStrike" baseline="0" noProof="0" dirty="0">
                          <a:solidFill>
                            <a:srgbClr val="2F6153"/>
                          </a:solidFill>
                          <a:effectLst/>
                          <a:uFillTx/>
                          <a:latin typeface="Ubuntu" panose="020B0504030602030204" pitchFamily="34" charset="0"/>
                          <a:ea typeface="SimSun" panose="02010600030101010101" pitchFamily="2" charset="-122"/>
                        </a:rPr>
                        <a:t>健身概述</a:t>
                      </a:r>
                      <a:endParaRPr lang="en-US" sz="1800" b="1" u="none" strike="noStrike" baseline="0" noProof="0" dirty="0">
                        <a:solidFill>
                          <a:srgbClr val="000000"/>
                        </a:solidFill>
                        <a:effectLst/>
                        <a:uFillTx/>
                        <a:latin typeface="Ubuntu" panose="020B0504030602030204" pitchFamily="34" charset="0"/>
                        <a:ea typeface="SimSun" panose="02010600030101010101" pitchFamily="2" charset="-122"/>
                      </a:endParaRPr>
                    </a:p>
                    <a:p>
                      <a:pPr marL="180975" lvl="0" indent="-85725">
                        <a:lnSpc>
                          <a:spcPct val="60000"/>
                        </a:lnSpc>
                        <a:spcAft>
                          <a:spcPts val="800"/>
                        </a:spcAft>
                        <a:buFont typeface="Arial" panose="020B0604020202020204" pitchFamily="34" charset="0"/>
                        <a:buChar char="•"/>
                      </a:pPr>
                      <a:r>
                        <a:rPr lang="zh-cn" sz="1800" b="0" u="none" strike="noStrike" baseline="0" noProof="0" dirty="0">
                          <a:solidFill>
                            <a:srgbClr val="2F6153"/>
                          </a:solidFill>
                          <a:effectLst/>
                          <a:uFill>
                            <a:solidFill>
                              <a:srgbClr val="000000"/>
                            </a:solidFill>
                          </a:uFill>
                          <a:latin typeface="Ubuntu" panose="020B0504030602030204" pitchFamily="34" charset="0"/>
                          <a:ea typeface="SimSun" panose="02010600030101010101" pitchFamily="2" charset="-122"/>
                        </a:rPr>
                        <a:t>健身的定义</a:t>
                      </a:r>
                    </a:p>
                    <a:p>
                      <a:pPr marL="180975" lvl="0" indent="-85725">
                        <a:lnSpc>
                          <a:spcPct val="60000"/>
                        </a:lnSpc>
                        <a:spcAft>
                          <a:spcPts val="800"/>
                        </a:spcAft>
                        <a:buFont typeface="Arial" panose="020B0604020202020204" pitchFamily="34" charset="0"/>
                        <a:buChar char="•"/>
                      </a:pPr>
                      <a:r>
                        <a:rPr lang="zh-cn" sz="1800" b="0" u="none" strike="noStrike" baseline="0" noProof="0"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体育活动</a:t>
                      </a:r>
                    </a:p>
                    <a:p>
                      <a:pPr marL="180975" lvl="0" indent="-85725">
                        <a:lnSpc>
                          <a:spcPct val="60000"/>
                        </a:lnSpc>
                        <a:spcAft>
                          <a:spcPts val="800"/>
                        </a:spcAft>
                        <a:buFont typeface="Arial" panose="020B0604020202020204" pitchFamily="34" charset="0"/>
                        <a:buChar char="•"/>
                      </a:pPr>
                      <a:r>
                        <a:rPr lang="zh-cn" sz="1800" b="0" u="none" strike="noStrike" baseline="0" noProof="0"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营养</a:t>
                      </a:r>
                    </a:p>
                    <a:p>
                      <a:pPr marL="180975" lvl="0" indent="-85725">
                        <a:lnSpc>
                          <a:spcPct val="60000"/>
                        </a:lnSpc>
                        <a:spcAft>
                          <a:spcPts val="800"/>
                        </a:spcAft>
                        <a:buFont typeface="Arial" panose="020B0604020202020204" pitchFamily="34" charset="0"/>
                        <a:buChar char="•"/>
                      </a:pPr>
                      <a:r>
                        <a:rPr lang="zh-cn" sz="1800" b="0" u="none" strike="noStrike" baseline="0" noProof="0"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水分补充</a:t>
                      </a:r>
                    </a:p>
                    <a:p>
                      <a:pPr marL="180975" lvl="0" indent="-85725">
                        <a:lnSpc>
                          <a:spcPct val="60000"/>
                        </a:lnSpc>
                        <a:spcAft>
                          <a:spcPts val="800"/>
                        </a:spcAft>
                        <a:buFont typeface="Arial" panose="020B0604020202020204" pitchFamily="34" charset="0"/>
                        <a:buChar char="•"/>
                      </a:pPr>
                      <a:r>
                        <a:rPr lang="zh-cn" sz="1800" b="0" u="none" strike="noStrike" baseline="0" noProof="0" dirty="0">
                          <a:solidFill>
                            <a:srgbClr val="2F6153"/>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练习时的健康技巧</a:t>
                      </a:r>
                      <a:endParaRPr lang="en-US" sz="1800" b="0" u="none" strike="noStrike" baseline="0" noProof="0" dirty="0">
                        <a:solidFill>
                          <a:srgbClr val="000000"/>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endParaRPr>
                    </a:p>
                  </a:txBody>
                  <a:tcPr marL="109692" marR="50661" marT="37886" marB="30397" anchor="ctr">
                    <a:noFill/>
                  </a:tcPr>
                </a:tc>
                <a:tc>
                  <a:txBody>
                    <a:bodyPr/>
                    <a:lstStyle/>
                    <a:p>
                      <a:pPr marL="9525">
                        <a:lnSpc>
                          <a:spcPct val="107000"/>
                        </a:lnSpc>
                        <a:spcAft>
                          <a:spcPts val="800"/>
                        </a:spcAft>
                      </a:pPr>
                      <a:r>
                        <a:rPr lang="zh-cn" sz="1800" baseline="0" noProof="0" dirty="0">
                          <a:solidFill>
                            <a:srgbClr val="2F6153"/>
                          </a:solidFill>
                          <a:effectLst/>
                          <a:latin typeface="Ubuntu" panose="020B0504030602030204" pitchFamily="34" charset="0"/>
                          <a:ea typeface="SimSun" panose="02010600030101010101" pitchFamily="2" charset="-122"/>
                        </a:rPr>
                        <a:t>了解有关体育活动、营养和补</a:t>
                      </a:r>
                      <a:r>
                        <a:rPr lang="zh-cn" sz="1800" baseline="0" noProof="0">
                          <a:solidFill>
                            <a:srgbClr val="2F6153"/>
                          </a:solidFill>
                          <a:effectLst/>
                          <a:latin typeface="Ubuntu" panose="020B0504030602030204" pitchFamily="34" charset="0"/>
                          <a:ea typeface="SimSun" panose="02010600030101010101" pitchFamily="2" charset="-122"/>
                        </a:rPr>
                        <a:t>水的基本</a:t>
                      </a:r>
                      <a:br>
                        <a:rPr lang="en-US" altLang="zh-CN" sz="1800" baseline="0" noProof="0">
                          <a:solidFill>
                            <a:srgbClr val="2F6153"/>
                          </a:solidFill>
                          <a:effectLst/>
                          <a:latin typeface="Ubuntu" panose="020B0504030602030204" pitchFamily="34" charset="0"/>
                          <a:ea typeface="SimSun" panose="02010600030101010101" pitchFamily="2" charset="-122"/>
                        </a:rPr>
                      </a:br>
                      <a:r>
                        <a:rPr lang="zh-cn" sz="1800" baseline="0" noProof="0">
                          <a:solidFill>
                            <a:srgbClr val="2F6153"/>
                          </a:solidFill>
                          <a:effectLst/>
                          <a:latin typeface="Ubuntu" panose="020B0504030602030204" pitchFamily="34" charset="0"/>
                          <a:ea typeface="SimSun" panose="02010600030101010101" pitchFamily="2" charset="-122"/>
                        </a:rPr>
                        <a:t>知识以及如何为队</a:t>
                      </a:r>
                      <a:br>
                        <a:rPr lang="en-US" altLang="zh-CN" sz="1800" baseline="0" noProof="0">
                          <a:solidFill>
                            <a:srgbClr val="2F6153"/>
                          </a:solidFill>
                          <a:effectLst/>
                          <a:latin typeface="Ubuntu" panose="020B0504030602030204" pitchFamily="34" charset="0"/>
                          <a:ea typeface="SimSun" panose="02010600030101010101" pitchFamily="2" charset="-122"/>
                        </a:rPr>
                      </a:br>
                      <a:r>
                        <a:rPr lang="zh-cn" sz="1800" baseline="0" noProof="0">
                          <a:solidFill>
                            <a:srgbClr val="2F6153"/>
                          </a:solidFill>
                          <a:effectLst/>
                          <a:latin typeface="Ubuntu" panose="020B0504030602030204" pitchFamily="34" charset="0"/>
                          <a:ea typeface="SimSun" panose="02010600030101010101" pitchFamily="2" charset="-122"/>
                        </a:rPr>
                        <a:t>友</a:t>
                      </a:r>
                      <a:r>
                        <a:rPr lang="zh-cn" sz="1800" baseline="0" noProof="0" dirty="0">
                          <a:solidFill>
                            <a:srgbClr val="2F6153"/>
                          </a:solidFill>
                          <a:effectLst/>
                          <a:latin typeface="Ubuntu" panose="020B0504030602030204" pitchFamily="34" charset="0"/>
                          <a:ea typeface="SimSun" panose="02010600030101010101" pitchFamily="2" charset="-122"/>
                        </a:rPr>
                        <a:t>提供支持。</a:t>
                      </a:r>
                    </a:p>
                  </a:txBody>
                  <a:tcPr marL="109692" marR="50661" marT="37886" marB="30397" anchor="ctr">
                    <a:noFill/>
                  </a:tcPr>
                </a:tc>
                <a:tc>
                  <a:txBody>
                    <a:bodyPr/>
                    <a:lstStyle/>
                    <a:p>
                      <a:pPr marL="73025">
                        <a:lnSpc>
                          <a:spcPct val="107000"/>
                        </a:lnSpc>
                        <a:spcAft>
                          <a:spcPts val="800"/>
                        </a:spcAft>
                      </a:pPr>
                      <a:r>
                        <a:rPr lang="zh-cn" sz="1800" baseline="0" noProof="0" dirty="0">
                          <a:solidFill>
                            <a:srgbClr val="2F6153"/>
                          </a:solidFill>
                          <a:effectLst/>
                          <a:latin typeface="Ubuntu" panose="020B0504030602030204" pitchFamily="34" charset="0"/>
                          <a:ea typeface="SimSun" panose="02010600030101010101" pitchFamily="2" charset="-122"/>
                        </a:rPr>
                        <a:t>1.5 小时</a:t>
                      </a:r>
                      <a:endParaRPr lang="en-US" sz="1800" baseline="0" noProof="0" dirty="0">
                        <a:solidFill>
                          <a:srgbClr val="000000"/>
                        </a:solidFill>
                        <a:effectLst/>
                        <a:latin typeface="Ubuntu" panose="020B0504030602030204" pitchFamily="34" charset="0"/>
                        <a:ea typeface="SimSun" panose="02010600030101010101" pitchFamily="2" charset="-122"/>
                        <a:cs typeface="Times New Roman" panose="02020603050405020304" pitchFamily="18" charset="0"/>
                      </a:endParaRPr>
                    </a:p>
                  </a:txBody>
                  <a:tcPr marL="109692" marR="50661" marT="37886" marB="30397" anchor="ctr">
                    <a:noFill/>
                  </a:tcPr>
                </a:tc>
                <a:extLst>
                  <a:ext uri="{0D108BD9-81ED-4DB2-BD59-A6C34878D82A}">
                    <a16:rowId xmlns:a16="http://schemas.microsoft.com/office/drawing/2014/main" val="3586624993"/>
                  </a:ext>
                </a:extLst>
              </a:tr>
              <a:tr h="2076599">
                <a:tc>
                  <a:txBody>
                    <a:bodyPr/>
                    <a:lstStyle/>
                    <a:p>
                      <a:pPr marL="1270">
                        <a:lnSpc>
                          <a:spcPct val="60000"/>
                        </a:lnSpc>
                        <a:spcAft>
                          <a:spcPts val="800"/>
                        </a:spcAft>
                      </a:pPr>
                      <a:r>
                        <a:rPr lang="zh-cn" sz="1800" b="1" baseline="0" noProof="0" dirty="0">
                          <a:solidFill>
                            <a:srgbClr val="3A3865"/>
                          </a:solidFill>
                          <a:effectLst/>
                          <a:latin typeface="Ubuntu" panose="020B0504030602030204" pitchFamily="34" charset="0"/>
                          <a:ea typeface="SimSun" panose="02010600030101010101" pitchFamily="2" charset="-122"/>
                        </a:rPr>
                        <a:t>第 2 课：</a:t>
                      </a:r>
                      <a:endParaRPr lang="en-US" sz="1800" baseline="0" noProof="0" dirty="0">
                        <a:solidFill>
                          <a:srgbClr val="000000"/>
                        </a:solidFill>
                        <a:effectLst/>
                        <a:latin typeface="Ubuntu" panose="020B0504030602030204" pitchFamily="34" charset="0"/>
                        <a:ea typeface="SimSun" panose="02010600030101010101" pitchFamily="2" charset="-122"/>
                      </a:endParaRPr>
                    </a:p>
                    <a:p>
                      <a:pPr>
                        <a:lnSpc>
                          <a:spcPct val="60000"/>
                        </a:lnSpc>
                        <a:spcAft>
                          <a:spcPts val="800"/>
                        </a:spcAft>
                      </a:pPr>
                      <a:r>
                        <a:rPr lang="zh-cn" sz="1800" b="1" baseline="0" noProof="0" dirty="0">
                          <a:solidFill>
                            <a:srgbClr val="3A3865"/>
                          </a:solidFill>
                          <a:effectLst/>
                          <a:latin typeface="Ubuntu" panose="020B0504030602030204" pitchFamily="34" charset="0"/>
                          <a:ea typeface="SimSun" panose="02010600030101010101" pitchFamily="2" charset="-122"/>
                        </a:rPr>
                        <a:t>引导热身和放松运动</a:t>
                      </a:r>
                      <a:endParaRPr lang="en-US" sz="1800" baseline="0" noProof="0" dirty="0">
                        <a:solidFill>
                          <a:srgbClr val="000000"/>
                        </a:solidFill>
                        <a:effectLst/>
                        <a:latin typeface="Ubuntu" panose="020B0504030602030204" pitchFamily="34" charset="0"/>
                        <a:ea typeface="SimSun" panose="02010600030101010101" pitchFamily="2" charset="-122"/>
                      </a:endParaRPr>
                    </a:p>
                    <a:p>
                      <a:pPr marL="180975" lvl="0" indent="-95250" fontAlgn="base">
                        <a:lnSpc>
                          <a:spcPct val="60000"/>
                        </a:lnSpc>
                        <a:spcAft>
                          <a:spcPts val="800"/>
                        </a:spcAft>
                        <a:buClr>
                          <a:srgbClr val="3A3865"/>
                        </a:buClr>
                        <a:buSzPts val="1200"/>
                        <a:buFont typeface="Arial" panose="020B0604020202020204" pitchFamily="34" charset="0"/>
                        <a:buChar char="•"/>
                      </a:pPr>
                      <a:r>
                        <a:rPr lang="zh-cn" sz="1800" b="0" u="none" strike="noStrike" baseline="0" noProof="0" dirty="0">
                          <a:solidFill>
                            <a:srgbClr val="3A3865"/>
                          </a:solidFill>
                          <a:effectLst/>
                          <a:uFill>
                            <a:solidFill>
                              <a:srgbClr val="000000"/>
                            </a:solidFill>
                          </a:uFill>
                          <a:latin typeface="Ubuntu" panose="020B0504030602030204" pitchFamily="34" charset="0"/>
                          <a:ea typeface="SimSun" panose="02010600030101010101" pitchFamily="2" charset="-122"/>
                        </a:rPr>
                        <a:t>热身运动</a:t>
                      </a:r>
                    </a:p>
                    <a:p>
                      <a:pPr marL="180975" lvl="0" indent="-95250" fontAlgn="base">
                        <a:lnSpc>
                          <a:spcPct val="60000"/>
                        </a:lnSpc>
                        <a:spcAft>
                          <a:spcPts val="800"/>
                        </a:spcAft>
                        <a:buClr>
                          <a:srgbClr val="3A3865"/>
                        </a:buClr>
                        <a:buSzPts val="1200"/>
                        <a:buFont typeface="Arial" panose="020B0604020202020204" pitchFamily="34" charset="0"/>
                        <a:buChar char="•"/>
                      </a:pPr>
                      <a:r>
                        <a:rPr lang="zh-cn" sz="1800" b="0" u="none" strike="noStrike" baseline="0" noProof="0" dirty="0">
                          <a:solidFill>
                            <a:srgbClr val="3A3865"/>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放松运动</a:t>
                      </a:r>
                    </a:p>
                    <a:p>
                      <a:pPr marL="180975" lvl="0" indent="-95250" fontAlgn="base">
                        <a:lnSpc>
                          <a:spcPct val="60000"/>
                        </a:lnSpc>
                        <a:spcAft>
                          <a:spcPts val="800"/>
                        </a:spcAft>
                        <a:buClr>
                          <a:srgbClr val="3A3865"/>
                        </a:buClr>
                        <a:buSzPts val="1200"/>
                        <a:buFont typeface="Arial" panose="020B0604020202020204" pitchFamily="34" charset="0"/>
                        <a:buChar char="•"/>
                      </a:pPr>
                      <a:r>
                        <a:rPr lang="zh-cn" sz="1800" b="0" u="none" strike="noStrike" baseline="0" noProof="0" dirty="0">
                          <a:solidFill>
                            <a:srgbClr val="3A3865"/>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在练习时引导热身和放松运动</a:t>
                      </a:r>
                    </a:p>
                    <a:p>
                      <a:pPr marL="180975" lvl="0" indent="-95250" fontAlgn="base">
                        <a:lnSpc>
                          <a:spcPct val="60000"/>
                        </a:lnSpc>
                        <a:spcAft>
                          <a:spcPts val="800"/>
                        </a:spcAft>
                        <a:buClr>
                          <a:srgbClr val="3A3865"/>
                        </a:buClr>
                        <a:buSzPts val="1200"/>
                        <a:buFont typeface="Arial" panose="020B0604020202020204" pitchFamily="34" charset="0"/>
                        <a:buChar char="•"/>
                      </a:pPr>
                      <a:r>
                        <a:rPr lang="zh-cn" sz="1800" b="0" u="none" strike="noStrike" baseline="0" noProof="0" dirty="0">
                          <a:solidFill>
                            <a:srgbClr val="3A3865"/>
                          </a:solidFill>
                          <a:effectLst/>
                          <a:uFill>
                            <a:solidFill>
                              <a:srgbClr val="000000"/>
                            </a:solidFill>
                          </a:uFill>
                          <a:latin typeface="Ubuntu" panose="020B0504030602030204" pitchFamily="34" charset="0"/>
                          <a:ea typeface="SimSun" panose="02010600030101010101" pitchFamily="2" charset="-122"/>
                          <a:cs typeface="Ubuntu" panose="020B0504030602030204" pitchFamily="34" charset="0"/>
                        </a:rPr>
                        <a:t>与教练沟通</a:t>
                      </a:r>
                    </a:p>
                  </a:txBody>
                  <a:tcPr marL="109692" marR="50661" marT="37886" marB="30397" anchor="ctr">
                    <a:noFill/>
                  </a:tcPr>
                </a:tc>
                <a:tc>
                  <a:txBody>
                    <a:bodyPr/>
                    <a:lstStyle/>
                    <a:p>
                      <a:pPr marL="9525" marR="270510">
                        <a:lnSpc>
                          <a:spcPct val="107000"/>
                        </a:lnSpc>
                        <a:spcAft>
                          <a:spcPts val="800"/>
                        </a:spcAft>
                      </a:pPr>
                      <a:r>
                        <a:rPr lang="zh-cn" sz="1800" baseline="0" noProof="0" dirty="0">
                          <a:solidFill>
                            <a:srgbClr val="3A3865"/>
                          </a:solidFill>
                          <a:effectLst/>
                          <a:latin typeface="Ubuntu" panose="020B0504030602030204" pitchFamily="34" charset="0"/>
                          <a:ea typeface="SimSun" panose="02010600030101010101" pitchFamily="2" charset="-122"/>
                        </a:rPr>
                        <a:t>针对不同的运动项目练习引导热身和放松运动。</a:t>
                      </a:r>
                    </a:p>
                  </a:txBody>
                  <a:tcPr marL="109692" marR="50661" marT="37886" marB="30397" anchor="ctr">
                    <a:noFill/>
                  </a:tcPr>
                </a:tc>
                <a:tc>
                  <a:txBody>
                    <a:bodyPr/>
                    <a:lstStyle/>
                    <a:p>
                      <a:pPr marL="73025">
                        <a:lnSpc>
                          <a:spcPct val="107000"/>
                        </a:lnSpc>
                        <a:spcAft>
                          <a:spcPts val="800"/>
                        </a:spcAft>
                      </a:pPr>
                      <a:r>
                        <a:rPr lang="zh-cn" sz="1800" baseline="0" noProof="0" dirty="0">
                          <a:solidFill>
                            <a:srgbClr val="3A3865"/>
                          </a:solidFill>
                          <a:effectLst/>
                          <a:latin typeface="Ubuntu" panose="020B0504030602030204" pitchFamily="34" charset="0"/>
                          <a:ea typeface="SimSun" panose="02010600030101010101" pitchFamily="2" charset="-122"/>
                        </a:rPr>
                        <a:t>2 小时</a:t>
                      </a:r>
                      <a:endParaRPr lang="en-US" sz="1800" baseline="0" noProof="0" dirty="0">
                        <a:solidFill>
                          <a:srgbClr val="000000"/>
                        </a:solidFill>
                        <a:effectLst/>
                        <a:latin typeface="Ubuntu" panose="020B0504030602030204" pitchFamily="34" charset="0"/>
                        <a:ea typeface="SimSun" panose="02010600030101010101" pitchFamily="2" charset="-122"/>
                        <a:cs typeface="Times New Roman" panose="02020603050405020304" pitchFamily="18" charset="0"/>
                      </a:endParaRPr>
                    </a:p>
                  </a:txBody>
                  <a:tcPr marL="109692" marR="50661" marT="37886" marB="30397" anchor="ctr">
                    <a:noFill/>
                  </a:tcPr>
                </a:tc>
                <a:extLst>
                  <a:ext uri="{0D108BD9-81ED-4DB2-BD59-A6C34878D82A}">
                    <a16:rowId xmlns:a16="http://schemas.microsoft.com/office/drawing/2014/main" val="1709741591"/>
                  </a:ext>
                </a:extLst>
              </a:tr>
            </a:tbl>
          </a:graphicData>
        </a:graphic>
      </p:graphicFrame>
    </p:spTree>
    <p:extLst>
      <p:ext uri="{BB962C8B-B14F-4D97-AF65-F5344CB8AC3E}">
        <p14:creationId xmlns:p14="http://schemas.microsoft.com/office/powerpoint/2010/main" val="159528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203833686"/>
              </p:ext>
            </p:extLst>
          </p:nvPr>
        </p:nvGraphicFramePr>
        <p:xfrm>
          <a:off x="614150" y="545911"/>
          <a:ext cx="8518837" cy="631208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31582">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5980507">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引导热身和放松运动，我们来练习一下吧！</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场景</a:t>
                      </a:r>
                    </a:p>
                    <a:p>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10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活动：</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我们来讨论几个不同的场景，并就如何应对这些场景集思广益。当我们讨论每个场景时，请在练习册中记下笔记：</a:t>
                      </a:r>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如果队友做热身运动时总是迟到，您会怎么做？</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答案：</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按时开始热身运动，当他们到达时，要求他们先开始做有氧运动。</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跟教练谈谈。</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鼓励他们准时到达。</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融合伙伴未参与？</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答案：</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告诉融合伙伴，热身运动适合所有人。如果他们仍然不参加，请在锻炼结束后跟他们交流并邀请他们下次参加。</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跟教练或融合伙伴交谈，看看他们是否可以帮助您。</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highlight>
                          <a:srgbClr val="FFFF00"/>
                        </a:highlight>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教练打断热身并开始练习？</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答案：</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在赛季开始之前，与您的教练讨论每次训练前热身的重要性。</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spc="-20" baseline="0" noProof="0" dirty="0">
                          <a:solidFill>
                            <a:schemeClr val="dk1"/>
                          </a:solidFill>
                          <a:latin typeface="Ubuntu" panose="020B0504030602030204" pitchFamily="34" charset="0"/>
                          <a:ea typeface="SimSun" panose="02010600030101010101" pitchFamily="2" charset="-122"/>
                          <a:cs typeface="+mn-cs"/>
                        </a:rPr>
                        <a:t>确保您知道每次练习有多少时间来进行热身运动，并且不要超时。</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练习结束后，与教练讨论他们打断的原因。</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如果这种情况仍然存在，请与计划工作人员交流，看看他们是否有解决方案。</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4" name="Picture 3">
            <a:extLst>
              <a:ext uri="{FF2B5EF4-FFF2-40B4-BE49-F238E27FC236}">
                <a16:creationId xmlns:a16="http://schemas.microsoft.com/office/drawing/2014/main" id="{95C023B0-F8DB-5482-5CF7-86A8E8E89861}"/>
              </a:ext>
            </a:extLst>
          </p:cNvPr>
          <p:cNvPicPr>
            <a:picLocks noChangeAspect="1"/>
          </p:cNvPicPr>
          <p:nvPr/>
        </p:nvPicPr>
        <p:blipFill rotWithShape="1">
          <a:blip r:embed="rId2"/>
          <a:srcRect l="56687" t="33484" r="1893" b="24859"/>
          <a:stretch/>
        </p:blipFill>
        <p:spPr>
          <a:xfrm>
            <a:off x="7005850" y="3100279"/>
            <a:ext cx="2127137" cy="1203352"/>
          </a:xfrm>
          <a:prstGeom prst="rect">
            <a:avLst/>
          </a:prstGeom>
          <a:ln>
            <a:solidFill>
              <a:schemeClr val="tx1"/>
            </a:solidFill>
          </a:ln>
        </p:spPr>
      </p:pic>
    </p:spTree>
    <p:extLst>
      <p:ext uri="{BB962C8B-B14F-4D97-AF65-F5344CB8AC3E}">
        <p14:creationId xmlns:p14="http://schemas.microsoft.com/office/powerpoint/2010/main" val="3199516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59298474"/>
              </p:ext>
            </p:extLst>
          </p:nvPr>
        </p:nvGraphicFramePr>
        <p:xfrm>
          <a:off x="614150" y="545909"/>
          <a:ext cx="8518837" cy="473564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r>
                        <a:rPr lang="zh-cn" sz="1400" baseline="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dirty="0">
                          <a:solidFill>
                            <a:srgbClr val="316355"/>
                          </a:solidFill>
                          <a:latin typeface="Ubuntu" panose="020B0504030602030204" pitchFamily="34" charset="0"/>
                          <a:ea typeface="SimSun" panose="02010600030101010101" pitchFamily="2" charset="-122"/>
                        </a:rPr>
                        <a:t>说明</a:t>
                      </a:r>
                      <a:endParaRPr lang="en-US" sz="1400" baseline="0" dirty="0">
                        <a:solidFill>
                          <a:srgbClr val="316355"/>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dirty="0">
                          <a:solidFill>
                            <a:srgbClr val="316355"/>
                          </a:solidFill>
                          <a:latin typeface="Ubuntu" panose="020B0504030602030204" pitchFamily="34" charset="0"/>
                          <a:ea typeface="SimSun" panose="02010600030101010101" pitchFamily="2" charset="-122"/>
                        </a:rPr>
                        <a:t>幻灯片</a:t>
                      </a:r>
                      <a:endParaRPr lang="en-US" sz="1400" baseline="0" dirty="0">
                        <a:solidFill>
                          <a:srgbClr val="316355"/>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引导热身和放松运动，我们来练习一下吧！</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场景</a:t>
                      </a:r>
                    </a:p>
                    <a:p>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10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baseline="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活动（续）：</a:t>
                      </a:r>
                      <a:endParaRPr lang="en-US" sz="1000" b="0" i="0" u="none" strike="noStrike" kern="1200" baseline="0" noProof="0" dirty="0">
                        <a:solidFill>
                          <a:schemeClr val="dk1"/>
                        </a:solidFill>
                        <a:highlight>
                          <a:srgbClr val="FFFF00"/>
                        </a:highlight>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队友做的练习不对？</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答案：</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走到他们面前说：“可以让您教您做这个练习吗？我</a:t>
                      </a:r>
                      <a:br>
                        <a:rPr lang="en-US" alt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希望您做对，这样您才能充分热身，也就不容易受伤了。”</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纠正他们的动作，但如果他们不想要帮助，您就应该走开。</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在练习结束后跟您的教练谈谈。</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为了帮助队友，您还可以在指导过程中进行调整。</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highlight>
                          <a:srgbClr val="FFFF00"/>
                        </a:highlight>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队友不想参加？</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1" i="0" u="none" strike="noStrike" kern="1200" baseline="0" noProof="0" dirty="0">
                          <a:solidFill>
                            <a:schemeClr val="dk1"/>
                          </a:solidFill>
                          <a:latin typeface="Ubuntu" panose="020B0504030602030204" pitchFamily="34" charset="0"/>
                          <a:ea typeface="SimSun" panose="02010600030101010101" pitchFamily="2" charset="-122"/>
                          <a:cs typeface="+mn-cs"/>
                        </a:rPr>
                        <a:t>答案：</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鼓励他们加入，但提醒几次后，就让他们自行决定吧。</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练习结束后跟他们进行一对一交谈，或者告诉教练您需要帮助。</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921605">
                <a:tc>
                  <a:txBody>
                    <a:bodyPr/>
                    <a:lstStyle/>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引导热身和放松运动，我们来练习一下吧！</a:t>
                      </a:r>
                    </a:p>
                    <a:p>
                      <a:endParaRPr lang="en-US" sz="1000" b="0" i="0" u="none" strike="noStrike" kern="1200" baseline="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与教练沟通</a:t>
                      </a:r>
                    </a:p>
                    <a:p>
                      <a:endParaRPr lang="en-US" sz="1000" b="0" i="0" u="none" strike="noStrike" kern="1200" baseline="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1 分钟</a:t>
                      </a: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主讲：</a:t>
                      </a:r>
                      <a:endParaRPr lang="en-US" sz="1000" baseline="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dirty="0">
                          <a:solidFill>
                            <a:schemeClr val="dk1"/>
                          </a:solidFill>
                          <a:latin typeface="Ubuntu" panose="020B0504030602030204" pitchFamily="34" charset="0"/>
                          <a:ea typeface="SimSun" panose="02010600030101010101" pitchFamily="2" charset="-122"/>
                          <a:cs typeface="+mn-cs"/>
                        </a:rPr>
                        <a:t>正如在</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场景</a:t>
                      </a:r>
                      <a:r>
                        <a:rPr lang="zh-cn" sz="1000" b="0" i="0" u="none" strike="noStrike" kern="1200" baseline="0" dirty="0">
                          <a:solidFill>
                            <a:schemeClr val="dk1"/>
                          </a:solidFill>
                          <a:latin typeface="Ubuntu" panose="020B0504030602030204" pitchFamily="34" charset="0"/>
                          <a:ea typeface="SimSun" panose="02010600030101010101" pitchFamily="2" charset="-122"/>
                          <a:cs typeface="+mn-cs"/>
                        </a:rPr>
                        <a:t>中所提到的，与教练讨论为什么做一名健身队长</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对您很重要。您要在赛季开始时进行讨论，如果您愿意，可以在训练前/训练后检查。请记住，教练和计划工作人员随时会为您提供帮助！</a:t>
                      </a:r>
                    </a:p>
                    <a:p>
                      <a:endParaRPr lang="en-US" sz="1000" b="0" i="0" u="none" strike="noStrike" kern="1200" baseline="0" dirty="0">
                        <a:solidFill>
                          <a:schemeClr val="tx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baseline="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EC2E027E-32DA-F340-B23A-454FADE5B8F4}"/>
              </a:ext>
            </a:extLst>
          </p:cNvPr>
          <p:cNvPicPr>
            <a:picLocks noChangeAspect="1"/>
          </p:cNvPicPr>
          <p:nvPr/>
        </p:nvPicPr>
        <p:blipFill rotWithShape="1">
          <a:blip r:embed="rId2"/>
          <a:srcRect l="56687" t="33484" r="1893" b="24859"/>
          <a:stretch/>
        </p:blipFill>
        <p:spPr>
          <a:xfrm>
            <a:off x="7005850" y="1576447"/>
            <a:ext cx="2127137" cy="1203352"/>
          </a:xfrm>
          <a:prstGeom prst="rect">
            <a:avLst/>
          </a:prstGeom>
          <a:ln>
            <a:solidFill>
              <a:schemeClr val="tx1"/>
            </a:solidFill>
          </a:ln>
        </p:spPr>
      </p:pic>
      <p:pic>
        <p:nvPicPr>
          <p:cNvPr id="7" name="Picture 6">
            <a:extLst>
              <a:ext uri="{FF2B5EF4-FFF2-40B4-BE49-F238E27FC236}">
                <a16:creationId xmlns:a16="http://schemas.microsoft.com/office/drawing/2014/main" id="{7517B0C8-F184-0EBE-E0CC-17EAC64CBE98}"/>
              </a:ext>
            </a:extLst>
          </p:cNvPr>
          <p:cNvPicPr>
            <a:picLocks noChangeAspect="1"/>
          </p:cNvPicPr>
          <p:nvPr/>
        </p:nvPicPr>
        <p:blipFill rotWithShape="1">
          <a:blip r:embed="rId3"/>
          <a:srcRect l="56686" t="33275" r="1775" b="25069"/>
          <a:stretch/>
        </p:blipFill>
        <p:spPr>
          <a:xfrm>
            <a:off x="7005850" y="3810337"/>
            <a:ext cx="2133214" cy="1203352"/>
          </a:xfrm>
          <a:prstGeom prst="rect">
            <a:avLst/>
          </a:prstGeom>
          <a:ln>
            <a:solidFill>
              <a:schemeClr val="tx1"/>
            </a:solidFill>
          </a:ln>
        </p:spPr>
      </p:pic>
    </p:spTree>
    <p:extLst>
      <p:ext uri="{BB962C8B-B14F-4D97-AF65-F5344CB8AC3E}">
        <p14:creationId xmlns:p14="http://schemas.microsoft.com/office/powerpoint/2010/main" val="1906777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549341136"/>
              </p:ext>
            </p:extLst>
          </p:nvPr>
        </p:nvGraphicFramePr>
        <p:xfrm>
          <a:off x="614150" y="545909"/>
          <a:ext cx="8518837" cy="504044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r>
                        <a:rPr lang="zh-cn" sz="1400" baseline="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dirty="0">
                          <a:solidFill>
                            <a:srgbClr val="316355"/>
                          </a:solidFill>
                          <a:latin typeface="Ubuntu" panose="020B0504030602030204" pitchFamily="34" charset="0"/>
                          <a:ea typeface="SimSun" panose="02010600030101010101" pitchFamily="2" charset="-122"/>
                        </a:rPr>
                        <a:t>说明</a:t>
                      </a:r>
                      <a:endParaRPr lang="en-US" sz="1400" baseline="0" dirty="0">
                        <a:solidFill>
                          <a:srgbClr val="316355"/>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dirty="0">
                          <a:solidFill>
                            <a:srgbClr val="316355"/>
                          </a:solidFill>
                          <a:latin typeface="Ubuntu" panose="020B0504030602030204" pitchFamily="34" charset="0"/>
                          <a:ea typeface="SimSun" panose="02010600030101010101" pitchFamily="2" charset="-122"/>
                        </a:rPr>
                        <a:t>幻灯片</a:t>
                      </a:r>
                      <a:endParaRPr lang="en-US" sz="1400" baseline="0" dirty="0">
                        <a:solidFill>
                          <a:srgbClr val="316355"/>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引导热身和放松运动，与教练沟通</a:t>
                      </a:r>
                    </a:p>
                    <a:p>
                      <a:endParaRPr lang="en-US" sz="1000" b="0" i="0" u="none" strike="noStrike" kern="1200" baseline="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“我是一名健身队长”</a:t>
                      </a:r>
                    </a:p>
                    <a:p>
                      <a:endParaRPr lang="en-US" sz="1000" b="0" i="0" u="none" strike="noStrike" kern="1200" baseline="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3 分钟</a:t>
                      </a: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主讲：</a:t>
                      </a:r>
                      <a:endParaRPr lang="en-US" sz="100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在赛季开始之前，与您的教练沟通为什么做一名健身队长对您很</a:t>
                      </a:r>
                      <a:r>
                        <a:rPr lang="zh-cn" sz="1000" b="0" i="0" u="none" strike="noStrike" kern="1200" baseline="0">
                          <a:solidFill>
                            <a:schemeClr val="tx1"/>
                          </a:solidFill>
                          <a:latin typeface="Ubuntu" panose="020B0504030602030204" pitchFamily="34" charset="0"/>
                          <a:ea typeface="SimSun" panose="02010600030101010101" pitchFamily="2" charset="-122"/>
                          <a:cs typeface="+mn-cs"/>
                        </a:rPr>
                        <a:t>重要。</a:t>
                      </a:r>
                      <a:br>
                        <a:rPr lang="en-US" altLang="zh-CN" sz="1000" b="0" i="0" u="none" strike="noStrike" kern="1200" baseline="0">
                          <a:solidFill>
                            <a:schemeClr val="tx1"/>
                          </a:solidFill>
                          <a:latin typeface="Ubuntu" panose="020B0504030602030204" pitchFamily="34" charset="0"/>
                          <a:ea typeface="SimSun" panose="02010600030101010101" pitchFamily="2" charset="-122"/>
                          <a:cs typeface="+mn-cs"/>
                        </a:rPr>
                      </a:br>
                      <a:r>
                        <a:rPr lang="zh-cn" sz="1000" b="0" i="0" u="none" strike="noStrike" kern="1200" baseline="0">
                          <a:solidFill>
                            <a:schemeClr val="tx1"/>
                          </a:solidFill>
                          <a:latin typeface="Ubuntu" panose="020B0504030602030204" pitchFamily="34" charset="0"/>
                          <a:ea typeface="SimSun" panose="02010600030101010101" pitchFamily="2" charset="-122"/>
                          <a:cs typeface="+mn-cs"/>
                        </a:rPr>
                        <a:t>最好给他们打电话或亲自见面</a:t>
                      </a:r>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，也可以发电子邮件。</a:t>
                      </a:r>
                    </a:p>
                    <a:p>
                      <a:endParaRPr lang="en-US" sz="1000" b="0" i="0" u="none" strike="noStrike" kern="1200" baseline="0" dirty="0">
                        <a:solidFill>
                          <a:schemeClr val="tx1"/>
                        </a:solidFill>
                        <a:latin typeface="Ubuntu" panose="020B0504030602030204" pitchFamily="34" charset="0"/>
                        <a:ea typeface="SimSun" panose="02010600030101010101" pitchFamily="2" charset="-122"/>
                        <a:cs typeface="+mn-cs"/>
                      </a:endParaRPr>
                    </a:p>
                    <a:p>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联系他们时，说：</a:t>
                      </a:r>
                    </a:p>
                    <a:p>
                      <a:r>
                        <a:rPr lang="zh-cn" sz="1000" b="0" i="1" u="none" strike="noStrike" kern="1200" baseline="0" dirty="0">
                          <a:solidFill>
                            <a:schemeClr val="tx1"/>
                          </a:solidFill>
                          <a:latin typeface="Ubuntu" panose="020B0504030602030204" pitchFamily="34" charset="0"/>
                          <a:ea typeface="SimSun" panose="02010600030101010101" pitchFamily="2" charset="-122"/>
                          <a:cs typeface="+mn-cs"/>
                        </a:rPr>
                        <a:t>“我在你们队，我是一名健身队长。我已经完成了健身队长的培训，将负责热身和放松运动，还会分享健康技巧。我们能在练习开始和结束时抽个时间来谈谈吗？”</a:t>
                      </a:r>
                    </a:p>
                    <a:p>
                      <a:pPr algn="l" rtl="0" fontAlgn="base">
                        <a:buFont typeface="+mj-lt"/>
                        <a:buNone/>
                      </a:pPr>
                      <a:endParaRPr lang="en-US" sz="1000" b="0" i="1" u="none" strike="noStrike" kern="1200" baseline="0" dirty="0">
                        <a:solidFill>
                          <a:schemeClr val="tx1"/>
                        </a:solidFill>
                        <a:effectLst/>
                        <a:latin typeface="Ubuntu" panose="020B0504030602030204" pitchFamily="34" charset="0"/>
                        <a:ea typeface="SimSun" panose="02010600030101010101" pitchFamily="2" charset="-122"/>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zh-cn" sz="1000" b="0" i="0" dirty="0">
                          <a:solidFill>
                            <a:srgbClr val="000000"/>
                          </a:solidFill>
                          <a:effectLst/>
                          <a:latin typeface="Ubuntu" panose="020B0504030602030204" pitchFamily="34" charset="0"/>
                          <a:ea typeface="SimSun" panose="02010600030101010101" pitchFamily="2" charset="-122"/>
                        </a:rPr>
                        <a:t>这样说可以让教练知道，您的职责对他们来说不会增加工作，而是一种帮助。</a:t>
                      </a:r>
                      <a:r>
                        <a:rPr lang="zh-cn" sz="1000" b="0" i="0" dirty="0">
                          <a:solidFill>
                            <a:schemeClr val="dk1"/>
                          </a:solidFill>
                          <a:effectLst/>
                          <a:latin typeface="Ubuntu" panose="020B0504030602030204" pitchFamily="34" charset="0"/>
                          <a:ea typeface="SimSun" panose="02010600030101010101" pitchFamily="2" charset="-122"/>
                          <a:cs typeface="Times New Roman" panose="02020603050405020304" pitchFamily="18" charset="0"/>
                        </a:rPr>
                        <a:t>在第一次练习之前，这些话会让</a:t>
                      </a:r>
                      <a:r>
                        <a:rPr lang="zh-cn" sz="1000" b="0" i="0" dirty="0">
                          <a:solidFill>
                            <a:srgbClr val="000000"/>
                          </a:solidFill>
                          <a:effectLst/>
                          <a:latin typeface="Ubuntu" panose="020B0504030602030204" pitchFamily="34" charset="0"/>
                          <a:ea typeface="SimSun" panose="02010600030101010101" pitchFamily="2" charset="-122"/>
                        </a:rPr>
                        <a:t>您的教练知道您是一名健身队长。这样，他们就有时间了解您的职责，并考虑热身和放松运动所需的时间。</a:t>
                      </a:r>
                    </a:p>
                    <a:p>
                      <a:pPr algn="l" rtl="0" fontAlgn="base">
                        <a:buFont typeface="+mj-lt"/>
                        <a:buNone/>
                      </a:pPr>
                      <a:endParaRPr lang="en-US" sz="1000" b="0" i="0" dirty="0">
                        <a:solidFill>
                          <a:srgbClr val="000000"/>
                        </a:solidFill>
                        <a:effectLst/>
                        <a:latin typeface="Ubuntu" panose="020B0504030602030204" pitchFamily="34" charset="0"/>
                        <a:ea typeface="SimSun" panose="02010600030101010101" pitchFamily="2" charset="-122"/>
                      </a:endParaRPr>
                    </a:p>
                    <a:p>
                      <a:pPr algn="l" rtl="0" fontAlgn="base">
                        <a:buFont typeface="+mj-lt"/>
                        <a:buNone/>
                      </a:pPr>
                      <a:r>
                        <a:rPr lang="zh-cn" sz="1000" b="0" i="0" dirty="0">
                          <a:solidFill>
                            <a:srgbClr val="000000"/>
                          </a:solidFill>
                          <a:effectLst/>
                          <a:latin typeface="Ubuntu" panose="020B0504030602030204" pitchFamily="34" charset="0"/>
                          <a:ea typeface="SimSun" panose="02010600030101010101" pitchFamily="2" charset="-122"/>
                        </a:rPr>
                        <a:t>如果您是发电子邮件联系，可以附上运动的热身和放松</a:t>
                      </a:r>
                      <a:r>
                        <a:rPr lang="zh-cn" sz="1000" b="0" i="0">
                          <a:solidFill>
                            <a:srgbClr val="000000"/>
                          </a:solidFill>
                          <a:effectLst/>
                          <a:latin typeface="Ubuntu" panose="020B0504030602030204" pitchFamily="34" charset="0"/>
                          <a:ea typeface="SimSun" panose="02010600030101010101" pitchFamily="2" charset="-122"/>
                        </a:rPr>
                        <a:t>指南，</a:t>
                      </a:r>
                      <a:br>
                        <a:rPr lang="en-US" altLang="zh-CN" sz="1000" b="0" i="0">
                          <a:solidFill>
                            <a:srgbClr val="000000"/>
                          </a:solidFill>
                          <a:effectLst/>
                          <a:latin typeface="Ubuntu" panose="020B0504030602030204" pitchFamily="34" charset="0"/>
                          <a:ea typeface="SimSun" panose="02010600030101010101" pitchFamily="2" charset="-122"/>
                        </a:rPr>
                      </a:br>
                      <a:r>
                        <a:rPr lang="zh-cn" sz="1000" b="0" i="0">
                          <a:solidFill>
                            <a:srgbClr val="000000"/>
                          </a:solidFill>
                          <a:effectLst/>
                          <a:latin typeface="Ubuntu" panose="020B0504030602030204" pitchFamily="34" charset="0"/>
                          <a:ea typeface="SimSun" panose="02010600030101010101" pitchFamily="2" charset="-122"/>
                        </a:rPr>
                        <a:t>以便让教练查</a:t>
                      </a:r>
                      <a:r>
                        <a:rPr lang="zh-cn" sz="1000" b="0" i="0" dirty="0">
                          <a:solidFill>
                            <a:srgbClr val="000000"/>
                          </a:solidFill>
                          <a:effectLst/>
                          <a:latin typeface="Ubuntu" panose="020B0504030602030204" pitchFamily="34" charset="0"/>
                          <a:ea typeface="SimSun" panose="02010600030101010101" pitchFamily="2" charset="-122"/>
                        </a:rPr>
                        <a:t>看。</a:t>
                      </a:r>
                    </a:p>
                    <a:p>
                      <a:pPr algn="l" rtl="0" fontAlgn="base">
                        <a:buFont typeface="+mj-lt"/>
                        <a:buNone/>
                      </a:pPr>
                      <a:endParaRPr lang="en-US" sz="1000" b="0" i="0" dirty="0">
                        <a:solidFill>
                          <a:srgbClr val="000000"/>
                        </a:solidFill>
                        <a:effectLst/>
                        <a:latin typeface="Ubuntu" panose="020B0504030602030204" pitchFamily="34" charset="0"/>
                        <a:ea typeface="SimSun" panose="02010600030101010101" pitchFamily="2" charset="-122"/>
                      </a:endParaRPr>
                    </a:p>
                    <a:p>
                      <a:pPr algn="l" rtl="0" fontAlgn="base">
                        <a:buFont typeface="+mj-lt"/>
                        <a:buNone/>
                      </a:pPr>
                      <a:r>
                        <a:rPr lang="zh-cn" sz="1000" b="0" i="0" dirty="0">
                          <a:solidFill>
                            <a:srgbClr val="000000"/>
                          </a:solidFill>
                          <a:effectLst/>
                          <a:latin typeface="Ubuntu" panose="020B0504030602030204" pitchFamily="34" charset="0"/>
                          <a:ea typeface="SimSun" panose="02010600030101010101" pitchFamily="2" charset="-122"/>
                        </a:rPr>
                        <a:t>您也可以告诉教练，您会带着纸质指南开展练习。</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教练和计划工作人员随时会为您提供帮助！</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921605">
                <a:tc>
                  <a:txBody>
                    <a:bodyPr/>
                    <a:lstStyle/>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引导热身和放松运动，与教练沟通</a:t>
                      </a:r>
                    </a:p>
                    <a:p>
                      <a:endParaRPr lang="en-US" sz="1000" b="0" i="0" u="none" strike="noStrike" kern="1200" baseline="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技巧</a:t>
                      </a:r>
                    </a:p>
                    <a:p>
                      <a:endParaRPr lang="en-US" sz="1000" b="0" i="0" u="none" strike="noStrike" kern="1200" baseline="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2 分钟</a:t>
                      </a: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主讲：</a:t>
                      </a:r>
                      <a:endParaRPr lang="en-US" sz="100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与教练交谈时，建议您分享以下项目：</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在第一次练习前与教练交谈时，让他们知道做热身和放松运动的好处</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分享成为一名健康和健身运动员的重要性</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告诉您的教练为什么做一名健身队长对您很重要！</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您拥有成为一名优秀健身队长的所有知识和技能 – 向教练展现这一点！</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5AAEBEB0-42C2-A670-8159-341AF7C18965}"/>
              </a:ext>
            </a:extLst>
          </p:cNvPr>
          <p:cNvPicPr>
            <a:picLocks noChangeAspect="1"/>
          </p:cNvPicPr>
          <p:nvPr/>
        </p:nvPicPr>
        <p:blipFill rotWithShape="1">
          <a:blip r:embed="rId2"/>
          <a:srcRect l="56805" t="34116" r="1775" b="25279"/>
          <a:stretch/>
        </p:blipFill>
        <p:spPr>
          <a:xfrm>
            <a:off x="7037599" y="1682140"/>
            <a:ext cx="2095388" cy="1155457"/>
          </a:xfrm>
          <a:prstGeom prst="rect">
            <a:avLst/>
          </a:prstGeom>
          <a:ln>
            <a:solidFill>
              <a:schemeClr val="tx1"/>
            </a:solidFill>
          </a:ln>
        </p:spPr>
      </p:pic>
      <p:pic>
        <p:nvPicPr>
          <p:cNvPr id="8" name="Picture 7">
            <a:extLst>
              <a:ext uri="{FF2B5EF4-FFF2-40B4-BE49-F238E27FC236}">
                <a16:creationId xmlns:a16="http://schemas.microsoft.com/office/drawing/2014/main" id="{FD553F2C-79B9-5C8F-C455-8C715B783320}"/>
              </a:ext>
            </a:extLst>
          </p:cNvPr>
          <p:cNvPicPr>
            <a:picLocks noChangeAspect="1"/>
          </p:cNvPicPr>
          <p:nvPr/>
        </p:nvPicPr>
        <p:blipFill rotWithShape="1">
          <a:blip r:embed="rId3"/>
          <a:srcRect l="56923" t="33905" r="1775" b="25069"/>
          <a:stretch/>
        </p:blipFill>
        <p:spPr>
          <a:xfrm>
            <a:off x="7037599" y="4035722"/>
            <a:ext cx="2095388" cy="1170775"/>
          </a:xfrm>
          <a:prstGeom prst="rect">
            <a:avLst/>
          </a:prstGeom>
          <a:ln>
            <a:solidFill>
              <a:schemeClr val="tx1"/>
            </a:solidFill>
          </a:ln>
        </p:spPr>
      </p:pic>
    </p:spTree>
    <p:extLst>
      <p:ext uri="{BB962C8B-B14F-4D97-AF65-F5344CB8AC3E}">
        <p14:creationId xmlns:p14="http://schemas.microsoft.com/office/powerpoint/2010/main" val="480202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891197929"/>
              </p:ext>
            </p:extLst>
          </p:nvPr>
        </p:nvGraphicFramePr>
        <p:xfrm>
          <a:off x="614150" y="545909"/>
          <a:ext cx="8518837" cy="4095981"/>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0209">
                <a:tc>
                  <a:txBody>
                    <a:bodyPr/>
                    <a:lstStyle/>
                    <a:p>
                      <a:r>
                        <a:rPr lang="zh-cn" sz="1400" baseline="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dirty="0">
                          <a:solidFill>
                            <a:srgbClr val="316355"/>
                          </a:solidFill>
                          <a:latin typeface="Ubuntu" panose="020B0504030602030204" pitchFamily="34" charset="0"/>
                          <a:ea typeface="SimSun" panose="02010600030101010101" pitchFamily="2" charset="-122"/>
                        </a:rPr>
                        <a:t>说明</a:t>
                      </a:r>
                      <a:endParaRPr lang="en-US" sz="1400" baseline="0" dirty="0">
                        <a:solidFill>
                          <a:srgbClr val="316355"/>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dirty="0">
                          <a:solidFill>
                            <a:srgbClr val="316355"/>
                          </a:solidFill>
                          <a:latin typeface="Ubuntu" panose="020B0504030602030204" pitchFamily="34" charset="0"/>
                          <a:ea typeface="SimSun" panose="02010600030101010101" pitchFamily="2" charset="-122"/>
                        </a:rPr>
                        <a:t>幻灯片</a:t>
                      </a:r>
                      <a:endParaRPr lang="en-US" sz="1400" baseline="0" dirty="0">
                        <a:solidFill>
                          <a:srgbClr val="316355"/>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041422">
                <a:tc>
                  <a:txBody>
                    <a:bodyPr/>
                    <a:lstStyle/>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主题</a:t>
                      </a: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第 2 课：</a:t>
                      </a:r>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引导热身和放松运动，</a:t>
                      </a:r>
                    </a:p>
                    <a:p>
                      <a:endParaRPr lang="en-US" sz="1000" b="0" i="0" u="none" strike="noStrike" kern="1200" baseline="0" dirty="0">
                        <a:solidFill>
                          <a:schemeClr val="tx1"/>
                        </a:solidFill>
                        <a:latin typeface="Ubuntu" panose="020B0504030602030204" pitchFamily="34" charset="0"/>
                        <a:ea typeface="SimSun" panose="02010600030101010101" pitchFamily="2" charset="-122"/>
                        <a:cs typeface="+mn-cs"/>
                      </a:endParaRPr>
                    </a:p>
                    <a:p>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答疑和结束</a:t>
                      </a:r>
                    </a:p>
                    <a:p>
                      <a:endParaRPr lang="en-US" sz="1000" b="0" i="0" u="none" strike="noStrike" kern="1200" baseline="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dirty="0">
                          <a:solidFill>
                            <a:schemeClr val="tx1"/>
                          </a:solidFill>
                          <a:latin typeface="Ubuntu" panose="020B0504030602030204" pitchFamily="34" charset="0"/>
                          <a:ea typeface="SimSun" panose="02010600030101010101" pitchFamily="2" charset="-122"/>
                          <a:cs typeface="+mn-cs"/>
                        </a:rPr>
                        <a:t>5 分钟</a:t>
                      </a:r>
                    </a:p>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主讲：</a:t>
                      </a:r>
                      <a:endParaRPr lang="en-US" sz="100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1" i="0" u="none" strike="noStrike" kern="1200" baseline="0" dirty="0">
                          <a:solidFill>
                            <a:srgbClr val="316355"/>
                          </a:solidFill>
                          <a:latin typeface="Ubuntu" panose="020B0504030602030204" pitchFamily="34" charset="0"/>
                          <a:ea typeface="SimSun" panose="02010600030101010101" pitchFamily="2" charset="-122"/>
                          <a:cs typeface="+mn-cs"/>
                        </a:rPr>
                        <a:t>问：</a:t>
                      </a:r>
                    </a:p>
                    <a:p>
                      <a:r>
                        <a:rPr lang="zh-cn" sz="1000" b="0" i="0" u="none" strike="noStrike" kern="1200" baseline="0" dirty="0">
                          <a:solidFill>
                            <a:schemeClr val="tx1"/>
                          </a:solidFill>
                          <a:effectLst/>
                          <a:latin typeface="Ubuntu" panose="020B0504030602030204" pitchFamily="34" charset="0"/>
                          <a:ea typeface="SimSun" panose="02010600030101010101" pitchFamily="2" charset="-122"/>
                          <a:cs typeface="+mn-cs"/>
                        </a:rPr>
                        <a:t>大家对我们今天第 1 课学习的内容有疑问吗？</a:t>
                      </a:r>
                    </a:p>
                    <a:p>
                      <a:endParaRPr lang="en-US" sz="1000" b="0" i="0" u="none" strike="noStrike" kern="1200" baseline="0" dirty="0">
                        <a:solidFill>
                          <a:schemeClr val="tx1"/>
                        </a:solidFill>
                        <a:effectLst/>
                        <a:latin typeface="Ubuntu" panose="020B0504030602030204" pitchFamily="34" charset="0"/>
                        <a:ea typeface="SimSun" panose="02010600030101010101" pitchFamily="2" charset="-122"/>
                        <a:cs typeface="+mn-cs"/>
                      </a:endParaRPr>
                    </a:p>
                    <a:p>
                      <a:r>
                        <a:rPr lang="zh-cn" sz="1000" b="1" i="1" dirty="0">
                          <a:solidFill>
                            <a:srgbClr val="000000"/>
                          </a:solidFill>
                          <a:effectLst/>
                          <a:latin typeface="Ubuntu" panose="020B0504030602030204" pitchFamily="34" charset="0"/>
                          <a:ea typeface="SimSun" panose="02010600030101010101" pitchFamily="2" charset="-122"/>
                        </a:rPr>
                        <a:t>祝贺您！感谢参与，您现在已经完成了健身队长培训课程。</a:t>
                      </a:r>
                    </a:p>
                    <a:p>
                      <a:r>
                        <a:rPr lang="zh-cn" sz="1000" b="1" i="1" dirty="0">
                          <a:solidFill>
                            <a:srgbClr val="000000"/>
                          </a:solidFill>
                          <a:effectLst/>
                          <a:latin typeface="Ubuntu" panose="020B0504030602030204" pitchFamily="34" charset="0"/>
                          <a:ea typeface="SimSun" panose="02010600030101010101" pitchFamily="2" charset="-122"/>
                        </a:rPr>
                        <a:t> </a:t>
                      </a:r>
                    </a:p>
                    <a:p>
                      <a:r>
                        <a:rPr lang="zh-cn" sz="1000" b="1" i="1" dirty="0">
                          <a:solidFill>
                            <a:srgbClr val="000000"/>
                          </a:solidFill>
                          <a:effectLst/>
                          <a:latin typeface="Ubuntu" panose="020B0504030602030204" pitchFamily="34" charset="0"/>
                          <a:ea typeface="SimSun" panose="02010600030101010101" pitchFamily="2" charset="-122"/>
                        </a:rPr>
                        <a:t>请记住，要成为伟大的运动员，您必须保持健康。</a:t>
                      </a:r>
                      <a:r>
                        <a:rPr lang="zh-cn" sz="1000" b="1" i="1">
                          <a:solidFill>
                            <a:srgbClr val="000000"/>
                          </a:solidFill>
                          <a:effectLst/>
                          <a:latin typeface="Ubuntu" panose="020B0504030602030204" pitchFamily="34" charset="0"/>
                          <a:ea typeface="SimSun" panose="02010600030101010101" pitchFamily="2" charset="-122"/>
                        </a:rPr>
                        <a:t>教练和计划工作人</a:t>
                      </a:r>
                      <a:br>
                        <a:rPr lang="en-US" altLang="zh-CN" sz="1000" b="1" i="1">
                          <a:solidFill>
                            <a:srgbClr val="000000"/>
                          </a:solidFill>
                          <a:effectLst/>
                          <a:latin typeface="Ubuntu" panose="020B0504030602030204" pitchFamily="34" charset="0"/>
                          <a:ea typeface="SimSun" panose="02010600030101010101" pitchFamily="2" charset="-122"/>
                        </a:rPr>
                      </a:br>
                      <a:r>
                        <a:rPr lang="zh-cn" sz="1000" b="1" i="1">
                          <a:solidFill>
                            <a:srgbClr val="000000"/>
                          </a:solidFill>
                          <a:effectLst/>
                          <a:latin typeface="Ubuntu" panose="020B0504030602030204" pitchFamily="34" charset="0"/>
                          <a:ea typeface="SimSun" panose="02010600030101010101" pitchFamily="2" charset="-122"/>
                        </a:rPr>
                        <a:t>员随时会为您提供帮</a:t>
                      </a:r>
                      <a:r>
                        <a:rPr lang="zh-cn" sz="1000" b="1" i="1" dirty="0">
                          <a:solidFill>
                            <a:srgbClr val="000000"/>
                          </a:solidFill>
                          <a:effectLst/>
                          <a:latin typeface="Ubuntu" panose="020B0504030602030204" pitchFamily="34" charset="0"/>
                          <a:ea typeface="SimSun" panose="02010600030101010101" pitchFamily="2" charset="-122"/>
                        </a:rPr>
                        <a:t>助！</a:t>
                      </a:r>
                    </a:p>
                    <a:p>
                      <a:endParaRPr lang="en-US" sz="1000" b="0" i="0" dirty="0">
                        <a:solidFill>
                          <a:srgbClr val="000000"/>
                        </a:solidFill>
                        <a:effectLst/>
                        <a:latin typeface="Ubuntu" panose="020B0504030602030204" pitchFamily="34" charset="0"/>
                        <a:ea typeface="SimSun" panose="02010600030101010101" pitchFamily="2" charset="-122"/>
                      </a:endParaRPr>
                    </a:p>
                    <a:p>
                      <a:endParaRPr lang="en-US" sz="1000" b="0" i="0" dirty="0">
                        <a:solidFill>
                          <a:srgbClr val="000000"/>
                        </a:solidFill>
                        <a:effectLst/>
                        <a:latin typeface="Ubuntu" panose="020B0504030602030204" pitchFamily="34" charset="0"/>
                        <a:ea typeface="SimSun" panose="02010600030101010101" pitchFamily="2" charset="-122"/>
                      </a:endParaRPr>
                    </a:p>
                    <a:p>
                      <a:endParaRPr lang="en-US" sz="1000" b="0" i="0" dirty="0">
                        <a:solidFill>
                          <a:srgbClr val="000000"/>
                        </a:solidFill>
                        <a:effectLst/>
                        <a:latin typeface="Ubuntu" panose="020B0504030602030204" pitchFamily="34" charset="0"/>
                        <a:ea typeface="SimSun" panose="02010600030101010101" pitchFamily="2" charset="-122"/>
                      </a:endParaRPr>
                    </a:p>
                    <a:p>
                      <a:endParaRPr lang="en-US" sz="1000" b="0" i="0" dirty="0">
                        <a:solidFill>
                          <a:srgbClr val="000000"/>
                        </a:solidFill>
                        <a:effectLst/>
                        <a:latin typeface="Ubuntu" panose="020B0504030602030204" pitchFamily="34" charset="0"/>
                        <a:ea typeface="SimSun" panose="02010600030101010101" pitchFamily="2" charset="-122"/>
                      </a:endParaRPr>
                    </a:p>
                    <a:p>
                      <a:endParaRPr lang="en-US" sz="1000" b="0" i="0">
                        <a:solidFill>
                          <a:srgbClr val="000000"/>
                        </a:solidFill>
                        <a:effectLst/>
                        <a:latin typeface="Ubuntu" panose="020B0504030602030204" pitchFamily="34" charset="0"/>
                        <a:ea typeface="SimSun" panose="02010600030101010101" pitchFamily="2" charset="-122"/>
                      </a:endParaRPr>
                    </a:p>
                    <a:p>
                      <a:endParaRPr lang="en-US" sz="1000" b="0" i="0">
                        <a:solidFill>
                          <a:srgbClr val="000000"/>
                        </a:solidFill>
                        <a:effectLst/>
                        <a:latin typeface="Ubuntu" panose="020B0504030602030204" pitchFamily="34" charset="0"/>
                        <a:ea typeface="SimSun" panose="02010600030101010101" pitchFamily="2" charset="-122"/>
                      </a:endParaRPr>
                    </a:p>
                    <a:p>
                      <a:endParaRPr lang="en-US" sz="1000" b="0" i="0" dirty="0">
                        <a:solidFill>
                          <a:srgbClr val="000000"/>
                        </a:solidFill>
                        <a:effectLst/>
                        <a:latin typeface="Ubuntu" panose="020B0504030602030204" pitchFamily="34" charset="0"/>
                        <a:ea typeface="SimSun" panose="02010600030101010101" pitchFamily="2" charset="-122"/>
                      </a:endParaRPr>
                    </a:p>
                    <a:p>
                      <a:endParaRPr lang="en-US" sz="1000" b="0" i="0" dirty="0">
                        <a:solidFill>
                          <a:srgbClr val="000000"/>
                        </a:solidFill>
                        <a:effectLst/>
                        <a:latin typeface="Ubuntu" panose="020B0504030602030204" pitchFamily="34" charset="0"/>
                        <a:ea typeface="SimSun" panose="02010600030101010101" pitchFamily="2" charset="-122"/>
                      </a:endParaRPr>
                    </a:p>
                    <a:p>
                      <a:endParaRPr lang="en-US" sz="1000" b="0" i="0" dirty="0">
                        <a:solidFill>
                          <a:srgbClr val="000000"/>
                        </a:solidFill>
                        <a:effectLst/>
                        <a:latin typeface="Ubuntu" panose="020B0504030602030204" pitchFamily="34" charset="0"/>
                        <a:ea typeface="SimSun" panose="02010600030101010101" pitchFamily="2" charset="-122"/>
                      </a:endParaRPr>
                    </a:p>
                    <a:p>
                      <a:endParaRPr lang="en-US" sz="1000" b="0" i="0" dirty="0">
                        <a:solidFill>
                          <a:srgbClr val="000000"/>
                        </a:solidFill>
                        <a:effectLst/>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108941">
                <a:tc>
                  <a:txBody>
                    <a:bodyPr/>
                    <a:lstStyle/>
                    <a:p>
                      <a:pPr marL="0" algn="l" defTabSz="914400" rtl="0" eaLnBrk="1" latinLnBrk="0" hangingPunct="1"/>
                      <a:endParaRPr lang="es-PA" sz="1000" b="1" i="0" u="none" strike="noStrike" kern="1200" baseline="0" dirty="0">
                        <a:solidFill>
                          <a:srgbClr val="316355"/>
                        </a:solidFill>
                        <a:latin typeface="Ubuntu" panose="020B0504030602030204" pitchFamily="34" charset="0"/>
                        <a:ea typeface="SimSun" panose="02010600030101010101" pitchFamily="2" charset="-122"/>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marL="0" indent="0">
                        <a:buFont typeface="Arial" panose="020B0604020202020204" pitchFamily="34" charset="0"/>
                        <a:buNone/>
                      </a:pPr>
                      <a:endParaRPr lang="en-US" sz="1000" dirty="0">
                        <a:solidFill>
                          <a:srgbClr val="316355"/>
                        </a:solidFill>
                        <a:latin typeface="Ubuntu" panose="020B0504030602030204" pitchFamily="34" charset="0"/>
                        <a:ea typeface="SimSun" panose="02010600030101010101" pitchFamily="2" charset="-122"/>
                      </a:endParaRPr>
                    </a:p>
                    <a:p>
                      <a:pPr algn="ctr"/>
                      <a:r>
                        <a:rPr lang="zh-cn" sz="3600" b="1" baseline="0" dirty="0">
                          <a:solidFill>
                            <a:schemeClr val="bg1"/>
                          </a:solidFill>
                          <a:latin typeface="Ubuntu" panose="020B0504030602030204" pitchFamily="34" charset="0"/>
                          <a:ea typeface="SimSun" panose="02010600030101010101" pitchFamily="2" charset="-122"/>
                        </a:rPr>
                        <a:t>第 2 课已完成</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endParaRPr lang="es-PA" sz="1000" dirty="0">
                        <a:solidFill>
                          <a:srgbClr val="316355"/>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130031"/>
                  </a:ext>
                </a:extLst>
              </a:tr>
            </a:tbl>
          </a:graphicData>
        </a:graphic>
      </p:graphicFrame>
      <p:grpSp>
        <p:nvGrpSpPr>
          <p:cNvPr id="7" name="Group 6">
            <a:extLst>
              <a:ext uri="{FF2B5EF4-FFF2-40B4-BE49-F238E27FC236}">
                <a16:creationId xmlns:a16="http://schemas.microsoft.com/office/drawing/2014/main" id="{10A0D974-5C99-1FBA-EE64-EA47FB5B19E2}"/>
              </a:ext>
            </a:extLst>
          </p:cNvPr>
          <p:cNvGrpSpPr/>
          <p:nvPr/>
        </p:nvGrpSpPr>
        <p:grpSpPr>
          <a:xfrm>
            <a:off x="6998677" y="996462"/>
            <a:ext cx="2134310" cy="2461972"/>
            <a:chOff x="6998677" y="996462"/>
            <a:chExt cx="2134310" cy="2461972"/>
          </a:xfrm>
        </p:grpSpPr>
        <p:pic>
          <p:nvPicPr>
            <p:cNvPr id="4" name="Picture 3">
              <a:extLst>
                <a:ext uri="{FF2B5EF4-FFF2-40B4-BE49-F238E27FC236}">
                  <a16:creationId xmlns:a16="http://schemas.microsoft.com/office/drawing/2014/main" id="{8431AA6D-20B9-F802-334D-D856E956275C}"/>
                </a:ext>
              </a:extLst>
            </p:cNvPr>
            <p:cNvPicPr>
              <a:picLocks noChangeAspect="1"/>
            </p:cNvPicPr>
            <p:nvPr/>
          </p:nvPicPr>
          <p:blipFill rotWithShape="1">
            <a:blip r:embed="rId2"/>
            <a:srcRect l="57040" t="34326" r="1776" b="24859"/>
            <a:stretch/>
          </p:blipFill>
          <p:spPr>
            <a:xfrm>
              <a:off x="6998677" y="996462"/>
              <a:ext cx="2134310" cy="1189816"/>
            </a:xfrm>
            <a:prstGeom prst="rect">
              <a:avLst/>
            </a:prstGeom>
            <a:ln>
              <a:solidFill>
                <a:schemeClr val="tx1"/>
              </a:solidFill>
            </a:ln>
          </p:spPr>
        </p:pic>
        <p:pic>
          <p:nvPicPr>
            <p:cNvPr id="6" name="Picture 5">
              <a:extLst>
                <a:ext uri="{FF2B5EF4-FFF2-40B4-BE49-F238E27FC236}">
                  <a16:creationId xmlns:a16="http://schemas.microsoft.com/office/drawing/2014/main" id="{7CF48B3D-3E70-FD83-992E-D36E72C117FA}"/>
                </a:ext>
              </a:extLst>
            </p:cNvPr>
            <p:cNvPicPr>
              <a:picLocks noChangeAspect="1"/>
            </p:cNvPicPr>
            <p:nvPr/>
          </p:nvPicPr>
          <p:blipFill rotWithShape="1">
            <a:blip r:embed="rId3"/>
            <a:srcRect l="56805" t="33695" r="1775" b="25280"/>
            <a:stretch/>
          </p:blipFill>
          <p:spPr>
            <a:xfrm>
              <a:off x="6998677" y="2269319"/>
              <a:ext cx="2134310" cy="1189115"/>
            </a:xfrm>
            <a:prstGeom prst="rect">
              <a:avLst/>
            </a:prstGeom>
            <a:ln>
              <a:solidFill>
                <a:schemeClr val="tx1"/>
              </a:solidFill>
            </a:ln>
          </p:spPr>
        </p:pic>
      </p:grpSp>
    </p:spTree>
    <p:extLst>
      <p:ext uri="{BB962C8B-B14F-4D97-AF65-F5344CB8AC3E}">
        <p14:creationId xmlns:p14="http://schemas.microsoft.com/office/powerpoint/2010/main" val="419558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744682075"/>
              </p:ext>
            </p:extLst>
          </p:nvPr>
        </p:nvGraphicFramePr>
        <p:xfrm>
          <a:off x="614150" y="545910"/>
          <a:ext cx="8518837" cy="5936391"/>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欢迎和介绍</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5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baseline="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zh-cn" sz="1000" i="0" baseline="0" noProof="0" dirty="0">
                          <a:solidFill>
                            <a:schemeClr val="tx1"/>
                          </a:solidFill>
                          <a:latin typeface="Ubuntu" panose="020B0504030602030204" pitchFamily="34" charset="0"/>
                          <a:ea typeface="SimSun" panose="02010600030101010101" pitchFamily="2" charset="-122"/>
                        </a:rPr>
                        <a:t>欢迎参与者</a:t>
                      </a:r>
                    </a:p>
                    <a:p>
                      <a:pPr marL="171450" indent="-171450">
                        <a:buFont typeface="Arial" panose="020B0604020202020204" pitchFamily="34" charset="0"/>
                        <a:buChar char="•"/>
                      </a:pPr>
                      <a:r>
                        <a:rPr lang="zh-cn" sz="1000" i="0" baseline="0" noProof="0" dirty="0">
                          <a:solidFill>
                            <a:schemeClr val="tx1"/>
                          </a:solidFill>
                          <a:latin typeface="Ubuntu" panose="020B0504030602030204" pitchFamily="34" charset="0"/>
                          <a:ea typeface="SimSun" panose="02010600030101010101" pitchFamily="2" charset="-122"/>
                        </a:rPr>
                        <a:t>介绍辅导员</a:t>
                      </a:r>
                    </a:p>
                    <a:p>
                      <a:pPr marL="171450" indent="-171450">
                        <a:buFont typeface="Arial" panose="020B0604020202020204" pitchFamily="34" charset="0"/>
                        <a:buChar char="•"/>
                      </a:pPr>
                      <a:endParaRPr lang="en-US" sz="1000" i="0" baseline="0" noProof="0" dirty="0">
                        <a:solidFill>
                          <a:schemeClr val="tx1"/>
                        </a:solidFill>
                        <a:latin typeface="Ubuntu" panose="020B0504030602030204" pitchFamily="34" charset="0"/>
                        <a:ea typeface="SimSun" panose="02010600030101010101" pitchFamily="2" charset="-122"/>
                      </a:endParaRPr>
                    </a:p>
                    <a:p>
                      <a:r>
                        <a:rPr lang="zh-cn" sz="1000" i="0" baseline="0" noProof="0" dirty="0">
                          <a:solidFill>
                            <a:schemeClr val="tx1"/>
                          </a:solidFill>
                          <a:latin typeface="Ubuntu" panose="020B0504030602030204" pitchFamily="34" charset="0"/>
                          <a:ea typeface="SimSun" panose="02010600030101010101" pitchFamily="2" charset="-122"/>
                        </a:rPr>
                        <a:t>大家好！</a:t>
                      </a:r>
                      <a:r>
                        <a:rPr lang="zh-cn" sz="1000" b="1" i="1" baseline="0" noProof="0" dirty="0">
                          <a:solidFill>
                            <a:schemeClr val="tx1"/>
                          </a:solidFill>
                          <a:latin typeface="Ubuntu" panose="020B0504030602030204" pitchFamily="34" charset="0"/>
                          <a:ea typeface="SimSun" panose="02010600030101010101" pitchFamily="2" charset="-122"/>
                        </a:rPr>
                        <a:t>介绍自己。</a:t>
                      </a:r>
                      <a:endParaRPr lang="en-US" sz="1000" i="0" baseline="0" noProof="0" dirty="0">
                        <a:solidFill>
                          <a:schemeClr val="tx1"/>
                        </a:solidFill>
                        <a:latin typeface="Ubuntu" panose="020B0504030602030204" pitchFamily="34" charset="0"/>
                        <a:ea typeface="SimSun" panose="02010600030101010101" pitchFamily="2" charset="-122"/>
                      </a:endParaRPr>
                    </a:p>
                    <a:p>
                      <a:endParaRPr lang="en-US" sz="1000" i="0" baseline="0" noProof="0" dirty="0">
                        <a:solidFill>
                          <a:schemeClr val="tx1"/>
                        </a:solidFill>
                        <a:latin typeface="Ubuntu" panose="020B0504030602030204" pitchFamily="34" charset="0"/>
                        <a:ea typeface="SimSun" panose="02010600030101010101" pitchFamily="2" charset="-122"/>
                      </a:endParaRPr>
                    </a:p>
                    <a:p>
                      <a:r>
                        <a:rPr lang="zh-cn" sz="1000" i="0" baseline="0" noProof="0" dirty="0">
                          <a:solidFill>
                            <a:schemeClr val="tx1"/>
                          </a:solidFill>
                          <a:latin typeface="Ubuntu" panose="020B0504030602030204" pitchFamily="34" charset="0"/>
                          <a:ea typeface="SimSun" panose="02010600030101010101" pitchFamily="2" charset="-122"/>
                        </a:rPr>
                        <a:t>现在，请大家打开语音并做自我介绍。请告诉我们您的姓名、您最喜欢的运动，以及您为什么想成为一名健身队长。</a:t>
                      </a:r>
                      <a:r>
                        <a:rPr lang="zh-cn" sz="1000" b="1" i="1" baseline="0" noProof="0" dirty="0">
                          <a:solidFill>
                            <a:schemeClr val="tx1"/>
                          </a:solidFill>
                          <a:latin typeface="Ubuntu" panose="020B0504030602030204" pitchFamily="34" charset="0"/>
                          <a:ea typeface="SimSun" panose="02010600030101010101" pitchFamily="2" charset="-122"/>
                        </a:rPr>
                        <a:t>每个人做自我介绍</a:t>
                      </a:r>
                      <a:r>
                        <a:rPr lang="zh-cn" sz="1000" i="0" baseline="0" noProof="0" dirty="0">
                          <a:solidFill>
                            <a:schemeClr val="tx1"/>
                          </a:solidFill>
                          <a:latin typeface="Ubuntu" panose="020B0504030602030204" pitchFamily="34" charset="0"/>
                          <a:ea typeface="SimSun" panose="02010600030101010101" pitchFamily="2" charset="-122"/>
                        </a:rPr>
                        <a:t>。</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09690">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健身队长培训的目的</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1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要成为伟大的运动员，您必须保持健康。</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健康的生活方式需要知识、</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技能和</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支持，也需要长期保持健康的行为。</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本健身队长培训课程的目的是为您提供必要的技能和知识，从而通过运动和比赛促进健身。</a:t>
                      </a:r>
                    </a:p>
                    <a:p>
                      <a:endParaRPr lang="en-US" sz="1000" i="0" baseline="0" noProof="0" dirty="0">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319925">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什么是健身队长？</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3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kern="1200" baseline="0" noProof="0" dirty="0">
                          <a:solidFill>
                            <a:schemeClr val="tx1"/>
                          </a:solidFill>
                          <a:latin typeface="Ubuntu" panose="020B0504030602030204" pitchFamily="34" charset="0"/>
                          <a:ea typeface="SimSun" panose="02010600030101010101" pitchFamily="2" charset="-122"/>
                          <a:cs typeface="+mn-cs"/>
                        </a:rPr>
                        <a:t>健身队长是运动队中的运动员，他们带领团队开展与健身和健康生活方式相关的活动。</a:t>
                      </a:r>
                    </a:p>
                    <a:p>
                      <a:endParaRPr lang="en-US" sz="1000" b="0" i="0" kern="1200" baseline="0" noProof="0" dirty="0">
                        <a:solidFill>
                          <a:schemeClr val="tx1"/>
                        </a:solidFill>
                        <a:latin typeface="Ubuntu" panose="020B0504030602030204" pitchFamily="34" charset="0"/>
                        <a:ea typeface="SimSun" panose="02010600030101010101" pitchFamily="2" charset="-122"/>
                        <a:cs typeface="+mn-cs"/>
                      </a:endParaRPr>
                    </a:p>
                    <a:p>
                      <a:r>
                        <a:rPr lang="zh-cn" sz="1000" b="0" i="0" kern="1200" baseline="0" noProof="0" dirty="0">
                          <a:solidFill>
                            <a:schemeClr val="tx1"/>
                          </a:solidFill>
                          <a:latin typeface="Ubuntu" panose="020B0504030602030204" pitchFamily="34" charset="0"/>
                          <a:ea typeface="SimSun" panose="02010600030101010101" pitchFamily="2" charset="-122"/>
                          <a:cs typeface="+mn-cs"/>
                        </a:rPr>
                        <a:t>健身队长热衷于健身和健康的习惯。</a:t>
                      </a:r>
                    </a:p>
                    <a:p>
                      <a:endParaRPr lang="en-US" sz="1000" b="0" i="0" kern="1200" baseline="0" noProof="0" dirty="0">
                        <a:solidFill>
                          <a:schemeClr val="tx1"/>
                        </a:solidFill>
                        <a:latin typeface="Ubuntu" panose="020B0504030602030204" pitchFamily="34" charset="0"/>
                        <a:ea typeface="SimSun" panose="02010600030101010101" pitchFamily="2" charset="-122"/>
                        <a:cs typeface="+mn-cs"/>
                      </a:endParaRPr>
                    </a:p>
                    <a:p>
                      <a:r>
                        <a:rPr lang="zh-cn" sz="1000" b="0" i="0" kern="1200" baseline="0" noProof="0" dirty="0">
                          <a:solidFill>
                            <a:schemeClr val="tx1"/>
                          </a:solidFill>
                          <a:latin typeface="Ubuntu" panose="020B0504030602030204" pitchFamily="34" charset="0"/>
                          <a:ea typeface="SimSun" panose="02010600030101010101" pitchFamily="2" charset="-122"/>
                          <a:cs typeface="+mn-cs"/>
                        </a:rPr>
                        <a:t>作为健身队长，您可以利用领导和沟通技巧来鼓励和激励其他运动员，</a:t>
                      </a:r>
                      <a:br>
                        <a:rPr lang="en-US" altLang="zh-CN" sz="1000" b="0" i="0" kern="1200" baseline="0" noProof="0" dirty="0">
                          <a:solidFill>
                            <a:schemeClr val="tx1"/>
                          </a:solidFill>
                          <a:latin typeface="Ubuntu" panose="020B0504030602030204" pitchFamily="34" charset="0"/>
                          <a:ea typeface="SimSun" panose="02010600030101010101" pitchFamily="2" charset="-122"/>
                          <a:cs typeface="+mn-cs"/>
                        </a:rPr>
                      </a:br>
                      <a:r>
                        <a:rPr lang="zh-cn" sz="1000" b="0" i="0" kern="1200" baseline="0" noProof="0" dirty="0">
                          <a:solidFill>
                            <a:schemeClr val="tx1"/>
                          </a:solidFill>
                          <a:latin typeface="Ubuntu" panose="020B0504030602030204" pitchFamily="34" charset="0"/>
                          <a:ea typeface="SimSun" panose="02010600030101010101" pitchFamily="2" charset="-122"/>
                          <a:cs typeface="+mn-cs"/>
                        </a:rPr>
                        <a:t>让国际特奥会所有运动队的运动员保持健康和体能。</a:t>
                      </a:r>
                    </a:p>
                    <a:p>
                      <a:endParaRPr lang="en-US" sz="1000" b="0" i="0" kern="1200" baseline="0" noProof="0" dirty="0">
                        <a:solidFill>
                          <a:schemeClr val="tx1"/>
                        </a:solidFill>
                        <a:latin typeface="Ubuntu" panose="020B0504030602030204" pitchFamily="34" charset="0"/>
                        <a:ea typeface="SimSun" panose="02010600030101010101" pitchFamily="2" charset="-122"/>
                        <a:cs typeface="+mn-cs"/>
                      </a:endParaRPr>
                    </a:p>
                    <a:p>
                      <a:endParaRPr lang="en-US" sz="1000" b="0" i="0" kern="1200" baseline="0" noProof="0" dirty="0">
                        <a:solidFill>
                          <a:schemeClr val="tx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kern="1200" baseline="0" noProof="0" dirty="0">
                          <a:solidFill>
                            <a:schemeClr val="tx1"/>
                          </a:solidFill>
                          <a:latin typeface="Ubuntu" panose="020B0504030602030204" pitchFamily="34" charset="0"/>
                          <a:ea typeface="SimSun" panose="02010600030101010101" pitchFamily="2" charset="-122"/>
                          <a:cs typeface="+mn-cs"/>
                        </a:rPr>
                        <a:t>健身队长必须：</a:t>
                      </a:r>
                    </a:p>
                    <a:p>
                      <a:pPr marL="171450" indent="-171450">
                        <a:buFont typeface="Arial" panose="020B0604020202020204" pitchFamily="34" charset="0"/>
                        <a:buChar char="•"/>
                      </a:pPr>
                      <a:r>
                        <a:rPr lang="zh-cn" sz="1000" b="0" i="0" kern="1200" baseline="0" noProof="0" dirty="0">
                          <a:solidFill>
                            <a:schemeClr val="tx1"/>
                          </a:solidFill>
                          <a:latin typeface="Ubuntu" panose="020B0504030602030204" pitchFamily="34" charset="0"/>
                          <a:ea typeface="SimSun" panose="02010600030101010101" pitchFamily="2" charset="-122"/>
                          <a:cs typeface="+mn-cs"/>
                        </a:rPr>
                        <a:t>对队友产生积极影响。</a:t>
                      </a:r>
                    </a:p>
                    <a:p>
                      <a:pPr marL="171450" indent="-171450">
                        <a:buFont typeface="Arial" panose="020B0604020202020204" pitchFamily="34" charset="0"/>
                        <a:buChar char="•"/>
                      </a:pPr>
                      <a:r>
                        <a:rPr lang="zh-cn" sz="1000" b="0" i="0" kern="1200" baseline="0" noProof="0" dirty="0">
                          <a:solidFill>
                            <a:schemeClr val="tx1"/>
                          </a:solidFill>
                          <a:latin typeface="Ubuntu" panose="020B0504030602030204" pitchFamily="34" charset="0"/>
                          <a:ea typeface="SimSun" panose="02010600030101010101" pitchFamily="2" charset="-122"/>
                          <a:cs typeface="+mn-cs"/>
                        </a:rPr>
                        <a:t>始终做一个可靠、真实和尊重他人的人。</a:t>
                      </a:r>
                    </a:p>
                    <a:p>
                      <a:pPr marL="171450" indent="-171450">
                        <a:buFont typeface="Arial" panose="020B0604020202020204" pitchFamily="34" charset="0"/>
                        <a:buChar char="•"/>
                      </a:pPr>
                      <a:r>
                        <a:rPr lang="zh-cn" sz="1000" b="0" i="0" kern="1200" baseline="0" noProof="0" dirty="0">
                          <a:solidFill>
                            <a:schemeClr val="tx1"/>
                          </a:solidFill>
                          <a:latin typeface="Ubuntu" panose="020B0504030602030204" pitchFamily="34" charset="0"/>
                          <a:ea typeface="SimSun" panose="02010600030101010101" pitchFamily="2" charset="-122"/>
                          <a:cs typeface="+mn-cs"/>
                        </a:rPr>
                        <a:t>在任何情况下都要表现出良好的体育精神和良好的态度。</a:t>
                      </a:r>
                    </a:p>
                    <a:p>
                      <a:pPr marL="171450" indent="-171450">
                        <a:buFont typeface="Arial" panose="020B0604020202020204" pitchFamily="34" charset="0"/>
                        <a:buChar char="•"/>
                      </a:pPr>
                      <a:r>
                        <a:rPr lang="zh-cn" sz="1000" b="0" i="0" kern="1200" baseline="0" noProof="0" dirty="0">
                          <a:solidFill>
                            <a:schemeClr val="tx1"/>
                          </a:solidFill>
                          <a:latin typeface="Ubuntu" panose="020B0504030602030204" pitchFamily="34" charset="0"/>
                          <a:ea typeface="SimSun" panose="02010600030101010101" pitchFamily="2" charset="-122"/>
                          <a:cs typeface="+mn-cs"/>
                        </a:rPr>
                        <a:t>做一个优秀的团队成员，真诚地关心身边的人。</a:t>
                      </a:r>
                    </a:p>
                    <a:p>
                      <a:pPr marL="0" indent="0">
                        <a:buFont typeface="Arial" panose="020B0604020202020204" pitchFamily="34" charset="0"/>
                        <a:buNone/>
                      </a:pPr>
                      <a:endParaRPr lang="en-US" sz="1000" i="0" kern="1200" baseline="0" noProof="0" dirty="0">
                        <a:solidFill>
                          <a:schemeClr val="tx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FA3037C4-F257-8F6A-A6B9-1B7A66DB47CD}"/>
              </a:ext>
            </a:extLst>
          </p:cNvPr>
          <p:cNvPicPr>
            <a:picLocks noChangeAspect="1"/>
          </p:cNvPicPr>
          <p:nvPr/>
        </p:nvPicPr>
        <p:blipFill rotWithShape="1">
          <a:blip r:embed="rId2"/>
          <a:srcRect l="57396" t="33695" r="2367" b="25700"/>
          <a:stretch/>
        </p:blipFill>
        <p:spPr>
          <a:xfrm>
            <a:off x="6995289" y="1051208"/>
            <a:ext cx="2146401" cy="1218398"/>
          </a:xfrm>
          <a:prstGeom prst="rect">
            <a:avLst/>
          </a:prstGeom>
          <a:ln>
            <a:solidFill>
              <a:schemeClr val="tx1"/>
            </a:solidFill>
          </a:ln>
        </p:spPr>
      </p:pic>
      <p:pic>
        <p:nvPicPr>
          <p:cNvPr id="8" name="Picture 7">
            <a:extLst>
              <a:ext uri="{FF2B5EF4-FFF2-40B4-BE49-F238E27FC236}">
                <a16:creationId xmlns:a16="http://schemas.microsoft.com/office/drawing/2014/main" id="{C9D951EF-455F-7845-F71B-22815D61C386}"/>
              </a:ext>
            </a:extLst>
          </p:cNvPr>
          <p:cNvPicPr>
            <a:picLocks noChangeAspect="1"/>
          </p:cNvPicPr>
          <p:nvPr/>
        </p:nvPicPr>
        <p:blipFill rotWithShape="1">
          <a:blip r:embed="rId3"/>
          <a:srcRect l="57160" t="33695" r="1894" b="25700"/>
          <a:stretch/>
        </p:blipFill>
        <p:spPr>
          <a:xfrm>
            <a:off x="7023506" y="2716289"/>
            <a:ext cx="2109481" cy="1176675"/>
          </a:xfrm>
          <a:prstGeom prst="rect">
            <a:avLst/>
          </a:prstGeom>
          <a:ln>
            <a:solidFill>
              <a:schemeClr val="tx1"/>
            </a:solidFill>
          </a:ln>
        </p:spPr>
      </p:pic>
      <p:pic>
        <p:nvPicPr>
          <p:cNvPr id="10" name="Picture 9">
            <a:extLst>
              <a:ext uri="{FF2B5EF4-FFF2-40B4-BE49-F238E27FC236}">
                <a16:creationId xmlns:a16="http://schemas.microsoft.com/office/drawing/2014/main" id="{6D0FC7A2-21E6-1795-BF68-8657A266087F}"/>
              </a:ext>
            </a:extLst>
          </p:cNvPr>
          <p:cNvPicPr>
            <a:picLocks noChangeAspect="1"/>
          </p:cNvPicPr>
          <p:nvPr/>
        </p:nvPicPr>
        <p:blipFill rotWithShape="1">
          <a:blip r:embed="rId4"/>
          <a:srcRect l="57515" t="33694" r="1657" b="25069"/>
          <a:stretch/>
        </p:blipFill>
        <p:spPr>
          <a:xfrm>
            <a:off x="7023506" y="4646890"/>
            <a:ext cx="2109481" cy="1198429"/>
          </a:xfrm>
          <a:prstGeom prst="rect">
            <a:avLst/>
          </a:prstGeom>
          <a:ln>
            <a:solidFill>
              <a:schemeClr val="tx1"/>
            </a:solidFill>
          </a:ln>
        </p:spPr>
      </p:pic>
    </p:spTree>
    <p:extLst>
      <p:ext uri="{BB962C8B-B14F-4D97-AF65-F5344CB8AC3E}">
        <p14:creationId xmlns:p14="http://schemas.microsoft.com/office/powerpoint/2010/main" val="23178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435414791"/>
              </p:ext>
            </p:extLst>
          </p:nvPr>
        </p:nvGraphicFramePr>
        <p:xfrm>
          <a:off x="614150" y="545910"/>
          <a:ext cx="8518837" cy="499467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健身队长的角色和职责</a:t>
                      </a:r>
                    </a:p>
                    <a:p>
                      <a:endParaRPr lang="en-US" sz="1000" b="0"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endParaRPr lang="en-US" sz="1000" noProof="0" dirty="0">
                        <a:solidFill>
                          <a:srgbClr val="316355"/>
                        </a:solidFill>
                        <a:latin typeface="Ubuntu" panose="020B0504030602030204" pitchFamily="34" charset="0"/>
                        <a:ea typeface="SimSun" panose="02010600030101010101" pitchFamily="2" charset="-122"/>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健身队长将与他们的教练密切合作，通过参与这些领导角色，确保健康和健身是运动体验的重要组成部分：</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培养健康的习惯</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引导热身和放松运动</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如果运动队有健身队长，一般可以：</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完成安全有效的热身和放松程序。</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学习健康教育技巧或课程。</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支持实践健康行为，鼓励参与其他健康/健身计划。</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健身队长要积极照顾队友，还要多表扬和激励队友，帮助他们取得成功。</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09690">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健身队长与健康信使的职责</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5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健康信使是经过训练而成为健康领袖、教育者和倡导者的国际特殊奥林匹克运动会运动员</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健康信使不是健身队长，他们受邀完成本模块。</a:t>
                      </a:r>
                    </a:p>
                    <a:p>
                      <a:endParaRPr lang="en-US" sz="1000" b="0" i="0" noProof="0" dirty="0">
                        <a:latin typeface="Ubuntu" panose="020B050403060203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noProof="0" dirty="0">
                          <a:effectLst/>
                          <a:latin typeface="Ubuntu" panose="020B0504030602030204" pitchFamily="34" charset="0"/>
                          <a:ea typeface="SimSun" panose="02010600030101010101" pitchFamily="2" charset="-122"/>
                          <a:cs typeface="Times New Roman"/>
                        </a:rPr>
                        <a:t>健身队长计划可能是成为健康信使或其他运动员领袖角色的一个步骤。</a:t>
                      </a:r>
                      <a:br>
                        <a:rPr lang="en-US" altLang="zh-CN" sz="1000" b="0" noProof="0" dirty="0">
                          <a:effectLst/>
                          <a:latin typeface="Ubuntu" panose="020B0504030602030204" pitchFamily="34" charset="0"/>
                          <a:ea typeface="SimSun" panose="02010600030101010101" pitchFamily="2" charset="-122"/>
                          <a:cs typeface="Times New Roman"/>
                        </a:rPr>
                      </a:br>
                      <a:r>
                        <a:rPr lang="zh-cn" sz="1000" b="0" noProof="0" dirty="0">
                          <a:effectLst/>
                          <a:latin typeface="Ubuntu" panose="020B0504030602030204" pitchFamily="34" charset="0"/>
                          <a:ea typeface="SimSun" panose="02010600030101010101" pitchFamily="2" charset="-122"/>
                          <a:cs typeface="Times New Roman"/>
                        </a:rPr>
                        <a:t>健身队长可能会感受到鼓舞，并准备好履行其他职责。</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noProof="0" dirty="0">
                        <a:effectLst/>
                        <a:latin typeface="Ubuntu" panose="020B0504030602030204" pitchFamily="34" charset="0"/>
                        <a:ea typeface="SimSun" panose="02010600030101010101" pitchFamily="2" charset="-122"/>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noProof="0" dirty="0">
                          <a:effectLst/>
                          <a:latin typeface="Ubuntu" panose="020B0504030602030204" pitchFamily="34" charset="0"/>
                          <a:ea typeface="SimSun" panose="02010600030101010101" pitchFamily="2" charset="-122"/>
                          <a:cs typeface="Times New Roman"/>
                        </a:rPr>
                        <a:t>右侧图表对健身队长和健康信使的职责进行了对比。</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noProof="0" dirty="0">
                        <a:effectLst/>
                        <a:latin typeface="Ubuntu" panose="020B0504030602030204" pitchFamily="34" charset="0"/>
                        <a:ea typeface="SimSun" panose="02010600030101010101" pitchFamily="2" charset="-122"/>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noProof="0" dirty="0">
                          <a:effectLst/>
                          <a:latin typeface="Ubuntu" panose="020B0504030602030204" pitchFamily="34" charset="0"/>
                          <a:ea typeface="SimSun" panose="02010600030101010101" pitchFamily="2" charset="-122"/>
                          <a:cs typeface="Times New Roman"/>
                        </a:rPr>
                        <a:t>从中间一栏可以看到，</a:t>
                      </a:r>
                      <a:r>
                        <a:rPr lang="zh-cn" sz="1000" b="0" i="0" noProof="0">
                          <a:effectLst/>
                          <a:latin typeface="Ubuntu" panose="020B0504030602030204" pitchFamily="34" charset="0"/>
                          <a:ea typeface="SimSun" panose="02010600030101010101" pitchFamily="2" charset="-122"/>
                          <a:cs typeface="Times New Roman"/>
                        </a:rPr>
                        <a:t>健身队长和健康信使都会传授健康习惯，</a:t>
                      </a:r>
                      <a:br>
                        <a:rPr lang="en-US" altLang="zh-CN" sz="1000" b="0" i="0" noProof="0">
                          <a:effectLst/>
                          <a:latin typeface="Ubuntu" panose="020B0504030602030204" pitchFamily="34" charset="0"/>
                          <a:ea typeface="SimSun" panose="02010600030101010101" pitchFamily="2" charset="-122"/>
                          <a:cs typeface="Times New Roman"/>
                        </a:rPr>
                      </a:br>
                      <a:r>
                        <a:rPr lang="zh-cn" sz="1000" b="0" i="0" noProof="0">
                          <a:effectLst/>
                          <a:latin typeface="Ubuntu" panose="020B0504030602030204" pitchFamily="34" charset="0"/>
                          <a:ea typeface="SimSun" panose="02010600030101010101" pitchFamily="2" charset="-122"/>
                          <a:cs typeface="Times New Roman"/>
                        </a:rPr>
                        <a:t>而且都是榜样</a:t>
                      </a:r>
                      <a:r>
                        <a:rPr lang="zh-cn" sz="1000" b="0" i="0" noProof="0" dirty="0">
                          <a:effectLst/>
                          <a:latin typeface="Ubuntu" panose="020B0504030602030204" pitchFamily="34" charset="0"/>
                          <a:ea typeface="SimSun" panose="02010600030101010101" pitchFamily="2" charset="-122"/>
                          <a:cs typeface="Times New Roman"/>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noProof="0" dirty="0">
                        <a:effectLst/>
                        <a:latin typeface="Ubuntu" panose="020B0504030602030204" pitchFamily="34" charset="0"/>
                        <a:ea typeface="SimSun" panose="02010600030101010101" pitchFamily="2" charset="-122"/>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noProof="0" dirty="0">
                          <a:effectLst/>
                          <a:latin typeface="Ubuntu" panose="020B0504030602030204" pitchFamily="34" charset="0"/>
                          <a:ea typeface="SimSun" panose="02010600030101010101" pitchFamily="2" charset="-122"/>
                          <a:cs typeface="Times New Roman"/>
                        </a:rPr>
                        <a:t>但这两个角色也存在差异。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noProof="0" dirty="0">
                          <a:effectLst/>
                          <a:latin typeface="Ubuntu" panose="020B0504030602030204" pitchFamily="34" charset="0"/>
                          <a:ea typeface="SimSun" panose="02010600030101010101" pitchFamily="2" charset="-122"/>
                          <a:cs typeface="Times New Roman"/>
                        </a:rPr>
                        <a:t>健身队长是运动领袖，而健康信使是健康领袖角色。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noProof="0" dirty="0">
                          <a:effectLst/>
                          <a:latin typeface="Ubuntu" panose="020B0504030602030204" pitchFamily="34" charset="0"/>
                          <a:ea typeface="SimSun" panose="02010600030101010101" pitchFamily="2" charset="-122"/>
                          <a:cs typeface="Times New Roman"/>
                        </a:rPr>
                        <a:t>健身队长在训练中分享健康技巧，并帮助带领队友进行热身和放松运动。</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sz="1000" b="0" i="0" noProof="0" dirty="0">
                          <a:effectLst/>
                          <a:latin typeface="Ubuntu" panose="020B0504030602030204" pitchFamily="34" charset="0"/>
                          <a:ea typeface="SimSun" panose="02010600030101010101" pitchFamily="2" charset="-122"/>
                          <a:cs typeface="Times New Roman"/>
                        </a:rPr>
                        <a:t>健康信使会接受国际特殊奥林匹克运动会健康计划所有领</a:t>
                      </a:r>
                      <a:r>
                        <a:rPr lang="zh-cn" sz="1000" b="0" i="0" noProof="0">
                          <a:effectLst/>
                          <a:latin typeface="Ubuntu" panose="020B0504030602030204" pitchFamily="34" charset="0"/>
                          <a:ea typeface="SimSun" panose="02010600030101010101" pitchFamily="2" charset="-122"/>
                          <a:cs typeface="Times New Roman"/>
                        </a:rPr>
                        <a:t>域的培训，</a:t>
                      </a:r>
                      <a:br>
                        <a:rPr lang="en-US" altLang="zh-CN" sz="1000" b="0" i="0" noProof="0">
                          <a:effectLst/>
                          <a:latin typeface="Ubuntu" panose="020B0504030602030204" pitchFamily="34" charset="0"/>
                          <a:ea typeface="SimSun" panose="02010600030101010101" pitchFamily="2" charset="-122"/>
                          <a:cs typeface="Times New Roman"/>
                        </a:rPr>
                      </a:br>
                      <a:r>
                        <a:rPr lang="zh-cn" sz="1000" b="0" i="0" noProof="0">
                          <a:effectLst/>
                          <a:latin typeface="Ubuntu" panose="020B0504030602030204" pitchFamily="34" charset="0"/>
                          <a:ea typeface="SimSun" panose="02010600030101010101" pitchFamily="2" charset="-122"/>
                          <a:cs typeface="Times New Roman"/>
                        </a:rPr>
                        <a:t>并可能主持大型健康教育活动</a:t>
                      </a:r>
                      <a:r>
                        <a:rPr lang="zh-cn" sz="1000" b="0" i="0" noProof="0" dirty="0">
                          <a:effectLst/>
                          <a:latin typeface="Ubuntu" panose="020B0504030602030204" pitchFamily="34" charset="0"/>
                          <a:ea typeface="SimSun" panose="02010600030101010101" pitchFamily="2" charset="-122"/>
                          <a:cs typeface="Times New Roman"/>
                        </a:rPr>
                        <a:t>，例如演讲或活动课程。</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0FB1C614-4BEE-7DBB-1CA1-291C300BBE9A}"/>
              </a:ext>
            </a:extLst>
          </p:cNvPr>
          <p:cNvPicPr>
            <a:picLocks noChangeAspect="1"/>
          </p:cNvPicPr>
          <p:nvPr/>
        </p:nvPicPr>
        <p:blipFill rotWithShape="1">
          <a:blip r:embed="rId2"/>
          <a:srcRect l="57870" t="34116" r="2012" b="24858"/>
          <a:stretch/>
        </p:blipFill>
        <p:spPr>
          <a:xfrm>
            <a:off x="7014804" y="1218145"/>
            <a:ext cx="2118183" cy="1218424"/>
          </a:xfrm>
          <a:prstGeom prst="rect">
            <a:avLst/>
          </a:prstGeom>
          <a:ln>
            <a:solidFill>
              <a:schemeClr val="tx1"/>
            </a:solidFill>
          </a:ln>
        </p:spPr>
      </p:pic>
      <p:grpSp>
        <p:nvGrpSpPr>
          <p:cNvPr id="13" name="Group 12">
            <a:extLst>
              <a:ext uri="{FF2B5EF4-FFF2-40B4-BE49-F238E27FC236}">
                <a16:creationId xmlns:a16="http://schemas.microsoft.com/office/drawing/2014/main" id="{ECCC2E1F-44F1-9516-5DBF-F566F0952507}"/>
              </a:ext>
            </a:extLst>
          </p:cNvPr>
          <p:cNvGrpSpPr/>
          <p:nvPr/>
        </p:nvGrpSpPr>
        <p:grpSpPr>
          <a:xfrm>
            <a:off x="7014804" y="2843233"/>
            <a:ext cx="2118183" cy="2549374"/>
            <a:chOff x="7014804" y="2819787"/>
            <a:chExt cx="2118183" cy="2549374"/>
          </a:xfrm>
        </p:grpSpPr>
        <p:pic>
          <p:nvPicPr>
            <p:cNvPr id="8" name="Picture 7">
              <a:extLst>
                <a:ext uri="{FF2B5EF4-FFF2-40B4-BE49-F238E27FC236}">
                  <a16:creationId xmlns:a16="http://schemas.microsoft.com/office/drawing/2014/main" id="{B893C652-94CF-6247-CB9D-5D9F173CCCE1}"/>
                </a:ext>
              </a:extLst>
            </p:cNvPr>
            <p:cNvPicPr>
              <a:picLocks noChangeAspect="1"/>
            </p:cNvPicPr>
            <p:nvPr/>
          </p:nvPicPr>
          <p:blipFill rotWithShape="1">
            <a:blip r:embed="rId3"/>
            <a:srcRect l="57516" t="34958" r="1893" b="25069"/>
            <a:stretch/>
          </p:blipFill>
          <p:spPr>
            <a:xfrm>
              <a:off x="7014804" y="2819787"/>
              <a:ext cx="2118183" cy="1173337"/>
            </a:xfrm>
            <a:prstGeom prst="rect">
              <a:avLst/>
            </a:prstGeom>
            <a:ln>
              <a:solidFill>
                <a:schemeClr val="tx1"/>
              </a:solidFill>
            </a:ln>
          </p:spPr>
        </p:pic>
        <p:pic>
          <p:nvPicPr>
            <p:cNvPr id="12" name="Picture 11">
              <a:extLst>
                <a:ext uri="{FF2B5EF4-FFF2-40B4-BE49-F238E27FC236}">
                  <a16:creationId xmlns:a16="http://schemas.microsoft.com/office/drawing/2014/main" id="{06F504C9-3503-441D-25C8-4CB47C46102C}"/>
                </a:ext>
              </a:extLst>
            </p:cNvPr>
            <p:cNvPicPr>
              <a:picLocks noChangeAspect="1"/>
            </p:cNvPicPr>
            <p:nvPr/>
          </p:nvPicPr>
          <p:blipFill rotWithShape="1">
            <a:blip r:embed="rId4"/>
            <a:srcRect l="57160" t="34116" r="1657" b="25490"/>
            <a:stretch/>
          </p:blipFill>
          <p:spPr>
            <a:xfrm>
              <a:off x="7014804" y="4200509"/>
              <a:ext cx="2118183" cy="1168652"/>
            </a:xfrm>
            <a:prstGeom prst="rect">
              <a:avLst/>
            </a:prstGeom>
            <a:ln>
              <a:solidFill>
                <a:schemeClr val="tx1"/>
              </a:solidFill>
            </a:ln>
          </p:spPr>
        </p:pic>
      </p:grpSp>
    </p:spTree>
    <p:extLst>
      <p:ext uri="{BB962C8B-B14F-4D97-AF65-F5344CB8AC3E}">
        <p14:creationId xmlns:p14="http://schemas.microsoft.com/office/powerpoint/2010/main" val="1028751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040804337"/>
              </p:ext>
            </p:extLst>
          </p:nvPr>
        </p:nvGraphicFramePr>
        <p:xfrm>
          <a:off x="614150" y="545910"/>
          <a:ext cx="8518837" cy="570499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教练与健身队长的职责</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 </a:t>
                      </a: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教练和健身队长也有区别。</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i="0" noProof="0" dirty="0">
                          <a:solidFill>
                            <a:schemeClr val="tx1"/>
                          </a:solidFill>
                          <a:latin typeface="Ubuntu" panose="020B0504030602030204" pitchFamily="34" charset="0"/>
                          <a:ea typeface="SimSun" panose="02010600030101010101" pitchFamily="2" charset="-122"/>
                        </a:rPr>
                        <a:t>教练：</a:t>
                      </a:r>
                    </a:p>
                    <a:p>
                      <a:pPr marL="171450" indent="-171450">
                        <a:buFont typeface="Arial" panose="020B0604020202020204" pitchFamily="34" charset="0"/>
                        <a:buChar char="•"/>
                      </a:pPr>
                      <a:r>
                        <a:rPr lang="zh-cn" sz="1000" i="0" noProof="0" dirty="0">
                          <a:solidFill>
                            <a:schemeClr val="tx1"/>
                          </a:solidFill>
                          <a:latin typeface="Ubuntu" panose="020B0504030602030204" pitchFamily="34" charset="0"/>
                          <a:ea typeface="SimSun" panose="02010600030101010101" pitchFamily="2" charset="-122"/>
                        </a:rPr>
                        <a:t>是每项训练的领袖。</a:t>
                      </a:r>
                    </a:p>
                    <a:p>
                      <a:pPr marL="171450" indent="-171450">
                        <a:buFont typeface="Arial" panose="020B0604020202020204" pitchFamily="34" charset="0"/>
                        <a:buChar char="•"/>
                      </a:pPr>
                      <a:r>
                        <a:rPr lang="zh-cn" sz="1000" i="0" noProof="0" dirty="0">
                          <a:solidFill>
                            <a:schemeClr val="tx1"/>
                          </a:solidFill>
                          <a:latin typeface="Ubuntu" panose="020B0504030602030204" pitchFamily="34" charset="0"/>
                          <a:ea typeface="SimSun" panose="02010600030101010101" pitchFamily="2" charset="-122"/>
                        </a:rPr>
                        <a:t>决定练习顺序。</a:t>
                      </a:r>
                    </a:p>
                    <a:p>
                      <a:pPr marL="171450" indent="-171450">
                        <a:buFont typeface="Arial" panose="020B0604020202020204" pitchFamily="34" charset="0"/>
                        <a:buChar char="•"/>
                      </a:pPr>
                      <a:r>
                        <a:rPr lang="zh-cn" sz="1000" i="0" noProof="0" dirty="0">
                          <a:solidFill>
                            <a:schemeClr val="tx1"/>
                          </a:solidFill>
                          <a:latin typeface="Ubuntu" panose="020B0504030602030204" pitchFamily="34" charset="0"/>
                          <a:ea typeface="SimSun" panose="02010600030101010101" pitchFamily="2" charset="-122"/>
                        </a:rPr>
                        <a:t>教授运动技能和训练。</a:t>
                      </a:r>
                    </a:p>
                    <a:p>
                      <a:pPr marL="171450" indent="-171450">
                        <a:buFont typeface="Arial" panose="020B0604020202020204" pitchFamily="34" charset="0"/>
                        <a:buChar char="•"/>
                      </a:pPr>
                      <a:r>
                        <a:rPr lang="zh-cn" sz="1000" i="0" noProof="0" dirty="0">
                          <a:solidFill>
                            <a:schemeClr val="tx1"/>
                          </a:solidFill>
                          <a:latin typeface="Ubuntu" panose="020B0504030602030204" pitchFamily="34" charset="0"/>
                          <a:ea typeface="SimSun" panose="02010600030101010101" pitchFamily="2" charset="-122"/>
                        </a:rPr>
                        <a:t>决定练习何时开始和结束。</a:t>
                      </a:r>
                    </a:p>
                    <a:p>
                      <a:pPr marL="171450" indent="-171450">
                        <a:buFont typeface="Arial" panose="020B0604020202020204" pitchFamily="34" charset="0"/>
                        <a:buChar char="•"/>
                      </a:pPr>
                      <a:r>
                        <a:rPr lang="zh-cn" sz="1000" i="0" noProof="0" dirty="0">
                          <a:solidFill>
                            <a:schemeClr val="tx1"/>
                          </a:solidFill>
                          <a:latin typeface="Ubuntu" panose="020B0504030602030204" pitchFamily="34" charset="0"/>
                          <a:ea typeface="SimSun" panose="02010600030101010101" pitchFamily="2" charset="-122"/>
                        </a:rPr>
                        <a:t>激励运动员。</a:t>
                      </a:r>
                    </a:p>
                    <a:p>
                      <a:pPr marL="171450" indent="-171450">
                        <a:buFont typeface="Arial" panose="020B0604020202020204" pitchFamily="34" charset="0"/>
                        <a:buChar char="•"/>
                      </a:pPr>
                      <a:r>
                        <a:rPr lang="zh-cn" sz="1000" i="0" noProof="0" dirty="0">
                          <a:solidFill>
                            <a:schemeClr val="tx1"/>
                          </a:solidFill>
                          <a:latin typeface="Ubuntu" panose="020B0504030602030204" pitchFamily="34" charset="0"/>
                          <a:ea typeface="SimSun" panose="02010600030101010101" pitchFamily="2" charset="-122"/>
                        </a:rPr>
                        <a:t>出现情况时与个别运动员沟通。</a:t>
                      </a:r>
                    </a:p>
                    <a:p>
                      <a:endParaRPr lang="en-US" sz="1000" i="0" noProof="0" dirty="0">
                        <a:solidFill>
                          <a:schemeClr val="tx1"/>
                        </a:solidFill>
                        <a:latin typeface="Ubuntu" panose="020B0504030602030204" pitchFamily="34" charset="0"/>
                        <a:ea typeface="SimSun" panose="02010600030101010101" pitchFamily="2" charset="-122"/>
                      </a:endParaRPr>
                    </a:p>
                    <a:p>
                      <a:r>
                        <a:rPr lang="zh-cn" sz="1000" i="0" noProof="0" dirty="0">
                          <a:solidFill>
                            <a:schemeClr val="tx1"/>
                          </a:solidFill>
                          <a:latin typeface="Ubuntu" panose="020B0504030602030204" pitchFamily="34" charset="0"/>
                          <a:ea typeface="SimSun" panose="02010600030101010101" pitchFamily="2" charset="-122"/>
                        </a:rPr>
                        <a:t>健身队长：</a:t>
                      </a:r>
                    </a:p>
                    <a:p>
                      <a:pPr marL="171450" indent="-171450">
                        <a:buFont typeface="Arial" panose="020B0604020202020204" pitchFamily="34" charset="0"/>
                        <a:buChar char="•"/>
                      </a:pPr>
                      <a:r>
                        <a:rPr lang="zh-cn" sz="1000" i="0" noProof="0" dirty="0">
                          <a:solidFill>
                            <a:schemeClr val="tx1"/>
                          </a:solidFill>
                          <a:latin typeface="Ubuntu" panose="020B0504030602030204" pitchFamily="34" charset="0"/>
                          <a:ea typeface="SimSun" panose="02010600030101010101" pitchFamily="2" charset="-122"/>
                        </a:rPr>
                        <a:t>帮助带领训练开始前的热身运动。</a:t>
                      </a:r>
                    </a:p>
                    <a:p>
                      <a:pPr marL="171450" indent="-171450">
                        <a:buFont typeface="Arial" panose="020B0604020202020204" pitchFamily="34" charset="0"/>
                        <a:buChar char="•"/>
                      </a:pPr>
                      <a:r>
                        <a:rPr lang="zh-cn" sz="1000" i="0" noProof="0" dirty="0">
                          <a:solidFill>
                            <a:schemeClr val="tx1"/>
                          </a:solidFill>
                          <a:latin typeface="Ubuntu" panose="020B0504030602030204" pitchFamily="34" charset="0"/>
                          <a:ea typeface="SimSun" panose="02010600030101010101" pitchFamily="2" charset="-122"/>
                        </a:rPr>
                        <a:t>是队友的积极榜样。</a:t>
                      </a:r>
                    </a:p>
                    <a:p>
                      <a:pPr marL="171450" indent="-171450">
                        <a:buFont typeface="Arial" panose="020B0604020202020204" pitchFamily="34" charset="0"/>
                        <a:buChar char="•"/>
                      </a:pPr>
                      <a:r>
                        <a:rPr lang="zh-cn" sz="1000" i="0" noProof="0" dirty="0">
                          <a:solidFill>
                            <a:schemeClr val="tx1"/>
                          </a:solidFill>
                          <a:latin typeface="Ubuntu" panose="020B0504030602030204" pitchFamily="34" charset="0"/>
                          <a:ea typeface="SimSun" panose="02010600030101010101" pitchFamily="2" charset="-122"/>
                        </a:rPr>
                        <a:t>在每次培训课程中分享健康教育技巧或教训。</a:t>
                      </a:r>
                    </a:p>
                    <a:p>
                      <a:pPr marL="171450" indent="-171450">
                        <a:buFont typeface="Arial" panose="020B0604020202020204" pitchFamily="34" charset="0"/>
                        <a:buChar char="•"/>
                      </a:pPr>
                      <a:r>
                        <a:rPr lang="zh-cn" sz="1000" i="0" noProof="0" dirty="0">
                          <a:solidFill>
                            <a:schemeClr val="tx1"/>
                          </a:solidFill>
                          <a:latin typeface="Ubuntu" panose="020B0504030602030204" pitchFamily="34" charset="0"/>
                          <a:ea typeface="SimSun" panose="02010600030101010101" pitchFamily="2" charset="-122"/>
                        </a:rPr>
                        <a:t>在训练后帮助放松拉伸。</a:t>
                      </a:r>
                    </a:p>
                    <a:p>
                      <a:endParaRPr lang="en-US" sz="1000" i="1" noProof="0" dirty="0">
                        <a:solidFill>
                          <a:schemeClr val="tx1"/>
                        </a:solidFill>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273585">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模块概述</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&lt;1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健身队长培训课程分为两节：</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 </a:t>
                      </a:r>
                    </a:p>
                    <a:p>
                      <a:pPr marL="228600" indent="-228600">
                        <a:buFont typeface="+mj-lt"/>
                        <a:buAutoNum type="arabicPeriod"/>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健身概述</a:t>
                      </a:r>
                    </a:p>
                    <a:p>
                      <a:pPr marL="228600" indent="-228600">
                        <a:buFont typeface="+mj-lt"/>
                        <a:buAutoNum type="arabicPeriod"/>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引导热身和放松运动</a:t>
                      </a:r>
                    </a:p>
                    <a:p>
                      <a:pPr marL="228600" indent="-228600">
                        <a:buFont typeface="+mj-lt"/>
                        <a:buAutoNum type="arabicPeriod"/>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228600" indent="-228600">
                        <a:buFont typeface="+mj-lt"/>
                        <a:buAutoNum type="arabicPeriod"/>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228600" indent="-228600">
                        <a:buFont typeface="+mj-lt"/>
                        <a:buAutoNum type="arabicPeriod"/>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mj-lt"/>
                        <a:buNone/>
                      </a:pPr>
                      <a:endParaRPr lang="en-US" sz="1000" b="0" i="0" u="none" strike="noStrike" kern="1200" baseline="0" noProof="0">
                        <a:solidFill>
                          <a:schemeClr val="dk1"/>
                        </a:solidFill>
                        <a:latin typeface="Ubuntu" panose="020B0504030602030204" pitchFamily="34" charset="0"/>
                        <a:ea typeface="SimSun" panose="02010600030101010101" pitchFamily="2" charset="-122"/>
                        <a:cs typeface="+mn-cs"/>
                      </a:endParaRPr>
                    </a:p>
                    <a:p>
                      <a:pPr marL="0" indent="0">
                        <a:buFont typeface="+mj-lt"/>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319925">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第 1 课：健身概述</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&lt;1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algn="l" defTabSz="914400" rtl="0" eaLnBrk="1" latinLnBrk="0" hangingPunct="1"/>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现在，我们开始第 1 课：健身概述。</a:t>
                      </a:r>
                    </a:p>
                    <a:p>
                      <a:pPr marL="0" algn="l" defTabSz="914400" rtl="0" eaLnBrk="1" latinLnBrk="0" hangingPunct="1"/>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在本节课中，您将学习有关体育活动、营养和补</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水的基本知识以及</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如何为队</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友提供支持。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11E50D0A-0B6A-9973-7325-F987F964A306}"/>
              </a:ext>
            </a:extLst>
          </p:cNvPr>
          <p:cNvPicPr>
            <a:picLocks noChangeAspect="1"/>
          </p:cNvPicPr>
          <p:nvPr/>
        </p:nvPicPr>
        <p:blipFill rotWithShape="1">
          <a:blip r:embed="rId2"/>
          <a:srcRect l="57397" t="33485" r="1775" b="25470"/>
          <a:stretch/>
        </p:blipFill>
        <p:spPr>
          <a:xfrm>
            <a:off x="7005850" y="1486854"/>
            <a:ext cx="2122044" cy="1199986"/>
          </a:xfrm>
          <a:prstGeom prst="rect">
            <a:avLst/>
          </a:prstGeom>
          <a:ln>
            <a:solidFill>
              <a:schemeClr val="tx1"/>
            </a:solidFill>
          </a:ln>
        </p:spPr>
      </p:pic>
      <p:pic>
        <p:nvPicPr>
          <p:cNvPr id="9" name="Picture 8">
            <a:extLst>
              <a:ext uri="{FF2B5EF4-FFF2-40B4-BE49-F238E27FC236}">
                <a16:creationId xmlns:a16="http://schemas.microsoft.com/office/drawing/2014/main" id="{088FD9A9-7DC4-F0C4-8686-9B95FD376991}"/>
              </a:ext>
            </a:extLst>
          </p:cNvPr>
          <p:cNvPicPr>
            <a:picLocks noChangeAspect="1"/>
          </p:cNvPicPr>
          <p:nvPr/>
        </p:nvPicPr>
        <p:blipFill rotWithShape="1">
          <a:blip r:embed="rId3"/>
          <a:srcRect l="57633" t="34116" r="1775" b="25279"/>
          <a:stretch/>
        </p:blipFill>
        <p:spPr>
          <a:xfrm>
            <a:off x="7014042" y="3621922"/>
            <a:ext cx="2113852" cy="1189427"/>
          </a:xfrm>
          <a:prstGeom prst="rect">
            <a:avLst/>
          </a:prstGeom>
          <a:ln>
            <a:solidFill>
              <a:schemeClr val="tx1"/>
            </a:solidFill>
          </a:ln>
        </p:spPr>
      </p:pic>
      <p:pic>
        <p:nvPicPr>
          <p:cNvPr id="11" name="Picture 10">
            <a:extLst>
              <a:ext uri="{FF2B5EF4-FFF2-40B4-BE49-F238E27FC236}">
                <a16:creationId xmlns:a16="http://schemas.microsoft.com/office/drawing/2014/main" id="{ACE6A7D5-E4AF-A4A6-C81A-0ED0F11FEECA}"/>
              </a:ext>
            </a:extLst>
          </p:cNvPr>
          <p:cNvPicPr>
            <a:picLocks noChangeAspect="1"/>
          </p:cNvPicPr>
          <p:nvPr/>
        </p:nvPicPr>
        <p:blipFill rotWithShape="1">
          <a:blip r:embed="rId4"/>
          <a:srcRect l="57278" t="34116" r="2130" b="25191"/>
          <a:stretch/>
        </p:blipFill>
        <p:spPr>
          <a:xfrm>
            <a:off x="7014042" y="5058912"/>
            <a:ext cx="2113852" cy="1191996"/>
          </a:xfrm>
          <a:prstGeom prst="rect">
            <a:avLst/>
          </a:prstGeom>
          <a:ln>
            <a:solidFill>
              <a:schemeClr val="tx1"/>
            </a:solidFill>
          </a:ln>
        </p:spPr>
      </p:pic>
    </p:spTree>
    <p:extLst>
      <p:ext uri="{BB962C8B-B14F-4D97-AF65-F5344CB8AC3E}">
        <p14:creationId xmlns:p14="http://schemas.microsoft.com/office/powerpoint/2010/main" val="2264023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935197664"/>
              </p:ext>
            </p:extLst>
          </p:nvPr>
        </p:nvGraphicFramePr>
        <p:xfrm>
          <a:off x="614150" y="545910"/>
          <a:ext cx="8518837" cy="548689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82035">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355033">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健身概述</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什么是健身？</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 </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5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健身是指通过适当的体育活动、营养和补水来实现最佳健康和表现。</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看看那些您认为健康的人。他们平时是怎样做的，或者说，您认为他们是怎样保持健康的？将答案写在练习册上。</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a:t>
                      </a:r>
                    </a:p>
                    <a:p>
                      <a:endParaRPr lang="en-US" sz="1000" b="0"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回答得好！保持健康就是在日常生活中，从体育活动、营养和补水这三个方面做出健康的选择。健康的人往往身体强健，幸福感强烈。</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每天在这三个方面做出的健康选择可以帮助您在运动、工作、爱好和生活的其他方面变得更健康，表现也会更好。</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spc="-20" baseline="0" noProof="0" dirty="0">
                          <a:solidFill>
                            <a:schemeClr val="dk1"/>
                          </a:solidFill>
                          <a:latin typeface="Ubuntu" panose="020B0504030602030204" pitchFamily="34" charset="0"/>
                          <a:ea typeface="SimSun" panose="02010600030101010101" pitchFamily="2" charset="-122"/>
                          <a:cs typeface="+mn-cs"/>
                        </a:rPr>
                        <a:t>如果保持健康，您会感觉心情愉悦且精力充沛，</a:t>
                      </a:r>
                      <a:r>
                        <a:rPr lang="zh-cn" sz="1000" b="0" i="0" u="none" strike="noStrike" kern="1200" spc="-20" baseline="0" noProof="0">
                          <a:solidFill>
                            <a:schemeClr val="dk1"/>
                          </a:solidFill>
                          <a:latin typeface="Ubuntu" panose="020B0504030602030204" pitchFamily="34" charset="0"/>
                          <a:ea typeface="SimSun" panose="02010600030101010101" pitchFamily="2" charset="-122"/>
                          <a:cs typeface="+mn-cs"/>
                        </a:rPr>
                        <a:t>因为您的身体非常强</a:t>
                      </a:r>
                      <a:r>
                        <a:rPr lang="zh-cn" sz="1000" b="0" i="0" u="none" strike="noStrike" kern="1200" spc="-20" baseline="0" noProof="0" dirty="0">
                          <a:solidFill>
                            <a:schemeClr val="dk1"/>
                          </a:solidFill>
                          <a:latin typeface="Ubuntu" panose="020B0504030602030204" pitchFamily="34" charset="0"/>
                          <a:ea typeface="SimSun" panose="02010600030101010101" pitchFamily="2" charset="-122"/>
                          <a:cs typeface="+mn-cs"/>
                        </a:rPr>
                        <a:t>壮健康。</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a:solidFill>
                          <a:schemeClr val="dk1"/>
                        </a:solidFill>
                        <a:latin typeface="Ubuntu" panose="020B0504030602030204" pitchFamily="34" charset="0"/>
                        <a:ea typeface="SimSun" panose="02010600030101010101" pitchFamily="2" charset="-122"/>
                        <a:cs typeface="+mn-cs"/>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60622">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健身概述</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为什么健身很重要？</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algn="l" defTabSz="914400" rtl="0" eaLnBrk="1" latinLnBrk="0" hangingPunct="1"/>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健身重要的原因很多！健身可以帮助您：</a:t>
                      </a:r>
                    </a:p>
                    <a:p>
                      <a:pPr marL="171450" indent="-171450" algn="l" defTabSz="914400" rtl="0" eaLnBrk="1" latinLnBrk="0" hangingPunct="1">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提升在运动中的表现。</a:t>
                      </a:r>
                    </a:p>
                    <a:p>
                      <a:pPr marL="171450" indent="-171450" algn="l" defTabSz="914400" rtl="0" eaLnBrk="1" latinLnBrk="0" hangingPunct="1">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提高能量水平。</a:t>
                      </a:r>
                    </a:p>
                    <a:p>
                      <a:pPr marL="171450" indent="-171450" algn="l" defTabSz="914400" rtl="0" eaLnBrk="1" latinLnBrk="0" hangingPunct="1">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感觉更快乐。</a:t>
                      </a:r>
                    </a:p>
                    <a:p>
                      <a:pPr marL="171450" indent="-171450" algn="l" defTabSz="914400" rtl="0" eaLnBrk="1" latinLnBrk="0" hangingPunct="1">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提高睡眠质量。</a:t>
                      </a:r>
                    </a:p>
                    <a:p>
                      <a:pPr marL="171450" indent="-171450" algn="l" defTabSz="914400" rtl="0" eaLnBrk="1" latinLnBrk="0" hangingPunct="1">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达到健康体重。</a:t>
                      </a:r>
                    </a:p>
                    <a:p>
                      <a:pPr marL="171450" indent="-171450" algn="l" defTabSz="914400" rtl="0" eaLnBrk="1" latinLnBrk="0" hangingPunct="1">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保持健康且寿命更长。</a:t>
                      </a:r>
                    </a:p>
                    <a:p>
                      <a:pPr marL="171450" indent="-171450" algn="l" defTabSz="914400" rtl="0" eaLnBrk="1" latinLnBrk="0" hangingPunct="1">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降低压力。</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B0FFE521-13DE-09C2-0FC9-92E2F60B7EE5}"/>
              </a:ext>
            </a:extLst>
          </p:cNvPr>
          <p:cNvPicPr>
            <a:picLocks noChangeAspect="1"/>
          </p:cNvPicPr>
          <p:nvPr/>
        </p:nvPicPr>
        <p:blipFill rotWithShape="1">
          <a:blip r:embed="rId2"/>
          <a:srcRect l="56923" t="33905" r="1657" b="25700"/>
          <a:stretch/>
        </p:blipFill>
        <p:spPr>
          <a:xfrm>
            <a:off x="7005849" y="1998622"/>
            <a:ext cx="2107259" cy="1155981"/>
          </a:xfrm>
          <a:prstGeom prst="rect">
            <a:avLst/>
          </a:prstGeom>
          <a:ln>
            <a:solidFill>
              <a:schemeClr val="tx1"/>
            </a:solidFill>
          </a:ln>
        </p:spPr>
      </p:pic>
      <p:pic>
        <p:nvPicPr>
          <p:cNvPr id="8" name="Picture 7">
            <a:extLst>
              <a:ext uri="{FF2B5EF4-FFF2-40B4-BE49-F238E27FC236}">
                <a16:creationId xmlns:a16="http://schemas.microsoft.com/office/drawing/2014/main" id="{2344E8BA-77CE-6B67-E12C-4D4D564F73E8}"/>
              </a:ext>
            </a:extLst>
          </p:cNvPr>
          <p:cNvPicPr>
            <a:picLocks noChangeAspect="1"/>
          </p:cNvPicPr>
          <p:nvPr/>
        </p:nvPicPr>
        <p:blipFill rotWithShape="1">
          <a:blip r:embed="rId3"/>
          <a:srcRect l="56805" t="34326" r="1775" b="25490"/>
          <a:stretch/>
        </p:blipFill>
        <p:spPr>
          <a:xfrm>
            <a:off x="7005849" y="4607315"/>
            <a:ext cx="2107259" cy="1149961"/>
          </a:xfrm>
          <a:prstGeom prst="rect">
            <a:avLst/>
          </a:prstGeom>
          <a:ln>
            <a:solidFill>
              <a:schemeClr val="tx1"/>
            </a:solidFill>
          </a:ln>
        </p:spPr>
      </p:pic>
    </p:spTree>
    <p:extLst>
      <p:ext uri="{BB962C8B-B14F-4D97-AF65-F5344CB8AC3E}">
        <p14:creationId xmlns:p14="http://schemas.microsoft.com/office/powerpoint/2010/main" val="232322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84386767"/>
              </p:ext>
            </p:extLst>
          </p:nvPr>
        </p:nvGraphicFramePr>
        <p:xfrm>
          <a:off x="555382" y="205105"/>
          <a:ext cx="8518837" cy="6715006"/>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5786">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636980">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健身和体育活动概述</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四种运动</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  </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2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indent="0" algn="l">
                        <a:lnSpc>
                          <a:spcPct val="100000"/>
                        </a:lnSpc>
                        <a:spcBef>
                          <a:spcPts val="300"/>
                        </a:spcBef>
                        <a:buNone/>
                      </a:pPr>
                      <a:r>
                        <a:rPr lang="zh-cn" sz="1000" b="0" i="0" u="none" strike="noStrike" kern="1200" spc="-20" baseline="0" noProof="0" dirty="0">
                          <a:solidFill>
                            <a:schemeClr val="dk1"/>
                          </a:solidFill>
                          <a:latin typeface="Ubuntu" panose="020B0504030602030204" pitchFamily="34" charset="0"/>
                          <a:ea typeface="SimSun" panose="02010600030101010101" pitchFamily="2" charset="-122"/>
                          <a:cs typeface="+mn-cs"/>
                        </a:rPr>
                        <a:t>我们详细谈谈体育活动和锻炼吧！</a:t>
                      </a:r>
                      <a:br>
                        <a:rPr spc="-20" dirty="0">
                          <a:ea typeface="SimSun" panose="02010600030101010101" pitchFamily="2" charset="-122"/>
                        </a:rPr>
                      </a:br>
                      <a:br>
                        <a:rPr spc="-20" dirty="0">
                          <a:ea typeface="SimSun" panose="02010600030101010101" pitchFamily="2" charset="-122"/>
                        </a:rPr>
                      </a:br>
                      <a:r>
                        <a:rPr lang="zh-cn" sz="1000" b="1" spc="-20" dirty="0">
                          <a:latin typeface="Ubuntu" panose="020B0504030602030204" pitchFamily="34" charset="0"/>
                          <a:ea typeface="SimSun" panose="02010600030101010101" pitchFamily="2" charset="-122"/>
                          <a:cs typeface="+mn-lt"/>
                        </a:rPr>
                        <a:t>体育活动</a:t>
                      </a:r>
                      <a:r>
                        <a:rPr lang="zh-cn" sz="1000" spc="-20" dirty="0">
                          <a:latin typeface="Ubuntu" panose="020B0504030602030204" pitchFamily="34" charset="0"/>
                          <a:ea typeface="SimSun" panose="02010600030101010101" pitchFamily="2" charset="-122"/>
                          <a:cs typeface="+mn-lt"/>
                        </a:rPr>
                        <a:t>是指我们的身体做的任何运动。运动由肌肉带动，并且要消耗能量。</a:t>
                      </a:r>
                    </a:p>
                    <a:p>
                      <a:pPr marL="0" indent="0" algn="l">
                        <a:lnSpc>
                          <a:spcPct val="100000"/>
                        </a:lnSpc>
                        <a:buNone/>
                      </a:pPr>
                      <a:endParaRPr lang="en-US" sz="1000" dirty="0">
                        <a:latin typeface="Ubuntu" panose="020B0504030602030204" pitchFamily="34" charset="0"/>
                        <a:ea typeface="SimSun" panose="02010600030101010101" pitchFamily="2" charset="-122"/>
                        <a:cs typeface="+mn-lt"/>
                      </a:endParaRPr>
                    </a:p>
                    <a:p>
                      <a:pPr marL="0" indent="0" algn="l">
                        <a:lnSpc>
                          <a:spcPct val="100000"/>
                        </a:lnSpc>
                        <a:buNone/>
                      </a:pPr>
                      <a:r>
                        <a:rPr lang="zh-cn" sz="1000" dirty="0">
                          <a:latin typeface="Ubuntu" panose="020B0504030602030204" pitchFamily="34" charset="0"/>
                          <a:ea typeface="SimSun" panose="02010600030101010101" pitchFamily="2" charset="-122"/>
                          <a:cs typeface="+mn-lt"/>
                        </a:rPr>
                        <a:t>体育活动包括您在一天内移动身体的所有方式，比如说买菜购物、步行上班或打理花园。</a:t>
                      </a:r>
                      <a:endParaRPr lang="en-US" sz="1000" dirty="0">
                        <a:latin typeface="Ubuntu" panose="020B0504030602030204" pitchFamily="34" charset="0"/>
                        <a:ea typeface="SimSun" panose="02010600030101010101" pitchFamily="2" charset="-122"/>
                        <a:cs typeface="Calibri"/>
                      </a:endParaRP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lgn="l">
                        <a:lnSpc>
                          <a:spcPct val="100000"/>
                        </a:lnSpc>
                        <a:buNone/>
                      </a:pPr>
                      <a:r>
                        <a:rPr lang="zh-cn" sz="1000" b="1" dirty="0">
                          <a:latin typeface="Ubuntu" panose="020B0504030602030204" pitchFamily="34" charset="0"/>
                          <a:ea typeface="SimSun" panose="02010600030101010101" pitchFamily="2" charset="-122"/>
                          <a:cs typeface="+mn-lt"/>
                        </a:rPr>
                        <a:t>锻炼</a:t>
                      </a:r>
                      <a:r>
                        <a:rPr lang="zh-cn" sz="1000" b="0" dirty="0">
                          <a:latin typeface="Ubuntu" panose="020B0504030602030204" pitchFamily="34" charset="0"/>
                          <a:ea typeface="SimSun" panose="02010600030101010101" pitchFamily="2" charset="-122"/>
                          <a:cs typeface="+mn-lt"/>
                        </a:rPr>
                        <a:t>是</a:t>
                      </a:r>
                      <a:r>
                        <a:rPr lang="zh-cn" sz="1000" dirty="0">
                          <a:latin typeface="Ubuntu" panose="020B0504030602030204" pitchFamily="34" charset="0"/>
                          <a:ea typeface="SimSun" panose="02010600030101010101" pitchFamily="2" charset="-122"/>
                          <a:cs typeface="+mn-lt"/>
                        </a:rPr>
                        <a:t>一项计划性、结构性和重复性活动，一般侧重于保持或提高身体健康的一个或多个部分。</a:t>
                      </a:r>
                      <a:endParaRPr lang="en-US" sz="1000" dirty="0">
                        <a:latin typeface="Ubuntu" panose="020B0504030602030204" pitchFamily="34" charset="0"/>
                        <a:ea typeface="SimSun" panose="02010600030101010101" pitchFamily="2" charset="-122"/>
                        <a:cs typeface="Calibri"/>
                      </a:endParaRPr>
                    </a:p>
                    <a:p>
                      <a:r>
                        <a:rPr lang="zh-cn" sz="1000" dirty="0">
                          <a:latin typeface="Ubuntu" panose="020B0504030602030204" pitchFamily="34" charset="0"/>
                          <a:ea typeface="SimSun" panose="02010600030101010101" pitchFamily="2" charset="-122"/>
                        </a:rPr>
                        <a:t>体验体育锻炼之外的体育活动，成为更好的运动员。身体锻炼有很多方式。某些锻炼可以帮助您提高运动技能。</a:t>
                      </a:r>
                    </a:p>
                    <a:p>
                      <a:endParaRPr lang="en-US" sz="1000" dirty="0">
                        <a:latin typeface="Ubuntu" panose="020B0504030602030204" pitchFamily="34" charset="0"/>
                        <a:ea typeface="SimSun" panose="02010600030101010101" pitchFamily="2" charset="-122"/>
                      </a:endParaRPr>
                    </a:p>
                    <a:p>
                      <a:r>
                        <a:rPr lang="zh-cn" sz="1000" b="1" dirty="0">
                          <a:latin typeface="Ubuntu" panose="020B0504030602030204" pitchFamily="34" charset="0"/>
                          <a:ea typeface="SimSun" panose="02010600030101010101" pitchFamily="2" charset="-122"/>
                        </a:rPr>
                        <a:t>锻炼包括四个不同的组成部分，分别以不同的方式来影响您的身体。</a:t>
                      </a:r>
                    </a:p>
                    <a:p>
                      <a:r>
                        <a:rPr lang="zh-cn" sz="1000" dirty="0">
                          <a:latin typeface="Ubuntu" panose="020B0504030602030204" pitchFamily="34" charset="0"/>
                          <a:ea typeface="SimSun" panose="02010600030101010101" pitchFamily="2" charset="-122"/>
                        </a:rPr>
                        <a:t>耐力</a:t>
                      </a:r>
                    </a:p>
                    <a:p>
                      <a:r>
                        <a:rPr lang="zh-cn" sz="1000" dirty="0">
                          <a:latin typeface="Ubuntu" panose="020B0504030602030204" pitchFamily="34" charset="0"/>
                          <a:ea typeface="SimSun" panose="02010600030101010101" pitchFamily="2" charset="-122"/>
                        </a:rPr>
                        <a:t>力量</a:t>
                      </a:r>
                    </a:p>
                    <a:p>
                      <a:r>
                        <a:rPr lang="zh-cn" sz="1000" dirty="0">
                          <a:latin typeface="Ubuntu" panose="020B0504030602030204" pitchFamily="34" charset="0"/>
                          <a:ea typeface="SimSun" panose="02010600030101010101" pitchFamily="2" charset="-122"/>
                        </a:rPr>
                        <a:t>柔韧性</a:t>
                      </a:r>
                    </a:p>
                    <a:p>
                      <a:r>
                        <a:rPr lang="zh-cn" sz="1000" dirty="0">
                          <a:latin typeface="Ubuntu" panose="020B0504030602030204" pitchFamily="34" charset="0"/>
                          <a:ea typeface="SimSun" panose="02010600030101010101" pitchFamily="2" charset="-122"/>
                        </a:rPr>
                        <a:t>平衡</a:t>
                      </a:r>
                    </a:p>
                    <a:p>
                      <a:pPr marL="0" indent="0"/>
                      <a:endParaRPr lang="en-US" sz="1000" dirty="0">
                        <a:latin typeface="Ubuntu" panose="020B0504030602030204" pitchFamily="34" charset="0"/>
                        <a:ea typeface="SimSun" panose="02010600030101010101" pitchFamily="2" charset="-122"/>
                      </a:endParaRPr>
                    </a:p>
                    <a:p>
                      <a:r>
                        <a:rPr lang="zh-cn" sz="1000" baseline="0" dirty="0">
                          <a:latin typeface="Ubuntu" panose="020B0504030602030204" pitchFamily="34" charset="0"/>
                          <a:ea typeface="SimSun" panose="02010600030101010101" pitchFamily="2" charset="-122"/>
                        </a:rPr>
                        <a:t>为了保持健康，您需要将不同类</a:t>
                      </a:r>
                      <a:r>
                        <a:rPr lang="zh-cn" sz="1000" baseline="0">
                          <a:latin typeface="Ubuntu" panose="020B0504030602030204" pitchFamily="34" charset="0"/>
                          <a:ea typeface="SimSun" panose="02010600030101010101" pitchFamily="2" charset="-122"/>
                        </a:rPr>
                        <a:t>型的锻炼结合起来练习：</a:t>
                      </a:r>
                      <a:endParaRPr lang="en-US" altLang="zh-CN" sz="1000" baseline="0">
                        <a:latin typeface="Ubuntu" panose="020B0504030602030204" pitchFamily="34" charset="0"/>
                        <a:ea typeface="SimSun" panose="02010600030101010101" pitchFamily="2" charset="-122"/>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246626">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健身和体育活动概述</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耐力</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  </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耐力是身体长时间保持运动的能力。如果耐力好，您就可以不停歇而跑得更远，也可以不休息而运动更长时间。</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目标是每周至少完成 150 分钟的耐力活动。也就是说，每周锻炼 5 天，</a:t>
                      </a:r>
                      <a:br>
                        <a:rPr lang="en-US" alt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每天大约锻炼 30 分钟。</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有哪些耐力训练的例子？将答案写在练习册上。</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下面是另外几个耐力训练的例子：</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耐力训练是连续有节奏的运动，如骑自行车、跑步、</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游泳。</a:t>
                      </a:r>
                      <a:endPar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endParaRPr>
                    </a:p>
                    <a:p>
                      <a:pPr marL="171450" indent="-171450">
                        <a:buFont typeface="Arial" panose="020B0604020202020204" pitchFamily="34" charset="0"/>
                        <a:buChar char="•"/>
                      </a:pPr>
                      <a:endPar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endParaRPr>
                    </a:p>
                    <a:p>
                      <a:pPr marL="171450" indent="-171450">
                        <a:buFont typeface="Arial" panose="020B0604020202020204" pitchFamily="34" charset="0"/>
                        <a:buChar char="•"/>
                      </a:pPr>
                      <a:endPar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endParaRPr>
                    </a:p>
                    <a:p>
                      <a:pPr marL="171450" indent="-171450">
                        <a:buFont typeface="Arial" panose="020B0604020202020204" pitchFamily="34" charset="0"/>
                        <a:buChar char="•"/>
                      </a:pPr>
                      <a:endPar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endParaRPr>
                    </a:p>
                    <a:p>
                      <a:pPr marL="171450" indent="-171450">
                        <a:buFont typeface="Arial" panose="020B0604020202020204" pitchFamily="34" charset="0"/>
                        <a:buChar char="•"/>
                      </a:pPr>
                      <a:endPar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6" name="Group 15">
            <a:extLst>
              <a:ext uri="{FF2B5EF4-FFF2-40B4-BE49-F238E27FC236}">
                <a16:creationId xmlns:a16="http://schemas.microsoft.com/office/drawing/2014/main" id="{C0E64241-A185-8AA5-CE97-EC76863E352C}"/>
              </a:ext>
            </a:extLst>
          </p:cNvPr>
          <p:cNvGrpSpPr/>
          <p:nvPr/>
        </p:nvGrpSpPr>
        <p:grpSpPr>
          <a:xfrm>
            <a:off x="7107925" y="689607"/>
            <a:ext cx="1966294" cy="3485984"/>
            <a:chOff x="7107925" y="666161"/>
            <a:chExt cx="1966294" cy="3485984"/>
          </a:xfrm>
        </p:grpSpPr>
        <p:pic>
          <p:nvPicPr>
            <p:cNvPr id="6" name="Picture 5">
              <a:extLst>
                <a:ext uri="{FF2B5EF4-FFF2-40B4-BE49-F238E27FC236}">
                  <a16:creationId xmlns:a16="http://schemas.microsoft.com/office/drawing/2014/main" id="{1AF1C8A6-BDF9-B522-3C87-28914AAAD54D}"/>
                </a:ext>
              </a:extLst>
            </p:cNvPr>
            <p:cNvPicPr>
              <a:picLocks noChangeAspect="1"/>
            </p:cNvPicPr>
            <p:nvPr/>
          </p:nvPicPr>
          <p:blipFill rotWithShape="1">
            <a:blip r:embed="rId2"/>
            <a:srcRect l="56806" t="33485" r="2011" b="25069"/>
            <a:stretch/>
          </p:blipFill>
          <p:spPr>
            <a:xfrm>
              <a:off x="7107925" y="666161"/>
              <a:ext cx="1966294" cy="1113103"/>
            </a:xfrm>
            <a:prstGeom prst="rect">
              <a:avLst/>
            </a:prstGeom>
            <a:ln>
              <a:solidFill>
                <a:schemeClr val="tx1"/>
              </a:solidFill>
            </a:ln>
          </p:spPr>
        </p:pic>
        <p:pic>
          <p:nvPicPr>
            <p:cNvPr id="8" name="Picture 7">
              <a:extLst>
                <a:ext uri="{FF2B5EF4-FFF2-40B4-BE49-F238E27FC236}">
                  <a16:creationId xmlns:a16="http://schemas.microsoft.com/office/drawing/2014/main" id="{3B445363-CCAC-E807-A464-75B1E638705B}"/>
                </a:ext>
              </a:extLst>
            </p:cNvPr>
            <p:cNvPicPr>
              <a:picLocks noChangeAspect="1"/>
            </p:cNvPicPr>
            <p:nvPr/>
          </p:nvPicPr>
          <p:blipFill rotWithShape="1">
            <a:blip r:embed="rId3"/>
            <a:srcRect l="56806" t="34116" r="2011" b="24914"/>
            <a:stretch/>
          </p:blipFill>
          <p:spPr>
            <a:xfrm>
              <a:off x="7107925" y="1887999"/>
              <a:ext cx="1966294" cy="1100309"/>
            </a:xfrm>
            <a:prstGeom prst="rect">
              <a:avLst/>
            </a:prstGeom>
            <a:ln>
              <a:solidFill>
                <a:schemeClr val="tx1"/>
              </a:solidFill>
            </a:ln>
          </p:spPr>
        </p:pic>
        <p:pic>
          <p:nvPicPr>
            <p:cNvPr id="15" name="Picture 14">
              <a:extLst>
                <a:ext uri="{FF2B5EF4-FFF2-40B4-BE49-F238E27FC236}">
                  <a16:creationId xmlns:a16="http://schemas.microsoft.com/office/drawing/2014/main" id="{6D5A1E0E-BFD9-DD27-2308-CB0A8F30A5F6}"/>
                </a:ext>
              </a:extLst>
            </p:cNvPr>
            <p:cNvPicPr>
              <a:picLocks noChangeAspect="1"/>
            </p:cNvPicPr>
            <p:nvPr/>
          </p:nvPicPr>
          <p:blipFill rotWithShape="1">
            <a:blip r:embed="rId4"/>
            <a:srcRect l="56805" t="33905" r="1657" b="24914"/>
            <a:stretch/>
          </p:blipFill>
          <p:spPr>
            <a:xfrm>
              <a:off x="7107925" y="3072172"/>
              <a:ext cx="1936646" cy="1079973"/>
            </a:xfrm>
            <a:prstGeom prst="rect">
              <a:avLst/>
            </a:prstGeom>
            <a:ln>
              <a:solidFill>
                <a:schemeClr val="tx1"/>
              </a:solidFill>
            </a:ln>
          </p:spPr>
        </p:pic>
      </p:grpSp>
      <p:grpSp>
        <p:nvGrpSpPr>
          <p:cNvPr id="21" name="Group 20">
            <a:extLst>
              <a:ext uri="{FF2B5EF4-FFF2-40B4-BE49-F238E27FC236}">
                <a16:creationId xmlns:a16="http://schemas.microsoft.com/office/drawing/2014/main" id="{40D790AC-60B5-E380-34B0-C2883F7E1686}"/>
              </a:ext>
            </a:extLst>
          </p:cNvPr>
          <p:cNvGrpSpPr/>
          <p:nvPr/>
        </p:nvGrpSpPr>
        <p:grpSpPr>
          <a:xfrm>
            <a:off x="7107925" y="4366806"/>
            <a:ext cx="1966294" cy="2362090"/>
            <a:chOff x="7107925" y="4303057"/>
            <a:chExt cx="1966294" cy="2362090"/>
          </a:xfrm>
        </p:grpSpPr>
        <p:pic>
          <p:nvPicPr>
            <p:cNvPr id="18" name="Picture 17">
              <a:extLst>
                <a:ext uri="{FF2B5EF4-FFF2-40B4-BE49-F238E27FC236}">
                  <a16:creationId xmlns:a16="http://schemas.microsoft.com/office/drawing/2014/main" id="{D57EFFF9-72F5-B88E-5E1B-7A322389CD6B}"/>
                </a:ext>
              </a:extLst>
            </p:cNvPr>
            <p:cNvPicPr>
              <a:picLocks noChangeAspect="1"/>
            </p:cNvPicPr>
            <p:nvPr/>
          </p:nvPicPr>
          <p:blipFill rotWithShape="1">
            <a:blip r:embed="rId5"/>
            <a:srcRect l="57632" t="33485" r="1658" b="25069"/>
            <a:stretch/>
          </p:blipFill>
          <p:spPr>
            <a:xfrm>
              <a:off x="7107925" y="4303057"/>
              <a:ext cx="1936646" cy="1109068"/>
            </a:xfrm>
            <a:prstGeom prst="rect">
              <a:avLst/>
            </a:prstGeom>
            <a:ln>
              <a:solidFill>
                <a:schemeClr val="tx1"/>
              </a:solidFill>
            </a:ln>
          </p:spPr>
        </p:pic>
        <p:pic>
          <p:nvPicPr>
            <p:cNvPr id="20" name="Picture 19">
              <a:extLst>
                <a:ext uri="{FF2B5EF4-FFF2-40B4-BE49-F238E27FC236}">
                  <a16:creationId xmlns:a16="http://schemas.microsoft.com/office/drawing/2014/main" id="{55285FAB-B25D-A2CB-2078-62D1A7983C0E}"/>
                </a:ext>
              </a:extLst>
            </p:cNvPr>
            <p:cNvPicPr>
              <a:picLocks noChangeAspect="1"/>
            </p:cNvPicPr>
            <p:nvPr/>
          </p:nvPicPr>
          <p:blipFill rotWithShape="1">
            <a:blip r:embed="rId6"/>
            <a:srcRect l="57397" t="33905" r="1775" b="25490"/>
            <a:stretch/>
          </p:blipFill>
          <p:spPr>
            <a:xfrm>
              <a:off x="7107925" y="5565163"/>
              <a:ext cx="1966294" cy="1099984"/>
            </a:xfrm>
            <a:prstGeom prst="rect">
              <a:avLst/>
            </a:prstGeom>
            <a:ln>
              <a:solidFill>
                <a:schemeClr val="tx1"/>
              </a:solidFill>
            </a:ln>
          </p:spPr>
        </p:pic>
      </p:grpSp>
    </p:spTree>
    <p:extLst>
      <p:ext uri="{BB962C8B-B14F-4D97-AF65-F5344CB8AC3E}">
        <p14:creationId xmlns:p14="http://schemas.microsoft.com/office/powerpoint/2010/main" val="117016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705453104"/>
              </p:ext>
            </p:extLst>
          </p:nvPr>
        </p:nvGraphicFramePr>
        <p:xfrm>
          <a:off x="614150" y="545910"/>
          <a:ext cx="8518837" cy="601184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51073">
                <a:tc>
                  <a:txBody>
                    <a:bodyPr/>
                    <a:lstStyle/>
                    <a:p>
                      <a:r>
                        <a:rPr lang="zh-cn" sz="1400" baseline="0" noProof="0" dirty="0">
                          <a:solidFill>
                            <a:srgbClr val="316355"/>
                          </a:solidFill>
                          <a:latin typeface="Ubuntu" panose="020B0504030602030204" pitchFamily="34" charset="0"/>
                          <a:ea typeface="SimSun" panose="02010600030101010101" pitchFamily="2" charset="-122"/>
                        </a:rPr>
                        <a:t>准备</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说明</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zh-cn" sz="1400" baseline="0" noProof="0" dirty="0">
                          <a:solidFill>
                            <a:srgbClr val="316355"/>
                          </a:solidFill>
                          <a:latin typeface="Ubuntu" panose="020B0504030602030204" pitchFamily="34" charset="0"/>
                          <a:ea typeface="SimSun" panose="02010600030101010101" pitchFamily="2" charset="-122"/>
                        </a:rPr>
                        <a:t>幻灯片</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530556">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健身和体育活动概述</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力量</a:t>
                      </a: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  </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力量是指身体完成活动的能力。尝试每周进行 2-3 </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天的力量练习，</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每</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次最多锻炼 30 分钟。</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有哪些力量锻炼的例子？将答案写在练习册上。</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力量训练不仅能增强肌肉力量，还能增强骨骼强度。</a:t>
                      </a:r>
                    </a:p>
                    <a:p>
                      <a:pPr marL="171450" indent="-171450">
                        <a:buFont typeface="Arial" panose="020B0604020202020204" pitchFamily="34" charset="0"/>
                        <a:buChar cha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随时随地可以进行力量训练。</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请记住，如果您正在使用重物或器材，请确</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保在合格专业人员的监</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督下进行锻炼</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a:t>
                      </a: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baseline="0" noProof="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3130214">
                <a:tc>
                  <a:txBody>
                    <a:bodyPr/>
                    <a:lstStyle/>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第 1 课：</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健身和体育活动概述</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柔韧性</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 </a:t>
                      </a:r>
                      <a:endParaRPr lang="en-US" sz="1000" b="0" i="0" u="none" strike="noStrike" kern="1200" baseline="0" noProof="0" dirty="0">
                        <a:solidFill>
                          <a:schemeClr val="tx1"/>
                        </a:solidFill>
                        <a:latin typeface="Ubuntu" panose="020B0504030602030204" pitchFamily="34" charset="0"/>
                        <a:ea typeface="SimSun" panose="02010600030101010101" pitchFamily="2" charset="-122"/>
                        <a:cs typeface="+mn-cs"/>
                      </a:endParaRP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时间：</a:t>
                      </a:r>
                      <a:r>
                        <a:rPr lang="zh-cn" sz="1000" b="0" i="0" u="none" strike="noStrike" kern="1200" baseline="0" noProof="0" dirty="0">
                          <a:solidFill>
                            <a:schemeClr val="tx1"/>
                          </a:solidFill>
                          <a:latin typeface="Ubuntu" panose="020B0504030602030204" pitchFamily="34" charset="0"/>
                          <a:ea typeface="SimSun" panose="02010600030101010101" pitchFamily="2" charset="-122"/>
                          <a:cs typeface="+mn-cs"/>
                        </a:rPr>
                        <a:t>4 分钟</a:t>
                      </a:r>
                    </a:p>
                    <a:p>
                      <a:pPr marL="0" algn="l" defTabSz="914400" rtl="0" eaLnBrk="1" latinLnBrk="0" hangingPunct="1"/>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主讲：</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柔韧性是指不费力地朝各个方向活动身体的能力。</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让身体变柔韧的最佳方法是做拉伸活动！</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pPr marL="0" indent="0">
                        <a:buFont typeface="Arial" panose="020B0604020202020204" pitchFamily="34" charset="0"/>
                        <a:buNone/>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柔韧性好的人可以更轻松自在地做体育运动，并且有助于防止</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肌肉</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和关节受伤</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0" u="none" strike="noStrike" kern="1200" baseline="0" noProof="0" dirty="0">
                          <a:solidFill>
                            <a:srgbClr val="316355"/>
                          </a:solidFill>
                          <a:latin typeface="Ubuntu" panose="020B0504030602030204" pitchFamily="34" charset="0"/>
                          <a:ea typeface="SimSun" panose="02010600030101010101" pitchFamily="2" charset="-122"/>
                          <a:cs typeface="+mn-cs"/>
                        </a:rPr>
                        <a:t>问题：</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有哪些柔韧性锻炼的例子？想想您在运动中使用了身体的哪些</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部位。</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将</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答案写在练习册上。</a:t>
                      </a:r>
                    </a:p>
                    <a:p>
                      <a:endParaRPr lang="en-US" sz="1000" b="0" i="0"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让几位参与者分享答案，然后转到下一张幻灯片。</a:t>
                      </a:r>
                    </a:p>
                    <a:p>
                      <a:endParaRPr lang="en-US" sz="1000" b="1" i="1" u="none" strike="noStrike" kern="1200" baseline="0" noProof="0" dirty="0">
                        <a:solidFill>
                          <a:schemeClr val="dk1"/>
                        </a:solidFill>
                        <a:latin typeface="Ubuntu" panose="020B0504030602030204" pitchFamily="34" charset="0"/>
                        <a:ea typeface="SimSun" panose="02010600030101010101" pitchFamily="2" charset="-122"/>
                        <a:cs typeface="+mn-cs"/>
                      </a:endParaRPr>
                    </a:p>
                    <a:p>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在训练/活动之前，您要做动态拉伸，然后做静态拉伸。</a:t>
                      </a:r>
                      <a:r>
                        <a:rPr lang="zh-cn" sz="1000" b="1" i="1" u="none" strike="noStrike" kern="1200" baseline="0" noProof="0" dirty="0">
                          <a:solidFill>
                            <a:schemeClr val="dk1"/>
                          </a:solidFill>
                          <a:latin typeface="Ubuntu" panose="020B0504030602030204" pitchFamily="34" charset="0"/>
                          <a:ea typeface="SimSun" panose="02010600030101010101" pitchFamily="2" charset="-122"/>
                          <a:cs typeface="+mn-cs"/>
                        </a:rPr>
                        <a:t>要求参与者在练习册中做笔记：</a:t>
                      </a:r>
                    </a:p>
                    <a:p>
                      <a:pPr marL="171450" indent="-171450">
                        <a:buFont typeface="Arial" panose="020B0604020202020204" pitchFamily="34" charset="0"/>
                        <a:buChar char="•"/>
                      </a:pPr>
                      <a:r>
                        <a:rPr lang="zh-cn" sz="1000" b="0" i="0" u="sng" strike="noStrike" kern="1200" baseline="0" noProof="0" dirty="0">
                          <a:solidFill>
                            <a:schemeClr val="dk1"/>
                          </a:solidFill>
                          <a:latin typeface="Ubuntu" panose="020B0504030602030204" pitchFamily="34" charset="0"/>
                          <a:ea typeface="SimSun" panose="02010600030101010101" pitchFamily="2" charset="-122"/>
                          <a:cs typeface="+mn-cs"/>
                        </a:rPr>
                        <a:t>动态拉伸</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由主动控制的动作组成，通过全方位的动作锻炼各个身体部位。</a:t>
                      </a:r>
                    </a:p>
                    <a:p>
                      <a:pPr marL="171450" indent="-171450">
                        <a:buFont typeface="Arial" panose="020B0604020202020204" pitchFamily="34" charset="0"/>
                        <a:buChar char="•"/>
                      </a:pPr>
                      <a:r>
                        <a:rPr lang="zh-cn" sz="1000" b="0" i="0" u="sng" strike="noStrike" kern="1200" baseline="0" noProof="0" dirty="0">
                          <a:solidFill>
                            <a:schemeClr val="dk1"/>
                          </a:solidFill>
                          <a:latin typeface="Ubuntu" panose="020B0504030602030204" pitchFamily="34" charset="0"/>
                          <a:ea typeface="SimSun" panose="02010600030101010101" pitchFamily="2" charset="-122"/>
                          <a:cs typeface="+mn-cs"/>
                        </a:rPr>
                        <a:t>静态拉伸</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是指在一段时间内站着、坐着或躺着不动</a:t>
                      </a: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，保持单一姿势</a:t>
                      </a:r>
                      <a:br>
                        <a:rPr lang="en-US" altLang="zh-CN" sz="1000" b="0" i="0" u="none" strike="noStrike" kern="1200" baseline="0" noProof="0">
                          <a:solidFill>
                            <a:schemeClr val="dk1"/>
                          </a:solidFill>
                          <a:latin typeface="Ubuntu" panose="020B0504030602030204" pitchFamily="34" charset="0"/>
                          <a:ea typeface="SimSun" panose="02010600030101010101" pitchFamily="2" charset="-122"/>
                          <a:cs typeface="+mn-cs"/>
                        </a:rPr>
                      </a:br>
                      <a:r>
                        <a:rPr lang="zh-cn" sz="1000" b="0" i="0" u="none" strike="noStrike" kern="1200" baseline="0" noProof="0">
                          <a:solidFill>
                            <a:schemeClr val="dk1"/>
                          </a:solidFill>
                          <a:latin typeface="Ubuntu" panose="020B0504030602030204" pitchFamily="34" charset="0"/>
                          <a:ea typeface="SimSun" panose="02010600030101010101" pitchFamily="2" charset="-122"/>
                          <a:cs typeface="+mn-cs"/>
                        </a:rPr>
                        <a:t>的拉</a:t>
                      </a:r>
                      <a:r>
                        <a:rPr lang="zh-cn" sz="1000" b="0" i="0" u="none" strike="noStrike" kern="1200" baseline="0" noProof="0" dirty="0">
                          <a:solidFill>
                            <a:schemeClr val="dk1"/>
                          </a:solidFill>
                          <a:latin typeface="Ubuntu" panose="020B0504030602030204" pitchFamily="34" charset="0"/>
                          <a:ea typeface="SimSun" panose="02010600030101010101" pitchFamily="2" charset="-122"/>
                          <a:cs typeface="+mn-cs"/>
                        </a:rPr>
                        <a:t>伸。</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baseline="0" noProof="0" dirty="0">
                        <a:ea typeface="SimSun" panose="02010600030101010101" pitchFamily="2" charset="-122"/>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8" name="Group 7">
            <a:extLst>
              <a:ext uri="{FF2B5EF4-FFF2-40B4-BE49-F238E27FC236}">
                <a16:creationId xmlns:a16="http://schemas.microsoft.com/office/drawing/2014/main" id="{FD62C0C7-BDFC-E055-2E8C-F37059E22831}"/>
              </a:ext>
            </a:extLst>
          </p:cNvPr>
          <p:cNvGrpSpPr/>
          <p:nvPr/>
        </p:nvGrpSpPr>
        <p:grpSpPr>
          <a:xfrm>
            <a:off x="7042273" y="971306"/>
            <a:ext cx="2090713" cy="2418388"/>
            <a:chOff x="7042273" y="971306"/>
            <a:chExt cx="2090713" cy="2418388"/>
          </a:xfrm>
        </p:grpSpPr>
        <p:pic>
          <p:nvPicPr>
            <p:cNvPr id="4" name="Picture 3">
              <a:extLst>
                <a:ext uri="{FF2B5EF4-FFF2-40B4-BE49-F238E27FC236}">
                  <a16:creationId xmlns:a16="http://schemas.microsoft.com/office/drawing/2014/main" id="{ED6182E6-9912-2871-5E89-9296E39CF4F6}"/>
                </a:ext>
              </a:extLst>
            </p:cNvPr>
            <p:cNvPicPr>
              <a:picLocks noChangeAspect="1"/>
            </p:cNvPicPr>
            <p:nvPr/>
          </p:nvPicPr>
          <p:blipFill rotWithShape="1">
            <a:blip r:embed="rId2"/>
            <a:srcRect l="57279" t="33905" r="1893" b="25010"/>
            <a:stretch/>
          </p:blipFill>
          <p:spPr>
            <a:xfrm>
              <a:off x="7042273" y="971306"/>
              <a:ext cx="2090713" cy="1183408"/>
            </a:xfrm>
            <a:prstGeom prst="rect">
              <a:avLst/>
            </a:prstGeom>
            <a:ln>
              <a:solidFill>
                <a:schemeClr val="tx1"/>
              </a:solidFill>
            </a:ln>
          </p:spPr>
        </p:pic>
        <p:pic>
          <p:nvPicPr>
            <p:cNvPr id="7" name="Picture 6">
              <a:extLst>
                <a:ext uri="{FF2B5EF4-FFF2-40B4-BE49-F238E27FC236}">
                  <a16:creationId xmlns:a16="http://schemas.microsoft.com/office/drawing/2014/main" id="{D10E036D-2979-F824-BC04-27827EE977AF}"/>
                </a:ext>
              </a:extLst>
            </p:cNvPr>
            <p:cNvPicPr>
              <a:picLocks noChangeAspect="1"/>
            </p:cNvPicPr>
            <p:nvPr/>
          </p:nvPicPr>
          <p:blipFill rotWithShape="1">
            <a:blip r:embed="rId3"/>
            <a:srcRect l="57396" t="34116" r="1894" b="25010"/>
            <a:stretch/>
          </p:blipFill>
          <p:spPr>
            <a:xfrm>
              <a:off x="7042273" y="2208923"/>
              <a:ext cx="2090713" cy="1180771"/>
            </a:xfrm>
            <a:prstGeom prst="rect">
              <a:avLst/>
            </a:prstGeom>
            <a:ln>
              <a:solidFill>
                <a:schemeClr val="tx1"/>
              </a:solidFill>
            </a:ln>
          </p:spPr>
        </p:pic>
      </p:grpSp>
      <p:grpSp>
        <p:nvGrpSpPr>
          <p:cNvPr id="15" name="Group 14">
            <a:extLst>
              <a:ext uri="{FF2B5EF4-FFF2-40B4-BE49-F238E27FC236}">
                <a16:creationId xmlns:a16="http://schemas.microsoft.com/office/drawing/2014/main" id="{38C69B40-697E-0BE3-6B1B-BE4B082D23AD}"/>
              </a:ext>
            </a:extLst>
          </p:cNvPr>
          <p:cNvGrpSpPr/>
          <p:nvPr/>
        </p:nvGrpSpPr>
        <p:grpSpPr>
          <a:xfrm>
            <a:off x="7042273" y="3565279"/>
            <a:ext cx="2090713" cy="2466545"/>
            <a:chOff x="7042273" y="3565279"/>
            <a:chExt cx="2090713" cy="2466545"/>
          </a:xfrm>
        </p:grpSpPr>
        <p:pic>
          <p:nvPicPr>
            <p:cNvPr id="11" name="Picture 10">
              <a:extLst>
                <a:ext uri="{FF2B5EF4-FFF2-40B4-BE49-F238E27FC236}">
                  <a16:creationId xmlns:a16="http://schemas.microsoft.com/office/drawing/2014/main" id="{7C54FAC8-7868-93C0-45DC-E5CC0589140F}"/>
                </a:ext>
              </a:extLst>
            </p:cNvPr>
            <p:cNvPicPr>
              <a:picLocks noChangeAspect="1"/>
            </p:cNvPicPr>
            <p:nvPr/>
          </p:nvPicPr>
          <p:blipFill rotWithShape="1">
            <a:blip r:embed="rId4"/>
            <a:srcRect l="57870" t="34765" r="1894" b="25490"/>
            <a:stretch/>
          </p:blipFill>
          <p:spPr>
            <a:xfrm>
              <a:off x="7042273" y="3565279"/>
              <a:ext cx="2090713" cy="1161648"/>
            </a:xfrm>
            <a:prstGeom prst="rect">
              <a:avLst/>
            </a:prstGeom>
            <a:ln>
              <a:solidFill>
                <a:schemeClr val="tx1"/>
              </a:solidFill>
            </a:ln>
          </p:spPr>
        </p:pic>
        <p:pic>
          <p:nvPicPr>
            <p:cNvPr id="14" name="Picture 13">
              <a:extLst>
                <a:ext uri="{FF2B5EF4-FFF2-40B4-BE49-F238E27FC236}">
                  <a16:creationId xmlns:a16="http://schemas.microsoft.com/office/drawing/2014/main" id="{89E51ED8-CEB2-611C-6A0A-0C97E1AF8733}"/>
                </a:ext>
              </a:extLst>
            </p:cNvPr>
            <p:cNvPicPr>
              <a:picLocks noChangeAspect="1"/>
            </p:cNvPicPr>
            <p:nvPr/>
          </p:nvPicPr>
          <p:blipFill rotWithShape="1">
            <a:blip r:embed="rId5"/>
            <a:srcRect l="57278" t="33657" r="1775" b="25968"/>
            <a:stretch/>
          </p:blipFill>
          <p:spPr>
            <a:xfrm>
              <a:off x="7042273" y="4872192"/>
              <a:ext cx="2090713" cy="1159632"/>
            </a:xfrm>
            <a:prstGeom prst="rect">
              <a:avLst/>
            </a:prstGeom>
            <a:ln>
              <a:solidFill>
                <a:schemeClr val="tx1"/>
              </a:solidFill>
            </a:ln>
          </p:spPr>
        </p:pic>
      </p:grpSp>
    </p:spTree>
    <p:extLst>
      <p:ext uri="{BB962C8B-B14F-4D97-AF65-F5344CB8AC3E}">
        <p14:creationId xmlns:p14="http://schemas.microsoft.com/office/powerpoint/2010/main" val="37394086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3926</TotalTime>
  <Words>11946</Words>
  <Application>Microsoft Office PowerPoint</Application>
  <PresentationFormat>A4 Paper (210x297 mm)</PresentationFormat>
  <Paragraphs>1170</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SimSun</vt:lpstr>
      <vt:lpstr>Ubuntu</vt:lpstr>
      <vt:lpstr>Ubuntu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Morazan</dc:creator>
  <cp:lastModifiedBy>Gwendolyn Apgar</cp:lastModifiedBy>
  <cp:revision>68</cp:revision>
  <dcterms:created xsi:type="dcterms:W3CDTF">2021-10-30T18:12:00Z</dcterms:created>
  <dcterms:modified xsi:type="dcterms:W3CDTF">2023-08-08T17:43:18Z</dcterms:modified>
</cp:coreProperties>
</file>