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9" r:id="rId6"/>
    <p:sldId id="257" r:id="rId7"/>
    <p:sldId id="260" r:id="rId8"/>
    <p:sldId id="262" r:id="rId9"/>
    <p:sldId id="279" r:id="rId10"/>
    <p:sldId id="263" r:id="rId11"/>
    <p:sldId id="264" r:id="rId12"/>
    <p:sldId id="295" r:id="rId13"/>
    <p:sldId id="296" r:id="rId14"/>
    <p:sldId id="284" r:id="rId15"/>
    <p:sldId id="297" r:id="rId16"/>
    <p:sldId id="298" r:id="rId17"/>
    <p:sldId id="299" r:id="rId18"/>
    <p:sldId id="300" r:id="rId19"/>
    <p:sldId id="301" r:id="rId20"/>
    <p:sldId id="302" r:id="rId21"/>
    <p:sldId id="303" r:id="rId22"/>
    <p:sldId id="304" r:id="rId23"/>
    <p:sldId id="291" r:id="rId24"/>
    <p:sldId id="306" r:id="rId25"/>
  </p:sldIdLst>
  <p:sldSz cx="9906000" cy="6858000" type="A4"/>
  <p:notesSz cx="6858000" cy="9144000"/>
  <p:defaultTextStyle>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1457" autoAdjust="0"/>
  </p:normalViewPr>
  <p:slideViewPr>
    <p:cSldViewPr snapToGrid="0">
      <p:cViewPr varScale="1">
        <p:scale>
          <a:sx n="87" d="100"/>
          <a:sy n="87" d="100"/>
        </p:scale>
        <p:origin x="1013" y="293"/>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BD114D-9FE6-46DF-BD4F-757DD379F2E4}" type="datetimeFigureOut">
              <a:rPr lang="es-PA" smtClean="0"/>
              <a:t>12/17/2025</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BD114D-9FE6-46DF-BD4F-757DD379F2E4}" type="datetimeFigureOut">
              <a:rPr lang="es-PA" smtClean="0"/>
              <a:t>12/17/2025</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D114D-9FE6-46DF-BD4F-757DD379F2E4}" type="datetimeFigureOut">
              <a:rPr lang="es-PA" smtClean="0"/>
              <a:t>12/17/2025</a:t>
            </a:fld>
            <a:endParaRPr lang="es-PA"/>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anchor="ctr">
            <a:normAutofit/>
          </a:bodyPr>
          <a:lstStyle/>
          <a:p>
            <a:r>
              <a:t>Haga clic para modificar el estilo de título del patrón</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a:normAutofit/>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anchor="ctr"/>
          <a:lstStyle>
            <a:lvl1pPr algn="l">
              <a:defRPr sz="1200">
                <a:solidFill>
                  <a:schemeClr val="tx1">
                    <a:tint val="75000"/>
                  </a:schemeClr>
                </a:solidFill>
              </a:defRPr>
            </a:lvl1pPr>
          </a:lstStyle>
          <a:p>
            <a:fld id="{BFBD114D-9FE6-46DF-BD4F-757DD379F2E4}" type="datetimeFigureOut">
              <a:rPr lang="es-PA" smtClean="0"/>
              <a:t>12/17/2025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anchor="ctr"/>
          <a:lstStyle>
            <a:lvl1pPr algn="ctr">
              <a:defRPr sz="12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anchor="ctr"/>
          <a:lstStyle>
            <a:lvl1pPr algn="r">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1280621" y="3319079"/>
            <a:ext cx="7201330" cy="652871"/>
          </a:xfrm>
          <a:prstGeom prst="rect">
            <a:avLst/>
          </a:prstGeom>
          <a:noFill/>
        </p:spPr>
        <p:txBody>
          <a:bodyPr wrap="square">
            <a:spAutoFit/>
          </a:bodyPr>
          <a:lstStyle/>
          <a:p>
            <a:pPr marR="3573780">
              <a:lnSpc>
                <a:spcPct val="107000"/>
              </a:lnSpc>
              <a:spcAft>
                <a:spcPts val="800"/>
              </a:spcAft>
              <a:defRPr sz="3600"/>
            </a:pPr>
            <a:r>
              <a:rPr b="1">
                <a:solidFill>
                  <a:srgbClr val="E4322B"/>
                </a:solidFill>
                <a:effectLst/>
                <a:latin typeface="Ubuntu" panose="020B0504030602030204" pitchFamily="34" charset="0"/>
                <a:ea typeface="Ubuntu" panose="020B0504030602030204" pitchFamily="34" charset="0"/>
                <a:cs typeface="Ubuntu" panose="020B0504030602030204" pitchFamily="34" charset="0"/>
              </a:rPr>
              <a:t>第 2 年</a:t>
            </a:r>
            <a:r>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1237759" y="3781218"/>
            <a:ext cx="7420942" cy="652871"/>
          </a:xfrm>
          <a:prstGeom prst="rect">
            <a:avLst/>
          </a:prstGeom>
          <a:noFill/>
        </p:spPr>
        <p:txBody>
          <a:bodyPr wrap="none">
            <a:spAutoFit/>
          </a:bodyPr>
          <a:lstStyle/>
          <a:p>
            <a:pPr marR="3573780">
              <a:lnSpc>
                <a:spcPct val="107000"/>
              </a:lnSpc>
              <a:spcAft>
                <a:spcPts val="800"/>
              </a:spcAft>
              <a:defRPr sz="3600" b="1">
                <a:solidFill>
                  <a:srgbClr val="E4322B"/>
                </a:solidFill>
                <a:effectLst/>
                <a:latin typeface="Ubuntu" panose="020B0504030602030204" pitchFamily="34" charset="0"/>
                <a:ea typeface="Ubuntu" panose="020B0504030602030204" pitchFamily="34" charset="0"/>
                <a:cs typeface="Ubuntu" panose="020B0504030602030204" pitchFamily="34" charset="0"/>
              </a:defRPr>
            </a:pPr>
            <a:r>
              <a:t>健身队长</a:t>
            </a:r>
            <a:endParaRPr sz="3600"/>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59" y="4362245"/>
            <a:ext cx="6827831" cy="570605"/>
          </a:xfrm>
          <a:prstGeom prst="rect">
            <a:avLst/>
          </a:prstGeom>
          <a:noFill/>
        </p:spPr>
        <p:txBody>
          <a:bodyPr wrap="none">
            <a:spAutoFit/>
          </a:bodyPr>
          <a:lstStyle/>
          <a:p>
            <a:pPr marR="3573780">
              <a:lnSpc>
                <a:spcPct val="107000"/>
              </a:lnSpc>
              <a:spcAft>
                <a:spcPts val="800"/>
              </a:spcAft>
              <a:defRPr sz="3200">
                <a:latin typeface="Ubuntu Light" panose="020B0304030602030204" pitchFamily="34" charset="0"/>
              </a:defRPr>
            </a:pPr>
            <a:r>
              <a:rPr>
                <a:solidFill>
                  <a:srgbClr val="E4322B"/>
                </a:solidFill>
                <a:effectLst/>
                <a:ea typeface="Ubuntu" panose="020B0504030602030204" pitchFamily="34" charset="0"/>
                <a:cs typeface="Ubuntu" panose="020B0504030602030204" pitchFamily="34" charset="0"/>
              </a:rPr>
              <a:t>引导师指南</a:t>
            </a:r>
            <a: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4904228" cy="360035"/>
          </a:xfrm>
          <a:prstGeom prst="rect">
            <a:avLst/>
          </a:prstGeom>
          <a:noFill/>
        </p:spPr>
        <p:txBody>
          <a:bodyPr wrap="none">
            <a:spAutoFit/>
          </a:bodyPr>
          <a:lstStyle/>
          <a:p>
            <a:pPr marR="3573780">
              <a:lnSpc>
                <a:spcPct val="107000"/>
              </a:lnSpc>
              <a:spcAft>
                <a:spcPts val="800"/>
              </a:spcAft>
              <a:defRPr>
                <a:solidFill>
                  <a:srgbClr val="E4322B"/>
                </a:solidFill>
                <a:effectLst/>
                <a:latin typeface="Ubuntu" panose="020B0504030602030204" pitchFamily="34" charset="0"/>
                <a:ea typeface="Ubuntu" panose="020B0504030602030204" pitchFamily="34" charset="0"/>
                <a:cs typeface="Ubuntu" panose="020B0504030602030204" pitchFamily="34" charset="0"/>
              </a:defRPr>
            </a:pPr>
            <a:r>
              <a:rPr lang="en-US" altLang="ja-JP" dirty="0"/>
              <a:t>2026</a:t>
            </a:r>
            <a:r>
              <a:rPr lang="ja-JP" altLang="en-US" dirty="0"/>
              <a:t>年</a:t>
            </a:r>
            <a:r>
              <a:rPr lang="en-US" altLang="ja-JP" dirty="0"/>
              <a:t>1</a:t>
            </a:r>
            <a:r>
              <a:rPr lang="ja-JP" altLang="en-US" dirty="0"/>
              <a:t>月</a:t>
            </a:r>
            <a:endParaRPr dirty="0">
              <a:latin typeface="Ubuntu" panose="020B0504030602030204" pitchFamily="34" charset="0"/>
            </a:endParaRP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B8138-0477-ACDB-2C9A-DB969D9BA145}"/>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9CCC8C30-E4F5-3904-0E0D-232BB23DE8BB}"/>
              </a:ext>
            </a:extLst>
          </p:cNvPr>
          <p:cNvGraphicFramePr>
            <a:graphicFrameLocks noGrp="1"/>
          </p:cNvGraphicFramePr>
          <p:nvPr>
            <p:extLst>
              <p:ext uri="{D42A27DB-BD31-4B8C-83A1-F6EECF244321}">
                <p14:modId xmlns:p14="http://schemas.microsoft.com/office/powerpoint/2010/main" val="1309391601"/>
              </p:ext>
            </p:extLst>
          </p:nvPr>
        </p:nvGraphicFramePr>
        <p:xfrm>
          <a:off x="555382" y="205105"/>
          <a:ext cx="8518837" cy="414123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 – 沟通</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分享健康小贴士</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时间：</a:t>
                      </a:r>
                      <a:r>
                        <a:t>4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这些问题是对第一次培训内容的回顾，可以根据健身队长的技能和经验自由调整！</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一个健康小贴士要讲多长时间？</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应该简短，仅 2-5 分钟</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分享健康小贴士时，有哪些方法可以让队友保持兴趣？</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你可以通过以下方式吸引队友的注意力：</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向他们提问</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让团队中的不同成员回答问题</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提供示例</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为他们设定目标，并在下次训练时检查他们的进度</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你可以使用哪些资源来获取健康小贴士的想法？</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你可以从“健康小贴士库”或“第 1 年健身队长”培训手册中获取想法。</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各健身队长还可以共同协作、互相分享想法！</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在设计健康小贴士时，你可以向谁寻求支持？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你可以询问你的教练、家人或其他健身队长！</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t> </a:t>
                      </a: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4" name="Picture 3">
            <a:extLst>
              <a:ext uri="{FF2B5EF4-FFF2-40B4-BE49-F238E27FC236}">
                <a16:creationId xmlns:a16="http://schemas.microsoft.com/office/drawing/2014/main" id="{668DBD32-AB21-A835-202C-1632D9F0A8B1}"/>
              </a:ext>
            </a:extLst>
          </p:cNvPr>
          <p:cNvPicPr>
            <a:picLocks noChangeAspect="1"/>
          </p:cNvPicPr>
          <p:nvPr/>
        </p:nvPicPr>
        <p:blipFill>
          <a:blip r:embed="rId2"/>
          <a:stretch>
            <a:fillRect/>
          </a:stretch>
        </p:blipFill>
        <p:spPr>
          <a:xfrm>
            <a:off x="6935276" y="1816922"/>
            <a:ext cx="2138943" cy="1186074"/>
          </a:xfrm>
          <a:prstGeom prst="rect">
            <a:avLst/>
          </a:prstGeom>
        </p:spPr>
      </p:pic>
    </p:spTree>
    <p:extLst>
      <p:ext uri="{BB962C8B-B14F-4D97-AF65-F5344CB8AC3E}">
        <p14:creationId xmlns:p14="http://schemas.microsoft.com/office/powerpoint/2010/main" val="1667202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20397432"/>
              </p:ext>
            </p:extLst>
          </p:nvPr>
        </p:nvGraphicFramePr>
        <p:xfrm>
          <a:off x="614150" y="545910"/>
          <a:ext cx="8518837" cy="494425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分享健康小贴士</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时间：</a:t>
                      </a:r>
                      <a:r>
                        <a:t>5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在结束“第 2 年健身队长”培训的第 1 部分之前，请和你旁边的人分享一个健康小贴士。</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如果时间允许，也可以通过大组形式进行分享。</a:t>
                      </a:r>
                    </a:p>
                    <a:p>
                      <a:endParaRPr sz="1000" b="0" i="0" u="none" strike="noStrike" kern="1200" baseline="0">
                        <a:solidFill>
                          <a:schemeClr val="dk1"/>
                        </a:solidFill>
                        <a:latin typeface="Ubuntu" panose="020B0504030602030204" pitchFamily="34" charset="0"/>
                        <a:ea typeface="+mn-ea"/>
                        <a:cs typeface="+mn-cs"/>
                      </a:endParaRP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i="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94005">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休息时间</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时间：</a:t>
                      </a:r>
                      <a:r>
                        <a:t>5 分钟</a:t>
                      </a:r>
                    </a:p>
                    <a:p>
                      <a:pPr marL="0" algn="l" defTabSz="914400" rtl="0" eaLnBrk="1" latinLnBrk="0" hangingPunct="1">
                        <a:defRPr sz="1000" b="1">
                          <a:solidFill>
                            <a:srgbClr val="316355"/>
                          </a:solidFill>
                          <a:latin typeface="Ubuntu" panose="020B0504030602030204" pitchFamily="34" charset="0"/>
                        </a:defRPr>
                      </a:pPr>
                      <a:r>
                        <a:t>主讲人：</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我们现在已经完成了“第 2 年健身队长”培训的第 1 部分！</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在开始第 2 部分之前，我们稍微休息一下。</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分享休息所需的任何指示或细节。</a:t>
                      </a: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i="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593805752"/>
                  </a:ext>
                </a:extLst>
              </a:tr>
              <a:tr h="1354746">
                <a:tc>
                  <a:txBody>
                    <a:bodyPr/>
                    <a:lstStyle/>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sz="1000" i="0">
                        <a:solidFill>
                          <a:srgbClr val="316355"/>
                        </a:solidFill>
                        <a:latin typeface="Ubuntu" panose="020B0504030602030204" pitchFamily="34" charset="0"/>
                      </a:endParaRPr>
                    </a:p>
                    <a:p>
                      <a:pPr algn="ctr">
                        <a:defRPr sz="3600" b="1">
                          <a:solidFill>
                            <a:schemeClr val="bg1"/>
                          </a:solidFill>
                          <a:latin typeface="Ubuntu" panose="020B0504030602030204" pitchFamily="34" charset="0"/>
                        </a:defRPr>
                      </a:pPr>
                      <a:r>
                        <a:t>“第 1 部分”完成</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sz="1000" i="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4" name="Picture 3">
            <a:extLst>
              <a:ext uri="{FF2B5EF4-FFF2-40B4-BE49-F238E27FC236}">
                <a16:creationId xmlns:a16="http://schemas.microsoft.com/office/drawing/2014/main" id="{0E21ADDE-5019-33FC-31D0-5D4C0A474400}"/>
              </a:ext>
            </a:extLst>
          </p:cNvPr>
          <p:cNvPicPr>
            <a:picLocks noChangeAspect="1"/>
          </p:cNvPicPr>
          <p:nvPr/>
        </p:nvPicPr>
        <p:blipFill>
          <a:blip r:embed="rId2"/>
          <a:stretch>
            <a:fillRect/>
          </a:stretch>
        </p:blipFill>
        <p:spPr>
          <a:xfrm>
            <a:off x="7099350" y="1256482"/>
            <a:ext cx="1889375" cy="1063174"/>
          </a:xfrm>
          <a:prstGeom prst="rect">
            <a:avLst/>
          </a:prstGeom>
        </p:spPr>
      </p:pic>
      <p:pic>
        <p:nvPicPr>
          <p:cNvPr id="8" name="Picture 7">
            <a:extLst>
              <a:ext uri="{FF2B5EF4-FFF2-40B4-BE49-F238E27FC236}">
                <a16:creationId xmlns:a16="http://schemas.microsoft.com/office/drawing/2014/main" id="{6B473FD9-3B2D-FC57-B37B-7791EECD1885}"/>
              </a:ext>
            </a:extLst>
          </p:cNvPr>
          <p:cNvPicPr>
            <a:picLocks noChangeAspect="1"/>
          </p:cNvPicPr>
          <p:nvPr/>
        </p:nvPicPr>
        <p:blipFill>
          <a:blip r:embed="rId3"/>
          <a:stretch>
            <a:fillRect/>
          </a:stretch>
        </p:blipFill>
        <p:spPr>
          <a:xfrm>
            <a:off x="7021775" y="2857092"/>
            <a:ext cx="1966950" cy="1143815"/>
          </a:xfrm>
          <a:prstGeom prst="rect">
            <a:avLst/>
          </a:prstGeom>
        </p:spPr>
      </p:pic>
    </p:spTree>
    <p:extLst>
      <p:ext uri="{BB962C8B-B14F-4D97-AF65-F5344CB8AC3E}">
        <p14:creationId xmlns:p14="http://schemas.microsoft.com/office/powerpoint/2010/main" val="1665197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FDBDA-0CF8-20C1-3449-60443B995EE9}"/>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5BF116EF-8B6C-C552-B2AE-9CB8CF24C0C5}"/>
              </a:ext>
            </a:extLst>
          </p:cNvPr>
          <p:cNvGraphicFramePr>
            <a:graphicFrameLocks noGrp="1"/>
          </p:cNvGraphicFramePr>
          <p:nvPr>
            <p:extLst>
              <p:ext uri="{D42A27DB-BD31-4B8C-83A1-F6EECF244321}">
                <p14:modId xmlns:p14="http://schemas.microsoft.com/office/powerpoint/2010/main" val="2387873501"/>
              </p:ext>
            </p:extLst>
          </p:nvPr>
        </p:nvGraphicFramePr>
        <p:xfrm>
          <a:off x="614150" y="545910"/>
          <a:ext cx="8518837" cy="548494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algn="l" defTabSz="914400" rtl="0" eaLnBrk="1" latinLnBrk="0" hangingPunct="1">
                        <a:defRPr sz="1000">
                          <a:latin typeface="Ubuntu" panose="020B0504030602030204" pitchFamily="34" charset="0"/>
                        </a:defRPr>
                      </a:pPr>
                      <a:r>
                        <a:rPr b="1">
                          <a:solidFill>
                            <a:srgbClr val="316355"/>
                          </a:solidFill>
                        </a:rPr>
                        <a:t>第 2 部分：</a:t>
                      </a:r>
                      <a:r>
                        <a:t>比赛日心态</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solidFill>
                            <a:schemeClr val="dk1"/>
                          </a:solidFill>
                          <a:latin typeface="Ubuntu" panose="020B0504030602030204" pitchFamily="34" charset="0"/>
                        </a:defRPr>
                      </a:pPr>
                      <a:r>
                        <a:t>欢迎回到“第 2 年健身队长”培训！ 我们现在来看“第 2 部分：比赛日心态”。</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000">
                          <a:solidFill>
                            <a:schemeClr val="dk1"/>
                          </a:solidFill>
                          <a:latin typeface="Ubuntu" panose="020B0504030602030204" pitchFamily="34" charset="0"/>
                        </a:defRPr>
                      </a:pPr>
                      <a:r>
                        <a:t>在这一部分中，我们将：</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讨论作为领队如何进行自我关怀</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了解有力宣言，帮助自己和队友“进入状态”</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拉伸时进行呼吸练习</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自我关怀</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作为领队，照顾好自己很重要！ 照顾好自己可以让你成为最好的自己，让你更有能力去支持他人！</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照顾好自己就是在树立榜样。 你向队友展示了你重视并践行着你在健康小贴士中与他们分享的健康行为！</a:t>
                      </a:r>
                      <a:endParaRPr sz="1000"/>
                    </a:p>
                    <a:p>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自我关怀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什么是自我关怀？</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3 分钟</a:t>
                      </a:r>
                    </a:p>
                    <a:p>
                      <a:pPr marL="0" algn="l" defTabSz="914400" rtl="0" eaLnBrk="1" latinLnBrk="0" hangingPunct="1">
                        <a:defRPr sz="1000" b="1">
                          <a:solidFill>
                            <a:srgbClr val="316355"/>
                          </a:solidFill>
                          <a:latin typeface="Ubuntu" panose="020B0504030602030204" pitchFamily="34" charset="0"/>
                        </a:defRPr>
                      </a:pPr>
                      <a:r>
                        <a:t>主讲人：</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自我关怀，即照顾好自己，对你的整体健康很重要。 自我关怀是指花时间做一些可以减轻压力的活动。</a:t>
                      </a:r>
                    </a:p>
                    <a:p>
                      <a:endParaRPr sz="1000" b="0" i="0" u="none" strike="noStrike" kern="1200" baseline="0">
                        <a:solidFill>
                          <a:schemeClr val="dk1"/>
                        </a:solidFill>
                        <a:latin typeface="Ubuntu" panose="020B0504030602030204" pitchFamily="34" charset="0"/>
                        <a:ea typeface="+mn-ea"/>
                        <a:cs typeface="+mn-cs"/>
                      </a:endParaRPr>
                    </a:p>
                    <a:p>
                      <a:pPr>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自我关怀对你来说意味着什么？ 当想到“自我关怀”这个词时，你想到的第一件事是什么？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如果参与者沉默不语，可以使用以下问题引导：</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玩得开心且感到放松？</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满足基本需求？</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践行健康习惯？</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请几位参与者分享他们的答案。</a:t>
                      </a:r>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5" name="Picture 4">
            <a:extLst>
              <a:ext uri="{FF2B5EF4-FFF2-40B4-BE49-F238E27FC236}">
                <a16:creationId xmlns:a16="http://schemas.microsoft.com/office/drawing/2014/main" id="{457A228A-D678-CD5C-CBA5-ED38EDB7C505}"/>
              </a:ext>
            </a:extLst>
          </p:cNvPr>
          <p:cNvPicPr>
            <a:picLocks noChangeAspect="1"/>
          </p:cNvPicPr>
          <p:nvPr/>
        </p:nvPicPr>
        <p:blipFill>
          <a:blip r:embed="rId2"/>
          <a:stretch>
            <a:fillRect/>
          </a:stretch>
        </p:blipFill>
        <p:spPr>
          <a:xfrm>
            <a:off x="6982724" y="1167284"/>
            <a:ext cx="2145166" cy="1191146"/>
          </a:xfrm>
          <a:prstGeom prst="rect">
            <a:avLst/>
          </a:prstGeom>
        </p:spPr>
      </p:pic>
      <p:pic>
        <p:nvPicPr>
          <p:cNvPr id="8" name="Picture 7">
            <a:extLst>
              <a:ext uri="{FF2B5EF4-FFF2-40B4-BE49-F238E27FC236}">
                <a16:creationId xmlns:a16="http://schemas.microsoft.com/office/drawing/2014/main" id="{AE49B1F6-F4E8-BB3F-3977-A7C67ECBBDA5}"/>
              </a:ext>
            </a:extLst>
          </p:cNvPr>
          <p:cNvPicPr>
            <a:picLocks noChangeAspect="1"/>
          </p:cNvPicPr>
          <p:nvPr/>
        </p:nvPicPr>
        <p:blipFill>
          <a:blip r:embed="rId3"/>
          <a:stretch>
            <a:fillRect/>
          </a:stretch>
        </p:blipFill>
        <p:spPr>
          <a:xfrm>
            <a:off x="7006893" y="2594100"/>
            <a:ext cx="2120997" cy="1191146"/>
          </a:xfrm>
          <a:prstGeom prst="rect">
            <a:avLst/>
          </a:prstGeom>
        </p:spPr>
      </p:pic>
      <p:pic>
        <p:nvPicPr>
          <p:cNvPr id="11" name="Picture 10">
            <a:extLst>
              <a:ext uri="{FF2B5EF4-FFF2-40B4-BE49-F238E27FC236}">
                <a16:creationId xmlns:a16="http://schemas.microsoft.com/office/drawing/2014/main" id="{9DC3D3D4-FDEE-C3A4-52DF-AE615BB99E21}"/>
              </a:ext>
            </a:extLst>
          </p:cNvPr>
          <p:cNvPicPr>
            <a:picLocks noChangeAspect="1"/>
          </p:cNvPicPr>
          <p:nvPr/>
        </p:nvPicPr>
        <p:blipFill>
          <a:blip r:embed="rId4"/>
          <a:stretch>
            <a:fillRect/>
          </a:stretch>
        </p:blipFill>
        <p:spPr>
          <a:xfrm>
            <a:off x="7089352" y="4359248"/>
            <a:ext cx="1931910" cy="1097601"/>
          </a:xfrm>
          <a:prstGeom prst="rect">
            <a:avLst/>
          </a:prstGeom>
        </p:spPr>
      </p:pic>
    </p:spTree>
    <p:extLst>
      <p:ext uri="{BB962C8B-B14F-4D97-AF65-F5344CB8AC3E}">
        <p14:creationId xmlns:p14="http://schemas.microsoft.com/office/powerpoint/2010/main" val="3596375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C366-D4CB-07EB-D38F-F4C0B78F3DE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EE3A3074-A14C-A439-7FDD-EF52FF3F4A44}"/>
              </a:ext>
            </a:extLst>
          </p:cNvPr>
          <p:cNvGraphicFramePr>
            <a:graphicFrameLocks noGrp="1"/>
          </p:cNvGraphicFramePr>
          <p:nvPr>
            <p:extLst>
              <p:ext uri="{D42A27DB-BD31-4B8C-83A1-F6EECF244321}">
                <p14:modId xmlns:p14="http://schemas.microsoft.com/office/powerpoint/2010/main" val="1524328662"/>
              </p:ext>
            </p:extLst>
          </p:nvPr>
        </p:nvGraphicFramePr>
        <p:xfrm>
          <a:off x="614150" y="545910"/>
          <a:ext cx="8518837" cy="51470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自我关怀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自我关怀核对清单</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6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solidFill>
                            <a:schemeClr val="dk1"/>
                          </a:solidFill>
                          <a:latin typeface="Ubuntu" panose="020B0504030602030204" pitchFamily="34" charset="0"/>
                        </a:defRPr>
                      </a:pPr>
                      <a:r>
                        <a:rPr dirty="0" err="1"/>
                        <a:t>践行自我关怀的方式有很多</a:t>
                      </a:r>
                      <a:r>
                        <a:rPr dirty="0"/>
                        <a:t>！ </a:t>
                      </a:r>
                      <a:r>
                        <a:rPr dirty="0" err="1"/>
                        <a:t>现在，我们来完成自我关怀核对清单</a:t>
                      </a:r>
                      <a:r>
                        <a:rPr dirty="0"/>
                        <a:t>。 </a:t>
                      </a:r>
                    </a:p>
                    <a:p>
                      <a:pPr marL="0" algn="l" defTabSz="914400" rtl="0" eaLnBrk="1" latinLnBrk="0" hangingPunct="1"/>
                      <a:endParaRPr sz="1000" b="0" i="0" u="none" strike="noStrike" kern="1200" baseline="0" dirty="0">
                        <a:solidFill>
                          <a:schemeClr val="dk1"/>
                        </a:solidFill>
                        <a:latin typeface="Ubuntu" panose="020B0504030602030204" pitchFamily="34" charset="0"/>
                        <a:ea typeface="+mn-ea"/>
                        <a:cs typeface="+mn-cs"/>
                      </a:endParaRPr>
                    </a:p>
                    <a:p>
                      <a:pPr marL="0" algn="l" defTabSz="914400" rtl="0" eaLnBrk="1" latinLnBrk="0" hangingPunct="1">
                        <a:defRPr sz="1000">
                          <a:solidFill>
                            <a:schemeClr val="dk1"/>
                          </a:solidFill>
                          <a:latin typeface="Ubuntu" panose="020B0504030602030204" pitchFamily="34" charset="0"/>
                        </a:defRPr>
                      </a:pPr>
                      <a:r>
                        <a:rPr b="1" dirty="0" err="1"/>
                        <a:t>说明：</a:t>
                      </a:r>
                      <a:r>
                        <a:rPr dirty="0" err="1"/>
                        <a:t>查看核对清单上不同的自我关怀活动</a:t>
                      </a:r>
                      <a:r>
                        <a:rPr dirty="0"/>
                        <a:t>。 </a:t>
                      </a:r>
                      <a:r>
                        <a:rPr dirty="0" err="1"/>
                        <a:t>在你已开展的自我关怀活动旁的圆圈内涂色或打勾</a:t>
                      </a:r>
                      <a:r>
                        <a:rPr dirty="0"/>
                        <a:t>。 </a:t>
                      </a:r>
                      <a:r>
                        <a:rPr dirty="0" err="1"/>
                        <a:t>是时候了解你的自我关怀风格了</a:t>
                      </a:r>
                      <a:r>
                        <a:rPr dirty="0"/>
                        <a:t>！</a:t>
                      </a:r>
                    </a:p>
                    <a:p>
                      <a:pPr marL="0" algn="l" defTabSz="914400" rtl="0" eaLnBrk="1" latinLnBrk="0" hangingPunct="1"/>
                      <a:endParaRPr sz="1000" b="0" i="0" u="none" strike="noStrike" kern="1200" baseline="0" dirty="0">
                        <a:solidFill>
                          <a:schemeClr val="dk1"/>
                        </a:solidFill>
                        <a:latin typeface="Ubuntu" panose="020B0504030602030204" pitchFamily="34" charset="0"/>
                        <a:ea typeface="+mn-ea"/>
                        <a:cs typeface="+mn-cs"/>
                      </a:endParaRPr>
                    </a:p>
                    <a:p>
                      <a:pPr marL="0" algn="l" defTabSz="914400" rtl="0" eaLnBrk="1" latinLnBrk="0" hangingPunct="1">
                        <a:defRPr sz="1000" b="1">
                          <a:solidFill>
                            <a:schemeClr val="dk1"/>
                          </a:solidFill>
                          <a:latin typeface="Ubuntu" panose="020B0504030602030204" pitchFamily="34" charset="0"/>
                        </a:defRPr>
                      </a:pPr>
                      <a:r>
                        <a:rPr dirty="0" err="1"/>
                        <a:t>让健身队长花几分钟时间来完成核对清单</a:t>
                      </a:r>
                      <a:r>
                        <a:rPr dirty="0"/>
                        <a:t>。</a:t>
                      </a:r>
                    </a:p>
                    <a:p>
                      <a:pPr marL="0" algn="l" defTabSz="914400" rtl="0" eaLnBrk="1" latinLnBrk="0" hangingPunct="1"/>
                      <a:endParaRPr sz="1000" b="1" i="0" u="none" strike="noStrike" kern="1200" baseline="0" dirty="0">
                        <a:solidFill>
                          <a:schemeClr val="dk1"/>
                        </a:solidFill>
                        <a:latin typeface="Ubuntu" panose="020B0504030602030204" pitchFamily="34" charset="0"/>
                        <a:ea typeface="+mn-ea"/>
                        <a:cs typeface="+mn-cs"/>
                      </a:endParaRPr>
                    </a:p>
                    <a:p>
                      <a:pPr marL="0" algn="l" defTabSz="914400" rtl="0" eaLnBrk="1" latinLnBrk="0" hangingPunct="1">
                        <a:defRPr sz="1000" b="1">
                          <a:solidFill>
                            <a:schemeClr val="dk1"/>
                          </a:solidFill>
                          <a:latin typeface="Ubuntu" panose="020B0504030602030204" pitchFamily="34" charset="0"/>
                        </a:defRPr>
                      </a:pPr>
                      <a:r>
                        <a:rPr dirty="0" err="1"/>
                        <a:t>如果时间允许，你可以引导大家讨论他们的回答</a:t>
                      </a:r>
                      <a:r>
                        <a:rPr dirty="0"/>
                        <a:t>。</a:t>
                      </a:r>
                    </a:p>
                    <a:p>
                      <a:pPr marL="0" algn="l" defTabSz="914400" rtl="0" eaLnBrk="1" latinLnBrk="0" hangingPunct="1"/>
                      <a:endParaRPr sz="1000" b="1"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t>问题</a:t>
                      </a:r>
                      <a:r>
                        <a:rPr dirty="0"/>
                        <a:t>：</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rPr dirty="0" err="1"/>
                        <a:t>你在哪个类别打勾最多</a:t>
                      </a:r>
                      <a:r>
                        <a:rPr dirty="0"/>
                        <a:t>？</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rPr dirty="0" err="1"/>
                        <a:t>有没有哪些活动是你没做过但想尝试的</a:t>
                      </a:r>
                      <a:r>
                        <a:rPr dirty="0"/>
                        <a:t>？</a:t>
                      </a:r>
                    </a:p>
                    <a:p>
                      <a:pPr marL="171450" indent="-171450" algn="l" defTabSz="914400" rtl="0" eaLnBrk="1" latinLnBrk="0" hangingPunct="1">
                        <a:buFont typeface="Arial" panose="020B0604020202020204" pitchFamily="34" charset="0"/>
                        <a:buChar char="•"/>
                      </a:pPr>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自我关怀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自我关怀小贴士</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8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讨论以下问题。 使用《运动员手册》并让运动员独立完成。 留出几分钟进行反思与总结。</a:t>
                      </a:r>
                    </a:p>
                    <a:p>
                      <a:pPr marL="0" marR="0" lvl="0" indent="0" algn="l" defTabSz="914400" rtl="0" eaLnBrk="1" fontAlgn="auto" latinLnBrk="0" hangingPunct="1">
                        <a:lnSpc>
                          <a:spcPct val="100000"/>
                        </a:lnSpc>
                        <a:spcBef>
                          <a:spcPts val="0"/>
                        </a:spcBef>
                        <a:spcAft>
                          <a:spcPts val="0"/>
                        </a:spcAft>
                        <a:buClrTx/>
                        <a:buSzTx/>
                        <a:buFontTx/>
                        <a:buNone/>
                        <a:tabLst/>
                      </a:pPr>
                      <a:endParaRPr sz="10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哪些迹象表明你需要进行自我关怀？  例如，如果饮水不足，你是否会头痛？ 如果睡眠不足，你是否容易发怒？</a:t>
                      </a:r>
                      <a:br>
                        <a:rPr lang="en-US" sz="1000" b="0" i="0" u="none" strike="noStrike" kern="1200" baseline="0" noProof="0" dirty="0">
                          <a:solidFill>
                            <a:schemeClr val="dk1"/>
                          </a:solidFill>
                          <a:latin typeface="Ubuntu" panose="020B0504030602030204" pitchFamily="34" charset="0"/>
                          <a:ea typeface="+mn-ea"/>
                          <a:cs typeface="+mn-cs"/>
                        </a:rPr>
                      </a:b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在自我关怀核对清单中，你想尝试的一件事是什么？</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你会如何以及何时将其纳入你的日常安排中？</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哪些因素可能会妨碍你进行自我关怀？</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谁能为你提供帮助？</a:t>
                      </a:r>
                    </a:p>
                    <a:p>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E5F050C3-45CD-5969-AA94-D00BFAF0386C}"/>
              </a:ext>
            </a:extLst>
          </p:cNvPr>
          <p:cNvPicPr>
            <a:picLocks noChangeAspect="1"/>
          </p:cNvPicPr>
          <p:nvPr/>
        </p:nvPicPr>
        <p:blipFill>
          <a:blip r:embed="rId2"/>
          <a:stretch>
            <a:fillRect/>
          </a:stretch>
        </p:blipFill>
        <p:spPr>
          <a:xfrm>
            <a:off x="7042091" y="997771"/>
            <a:ext cx="1731070" cy="980102"/>
          </a:xfrm>
          <a:prstGeom prst="rect">
            <a:avLst/>
          </a:prstGeom>
        </p:spPr>
      </p:pic>
      <p:pic>
        <p:nvPicPr>
          <p:cNvPr id="9" name="Picture 8">
            <a:extLst>
              <a:ext uri="{FF2B5EF4-FFF2-40B4-BE49-F238E27FC236}">
                <a16:creationId xmlns:a16="http://schemas.microsoft.com/office/drawing/2014/main" id="{8EEAD3FD-EEB5-B09C-44C7-5D986E938B19}"/>
              </a:ext>
            </a:extLst>
          </p:cNvPr>
          <p:cNvPicPr>
            <a:picLocks noChangeAspect="1"/>
          </p:cNvPicPr>
          <p:nvPr/>
        </p:nvPicPr>
        <p:blipFill>
          <a:blip r:embed="rId3"/>
          <a:stretch>
            <a:fillRect/>
          </a:stretch>
        </p:blipFill>
        <p:spPr>
          <a:xfrm>
            <a:off x="6945570" y="3691457"/>
            <a:ext cx="2187417" cy="1251553"/>
          </a:xfrm>
          <a:prstGeom prst="rect">
            <a:avLst/>
          </a:prstGeom>
        </p:spPr>
      </p:pic>
      <p:pic>
        <p:nvPicPr>
          <p:cNvPr id="3" name="Picture 2">
            <a:extLst>
              <a:ext uri="{FF2B5EF4-FFF2-40B4-BE49-F238E27FC236}">
                <a16:creationId xmlns:a16="http://schemas.microsoft.com/office/drawing/2014/main" id="{F739CAAB-C578-8107-DAA8-BEC436D46EBB}"/>
              </a:ext>
            </a:extLst>
          </p:cNvPr>
          <p:cNvPicPr>
            <a:picLocks noChangeAspect="1"/>
          </p:cNvPicPr>
          <p:nvPr/>
        </p:nvPicPr>
        <p:blipFill>
          <a:blip r:embed="rId4"/>
          <a:stretch>
            <a:fillRect/>
          </a:stretch>
        </p:blipFill>
        <p:spPr>
          <a:xfrm>
            <a:off x="7042091" y="1977873"/>
            <a:ext cx="1776790" cy="1003363"/>
          </a:xfrm>
          <a:prstGeom prst="rect">
            <a:avLst/>
          </a:prstGeom>
        </p:spPr>
      </p:pic>
      <p:pic>
        <p:nvPicPr>
          <p:cNvPr id="6" name="Picture 5">
            <a:extLst>
              <a:ext uri="{FF2B5EF4-FFF2-40B4-BE49-F238E27FC236}">
                <a16:creationId xmlns:a16="http://schemas.microsoft.com/office/drawing/2014/main" id="{EA9EE2F4-F48F-F345-5A22-4AF680066BD5}"/>
              </a:ext>
            </a:extLst>
          </p:cNvPr>
          <p:cNvPicPr>
            <a:picLocks noChangeAspect="1"/>
          </p:cNvPicPr>
          <p:nvPr/>
        </p:nvPicPr>
        <p:blipFill>
          <a:blip r:embed="rId5"/>
          <a:stretch>
            <a:fillRect/>
          </a:stretch>
        </p:blipFill>
        <p:spPr>
          <a:xfrm>
            <a:off x="7472346" y="1184067"/>
            <a:ext cx="882450" cy="687875"/>
          </a:xfrm>
          <a:prstGeom prst="rect">
            <a:avLst/>
          </a:prstGeom>
          <a:ln w="3175">
            <a:solidFill>
              <a:schemeClr val="tx1"/>
            </a:solidFill>
          </a:ln>
        </p:spPr>
      </p:pic>
      <p:pic>
        <p:nvPicPr>
          <p:cNvPr id="8" name="Picture 7">
            <a:extLst>
              <a:ext uri="{FF2B5EF4-FFF2-40B4-BE49-F238E27FC236}">
                <a16:creationId xmlns:a16="http://schemas.microsoft.com/office/drawing/2014/main" id="{0B08B39F-517A-3830-3804-8E9996032FD0}"/>
              </a:ext>
            </a:extLst>
          </p:cNvPr>
          <p:cNvPicPr>
            <a:picLocks noChangeAspect="1"/>
          </p:cNvPicPr>
          <p:nvPr/>
        </p:nvPicPr>
        <p:blipFill>
          <a:blip r:embed="rId6"/>
          <a:stretch>
            <a:fillRect/>
          </a:stretch>
        </p:blipFill>
        <p:spPr>
          <a:xfrm>
            <a:off x="7504670" y="2188620"/>
            <a:ext cx="894791" cy="689595"/>
          </a:xfrm>
          <a:prstGeom prst="rect">
            <a:avLst/>
          </a:prstGeom>
          <a:ln w="3175">
            <a:solidFill>
              <a:schemeClr val="tx1"/>
            </a:solidFill>
          </a:ln>
        </p:spPr>
      </p:pic>
    </p:spTree>
    <p:extLst>
      <p:ext uri="{BB962C8B-B14F-4D97-AF65-F5344CB8AC3E}">
        <p14:creationId xmlns:p14="http://schemas.microsoft.com/office/powerpoint/2010/main" val="1968015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A760C-357F-1A6A-6FC7-2BB3BAED883D}"/>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1F7233BC-8792-E674-3A33-065AFB182BE1}"/>
              </a:ext>
            </a:extLst>
          </p:cNvPr>
          <p:cNvGraphicFramePr>
            <a:graphicFrameLocks noGrp="1"/>
          </p:cNvGraphicFramePr>
          <p:nvPr>
            <p:extLst>
              <p:ext uri="{D42A27DB-BD31-4B8C-83A1-F6EECF244321}">
                <p14:modId xmlns:p14="http://schemas.microsoft.com/office/powerpoint/2010/main" val="414740377"/>
              </p:ext>
            </p:extLst>
          </p:nvPr>
        </p:nvGraphicFramePr>
        <p:xfrm>
          <a:off x="614150" y="545910"/>
          <a:ext cx="8518837" cy="61555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pPr>
                      <a:r>
                        <a:t>现在，我们来谈谈有力宣言！</a:t>
                      </a:r>
                    </a:p>
                    <a:p>
                      <a:pPr marL="0" algn="l" defTabSz="914400" rtl="0" eaLnBrk="1" latinLnBrk="0" hangingPunct="1"/>
                      <a:endParaRPr sz="1000"/>
                    </a:p>
                    <a:p>
                      <a:pPr marL="0" algn="l" defTabSz="914400" rtl="0" eaLnBrk="1" latinLnBrk="0" hangingPunct="1">
                        <a:defRPr sz="1000"/>
                      </a:pPr>
                      <a:r>
                        <a:t>在接下来的几张幻灯片中，你将看到有力宣言的示例。</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你感觉如何？</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3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b="1">
                          <a:solidFill>
                            <a:schemeClr val="dk1"/>
                          </a:solidFill>
                          <a:latin typeface="Ubuntu" panose="020B0504030602030204" pitchFamily="34" charset="0"/>
                        </a:defRPr>
                      </a:pPr>
                      <a:r>
                        <a:t>大声朗读每一条有力宣言。可以让引导师或参与者单独朗读，也可以集体朗读。</a:t>
                      </a:r>
                    </a:p>
                    <a:p>
                      <a:endParaRPr sz="1000" b="1"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阅读完每条有力宣言后，询问健身队长在听到这些宣言后有何感受。</a:t>
                      </a:r>
                    </a:p>
                    <a:p>
                      <a:endParaRPr sz="10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a:defRPr sz="1000">
                          <a:solidFill>
                            <a:schemeClr val="dk1"/>
                          </a:solidFill>
                          <a:latin typeface="Ubuntu" panose="020B0504030602030204" pitchFamily="34" charset="0"/>
                        </a:defRPr>
                      </a:pPr>
                      <a:r>
                        <a:t>这条有力宣言让你有何感受？</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27FAD44E-971D-F784-4588-E3BC606F85B4}"/>
              </a:ext>
            </a:extLst>
          </p:cNvPr>
          <p:cNvPicPr>
            <a:picLocks noChangeAspect="1"/>
          </p:cNvPicPr>
          <p:nvPr/>
        </p:nvPicPr>
        <p:blipFill>
          <a:blip r:embed="rId2"/>
          <a:stretch>
            <a:fillRect/>
          </a:stretch>
        </p:blipFill>
        <p:spPr>
          <a:xfrm>
            <a:off x="7054392" y="1264108"/>
            <a:ext cx="1821086" cy="1004050"/>
          </a:xfrm>
          <a:prstGeom prst="rect">
            <a:avLst/>
          </a:prstGeom>
        </p:spPr>
      </p:pic>
      <p:pic>
        <p:nvPicPr>
          <p:cNvPr id="8" name="Picture 7">
            <a:extLst>
              <a:ext uri="{FF2B5EF4-FFF2-40B4-BE49-F238E27FC236}">
                <a16:creationId xmlns:a16="http://schemas.microsoft.com/office/drawing/2014/main" id="{D61840E9-0EE5-68EF-4B6C-FA0E67462FAB}"/>
              </a:ext>
            </a:extLst>
          </p:cNvPr>
          <p:cNvPicPr>
            <a:picLocks noChangeAspect="1"/>
          </p:cNvPicPr>
          <p:nvPr/>
        </p:nvPicPr>
        <p:blipFill>
          <a:blip r:embed="rId3"/>
          <a:stretch>
            <a:fillRect/>
          </a:stretch>
        </p:blipFill>
        <p:spPr>
          <a:xfrm>
            <a:off x="7041660" y="2637301"/>
            <a:ext cx="1833818" cy="1004050"/>
          </a:xfrm>
          <a:prstGeom prst="rect">
            <a:avLst/>
          </a:prstGeom>
        </p:spPr>
      </p:pic>
      <p:pic>
        <p:nvPicPr>
          <p:cNvPr id="11" name="Picture 10">
            <a:extLst>
              <a:ext uri="{FF2B5EF4-FFF2-40B4-BE49-F238E27FC236}">
                <a16:creationId xmlns:a16="http://schemas.microsoft.com/office/drawing/2014/main" id="{E022C61A-4402-B6F5-E1A4-739B0F75C37B}"/>
              </a:ext>
            </a:extLst>
          </p:cNvPr>
          <p:cNvPicPr>
            <a:picLocks noChangeAspect="1"/>
          </p:cNvPicPr>
          <p:nvPr/>
        </p:nvPicPr>
        <p:blipFill>
          <a:blip r:embed="rId4"/>
          <a:stretch>
            <a:fillRect/>
          </a:stretch>
        </p:blipFill>
        <p:spPr>
          <a:xfrm>
            <a:off x="7132556" y="4010494"/>
            <a:ext cx="1788370" cy="986582"/>
          </a:xfrm>
          <a:prstGeom prst="rect">
            <a:avLst/>
          </a:prstGeom>
        </p:spPr>
      </p:pic>
      <p:pic>
        <p:nvPicPr>
          <p:cNvPr id="14" name="Picture 13">
            <a:extLst>
              <a:ext uri="{FF2B5EF4-FFF2-40B4-BE49-F238E27FC236}">
                <a16:creationId xmlns:a16="http://schemas.microsoft.com/office/drawing/2014/main" id="{7A312D17-BF44-FBE7-468D-2B46ED00525E}"/>
              </a:ext>
            </a:extLst>
          </p:cNvPr>
          <p:cNvPicPr>
            <a:picLocks noChangeAspect="1"/>
          </p:cNvPicPr>
          <p:nvPr/>
        </p:nvPicPr>
        <p:blipFill>
          <a:blip r:embed="rId5"/>
          <a:stretch>
            <a:fillRect/>
          </a:stretch>
        </p:blipFill>
        <p:spPr>
          <a:xfrm>
            <a:off x="7180283" y="5308512"/>
            <a:ext cx="1772300" cy="1004050"/>
          </a:xfrm>
          <a:prstGeom prst="rect">
            <a:avLst/>
          </a:prstGeom>
        </p:spPr>
      </p:pic>
    </p:spTree>
    <p:extLst>
      <p:ext uri="{BB962C8B-B14F-4D97-AF65-F5344CB8AC3E}">
        <p14:creationId xmlns:p14="http://schemas.microsoft.com/office/powerpoint/2010/main" val="284811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5D82-19BB-1C47-EA71-13C6F6D09E10}"/>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0223CBD-1397-1A2A-A3D8-2443D732E193}"/>
              </a:ext>
            </a:extLst>
          </p:cNvPr>
          <p:cNvGraphicFramePr>
            <a:graphicFrameLocks noGrp="1"/>
          </p:cNvGraphicFramePr>
          <p:nvPr>
            <p:extLst>
              <p:ext uri="{D42A27DB-BD31-4B8C-83A1-F6EECF244321}">
                <p14:modId xmlns:p14="http://schemas.microsoft.com/office/powerpoint/2010/main" val="3099048936"/>
              </p:ext>
            </p:extLst>
          </p:nvPr>
        </p:nvGraphicFramePr>
        <p:xfrm>
          <a:off x="614150" y="545910"/>
          <a:ext cx="8518837" cy="478131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algn="l" defTabSz="914400" rtl="0" eaLnBrk="1" latinLnBrk="0" hangingPunct="1">
                        <a:defRPr sz="1000">
                          <a:latin typeface="Ubuntu" panose="020B0504030602030204" pitchFamily="34" charset="0"/>
                        </a:defRPr>
                      </a:pPr>
                      <a:r>
                        <a:rPr b="1">
                          <a:solidFill>
                            <a:srgbClr val="316355"/>
                          </a:solidFill>
                        </a:rPr>
                        <a:t>第 2 部分：</a:t>
                      </a:r>
                      <a:r>
                        <a:t>比赛日心态 – 有力宣言</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什么是有力宣言？</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2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有力宣言是积极向上或鼓舞人心的话语或短语，可以增强我们的信心或抗压能力。 这些宣言可以激励你努力拼搏、全力以赴。 </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有没有人能想起自己曾使用有力宣言的时候？</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提醒运动员，他们可以在训练和比赛中的任何时刻，以及日常活动中使用有力宣言。 这些宣言在压力情境下十分有用，例如篮球比赛中的罚球、参加重大赛事等。</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帮助队友使用有力宣言</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作为第 2 年健身队长，你的新职责是帮助队友使用有力宣言。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在每次体育训练开始时，帮助队友“进入状态”。 在队友到达时或热身期间，与他们分享有力宣言。 注意这两条有力宣言使用的是“你”，而非“我”。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与队友分享有力宣言时，通常会让他们感觉良好，同时也让你心情愉悦！</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 – 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小组活动</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7 分钟</a:t>
                      </a:r>
                    </a:p>
                    <a:p>
                      <a:pPr marL="0" algn="l" defTabSz="914400" rtl="0" eaLnBrk="1" latinLnBrk="0" hangingPunct="1">
                        <a:defRPr sz="1000" b="1">
                          <a:solidFill>
                            <a:srgbClr val="316355"/>
                          </a:solidFill>
                          <a:latin typeface="Ubuntu" panose="020B0504030602030204" pitchFamily="34" charset="0"/>
                        </a:defRPr>
                      </a:pPr>
                      <a:r>
                        <a:t>主讲人：</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既然你已经了解了什么是有力宣言，现在让我们一起创建一份可以与队友分享的有力宣言清单。</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br>
                        <a:rPr lang="en-US" sz="1000" b="0" i="0" u="none" strike="noStrike" kern="1200" baseline="0" noProof="0" dirty="0">
                          <a:solidFill>
                            <a:schemeClr val="dk1"/>
                          </a:solidFill>
                          <a:latin typeface="Ubuntu" panose="020B0504030602030204" pitchFamily="34" charset="0"/>
                          <a:ea typeface="+mn-ea"/>
                          <a:cs typeface="+mn-cs"/>
                        </a:rPr>
                      </a:br>
                      <a:r>
                        <a:t>如果时间允许，让健身队长练习互相分享这些宣言。 鼓励健身队长在说出宣言时进行眼神交流并面带微笑。 他们还可以做出诸如击掌或碰拳之类的手势。</a:t>
                      </a:r>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4" name="Picture 3">
            <a:extLst>
              <a:ext uri="{FF2B5EF4-FFF2-40B4-BE49-F238E27FC236}">
                <a16:creationId xmlns:a16="http://schemas.microsoft.com/office/drawing/2014/main" id="{C6DA85E2-B3CC-E1E4-10E3-EAB8309B64A2}"/>
              </a:ext>
            </a:extLst>
          </p:cNvPr>
          <p:cNvPicPr>
            <a:picLocks noChangeAspect="1"/>
          </p:cNvPicPr>
          <p:nvPr/>
        </p:nvPicPr>
        <p:blipFill>
          <a:blip r:embed="rId2"/>
          <a:stretch>
            <a:fillRect/>
          </a:stretch>
        </p:blipFill>
        <p:spPr>
          <a:xfrm>
            <a:off x="6924275" y="1194347"/>
            <a:ext cx="2048182" cy="1146214"/>
          </a:xfrm>
          <a:prstGeom prst="rect">
            <a:avLst/>
          </a:prstGeom>
        </p:spPr>
      </p:pic>
      <p:pic>
        <p:nvPicPr>
          <p:cNvPr id="7" name="Picture 6">
            <a:extLst>
              <a:ext uri="{FF2B5EF4-FFF2-40B4-BE49-F238E27FC236}">
                <a16:creationId xmlns:a16="http://schemas.microsoft.com/office/drawing/2014/main" id="{2950F5B6-648E-E569-F1B3-5BF64A5C0A20}"/>
              </a:ext>
            </a:extLst>
          </p:cNvPr>
          <p:cNvPicPr>
            <a:picLocks noChangeAspect="1"/>
          </p:cNvPicPr>
          <p:nvPr/>
        </p:nvPicPr>
        <p:blipFill>
          <a:blip r:embed="rId3"/>
          <a:stretch>
            <a:fillRect/>
          </a:stretch>
        </p:blipFill>
        <p:spPr>
          <a:xfrm>
            <a:off x="7050523" y="2728678"/>
            <a:ext cx="1795685" cy="983062"/>
          </a:xfrm>
          <a:prstGeom prst="rect">
            <a:avLst/>
          </a:prstGeom>
        </p:spPr>
      </p:pic>
      <p:pic>
        <p:nvPicPr>
          <p:cNvPr id="10" name="Picture 9">
            <a:extLst>
              <a:ext uri="{FF2B5EF4-FFF2-40B4-BE49-F238E27FC236}">
                <a16:creationId xmlns:a16="http://schemas.microsoft.com/office/drawing/2014/main" id="{D12D0BEF-B68F-F0EC-755B-F8D62B69ECD5}"/>
              </a:ext>
            </a:extLst>
          </p:cNvPr>
          <p:cNvPicPr>
            <a:picLocks noChangeAspect="1"/>
          </p:cNvPicPr>
          <p:nvPr/>
        </p:nvPicPr>
        <p:blipFill>
          <a:blip r:embed="rId4"/>
          <a:stretch>
            <a:fillRect/>
          </a:stretch>
        </p:blipFill>
        <p:spPr>
          <a:xfrm>
            <a:off x="7072720" y="3984820"/>
            <a:ext cx="1899737" cy="1069323"/>
          </a:xfrm>
          <a:prstGeom prst="rect">
            <a:avLst/>
          </a:prstGeom>
        </p:spPr>
      </p:pic>
    </p:spTree>
    <p:extLst>
      <p:ext uri="{BB962C8B-B14F-4D97-AF65-F5344CB8AC3E}">
        <p14:creationId xmlns:p14="http://schemas.microsoft.com/office/powerpoint/2010/main" val="1126396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A3790-950B-1468-E313-F9420F47ED6E}"/>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FB74431-C6CB-A4CF-7001-68BE65D64F9A}"/>
              </a:ext>
            </a:extLst>
          </p:cNvPr>
          <p:cNvGraphicFramePr>
            <a:graphicFrameLocks noGrp="1"/>
          </p:cNvGraphicFramePr>
          <p:nvPr>
            <p:extLst>
              <p:ext uri="{D42A27DB-BD31-4B8C-83A1-F6EECF244321}">
                <p14:modId xmlns:p14="http://schemas.microsoft.com/office/powerpoint/2010/main" val="586908082"/>
              </p:ext>
            </p:extLst>
          </p:nvPr>
        </p:nvGraphicFramePr>
        <p:xfrm>
          <a:off x="614150" y="545910"/>
          <a:ext cx="8518837" cy="43850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algn="l" defTabSz="914400" rtl="0" eaLnBrk="1" latinLnBrk="0" hangingPunct="1">
                        <a:defRPr sz="1000">
                          <a:latin typeface="Ubuntu" panose="020B0504030602030204" pitchFamily="34" charset="0"/>
                        </a:defRPr>
                      </a:pPr>
                      <a:r>
                        <a:rPr b="1">
                          <a:solidFill>
                            <a:srgbClr val="316355"/>
                          </a:solidFill>
                        </a:rPr>
                        <a:t>第 2 部分：</a:t>
                      </a:r>
                      <a:r>
                        <a:t>比赛日心态 – 有力宣言</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使用有力宣言的其他方法</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4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作为第 2 年健身队长，你将在每次体育训练开始时与队友分享有力宣言，但队友在其他时候也可能需要你的支持！</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你可以通过以下方法，与队友一起使用有力宣言：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t>如果队友在比赛前感到非常紧张，问问他们的有力宣言是什么</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t>鼓励队友写一句有力宣言，并在他们开始“焦虑紧张”时读出来</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t>与队友一起制定计划，在练习和比赛前，互相说一句有力宣言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你还有哪些其他想法可以提醒自己在队友最需要的时候使用有力宣言？</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比赛日心态、呼吸和拉伸</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我们现在将完成“第 2 年健身队长”培训的最后一部分：呼吸和拉伸！</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36AB830F-D15D-9243-CBBA-F78B8324B90B}"/>
              </a:ext>
            </a:extLst>
          </p:cNvPr>
          <p:cNvPicPr>
            <a:picLocks noChangeAspect="1"/>
          </p:cNvPicPr>
          <p:nvPr/>
        </p:nvPicPr>
        <p:blipFill>
          <a:blip r:embed="rId2"/>
          <a:stretch>
            <a:fillRect/>
          </a:stretch>
        </p:blipFill>
        <p:spPr>
          <a:xfrm>
            <a:off x="7005849" y="1652648"/>
            <a:ext cx="1942391" cy="1085798"/>
          </a:xfrm>
          <a:prstGeom prst="rect">
            <a:avLst/>
          </a:prstGeom>
        </p:spPr>
      </p:pic>
      <p:pic>
        <p:nvPicPr>
          <p:cNvPr id="8" name="Picture 7">
            <a:extLst>
              <a:ext uri="{FF2B5EF4-FFF2-40B4-BE49-F238E27FC236}">
                <a16:creationId xmlns:a16="http://schemas.microsoft.com/office/drawing/2014/main" id="{940BB886-1450-F81D-5FD3-CAD5F6074A69}"/>
              </a:ext>
            </a:extLst>
          </p:cNvPr>
          <p:cNvPicPr>
            <a:picLocks noChangeAspect="1"/>
          </p:cNvPicPr>
          <p:nvPr/>
        </p:nvPicPr>
        <p:blipFill>
          <a:blip r:embed="rId3"/>
          <a:stretch>
            <a:fillRect/>
          </a:stretch>
        </p:blipFill>
        <p:spPr>
          <a:xfrm>
            <a:off x="7019373" y="3521793"/>
            <a:ext cx="2113614" cy="1195524"/>
          </a:xfrm>
          <a:prstGeom prst="rect">
            <a:avLst/>
          </a:prstGeom>
        </p:spPr>
      </p:pic>
    </p:spTree>
    <p:extLst>
      <p:ext uri="{BB962C8B-B14F-4D97-AF65-F5344CB8AC3E}">
        <p14:creationId xmlns:p14="http://schemas.microsoft.com/office/powerpoint/2010/main" val="2354670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A9698-5A6E-2F2E-5266-68FF9433786A}"/>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EF5A467-69BF-7A2C-DCDE-777312CF0006}"/>
              </a:ext>
            </a:extLst>
          </p:cNvPr>
          <p:cNvGraphicFramePr>
            <a:graphicFrameLocks noGrp="1"/>
          </p:cNvGraphicFramePr>
          <p:nvPr>
            <p:extLst>
              <p:ext uri="{D42A27DB-BD31-4B8C-83A1-F6EECF244321}">
                <p14:modId xmlns:p14="http://schemas.microsoft.com/office/powerpoint/2010/main" val="3312850126"/>
              </p:ext>
            </p:extLst>
          </p:nvPr>
        </p:nvGraphicFramePr>
        <p:xfrm>
          <a:off x="614150" y="545910"/>
          <a:ext cx="8518837" cy="56983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algn="l" defTabSz="914400" rtl="0" eaLnBrk="1" latinLnBrk="0" hangingPunct="1">
                        <a:defRPr sz="1000">
                          <a:latin typeface="Ubuntu" panose="020B0504030602030204" pitchFamily="34" charset="0"/>
                        </a:defRPr>
                      </a:pPr>
                      <a:r>
                        <a:rPr b="1">
                          <a:solidFill>
                            <a:srgbClr val="316355"/>
                          </a:solidFill>
                        </a:rPr>
                        <a:t>第 2 部分：</a:t>
                      </a:r>
                      <a:r>
                        <a:t>比赛日心态、呼吸和拉伸</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第 2 年健身队长职责</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2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作为第 2 年健身队长，你的新职责是在冷身拉伸环节加入呼吸练习。</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平静呼吸有助于你在事情出错时更能保持冷静，沉着应对挑战，集中注意力并提升专注力。</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比赛日心态、呼吸和拉伸</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平静呼吸练习</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5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平静呼吸是一种缓慢、轻松的呼吸，可以让人感到放松。 当你平静地呼吸时，你的思绪可以平复下来。</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你们中有多少人以前做过呼吸练习？ 也许你曾在强大心灵 (Strong Minds) 筛查活动中做过，或者在冥想等活动中练习过。 </a:t>
                      </a:r>
                      <a:r>
                        <a:rPr b="1"/>
                        <a:t>请做过呼吸练习的健身队长举手。</a:t>
                      </a:r>
                    </a:p>
                    <a:p>
                      <a:pPr marL="0" marR="0" lvl="0" indent="0" algn="l" defTabSz="914400" rtl="0" eaLnBrk="1" fontAlgn="auto" latinLnBrk="0" hangingPunct="1">
                        <a:lnSpc>
                          <a:spcPct val="100000"/>
                        </a:lnSpc>
                        <a:spcBef>
                          <a:spcPts val="0"/>
                        </a:spcBef>
                        <a:spcAft>
                          <a:spcPts val="0"/>
                        </a:spcAft>
                        <a:buClrTx/>
                        <a:buSzTx/>
                        <a:buFontTx/>
                        <a:buNone/>
                        <a:tabLst/>
                      </a:pPr>
                      <a:endParaRPr sz="10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pPr>
                      <a:r>
                        <a:rPr>
                          <a:solidFill>
                            <a:schemeClr val="dk1"/>
                          </a:solidFill>
                          <a:latin typeface="Ubuntu" panose="020B0504030602030204" pitchFamily="34" charset="0"/>
                        </a:rPr>
                        <a:t>现在，我们一起练习呼吸。 </a:t>
                      </a:r>
                      <a:r>
                        <a:t>你可以闭上眼睛，也可以睁着眼睛。 让你的呼吸变得缓慢、轻松、放松。 我们来尝试“花朵和蜡烛”呼吸法：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pPr>
                      <a:r>
                        <a:t>吸气时：假装你正在闻一朵花，用鼻子慢慢吸气。 让肺部充满空气。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pPr>
                      <a:r>
                        <a:t>呼气时：假装你正在吹一支蜡烛，用嘴慢慢呼气。 保持肩膀和胸部放松。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pPr>
                      <a:r>
                        <a:t>继续大约 8 个呼吸循环。</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练习呼吸之后，你感觉如何？ 你是否觉得：</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放松？ 平静？</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积极？ 快乐？</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肌肉更放松？</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脊柱更挺拔？</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有困意？</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C937C346-AF96-DE2C-029E-FF3E83B5E741}"/>
              </a:ext>
            </a:extLst>
          </p:cNvPr>
          <p:cNvPicPr>
            <a:picLocks noChangeAspect="1"/>
          </p:cNvPicPr>
          <p:nvPr/>
        </p:nvPicPr>
        <p:blipFill>
          <a:blip r:embed="rId2"/>
          <a:stretch>
            <a:fillRect/>
          </a:stretch>
        </p:blipFill>
        <p:spPr>
          <a:xfrm>
            <a:off x="7005848" y="1162361"/>
            <a:ext cx="2122041" cy="1168113"/>
          </a:xfrm>
          <a:prstGeom prst="rect">
            <a:avLst/>
          </a:prstGeom>
        </p:spPr>
      </p:pic>
      <p:pic>
        <p:nvPicPr>
          <p:cNvPr id="8" name="Picture 7">
            <a:extLst>
              <a:ext uri="{FF2B5EF4-FFF2-40B4-BE49-F238E27FC236}">
                <a16:creationId xmlns:a16="http://schemas.microsoft.com/office/drawing/2014/main" id="{70A9C1F7-EEC9-759F-1BC3-0154BCDAAB51}"/>
              </a:ext>
            </a:extLst>
          </p:cNvPr>
          <p:cNvPicPr>
            <a:picLocks noChangeAspect="1"/>
          </p:cNvPicPr>
          <p:nvPr/>
        </p:nvPicPr>
        <p:blipFill>
          <a:blip r:embed="rId3"/>
          <a:stretch>
            <a:fillRect/>
          </a:stretch>
        </p:blipFill>
        <p:spPr>
          <a:xfrm>
            <a:off x="7005849" y="3571976"/>
            <a:ext cx="2122040" cy="1169960"/>
          </a:xfrm>
          <a:prstGeom prst="rect">
            <a:avLst/>
          </a:prstGeom>
        </p:spPr>
      </p:pic>
    </p:spTree>
    <p:extLst>
      <p:ext uri="{BB962C8B-B14F-4D97-AF65-F5344CB8AC3E}">
        <p14:creationId xmlns:p14="http://schemas.microsoft.com/office/powerpoint/2010/main" val="2867174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64485-4E68-D21D-A7A6-0E941FA1747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FE03C4B4-0244-610C-907A-DBD82C325A7E}"/>
              </a:ext>
            </a:extLst>
          </p:cNvPr>
          <p:cNvGraphicFramePr>
            <a:graphicFrameLocks noGrp="1"/>
          </p:cNvGraphicFramePr>
          <p:nvPr>
            <p:extLst>
              <p:ext uri="{D42A27DB-BD31-4B8C-83A1-F6EECF244321}">
                <p14:modId xmlns:p14="http://schemas.microsoft.com/office/powerpoint/2010/main" val="3608722743"/>
              </p:ext>
            </p:extLst>
          </p:nvPr>
        </p:nvGraphicFramePr>
        <p:xfrm>
          <a:off x="614150" y="545910"/>
          <a:ext cx="8518837" cy="4537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比赛日心态、呼吸和拉伸</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“拉伸、呼吸、放松”</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练习一下吧！ “拉伸、呼吸、放松”</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6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现在，我们会将呼吸和拉伸结合起来，进行一项名为“拉伸、呼吸、放松”的练习。</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latin typeface="Ubuntu" panose="020B0504030602030204" pitchFamily="34" charset="0"/>
                        </a:defRPr>
                      </a:pPr>
                      <a:r>
                        <a:t>按照屏幕上的提示，引导大家完成练习。</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1. 拉伸！ 开始拉伸。</a:t>
                      </a:r>
                    </a:p>
                    <a:p>
                      <a:pPr marL="0" marR="0" lvl="0" indent="0" algn="l" defTabSz="914400" rtl="0" eaLnBrk="1" fontAlgn="auto" latinLnBrk="0" hangingPunct="1">
                        <a:lnSpc>
                          <a:spcPct val="100000"/>
                        </a:lnSpc>
                        <a:spcBef>
                          <a:spcPts val="0"/>
                        </a:spcBef>
                        <a:spcAft>
                          <a:spcPts val="0"/>
                        </a:spcAft>
                        <a:buClrTx/>
                        <a:buSzTx/>
                        <a:buFontTx/>
                        <a:buNone/>
                        <a:tabLst/>
                      </a:pPr>
                      <a:endParaRPr sz="10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2. 呼吸！ 保持拉伸姿势，平静呼吸 5 次。 </a:t>
                      </a:r>
                      <a:r>
                        <a:rPr u="sng"/>
                        <a:t>注意感受肌肉在呼吸间逐渐放松。 </a:t>
                      </a:r>
                      <a:r>
                        <a:rPr b="1"/>
                        <a:t>5 次深呼吸大约需要 30 秒。 </a:t>
                      </a:r>
                      <a:endParaRPr sz="1000" b="1" u="sng">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3. 放松！ 结束拉伸。</a:t>
                      </a:r>
                    </a:p>
                    <a:p>
                      <a:pPr marL="0" marR="0" lvl="0" indent="0" algn="l" defTabSz="914400" rtl="0" eaLnBrk="1" fontAlgn="auto" latinLnBrk="0" hangingPunct="1">
                        <a:lnSpc>
                          <a:spcPct val="100000"/>
                        </a:lnSpc>
                        <a:spcBef>
                          <a:spcPts val="0"/>
                        </a:spcBef>
                        <a:spcAft>
                          <a:spcPts val="0"/>
                        </a:spcAft>
                        <a:buClrTx/>
                        <a:buSzTx/>
                        <a:buFontTx/>
                        <a:buNone/>
                        <a:tabLst/>
                      </a:pPr>
                      <a:endParaRPr sz="10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latin typeface="Ubuntu" panose="020B0504030602030204" pitchFamily="34" charset="0"/>
                        </a:defRPr>
                      </a:pPr>
                      <a:r>
                        <a:t>重复练习几次，在身体一侧做不同的拉伸动作和/或变换身体两侧进行练习。 健身队长还可以分享他们最喜欢的关于此活动的冷身拉伸动作。 </a:t>
                      </a:r>
                    </a:p>
                    <a:p>
                      <a:pPr marL="0" marR="0" lvl="0" indent="0" algn="l" defTabSz="914400" rtl="0" eaLnBrk="1" fontAlgn="auto" latinLnBrk="0" hangingPunct="1">
                        <a:lnSpc>
                          <a:spcPct val="100000"/>
                        </a:lnSpc>
                        <a:spcBef>
                          <a:spcPts val="0"/>
                        </a:spcBef>
                        <a:spcAft>
                          <a:spcPts val="0"/>
                        </a:spcAft>
                        <a:buClrTx/>
                        <a:buSzTx/>
                        <a:buFontTx/>
                        <a:buNone/>
                        <a:tabLst/>
                      </a:pPr>
                      <a:endParaRPr sz="10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5 次深呼吸大约需要 30 秒。 延长拉伸保持时间，最长至 1 分钟或 10 次呼吸，能让肌肉更加放松！</a:t>
                      </a:r>
                      <a:endParaRPr sz="10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1">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比赛日心态、第 2 年健身队长回顾</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在完成培训前，让我们回顾一下第 2 年健身队长的角色和职责！</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92D2D4CA-70CF-F840-F344-D5F40FEFB22F}"/>
              </a:ext>
            </a:extLst>
          </p:cNvPr>
          <p:cNvPicPr>
            <a:picLocks noChangeAspect="1"/>
          </p:cNvPicPr>
          <p:nvPr/>
        </p:nvPicPr>
        <p:blipFill>
          <a:blip r:embed="rId2"/>
          <a:stretch>
            <a:fillRect/>
          </a:stretch>
        </p:blipFill>
        <p:spPr>
          <a:xfrm>
            <a:off x="7042259" y="1267639"/>
            <a:ext cx="1791190" cy="991689"/>
          </a:xfrm>
          <a:prstGeom prst="rect">
            <a:avLst/>
          </a:prstGeom>
        </p:spPr>
      </p:pic>
      <p:pic>
        <p:nvPicPr>
          <p:cNvPr id="6" name="Picture 5">
            <a:extLst>
              <a:ext uri="{FF2B5EF4-FFF2-40B4-BE49-F238E27FC236}">
                <a16:creationId xmlns:a16="http://schemas.microsoft.com/office/drawing/2014/main" id="{A02440BF-05AB-97A9-E9B3-0A1B25DF1EF8}"/>
              </a:ext>
            </a:extLst>
          </p:cNvPr>
          <p:cNvPicPr>
            <a:picLocks noChangeAspect="1"/>
          </p:cNvPicPr>
          <p:nvPr/>
        </p:nvPicPr>
        <p:blipFill>
          <a:blip r:embed="rId3"/>
          <a:stretch>
            <a:fillRect/>
          </a:stretch>
        </p:blipFill>
        <p:spPr>
          <a:xfrm>
            <a:off x="7088088" y="2558567"/>
            <a:ext cx="1745361" cy="978368"/>
          </a:xfrm>
          <a:prstGeom prst="rect">
            <a:avLst/>
          </a:prstGeom>
        </p:spPr>
      </p:pic>
      <p:pic>
        <p:nvPicPr>
          <p:cNvPr id="8" name="Picture 7">
            <a:extLst>
              <a:ext uri="{FF2B5EF4-FFF2-40B4-BE49-F238E27FC236}">
                <a16:creationId xmlns:a16="http://schemas.microsoft.com/office/drawing/2014/main" id="{AE93D9FA-F5E9-173B-EFA0-D9DC4486CEE7}"/>
              </a:ext>
            </a:extLst>
          </p:cNvPr>
          <p:cNvPicPr>
            <a:picLocks noChangeAspect="1"/>
          </p:cNvPicPr>
          <p:nvPr/>
        </p:nvPicPr>
        <p:blipFill>
          <a:blip r:embed="rId4"/>
          <a:stretch>
            <a:fillRect/>
          </a:stretch>
        </p:blipFill>
        <p:spPr>
          <a:xfrm>
            <a:off x="7096714" y="3836174"/>
            <a:ext cx="1791190" cy="997839"/>
          </a:xfrm>
          <a:prstGeom prst="rect">
            <a:avLst/>
          </a:prstGeom>
        </p:spPr>
      </p:pic>
    </p:spTree>
    <p:extLst>
      <p:ext uri="{BB962C8B-B14F-4D97-AF65-F5344CB8AC3E}">
        <p14:creationId xmlns:p14="http://schemas.microsoft.com/office/powerpoint/2010/main" val="2460271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67297-7874-C9A5-5400-1C664A0F7D21}"/>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695AFEF2-96E3-43CC-5286-FA7231F77188}"/>
              </a:ext>
            </a:extLst>
          </p:cNvPr>
          <p:cNvGraphicFramePr>
            <a:graphicFrameLocks noGrp="1"/>
          </p:cNvGraphicFramePr>
          <p:nvPr>
            <p:extLst>
              <p:ext uri="{D42A27DB-BD31-4B8C-83A1-F6EECF244321}">
                <p14:modId xmlns:p14="http://schemas.microsoft.com/office/powerpoint/2010/main" val="1222016920"/>
              </p:ext>
            </p:extLst>
          </p:nvPr>
        </p:nvGraphicFramePr>
        <p:xfrm>
          <a:off x="614150" y="545910"/>
          <a:ext cx="8518837" cy="5299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2 部分：</a:t>
                      </a:r>
                      <a:r>
                        <a:t>比赛日心态、第 2 年健身队长回顾</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第 2 年角色和职责</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2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回顾一下，作为第 2 年健身队长，你有四项主要职责。</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前两项职责已经包含在第 1 年健身队长的角色中。 你要继续履行这些职责！</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t>在每次训练时带领队友进行热身和冷身</a:t>
                      </a:r>
                      <a:br>
                        <a:rPr lang="en-US" sz="1000" dirty="0">
                          <a:latin typeface="Ubuntu" panose="020B0504030602030204" pitchFamily="34" charset="0"/>
                        </a:rPr>
                      </a:br>
                      <a:endParaRPr sz="10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t>与队友分享健康小贴士。 请记住，你务必以身作则，践行自己鼓励队友去做的健康行为！</a:t>
                      </a:r>
                      <a:br>
                        <a:rPr lang="en-US" sz="1000" dirty="0">
                          <a:latin typeface="Ubuntu" panose="020B0504030602030204" pitchFamily="34" charset="0"/>
                        </a:rPr>
                      </a:br>
                      <a:br>
                        <a:rPr lang="en-US" sz="1000" dirty="0">
                          <a:latin typeface="Ubuntu" panose="020B0504030602030204" pitchFamily="34" charset="0"/>
                        </a:rPr>
                      </a:br>
                      <a:r>
                        <a:t>两项新职责是：</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t>在队友到达时或热身期间，与他们分享有力宣言。 微笑并进行眼神交流。 如果你愿意，也可以在说有力宣言时和队友碰拳或击掌。</a:t>
                      </a:r>
                      <a:br>
                        <a:rPr lang="en-US" sz="1000" dirty="0">
                          <a:latin typeface="Ubuntu" panose="020B0504030602030204" pitchFamily="34" charset="0"/>
                        </a:rPr>
                      </a:br>
                      <a:br>
                        <a:rPr lang="en-US" sz="1000" dirty="0">
                          <a:latin typeface="Ubuntu" panose="020B0504030602030204" pitchFamily="34" charset="0"/>
                        </a:rPr>
                      </a:br>
                      <a:r>
                        <a:t>请记住：你也可以在其他时候，比如队友需要支持或鼓励时，分享有力宣言。</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100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t>进行冷身拉伸时，帮助队友进行呼吸练习。 你可以使用“拉伸、呼吸、放松”技巧。</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sz="1000" b="1">
                          <a:latin typeface="Ubuntu" panose="020B0504030602030204" pitchFamily="34" charset="0"/>
                        </a:defRPr>
                      </a:pPr>
                      <a:r>
                        <a:t>可选：添加行动计划以及你希望第 2 年健身队长采取的后续步骤。</a:t>
                      </a:r>
                    </a:p>
                    <a:p>
                      <a:pPr marL="0" marR="0" lvl="0" indent="0" algn="l" defTabSz="914400" rtl="0" eaLnBrk="1" fontAlgn="auto" latinLnBrk="0" hangingPunct="1">
                        <a:lnSpc>
                          <a:spcPct val="100000"/>
                        </a:lnSpc>
                        <a:spcBef>
                          <a:spcPts val="0"/>
                        </a:spcBef>
                        <a:spcAft>
                          <a:spcPts val="0"/>
                        </a:spcAft>
                        <a:buClrTx/>
                        <a:buSzTx/>
                        <a:buFont typeface="+mj-lt"/>
                        <a:buNone/>
                        <a:tabLst/>
                      </a:pPr>
                      <a:endParaRPr sz="10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1">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主题：一个反思词</a:t>
                      </a:r>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邀请健身队长站成一个圈。</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问题：</a:t>
                      </a:r>
                      <a:br>
                        <a:rPr lang="en-US" sz="1000" b="0" i="0" u="none" strike="noStrike" kern="1200" baseline="0" noProof="0" dirty="0">
                          <a:solidFill>
                            <a:schemeClr val="dk1"/>
                          </a:solidFill>
                          <a:latin typeface="Ubuntu" panose="020B0504030602030204" pitchFamily="34" charset="0"/>
                          <a:ea typeface="+mn-ea"/>
                          <a:cs typeface="+mn-cs"/>
                        </a:rPr>
                      </a:br>
                      <a:r>
                        <a:rPr>
                          <a:solidFill>
                            <a:schemeClr val="dk1"/>
                          </a:solidFill>
                        </a:rPr>
                        <a:t>作为第 2 年健身队长，你期待的一件事是什么？</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A8FF5435-7BBF-D285-2B82-21ADCAAC870D}"/>
              </a:ext>
            </a:extLst>
          </p:cNvPr>
          <p:cNvPicPr>
            <a:picLocks noChangeAspect="1"/>
          </p:cNvPicPr>
          <p:nvPr/>
        </p:nvPicPr>
        <p:blipFill>
          <a:blip r:embed="rId2"/>
          <a:stretch>
            <a:fillRect/>
          </a:stretch>
        </p:blipFill>
        <p:spPr>
          <a:xfrm>
            <a:off x="7179649" y="2199429"/>
            <a:ext cx="1784634" cy="996217"/>
          </a:xfrm>
          <a:prstGeom prst="rect">
            <a:avLst/>
          </a:prstGeom>
        </p:spPr>
      </p:pic>
      <p:pic>
        <p:nvPicPr>
          <p:cNvPr id="8" name="Picture 7">
            <a:extLst>
              <a:ext uri="{FF2B5EF4-FFF2-40B4-BE49-F238E27FC236}">
                <a16:creationId xmlns:a16="http://schemas.microsoft.com/office/drawing/2014/main" id="{07CA508C-1FE5-64DE-B0BA-4565DFEEACCB}"/>
              </a:ext>
            </a:extLst>
          </p:cNvPr>
          <p:cNvPicPr>
            <a:picLocks noChangeAspect="1"/>
          </p:cNvPicPr>
          <p:nvPr/>
        </p:nvPicPr>
        <p:blipFill>
          <a:blip r:embed="rId3"/>
          <a:stretch>
            <a:fillRect/>
          </a:stretch>
        </p:blipFill>
        <p:spPr>
          <a:xfrm>
            <a:off x="7076994" y="4677461"/>
            <a:ext cx="1989944" cy="1091918"/>
          </a:xfrm>
          <a:prstGeom prst="rect">
            <a:avLst/>
          </a:prstGeom>
        </p:spPr>
      </p:pic>
    </p:spTree>
    <p:extLst>
      <p:ext uri="{BB962C8B-B14F-4D97-AF65-F5344CB8AC3E}">
        <p14:creationId xmlns:p14="http://schemas.microsoft.com/office/powerpoint/2010/main" val="253621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59707" y="487330"/>
            <a:ext cx="8621486" cy="690189"/>
          </a:xfrm>
          <a:prstGeom prst="rect">
            <a:avLst/>
          </a:prstGeom>
          <a:noFill/>
        </p:spPr>
        <p:txBody>
          <a:bodyPr wrap="square">
            <a:spAutoFit/>
          </a:bodyPr>
          <a:lstStyle/>
          <a:p>
            <a:pPr marL="2540">
              <a:lnSpc>
                <a:spcPct val="107000"/>
              </a:lnSpc>
              <a:spcAft>
                <a:spcPts val="335"/>
              </a:spcAft>
              <a:defRPr sz="14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t>健身队长</a:t>
            </a:r>
            <a:endParaRPr sz="1400">
              <a:solidFill>
                <a:srgbClr val="000000"/>
              </a:solidFill>
              <a:effectLst/>
              <a:latin typeface="Calibri" panose="020F0502020204030204" pitchFamily="34" charset="0"/>
              <a:ea typeface="Calibri" panose="020F0502020204030204" pitchFamily="34" charset="0"/>
            </a:endParaRPr>
          </a:p>
          <a:p>
            <a:pPr marL="2540">
              <a:lnSpc>
                <a:spcPct val="107000"/>
              </a:lnSpc>
              <a:spcAft>
                <a:spcPts val="825"/>
              </a:spcAft>
              <a:defRPr sz="2200">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t>引导师指南</a:t>
            </a:r>
            <a:endParaRPr sz="2200" kern="0">
              <a:solidFill>
                <a:srgbClr val="2F6153"/>
              </a:solidFill>
              <a:effectLst/>
              <a:latin typeface="Ubuntu" panose="020B0504030602030204" pitchFamily="34" charset="0"/>
              <a:ea typeface="Ubuntu" panose="020B0504030602030204" pitchFamily="34" charset="0"/>
              <a:cs typeface="Ubuntu" panose="020B050403060203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59" y="1179507"/>
            <a:ext cx="8963495" cy="4373570"/>
          </a:xfrm>
          <a:prstGeom prst="rect">
            <a:avLst/>
          </a:prstGeom>
          <a:noFill/>
        </p:spPr>
        <p:txBody>
          <a:bodyPr wrap="square">
            <a:spAutoFit/>
          </a:bodyPr>
          <a:lstStyle/>
          <a:p>
            <a:pPr indent="-6350">
              <a:lnSpc>
                <a:spcPct val="117000"/>
              </a:lnSpc>
              <a:spcAft>
                <a:spcPts val="1900"/>
              </a:spcAft>
              <a:defRPr sz="1400">
                <a:solidFill>
                  <a:srgbClr val="2E2825"/>
                </a:solidFill>
                <a:latin typeface="Ubuntu" panose="020B0504030602030204" pitchFamily="34" charset="0"/>
                <a:ea typeface="Ubuntu" panose="020B0504030602030204" pitchFamily="34" charset="0"/>
                <a:cs typeface="Ubuntu" panose="020B0504030602030204" pitchFamily="34" charset="0"/>
              </a:defRPr>
            </a:pPr>
            <a:r>
              <a:rPr dirty="0" err="1">
                <a:effectLst/>
              </a:rPr>
              <a:t>本引导师指南概述了如何借助</a:t>
            </a:r>
            <a:r>
              <a:rPr dirty="0">
                <a:effectLst/>
              </a:rPr>
              <a:t> PowerPoint </a:t>
            </a:r>
            <a:r>
              <a:rPr dirty="0" err="1">
                <a:effectLst/>
              </a:rPr>
              <a:t>演示文稿和参与者手册，主持和开展</a:t>
            </a:r>
            <a:r>
              <a:rPr b="1" u="sng" dirty="0" err="1">
                <a:effectLst/>
              </a:rPr>
              <a:t>第</a:t>
            </a:r>
            <a:r>
              <a:rPr b="1" u="sng" dirty="0">
                <a:effectLst/>
              </a:rPr>
              <a:t> 2 </a:t>
            </a:r>
            <a:r>
              <a:rPr b="1" u="sng" dirty="0" err="1">
                <a:effectLst/>
              </a:rPr>
              <a:t>年</a:t>
            </a:r>
            <a:r>
              <a:rPr b="1" u="sng" dirty="0" err="1"/>
              <a:t>健身队长</a:t>
            </a:r>
            <a:r>
              <a:rPr dirty="0" err="1">
                <a:effectLst/>
              </a:rPr>
              <a:t>培训课程</a:t>
            </a:r>
            <a:r>
              <a:rPr dirty="0">
                <a:effectLst/>
              </a:rPr>
              <a:t>。</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20"/>
              </a:spcAft>
              <a:defRPr sz="1400">
                <a:solidFill>
                  <a:srgbClr val="2E2825"/>
                </a:solidFill>
                <a:effectLst/>
                <a:latin typeface="Ubuntu" panose="020B0504030602030204" pitchFamily="34" charset="0"/>
                <a:ea typeface="Ubuntu" panose="020B0504030602030204" pitchFamily="34" charset="0"/>
                <a:cs typeface="Ubuntu" panose="020B0504030602030204" pitchFamily="34" charset="0"/>
              </a:defRPr>
            </a:pPr>
            <a:r>
              <a:rPr dirty="0" err="1"/>
              <a:t>如果需要帮助准备或开展线上培训的资源，可以在此处获取</a:t>
            </a:r>
            <a:r>
              <a:rPr dirty="0"/>
              <a:t>。</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1900"/>
              </a:spcAft>
              <a:defRPr sz="1400">
                <a:solidFill>
                  <a:srgbClr val="2E2825"/>
                </a:solidFill>
                <a:effectLst/>
                <a:latin typeface="Ubuntu" panose="020B0504030602030204" pitchFamily="34" charset="0"/>
                <a:ea typeface="Ubuntu" panose="020B0504030602030204" pitchFamily="34" charset="0"/>
                <a:cs typeface="Ubuntu" panose="020B0504030602030204" pitchFamily="34" charset="0"/>
              </a:defRPr>
            </a:pPr>
            <a:r>
              <a:rPr dirty="0" err="1"/>
              <a:t>或者，你也可以对工作表、PowerPoint</a:t>
            </a:r>
            <a:r>
              <a:rPr dirty="0"/>
              <a:t> </a:t>
            </a:r>
            <a:r>
              <a:rPr dirty="0" err="1"/>
              <a:t>和本资源进行调整，通过</a:t>
            </a:r>
            <a:r>
              <a:rPr dirty="0"/>
              <a:t> </a:t>
            </a:r>
            <a:r>
              <a:rPr dirty="0" err="1"/>
              <a:t>Zoom、WhatsApp、Facebook</a:t>
            </a:r>
            <a:r>
              <a:rPr dirty="0"/>
              <a:t> </a:t>
            </a:r>
            <a:r>
              <a:rPr dirty="0" err="1"/>
              <a:t>等平台开展培训或进行面授培训</a:t>
            </a:r>
            <a:r>
              <a:rPr dirty="0"/>
              <a:t>。</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07000"/>
              </a:lnSpc>
              <a:spcAft>
                <a:spcPts val="940"/>
              </a:spcAft>
              <a:defRPr sz="14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rPr dirty="0" err="1"/>
              <a:t>请务必完成以下工作，为每次培训做好准备</a:t>
            </a:r>
            <a:r>
              <a:rPr dirty="0"/>
              <a:t>：</a:t>
            </a:r>
            <a:endParaRPr sz="1400" dirty="0">
              <a:solidFill>
                <a:srgbClr val="000000"/>
              </a:solidFill>
              <a:effectLst/>
              <a:latin typeface="Calibri" panose="020F0502020204030204" pitchFamily="34" charset="0"/>
              <a:ea typeface="Calibri" panose="020F0502020204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查看本引导师指南及随附的</a:t>
            </a:r>
            <a:r>
              <a:rPr dirty="0"/>
              <a:t> PowerPoint </a:t>
            </a:r>
            <a:r>
              <a:rPr dirty="0" err="1"/>
              <a:t>演示文稿</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800"/>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查看工作表，亲自完成每项活动，以熟悉活动流程并准备好可分享的示例</a:t>
            </a:r>
            <a:r>
              <a:rPr dirty="0"/>
              <a:t>。 </a:t>
            </a:r>
            <a:r>
              <a:rPr dirty="0" err="1"/>
              <a:t>此外，思考一下可以从项目视角添加哪些信息</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与所有引导师进行一次演练，并涵盖每张幻灯片上的内容</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互相提供反馈</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对所有演示内容进行第二次演练</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在培训前一至两周，将工作表和课程说明发送给参与者</a:t>
            </a:r>
            <a:r>
              <a:rPr dirty="0"/>
              <a:t>。 </a:t>
            </a:r>
            <a:r>
              <a:rPr dirty="0" err="1"/>
              <a:t>请运动员领队仔细查阅所有资源，以熟悉内容</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endParaRPr sz="1400" dirty="0"/>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95667553"/>
              </p:ext>
            </p:extLst>
          </p:nvPr>
        </p:nvGraphicFramePr>
        <p:xfrm>
          <a:off x="614150" y="545909"/>
          <a:ext cx="8518837" cy="394358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pPr>
                        <a:defRPr sz="1400">
                          <a:solidFill>
                            <a:srgbClr val="316355"/>
                          </a:solidFill>
                          <a:latin typeface="Ubuntu" panose="020B0504030602030204" pitchFamily="34" charset="0"/>
                        </a:defRPr>
                      </a:pPr>
                      <a:r>
                        <a:t>准备</a:t>
                      </a:r>
                      <a:endParaRPr sz="14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endParaRPr sz="14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endParaRPr sz="14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pPr>
                        <a:defRPr sz="1000" b="1">
                          <a:solidFill>
                            <a:srgbClr val="316355"/>
                          </a:solidFill>
                          <a:latin typeface="Ubuntu" panose="020B0504030602030204" pitchFamily="34" charset="0"/>
                        </a:defRPr>
                      </a:pPr>
                      <a:r>
                        <a:t>主题：答疑和结语</a:t>
                      </a:r>
                      <a:endParaRPr sz="1000" b="0" i="0" u="none" strike="noStrike" kern="1200" baseline="0">
                        <a:solidFill>
                          <a:schemeClr val="tx1"/>
                        </a:solidFill>
                        <a:latin typeface="Ubuntu" panose="020B0504030602030204" pitchFamily="34" charset="0"/>
                        <a:ea typeface="+mn-ea"/>
                        <a:cs typeface="+mn-cs"/>
                      </a:endParaRPr>
                    </a:p>
                    <a:p>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5 分钟</a:t>
                      </a:r>
                    </a:p>
                    <a:p>
                      <a:pPr>
                        <a:defRPr sz="1000" b="1">
                          <a:solidFill>
                            <a:srgbClr val="316355"/>
                          </a:solidFill>
                          <a:latin typeface="Ubuntu" panose="020B0504030602030204" pitchFamily="34" charset="0"/>
                        </a:defRPr>
                      </a:pPr>
                      <a:r>
                        <a:t>主讲人：</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b="1">
                          <a:solidFill>
                            <a:srgbClr val="316355"/>
                          </a:solidFill>
                          <a:latin typeface="Ubuntu" panose="020B0504030602030204" pitchFamily="34" charset="0"/>
                        </a:defRPr>
                      </a:pPr>
                      <a:r>
                        <a:t>问题：</a:t>
                      </a:r>
                    </a:p>
                    <a:p>
                      <a:pPr>
                        <a:defRPr sz="1000">
                          <a:effectLst/>
                          <a:latin typeface="Ubuntu" panose="020B0504030602030204" pitchFamily="34" charset="0"/>
                        </a:defRPr>
                      </a:pPr>
                      <a:r>
                        <a:t>关于今天所学的内容，大家还有什么疑问吗？</a:t>
                      </a:r>
                    </a:p>
                    <a:p>
                      <a:endParaRPr sz="1000" b="0" i="0" u="none" strike="noStrike" kern="1200" baseline="0">
                        <a:solidFill>
                          <a:schemeClr val="tx1"/>
                        </a:solidFill>
                        <a:effectLst/>
                        <a:latin typeface="Ubuntu" panose="020B0504030602030204" pitchFamily="34" charset="0"/>
                        <a:ea typeface="+mn-ea"/>
                        <a:cs typeface="+mn-cs"/>
                      </a:endParaRPr>
                    </a:p>
                    <a:p>
                      <a:pPr>
                        <a:defRPr sz="1000">
                          <a:solidFill>
                            <a:srgbClr val="000000"/>
                          </a:solidFill>
                          <a:effectLst/>
                          <a:latin typeface="Ubuntu" panose="020B0504030602030204" pitchFamily="34" charset="0"/>
                        </a:defRPr>
                      </a:pPr>
                      <a:r>
                        <a:t>恭喜！ 感谢参与，你现在已经完成“第 2 年健身队长”培训课程。</a:t>
                      </a:r>
                    </a:p>
                    <a:p>
                      <a:pPr>
                        <a:defRPr sz="1000">
                          <a:solidFill>
                            <a:srgbClr val="000000"/>
                          </a:solidFill>
                          <a:effectLst/>
                          <a:latin typeface="Ubuntu" panose="020B0504030602030204" pitchFamily="34" charset="0"/>
                        </a:defRPr>
                      </a:pPr>
                      <a:r>
                        <a:t> </a:t>
                      </a:r>
                    </a:p>
                    <a:p>
                      <a:pPr>
                        <a:defRPr sz="1000">
                          <a:solidFill>
                            <a:srgbClr val="000000"/>
                          </a:solidFill>
                          <a:effectLst/>
                          <a:latin typeface="Ubuntu" panose="020B0504030602030204" pitchFamily="34" charset="0"/>
                        </a:defRPr>
                      </a:pPr>
                      <a:r>
                        <a:t>请记住，要成为优秀的运动员，你必须先是健康的运动员。 你的教练和项目工作人员可以随时为你提供帮助！</a:t>
                      </a: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sz="1000">
                        <a:solidFill>
                          <a:srgbClr val="316355"/>
                        </a:solidFill>
                        <a:latin typeface="Ubuntu" panose="020B0504030602030204" pitchFamily="34" charset="0"/>
                      </a:endParaRPr>
                    </a:p>
                    <a:p>
                      <a:pPr algn="ctr">
                        <a:defRPr sz="3600" b="1">
                          <a:solidFill>
                            <a:schemeClr val="bg1"/>
                          </a:solidFill>
                          <a:latin typeface="Ubuntu" panose="020B0504030602030204" pitchFamily="34" charset="0"/>
                        </a:defRPr>
                      </a:pPr>
                      <a:r>
                        <a:t>模块完成</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pic>
        <p:nvPicPr>
          <p:cNvPr id="4" name="Picture 3">
            <a:extLst>
              <a:ext uri="{FF2B5EF4-FFF2-40B4-BE49-F238E27FC236}">
                <a16:creationId xmlns:a16="http://schemas.microsoft.com/office/drawing/2014/main" id="{EE4A9866-E2E1-8A67-A940-6A5ABB7B7EB3}"/>
              </a:ext>
            </a:extLst>
          </p:cNvPr>
          <p:cNvPicPr>
            <a:picLocks noChangeAspect="1"/>
          </p:cNvPicPr>
          <p:nvPr/>
        </p:nvPicPr>
        <p:blipFill>
          <a:blip r:embed="rId2"/>
          <a:stretch>
            <a:fillRect/>
          </a:stretch>
        </p:blipFill>
        <p:spPr>
          <a:xfrm>
            <a:off x="7164828" y="1054914"/>
            <a:ext cx="1763512" cy="990549"/>
          </a:xfrm>
          <a:prstGeom prst="rect">
            <a:avLst/>
          </a:prstGeom>
        </p:spPr>
      </p:pic>
      <p:pic>
        <p:nvPicPr>
          <p:cNvPr id="6" name="Picture 5">
            <a:extLst>
              <a:ext uri="{FF2B5EF4-FFF2-40B4-BE49-F238E27FC236}">
                <a16:creationId xmlns:a16="http://schemas.microsoft.com/office/drawing/2014/main" id="{66EEA8F5-88D0-E835-85D2-513F4B0FA25D}"/>
              </a:ext>
            </a:extLst>
          </p:cNvPr>
          <p:cNvPicPr>
            <a:picLocks noChangeAspect="1"/>
          </p:cNvPicPr>
          <p:nvPr/>
        </p:nvPicPr>
        <p:blipFill>
          <a:blip r:embed="rId3"/>
          <a:stretch>
            <a:fillRect/>
          </a:stretch>
        </p:blipFill>
        <p:spPr>
          <a:xfrm>
            <a:off x="7164828" y="2276930"/>
            <a:ext cx="1762814" cy="990548"/>
          </a:xfrm>
          <a:prstGeom prst="rect">
            <a:avLst/>
          </a:prstGeom>
        </p:spPr>
      </p:pic>
    </p:spTree>
    <p:extLst>
      <p:ext uri="{BB962C8B-B14F-4D97-AF65-F5344CB8AC3E}">
        <p14:creationId xmlns:p14="http://schemas.microsoft.com/office/powerpoint/2010/main" val="4195585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8621486" cy="361317"/>
          </a:xfrm>
          <a:prstGeom prst="rect">
            <a:avLst/>
          </a:prstGeom>
          <a:noFill/>
        </p:spPr>
        <p:txBody>
          <a:bodyPr wrap="square">
            <a:spAutoFit/>
          </a:bodyPr>
          <a:lstStyle/>
          <a:p>
            <a:pPr marL="20320">
              <a:lnSpc>
                <a:spcPct val="107000"/>
              </a:lnSpc>
              <a:defRPr sz="18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t>培训概述</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652345"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a:lstStyle/>
            <a:p>
              <a:endParaRPr/>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a:lstStyle/>
            <a:p>
              <a:endParaRPr/>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769515736"/>
              </p:ext>
            </p:extLst>
          </p:nvPr>
        </p:nvGraphicFramePr>
        <p:xfrm>
          <a:off x="268941" y="948224"/>
          <a:ext cx="9412942" cy="5036939"/>
        </p:xfrm>
        <a:graphic>
          <a:graphicData uri="http://schemas.openxmlformats.org/drawingml/2006/table">
            <a:tbl>
              <a:tblPr firstRow="1" firstCol="1" bandRow="1">
                <a:tableStyleId>{8799B23B-EC83-4686-B30A-512413B5E67A}</a:tableStyleId>
              </a:tblPr>
              <a:tblGrid>
                <a:gridCol w="4220755">
                  <a:extLst>
                    <a:ext uri="{9D8B030D-6E8A-4147-A177-3AD203B41FA5}">
                      <a16:colId xmlns:a16="http://schemas.microsoft.com/office/drawing/2014/main" val="3459485581"/>
                    </a:ext>
                  </a:extLst>
                </a:gridCol>
                <a:gridCol w="3873718">
                  <a:extLst>
                    <a:ext uri="{9D8B030D-6E8A-4147-A177-3AD203B41FA5}">
                      <a16:colId xmlns:a16="http://schemas.microsoft.com/office/drawing/2014/main" val="215483581"/>
                    </a:ext>
                  </a:extLst>
                </a:gridCol>
                <a:gridCol w="1318469">
                  <a:extLst>
                    <a:ext uri="{9D8B030D-6E8A-4147-A177-3AD203B41FA5}">
                      <a16:colId xmlns:a16="http://schemas.microsoft.com/office/drawing/2014/main" val="1179000542"/>
                    </a:ext>
                  </a:extLst>
                </a:gridCol>
              </a:tblGrid>
              <a:tr h="528295">
                <a:tc>
                  <a:txBody>
                    <a:bodyPr/>
                    <a:lstStyle/>
                    <a:p>
                      <a:pPr marL="3810">
                        <a:lnSpc>
                          <a:spcPct val="107000"/>
                        </a:lnSpc>
                        <a:spcAft>
                          <a:spcPts val="800"/>
                        </a:spcAft>
                        <a:defRPr b="1">
                          <a:solidFill>
                            <a:srgbClr val="8C8D8F"/>
                          </a:solidFill>
                          <a:effectLst/>
                          <a:latin typeface="Ubuntu" panose="020B0504030602030204" pitchFamily="34" charset="0"/>
                        </a:defRPr>
                      </a:pPr>
                      <a:r>
                        <a:rPr sz="1600" dirty="0" err="1"/>
                        <a:t>主题</a:t>
                      </a:r>
                      <a:endParaRPr sz="160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defRPr b="1">
                          <a:solidFill>
                            <a:srgbClr val="8C8D8F"/>
                          </a:solidFill>
                          <a:effectLst/>
                          <a:latin typeface="Ubuntu" panose="020B0504030602030204" pitchFamily="34" charset="0"/>
                        </a:defRPr>
                      </a:pPr>
                      <a:r>
                        <a:rPr sz="1600"/>
                        <a:t>描述</a:t>
                      </a:r>
                      <a:endParaRPr sz="1600" b="1" kern="120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defRPr b="1">
                          <a:solidFill>
                            <a:srgbClr val="8C8D8F"/>
                          </a:solidFill>
                          <a:effectLst/>
                          <a:latin typeface="Ubuntu" panose="020B0504030602030204" pitchFamily="34" charset="0"/>
                        </a:defRPr>
                      </a:pPr>
                      <a:r>
                        <a:rPr sz="1600"/>
                        <a:t>预估 用时</a:t>
                      </a:r>
                      <a:endParaRPr sz="1600" b="1" kern="120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nSpc>
                          <a:spcPct val="60000"/>
                        </a:lnSpc>
                        <a:spcAft>
                          <a:spcPts val="800"/>
                        </a:spcAft>
                        <a:defRPr b="1">
                          <a:solidFill>
                            <a:srgbClr val="2F6153"/>
                          </a:solidFill>
                          <a:effectLst/>
                          <a:latin typeface="Ubuntu" panose="020B0504030602030204" pitchFamily="34" charset="0"/>
                        </a:defRPr>
                      </a:pPr>
                      <a:r>
                        <a:rPr sz="1600"/>
                        <a:t>第 1 课：</a:t>
                      </a:r>
                      <a:endParaRPr sz="1600">
                        <a:solidFill>
                          <a:srgbClr val="000000"/>
                        </a:solidFill>
                        <a:effectLst/>
                        <a:latin typeface="Ubuntu" panose="020B0504030602030204" pitchFamily="34" charset="0"/>
                      </a:endParaRPr>
                    </a:p>
                    <a:p>
                      <a:pPr marL="2540">
                        <a:lnSpc>
                          <a:spcPct val="60000"/>
                        </a:lnSpc>
                        <a:spcAft>
                          <a:spcPts val="800"/>
                        </a:spcAft>
                        <a:defRPr b="1">
                          <a:solidFill>
                            <a:srgbClr val="2F6153"/>
                          </a:solidFill>
                          <a:effectLst/>
                          <a:uFillTx/>
                          <a:latin typeface="Ubuntu" panose="020B0504030602030204" pitchFamily="34" charset="0"/>
                        </a:defRPr>
                      </a:pPr>
                      <a:r>
                        <a:rPr sz="1600"/>
                        <a:t>第 1 年回顾</a:t>
                      </a:r>
                      <a:endParaRPr sz="1600" b="1" u="none" strike="noStrike">
                        <a:solidFill>
                          <a:srgbClr val="000000"/>
                        </a:solidFill>
                        <a:effectLst/>
                        <a:uFillTx/>
                        <a:latin typeface="Ubuntu" panose="020B0504030602030204" pitchFamily="34" charset="0"/>
                      </a:endParaRPr>
                    </a:p>
                    <a:p>
                      <a:pPr marL="180975" lvl="0" indent="-85725">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sz="1600"/>
                        <a:t>健身队长职责</a:t>
                      </a:r>
                    </a:p>
                    <a:p>
                      <a:pPr marL="180975" lvl="0" indent="-85725">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sz="1600"/>
                        <a:t>热身和冷身练习</a:t>
                      </a:r>
                    </a:p>
                    <a:p>
                      <a:pPr marL="180975" lvl="0" indent="-85725">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sz="1600"/>
                        <a:t>沟通</a:t>
                      </a:r>
                      <a:endParaRPr sz="1600" b="0" u="none" strike="noStrike">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txBody>
                  <a:tcPr marL="109692" marR="50661" marT="37886" marB="30397" anchor="ctr">
                    <a:noFill/>
                  </a:tcPr>
                </a:tc>
                <a:tc>
                  <a:txBody>
                    <a:bodyPr/>
                    <a:lstStyle/>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a:t>回顾如何进行适当的热身和冷身练习</a:t>
                      </a:r>
                    </a:p>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a:t>讨论分享健康小贴士的不同方式</a:t>
                      </a:r>
                    </a:p>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a:t>回顾沟通技巧</a:t>
                      </a:r>
                    </a:p>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a:t>分享作为健身队长的成功经历和面临的挑战</a:t>
                      </a:r>
                    </a:p>
                  </a:txBody>
                  <a:tcPr marL="109692" marR="50661" marT="37886" marB="30397" anchor="ctr">
                    <a:noFill/>
                  </a:tcPr>
                </a:tc>
                <a:tc>
                  <a:txBody>
                    <a:bodyPr/>
                    <a:lstStyle/>
                    <a:p>
                      <a:pPr marL="73025">
                        <a:lnSpc>
                          <a:spcPct val="107000"/>
                        </a:lnSpc>
                        <a:spcAft>
                          <a:spcPts val="800"/>
                        </a:spcAft>
                        <a:defRPr>
                          <a:solidFill>
                            <a:srgbClr val="3A3865"/>
                          </a:solidFill>
                          <a:effectLst/>
                          <a:latin typeface="Ubuntu" panose="020B0504030602030204" pitchFamily="34" charset="0"/>
                        </a:defRPr>
                      </a:pPr>
                      <a:r>
                        <a:rPr sz="1600"/>
                        <a:t>1 小时</a:t>
                      </a:r>
                      <a:endParaRPr sz="160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nSpc>
                          <a:spcPct val="60000"/>
                        </a:lnSpc>
                        <a:spcAft>
                          <a:spcPts val="800"/>
                        </a:spcAft>
                        <a:defRPr b="1">
                          <a:solidFill>
                            <a:srgbClr val="3A3865"/>
                          </a:solidFill>
                          <a:effectLst/>
                          <a:latin typeface="Ubuntu" panose="020B0504030602030204" pitchFamily="34" charset="0"/>
                        </a:defRPr>
                      </a:pPr>
                      <a:r>
                        <a:rPr sz="1600"/>
                        <a:t>第 2 课：</a:t>
                      </a:r>
                      <a:endParaRPr sz="1600">
                        <a:solidFill>
                          <a:srgbClr val="000000"/>
                        </a:solidFill>
                        <a:effectLst/>
                        <a:latin typeface="Ubuntu" panose="020B0504030602030204" pitchFamily="34" charset="0"/>
                      </a:endParaRPr>
                    </a:p>
                    <a:p>
                      <a:pPr>
                        <a:lnSpc>
                          <a:spcPct val="60000"/>
                        </a:lnSpc>
                        <a:spcAft>
                          <a:spcPts val="800"/>
                        </a:spcAft>
                        <a:defRPr b="1">
                          <a:solidFill>
                            <a:srgbClr val="3A3865"/>
                          </a:solidFill>
                          <a:effectLst/>
                          <a:latin typeface="Ubuntu" panose="020B0504030602030204" pitchFamily="34" charset="0"/>
                        </a:defRPr>
                      </a:pPr>
                      <a:r>
                        <a:rPr sz="1600"/>
                        <a:t>比赛日心态</a:t>
                      </a:r>
                      <a:endParaRPr sz="1600">
                        <a:solidFill>
                          <a:srgbClr val="000000"/>
                        </a:solidFill>
                        <a:effectLst/>
                        <a:latin typeface="Ubuntu" panose="020B0504030602030204" pitchFamily="34" charset="0"/>
                      </a:endParaRPr>
                    </a:p>
                    <a:p>
                      <a:pPr marL="180975" lvl="0" indent="-95250"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sz="1600"/>
                        <a:t>领队的自我关怀</a:t>
                      </a:r>
                    </a:p>
                    <a:p>
                      <a:pPr marL="180975" lvl="0" indent="-95250"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sz="1600"/>
                        <a:t>有力宣言</a:t>
                      </a:r>
                    </a:p>
                    <a:p>
                      <a:pPr marL="180975" lvl="0" indent="-95250"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sz="1600"/>
                        <a:t>呼吸和拉伸</a:t>
                      </a:r>
                    </a:p>
                  </a:txBody>
                  <a:tcPr marL="109692" marR="50661" marT="37886" marB="30397" anchor="ctr">
                    <a:noFill/>
                  </a:tcPr>
                </a:tc>
                <a:tc>
                  <a:txBody>
                    <a:bodyPr/>
                    <a:lstStyle/>
                    <a:p>
                      <a:pPr marL="295275" marR="270510" indent="-285750">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sz="1600"/>
                        <a:t>讨论作为领队如何进行自我关怀</a:t>
                      </a:r>
                    </a:p>
                    <a:p>
                      <a:pPr marL="295275" marR="270510" indent="-285750">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sz="1600"/>
                        <a:t>了解有力宣言，帮助自己和队友“进入状态”</a:t>
                      </a:r>
                    </a:p>
                    <a:p>
                      <a:pPr marL="295275" marR="270510" indent="-285750">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sz="1600"/>
                        <a:t>拉伸时进行呼吸练习</a:t>
                      </a:r>
                    </a:p>
                  </a:txBody>
                  <a:tcPr marL="109692" marR="50661" marT="37886" marB="30397" anchor="ctr">
                    <a:noFill/>
                  </a:tcPr>
                </a:tc>
                <a:tc>
                  <a:txBody>
                    <a:bodyPr/>
                    <a:lstStyle/>
                    <a:p>
                      <a:pPr marL="73025">
                        <a:lnSpc>
                          <a:spcPct val="107000"/>
                        </a:lnSpc>
                        <a:spcAft>
                          <a:spcPts val="800"/>
                        </a:spcAft>
                        <a:defRPr>
                          <a:solidFill>
                            <a:srgbClr val="3A3865"/>
                          </a:solidFill>
                          <a:effectLst/>
                          <a:latin typeface="Ubuntu" panose="020B0504030602030204" pitchFamily="34" charset="0"/>
                        </a:defRPr>
                      </a:pPr>
                      <a:r>
                        <a:rPr sz="1600" dirty="0"/>
                        <a:t>1 </a:t>
                      </a:r>
                      <a:r>
                        <a:rPr sz="1600" dirty="0" err="1"/>
                        <a:t>小时</a:t>
                      </a:r>
                      <a:endParaRPr sz="160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406062170"/>
              </p:ext>
            </p:extLst>
          </p:nvPr>
        </p:nvGraphicFramePr>
        <p:xfrm>
          <a:off x="614150" y="545910"/>
          <a:ext cx="8518837" cy="517439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defRPr sz="1000" b="1">
                          <a:solidFill>
                            <a:srgbClr val="316355"/>
                          </a:solidFill>
                          <a:latin typeface="Ubuntu" panose="020B0504030602030204" pitchFamily="34" charset="0"/>
                        </a:defRPr>
                      </a:pPr>
                      <a:r>
                        <a:t>主题</a:t>
                      </a:r>
                      <a:endParaRPr sz="1000" b="0"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t>欢迎和介绍</a:t>
                      </a:r>
                    </a:p>
                    <a:p>
                      <a:endParaRPr sz="1000" b="0"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8 分钟</a:t>
                      </a:r>
                    </a:p>
                    <a:p>
                      <a:pPr>
                        <a:defRPr sz="1000" b="1">
                          <a:solidFill>
                            <a:srgbClr val="316355"/>
                          </a:solidFill>
                          <a:latin typeface="Ubuntu" panose="020B0504030602030204" pitchFamily="34" charset="0"/>
                        </a:defRPr>
                      </a:pPr>
                      <a:r>
                        <a:t>主讲人：</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buFont typeface="Arial" panose="020B0604020202020204" pitchFamily="34" charset="0"/>
                        <a:buChar char="•"/>
                        <a:defRPr sz="1000">
                          <a:latin typeface="Ubuntu" panose="020B0504030602030204" pitchFamily="34" charset="0"/>
                        </a:defRPr>
                      </a:pPr>
                      <a:r>
                        <a:t>欢迎各位参与者</a:t>
                      </a:r>
                    </a:p>
                    <a:p>
                      <a:pPr marL="171450" indent="-171450">
                        <a:buFont typeface="Arial" panose="020B0604020202020204" pitchFamily="34" charset="0"/>
                        <a:buChar char="•"/>
                        <a:defRPr sz="1000">
                          <a:latin typeface="Ubuntu" panose="020B0504030602030204" pitchFamily="34" charset="0"/>
                        </a:defRPr>
                      </a:pPr>
                      <a:r>
                        <a:t>介绍引导师</a:t>
                      </a:r>
                    </a:p>
                    <a:p>
                      <a:pPr marL="171450" indent="-171450">
                        <a:buFont typeface="Arial" panose="020B0604020202020204" pitchFamily="34" charset="0"/>
                        <a:buChar char="•"/>
                      </a:pPr>
                      <a:endParaRPr sz="1000" i="0">
                        <a:solidFill>
                          <a:schemeClr val="tx1"/>
                        </a:solidFill>
                        <a:latin typeface="Ubuntu" panose="020B0504030602030204" pitchFamily="34" charset="0"/>
                      </a:endParaRPr>
                    </a:p>
                    <a:p>
                      <a:pPr marL="0" indent="0">
                        <a:buFont typeface="Arial" panose="020B0604020202020204" pitchFamily="34" charset="0"/>
                        <a:buNone/>
                        <a:defRPr sz="1000">
                          <a:latin typeface="Ubuntu" panose="020B0504030602030204" pitchFamily="34" charset="0"/>
                        </a:defRPr>
                      </a:pPr>
                      <a:r>
                        <a:t>大家好！ 欢迎参加“第 2 年健身队长”培训！ </a:t>
                      </a:r>
                      <a:r>
                        <a:rPr b="1"/>
                        <a:t>自我介绍。</a:t>
                      </a:r>
                      <a:br>
                        <a:rPr lang="en-US" sz="1000" b="1" i="0" noProof="0" dirty="0">
                          <a:solidFill>
                            <a:schemeClr val="tx1"/>
                          </a:solidFill>
                          <a:latin typeface="Ubuntu" panose="020B0504030602030204" pitchFamily="34" charset="0"/>
                        </a:rPr>
                      </a:br>
                      <a:br>
                        <a:rPr lang="en-US" sz="1000" i="0" noProof="0" dirty="0">
                          <a:solidFill>
                            <a:schemeClr val="tx1"/>
                          </a:solidFill>
                          <a:latin typeface="Ubuntu" panose="020B0504030602030204" pitchFamily="34" charset="0"/>
                        </a:rPr>
                      </a:br>
                      <a:r>
                        <a:t>首先，请各位做一下自我介绍，告诉我们你最喜欢的运动，以及你最喜欢身为健身队长的哪个方面。 </a:t>
                      </a:r>
                      <a:r>
                        <a:rPr b="1"/>
                        <a:t>每人进行自我介绍</a:t>
                      </a:r>
                      <a: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algn="l" defTabSz="914400" rtl="0" eaLnBrk="1" latinLnBrk="0" hangingPunct="1">
                        <a:defRPr sz="1000">
                          <a:latin typeface="Ubuntu" panose="020B0504030602030204" pitchFamily="34" charset="0"/>
                        </a:defRPr>
                      </a:pPr>
                      <a:r>
                        <a:t>“第 2 年健身队长”培训的目的</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要成为优秀的运动员，你必须先是健康的运动员。 健康的生活方式需要知识、技能、支持，以及全年乃至终身坚持践行健康行为。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“第 2 年健身队长”培训的目的：回顾在之前的培训中学到的内容，庆祝取得的成功，解决可能面临的任何挑战，将比赛日心态引入健身队长的角色和职责中！</a:t>
                      </a:r>
                    </a:p>
                    <a:p>
                      <a:endParaRPr sz="1000" i="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algn="l" defTabSz="914400" rtl="0" eaLnBrk="1" latinLnBrk="0" hangingPunct="1">
                        <a:defRPr sz="1000">
                          <a:latin typeface="Ubuntu" panose="020B0504030602030204" pitchFamily="34" charset="0"/>
                        </a:defRPr>
                      </a:pPr>
                      <a:r>
                        <a:t>模块概述</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“第 2 年健身队长”培训课程分为两节课：</a:t>
                      </a:r>
                    </a:p>
                    <a:p>
                      <a:pPr>
                        <a:defRPr sz="1000">
                          <a:solidFill>
                            <a:schemeClr val="dk1"/>
                          </a:solidFill>
                          <a:latin typeface="Ubuntu" panose="020B0504030602030204" pitchFamily="34" charset="0"/>
                        </a:defRPr>
                      </a:pPr>
                      <a:r>
                        <a:t> </a:t>
                      </a:r>
                    </a:p>
                    <a:p>
                      <a:pPr marL="228600" indent="-228600">
                        <a:buFont typeface="+mj-lt"/>
                        <a:buAutoNum type="arabicPeriod"/>
                        <a:defRPr sz="1000">
                          <a:solidFill>
                            <a:schemeClr val="dk1"/>
                          </a:solidFill>
                          <a:latin typeface="Ubuntu" panose="020B0504030602030204" pitchFamily="34" charset="0"/>
                        </a:defRPr>
                      </a:pPr>
                      <a:r>
                        <a:t>第 1 年回顾</a:t>
                      </a:r>
                    </a:p>
                    <a:p>
                      <a:pPr marL="228600" indent="-228600">
                        <a:buFont typeface="+mj-lt"/>
                        <a:buAutoNum type="arabicPeriod"/>
                        <a:defRPr sz="1000">
                          <a:solidFill>
                            <a:schemeClr val="dk1"/>
                          </a:solidFill>
                          <a:latin typeface="Ubuntu" panose="020B0504030602030204" pitchFamily="34" charset="0"/>
                        </a:defRPr>
                      </a:pPr>
                      <a:r>
                        <a:t>比赛日心态</a:t>
                      </a:r>
                    </a:p>
                    <a:p>
                      <a:pPr marL="228600" indent="-228600">
                        <a:buFont typeface="+mj-lt"/>
                        <a:buAutoNum type="arabicPeriod"/>
                      </a:pPr>
                      <a:endParaRPr sz="1000" b="0" i="0" u="none" strike="noStrike" kern="1200" baseline="0">
                        <a:solidFill>
                          <a:schemeClr val="dk1"/>
                        </a:solidFill>
                        <a:latin typeface="Ubuntu" panose="020B0504030602030204" pitchFamily="34" charset="0"/>
                        <a:ea typeface="+mn-ea"/>
                        <a:cs typeface="+mn-cs"/>
                      </a:endParaRPr>
                    </a:p>
                    <a:p>
                      <a:pPr marL="0" indent="0">
                        <a:buFont typeface="+mj-lt"/>
                        <a:buNone/>
                        <a:defRPr sz="1000">
                          <a:solidFill>
                            <a:schemeClr val="dk1"/>
                          </a:solidFill>
                          <a:latin typeface="Ubuntu" panose="020B0504030602030204" pitchFamily="34" charset="0"/>
                        </a:defRPr>
                      </a:pPr>
                      <a:r>
                        <a:t>完成本课程大约需要 2 个小时。 我们会在第 1 部分和第 2 部分之间安排休息时间。</a:t>
                      </a:r>
                    </a:p>
                    <a:p>
                      <a:pPr marL="0" indent="0">
                        <a:buFont typeface="+mj-lt"/>
                        <a:buNone/>
                      </a:pPr>
                      <a:endParaRPr sz="1000" b="0" i="0" u="none" strike="noStrike" kern="1200" baseline="0">
                        <a:solidFill>
                          <a:schemeClr val="dk1"/>
                        </a:solidFill>
                        <a:latin typeface="Ubuntu" panose="020B0504030602030204" pitchFamily="34" charset="0"/>
                        <a:ea typeface="+mn-ea"/>
                        <a:cs typeface="+mn-cs"/>
                      </a:endParaRPr>
                    </a:p>
                    <a:p>
                      <a:pPr marL="0" indent="0">
                        <a:buFont typeface="+mj-lt"/>
                        <a:buNone/>
                        <a:defRPr sz="1000">
                          <a:solidFill>
                            <a:schemeClr val="dk1"/>
                          </a:solidFill>
                          <a:latin typeface="Ubuntu" panose="020B0504030602030204" pitchFamily="34" charset="0"/>
                        </a:defRPr>
                      </a:pPr>
                      <a:r>
                        <a:t>开始吧！</a:t>
                      </a:r>
                    </a:p>
                    <a:p>
                      <a:pPr marL="0" indent="0">
                        <a:buFont typeface="Arial" panose="020B0604020202020204" pitchFamily="34" charset="0"/>
                        <a:buNone/>
                      </a:pPr>
                      <a:endParaRPr sz="1000" i="0" kern="120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4" name="Picture 3">
            <a:extLst>
              <a:ext uri="{FF2B5EF4-FFF2-40B4-BE49-F238E27FC236}">
                <a16:creationId xmlns:a16="http://schemas.microsoft.com/office/drawing/2014/main" id="{BF723B61-C697-568B-8B53-BE2558DC8874}"/>
              </a:ext>
            </a:extLst>
          </p:cNvPr>
          <p:cNvPicPr>
            <a:picLocks noChangeAspect="1"/>
          </p:cNvPicPr>
          <p:nvPr/>
        </p:nvPicPr>
        <p:blipFill>
          <a:blip r:embed="rId2"/>
          <a:stretch>
            <a:fillRect/>
          </a:stretch>
        </p:blipFill>
        <p:spPr>
          <a:xfrm>
            <a:off x="7077243" y="1207699"/>
            <a:ext cx="1767751" cy="978065"/>
          </a:xfrm>
          <a:prstGeom prst="rect">
            <a:avLst/>
          </a:prstGeom>
        </p:spPr>
      </p:pic>
      <p:pic>
        <p:nvPicPr>
          <p:cNvPr id="6" name="Picture 5">
            <a:extLst>
              <a:ext uri="{FF2B5EF4-FFF2-40B4-BE49-F238E27FC236}">
                <a16:creationId xmlns:a16="http://schemas.microsoft.com/office/drawing/2014/main" id="{2F0DE727-FCDA-7861-3F4F-10088ED5CE6F}"/>
              </a:ext>
            </a:extLst>
          </p:cNvPr>
          <p:cNvPicPr>
            <a:picLocks noChangeAspect="1"/>
          </p:cNvPicPr>
          <p:nvPr/>
        </p:nvPicPr>
        <p:blipFill>
          <a:blip r:embed="rId3"/>
          <a:stretch>
            <a:fillRect/>
          </a:stretch>
        </p:blipFill>
        <p:spPr>
          <a:xfrm>
            <a:off x="7016381" y="2769078"/>
            <a:ext cx="1977359" cy="1094761"/>
          </a:xfrm>
          <a:prstGeom prst="rect">
            <a:avLst/>
          </a:prstGeom>
        </p:spPr>
      </p:pic>
      <p:pic>
        <p:nvPicPr>
          <p:cNvPr id="9" name="Picture 8">
            <a:extLst>
              <a:ext uri="{FF2B5EF4-FFF2-40B4-BE49-F238E27FC236}">
                <a16:creationId xmlns:a16="http://schemas.microsoft.com/office/drawing/2014/main" id="{964DB9FB-E088-5926-49A6-2A8F60988C64}"/>
              </a:ext>
            </a:extLst>
          </p:cNvPr>
          <p:cNvPicPr>
            <a:picLocks noChangeAspect="1"/>
          </p:cNvPicPr>
          <p:nvPr/>
        </p:nvPicPr>
        <p:blipFill>
          <a:blip r:embed="rId4"/>
          <a:stretch>
            <a:fillRect/>
          </a:stretch>
        </p:blipFill>
        <p:spPr>
          <a:xfrm>
            <a:off x="7053422" y="4348710"/>
            <a:ext cx="2013002" cy="1094761"/>
          </a:xfrm>
          <a:prstGeom prst="rect">
            <a:avLst/>
          </a:prstGeom>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718151731"/>
              </p:ext>
            </p:extLst>
          </p:nvPr>
        </p:nvGraphicFramePr>
        <p:xfrm>
          <a:off x="614150" y="545910"/>
          <a:ext cx="8518837" cy="48422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algn="l" defTabSz="914400" rtl="0" eaLnBrk="1" latinLnBrk="0" hangingPunct="1">
                        <a:defRPr sz="1000">
                          <a:latin typeface="Ubuntu" panose="020B0504030602030204" pitchFamily="34" charset="0"/>
                        </a:defRPr>
                      </a:pPr>
                      <a:r>
                        <a:rPr b="1">
                          <a:solidFill>
                            <a:srgbClr val="316355"/>
                          </a:solidFill>
                        </a:rPr>
                        <a:t>第 1 部分：</a:t>
                      </a:r>
                      <a:r>
                        <a:t>第 1 年回顾</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时间：</a:t>
                      </a:r>
                      <a:r>
                        <a:t>1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solidFill>
                            <a:schemeClr val="dk1"/>
                          </a:solidFill>
                          <a:latin typeface="Ubuntu" panose="020B0504030602030204" pitchFamily="34" charset="0"/>
                        </a:defRPr>
                      </a:pPr>
                      <a:r>
                        <a:t>现在，我们开始“第 1 部分：第 1 年回顾”</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000">
                          <a:solidFill>
                            <a:schemeClr val="dk1"/>
                          </a:solidFill>
                          <a:latin typeface="Ubuntu" panose="020B0504030602030204" pitchFamily="34" charset="0"/>
                        </a:defRPr>
                      </a:pPr>
                      <a:r>
                        <a:t>在这一部分中，我们将：</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回顾如何进行适当的热身和冷身练习</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讨论分享健康小贴士的不同方式</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回顾沟通技巧</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分享作为健身队长的成功经历和面临的挑战</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什么是健身？</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4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健身是指通过适当的体育活动、营养摄入和水分补充，</a:t>
                      </a:r>
                    </a:p>
                    <a:p>
                      <a:pPr>
                        <a:defRPr sz="1000">
                          <a:solidFill>
                            <a:schemeClr val="dk1"/>
                          </a:solidFill>
                          <a:latin typeface="Ubuntu" panose="020B0504030602030204" pitchFamily="34" charset="0"/>
                        </a:defRPr>
                      </a:pPr>
                      <a:r>
                        <a:t>实现最佳的健康状态与表现。</a:t>
                      </a:r>
                    </a:p>
                    <a:p>
                      <a:endParaRPr sz="1000" b="0" i="0" u="none" strike="noStrike" kern="1200" baseline="0">
                        <a:solidFill>
                          <a:schemeClr val="dk1"/>
                        </a:solidFill>
                        <a:latin typeface="Ubuntu" panose="020B0504030602030204" pitchFamily="34" charset="0"/>
                        <a:ea typeface="+mn-ea"/>
                        <a:cs typeface="+mn-cs"/>
                      </a:endParaRPr>
                    </a:p>
                    <a:p>
                      <a:pPr>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想一个你认为体格健康的人。 他们为了保持健康做了哪些事，或者你认为他们做了哪些事？ 将答案写在练习册上。</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请几位参与者分享他们的答案。</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回答得很棒！ 保持健康就是每天在定义涉及的三个方面做出健康的选择，即体育活动、营养摄入和水分补充。 身体健康的人不仅拥有良好的健康状态，而且有幸福感。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每天在这三个方面做出健康选择，可以帮助你变得更健康，同时在运动、工作、爱好和生活的其他方面表现得更好。</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当你身体健康时，你会因为身强体健而感觉良好、精力充沛。</a:t>
                      </a:r>
                      <a:br>
                        <a:rPr lang="en-US" sz="1000" b="0" i="0" u="none" strike="noStrike" kern="1200" baseline="0" noProof="0" dirty="0">
                          <a:solidFill>
                            <a:schemeClr val="dk1"/>
                          </a:solidFill>
                          <a:latin typeface="Ubuntu" panose="020B0504030602030204" pitchFamily="34" charset="0"/>
                          <a:ea typeface="+mn-ea"/>
                          <a:cs typeface="+mn-cs"/>
                        </a:rPr>
                      </a:b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4F2D9253-13BD-9F95-11C6-BC26867E54B9}"/>
              </a:ext>
            </a:extLst>
          </p:cNvPr>
          <p:cNvPicPr>
            <a:picLocks noChangeAspect="1"/>
          </p:cNvPicPr>
          <p:nvPr/>
        </p:nvPicPr>
        <p:blipFill>
          <a:blip r:embed="rId2"/>
          <a:stretch>
            <a:fillRect/>
          </a:stretch>
        </p:blipFill>
        <p:spPr>
          <a:xfrm>
            <a:off x="7027282" y="1190444"/>
            <a:ext cx="1935641" cy="1089731"/>
          </a:xfrm>
          <a:prstGeom prst="rect">
            <a:avLst/>
          </a:prstGeom>
        </p:spPr>
      </p:pic>
      <p:pic>
        <p:nvPicPr>
          <p:cNvPr id="7" name="Picture 6">
            <a:extLst>
              <a:ext uri="{FF2B5EF4-FFF2-40B4-BE49-F238E27FC236}">
                <a16:creationId xmlns:a16="http://schemas.microsoft.com/office/drawing/2014/main" id="{CFC1DEDF-A753-460C-E4EA-17FE8149A31F}"/>
              </a:ext>
            </a:extLst>
          </p:cNvPr>
          <p:cNvPicPr>
            <a:picLocks noChangeAspect="1"/>
          </p:cNvPicPr>
          <p:nvPr/>
        </p:nvPicPr>
        <p:blipFill>
          <a:blip r:embed="rId3"/>
          <a:stretch>
            <a:fillRect/>
          </a:stretch>
        </p:blipFill>
        <p:spPr>
          <a:xfrm>
            <a:off x="7027282" y="3429000"/>
            <a:ext cx="2049728" cy="1148826"/>
          </a:xfrm>
          <a:prstGeom prst="rect">
            <a:avLst/>
          </a:prstGeom>
        </p:spPr>
      </p:pic>
    </p:spTree>
    <p:extLst>
      <p:ext uri="{BB962C8B-B14F-4D97-AF65-F5344CB8AC3E}">
        <p14:creationId xmlns:p14="http://schemas.microsoft.com/office/powerpoint/2010/main" val="226402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350399478"/>
              </p:ext>
            </p:extLst>
          </p:nvPr>
        </p:nvGraphicFramePr>
        <p:xfrm>
          <a:off x="614150" y="322063"/>
          <a:ext cx="8518837" cy="56983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defRPr sz="1000" b="1">
                          <a:solidFill>
                            <a:srgbClr val="316355"/>
                          </a:solidFill>
                          <a:latin typeface="Ubuntu" panose="020B0504030602030204" pitchFamily="34" charset="0"/>
                        </a:defRPr>
                      </a:pPr>
                      <a:r>
                        <a:t>主题</a:t>
                      </a:r>
                      <a:endParaRPr sz="1000" b="0" i="0" u="none" strike="noStrike" kern="1200" baseline="0">
                        <a:solidFill>
                          <a:srgbClr val="316355"/>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健身队长职责</a:t>
                      </a:r>
                    </a:p>
                    <a:p>
                      <a:endParaRPr sz="1000" b="0"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2 分钟</a:t>
                      </a:r>
                    </a:p>
                    <a:p>
                      <a:pPr>
                        <a:defRPr sz="1000" b="1">
                          <a:solidFill>
                            <a:srgbClr val="316355"/>
                          </a:solidFill>
                          <a:latin typeface="Ubuntu" panose="020B0504030602030204" pitchFamily="34" charset="0"/>
                        </a:defRPr>
                      </a:pPr>
                      <a:r>
                        <a:t>主讲人：</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作为健身队长，你要一直与教练密切合作，通过以下方式确保健康和健身成为运动体验的核心组成部分：</a:t>
                      </a:r>
                    </a:p>
                    <a:p>
                      <a:pPr marL="171450" indent="-171450">
                        <a:buFont typeface="Arial" panose="020B0604020202020204" pitchFamily="34" charset="0"/>
                        <a:buChar char="•"/>
                        <a:defRPr sz="1000">
                          <a:solidFill>
                            <a:schemeClr val="dk1"/>
                          </a:solidFill>
                          <a:latin typeface="Ubuntu" panose="020B0504030602030204" pitchFamily="34" charset="0"/>
                        </a:defRPr>
                      </a:pPr>
                      <a:r>
                        <a:t>带领团队完成适当的热身和冷身流程</a:t>
                      </a:r>
                    </a:p>
                    <a:p>
                      <a:pPr marL="171450" indent="-171450">
                        <a:buFont typeface="Arial" panose="020B0604020202020204" pitchFamily="34" charset="0"/>
                        <a:buChar char="•"/>
                        <a:defRPr sz="1000">
                          <a:solidFill>
                            <a:schemeClr val="dk1"/>
                          </a:solidFill>
                          <a:latin typeface="Ubuntu" panose="020B0504030602030204" pitchFamily="34" charset="0"/>
                        </a:defRPr>
                      </a:pPr>
                      <a:r>
                        <a:t>与队友分享健康教育小贴士</a:t>
                      </a:r>
                    </a:p>
                    <a:p>
                      <a:pPr marL="171450" indent="-171450">
                        <a:buFont typeface="Arial" panose="020B0604020202020204" pitchFamily="34" charset="0"/>
                        <a:buChar char="•"/>
                        <a:defRPr sz="1000">
                          <a:solidFill>
                            <a:schemeClr val="dk1"/>
                          </a:solidFill>
                          <a:latin typeface="Ubuntu" panose="020B0504030602030204" pitchFamily="34" charset="0"/>
                        </a:defRPr>
                      </a:pPr>
                      <a:r>
                        <a:t>支持团队践行健康行为，鼓励他们参与其他健康/健身项目。</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你应始终以积极和支持的态度照顾队友。</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 – 热身和冷身练习</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热身的目的</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时间：</a:t>
                      </a:r>
                      <a:r>
                        <a:t>5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我们来回顾一下热身和冷身练习！</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热身应该是每次训练或比赛的第一项体育活动。 它可以让你的身心为运动做好准备。 </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运动员为什么需要热身？</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请参与者写下答案或举手回答。</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热身对身心都有诸多益处。 </a:t>
                      </a:r>
                      <a:r>
                        <a:rPr b="1"/>
                        <a:t>阅读幻灯片上列出的一些益处，并与运动员所说内容进行对比。</a:t>
                      </a:r>
                    </a:p>
                    <a:p>
                      <a:endParaRPr sz="1000" b="0" i="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当你的身心都做好准备时，受伤的可能性就会降低，并在每次练习、训练和比赛中表现得更出色。</a:t>
                      </a: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48EAACFC-BC76-2DF4-9016-CC39F7E20EB0}"/>
              </a:ext>
            </a:extLst>
          </p:cNvPr>
          <p:cNvPicPr>
            <a:picLocks noChangeAspect="1"/>
          </p:cNvPicPr>
          <p:nvPr/>
        </p:nvPicPr>
        <p:blipFill>
          <a:blip r:embed="rId2"/>
          <a:stretch>
            <a:fillRect/>
          </a:stretch>
        </p:blipFill>
        <p:spPr>
          <a:xfrm>
            <a:off x="7014804" y="880452"/>
            <a:ext cx="1941816" cy="1083381"/>
          </a:xfrm>
          <a:prstGeom prst="rect">
            <a:avLst/>
          </a:prstGeom>
        </p:spPr>
      </p:pic>
      <p:pic>
        <p:nvPicPr>
          <p:cNvPr id="9" name="Picture 8">
            <a:extLst>
              <a:ext uri="{FF2B5EF4-FFF2-40B4-BE49-F238E27FC236}">
                <a16:creationId xmlns:a16="http://schemas.microsoft.com/office/drawing/2014/main" id="{705B118B-7F9C-6BD3-3310-255EDA83BCCF}"/>
              </a:ext>
            </a:extLst>
          </p:cNvPr>
          <p:cNvPicPr>
            <a:picLocks noChangeAspect="1"/>
          </p:cNvPicPr>
          <p:nvPr/>
        </p:nvPicPr>
        <p:blipFill>
          <a:blip r:embed="rId3"/>
          <a:stretch>
            <a:fillRect/>
          </a:stretch>
        </p:blipFill>
        <p:spPr>
          <a:xfrm>
            <a:off x="7014805" y="2468873"/>
            <a:ext cx="1941816" cy="1087885"/>
          </a:xfrm>
          <a:prstGeom prst="rect">
            <a:avLst/>
          </a:prstGeom>
        </p:spPr>
      </p:pic>
      <p:pic>
        <p:nvPicPr>
          <p:cNvPr id="11" name="Picture 10">
            <a:extLst>
              <a:ext uri="{FF2B5EF4-FFF2-40B4-BE49-F238E27FC236}">
                <a16:creationId xmlns:a16="http://schemas.microsoft.com/office/drawing/2014/main" id="{0BD531C9-0EB8-F18D-9DBF-AFA1D114AF20}"/>
              </a:ext>
            </a:extLst>
          </p:cNvPr>
          <p:cNvPicPr>
            <a:picLocks noChangeAspect="1"/>
          </p:cNvPicPr>
          <p:nvPr/>
        </p:nvPicPr>
        <p:blipFill>
          <a:blip r:embed="rId4"/>
          <a:stretch>
            <a:fillRect/>
          </a:stretch>
        </p:blipFill>
        <p:spPr>
          <a:xfrm>
            <a:off x="7103622" y="3869433"/>
            <a:ext cx="1852998" cy="1016109"/>
          </a:xfrm>
          <a:prstGeom prst="rect">
            <a:avLst/>
          </a:prstGeom>
        </p:spPr>
      </p:pic>
      <p:pic>
        <p:nvPicPr>
          <p:cNvPr id="14" name="Picture 13">
            <a:extLst>
              <a:ext uri="{FF2B5EF4-FFF2-40B4-BE49-F238E27FC236}">
                <a16:creationId xmlns:a16="http://schemas.microsoft.com/office/drawing/2014/main" id="{1536C24B-8670-FDB3-3D7E-04B8FADE74E6}"/>
              </a:ext>
            </a:extLst>
          </p:cNvPr>
          <p:cNvPicPr>
            <a:picLocks noChangeAspect="1"/>
          </p:cNvPicPr>
          <p:nvPr/>
        </p:nvPicPr>
        <p:blipFill>
          <a:blip r:embed="rId5"/>
          <a:stretch>
            <a:fillRect/>
          </a:stretch>
        </p:blipFill>
        <p:spPr>
          <a:xfrm>
            <a:off x="7176771" y="4979253"/>
            <a:ext cx="1704448" cy="947400"/>
          </a:xfrm>
          <a:prstGeom prst="rect">
            <a:avLst/>
          </a:prstGeom>
        </p:spPr>
      </p:pic>
    </p:spTree>
    <p:extLst>
      <p:ext uri="{BB962C8B-B14F-4D97-AF65-F5344CB8AC3E}">
        <p14:creationId xmlns:p14="http://schemas.microsoft.com/office/powerpoint/2010/main" val="1028751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405658"/>
              </p:ext>
            </p:extLst>
          </p:nvPr>
        </p:nvGraphicFramePr>
        <p:xfrm>
          <a:off x="614150" y="545910"/>
          <a:ext cx="8518837" cy="552723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310555">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 – 热身和冷身练习</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分享一项最喜欢的热身练习</a:t>
                      </a:r>
                    </a:p>
                    <a:p>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时间：</a:t>
                      </a:r>
                      <a:r>
                        <a:t>5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每项运动都各不相同，并且各项运动都有其特定的技能和动作。 热身流程应该根据当时所参加的运动进行个性化设置。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无论何种运动，所有热身都应包含以下要素：</a:t>
                      </a:r>
                    </a:p>
                    <a:p>
                      <a:pPr marL="171450" indent="-171450">
                        <a:buFont typeface="Arial" panose="020B0604020202020204" pitchFamily="34" charset="0"/>
                        <a:buChar char="•"/>
                        <a:defRPr sz="1000">
                          <a:solidFill>
                            <a:schemeClr val="dk1"/>
                          </a:solidFill>
                          <a:latin typeface="Ubuntu" panose="020B0504030602030204" pitchFamily="34" charset="0"/>
                        </a:defRPr>
                      </a:pPr>
                      <a:r>
                        <a:t>有氧运动</a:t>
                      </a:r>
                    </a:p>
                    <a:p>
                      <a:pPr marL="171450" indent="-171450">
                        <a:buFont typeface="Arial" panose="020B0604020202020204" pitchFamily="34" charset="0"/>
                        <a:buChar char="•"/>
                        <a:defRPr sz="1000">
                          <a:solidFill>
                            <a:schemeClr val="dk1"/>
                          </a:solidFill>
                          <a:latin typeface="Ubuntu" panose="020B0504030602030204" pitchFamily="34" charset="0"/>
                        </a:defRPr>
                      </a:pPr>
                      <a:r>
                        <a:t>动态拉伸</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开始热身时速度要慢，然后逐渐提高速度和难度。 请记住，你可能需要修正队友的动作或提供替代选项！</a:t>
                      </a:r>
                    </a:p>
                    <a:p>
                      <a:endParaRPr sz="1000" b="1"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请每位健身队长分享其最喜欢的热身动作：可以选择有氧运动或动态拉伸。</a:t>
                      </a:r>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 – 热身和冷身练习</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冷身的目的</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时间：</a:t>
                      </a:r>
                      <a:r>
                        <a:t>4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现在我们来谈谈冷身！ 完成训练、练习或运动后，应始终进行冷身。 充分的冷身与充分的热身同样重要。 </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运动员为什么需要冷身？</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请参与者写下答案或举手回答。</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与热身一样，冷身对身心也都有诸多益处。 </a:t>
                      </a:r>
                      <a:r>
                        <a:rPr b="1"/>
                        <a:t>阅读幻灯片上列出的一些益处，并与运动员所说内容进行对比。</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你从这份清单中发现了什么？ 它与热身有何区别？</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你可能已经注意到，冷身的某些益处与热身恰恰相反。 例如，热身会提高心率，而冷身则会降低心率。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冷身练习是放松和休息的时间。</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E0983DF9-7786-6C7F-6751-05F0328DBDE2}"/>
              </a:ext>
            </a:extLst>
          </p:cNvPr>
          <p:cNvPicPr>
            <a:picLocks noChangeAspect="1"/>
          </p:cNvPicPr>
          <p:nvPr/>
        </p:nvPicPr>
        <p:blipFill>
          <a:blip r:embed="rId2"/>
          <a:stretch>
            <a:fillRect/>
          </a:stretch>
        </p:blipFill>
        <p:spPr>
          <a:xfrm>
            <a:off x="7005848" y="1558274"/>
            <a:ext cx="2067696" cy="1145804"/>
          </a:xfrm>
          <a:prstGeom prst="rect">
            <a:avLst/>
          </a:prstGeom>
        </p:spPr>
      </p:pic>
      <p:pic>
        <p:nvPicPr>
          <p:cNvPr id="7" name="Picture 6">
            <a:extLst>
              <a:ext uri="{FF2B5EF4-FFF2-40B4-BE49-F238E27FC236}">
                <a16:creationId xmlns:a16="http://schemas.microsoft.com/office/drawing/2014/main" id="{01A2BCEE-A838-075D-4C60-E1819AB78F81}"/>
              </a:ext>
            </a:extLst>
          </p:cNvPr>
          <p:cNvPicPr>
            <a:picLocks noChangeAspect="1"/>
          </p:cNvPicPr>
          <p:nvPr/>
        </p:nvPicPr>
        <p:blipFill>
          <a:blip r:embed="rId3"/>
          <a:stretch>
            <a:fillRect/>
          </a:stretch>
        </p:blipFill>
        <p:spPr>
          <a:xfrm>
            <a:off x="7005848" y="3429000"/>
            <a:ext cx="2088619" cy="1182340"/>
          </a:xfrm>
          <a:prstGeom prst="rect">
            <a:avLst/>
          </a:prstGeom>
        </p:spPr>
      </p:pic>
      <p:pic>
        <p:nvPicPr>
          <p:cNvPr id="10" name="Picture 9">
            <a:extLst>
              <a:ext uri="{FF2B5EF4-FFF2-40B4-BE49-F238E27FC236}">
                <a16:creationId xmlns:a16="http://schemas.microsoft.com/office/drawing/2014/main" id="{65947253-44C2-2882-7161-849EA6222597}"/>
              </a:ext>
            </a:extLst>
          </p:cNvPr>
          <p:cNvPicPr>
            <a:picLocks noChangeAspect="1"/>
          </p:cNvPicPr>
          <p:nvPr/>
        </p:nvPicPr>
        <p:blipFill>
          <a:blip r:embed="rId4"/>
          <a:stretch>
            <a:fillRect/>
          </a:stretch>
        </p:blipFill>
        <p:spPr>
          <a:xfrm>
            <a:off x="7026771" y="4924809"/>
            <a:ext cx="2067696" cy="1148331"/>
          </a:xfrm>
          <a:prstGeom prst="rect">
            <a:avLst/>
          </a:prstGeom>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30825270"/>
              </p:ext>
            </p:extLst>
          </p:nvPr>
        </p:nvGraphicFramePr>
        <p:xfrm>
          <a:off x="555382" y="205105"/>
          <a:ext cx="8518837" cy="499173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17302">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 – 热身和冷身练习</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分享一个最喜欢的冷身动作</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rPr b="1">
                          <a:solidFill>
                            <a:srgbClr val="316355"/>
                          </a:solidFill>
                        </a:rPr>
                        <a:t>时间：</a:t>
                      </a:r>
                      <a:r>
                        <a:t>2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与热身类似，冷身流程包括：</a:t>
                      </a:r>
                    </a:p>
                    <a:p>
                      <a:pPr marL="171450" indent="-171450">
                        <a:buFont typeface="Arial" panose="020B0604020202020204" pitchFamily="34" charset="0"/>
                        <a:buChar char="•"/>
                        <a:defRPr sz="1000">
                          <a:solidFill>
                            <a:schemeClr val="dk1"/>
                          </a:solidFill>
                          <a:latin typeface="Ubuntu" panose="020B0504030602030204" pitchFamily="34" charset="0"/>
                        </a:defRPr>
                      </a:pPr>
                      <a:r>
                        <a:t>有氧运动</a:t>
                      </a:r>
                    </a:p>
                    <a:p>
                      <a:pPr marL="171450" indent="-171450">
                        <a:buFont typeface="Arial" panose="020B0604020202020204" pitchFamily="34" charset="0"/>
                        <a:buChar char="•"/>
                        <a:defRPr sz="1000">
                          <a:solidFill>
                            <a:schemeClr val="dk1"/>
                          </a:solidFill>
                          <a:latin typeface="Ubuntu" panose="020B0504030602030204" pitchFamily="34" charset="0"/>
                        </a:defRPr>
                      </a:pPr>
                      <a:r>
                        <a:t>静态拉伸</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冷身应以缓慢、放松的速度进行，拉伸应为“静态”或固定姿势。</a:t>
                      </a:r>
                    </a:p>
                    <a:p>
                      <a:pPr marL="0" marR="0" lvl="0" indent="0" algn="l" defTabSz="914400" rtl="0" eaLnBrk="1" fontAlgn="auto" latinLnBrk="0" hangingPunct="1">
                        <a:lnSpc>
                          <a:spcPct val="100000"/>
                        </a:lnSpc>
                        <a:spcBef>
                          <a:spcPts val="0"/>
                        </a:spcBef>
                        <a:spcAft>
                          <a:spcPts val="0"/>
                        </a:spcAft>
                        <a:buClrTx/>
                        <a:buSzTx/>
                        <a:buFontTx/>
                        <a:buNone/>
                        <a:tabLst/>
                      </a:pPr>
                      <a:endParaRPr sz="10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请记住，冷身应针对所参与的运动进行设计！</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请每位健身队长分享他们喜欢在冷身流程中进行的拉伸运动。</a:t>
                      </a: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 – 热身和冷身练习</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第 1 年反思</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rPr b="1">
                          <a:solidFill>
                            <a:srgbClr val="316355"/>
                          </a:solidFill>
                        </a:rPr>
                        <a:t>时间：</a:t>
                      </a:r>
                      <a:r>
                        <a:t>10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在带领团队进行热身和冷身练习时，你最喜欢的是什么？</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问题：</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你在领做热身或冷身运动时面临哪些挑战？</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询问参与者是否有问题或场景要与团队讨论。</a:t>
                      </a:r>
                    </a:p>
                    <a:p>
                      <a:endParaRPr sz="1000" b="1"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defRPr sz="1000" b="1">
                          <a:solidFill>
                            <a:schemeClr val="dk1"/>
                          </a:solidFill>
                          <a:latin typeface="Ubuntu" panose="020B0504030602030204" pitchFamily="34" charset="0"/>
                        </a:defRPr>
                      </a:pPr>
                      <a:r>
                        <a:t>可讨论的场景：</a:t>
                      </a:r>
                    </a:p>
                    <a:p>
                      <a:pPr marL="171450" indent="-171450">
                        <a:buFont typeface="Arial" panose="020B0604020202020204" pitchFamily="34" charset="0"/>
                        <a:buChar char="•"/>
                        <a:defRPr sz="1000">
                          <a:solidFill>
                            <a:schemeClr val="dk1"/>
                          </a:solidFill>
                          <a:latin typeface="Ubuntu" panose="020B0504030602030204" pitchFamily="34" charset="0"/>
                        </a:defRPr>
                      </a:pPr>
                      <a:r>
                        <a:t>教练打断热身练习，开始训练</a:t>
                      </a:r>
                    </a:p>
                    <a:p>
                      <a:pPr marL="171450" indent="-171450">
                        <a:buFont typeface="Arial" panose="020B0604020202020204" pitchFamily="34" charset="0"/>
                        <a:buChar char="•"/>
                        <a:defRPr sz="1000">
                          <a:solidFill>
                            <a:schemeClr val="dk1"/>
                          </a:solidFill>
                          <a:latin typeface="Ubuntu" panose="020B0504030602030204" pitchFamily="34" charset="0"/>
                        </a:defRPr>
                      </a:pPr>
                      <a:r>
                        <a:t>队友在你分享健康小贴士之前结束训练</a:t>
                      </a:r>
                    </a:p>
                    <a:p>
                      <a:pPr marL="171450" indent="-171450">
                        <a:buFont typeface="Arial" panose="020B0604020202020204" pitchFamily="34" charset="0"/>
                        <a:buChar char="•"/>
                        <a:defRPr sz="1000">
                          <a:solidFill>
                            <a:schemeClr val="dk1"/>
                          </a:solidFill>
                          <a:latin typeface="Ubuntu" panose="020B0504030602030204" pitchFamily="34" charset="0"/>
                        </a:defRPr>
                      </a:pPr>
                      <a:r>
                        <a:t>队友的练习动作不正确</a:t>
                      </a:r>
                    </a:p>
                    <a:p>
                      <a:pPr marL="171450" indent="-171450">
                        <a:buFont typeface="Arial" panose="020B0604020202020204" pitchFamily="34" charset="0"/>
                        <a:buChar char="•"/>
                        <a:defRPr sz="1000">
                          <a:solidFill>
                            <a:schemeClr val="dk1"/>
                          </a:solidFill>
                          <a:latin typeface="Ubuntu" panose="020B0504030602030204" pitchFamily="34" charset="0"/>
                        </a:defRPr>
                      </a:pPr>
                      <a:r>
                        <a:t>队友没有参加热身或冷身练习</a:t>
                      </a:r>
                    </a:p>
                    <a:p>
                      <a:pPr marL="171450" indent="-171450">
                        <a:buFont typeface="Arial" panose="020B0604020202020204" pitchFamily="34" charset="0"/>
                        <a:buChar char="•"/>
                        <a:defRPr sz="1000">
                          <a:solidFill>
                            <a:schemeClr val="dk1"/>
                          </a:solidFill>
                          <a:latin typeface="Ubuntu" panose="020B0504030602030204" pitchFamily="34" charset="0"/>
                        </a:defRPr>
                      </a:pPr>
                      <a:r>
                        <a:t>队友在动作上需要修正</a:t>
                      </a: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A6F51121-DD0B-3357-9D76-1DCFE2BE0318}"/>
              </a:ext>
            </a:extLst>
          </p:cNvPr>
          <p:cNvPicPr>
            <a:picLocks noChangeAspect="1"/>
          </p:cNvPicPr>
          <p:nvPr/>
        </p:nvPicPr>
        <p:blipFill>
          <a:blip r:embed="rId2"/>
          <a:stretch>
            <a:fillRect/>
          </a:stretch>
        </p:blipFill>
        <p:spPr>
          <a:xfrm>
            <a:off x="6952399" y="1009289"/>
            <a:ext cx="2008783" cy="1117887"/>
          </a:xfrm>
          <a:prstGeom prst="rect">
            <a:avLst/>
          </a:prstGeom>
        </p:spPr>
      </p:pic>
      <p:pic>
        <p:nvPicPr>
          <p:cNvPr id="7" name="Picture 6">
            <a:extLst>
              <a:ext uri="{FF2B5EF4-FFF2-40B4-BE49-F238E27FC236}">
                <a16:creationId xmlns:a16="http://schemas.microsoft.com/office/drawing/2014/main" id="{5E54BF6D-3D62-C850-9C3F-70D88B742808}"/>
              </a:ext>
            </a:extLst>
          </p:cNvPr>
          <p:cNvPicPr>
            <a:picLocks noChangeAspect="1"/>
          </p:cNvPicPr>
          <p:nvPr/>
        </p:nvPicPr>
        <p:blipFill>
          <a:blip r:embed="rId3"/>
          <a:stretch>
            <a:fillRect/>
          </a:stretch>
        </p:blipFill>
        <p:spPr>
          <a:xfrm>
            <a:off x="6952399" y="3263721"/>
            <a:ext cx="2008783" cy="1121300"/>
          </a:xfrm>
          <a:prstGeom prst="rect">
            <a:avLst/>
          </a:prstGeom>
        </p:spPr>
      </p:pic>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13129-28D3-7DBF-E75A-114FA809598F}"/>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302E165F-7616-F3B0-73C8-47DE8FFAB3C4}"/>
              </a:ext>
            </a:extLst>
          </p:cNvPr>
          <p:cNvGraphicFramePr>
            <a:graphicFrameLocks noGrp="1"/>
          </p:cNvGraphicFramePr>
          <p:nvPr>
            <p:extLst>
              <p:ext uri="{D42A27DB-BD31-4B8C-83A1-F6EECF244321}">
                <p14:modId xmlns:p14="http://schemas.microsoft.com/office/powerpoint/2010/main" val="3392590969"/>
              </p:ext>
            </p:extLst>
          </p:nvPr>
        </p:nvGraphicFramePr>
        <p:xfrm>
          <a:off x="555382" y="205105"/>
          <a:ext cx="8518837" cy="416961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描述</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沟通</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时间：</a:t>
                      </a:r>
                      <a:r>
                        <a:t>2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正如我们在场景中所讨论的，务必与教练讨论担任健身队长的问题。 建议在每个赛季开始时进行沟通。沟通应贯穿整个赛季，并在训练前后或按你们商定的时间进行。</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在第一次训练前与教练交流时，让他们了解热身和冷身的益处</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分享成为健康健壮运动员的重要性</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告诉教练为什么成为健身队长对你来说很重要！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t>你具备成为优秀健身队长所需的所有知识与技能，向教练展示出来吧！</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defRPr sz="1000" b="1">
                          <a:solidFill>
                            <a:srgbClr val="316355"/>
                          </a:solidFill>
                          <a:latin typeface="Ubuntu" panose="020B0504030602030204" pitchFamily="34" charset="0"/>
                        </a:defRPr>
                      </a:pPr>
                      <a:r>
                        <a:t>主题</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第 1 部分：</a:t>
                      </a:r>
                      <a:r>
                        <a:t>第 1 年回顾 – 沟通</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与教练沟通</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rPr b="1">
                          <a:solidFill>
                            <a:srgbClr val="316355"/>
                          </a:solidFill>
                        </a:rPr>
                        <a:t>时间：</a:t>
                      </a:r>
                      <a:r>
                        <a:t>5 分钟</a:t>
                      </a:r>
                    </a:p>
                    <a:p>
                      <a:pPr marL="0" algn="l" defTabSz="914400" rtl="0" eaLnBrk="1" latinLnBrk="0" hangingPunct="1">
                        <a:defRPr sz="1000" b="1">
                          <a:solidFill>
                            <a:srgbClr val="316355"/>
                          </a:solidFill>
                          <a:latin typeface="Ubuntu" panose="020B0504030602030204" pitchFamily="34" charset="0"/>
                        </a:defRPr>
                      </a:pPr>
                      <a:r>
                        <a:t>主讲人：</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让参与者分享一个他们在与教练沟通时奏效的小贴士。 使用屏幕上的问题来引导对话。</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t>请记住，教练和特殊奥林匹克项目的工作人员可以随时为你提供帮助！ 向他们提问，并告诉他们如何为你提供支持！</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1151234F-EC12-FC41-0C71-C6B65E987DB1}"/>
              </a:ext>
            </a:extLst>
          </p:cNvPr>
          <p:cNvPicPr>
            <a:picLocks noChangeAspect="1"/>
          </p:cNvPicPr>
          <p:nvPr/>
        </p:nvPicPr>
        <p:blipFill>
          <a:blip r:embed="rId2"/>
          <a:stretch>
            <a:fillRect/>
          </a:stretch>
        </p:blipFill>
        <p:spPr>
          <a:xfrm>
            <a:off x="6993733" y="1095556"/>
            <a:ext cx="1898615" cy="1044800"/>
          </a:xfrm>
          <a:prstGeom prst="rect">
            <a:avLst/>
          </a:prstGeom>
        </p:spPr>
      </p:pic>
      <p:pic>
        <p:nvPicPr>
          <p:cNvPr id="7" name="Picture 6">
            <a:extLst>
              <a:ext uri="{FF2B5EF4-FFF2-40B4-BE49-F238E27FC236}">
                <a16:creationId xmlns:a16="http://schemas.microsoft.com/office/drawing/2014/main" id="{E7C5727C-00E8-8326-4154-84C583E81CD6}"/>
              </a:ext>
            </a:extLst>
          </p:cNvPr>
          <p:cNvPicPr>
            <a:picLocks noChangeAspect="1"/>
          </p:cNvPicPr>
          <p:nvPr/>
        </p:nvPicPr>
        <p:blipFill>
          <a:blip r:embed="rId3"/>
          <a:stretch>
            <a:fillRect/>
          </a:stretch>
        </p:blipFill>
        <p:spPr>
          <a:xfrm>
            <a:off x="6993733" y="2871517"/>
            <a:ext cx="2011749" cy="1114966"/>
          </a:xfrm>
          <a:prstGeom prst="rect">
            <a:avLst/>
          </a:prstGeom>
        </p:spPr>
      </p:pic>
    </p:spTree>
    <p:extLst>
      <p:ext uri="{BB962C8B-B14F-4D97-AF65-F5344CB8AC3E}">
        <p14:creationId xmlns:p14="http://schemas.microsoft.com/office/powerpoint/2010/main" val="230947879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7A03845707B44AA671CD7D697E4E95" ma:contentTypeVersion="18" ma:contentTypeDescription="Create a new document." ma:contentTypeScope="" ma:versionID="7e21e048590a5ffba7ae854fdc79f1d2">
  <xsd:schema xmlns:xsd="http://www.w3.org/2001/XMLSchema" xmlns:xs="http://www.w3.org/2001/XMLSchema" xmlns:p="http://schemas.microsoft.com/office/2006/metadata/properties" xmlns:ns2="90691afd-68d4-4dbf-a3a5-86be4e25f7f0" xmlns:ns3="2cc34436-ac2d-44b5-a33a-284d93c5f802" targetNamespace="http://schemas.microsoft.com/office/2006/metadata/properties" ma:root="true" ma:fieldsID="a12057df34be0e83184f1dd6aef30350" ns2:_="" ns3:_="">
    <xsd:import namespace="90691afd-68d4-4dbf-a3a5-86be4e25f7f0"/>
    <xsd:import namespace="2cc34436-ac2d-44b5-a33a-284d93c5f80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691afd-68d4-4dbf-a3a5-86be4e25f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ab950ee-0551-49f2-b79a-5519cdec45e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c34436-ac2d-44b5-a33a-284d93c5f80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db5ef59-1e6b-4fb5-b35a-89389cd2dbf4}" ma:internalName="TaxCatchAll" ma:showField="CatchAllData" ma:web="2cc34436-ac2d-44b5-a33a-284d93c5f8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cc34436-ac2d-44b5-a33a-284d93c5f802" xsi:nil="true"/>
    <lcf76f155ced4ddcb4097134ff3c332f xmlns="90691afd-68d4-4dbf-a3a5-86be4e25f7f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AF05FD-77F7-4CE9-ACDA-C83078A83C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691afd-68d4-4dbf-a3a5-86be4e25f7f0"/>
    <ds:schemaRef ds:uri="2cc34436-ac2d-44b5-a33a-284d93c5f8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388E75-6453-441A-90C3-2EE4FBE60374}">
  <ds:schemaRefs>
    <ds:schemaRef ds:uri="http://schemas.microsoft.com/office/2006/metadata/properties"/>
    <ds:schemaRef ds:uri="http://schemas.microsoft.com/office/infopath/2007/PartnerControls"/>
    <ds:schemaRef ds:uri="2cc34436-ac2d-44b5-a33a-284d93c5f802"/>
    <ds:schemaRef ds:uri="90691afd-68d4-4dbf-a3a5-86be4e25f7f0"/>
  </ds:schemaRefs>
</ds:datastoreItem>
</file>

<file path=customXml/itemProps3.xml><?xml version="1.0" encoding="utf-8"?>
<ds:datastoreItem xmlns:ds="http://schemas.openxmlformats.org/officeDocument/2006/customXml" ds:itemID="{283226C7-11BD-4226-8AA8-756E4F55AF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29173</TotalTime>
  <Words>1778</Words>
  <Application>Microsoft Office PowerPoint</Application>
  <PresentationFormat>A4 Paper (210x297 mm)</PresentationFormat>
  <Paragraphs>648</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Ubuntu</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Gwendolyn Apgar</cp:lastModifiedBy>
  <cp:revision>82</cp:revision>
  <dcterms:created xsi:type="dcterms:W3CDTF">2021-10-30T18:12:00Z</dcterms:created>
  <dcterms:modified xsi:type="dcterms:W3CDTF">2025-12-17T16:38:48Z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0x0101008A7A03845707B44AA671CD7D697E4E95</vt:lpwstr>
  </property>
</Properties>
</file>