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79" r:id="rId6"/>
    <p:sldId id="262" r:id="rId7"/>
    <p:sldId id="263" r:id="rId8"/>
    <p:sldId id="264" r:id="rId9"/>
    <p:sldId id="280" r:id="rId10"/>
    <p:sldId id="281" r:id="rId11"/>
    <p:sldId id="265" r:id="rId12"/>
    <p:sldId id="266" r:id="rId13"/>
    <p:sldId id="282" r:id="rId14"/>
    <p:sldId id="267" r:id="rId15"/>
    <p:sldId id="268" r:id="rId16"/>
    <p:sldId id="269" r:id="rId17"/>
    <p:sldId id="283" r:id="rId18"/>
    <p:sldId id="284" r:id="rId19"/>
    <p:sldId id="270" r:id="rId20"/>
    <p:sldId id="285" r:id="rId21"/>
    <p:sldId id="286" r:id="rId22"/>
    <p:sldId id="272" r:id="rId23"/>
    <p:sldId id="294" r:id="rId24"/>
    <p:sldId id="273" r:id="rId25"/>
    <p:sldId id="287" r:id="rId26"/>
    <p:sldId id="274" r:id="rId27"/>
    <p:sldId id="275" r:id="rId28"/>
    <p:sldId id="288" r:id="rId29"/>
    <p:sldId id="289" r:id="rId30"/>
    <p:sldId id="292" r:id="rId31"/>
    <p:sldId id="276" r:id="rId32"/>
    <p:sldId id="293" r:id="rId33"/>
    <p:sldId id="291" r:id="rId34"/>
    <p:sldId id="305"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horzBarState="maximized">
    <p:restoredLeft sz="14099" autoAdjust="0"/>
    <p:restoredTop sz="91457" autoAdjust="0"/>
  </p:normalViewPr>
  <p:slideViewPr>
    <p:cSldViewPr snapToGrid="0">
      <p:cViewPr varScale="1">
        <p:scale>
          <a:sx n="96" d="100"/>
          <a:sy n="96" d="100"/>
        </p:scale>
        <p:origin x="908"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rtlCol="1" anchor="b"/>
          <a:lstStyle>
            <a:lvl1pPr algn="ctr" rtl="1">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rtlCol="1"/>
          <a:lstStyle>
            <a:lvl1pPr marL="0" indent="0" algn="ct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rtlCol="1"/>
          <a:lstStyle>
            <a:lvl1pPr algn="r" rtl="1"/>
          </a:lstStyle>
          <a:p>
            <a:endParaRPr lang="es-PA"/>
          </a:p>
        </p:txBody>
      </p:sp>
      <p:sp>
        <p:nvSpPr>
          <p:cNvPr id="6" name="Slide Number Placeholder 5"/>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lvl1pPr algn="r" rtl="1"/>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Date Placeholder 3"/>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rtlCol="1"/>
          <a:lstStyle>
            <a:lvl1pPr algn="r" rtl="1"/>
          </a:lstStyle>
          <a:p>
            <a:endParaRPr lang="es-PA"/>
          </a:p>
        </p:txBody>
      </p:sp>
      <p:sp>
        <p:nvSpPr>
          <p:cNvPr id="6" name="Slide Number Placeholder 5"/>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rtlCol="1"/>
          <a:lstStyle>
            <a:lvl1pPr algn="r" rtl="1"/>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Date Placeholder 3"/>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rtlCol="1"/>
          <a:lstStyle>
            <a:lvl1pPr algn="r" rtl="1"/>
          </a:lstStyle>
          <a:p>
            <a:endParaRPr lang="es-PA"/>
          </a:p>
        </p:txBody>
      </p:sp>
      <p:sp>
        <p:nvSpPr>
          <p:cNvPr id="6" name="Slide Number Placeholder 5"/>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lvl1pPr algn="r" rtl="1"/>
          </a:lstStyle>
          <a:p>
            <a:r>
              <a:rPr lang="es-ES"/>
              <a:t>Haga clic para modificar el estilo de título del patrón</a:t>
            </a:r>
            <a:endParaRPr lang="en-US" dirty="0"/>
          </a:p>
        </p:txBody>
      </p:sp>
      <p:sp>
        <p:nvSpPr>
          <p:cNvPr id="3" name="Content Placeholder 2"/>
          <p:cNvSpPr>
            <a:spLocks noGrp="1"/>
          </p:cNvSpPr>
          <p:nvPr>
            <p:ph idx="1"/>
          </p:nvPr>
        </p:nvSpPr>
        <p:spPr/>
        <p:txBody>
          <a:bodyPr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Date Placeholder 3"/>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rtlCol="1"/>
          <a:lstStyle>
            <a:lvl1pPr algn="r" rtl="1"/>
          </a:lstStyle>
          <a:p>
            <a:endParaRPr lang="es-PA"/>
          </a:p>
        </p:txBody>
      </p:sp>
      <p:sp>
        <p:nvSpPr>
          <p:cNvPr id="6" name="Slide Number Placeholder 5"/>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rtlCol="1" anchor="b"/>
          <a:lstStyle>
            <a:lvl1pPr algn="r" rtl="1">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rtlCol="1"/>
          <a:lstStyle>
            <a:lvl1pPr marL="0" indent="0" algn="r" rtl="1">
              <a:buNone/>
              <a:defRPr sz="2400">
                <a:solidFill>
                  <a:schemeClr val="tx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algn="r" rtl="1"/>
            <a:r>
              <a:rPr lang="es-ES"/>
              <a:t>Haga clic para modificar los estilos de texto del patrón</a:t>
            </a:r>
          </a:p>
        </p:txBody>
      </p:sp>
      <p:sp>
        <p:nvSpPr>
          <p:cNvPr id="4" name="Date Placeholder 3"/>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rtlCol="1"/>
          <a:lstStyle>
            <a:lvl1pPr algn="r" rtl="1"/>
          </a:lstStyle>
          <a:p>
            <a:endParaRPr lang="es-PA"/>
          </a:p>
        </p:txBody>
      </p:sp>
      <p:sp>
        <p:nvSpPr>
          <p:cNvPr id="6" name="Slide Number Placeholder 5"/>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lvl1pPr algn="r" rtl="1"/>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5" name="Date Placeholder 4"/>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rtlCol="1"/>
          <a:lstStyle>
            <a:lvl1pPr algn="r" rtl="1"/>
          </a:lstStyle>
          <a:p>
            <a:endParaRPr lang="es-PA"/>
          </a:p>
        </p:txBody>
      </p:sp>
      <p:sp>
        <p:nvSpPr>
          <p:cNvPr id="7" name="Slide Number Placeholder 6"/>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rtlCol="1"/>
          <a:lstStyle>
            <a:lvl1pPr algn="r" rtl="1"/>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algn="r" rtl="1"/>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algn="r" rtl="1"/>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rtlCol="1"/>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7" name="Date Placeholder 6"/>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8" name="Footer Placeholder 7"/>
          <p:cNvSpPr>
            <a:spLocks noGrp="1"/>
          </p:cNvSpPr>
          <p:nvPr>
            <p:ph type="ftr" sz="quarter" idx="11"/>
          </p:nvPr>
        </p:nvSpPr>
        <p:spPr/>
        <p:txBody>
          <a:bodyPr rtlCol="1"/>
          <a:lstStyle>
            <a:lvl1pPr algn="r" rtl="1"/>
          </a:lstStyle>
          <a:p>
            <a:endParaRPr lang="es-PA"/>
          </a:p>
        </p:txBody>
      </p:sp>
      <p:sp>
        <p:nvSpPr>
          <p:cNvPr id="9" name="Slide Number Placeholder 8"/>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lvl1pPr algn="r" rtl="1"/>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4" name="Footer Placeholder 3"/>
          <p:cNvSpPr>
            <a:spLocks noGrp="1"/>
          </p:cNvSpPr>
          <p:nvPr>
            <p:ph type="ftr" sz="quarter" idx="11"/>
          </p:nvPr>
        </p:nvSpPr>
        <p:spPr/>
        <p:txBody>
          <a:bodyPr rtlCol="1"/>
          <a:lstStyle>
            <a:lvl1pPr algn="r" rtl="1"/>
          </a:lstStyle>
          <a:p>
            <a:endParaRPr lang="es-PA"/>
          </a:p>
        </p:txBody>
      </p:sp>
      <p:sp>
        <p:nvSpPr>
          <p:cNvPr id="5" name="Slide Number Placeholder 4"/>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3" name="Footer Placeholder 2"/>
          <p:cNvSpPr>
            <a:spLocks noGrp="1"/>
          </p:cNvSpPr>
          <p:nvPr>
            <p:ph type="ftr" sz="quarter" idx="11"/>
          </p:nvPr>
        </p:nvSpPr>
        <p:spPr/>
        <p:txBody>
          <a:bodyPr rtlCol="1"/>
          <a:lstStyle>
            <a:lvl1pPr algn="r" rtl="1"/>
          </a:lstStyle>
          <a:p>
            <a:endParaRPr lang="es-PA"/>
          </a:p>
        </p:txBody>
      </p:sp>
      <p:sp>
        <p:nvSpPr>
          <p:cNvPr id="4" name="Slide Number Placeholder 3"/>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rtlCol="1" anchor="b"/>
          <a:lstStyle>
            <a:lvl1pPr algn="r" rtl="1">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algn="r" rtl="1"/>
            <a:r>
              <a:rPr lang="es-ES"/>
              <a:t>Haga clic para modificar los estilos de texto del patrón</a:t>
            </a:r>
          </a:p>
        </p:txBody>
      </p:sp>
      <p:sp>
        <p:nvSpPr>
          <p:cNvPr id="5" name="Date Placeholder 4"/>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rtlCol="1"/>
          <a:lstStyle>
            <a:lvl1pPr algn="r" rtl="1"/>
          </a:lstStyle>
          <a:p>
            <a:endParaRPr lang="es-PA"/>
          </a:p>
        </p:txBody>
      </p:sp>
      <p:sp>
        <p:nvSpPr>
          <p:cNvPr id="7" name="Slide Number Placeholder 6"/>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rtlCol="1" anchor="b"/>
          <a:lstStyle>
            <a:lvl1pPr algn="r" rtl="1">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rtlCol="1" anchor="t"/>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algn="r" rtl="1"/>
            <a:r>
              <a:rPr lang="es-ES"/>
              <a:t>Haga clic para modificar los estilos de texto del patrón</a:t>
            </a:r>
          </a:p>
        </p:txBody>
      </p:sp>
      <p:sp>
        <p:nvSpPr>
          <p:cNvPr id="5" name="Date Placeholder 4"/>
          <p:cNvSpPr>
            <a:spLocks noGrp="1"/>
          </p:cNvSpPr>
          <p:nvPr>
            <p:ph type="dt" sz="half" idx="10"/>
          </p:nvPr>
        </p:nvSpPr>
        <p:spPr/>
        <p:txBody>
          <a:bodyPr rtlCol="1"/>
          <a:lstStyle>
            <a:lvl1pPr algn="r" rtl="1"/>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rtlCol="1"/>
          <a:lstStyle>
            <a:lvl1pPr algn="r" rtl="1"/>
          </a:lstStyle>
          <a:p>
            <a:endParaRPr lang="es-PA"/>
          </a:p>
        </p:txBody>
      </p:sp>
      <p:sp>
        <p:nvSpPr>
          <p:cNvPr id="7" name="Slide Number Placeholder 6"/>
          <p:cNvSpPr>
            <a:spLocks noGrp="1"/>
          </p:cNvSpPr>
          <p:nvPr>
            <p:ph type="sldNum" sz="quarter" idx="12"/>
          </p:nvPr>
        </p:nvSpPr>
        <p:spPr/>
        <p:txBody>
          <a:bodyPr rtlCol="1"/>
          <a:lstStyle>
            <a:lvl1pPr algn="r" rtl="1"/>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1" anchor="ctr">
            <a:normAutofit/>
          </a:bodyPr>
          <a:lstStyle>
            <a:lvl1pPr algn="r" rtl="1"/>
          </a:lstStyle>
          <a:p>
            <a:r>
              <a:rPr lang="es-ES"/>
              <a:t>Haga clic para modificar el estilo de título del patrón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1">
            <a:normAutofit/>
          </a:bodyPr>
          <a:lstStyle>
            <a:lvl1pPr algn="r" rtl="1"/>
          </a:lstStyle>
          <a:p>
            <a:pPr lvl="0" algn="r" rtl="1"/>
            <a:r>
              <a:rPr lang="es-ES"/>
              <a:t>Haga clic para modificar los estilos de texto del patrón</a:t>
            </a:r>
          </a:p>
          <a:p>
            <a:pPr lvl="1" algn="r" rtl="1"/>
            <a:r>
              <a:rPr lang="es-ES"/>
              <a:t>Segundo nivel</a:t>
            </a:r>
          </a:p>
          <a:p>
            <a:pPr lvl="2" algn="r" rtl="1"/>
            <a:r>
              <a:rPr lang="es-ES"/>
              <a:t>Tercer nivel</a:t>
            </a:r>
          </a:p>
          <a:p>
            <a:pPr lvl="3" algn="r" rtl="1"/>
            <a:r>
              <a:rPr lang="es-ES"/>
              <a:t>Cuarto nivel</a:t>
            </a:r>
          </a:p>
          <a:p>
            <a:pPr lvl="4" algn="r" rtl="1"/>
            <a:r>
              <a:rPr lang="es-ES"/>
              <a:t>Quinto nivel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fld id="{BFBD114D-9FE6-46DF-BD4F-757DD379F2E4}" type="datetimeFigureOut">
              <a:rPr lang="es-PA" smtClean="0"/>
              <a:t>12/02/2025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1" anchor="ctr"/>
          <a:lstStyle>
            <a:lvl1pPr algn="l" rtl="1">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youtube.com/watch?v=YSdMpn_EJOw"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4123099" y="3319079"/>
            <a:ext cx="4465005" cy="655244"/>
          </a:xfrm>
          <a:prstGeom prst="rect">
            <a:avLst/>
          </a:prstGeom>
          <a:noFill/>
        </p:spPr>
        <p:txBody>
          <a:bodyPr wrap="none" rtlCol="1">
            <a:spAutoFit/>
          </a:bodyPr>
          <a:lstStyle/>
          <a:p>
            <a:pPr marR="3573780" algn="r" rtl="1">
              <a:lnSpc>
                <a:spcPct val="107000"/>
              </a:lnSpc>
              <a:spcAft>
                <a:spcPts val="800"/>
              </a:spcAft>
            </a:pPr>
            <a:r>
              <a:rPr lang="ar-xm" sz="3600" b="1" dirty="0">
                <a:solidFill>
                  <a:srgbClr val="E4322B"/>
                </a:solidFill>
                <a:effectLst/>
                <a:latin typeface="Ubuntu" panose="020B0504030602030204" pitchFamily="34" charset="0"/>
                <a:ea typeface="Ubuntu" panose="020B0504030602030204" pitchFamily="34" charset="0"/>
                <a:cs typeface="Arial" panose="020B0604020202020204" pitchFamily="34" charset="0"/>
                <a:rtl/>
              </a:rPr>
              <a:t>قادة</a:t>
            </a:r>
            <a:r>
              <a:rPr lang="ar-xm" sz="3600" dirty="0">
                <a:cs typeface="Arial" panose="020B0604020202020204" pitchFamily="34" charset="0"/>
                <a:rtl/>
              </a:rPr>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2871154" y="3781218"/>
            <a:ext cx="5716950" cy="652871"/>
          </a:xfrm>
          <a:prstGeom prst="rect">
            <a:avLst/>
          </a:prstGeom>
          <a:noFill/>
        </p:spPr>
        <p:txBody>
          <a:bodyPr wrap="none" rtlCol="1">
            <a:spAutoFit/>
          </a:bodyPr>
          <a:lstStyle/>
          <a:p>
            <a:pPr marR="3573780" algn="r" rtl="1">
              <a:lnSpc>
                <a:spcPct val="107000"/>
              </a:lnSpc>
              <a:spcAft>
                <a:spcPts val="800"/>
              </a:spcAft>
            </a:pPr>
            <a:r>
              <a:rPr lang="ar-xm" sz="3600" b="1" dirty="0">
                <a:solidFill>
                  <a:srgbClr val="E4322B"/>
                </a:solidFill>
                <a:effectLst/>
                <a:latin typeface="Ubuntu" panose="020B0504030602030204" pitchFamily="34" charset="0"/>
                <a:ea typeface="Ubuntu" panose="020B0504030602030204" pitchFamily="34" charset="0"/>
                <a:cs typeface="Arial" panose="020B0604020202020204" pitchFamily="34" charset="0"/>
                <a:rtl/>
              </a:rPr>
              <a:t>اللياقة البدنية</a:t>
            </a:r>
            <a:endParaRPr lang="en-US" sz="3600" dirty="0">
              <a:cs typeface="Arial" panose="020B0604020202020204" pitchFamily="34" charset="0"/>
            </a:endParaRPr>
          </a:p>
        </p:txBody>
      </p:sp>
      <p:sp>
        <p:nvSpPr>
          <p:cNvPr id="40" name="CuadroTexto 39">
            <a:extLst>
              <a:ext uri="{FF2B5EF4-FFF2-40B4-BE49-F238E27FC236}">
                <a16:creationId xmlns:a16="http://schemas.microsoft.com/office/drawing/2014/main" id="{18A8F2F0-3822-4A48-9DC9-A32363476A41}"/>
              </a:ext>
            </a:extLst>
          </p:cNvPr>
          <p:cNvSpPr txBox="1"/>
          <p:nvPr/>
        </p:nvSpPr>
        <p:spPr>
          <a:xfrm>
            <a:off x="3186945" y="4362245"/>
            <a:ext cx="5401159" cy="579069"/>
          </a:xfrm>
          <a:prstGeom prst="rect">
            <a:avLst/>
          </a:prstGeom>
          <a:noFill/>
        </p:spPr>
        <p:txBody>
          <a:bodyPr wrap="none" rtlCol="1">
            <a:spAutoFit/>
          </a:bodyPr>
          <a:lstStyle/>
          <a:p>
            <a:pPr marR="3573780" algn="r" rtl="1">
              <a:lnSpc>
                <a:spcPct val="107000"/>
              </a:lnSpc>
              <a:spcAft>
                <a:spcPts val="800"/>
              </a:spcAft>
            </a:pPr>
            <a:r>
              <a:rPr lang="ar-xm" sz="3200" dirty="0">
                <a:solidFill>
                  <a:srgbClr val="E4322B"/>
                </a:solidFill>
                <a:effectLst/>
                <a:latin typeface="Ubuntu Light" panose="020B0304030602030204" pitchFamily="34" charset="0"/>
                <a:ea typeface="Ubuntu" panose="020B0504030602030204" pitchFamily="34" charset="0"/>
                <a:cs typeface="Arial" panose="020B0604020202020204" pitchFamily="34" charset="0"/>
                <a:rtl/>
              </a:rPr>
              <a:t>دليل المنسق</a:t>
            </a:r>
            <a:r>
              <a:rPr lang="ar-xm" sz="3200" dirty="0">
                <a:latin typeface="Ubuntu Light" panose="020B0304030602030204" pitchFamily="34" charset="0"/>
                <a:cs typeface="Arial" panose="020B0604020202020204" pitchFamily="34" charset="0"/>
                <a:rtl/>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513851"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4596346" y="6037780"/>
            <a:ext cx="4812856" cy="366126"/>
          </a:xfrm>
          <a:prstGeom prst="rect">
            <a:avLst/>
          </a:prstGeom>
          <a:noFill/>
        </p:spPr>
        <p:txBody>
          <a:bodyPr wrap="none" rtlCol="1">
            <a:spAutoFit/>
          </a:bodyPr>
          <a:lstStyle/>
          <a:p>
            <a:pPr marR="3573780" algn="r" rtl="1">
              <a:lnSpc>
                <a:spcPct val="107000"/>
              </a:lnSpc>
              <a:spcAft>
                <a:spcPts val="800"/>
              </a:spcAft>
            </a:pPr>
            <a:r>
              <a:rPr lang="ar-xm" dirty="0" err="1">
                <a:solidFill>
                  <a:srgbClr val="E4322B"/>
                </a:solidFill>
                <a:effectLst/>
                <a:latin typeface="Ubuntu" panose="020B0504030602030204" pitchFamily="34" charset="0"/>
                <a:ea typeface="Ubuntu" panose="020B0504030602030204" pitchFamily="34" charset="0"/>
                <a:cs typeface="Arial" panose="020B0604020202020204" pitchFamily="34" charset="0"/>
                <a:rtl/>
              </a:rPr>
              <a:t>فبراير </a:t>
            </a:r>
            <a:r>
              <a:rPr lang="" dirty="0" err="1">
                <a:solidFill>
                  <a:srgbClr val="E4322B"/>
                </a:solidFill>
                <a:effectLst/>
                <a:latin typeface="Ubuntu" panose="020B0504030602030204" pitchFamily="34" charset="0"/>
                <a:ea typeface="Ubuntu" panose="020B0504030602030204" pitchFamily="34" charset="0"/>
                <a:cs typeface="Arial" panose="020B0604020202020204" pitchFamily="34" charset="0"/>
                <a:rtl val="0"/>
              </a:rPr>
              <a:t>2023</a:t>
            </a:r>
            <a:endParaRPr lang="es-PA" dirty="0">
              <a:latin typeface="Ubuntu" panose="020B0504030602030204" pitchFamily="34" charset="0"/>
              <a:cs typeface="Arial" panose="020B0604020202020204" pitchFamily="34" charset="0"/>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532245452"/>
              </p:ext>
            </p:extLst>
          </p:nvPr>
        </p:nvGraphicFramePr>
        <p:xfrm>
          <a:off x="614150" y="545910"/>
          <a:ext cx="8518837" cy="6123248"/>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8530">
                <a:tc>
                  <a:txBody>
                    <a:bodyPr/>
                    <a:lstStyle/>
                    <a:p>
                      <a:pPr rtl="1"/>
                      <a:r>
                        <a:rPr lang="ar-xm"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baseline="0" noProof="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787307">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التوازن</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وأخيرًا، لنتحدث عن التوازن. يساعدكم التوازن في الحفاظ على قدرة تحكمكم عند ممارسة الرياضات ويساعدكم على تجنب السقوط. </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حاولوا ممارسة تمارين التوازن من يومين إلى </a:t>
                      </a:r>
                      <a:r>
                        <a:rPr lang=""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أيام كل أسبوع لمدة تصل إلى </a:t>
                      </a:r>
                      <a:r>
                        <a:rPr lang=""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15</a:t>
                      </a: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دقيقة.</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الأمثلة على تمارين التوازن؟ اكتبوا إجاباتكم في كتاب العمل الخاص بكم.</a:t>
                      </a:r>
                    </a:p>
                    <a:p>
                      <a:pPr rtl="1"/>
                      <a:endParaRPr lang="en-US"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 ممارسة تمارين التوازن في أي مكان. هل تتذكرون الفرق بين التمارين الديناميكية والثابتة؟ </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تستلزم الرياضات مثل الجمباز والتزلج الفني على الجليد والرياضات الثلجية الكثير من التوازن الديناميكي!</a:t>
                      </a:r>
                    </a:p>
                    <a:p>
                      <a:pPr rtl="1"/>
                      <a:endParaRPr lang="en-US"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418962">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بطاقات اللياقة من </a:t>
                      </a:r>
                      <a:r>
                        <a:rPr lang=""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Fit 5</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rtl="1">
                        <a:buFont typeface="Arial" panose="020B0604020202020204" pitchFamily="34" charset="0"/>
                        <a:buNone/>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استخدام بطاقات اللياقة ومقاطع الفيديو المقدمة من </a:t>
                      </a:r>
                      <a:r>
                        <a:rPr lang=""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Fit 5</a:t>
                      </a: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لمساعدتكم في ممارسة التمارين في الأجزاء الأربعة للنشاط البدني كلها.</a:t>
                      </a:r>
                    </a:p>
                    <a:p>
                      <a:pPr marL="0" indent="0" rtl="1">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baseline="0" noProof="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58449">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p>
                      <a:pPr marL="0" algn="r" defTabSz="914400" rtl="1" eaLnBrk="1" latinLnBrk="0" hangingPunct="1"/>
                      <a:endParaRPr lang="en-US"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اللياقة البدنية هي تمتعكم بأفضل حالة من الصحة والأداء من خلال المحافظة على ممارسة النشاط البدني والتغذية وتناول الماء والسوائل على نحو سليم. لنتحدث الآن عن التغذية!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en-US"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379250454"/>
                  </a:ext>
                </a:extLst>
              </a:tr>
            </a:tbl>
          </a:graphicData>
        </a:graphic>
      </p:graphicFrame>
      <p:grpSp>
        <p:nvGrpSpPr>
          <p:cNvPr id="10" name="Group 9">
            <a:extLst>
              <a:ext uri="{FF2B5EF4-FFF2-40B4-BE49-F238E27FC236}">
                <a16:creationId xmlns:a16="http://schemas.microsoft.com/office/drawing/2014/main" id="{3E1F5404-ED9D-94A5-1FC4-62337DC24B55}"/>
              </a:ext>
            </a:extLst>
          </p:cNvPr>
          <p:cNvGrpSpPr/>
          <p:nvPr/>
        </p:nvGrpSpPr>
        <p:grpSpPr>
          <a:xfrm>
            <a:off x="614150" y="1064637"/>
            <a:ext cx="2135455" cy="2471122"/>
            <a:chOff x="614150" y="1064637"/>
            <a:chExt cx="2135455" cy="2471122"/>
          </a:xfrm>
        </p:grpSpPr>
        <p:pic>
          <p:nvPicPr>
            <p:cNvPr id="5" name="Picture 4">
              <a:extLst>
                <a:ext uri="{FF2B5EF4-FFF2-40B4-BE49-F238E27FC236}">
                  <a16:creationId xmlns:a16="http://schemas.microsoft.com/office/drawing/2014/main" id="{8D32E72A-E2F8-F47C-F9FC-289A02C8CCD2}"/>
                </a:ext>
              </a:extLst>
            </p:cNvPr>
            <p:cNvPicPr>
              <a:picLocks noChangeAspect="1"/>
            </p:cNvPicPr>
            <p:nvPr/>
          </p:nvPicPr>
          <p:blipFill rotWithShape="1">
            <a:blip r:embed="rId2"/>
            <a:srcRect l="57020" t="33538" r="1499" b="25956"/>
            <a:stretch/>
          </p:blipFill>
          <p:spPr>
            <a:xfrm>
              <a:off x="641273" y="1064637"/>
              <a:ext cx="2108332" cy="1158098"/>
            </a:xfrm>
            <a:prstGeom prst="rect">
              <a:avLst/>
            </a:prstGeom>
            <a:ln>
              <a:solidFill>
                <a:schemeClr val="tx1"/>
              </a:solidFill>
            </a:ln>
          </p:spPr>
        </p:pic>
        <p:pic>
          <p:nvPicPr>
            <p:cNvPr id="9" name="Picture 8">
              <a:extLst>
                <a:ext uri="{FF2B5EF4-FFF2-40B4-BE49-F238E27FC236}">
                  <a16:creationId xmlns:a16="http://schemas.microsoft.com/office/drawing/2014/main" id="{1AA1DCDB-E921-596C-2DCB-89033FE13806}"/>
                </a:ext>
              </a:extLst>
            </p:cNvPr>
            <p:cNvPicPr>
              <a:picLocks noChangeAspect="1"/>
            </p:cNvPicPr>
            <p:nvPr/>
          </p:nvPicPr>
          <p:blipFill rotWithShape="1">
            <a:blip r:embed="rId3"/>
            <a:srcRect l="56904" t="33746" r="1266" b="25540"/>
            <a:stretch/>
          </p:blipFill>
          <p:spPr>
            <a:xfrm>
              <a:off x="614150" y="2366628"/>
              <a:ext cx="2135455" cy="1169131"/>
            </a:xfrm>
            <a:prstGeom prst="rect">
              <a:avLst/>
            </a:prstGeom>
            <a:ln>
              <a:solidFill>
                <a:schemeClr val="tx1"/>
              </a:solidFill>
            </a:ln>
          </p:spPr>
        </p:pic>
      </p:grpSp>
      <p:pic>
        <p:nvPicPr>
          <p:cNvPr id="12" name="Picture 11">
            <a:extLst>
              <a:ext uri="{FF2B5EF4-FFF2-40B4-BE49-F238E27FC236}">
                <a16:creationId xmlns:a16="http://schemas.microsoft.com/office/drawing/2014/main" id="{77DAD837-1164-8CA5-32B9-B5FF7CEEB882}"/>
              </a:ext>
            </a:extLst>
          </p:cNvPr>
          <p:cNvPicPr>
            <a:picLocks noChangeAspect="1"/>
          </p:cNvPicPr>
          <p:nvPr/>
        </p:nvPicPr>
        <p:blipFill rotWithShape="1">
          <a:blip r:embed="rId4"/>
          <a:srcRect l="57138" t="33953" r="1733" b="25332"/>
          <a:stretch/>
        </p:blipFill>
        <p:spPr>
          <a:xfrm>
            <a:off x="614150" y="3773347"/>
            <a:ext cx="2135455" cy="1189060"/>
          </a:xfrm>
          <a:prstGeom prst="rect">
            <a:avLst/>
          </a:prstGeom>
          <a:ln>
            <a:solidFill>
              <a:schemeClr val="tx1"/>
            </a:solidFill>
          </a:ln>
        </p:spPr>
      </p:pic>
      <p:pic>
        <p:nvPicPr>
          <p:cNvPr id="14" name="Picture 13">
            <a:extLst>
              <a:ext uri="{FF2B5EF4-FFF2-40B4-BE49-F238E27FC236}">
                <a16:creationId xmlns:a16="http://schemas.microsoft.com/office/drawing/2014/main" id="{472A8817-EA10-968F-2615-60D1F3040D8A}"/>
              </a:ext>
            </a:extLst>
          </p:cNvPr>
          <p:cNvPicPr>
            <a:picLocks noChangeAspect="1"/>
          </p:cNvPicPr>
          <p:nvPr/>
        </p:nvPicPr>
        <p:blipFill rotWithShape="1">
          <a:blip r:embed="rId5"/>
          <a:srcRect l="57254" t="33953" r="1266" b="25540"/>
          <a:stretch/>
        </p:blipFill>
        <p:spPr>
          <a:xfrm>
            <a:off x="614150" y="5292594"/>
            <a:ext cx="2108332" cy="1158097"/>
          </a:xfrm>
          <a:prstGeom prst="rect">
            <a:avLst/>
          </a:prstGeom>
          <a:ln>
            <a:solidFill>
              <a:schemeClr val="tx1"/>
            </a:solidFill>
          </a:ln>
        </p:spPr>
      </p:pic>
    </p:spTree>
    <p:extLst>
      <p:ext uri="{BB962C8B-B14F-4D97-AF65-F5344CB8AC3E}">
        <p14:creationId xmlns:p14="http://schemas.microsoft.com/office/powerpoint/2010/main" val="41580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681950738"/>
              </p:ext>
            </p:extLst>
          </p:nvPr>
        </p:nvGraphicFramePr>
        <p:xfrm>
          <a:off x="614150" y="545910"/>
          <a:ext cx="8518837" cy="49946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الأكل الصحي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الأكل الصحي هو تناول مجموعة متنوعة من الأطعمة التي توفر لك العناصر الغذائية التي تحتاجون إليها لتغذية جسمكم بطريقة صحيحة.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يكون حصولكم على التغذية الجيدة مفيدًا لأدائكم داخل الملعب وخارجه. فهو يحافظ على صحة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جسمكم وعقلكم، ويزيد من أدائكم الرياضي وقدرتكم على التعافي.</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ويحافظ على صحة جسمكم وعقلكم من خلال ما يلي:</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تزويد جسمكم بالطاقة ليكون نشيطًا ويؤدي وظائفه بشكل جيد.</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مساعدة جسمكم على النمو والتعافي بنفسه.</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مساعدة الجسم على مكافحة الالتهابات والأمراض. </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 أن يؤدي الأكل الصحي إلى زيادة الأداء الرياضي والتعافي من خلال: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منحكم المزيد من الطاقة.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تقوية عضلاتكم وعظامكم.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تحسين تركيزكم.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أنواع الطعام الصحي التي تأكلها؟ اكتبوا إجاباتكم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8980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الأطعمة الصحية</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يشمل النظام الغذائي الصحي الأطعمة من جميع المجموعات الغذائية المختلفة. </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فإذا لم تتناولوا سوى الفواكه والخضراوات، على سبيل المثال، فستصبح عضلاتكم ضعيفة.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وإذا لم تتناولوا الخضراوات أبدًا، فقد تمرضون كثيرًا.</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اتركوا الوجبات السريعة مثل الحلويات ورقائق البطاطا والمشروبات الغازية للمناسبات الخاصة.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إذا تناولتم الكثير من السكريات، فقد يمنحكم هذا دفعة من الطاقة في البداية ولكن سينهار جسمكم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بعد ذلك وتشعرون بالتعب والخمول بعد فترة وجيزة.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الوجبات الخفيفة صحية وصغيرة.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نصف وجبتكم من الفاكهة أو الخضراوات. واملأوا النصف الآخر بأطعمة مثل الحبوب الكاملة ومنتجات الألبان والبروتين.</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1" name="Group 10">
            <a:extLst>
              <a:ext uri="{FF2B5EF4-FFF2-40B4-BE49-F238E27FC236}">
                <a16:creationId xmlns:a16="http://schemas.microsoft.com/office/drawing/2014/main" id="{F2329108-DC3A-AC53-0C3A-7B3E317DEE41}"/>
              </a:ext>
            </a:extLst>
          </p:cNvPr>
          <p:cNvGrpSpPr/>
          <p:nvPr/>
        </p:nvGrpSpPr>
        <p:grpSpPr>
          <a:xfrm>
            <a:off x="610747" y="1214260"/>
            <a:ext cx="2130147" cy="2577715"/>
            <a:chOff x="610747" y="1114775"/>
            <a:chExt cx="2130147" cy="2577715"/>
          </a:xfrm>
        </p:grpSpPr>
        <p:pic>
          <p:nvPicPr>
            <p:cNvPr id="5" name="Picture 4">
              <a:extLst>
                <a:ext uri="{FF2B5EF4-FFF2-40B4-BE49-F238E27FC236}">
                  <a16:creationId xmlns:a16="http://schemas.microsoft.com/office/drawing/2014/main" id="{06D19E66-E8C1-1542-68AB-582D7F42AFCC}"/>
                </a:ext>
              </a:extLst>
            </p:cNvPr>
            <p:cNvPicPr>
              <a:picLocks noChangeAspect="1"/>
            </p:cNvPicPr>
            <p:nvPr/>
          </p:nvPicPr>
          <p:blipFill rotWithShape="1">
            <a:blip r:embed="rId2"/>
            <a:srcRect l="57138" t="33746" r="1383" b="26163"/>
            <a:stretch/>
          </p:blipFill>
          <p:spPr>
            <a:xfrm>
              <a:off x="610747" y="1114775"/>
              <a:ext cx="2130147" cy="1189373"/>
            </a:xfrm>
            <a:prstGeom prst="rect">
              <a:avLst/>
            </a:prstGeom>
            <a:ln>
              <a:solidFill>
                <a:schemeClr val="tx1"/>
              </a:solidFill>
            </a:ln>
          </p:spPr>
        </p:pic>
        <p:pic>
          <p:nvPicPr>
            <p:cNvPr id="10" name="Picture 9">
              <a:extLst>
                <a:ext uri="{FF2B5EF4-FFF2-40B4-BE49-F238E27FC236}">
                  <a16:creationId xmlns:a16="http://schemas.microsoft.com/office/drawing/2014/main" id="{09B9E398-C0B4-67C1-00F6-7D2E30F37193}"/>
                </a:ext>
              </a:extLst>
            </p:cNvPr>
            <p:cNvPicPr>
              <a:picLocks noChangeAspect="1"/>
            </p:cNvPicPr>
            <p:nvPr/>
          </p:nvPicPr>
          <p:blipFill rotWithShape="1">
            <a:blip r:embed="rId3"/>
            <a:srcRect l="56904" t="33745" r="1616" b="25125"/>
            <a:stretch/>
          </p:blipFill>
          <p:spPr>
            <a:xfrm>
              <a:off x="610747" y="2504409"/>
              <a:ext cx="2130147" cy="1188081"/>
            </a:xfrm>
            <a:prstGeom prst="rect">
              <a:avLst/>
            </a:prstGeom>
            <a:ln>
              <a:solidFill>
                <a:schemeClr val="tx1"/>
              </a:solidFill>
            </a:ln>
          </p:spPr>
        </p:pic>
      </p:grpSp>
      <p:pic>
        <p:nvPicPr>
          <p:cNvPr id="13" name="Picture 12">
            <a:extLst>
              <a:ext uri="{FF2B5EF4-FFF2-40B4-BE49-F238E27FC236}">
                <a16:creationId xmlns:a16="http://schemas.microsoft.com/office/drawing/2014/main" id="{E2E7E0CF-F57E-2FCC-044C-9339E90AF440}"/>
              </a:ext>
            </a:extLst>
          </p:cNvPr>
          <p:cNvPicPr>
            <a:picLocks noChangeAspect="1"/>
          </p:cNvPicPr>
          <p:nvPr/>
        </p:nvPicPr>
        <p:blipFill rotWithShape="1">
          <a:blip r:embed="rId4"/>
          <a:srcRect l="57370" t="33329" r="1267" b="24918"/>
          <a:stretch/>
        </p:blipFill>
        <p:spPr>
          <a:xfrm>
            <a:off x="610747" y="4190037"/>
            <a:ext cx="2130147" cy="1209490"/>
          </a:xfrm>
          <a:prstGeom prst="rect">
            <a:avLst/>
          </a:prstGeom>
          <a:ln>
            <a:solidFill>
              <a:schemeClr val="tx1"/>
            </a:solidFill>
          </a:ln>
        </p:spPr>
      </p:pic>
    </p:spTree>
    <p:extLst>
      <p:ext uri="{BB962C8B-B14F-4D97-AF65-F5344CB8AC3E}">
        <p14:creationId xmlns:p14="http://schemas.microsoft.com/office/powerpoint/2010/main" val="406699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619052807"/>
              </p:ext>
            </p:extLst>
          </p:nvPr>
        </p:nvGraphicFramePr>
        <p:xfrm>
          <a:off x="614150" y="545910"/>
          <a:ext cx="8518837" cy="578526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الفاكهة والخضراوات</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تمد الفواكه والخضراوات جسمكم بالفيتامينات والمعادن الهامة والطاقة اللازمة للحفاظ على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صحة جيدة وأداء رياضي ممتاز.</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هدفكم هو تناول ما لا يقل عن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ثمرات من الفاكهة والخضراوات كل يوم.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أنواع الفاكهة والخضراوات التي تفضلها؟ اكتبوا على الأقل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أنواع من الفاكهة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أنواع من الخضراوات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منتجات الألبان</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تساعد منتجات الألبان على الحفاظ على تقوية العظام. وبإمكانها أن تحميكم من كسور العظام وآلام العضلات وضعفها.</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تحتوي منتجات الألبان على فيتامين د والكالسيوم.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هدفكم هو تناول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أكواب على الأقل من منتجات الألبان يوميًا.</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a:rPr>
                        <a:t>ما هي بعض أنواع منتجات الألبان التي تفضلونها؟ اكتبوا </a:t>
                      </a: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a:rPr>
                        <a:t> أمثلة على الأقل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algn="r" defTabSz="914400" rtl="1" eaLnBrk="1" latinLnBrk="0" hangingPunct="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70477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الحبوب</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تحتوي الحبوب على نسبة عالية من الألياف بشكل طبيعي، وهو ما يساعدكم على الشعور بالشبع والرضا مما يسهل من الحفاظ على وزن صحي للجسم!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حاولوا أن تجعلوا نصف الحبوب التي تتناولونها حبوبًا كاملة.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a:rPr>
                        <a:t>ما هي بعض أنواع أطعمة الحبوب التي تفضلونها؟ اكتبوا </a:t>
                      </a: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a:rPr>
                        <a:t> أمثلة على الأقل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5" name="Picture 4">
            <a:extLst>
              <a:ext uri="{FF2B5EF4-FFF2-40B4-BE49-F238E27FC236}">
                <a16:creationId xmlns:a16="http://schemas.microsoft.com/office/drawing/2014/main" id="{61AEB7AC-1BCD-B141-22B8-AFA462C24A73}"/>
              </a:ext>
            </a:extLst>
          </p:cNvPr>
          <p:cNvPicPr>
            <a:picLocks noChangeAspect="1"/>
          </p:cNvPicPr>
          <p:nvPr/>
        </p:nvPicPr>
        <p:blipFill rotWithShape="1">
          <a:blip r:embed="rId2"/>
          <a:srcRect l="57837" t="33953" r="1266" b="25125"/>
          <a:stretch/>
        </p:blipFill>
        <p:spPr>
          <a:xfrm>
            <a:off x="614150" y="1261641"/>
            <a:ext cx="2129050" cy="1198350"/>
          </a:xfrm>
          <a:prstGeom prst="rect">
            <a:avLst/>
          </a:prstGeom>
          <a:ln>
            <a:solidFill>
              <a:schemeClr val="tx1"/>
            </a:solidFill>
          </a:ln>
        </p:spPr>
      </p:pic>
      <p:pic>
        <p:nvPicPr>
          <p:cNvPr id="9" name="Picture 8">
            <a:extLst>
              <a:ext uri="{FF2B5EF4-FFF2-40B4-BE49-F238E27FC236}">
                <a16:creationId xmlns:a16="http://schemas.microsoft.com/office/drawing/2014/main" id="{62E1F2C0-FF67-3DC9-B830-5CABCF529180}"/>
              </a:ext>
            </a:extLst>
          </p:cNvPr>
          <p:cNvPicPr>
            <a:picLocks noChangeAspect="1"/>
          </p:cNvPicPr>
          <p:nvPr/>
        </p:nvPicPr>
        <p:blipFill rotWithShape="1">
          <a:blip r:embed="rId3"/>
          <a:srcRect l="58072" t="34369" r="1500" b="25540"/>
          <a:stretch/>
        </p:blipFill>
        <p:spPr>
          <a:xfrm>
            <a:off x="614150" y="3059975"/>
            <a:ext cx="2129050" cy="1187591"/>
          </a:xfrm>
          <a:prstGeom prst="rect">
            <a:avLst/>
          </a:prstGeom>
          <a:ln>
            <a:solidFill>
              <a:schemeClr val="tx1"/>
            </a:solidFill>
          </a:ln>
        </p:spPr>
      </p:pic>
      <p:pic>
        <p:nvPicPr>
          <p:cNvPr id="11" name="Picture 10">
            <a:extLst>
              <a:ext uri="{FF2B5EF4-FFF2-40B4-BE49-F238E27FC236}">
                <a16:creationId xmlns:a16="http://schemas.microsoft.com/office/drawing/2014/main" id="{16BDCDCB-D99E-337C-C1B5-07B99E2794DD}"/>
              </a:ext>
            </a:extLst>
          </p:cNvPr>
          <p:cNvPicPr>
            <a:picLocks noChangeAspect="1"/>
          </p:cNvPicPr>
          <p:nvPr/>
        </p:nvPicPr>
        <p:blipFill rotWithShape="1">
          <a:blip r:embed="rId4"/>
          <a:srcRect l="57838" t="35200" r="1149" b="25540"/>
          <a:stretch/>
        </p:blipFill>
        <p:spPr>
          <a:xfrm>
            <a:off x="614150" y="4911555"/>
            <a:ext cx="2129050" cy="1146411"/>
          </a:xfrm>
          <a:prstGeom prst="rect">
            <a:avLst/>
          </a:prstGeom>
          <a:ln>
            <a:solidFill>
              <a:schemeClr val="tx1"/>
            </a:solidFill>
          </a:ln>
        </p:spPr>
      </p:pic>
    </p:spTree>
    <p:extLst>
      <p:ext uri="{BB962C8B-B14F-4D97-AF65-F5344CB8AC3E}">
        <p14:creationId xmlns:p14="http://schemas.microsoft.com/office/powerpoint/2010/main" val="21676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15577730"/>
              </p:ext>
            </p:extLst>
          </p:nvPr>
        </p:nvGraphicFramePr>
        <p:xfrm>
          <a:off x="614150" y="545911"/>
          <a:ext cx="8518837" cy="6212698"/>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66556">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5248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البروتينات</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تساعد البروتينات على تعافي أنسجة العضلات والجلد والأعضاء والدم والشعر والأظافر وعلاجها.</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تزودكم البروتينات بالطاقة وهي مصدر للطاقة طويلة الأمد.</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مصادر البروتينات المفضلة لديكم؟ اكتبوا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أمثلة على الأقل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600314">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التغذية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منتجات الألبان</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يُقصد بالتحكم في حصص الطعام اختيار كمية صحية من طعام معين.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يساعدكم التحكم في حصص الطعام على الحصول على فوائد العناصر الغذائية من الطعام دون الإفراط في تناوله. تناولوا الأطعمة التي يحتاج إليها جسمكم.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فيما يلي بعض النصائح لمساعدتكم في التحكم في حصص الطعام: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استخدموا أطباقًا وأوعيةً أصغر حجمًا.</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قلِّلوا من المشتتات المحيطة بكم أثناء الوجبات.</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أبقوا الطعام بعيدًا عن المائدة.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تناولوا طعامكم ببطء.</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هل توجد أمور أخرى تحاولون القيام بها للتحكم في مقدار ما تأكلونه من طعام؟ اكتبوا إجابتكم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93341">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أخيرًا وليس آخرًا، لنتحدث عن تناول القدر الكافي من الماء والسوائل!</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4" name="Picture 3">
            <a:extLst>
              <a:ext uri="{FF2B5EF4-FFF2-40B4-BE49-F238E27FC236}">
                <a16:creationId xmlns:a16="http://schemas.microsoft.com/office/drawing/2014/main" id="{998AD8EA-34F7-6D29-F4B4-1820CFCB7BE3}"/>
              </a:ext>
            </a:extLst>
          </p:cNvPr>
          <p:cNvPicPr>
            <a:picLocks noChangeAspect="1"/>
          </p:cNvPicPr>
          <p:nvPr/>
        </p:nvPicPr>
        <p:blipFill rotWithShape="1">
          <a:blip r:embed="rId2"/>
          <a:srcRect l="58190" t="33953" r="1032" b="25540"/>
          <a:stretch/>
        </p:blipFill>
        <p:spPr>
          <a:xfrm>
            <a:off x="614150" y="1145894"/>
            <a:ext cx="2117475" cy="1183116"/>
          </a:xfrm>
          <a:prstGeom prst="rect">
            <a:avLst/>
          </a:prstGeom>
          <a:ln>
            <a:solidFill>
              <a:schemeClr val="tx1"/>
            </a:solidFill>
          </a:ln>
        </p:spPr>
      </p:pic>
      <p:pic>
        <p:nvPicPr>
          <p:cNvPr id="7" name="Picture 6">
            <a:extLst>
              <a:ext uri="{FF2B5EF4-FFF2-40B4-BE49-F238E27FC236}">
                <a16:creationId xmlns:a16="http://schemas.microsoft.com/office/drawing/2014/main" id="{ED57ACAB-AED1-E395-1614-9DB7D37E6BFB}"/>
              </a:ext>
            </a:extLst>
          </p:cNvPr>
          <p:cNvPicPr>
            <a:picLocks noChangeAspect="1"/>
          </p:cNvPicPr>
          <p:nvPr/>
        </p:nvPicPr>
        <p:blipFill rotWithShape="1">
          <a:blip r:embed="rId3"/>
          <a:srcRect l="57837" t="34161" r="1266" b="25956"/>
          <a:stretch/>
        </p:blipFill>
        <p:spPr>
          <a:xfrm>
            <a:off x="614150" y="3367405"/>
            <a:ext cx="2117475" cy="1161586"/>
          </a:xfrm>
          <a:prstGeom prst="rect">
            <a:avLst/>
          </a:prstGeom>
          <a:ln>
            <a:solidFill>
              <a:schemeClr val="tx1"/>
            </a:solidFill>
          </a:ln>
        </p:spPr>
      </p:pic>
      <p:pic>
        <p:nvPicPr>
          <p:cNvPr id="10" name="Picture 9">
            <a:extLst>
              <a:ext uri="{FF2B5EF4-FFF2-40B4-BE49-F238E27FC236}">
                <a16:creationId xmlns:a16="http://schemas.microsoft.com/office/drawing/2014/main" id="{C1B4E172-3DBA-0923-8B35-8C9059C39092}"/>
              </a:ext>
            </a:extLst>
          </p:cNvPr>
          <p:cNvPicPr>
            <a:picLocks noChangeAspect="1"/>
          </p:cNvPicPr>
          <p:nvPr/>
        </p:nvPicPr>
        <p:blipFill rotWithShape="1">
          <a:blip r:embed="rId4"/>
          <a:srcRect l="57838" t="33746" r="1382" b="25332"/>
          <a:stretch/>
        </p:blipFill>
        <p:spPr>
          <a:xfrm>
            <a:off x="614150" y="5366320"/>
            <a:ext cx="2117475" cy="1195251"/>
          </a:xfrm>
          <a:prstGeom prst="rect">
            <a:avLst/>
          </a:prstGeom>
          <a:ln>
            <a:solidFill>
              <a:schemeClr val="tx1"/>
            </a:solidFill>
          </a:ln>
        </p:spPr>
      </p:pic>
    </p:spTree>
    <p:extLst>
      <p:ext uri="{BB962C8B-B14F-4D97-AF65-F5344CB8AC3E}">
        <p14:creationId xmlns:p14="http://schemas.microsoft.com/office/powerpoint/2010/main" val="108146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48835928"/>
              </p:ext>
            </p:extLst>
          </p:nvPr>
        </p:nvGraphicFramePr>
        <p:xfrm>
          <a:off x="614150" y="545910"/>
          <a:ext cx="8518837" cy="598551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47288">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شرب الماء</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دقيقة واحدة</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يُقصد بتناول القدر الكافي من الماء والسوائل الحفاظ على كمية السوائل التي تحتاجون إليها في جسمكم.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يُعدُّ شرب الكمية المناسبة من الماء أمرًا مهمًا لصحتكم، خاصةً عند التمرن.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463798">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الفوائد</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دقيقة واحدة</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هل كنتم تعلمون أن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60</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من جسمكم عبارة عن ماء؟ إذًا، فلا تستغربوا أن الماء هو أهم مشروب لجسمكم. فهو ضروري لكل وظيفة في أجسامنا!</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تناول القدر الكافي من الماء والسوائل:</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يساعد جسمكم على موازنة درجة الحرارة داخله.</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يساعد في تفتيت الأطعمة التي تتناولونها.</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يساعد جسمكم على امتصاص الفيتامينات والمعادن من الأطعمة التي تتناولونها.</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يساعد جسمكم وعقلكم على العمل بشكل صحيح.</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0">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خيارات المشروبات الصحية</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rtl="1">
                        <a:buFont typeface="Arial" panose="020B0604020202020204" pitchFamily="34" charset="0"/>
                        <a:buNone/>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هناك العديد من خيارات المشروبات المتاحة، ولكن بعضها صحيٌّ أكثر من الآخر.</a:t>
                      </a:r>
                    </a:p>
                    <a:p>
                      <a:pPr marL="0" indent="0" rtl="1">
                        <a:buFont typeface="Arial" panose="020B0604020202020204" pitchFamily="34" charset="0"/>
                        <a:buNone/>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لا تعتبر المشروبات الغازية ومشروبات الطاقة والمشروبات الرياضية خيارات جيدة.</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تحتوي هذه المشروبات على سكر إضافي ويمكنها أن تزيد من وزنكم.</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تحتوي مشروبات الطاقة والعديد من المشروبات الغازية أيضًا على مادة الكافيين. ولا يساعد الكافيين على الحفاظ على نسبة كافية من الماء في الجسم.</a:t>
                      </a:r>
                    </a:p>
                    <a:p>
                      <a:pPr marL="0" indent="0" rtl="1">
                        <a:buFont typeface="Arial" panose="020B0604020202020204" pitchFamily="34" charset="0"/>
                        <a:buNone/>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تعتبر الكميات المعتدلة من أنواع الحليب قليل الدسم والعصير الطبيعي بنسبة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100</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خيارات جيدة أيضًا بكميات قليلة.</a:t>
                      </a:r>
                    </a:p>
                    <a:p>
                      <a:pPr marL="171450" indent="-171450" rtl="1">
                        <a:buFont typeface="Arial" panose="020B0604020202020204" pitchFamily="34" charset="0"/>
                        <a:buChar cha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لا تشرب ما يزيد عن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أكواب من الحليب وكوب واحد من العصير يوميًا. </a:t>
                      </a:r>
                    </a:p>
                    <a:p>
                      <a:pPr marL="0" indent="0" rtl="1">
                        <a:buFont typeface="Arial" panose="020B0604020202020204" pitchFamily="34" charset="0"/>
                        <a:buNone/>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الماء هو أفضل مشروب يمكن أن تختاره! اشربوا الماء كل يوم! ولا داعٍ لأن يكون تناولكم للماء مملًا كذلك. فإذا كنتم تحبون المشروبات المنكهة، جربوا الماء الفوار أو حاولوا نقع الفاكهة والأعشاب في الماء واشربوه. </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نشاط:</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أداء النشاط في كتاب العمل عند اكتمال الدرس.</a:t>
                      </a: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882843626"/>
                  </a:ext>
                </a:extLst>
              </a:tr>
            </a:tbl>
          </a:graphicData>
        </a:graphic>
      </p:graphicFrame>
      <p:pic>
        <p:nvPicPr>
          <p:cNvPr id="5" name="Picture 4">
            <a:extLst>
              <a:ext uri="{FF2B5EF4-FFF2-40B4-BE49-F238E27FC236}">
                <a16:creationId xmlns:a16="http://schemas.microsoft.com/office/drawing/2014/main" id="{5A55BA3D-D6B1-9ED1-BE28-58DE642C60AF}"/>
              </a:ext>
            </a:extLst>
          </p:cNvPr>
          <p:cNvPicPr>
            <a:picLocks noChangeAspect="1"/>
          </p:cNvPicPr>
          <p:nvPr/>
        </p:nvPicPr>
        <p:blipFill rotWithShape="1">
          <a:blip r:embed="rId2"/>
          <a:srcRect l="58072" t="34898" r="1616" b="25540"/>
          <a:stretch/>
        </p:blipFill>
        <p:spPr>
          <a:xfrm>
            <a:off x="614150" y="1059626"/>
            <a:ext cx="2169122" cy="1197438"/>
          </a:xfrm>
          <a:prstGeom prst="rect">
            <a:avLst/>
          </a:prstGeom>
          <a:ln>
            <a:solidFill>
              <a:schemeClr val="tx1"/>
            </a:solidFill>
          </a:ln>
        </p:spPr>
      </p:pic>
      <p:pic>
        <p:nvPicPr>
          <p:cNvPr id="9" name="Picture 8">
            <a:extLst>
              <a:ext uri="{FF2B5EF4-FFF2-40B4-BE49-F238E27FC236}">
                <a16:creationId xmlns:a16="http://schemas.microsoft.com/office/drawing/2014/main" id="{D5359A90-1200-081E-FC00-F39957FFBF2E}"/>
              </a:ext>
            </a:extLst>
          </p:cNvPr>
          <p:cNvPicPr>
            <a:picLocks noChangeAspect="1"/>
          </p:cNvPicPr>
          <p:nvPr/>
        </p:nvPicPr>
        <p:blipFill rotWithShape="1">
          <a:blip r:embed="rId3"/>
          <a:srcRect l="57954" t="34161" r="1383" b="25540"/>
          <a:stretch/>
        </p:blipFill>
        <p:spPr>
          <a:xfrm>
            <a:off x="614150" y="2511707"/>
            <a:ext cx="2169122" cy="1209223"/>
          </a:xfrm>
          <a:prstGeom prst="rect">
            <a:avLst/>
          </a:prstGeom>
          <a:ln>
            <a:solidFill>
              <a:schemeClr val="tx1"/>
            </a:solidFill>
          </a:ln>
        </p:spPr>
      </p:pic>
      <p:pic>
        <p:nvPicPr>
          <p:cNvPr id="11" name="Picture 10">
            <a:extLst>
              <a:ext uri="{FF2B5EF4-FFF2-40B4-BE49-F238E27FC236}">
                <a16:creationId xmlns:a16="http://schemas.microsoft.com/office/drawing/2014/main" id="{4F7C9E7C-CD30-21CE-951F-9C3CEFDBBB75}"/>
              </a:ext>
            </a:extLst>
          </p:cNvPr>
          <p:cNvPicPr>
            <a:picLocks noChangeAspect="1"/>
          </p:cNvPicPr>
          <p:nvPr/>
        </p:nvPicPr>
        <p:blipFill rotWithShape="1">
          <a:blip r:embed="rId4"/>
          <a:srcRect l="57838" t="33538" r="1499" b="25540"/>
          <a:stretch/>
        </p:blipFill>
        <p:spPr>
          <a:xfrm>
            <a:off x="614150" y="4467829"/>
            <a:ext cx="2169122" cy="1227922"/>
          </a:xfrm>
          <a:prstGeom prst="rect">
            <a:avLst/>
          </a:prstGeom>
          <a:ln>
            <a:solidFill>
              <a:schemeClr val="tx1"/>
            </a:solidFill>
          </a:ln>
        </p:spPr>
      </p:pic>
    </p:spTree>
    <p:extLst>
      <p:ext uri="{BB962C8B-B14F-4D97-AF65-F5344CB8AC3E}">
        <p14:creationId xmlns:p14="http://schemas.microsoft.com/office/powerpoint/2010/main" val="364029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919187"/>
              </p:ext>
            </p:extLst>
          </p:nvPr>
        </p:nvGraphicFramePr>
        <p:xfrm>
          <a:off x="614150" y="545910"/>
          <a:ext cx="8518837" cy="56042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832640">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علامات الجفاف</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إنكم تفقدون الماء عندما تذهبون إلى الحمام أو تتعرقون أو تمارسون الرياضة أو حتى تتنفسون.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هل تعلمون أن الجفاف بنسبة تتراوح من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1</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إلى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2</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من وزن جسمكم يمكن أن يقلل من أدائكم الرياضي؟ فإنكم تفقدون الماء كل يوم عندما تذهبون إلى الحمام أو تتعرقون أو تتنفسون.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إذا فقدت الكثير من الماء دون شرب المزيد، فلن يعمل جسمكم بنفس القدر من الكفاءة. وهو ما يُعرف باسم الجفاف.</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فيما يلي بعض علامات الجفاف:</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الشعور بالعطش. </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الشعور بالتعب أو الخمول.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الإصابة بالصداع.</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جفاف الفم.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لون البول الأصفر الداكن أو البني.</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962354">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تناول القدر الكافي من الماء والسوائل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تكييف احتياجاتكم من الماء</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هدفكم هو شرب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زجاجات من الماء يوميًا، ولكن قد يحتاج بعض الأشخاص إلى زيادة استهلاكهم من المياه.</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هذه العوامل يمكن أن تؤثر على كمية المياه التي يتعين أن تشربونها من أجل الحفاظ على كمية مناسبة من السوائل في جسمكم: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ممارسة التمارين الرياضية شديدة الحدة المتكررة بينما تتعرقون بغزارة أو تكونون منقطعي الأنفاس</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الطقس الحار</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الارتفاعات العالية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المرض</a:t>
                      </a: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noProof="0" dirty="0">
                          <a:effectLst/>
                          <a:latin typeface="Ubuntu" panose="020B0504030602030204" pitchFamily="34" charset="0"/>
                          <a:ea typeface="Calibri" panose="020F0502020204030204" pitchFamily="34" charset="0"/>
                          <a:cs typeface="Arial" panose="020B0604020202020204" pitchFamily="34" charset="0"/>
                          <a:rtl/>
                        </a:rPr>
                        <a:t>لا تنتظرون حتى تشعرون بالعطش لتتناولوا مشروبًا، فاشربوا الماء قبل التمرين أو التدريب الرياضي وأثنائه وبعده.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noProof="0" dirty="0">
                        <a:effectLst/>
                        <a:latin typeface="Ubuntu" panose="020B0504030602030204" pitchFamily="34" charset="0"/>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spc="-10" baseline="0" noProof="0" dirty="0">
                          <a:solidFill>
                            <a:schemeClr val="dk1"/>
                          </a:solidFill>
                          <a:latin typeface="Ubuntu" panose="020B0504030602030204" pitchFamily="34" charset="0"/>
                          <a:ea typeface="+mn-ea"/>
                          <a:cs typeface="Arial" panose="020B0604020202020204" pitchFamily="34" charset="0"/>
                          <a:rtl/>
                        </a:rPr>
                        <a:t>ما هي بعض النصائح للمحافظة على نسبة الماء في جسمكم؟ اكتبوا إجاباتكم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5" name="Picture 4">
            <a:extLst>
              <a:ext uri="{FF2B5EF4-FFF2-40B4-BE49-F238E27FC236}">
                <a16:creationId xmlns:a16="http://schemas.microsoft.com/office/drawing/2014/main" id="{B27F05C0-9242-E696-995D-21DC447C7339}"/>
              </a:ext>
            </a:extLst>
          </p:cNvPr>
          <p:cNvPicPr>
            <a:picLocks noChangeAspect="1"/>
          </p:cNvPicPr>
          <p:nvPr/>
        </p:nvPicPr>
        <p:blipFill rotWithShape="1">
          <a:blip r:embed="rId2"/>
          <a:srcRect l="57954" t="33953" r="1383" b="25748"/>
          <a:stretch/>
        </p:blipFill>
        <p:spPr>
          <a:xfrm>
            <a:off x="613759" y="1469207"/>
            <a:ext cx="2138542" cy="1192175"/>
          </a:xfrm>
          <a:prstGeom prst="rect">
            <a:avLst/>
          </a:prstGeom>
          <a:ln>
            <a:solidFill>
              <a:schemeClr val="tx1"/>
            </a:solidFill>
          </a:ln>
        </p:spPr>
      </p:pic>
      <p:pic>
        <p:nvPicPr>
          <p:cNvPr id="8" name="Picture 7">
            <a:extLst>
              <a:ext uri="{FF2B5EF4-FFF2-40B4-BE49-F238E27FC236}">
                <a16:creationId xmlns:a16="http://schemas.microsoft.com/office/drawing/2014/main" id="{AC57081C-8D84-741A-2B8A-36963B0AA8D1}"/>
              </a:ext>
            </a:extLst>
          </p:cNvPr>
          <p:cNvPicPr>
            <a:picLocks noChangeAspect="1"/>
          </p:cNvPicPr>
          <p:nvPr/>
        </p:nvPicPr>
        <p:blipFill rotWithShape="1">
          <a:blip r:embed="rId3"/>
          <a:srcRect l="57955" t="34162" r="1733" b="25332"/>
          <a:stretch/>
        </p:blipFill>
        <p:spPr>
          <a:xfrm>
            <a:off x="613759" y="4004840"/>
            <a:ext cx="2138542" cy="1208741"/>
          </a:xfrm>
          <a:prstGeom prst="rect">
            <a:avLst/>
          </a:prstGeom>
          <a:ln>
            <a:solidFill>
              <a:schemeClr val="tx1"/>
            </a:solidFill>
          </a:ln>
        </p:spPr>
      </p:pic>
    </p:spTree>
    <p:extLst>
      <p:ext uri="{BB962C8B-B14F-4D97-AF65-F5344CB8AC3E}">
        <p14:creationId xmlns:p14="http://schemas.microsoft.com/office/powerpoint/2010/main" val="268247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76048498"/>
              </p:ext>
            </p:extLst>
          </p:nvPr>
        </p:nvGraphicFramePr>
        <p:xfrm>
          <a:off x="614150" y="545910"/>
          <a:ext cx="8518837" cy="5765977"/>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التثقيف الصحي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تعليم زملائكم في الفريق</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دقيقة واحدة</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وفي ختام جلستنا، لنتحدث عن مشاركة النصائح الصحية مع زملائكم في الفريق!</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من المتوقع منكم بصفتكم قادة لياقة بدنية أن تشاركوا نصيحة معنية بالتثقيف الصحي في كل جلسة تدريبية. ينبغي لكم تعليم عادات صحية تحسّن اللياقة البدنية والأداء الرياضي.</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سوف تكونون أيضًا قدوة يحتذى بها خلال جميع التدريبات والمنافسات.</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التثقيف الصحي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ما هي النصائح الصحية؟</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r>
                        <a:rPr lang="ar-SA" sz="1000" baseline="0" noProof="0" dirty="0">
                          <a:latin typeface="Ubuntu" panose="020B0504030602030204" pitchFamily="34" charset="0"/>
                          <a:cs typeface="Arial" panose="020B0604020202020204" pitchFamily="34" charset="0"/>
                          <a:rtl/>
                        </a:rPr>
                        <a:t>النصائح الصحية هي عبارة عن نصائح صغيرة ولكن مفيدة يمكن أن تساعدكم أنتم وزملاءكم في </a:t>
                      </a:r>
                      <a:br>
                        <a:rPr lang="en-US" sz="1000" baseline="0" noProof="0" dirty="0">
                          <a:latin typeface="Ubuntu" panose="020B0504030602030204" pitchFamily="34" charset="0"/>
                          <a:cs typeface="Arial" panose="020B0604020202020204" pitchFamily="34" charset="0"/>
                          <a:rtl/>
                        </a:rPr>
                      </a:br>
                      <a:r>
                        <a:rPr lang="ar-SA" sz="1000" baseline="0" noProof="0" dirty="0">
                          <a:latin typeface="Ubuntu" panose="020B0504030602030204" pitchFamily="34" charset="0"/>
                          <a:cs typeface="Arial" panose="020B0604020202020204" pitchFamily="34" charset="0"/>
                          <a:rtl/>
                        </a:rPr>
                        <a:t>الفريق على اتخاذ قرارات صحية. وينبغي أن تكون مختصرة، فلا تتجاوز دقيقتين إلى </a:t>
                      </a:r>
                      <a:r>
                        <a:rPr lang="ar-SA" sz="1000" baseline="0" noProof="0" dirty="0">
                          <a:latin typeface="Ubuntu" panose="020B0504030602030204" pitchFamily="34" charset="0"/>
                          <a:cs typeface="Arial" panose="020B0604020202020204" pitchFamily="34" charset="0"/>
                          <a:rtl val="0"/>
                        </a:rPr>
                        <a:t>5</a:t>
                      </a:r>
                      <a:r>
                        <a:rPr lang="ar-SA" sz="1000" baseline="0" noProof="0" dirty="0">
                          <a:latin typeface="Ubuntu" panose="020B0504030602030204" pitchFamily="34" charset="0"/>
                          <a:cs typeface="Arial" panose="020B0604020202020204" pitchFamily="34" charset="0"/>
                          <a:rtl/>
                        </a:rPr>
                        <a:t> دقائق.</a:t>
                      </a:r>
                    </a:p>
                    <a:p>
                      <a:pPr rtl="1"/>
                      <a:endParaRPr lang="ar-SA" sz="1000" baseline="0" noProof="0" dirty="0">
                        <a:latin typeface="Ubuntu" panose="020B0504030602030204" pitchFamily="34" charset="0"/>
                        <a:cs typeface="Arial" panose="020B0604020202020204" pitchFamily="34" charset="0"/>
                      </a:endParaRPr>
                    </a:p>
                    <a:p>
                      <a:pPr rtl="1"/>
                      <a:r>
                        <a:rPr lang="ar-SA" sz="1000" baseline="0" noProof="0" dirty="0">
                          <a:latin typeface="Ubuntu" panose="020B0504030602030204" pitchFamily="34" charset="0"/>
                          <a:cs typeface="Arial" panose="020B0604020202020204" pitchFamily="34" charset="0"/>
                          <a:rtl/>
                        </a:rPr>
                        <a:t>اجعلوا النصائح الصحية تفاعلية متى أمكن ذلك! يمكنكم إشراك زملائكم في الفريق عن طريق ما يلي:</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طرح الأسئلة عليهم.</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السماح لأعضاء مختلفين من الخاص الفريق بالإجابة.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تقديم الأمثلة.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تحديد هدف لهم والتحقق من التقدم المحرز في الجلسة التدريبية التالية.</a:t>
                      </a:r>
                    </a:p>
                    <a:p>
                      <a:pPr marL="171450" indent="-171450" rtl="1">
                        <a:buFont typeface="Arial" panose="020B0604020202020204" pitchFamily="34" charset="0"/>
                        <a:buChar char="•"/>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aseline="0" noProof="0" dirty="0">
                          <a:latin typeface="Ubuntu" panose="020B0504030602030204" pitchFamily="34" charset="0"/>
                          <a:cs typeface="Arial" panose="020B0604020202020204" pitchFamily="34" charset="0"/>
                          <a:rtl/>
                        </a:rPr>
                        <a:t>فيما يلي مثال على نصيحة صحية حول تناول الأطعمة الصحية والمغذية! </a:t>
                      </a:r>
                      <a:r>
                        <a:rPr lang="ar-SA" sz="1000" b="1" i="1" baseline="0" noProof="0" dirty="0">
                          <a:latin typeface="Ubuntu" panose="020B0504030602030204" pitchFamily="34" charset="0"/>
                          <a:cs typeface="Arial" panose="020B0604020202020204" pitchFamily="34" charset="0"/>
                          <a:rtl/>
                        </a:rPr>
                        <a:t>اقرأ الأمثلة بصوت عالٍ. </a:t>
                      </a:r>
                    </a:p>
                    <a:p>
                      <a:pPr marL="0" indent="0" rtl="1">
                        <a:buFont typeface="Arial" panose="020B0604020202020204" pitchFamily="34" charset="0"/>
                        <a:buNone/>
                      </a:pPr>
                      <a:endParaRPr lang="ar-SA" sz="1000" b="1" i="1"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1" i="1" baseline="0" noProof="0" dirty="0">
                          <a:latin typeface="Ubuntu" panose="020B0504030602030204" pitchFamily="34" charset="0"/>
                          <a:cs typeface="Arial" panose="020B0604020202020204" pitchFamily="34" charset="0"/>
                          <a:rtl/>
                        </a:rPr>
                        <a:t>[نشاط جماعي اختياري]</a:t>
                      </a:r>
                      <a:endParaRPr lang="ar-SA" sz="1000" baseline="0" noProof="0" dirty="0">
                        <a:latin typeface="Ubuntu" panose="020B0504030602030204" pitchFamily="34" charset="0"/>
                        <a:cs typeface="Arial" panose="020B0604020202020204" pitchFamily="34" charset="0"/>
                      </a:endParaRPr>
                    </a:p>
                    <a:p>
                      <a:pPr marL="171450" indent="-171450" rtl="1">
                        <a:buFont typeface="Arial" panose="020B0604020202020204" pitchFamily="34" charset="0"/>
                        <a:buChar char="•"/>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endParaRPr lang="en-US"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endParaRPr lang="en-US"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endParaRPr lang="ar-SA" sz="1000" baseline="0" noProof="0" dirty="0">
                        <a:latin typeface="Ubuntu" panose="020B0504030602030204" pitchFamily="34" charset="0"/>
                        <a:cs typeface="Arial" panose="020B0604020202020204" pitchFamily="34" charset="0"/>
                      </a:endParaRPr>
                    </a:p>
                    <a:p>
                      <a:pPr rtl="1"/>
                      <a:endParaRPr lang="ar-SA" sz="1000" baseline="0" noProof="0" dirty="0">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sz="1000" baseline="0" noProof="0" dirty="0">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grpSp>
        <p:nvGrpSpPr>
          <p:cNvPr id="12" name="Group 11">
            <a:extLst>
              <a:ext uri="{FF2B5EF4-FFF2-40B4-BE49-F238E27FC236}">
                <a16:creationId xmlns:a16="http://schemas.microsoft.com/office/drawing/2014/main" id="{62A716C8-D655-3C4E-9C04-419F69DDA610}"/>
              </a:ext>
            </a:extLst>
          </p:cNvPr>
          <p:cNvGrpSpPr/>
          <p:nvPr/>
        </p:nvGrpSpPr>
        <p:grpSpPr>
          <a:xfrm>
            <a:off x="614150" y="1051285"/>
            <a:ext cx="2118035" cy="2425274"/>
            <a:chOff x="614150" y="1051285"/>
            <a:chExt cx="2118035" cy="2425274"/>
          </a:xfrm>
        </p:grpSpPr>
        <p:pic>
          <p:nvPicPr>
            <p:cNvPr id="5" name="Picture 4">
              <a:extLst>
                <a:ext uri="{FF2B5EF4-FFF2-40B4-BE49-F238E27FC236}">
                  <a16:creationId xmlns:a16="http://schemas.microsoft.com/office/drawing/2014/main" id="{D4A62C9E-66A4-7FD2-4F01-06C23079D000}"/>
                </a:ext>
              </a:extLst>
            </p:cNvPr>
            <p:cNvPicPr>
              <a:picLocks noChangeAspect="1"/>
            </p:cNvPicPr>
            <p:nvPr/>
          </p:nvPicPr>
          <p:blipFill rotWithShape="1">
            <a:blip r:embed="rId2"/>
            <a:srcRect l="57838" t="34161" r="1032" b="26371"/>
            <a:stretch/>
          </p:blipFill>
          <p:spPr>
            <a:xfrm>
              <a:off x="614150" y="1051285"/>
              <a:ext cx="2118035" cy="1143257"/>
            </a:xfrm>
            <a:prstGeom prst="rect">
              <a:avLst/>
            </a:prstGeom>
            <a:ln>
              <a:solidFill>
                <a:schemeClr val="tx1"/>
              </a:solidFill>
            </a:ln>
          </p:spPr>
        </p:pic>
        <p:pic>
          <p:nvPicPr>
            <p:cNvPr id="10" name="Picture 9">
              <a:extLst>
                <a:ext uri="{FF2B5EF4-FFF2-40B4-BE49-F238E27FC236}">
                  <a16:creationId xmlns:a16="http://schemas.microsoft.com/office/drawing/2014/main" id="{E76252A3-7730-EDA9-ECF8-29216AFAFE2B}"/>
                </a:ext>
              </a:extLst>
            </p:cNvPr>
            <p:cNvPicPr>
              <a:picLocks noChangeAspect="1"/>
            </p:cNvPicPr>
            <p:nvPr/>
          </p:nvPicPr>
          <p:blipFill rotWithShape="1">
            <a:blip r:embed="rId3"/>
            <a:srcRect l="57838" t="33953" r="1149" b="25956"/>
            <a:stretch/>
          </p:blipFill>
          <p:spPr>
            <a:xfrm>
              <a:off x="614150" y="2311941"/>
              <a:ext cx="2118035" cy="1164618"/>
            </a:xfrm>
            <a:prstGeom prst="rect">
              <a:avLst/>
            </a:prstGeom>
            <a:ln>
              <a:solidFill>
                <a:schemeClr val="tx1"/>
              </a:solidFill>
            </a:ln>
          </p:spPr>
        </p:pic>
      </p:grpSp>
      <p:grpSp>
        <p:nvGrpSpPr>
          <p:cNvPr id="18" name="Group 17">
            <a:extLst>
              <a:ext uri="{FF2B5EF4-FFF2-40B4-BE49-F238E27FC236}">
                <a16:creationId xmlns:a16="http://schemas.microsoft.com/office/drawing/2014/main" id="{1CBD9B70-8BA4-89E9-D935-93465228F58C}"/>
              </a:ext>
            </a:extLst>
          </p:cNvPr>
          <p:cNvGrpSpPr/>
          <p:nvPr/>
        </p:nvGrpSpPr>
        <p:grpSpPr>
          <a:xfrm>
            <a:off x="614150" y="3765691"/>
            <a:ext cx="2118035" cy="2496937"/>
            <a:chOff x="614150" y="3765691"/>
            <a:chExt cx="2118035" cy="2496937"/>
          </a:xfrm>
        </p:grpSpPr>
        <p:pic>
          <p:nvPicPr>
            <p:cNvPr id="14" name="Picture 13">
              <a:extLst>
                <a:ext uri="{FF2B5EF4-FFF2-40B4-BE49-F238E27FC236}">
                  <a16:creationId xmlns:a16="http://schemas.microsoft.com/office/drawing/2014/main" id="{5C4DACC0-8B84-6F77-7F75-33C71DBDD2D3}"/>
                </a:ext>
              </a:extLst>
            </p:cNvPr>
            <p:cNvPicPr>
              <a:picLocks noChangeAspect="1"/>
            </p:cNvPicPr>
            <p:nvPr/>
          </p:nvPicPr>
          <p:blipFill rotWithShape="1">
            <a:blip r:embed="rId4"/>
            <a:srcRect l="57955" t="33953" r="1266" b="25540"/>
            <a:stretch/>
          </p:blipFill>
          <p:spPr>
            <a:xfrm>
              <a:off x="614150" y="3765691"/>
              <a:ext cx="2118035" cy="1183429"/>
            </a:xfrm>
            <a:prstGeom prst="rect">
              <a:avLst/>
            </a:prstGeom>
            <a:ln>
              <a:solidFill>
                <a:schemeClr val="tx1"/>
              </a:solidFill>
            </a:ln>
          </p:spPr>
        </p:pic>
        <p:pic>
          <p:nvPicPr>
            <p:cNvPr id="17" name="Picture 16">
              <a:extLst>
                <a:ext uri="{FF2B5EF4-FFF2-40B4-BE49-F238E27FC236}">
                  <a16:creationId xmlns:a16="http://schemas.microsoft.com/office/drawing/2014/main" id="{24897587-B6B9-FB36-7316-C4C6E8D19B19}"/>
                </a:ext>
              </a:extLst>
            </p:cNvPr>
            <p:cNvPicPr>
              <a:picLocks noChangeAspect="1"/>
            </p:cNvPicPr>
            <p:nvPr/>
          </p:nvPicPr>
          <p:blipFill rotWithShape="1">
            <a:blip r:embed="rId5"/>
            <a:srcRect l="58072" t="33953" r="1266" b="25332"/>
            <a:stretch/>
          </p:blipFill>
          <p:spPr>
            <a:xfrm>
              <a:off x="614150" y="5069712"/>
              <a:ext cx="2118035" cy="1192916"/>
            </a:xfrm>
            <a:prstGeom prst="rect">
              <a:avLst/>
            </a:prstGeom>
            <a:ln>
              <a:solidFill>
                <a:schemeClr val="tx1"/>
              </a:solidFill>
            </a:ln>
          </p:spPr>
        </p:pic>
      </p:grpSp>
    </p:spTree>
    <p:extLst>
      <p:ext uri="{BB962C8B-B14F-4D97-AF65-F5344CB8AC3E}">
        <p14:creationId xmlns:p14="http://schemas.microsoft.com/office/powerpoint/2010/main" val="6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072360656"/>
              </p:ext>
            </p:extLst>
          </p:nvPr>
        </p:nvGraphicFramePr>
        <p:xfrm>
          <a:off x="623818" y="545910"/>
          <a:ext cx="8509169" cy="6049342"/>
        </p:xfrm>
        <a:graphic>
          <a:graphicData uri="http://schemas.openxmlformats.org/drawingml/2006/table">
            <a:tbl>
              <a:tblPr rtl="1" firstRow="1" bandRow="1">
                <a:tableStyleId>{5C22544A-7EE6-4342-B048-85BDC9FD1C3A}</a:tableStyleId>
              </a:tblPr>
              <a:tblGrid>
                <a:gridCol w="1977753">
                  <a:extLst>
                    <a:ext uri="{9D8B030D-6E8A-4147-A177-3AD203B41FA5}">
                      <a16:colId xmlns:a16="http://schemas.microsoft.com/office/drawing/2014/main" val="1124436216"/>
                    </a:ext>
                  </a:extLst>
                </a:gridCol>
                <a:gridCol w="4315097">
                  <a:extLst>
                    <a:ext uri="{9D8B030D-6E8A-4147-A177-3AD203B41FA5}">
                      <a16:colId xmlns:a16="http://schemas.microsoft.com/office/drawing/2014/main" val="1811125101"/>
                    </a:ext>
                  </a:extLst>
                </a:gridCol>
                <a:gridCol w="2216319">
                  <a:extLst>
                    <a:ext uri="{9D8B030D-6E8A-4147-A177-3AD203B41FA5}">
                      <a16:colId xmlns:a16="http://schemas.microsoft.com/office/drawing/2014/main" val="2753733556"/>
                    </a:ext>
                  </a:extLst>
                </a:gridCol>
              </a:tblGrid>
              <a:tr h="401497">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التثقيف الصحي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الفرص</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مشاركة النصائح الصحية بعدة طرق! فكروا في جميع الطرق المختلفة التي تتواصلون بها مع زملائكم اللاعبين في فريق الأولمبياد الخاص.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قد ترغبون في مشاركة نصيحة صحية أثناء:</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استراحات شرب الماء</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التمدد بغرض التهدئة</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احرصوا على التحدث مع مدربكم حول أفضل وقت لمشاركة نصيحة صحية في تدريبكم الرياضي!</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التثقيف الصحي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البدء</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r>
                        <a:rPr lang="ar-SA" sz="1000" baseline="0" noProof="0" dirty="0">
                          <a:latin typeface="Ubuntu" panose="020B0504030602030204" pitchFamily="34" charset="0"/>
                          <a:cs typeface="Arial" panose="020B0604020202020204" pitchFamily="34" charset="0"/>
                          <a:rtl/>
                        </a:rPr>
                        <a:t>يمكنكم إعطاء نصيحة صحية حول أي جانب من جوانب اللياقة البدنية: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النشاط البدني</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تناول القدر الكافي من الماء والسوائل</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التغذية</a:t>
                      </a:r>
                      <a:br>
                        <a:rPr lang="ar-SA" baseline="0" dirty="0">
                          <a:cs typeface="Arial" panose="020B0604020202020204" pitchFamily="34" charset="0"/>
                        </a:rPr>
                      </a:br>
                      <a:endParaRPr lang="ar-SA" sz="1000" baseline="0" noProof="0" dirty="0">
                        <a:latin typeface="Ubuntu" panose="020B0504030602030204" pitchFamily="34" charset="0"/>
                        <a:cs typeface="Arial" panose="020B0604020202020204" pitchFamily="34" charset="0"/>
                      </a:endParaRPr>
                    </a:p>
                    <a:p>
                      <a:pPr marL="171450" indent="-171450" rtl="1">
                        <a:buFont typeface="Arial" panose="020B0604020202020204" pitchFamily="34" charset="0"/>
                        <a:buChar char="•"/>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1" baseline="0" noProof="0" dirty="0">
                          <a:solidFill>
                            <a:srgbClr val="316355"/>
                          </a:solidFill>
                          <a:latin typeface="Ubuntu" panose="020B0504030602030204" pitchFamily="34" charset="0"/>
                          <a:cs typeface="Arial" panose="020B0604020202020204" pitchFamily="34" charset="0"/>
                          <a:rtl/>
                        </a:rPr>
                        <a:t>سؤال: </a:t>
                      </a:r>
                    </a:p>
                    <a:p>
                      <a:pPr marL="0" indent="0" rtl="1">
                        <a:buFont typeface="Arial" panose="020B0604020202020204" pitchFamily="34" charset="0"/>
                        <a:buNone/>
                      </a:pPr>
                      <a:r>
                        <a:rPr lang="ar-SA" sz="1000" baseline="0" noProof="0" dirty="0">
                          <a:latin typeface="Ubuntu" panose="020B0504030602030204" pitchFamily="34" charset="0"/>
                          <a:cs typeface="Arial" panose="020B0604020202020204" pitchFamily="34" charset="0"/>
                          <a:rtl/>
                        </a:rPr>
                        <a:t>كم منكم اطلع على دليل </a:t>
                      </a:r>
                      <a:r>
                        <a:rPr lang="en-US" sz="1000" baseline="0" noProof="0" dirty="0">
                          <a:latin typeface="Ubuntu" panose="020B0504030602030204" pitchFamily="34" charset="0"/>
                          <a:cs typeface="Arial" panose="020B0604020202020204" pitchFamily="34" charset="0"/>
                          <a:rtl val="0"/>
                        </a:rPr>
                        <a:t>Fit 5</a:t>
                      </a:r>
                      <a:r>
                        <a:rPr lang="ar-SA" sz="1000" baseline="0" noProof="0" dirty="0">
                          <a:latin typeface="Ubuntu" panose="020B0504030602030204" pitchFamily="34" charset="0"/>
                          <a:cs typeface="Arial" panose="020B0604020202020204" pitchFamily="34" charset="0"/>
                          <a:rtl/>
                        </a:rPr>
                        <a:t> أو استخدمه من قبل؟ ارفعوا أيديكم.</a:t>
                      </a:r>
                    </a:p>
                    <a:p>
                      <a:pPr marL="0" indent="0" rtl="1">
                        <a:buFont typeface="Arial" panose="020B0604020202020204" pitchFamily="34" charset="0"/>
                        <a:buNone/>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aseline="0" noProof="0" dirty="0">
                          <a:latin typeface="Ubuntu" panose="020B0504030602030204" pitchFamily="34" charset="0"/>
                          <a:cs typeface="Arial" panose="020B0604020202020204" pitchFamily="34" charset="0"/>
                          <a:rtl/>
                        </a:rPr>
                        <a:t>عظيم! </a:t>
                      </a:r>
                      <a:r>
                        <a:rPr lang="en-US" sz="1000" baseline="0" noProof="0" dirty="0">
                          <a:latin typeface="Ubuntu" panose="020B0504030602030204" pitchFamily="34" charset="0"/>
                          <a:cs typeface="Arial" panose="020B0604020202020204" pitchFamily="34" charset="0"/>
                          <a:rtl val="0"/>
                        </a:rPr>
                        <a:t>Fit 5</a:t>
                      </a:r>
                      <a:r>
                        <a:rPr lang="ar-SA" sz="1000" baseline="0" noProof="0" dirty="0">
                          <a:latin typeface="Ubuntu" panose="020B0504030602030204" pitchFamily="34" charset="0"/>
                          <a:cs typeface="Arial" panose="020B0604020202020204" pitchFamily="34" charset="0"/>
                          <a:rtl/>
                        </a:rPr>
                        <a:t> هو دليل للوصول إلى اللياقة البدنية وأفضل أداء لديكم من خلال النشاط البدني والتغذية وتناول القدر الكافي من الماء والسوائل. باستخدام المعلومات الموجودة في دليل </a:t>
                      </a:r>
                      <a:r>
                        <a:rPr lang="en-US" sz="1000" baseline="0" noProof="0" dirty="0">
                          <a:latin typeface="Ubuntu" panose="020B0504030602030204" pitchFamily="34" charset="0"/>
                          <a:cs typeface="Arial" panose="020B0604020202020204" pitchFamily="34" charset="0"/>
                          <a:rtl val="0"/>
                        </a:rPr>
                        <a:t>Fit 5</a:t>
                      </a:r>
                      <a:r>
                        <a:rPr lang="ar-SA" sz="1000" baseline="0" noProof="0" dirty="0">
                          <a:latin typeface="Ubuntu" panose="020B0504030602030204" pitchFamily="34" charset="0"/>
                          <a:cs typeface="Arial" panose="020B0604020202020204" pitchFamily="34" charset="0"/>
                          <a:rtl/>
                        </a:rPr>
                        <a:t>، تستطيعون مشاركة دروس عن:</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الحفاظ على النشاط بعيدًا عن نطاق الرياضة.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تناول الأطعمة الصحية التي تغذي جسمك.</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تناول المشروبات المرطبة.</a:t>
                      </a:r>
                    </a:p>
                    <a:p>
                      <a:pPr marL="0" indent="0" rtl="1">
                        <a:buFont typeface="Arial" panose="020B0604020202020204" pitchFamily="34" charset="0"/>
                        <a:buNone/>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aseline="0" noProof="0" dirty="0">
                          <a:latin typeface="Ubuntu" panose="020B0504030602030204" pitchFamily="34" charset="0"/>
                          <a:cs typeface="Arial" panose="020B0604020202020204" pitchFamily="34" charset="0"/>
                          <a:rtl/>
                        </a:rPr>
                        <a:t>بالإضافة إلى دليل </a:t>
                      </a:r>
                      <a:r>
                        <a:rPr lang="en-US" sz="1000" baseline="0" noProof="0" dirty="0">
                          <a:latin typeface="Ubuntu" panose="020B0504030602030204" pitchFamily="34" charset="0"/>
                          <a:cs typeface="Arial" panose="020B0604020202020204" pitchFamily="34" charset="0"/>
                          <a:rtl val="0"/>
                        </a:rPr>
                        <a:t>Fit 5</a:t>
                      </a:r>
                      <a:r>
                        <a:rPr lang="ar-SA" sz="1000" baseline="0" noProof="0" dirty="0">
                          <a:latin typeface="Ubuntu" panose="020B0504030602030204" pitchFamily="34" charset="0"/>
                          <a:cs typeface="Arial" panose="020B0604020202020204" pitchFamily="34" charset="0"/>
                          <a:rtl/>
                        </a:rPr>
                        <a:t> وبطاقات اللياقة، يمكنكم أيضًا العثور على معلومات من أجل النصائح </a:t>
                      </a:r>
                      <a:br>
                        <a:rPr lang="en-US" sz="1000" baseline="0" noProof="0" dirty="0">
                          <a:latin typeface="Ubuntu" panose="020B0504030602030204" pitchFamily="34" charset="0"/>
                          <a:cs typeface="Arial" panose="020B0604020202020204" pitchFamily="34" charset="0"/>
                          <a:rtl/>
                        </a:rPr>
                      </a:br>
                      <a:r>
                        <a:rPr lang="ar-SA" sz="1000" baseline="0" noProof="0" dirty="0">
                          <a:latin typeface="Ubuntu" panose="020B0504030602030204" pitchFamily="34" charset="0"/>
                          <a:cs typeface="Arial" panose="020B0604020202020204" pitchFamily="34" charset="0"/>
                          <a:rtl/>
                        </a:rPr>
                        <a:t>الصحية التي ستقدمونها في صفحات الويب والموارد التالية: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مجموعة أدوات التثقيف الصحي للأولمبياد الخاص</a:t>
                      </a:r>
                    </a:p>
                    <a:p>
                      <a:pPr marL="171450" indent="-171450" rtl="1">
                        <a:buFont typeface="Arial" panose="020B0604020202020204" pitchFamily="34" charset="0"/>
                        <a:buChar char="•"/>
                      </a:pPr>
                      <a:r>
                        <a:rPr lang="en-US" sz="1000" baseline="0" noProof="0" dirty="0">
                          <a:latin typeface="Ubuntu" panose="020B0504030602030204" pitchFamily="34" charset="0"/>
                          <a:cs typeface="Arial" panose="020B0604020202020204" pitchFamily="34" charset="0"/>
                          <a:rtl val="0"/>
                        </a:rPr>
                        <a:t>High 5</a:t>
                      </a:r>
                      <a:r>
                        <a:rPr lang="ar-SA" sz="1000" baseline="0" noProof="0" dirty="0">
                          <a:latin typeface="Ubuntu" panose="020B0504030602030204" pitchFamily="34" charset="0"/>
                          <a:cs typeface="Arial" panose="020B0604020202020204" pitchFamily="34" charset="0"/>
                          <a:rtl/>
                        </a:rPr>
                        <a:t> للوصول إلى اللياقة البدنية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تعزيز الصحة - المواد التثقيفية</a:t>
                      </a:r>
                    </a:p>
                    <a:p>
                      <a:pPr marL="171450" indent="-171450" rtl="1">
                        <a:buFont typeface="Arial" panose="020B0604020202020204" pitchFamily="34" charset="0"/>
                        <a:buChar char="•"/>
                      </a:pPr>
                      <a:r>
                        <a:rPr lang="ar-SA" sz="1000" baseline="0" noProof="0" dirty="0">
                          <a:latin typeface="Ubuntu" panose="020B0504030602030204" pitchFamily="34" charset="0"/>
                          <a:cs typeface="Arial" panose="020B0604020202020204" pitchFamily="34" charset="0"/>
                          <a:rtl/>
                        </a:rPr>
                        <a:t>أدلة اللياقة البدنية ومواردها الخاصة ببرنامجكم</a:t>
                      </a:r>
                    </a:p>
                    <a:p>
                      <a:pPr marL="0" indent="0" rtl="1">
                        <a:buFont typeface="Arial" panose="020B0604020202020204" pitchFamily="34" charset="0"/>
                        <a:buNone/>
                      </a:pPr>
                      <a:endParaRPr lang="ar-SA" sz="1000" baseline="0" noProof="0" dirty="0">
                        <a:latin typeface="Ubuntu" panose="020B0504030602030204" pitchFamily="34" charset="0"/>
                        <a:cs typeface="Arial" panose="020B0604020202020204" pitchFamily="34" charset="0"/>
                      </a:endParaRPr>
                    </a:p>
                    <a:p>
                      <a:pPr marL="0" indent="0" rtl="1">
                        <a:buFont typeface="Arial" panose="020B0604020202020204" pitchFamily="34" charset="0"/>
                        <a:buNone/>
                      </a:pPr>
                      <a:r>
                        <a:rPr lang="ar-SA" sz="1000" baseline="0" noProof="0" dirty="0">
                          <a:latin typeface="Ubuntu" panose="020B0504030602030204" pitchFamily="34" charset="0"/>
                          <a:cs typeface="Arial" panose="020B0604020202020204" pitchFamily="34" charset="0"/>
                          <a:rtl/>
                        </a:rPr>
                        <a:t>يمكنكم أيضًا استخدام كتاب العمل لمساعدتكم في التوصل إلى نصائح صحية!</a:t>
                      </a:r>
                    </a:p>
                    <a:p>
                      <a:pPr marL="0" indent="0" rtl="1">
                        <a:buFont typeface="Arial" panose="020B0604020202020204" pitchFamily="34" charset="0"/>
                        <a:buNone/>
                      </a:pPr>
                      <a:endParaRPr lang="ar-SA" sz="1000" baseline="0" noProof="0" dirty="0">
                        <a:latin typeface="Ubuntu" panose="020B0504030602030204" pitchFamily="34" charset="0"/>
                        <a:cs typeface="Arial" panose="020B0604020202020204" pitchFamily="34" charset="0"/>
                      </a:endParaRPr>
                    </a:p>
                    <a:p>
                      <a:pPr rtl="1"/>
                      <a:endParaRPr lang="ar-SA" sz="1000" baseline="0" noProof="0" dirty="0">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sz="1000" baseline="0" noProof="0" dirty="0">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26CACEF0-A2C5-F08C-A472-A5869945E845}"/>
              </a:ext>
            </a:extLst>
          </p:cNvPr>
          <p:cNvPicPr>
            <a:picLocks noChangeAspect="1"/>
          </p:cNvPicPr>
          <p:nvPr/>
        </p:nvPicPr>
        <p:blipFill rotWithShape="1">
          <a:blip r:embed="rId2"/>
          <a:srcRect l="58072" t="33746" r="2201" b="26371"/>
          <a:stretch/>
        </p:blipFill>
        <p:spPr>
          <a:xfrm>
            <a:off x="623818" y="1053429"/>
            <a:ext cx="2135838" cy="1167833"/>
          </a:xfrm>
          <a:prstGeom prst="rect">
            <a:avLst/>
          </a:prstGeom>
          <a:ln>
            <a:solidFill>
              <a:schemeClr val="tx1"/>
            </a:solidFill>
          </a:ln>
        </p:spPr>
      </p:pic>
      <p:grpSp>
        <p:nvGrpSpPr>
          <p:cNvPr id="11" name="Group 10">
            <a:extLst>
              <a:ext uri="{FF2B5EF4-FFF2-40B4-BE49-F238E27FC236}">
                <a16:creationId xmlns:a16="http://schemas.microsoft.com/office/drawing/2014/main" id="{82AA56C6-45F3-C8DB-7C54-88C17427E491}"/>
              </a:ext>
            </a:extLst>
          </p:cNvPr>
          <p:cNvGrpSpPr/>
          <p:nvPr/>
        </p:nvGrpSpPr>
        <p:grpSpPr>
          <a:xfrm>
            <a:off x="623818" y="3018149"/>
            <a:ext cx="2135838" cy="2512176"/>
            <a:chOff x="623818" y="2728782"/>
            <a:chExt cx="2135838" cy="2512176"/>
          </a:xfrm>
        </p:grpSpPr>
        <p:pic>
          <p:nvPicPr>
            <p:cNvPr id="7" name="Picture 6">
              <a:extLst>
                <a:ext uri="{FF2B5EF4-FFF2-40B4-BE49-F238E27FC236}">
                  <a16:creationId xmlns:a16="http://schemas.microsoft.com/office/drawing/2014/main" id="{C200B023-F493-4E70-AE37-23973870A596}"/>
                </a:ext>
              </a:extLst>
            </p:cNvPr>
            <p:cNvPicPr>
              <a:picLocks noChangeAspect="1"/>
            </p:cNvPicPr>
            <p:nvPr/>
          </p:nvPicPr>
          <p:blipFill rotWithShape="1">
            <a:blip r:embed="rId3"/>
            <a:srcRect l="57838" t="34576" r="1266" b="26164"/>
            <a:stretch/>
          </p:blipFill>
          <p:spPr>
            <a:xfrm>
              <a:off x="623818" y="2728782"/>
              <a:ext cx="2135838" cy="1153352"/>
            </a:xfrm>
            <a:prstGeom prst="rect">
              <a:avLst/>
            </a:prstGeom>
            <a:ln>
              <a:solidFill>
                <a:schemeClr val="tx1"/>
              </a:solidFill>
            </a:ln>
          </p:spPr>
        </p:pic>
        <p:pic>
          <p:nvPicPr>
            <p:cNvPr id="9" name="Picture 8">
              <a:extLst>
                <a:ext uri="{FF2B5EF4-FFF2-40B4-BE49-F238E27FC236}">
                  <a16:creationId xmlns:a16="http://schemas.microsoft.com/office/drawing/2014/main" id="{26B7AAE9-2390-DB7F-A361-FC374B6E7DEB}"/>
                </a:ext>
              </a:extLst>
            </p:cNvPr>
            <p:cNvPicPr>
              <a:picLocks noChangeAspect="1"/>
            </p:cNvPicPr>
            <p:nvPr/>
          </p:nvPicPr>
          <p:blipFill rotWithShape="1">
            <a:blip r:embed="rId4"/>
            <a:srcRect l="58072" t="33953" r="1266" b="25125"/>
            <a:stretch/>
          </p:blipFill>
          <p:spPr>
            <a:xfrm>
              <a:off x="623818" y="4031878"/>
              <a:ext cx="2135838" cy="1209080"/>
            </a:xfrm>
            <a:prstGeom prst="rect">
              <a:avLst/>
            </a:prstGeom>
            <a:ln>
              <a:solidFill>
                <a:schemeClr val="tx1"/>
              </a:solidFill>
            </a:ln>
          </p:spPr>
        </p:pic>
      </p:grpSp>
    </p:spTree>
    <p:extLst>
      <p:ext uri="{BB962C8B-B14F-4D97-AF65-F5344CB8AC3E}">
        <p14:creationId xmlns:p14="http://schemas.microsoft.com/office/powerpoint/2010/main" val="35880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486751521"/>
              </p:ext>
            </p:extLst>
          </p:nvPr>
        </p:nvGraphicFramePr>
        <p:xfrm>
          <a:off x="614150" y="545910"/>
          <a:ext cx="8518837" cy="3350248"/>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التثقيف الصحي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الواجب المنزلي</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لقد أنهينا الآن الدرس الأول من تدريب قادة اللياقة البدنية! يرجى إكمال الواجب المنزلي المتعلق بالنصائح الصحية قبل الدرس التالي:</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حددوا النصيحة الصحية التي ستشاركونها أو قوموا بإعداد واحدة خاصة بكم وتدربوا على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مشاركتها مع الآخرين.</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أرسلوا واجبكم المنزلي عبر البريد الإلكتروني بعد إكماله، ويمكنكم إرفاق مقطع فيديو يُظهر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كيفية تدربكم إذا كنتم ترغبون في ذلك.</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 بداية الدرس التالي، سيُطلب منكم أن تقدموا نصيحتكم الصحية إلى المجموعة!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شاركوا أي تذكيرات إضافية مثل معلومات الاتصال وتاريخ/موعد التدريب التالي وما إلى ذلك.</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rtl="1">
                        <a:buFont typeface="Arial" panose="020B0604020202020204" pitchFamily="34" charset="0"/>
                        <a:buNone/>
                      </a:pPr>
                      <a:endParaRPr lang="ar-SA" sz="1000" baseline="0" noProof="0" dirty="0">
                        <a:solidFill>
                          <a:srgbClr val="316355"/>
                        </a:solidFill>
                        <a:latin typeface="Ubuntu" panose="020B0504030602030204" pitchFamily="34" charset="0"/>
                        <a:cs typeface="Arial" panose="020B0604020202020204" pitchFamily="34" charset="0"/>
                      </a:endParaRPr>
                    </a:p>
                    <a:p>
                      <a:pPr algn="ctr" rtl="1"/>
                      <a:r>
                        <a:rPr lang="ar-SA" sz="3600" b="1" baseline="0" noProof="0" dirty="0">
                          <a:solidFill>
                            <a:schemeClr val="bg1"/>
                          </a:solidFill>
                          <a:latin typeface="Ubuntu" panose="020B0504030602030204" pitchFamily="34" charset="0"/>
                          <a:cs typeface="Arial" panose="020B0604020202020204" pitchFamily="34" charset="0"/>
                          <a:rtl/>
                        </a:rPr>
                        <a:t>انتهى الدرس الأول</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rtl="1"/>
                      <a:endParaRPr lang="ar-SA" sz="1000" baseline="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01F7ED78-6ED2-EFFB-847E-05C316993B82}"/>
              </a:ext>
            </a:extLst>
          </p:cNvPr>
          <p:cNvPicPr>
            <a:picLocks noChangeAspect="1"/>
          </p:cNvPicPr>
          <p:nvPr/>
        </p:nvPicPr>
        <p:blipFill rotWithShape="1">
          <a:blip r:embed="rId2"/>
          <a:srcRect l="58190" t="33746" r="1032" b="25748"/>
          <a:stretch/>
        </p:blipFill>
        <p:spPr>
          <a:xfrm>
            <a:off x="614150" y="1180619"/>
            <a:ext cx="2175151" cy="1215342"/>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79522145"/>
              </p:ext>
            </p:extLst>
          </p:nvPr>
        </p:nvGraphicFramePr>
        <p:xfrm>
          <a:off x="614150" y="545911"/>
          <a:ext cx="8518837" cy="5924464"/>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1433">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32305">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مرحبًا بكم من جديد في تدريب قادة اللياقة البدنية! في الدرس الثاني، سوف نتمرن على قيادة روتينات الإحماء والتهدئة الديناميكية لمختلف الرياضات!</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879999">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تفقد الوضع </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6</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قبل أن نبدأ بالدرس الثاني، لنتحدث عن الدرس الأول - نظرة عامة على اللياقة البدنية.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هل لدى أي شخص منكم أي أسئلة لم تتم الإجابة عنها من الدرس الأول؟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كان واجبكم المنزلي هو إعداد نصائح صحية والتمرن على إلقائها. من الذي يرغب في التمرن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على إلقاء النصائح الصحية ومشاركتها مع المجموعة؟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زوج من المشاركين أن يشاركوا إجاباتهم.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220727">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الأدوار والمسؤوليات</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rtl="1"/>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لنراجع أدوار قائد اللياقة البدنية ومسؤولياته.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باستخدام مهاراتك القيادية، </a:t>
                      </a:r>
                      <a:r>
                        <a:rPr lang="ar-SA" sz="1000" noProof="0" dirty="0">
                          <a:effectLst/>
                          <a:latin typeface="Ubuntu" panose="020B0504030602030204" pitchFamily="34" charset="0"/>
                          <a:ea typeface="Calibri" panose="020F0502020204030204" pitchFamily="34" charset="0"/>
                          <a:cs typeface="Arial" panose="020B0604020202020204" pitchFamily="34" charset="0"/>
                          <a:rtl/>
                        </a:rPr>
                        <a:t>ستعملون يدًا بيد مع مدربكم لضمان أن تكون الصحة واللياقة البدنية </a:t>
                      </a:r>
                      <a:br>
                        <a:rPr lang="en-US" sz="1000" noProof="0" dirty="0">
                          <a:effectLst/>
                          <a:latin typeface="Ubuntu" panose="020B0504030602030204" pitchFamily="34" charset="0"/>
                          <a:ea typeface="Calibri" panose="020F0502020204030204" pitchFamily="34" charset="0"/>
                          <a:cs typeface="Arial" panose="020B0604020202020204" pitchFamily="34" charset="0"/>
                          <a:rtl/>
                        </a:rPr>
                      </a:br>
                      <a:r>
                        <a:rPr lang="ar-SA" sz="1000" noProof="0" dirty="0">
                          <a:effectLst/>
                          <a:latin typeface="Ubuntu" panose="020B0504030602030204" pitchFamily="34" charset="0"/>
                          <a:ea typeface="Calibri" panose="020F0502020204030204" pitchFamily="34" charset="0"/>
                          <a:cs typeface="Arial" panose="020B0604020202020204" pitchFamily="34" charset="0"/>
                          <a:rtl/>
                        </a:rPr>
                        <a:t>عنصرًا أساسيًا في تجربة زملائكم الرياضية من خلال</a:t>
                      </a:r>
                      <a:r>
                        <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t>تعليم العادات الصحية لزملائكم.</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t>قيادة تمارين الإحماء والتهدئة قبل التمرين وبعده.</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t>في الدرس الأول، تعرفنا على الجوانب المختلفة من اللياقة البدنية وكيفية تعليم النصائح الصحية. </a:t>
                      </a:r>
                      <a:br>
                        <a:rPr lang="en-US"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rtl/>
                        </a:rPr>
                        <a:t>وحان الوقت الآن لنعرف المزيد عن روتينات الإحماء والتهدئة، والتدرب على قيادة هذه التمارين!</a:t>
                      </a:r>
                      <a:endParaRPr lang="ar-SA" sz="1000" b="0" i="0" u="none" strike="noStrike" kern="1200" baseline="0" noProof="0" dirty="0">
                        <a:solidFill>
                          <a:schemeClr val="dk1"/>
                        </a:solidFill>
                        <a:effectLst/>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5" name="Picture 4">
            <a:extLst>
              <a:ext uri="{FF2B5EF4-FFF2-40B4-BE49-F238E27FC236}">
                <a16:creationId xmlns:a16="http://schemas.microsoft.com/office/drawing/2014/main" id="{BA201A4E-6F55-4783-9BDD-82145D2BFD4A}"/>
              </a:ext>
            </a:extLst>
          </p:cNvPr>
          <p:cNvPicPr>
            <a:picLocks noChangeAspect="1"/>
          </p:cNvPicPr>
          <p:nvPr/>
        </p:nvPicPr>
        <p:blipFill rotWithShape="1">
          <a:blip r:embed="rId2"/>
          <a:srcRect l="58072" t="34161" r="1266" b="27121"/>
          <a:stretch/>
        </p:blipFill>
        <p:spPr>
          <a:xfrm>
            <a:off x="647268" y="1087172"/>
            <a:ext cx="2067501" cy="1107361"/>
          </a:xfrm>
          <a:prstGeom prst="rect">
            <a:avLst/>
          </a:prstGeom>
          <a:ln>
            <a:solidFill>
              <a:schemeClr val="tx1"/>
            </a:solidFill>
          </a:ln>
        </p:spPr>
      </p:pic>
      <p:pic>
        <p:nvPicPr>
          <p:cNvPr id="9" name="Picture 8">
            <a:extLst>
              <a:ext uri="{FF2B5EF4-FFF2-40B4-BE49-F238E27FC236}">
                <a16:creationId xmlns:a16="http://schemas.microsoft.com/office/drawing/2014/main" id="{FA8A64D3-ED91-E24F-783F-4DA60A184D76}"/>
              </a:ext>
            </a:extLst>
          </p:cNvPr>
          <p:cNvPicPr>
            <a:picLocks noChangeAspect="1"/>
          </p:cNvPicPr>
          <p:nvPr/>
        </p:nvPicPr>
        <p:blipFill rotWithShape="1">
          <a:blip r:embed="rId3"/>
          <a:srcRect l="58072" t="34369" r="1383" b="25332"/>
          <a:stretch/>
        </p:blipFill>
        <p:spPr>
          <a:xfrm>
            <a:off x="647268" y="2735794"/>
            <a:ext cx="2067501" cy="1155894"/>
          </a:xfrm>
          <a:prstGeom prst="rect">
            <a:avLst/>
          </a:prstGeom>
          <a:ln>
            <a:solidFill>
              <a:schemeClr val="tx1"/>
            </a:solidFill>
          </a:ln>
        </p:spPr>
      </p:pic>
      <p:pic>
        <p:nvPicPr>
          <p:cNvPr id="11" name="Picture 10">
            <a:extLst>
              <a:ext uri="{FF2B5EF4-FFF2-40B4-BE49-F238E27FC236}">
                <a16:creationId xmlns:a16="http://schemas.microsoft.com/office/drawing/2014/main" id="{05916656-BFF1-F873-37E5-2D503D931229}"/>
              </a:ext>
            </a:extLst>
          </p:cNvPr>
          <p:cNvPicPr>
            <a:picLocks noChangeAspect="1"/>
          </p:cNvPicPr>
          <p:nvPr/>
        </p:nvPicPr>
        <p:blipFill rotWithShape="1">
          <a:blip r:embed="rId4"/>
          <a:srcRect l="58072" t="33953" r="1032" b="25748"/>
          <a:stretch/>
        </p:blipFill>
        <p:spPr>
          <a:xfrm>
            <a:off x="647268" y="4663468"/>
            <a:ext cx="2067501" cy="1145986"/>
          </a:xfrm>
          <a:prstGeom prst="rect">
            <a:avLst/>
          </a:prstGeom>
          <a:ln>
            <a:solidFill>
              <a:schemeClr val="tx1"/>
            </a:solidFill>
          </a:ln>
        </p:spPr>
      </p:pic>
    </p:spTree>
    <p:extLst>
      <p:ext uri="{BB962C8B-B14F-4D97-AF65-F5344CB8AC3E}">
        <p14:creationId xmlns:p14="http://schemas.microsoft.com/office/powerpoint/2010/main" val="886317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677060" y="487330"/>
            <a:ext cx="8621486" cy="690189"/>
          </a:xfrm>
          <a:prstGeom prst="rect">
            <a:avLst/>
          </a:prstGeom>
          <a:noFill/>
        </p:spPr>
        <p:txBody>
          <a:bodyPr wrap="square" rtlCol="1">
            <a:spAutoFit/>
          </a:bodyPr>
          <a:lstStyle/>
          <a:p>
            <a:pPr marL="2540" algn="r" rtl="1">
              <a:lnSpc>
                <a:spcPct val="107000"/>
              </a:lnSpc>
              <a:spcAft>
                <a:spcPts val="335"/>
              </a:spcAft>
            </a:pPr>
            <a:r>
              <a:rPr lang="ar-xm" sz="1400" b="1" dirty="0">
                <a:solidFill>
                  <a:srgbClr val="2F6153"/>
                </a:solidFill>
                <a:effectLst/>
                <a:latin typeface="Ubuntu" panose="020B0504030602030204" pitchFamily="34" charset="0"/>
                <a:ea typeface="Ubuntu" panose="020B0504030602030204" pitchFamily="34" charset="0"/>
                <a:cs typeface="Arial" panose="020B0604020202020204" pitchFamily="34" charset="0"/>
                <a:rtl/>
              </a:rPr>
              <a:t>قائد اللياقة البدنية</a:t>
            </a:r>
            <a:endParaRPr lang="es-PA"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2540" algn="r" rtl="1">
              <a:lnSpc>
                <a:spcPct val="107000"/>
              </a:lnSpc>
              <a:spcAft>
                <a:spcPts val="825"/>
              </a:spcAft>
            </a:pPr>
            <a:r>
              <a:rPr lang="ar-xm" sz="2200" kern="0" dirty="0">
                <a:solidFill>
                  <a:srgbClr val="2F6153"/>
                </a:solidFill>
                <a:effectLst/>
                <a:latin typeface="Ubuntu" panose="020B0504030602030204" pitchFamily="34" charset="0"/>
                <a:ea typeface="Ubuntu" panose="020B0504030602030204" pitchFamily="34" charset="0"/>
                <a:cs typeface="Arial" panose="020B0604020202020204" pitchFamily="34" charset="0"/>
                <a:rtl/>
              </a:rPr>
              <a:t>دليل المنسق</a:t>
            </a:r>
            <a:endParaRPr lang="es-PA" sz="2200" kern="0" dirty="0">
              <a:solidFill>
                <a:srgbClr val="2F6153"/>
              </a:solidFill>
              <a:effectLst/>
              <a:latin typeface="Ubuntu" panose="020B0504030602030204" pitchFamily="34" charset="0"/>
              <a:ea typeface="Ubuntu" panose="020B050403060203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8748586" cy="4918654"/>
          </a:xfrm>
          <a:prstGeom prst="rect">
            <a:avLst/>
          </a:prstGeom>
          <a:noFill/>
        </p:spPr>
        <p:txBody>
          <a:bodyPr wrap="square" rtlCol="1">
            <a:spAutoFit/>
          </a:bodyPr>
          <a:lstStyle/>
          <a:p>
            <a:pPr indent="-6350" algn="r" rtl="1">
              <a:lnSpc>
                <a:spcPct val="117000"/>
              </a:lnSpc>
              <a:spcAft>
                <a:spcPts val="1900"/>
              </a:spcAft>
            </a:pP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يقدم هذا الدليل مخططًا حول كيفية تقديم دورة </a:t>
            </a:r>
            <a:r>
              <a:rPr lang="ar-SA" sz="1400" dirty="0">
                <a:solidFill>
                  <a:srgbClr val="2E2825"/>
                </a:solidFill>
                <a:latin typeface="Ubuntu" panose="020B0504030602030204" pitchFamily="34" charset="0"/>
                <a:ea typeface="Ubuntu" panose="020B0504030602030204" pitchFamily="34" charset="0"/>
                <a:cs typeface="Arial" panose="020B0604020202020204" pitchFamily="34" charset="0"/>
                <a:rtl/>
              </a:rPr>
              <a:t>قادة اللياقة البدنية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التدريبية وقيادتها باستخدام العرض التقديمي على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val="0"/>
              </a:rPr>
              <a:t>PowerPoint</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 ودفتر العمل الخاص بالمشاركين. </a:t>
            </a:r>
            <a:endParaRPr lang="ar-SA"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indent="-6350" algn="r" rtl="1">
              <a:lnSpc>
                <a:spcPct val="117000"/>
              </a:lnSpc>
              <a:spcAft>
                <a:spcPts val="20"/>
              </a:spcAft>
            </a:pP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إذا كنت تبحث عن مراجع للمساعدة على الاستعداد للتدريب وإدارته افتراضيًا، يمكنك العثور عليها هنا. </a:t>
            </a:r>
            <a:endParaRPr lang="ar-SA"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indent="-6350" algn="r" rtl="1">
              <a:lnSpc>
                <a:spcPct val="117000"/>
              </a:lnSpc>
              <a:spcAft>
                <a:spcPts val="1900"/>
              </a:spcAft>
            </a:pP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وبدلًا من ذلك، يمكن تكييف أوراق العمل والعروض التقديمية على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val="0"/>
              </a:rPr>
              <a:t>PowerPoint</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 وهذا المورد لتقديمها عبر منصات مثل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val="0"/>
              </a:rPr>
              <a:t>Zoom</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 أو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val="0"/>
              </a:rPr>
              <a:t>WhatsApp</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 </a:t>
            </a:r>
            <a:br>
              <a:rPr lang="en-US"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b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أو </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val="0"/>
              </a:rPr>
              <a:t>Facebook</a:t>
            </a:r>
            <a:r>
              <a:rPr lang="ar-SA" sz="1400" dirty="0">
                <a:solidFill>
                  <a:srgbClr val="2E2825"/>
                </a:solidFill>
                <a:effectLst/>
                <a:latin typeface="Ubuntu" panose="020B0504030602030204" pitchFamily="34" charset="0"/>
                <a:ea typeface="Ubuntu" panose="020B0504030602030204" pitchFamily="34" charset="0"/>
                <a:cs typeface="Arial" panose="020B0604020202020204" pitchFamily="34" charset="0"/>
                <a:rtl/>
              </a:rPr>
              <a:t> أو لتقديمها حضوريًا.</a:t>
            </a:r>
            <a:endParaRPr lang="ar-SA"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indent="-6350" algn="r" rtl="1">
              <a:lnSpc>
                <a:spcPct val="107000"/>
              </a:lnSpc>
              <a:spcAft>
                <a:spcPts val="940"/>
              </a:spcAft>
            </a:pPr>
            <a:r>
              <a:rPr lang="ar-SA" sz="1400" b="1" dirty="0">
                <a:solidFill>
                  <a:srgbClr val="2F6153"/>
                </a:solidFill>
                <a:effectLst/>
                <a:latin typeface="Ubuntu" panose="020B0504030602030204" pitchFamily="34" charset="0"/>
                <a:ea typeface="Ubuntu" panose="020B0504030602030204" pitchFamily="34" charset="0"/>
                <a:cs typeface="Arial" panose="020B0604020202020204" pitchFamily="34" charset="0"/>
                <a:rtl/>
              </a:rPr>
              <a:t>تأكد من إكمال الإجراءات التالية للاستعداد لكل جلسة:</a:t>
            </a:r>
            <a:endParaRPr lang="ar-SA"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07000"/>
              </a:lnSpc>
              <a:spcAft>
                <a:spcPts val="465"/>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راجع دليل المنسق هذا والعرض التقديمي على </a:t>
            </a: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val="0"/>
              </a:rPr>
              <a:t>PowerPoint</a:t>
            </a: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 المصاحب له.</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marL="342900" lvl="0" indent="-342900" algn="r" rtl="1" fontAlgn="base">
              <a:lnSpc>
                <a:spcPct val="136000"/>
              </a:lnSpc>
              <a:spcAft>
                <a:spcPts val="800"/>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راجِع أوراق العمل وأكمِل كل نشاط بنفسك لتصبح على دراية بالنشاط وجهّز أمثلة لمشاركتها. بالإضافة إلى ذلك، فكِّر في المعلومات التي يمكنك إضافتها من منظور برنامجك.</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marL="342900" lvl="0" indent="-342900" algn="r" rtl="1" fontAlgn="base">
              <a:lnSpc>
                <a:spcPct val="107000"/>
              </a:lnSpc>
              <a:spcAft>
                <a:spcPts val="465"/>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قدم جلسة تدريبية مع جميع المنسقين واستعرض كل شريحة.</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marL="342900" lvl="0" indent="-342900" algn="r" rtl="1" fontAlgn="base">
              <a:lnSpc>
                <a:spcPct val="107000"/>
              </a:lnSpc>
              <a:spcAft>
                <a:spcPts val="465"/>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تبادلوا الملاحظات فيما بينكم.</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marL="342900" lvl="0" indent="-342900" algn="r" rtl="1" fontAlgn="base">
              <a:lnSpc>
                <a:spcPct val="107000"/>
              </a:lnSpc>
              <a:spcAft>
                <a:spcPts val="465"/>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قدم تدريبًا ثانيًا على العرض التقديمي كاملًا.</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marL="342900" lvl="0" indent="-342900" algn="r" rtl="1" fontAlgn="base">
              <a:lnSpc>
                <a:spcPct val="136000"/>
              </a:lnSpc>
              <a:spcAft>
                <a:spcPts val="465"/>
              </a:spcAft>
              <a:buClr>
                <a:srgbClr val="2F6153"/>
              </a:buClr>
              <a:buSzPts val="1400"/>
              <a:buFont typeface="+mj-lt"/>
              <a:buAutoNum type="arabicPeriod"/>
            </a:pPr>
            <a:r>
              <a:rPr lang="ar-SA"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أرسل أوراق العمل وتعليمات الجلسة إلى المشارك قبل أسبوع أو أسبوعين من التدريب. ادعُ اللاعبين القادة إلى إلقاء نظرة على جميع الموارد حتى يكونوا على دراية بالمحتوى.</a:t>
            </a:r>
            <a:endParaRPr lang="ar-SA"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p>
            <a:pPr algn="r" rtl="1"/>
            <a:endParaRPr lang="ar-SA" sz="1400" dirty="0">
              <a:cs typeface="Arial" panose="020B0604020202020204" pitchFamily="34" charset="0"/>
            </a:endParaRPr>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01419112"/>
              </p:ext>
            </p:extLst>
          </p:nvPr>
        </p:nvGraphicFramePr>
        <p:xfrm>
          <a:off x="614150" y="545911"/>
          <a:ext cx="8518837" cy="5039047"/>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ما المقصود بالإحماء؟</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أن يكون الإحماء هو أول نشاط بدني في كل جلسة تدريب أو منافسة. فهو يساعدكم على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تهيئة جسمكم وعقلكم لممارسة الرياضة.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عندما تهيئون كل من أجسامكم وعقولكم، تقل احتمالية تعرضكم للإصابة وتؤدون بشكل أفضل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 كل تمرين وتدريب ومنافسة.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تنطوي تمارين الإحماء على العديد من الفوائد الجسدية والعقلية: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يهيئ الإحماء الجسم لممارسة الرياضة أو التمرين، ونساعد على منع التعرض للإصابة عن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طريق زيادة: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معدل ضربات القلب</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معدل التنفس</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تدفق الدم إلى العضلات النشطة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درجة حرارة الجسم والعضلات</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تهيئ تمارين الإحماء العقل للتركيز على الرياضة أو التمرين من خلال: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مساعدتكم على نقل تركيزكم من الحياة إلى الرياضة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الربط بين عقلكم وأجسامكم (مثلًا: ربط التنسيق بين اليدين والعينين)</a:t>
                      </a: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1" name="Group 10">
            <a:extLst>
              <a:ext uri="{FF2B5EF4-FFF2-40B4-BE49-F238E27FC236}">
                <a16:creationId xmlns:a16="http://schemas.microsoft.com/office/drawing/2014/main" id="{FE7EA57A-9B9C-5961-D95C-A7924A44A62B}"/>
              </a:ext>
            </a:extLst>
          </p:cNvPr>
          <p:cNvGrpSpPr/>
          <p:nvPr/>
        </p:nvGrpSpPr>
        <p:grpSpPr>
          <a:xfrm>
            <a:off x="614150" y="1273042"/>
            <a:ext cx="2117475" cy="3829261"/>
            <a:chOff x="614150" y="1111171"/>
            <a:chExt cx="2117475" cy="3829261"/>
          </a:xfrm>
        </p:grpSpPr>
        <p:pic>
          <p:nvPicPr>
            <p:cNvPr id="4" name="Picture 3">
              <a:extLst>
                <a:ext uri="{FF2B5EF4-FFF2-40B4-BE49-F238E27FC236}">
                  <a16:creationId xmlns:a16="http://schemas.microsoft.com/office/drawing/2014/main" id="{36739CE8-7A19-D3C9-6AB7-1A89BBB9D10E}"/>
                </a:ext>
              </a:extLst>
            </p:cNvPr>
            <p:cNvPicPr>
              <a:picLocks noChangeAspect="1"/>
            </p:cNvPicPr>
            <p:nvPr/>
          </p:nvPicPr>
          <p:blipFill rotWithShape="1">
            <a:blip r:embed="rId2"/>
            <a:srcRect l="57721" t="34369" r="1149" b="25540"/>
            <a:stretch/>
          </p:blipFill>
          <p:spPr>
            <a:xfrm>
              <a:off x="614150" y="1111171"/>
              <a:ext cx="2117475" cy="1161002"/>
            </a:xfrm>
            <a:prstGeom prst="rect">
              <a:avLst/>
            </a:prstGeom>
            <a:ln>
              <a:solidFill>
                <a:schemeClr val="tx1"/>
              </a:solidFill>
            </a:ln>
          </p:spPr>
        </p:pic>
        <p:pic>
          <p:nvPicPr>
            <p:cNvPr id="8" name="Picture 7">
              <a:extLst>
                <a:ext uri="{FF2B5EF4-FFF2-40B4-BE49-F238E27FC236}">
                  <a16:creationId xmlns:a16="http://schemas.microsoft.com/office/drawing/2014/main" id="{1F73D1B3-E457-F4AA-54CA-D924A0612A7C}"/>
                </a:ext>
              </a:extLst>
            </p:cNvPr>
            <p:cNvPicPr>
              <a:picLocks noChangeAspect="1"/>
            </p:cNvPicPr>
            <p:nvPr/>
          </p:nvPicPr>
          <p:blipFill rotWithShape="1">
            <a:blip r:embed="rId3"/>
            <a:srcRect l="57838" t="34161" r="1382" b="25125"/>
            <a:stretch/>
          </p:blipFill>
          <p:spPr>
            <a:xfrm>
              <a:off x="614150" y="2437225"/>
              <a:ext cx="2117475" cy="1189184"/>
            </a:xfrm>
            <a:prstGeom prst="rect">
              <a:avLst/>
            </a:prstGeom>
            <a:ln>
              <a:solidFill>
                <a:schemeClr val="tx1"/>
              </a:solidFill>
            </a:ln>
          </p:spPr>
        </p:pic>
        <p:pic>
          <p:nvPicPr>
            <p:cNvPr id="10" name="Picture 9">
              <a:extLst>
                <a:ext uri="{FF2B5EF4-FFF2-40B4-BE49-F238E27FC236}">
                  <a16:creationId xmlns:a16="http://schemas.microsoft.com/office/drawing/2014/main" id="{0AEF0D29-54BE-CF65-A9E5-2F0806C59475}"/>
                </a:ext>
              </a:extLst>
            </p:cNvPr>
            <p:cNvPicPr>
              <a:picLocks noChangeAspect="1"/>
            </p:cNvPicPr>
            <p:nvPr/>
          </p:nvPicPr>
          <p:blipFill rotWithShape="1">
            <a:blip r:embed="rId4"/>
            <a:srcRect l="57838" t="34369" r="1032" b="25955"/>
            <a:stretch/>
          </p:blipFill>
          <p:spPr>
            <a:xfrm>
              <a:off x="614150" y="3791461"/>
              <a:ext cx="2117475" cy="1148971"/>
            </a:xfrm>
            <a:prstGeom prst="rect">
              <a:avLst/>
            </a:prstGeom>
            <a:ln>
              <a:solidFill>
                <a:schemeClr val="tx1"/>
              </a:solidFill>
            </a:ln>
          </p:spPr>
        </p:pic>
      </p:grpSp>
    </p:spTree>
    <p:extLst>
      <p:ext uri="{BB962C8B-B14F-4D97-AF65-F5344CB8AC3E}">
        <p14:creationId xmlns:p14="http://schemas.microsoft.com/office/powerpoint/2010/main" val="2870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17102443"/>
              </p:ext>
            </p:extLst>
          </p:nvPr>
        </p:nvGraphicFramePr>
        <p:xfrm>
          <a:off x="614150" y="545910"/>
          <a:ext cx="8518837" cy="5151200"/>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9745">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endParaRPr lang="ar-SA" sz="14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endParaRPr lang="ar-SA" sz="1400" baseline="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endParaRPr lang="ar-SA" sz="1400" baseline="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06815">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كيف نقوم بالإحماء؟</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تختلف كل رياضة عن غيرها، ولكل رياضة مهاراتها وحركاتها الخاصة. يجب أن تكون تمارين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الإحماء مخصصة للرياضة التي يلعبها اللاعبون ومستويات قدراتهم. يجب أن تبدأ تمارين الإحماء بوتيرة بطيئة ثم تصبح أسرع قليلًا وأصعب تدريجيًا.</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بغض النظر عن نوع الرياضة، يجب أن تشمل جميع تمارين الإحماء العناصر الثلاثة التالية: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النشاط الهوائي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التمدد الديناميكي</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الحركات الخاصة بالرياضة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324616">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النشاط الهوائي</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تذكر الدرس الأول ...التمرين الهوائي هو مصطلح يستخدم لوصف تمارين التحمُّل.</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إن النشاطات الهوائية هي حركات تشمل الجسم كله والتي تزيد من معدل ضربات القلب. يجب أن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تبدأ التمارين بوتيرة بطيئة وتزداد شدتها/صعوبتها تدريجيًا وتستمر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دقائق على الأقل. من المفترض أن تشعر بالدفء وقليل من انقطاع النفس والحيوية في نهاية التمرين. يمكن أن يصبح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هذا الجزء من جلسة التدريب ممتعًا!</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التمارين الهوائية التي يمكنك قيادتها؟ اكتبوا إجاباتكم في كتاب العمل الخاص بكم.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زوج من المشاركين أن يشاركوا إجاباتهم.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إجابات رائعة! إليكم بعض الأفكار الأخرى:</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السير أو الهرولة حول الملعب أو الساحة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دقائق.</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إضافة تغييرات في اتجاه السير/الركض أو أنماطه مثل التحرك في اتجاه جانبي وللخلف والوثب والعدو، وما إلى ذلك.</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اختيار عدد قليل من تمارين التحمُّل الواردة في دليل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Fit 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وقيادتها.</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تصميم رقصة جماعية أو جعل أفراد المجموعة يرقصون كلًا على حدة.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4" name="Picture 3">
            <a:extLst>
              <a:ext uri="{FF2B5EF4-FFF2-40B4-BE49-F238E27FC236}">
                <a16:creationId xmlns:a16="http://schemas.microsoft.com/office/drawing/2014/main" id="{F8E1A211-7664-8122-D502-80426BE61E35}"/>
              </a:ext>
            </a:extLst>
          </p:cNvPr>
          <p:cNvPicPr>
            <a:picLocks noChangeAspect="1"/>
          </p:cNvPicPr>
          <p:nvPr/>
        </p:nvPicPr>
        <p:blipFill rotWithShape="1">
          <a:blip r:embed="rId2"/>
          <a:srcRect l="57955" t="33953" r="1266" b="25332"/>
          <a:stretch/>
        </p:blipFill>
        <p:spPr>
          <a:xfrm>
            <a:off x="614150" y="1311360"/>
            <a:ext cx="2117475" cy="1189183"/>
          </a:xfrm>
          <a:prstGeom prst="rect">
            <a:avLst/>
          </a:prstGeom>
          <a:ln>
            <a:solidFill>
              <a:schemeClr val="tx1"/>
            </a:solidFill>
          </a:ln>
        </p:spPr>
      </p:pic>
      <p:pic>
        <p:nvPicPr>
          <p:cNvPr id="6" name="Picture 5">
            <a:extLst>
              <a:ext uri="{FF2B5EF4-FFF2-40B4-BE49-F238E27FC236}">
                <a16:creationId xmlns:a16="http://schemas.microsoft.com/office/drawing/2014/main" id="{E976AEE3-0393-3360-882C-1A11F48BB34E}"/>
              </a:ext>
            </a:extLst>
          </p:cNvPr>
          <p:cNvPicPr>
            <a:picLocks noChangeAspect="1"/>
          </p:cNvPicPr>
          <p:nvPr/>
        </p:nvPicPr>
        <p:blipFill rotWithShape="1">
          <a:blip r:embed="rId3"/>
          <a:srcRect l="58189" t="35078" r="1499" b="25462"/>
          <a:stretch/>
        </p:blipFill>
        <p:spPr>
          <a:xfrm>
            <a:off x="614150" y="3774494"/>
            <a:ext cx="2117475" cy="1165928"/>
          </a:xfrm>
          <a:prstGeom prst="rect">
            <a:avLst/>
          </a:prstGeom>
          <a:ln>
            <a:solidFill>
              <a:schemeClr val="tx1"/>
            </a:solidFill>
          </a:ln>
        </p:spPr>
      </p:pic>
    </p:spTree>
    <p:extLst>
      <p:ext uri="{BB962C8B-B14F-4D97-AF65-F5344CB8AC3E}">
        <p14:creationId xmlns:p14="http://schemas.microsoft.com/office/powerpoint/2010/main" val="227122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96124639"/>
              </p:ext>
            </p:extLst>
          </p:nvPr>
        </p:nvGraphicFramePr>
        <p:xfrm>
          <a:off x="614150" y="545911"/>
          <a:ext cx="8518837" cy="5557118"/>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تمارين التمدد الديناميكي</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بمجرد أن يصبح الجسم دافئًا بسبب النشاط الهوائي، يحين وقت التركيز على شد العضلات التي ستُستخدم أثناء ممارسة الرياضة.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هل يتذكر أي شخص منكم الفرق بين تمارين التمدد الديناميكي والثابت؟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اختر شخصًا ليشارك إجابته.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تتكون تمارين التمدد الديناميكي من حركات نشطة ومضبوطة تحرك أجزاء الجسم في نطاق كامل من الحركة. ومن أمثلتها: تحريك الذراعين في دوائر وأرجحة الساقين. تُمارس تمارين التمدد الثابت في مكان ثابت وتتضمن البقاء في وضعية واحدة لفترة أطول من الوقت.</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تُعد ممارسة تمارين التمدد الديناميكي أفضل من تمارين التمدد الثابت في فترة الإحماء لأن درجة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حرارة الجسم ومعدل ضربات القلب تظل مرتفعة. بالإضافة إلى ذلك، فقد ثبت أن تمارين التمدد الديناميكي تقلل من الإصابات بشكل أفضل من تمارين التمدد التقليدي.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تمارين التمدد الديناميكي التي يمكنكم قيادتها؟ انظروا إلى الصور للحصول على مساعدة. اكتبوا إجاباتكم في كتاب العمل الخاص بكم.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زوج من المشاركين أن يشاركوا إجاباتهم.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أدلة الإحماء</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دقيقة واحدة</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أنشأت منظمة الأولمبياد الخاص أدلة للإحماء ومقاطع الفيديو التي توضحها لرياضات معينة لمساعدتكم على قيادتها في التدريب!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إنها مورد رائع لمساعدتكم على تعلم روتينات الإحماء وقيادتها.</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52FDF6AC-6614-1242-81EE-F857F599A283}"/>
              </a:ext>
            </a:extLst>
          </p:cNvPr>
          <p:cNvPicPr>
            <a:picLocks noChangeAspect="1"/>
          </p:cNvPicPr>
          <p:nvPr/>
        </p:nvPicPr>
        <p:blipFill rotWithShape="1">
          <a:blip r:embed="rId2"/>
          <a:srcRect l="58424" t="34162" r="1148" b="25332"/>
          <a:stretch/>
        </p:blipFill>
        <p:spPr>
          <a:xfrm>
            <a:off x="614150" y="1970231"/>
            <a:ext cx="2117475" cy="1193375"/>
          </a:xfrm>
          <a:prstGeom prst="rect">
            <a:avLst/>
          </a:prstGeom>
          <a:ln>
            <a:solidFill>
              <a:schemeClr val="tx1"/>
            </a:solidFill>
          </a:ln>
        </p:spPr>
      </p:pic>
      <p:pic>
        <p:nvPicPr>
          <p:cNvPr id="8" name="Picture 7">
            <a:extLst>
              <a:ext uri="{FF2B5EF4-FFF2-40B4-BE49-F238E27FC236}">
                <a16:creationId xmlns:a16="http://schemas.microsoft.com/office/drawing/2014/main" id="{4D833493-5AB4-2DFA-AD02-BC89C38BE96A}"/>
              </a:ext>
            </a:extLst>
          </p:cNvPr>
          <p:cNvPicPr>
            <a:picLocks noChangeAspect="1"/>
          </p:cNvPicPr>
          <p:nvPr/>
        </p:nvPicPr>
        <p:blipFill rotWithShape="1">
          <a:blip r:embed="rId3"/>
          <a:srcRect l="58306" t="34784" r="1266" b="25748"/>
          <a:stretch/>
        </p:blipFill>
        <p:spPr>
          <a:xfrm>
            <a:off x="614150" y="4780344"/>
            <a:ext cx="2117475" cy="1162775"/>
          </a:xfrm>
          <a:prstGeom prst="rect">
            <a:avLst/>
          </a:prstGeom>
          <a:ln>
            <a:solidFill>
              <a:schemeClr val="tx1"/>
            </a:solidFill>
          </a:ln>
        </p:spPr>
      </p:pic>
    </p:spTree>
    <p:extLst>
      <p:ext uri="{BB962C8B-B14F-4D97-AF65-F5344CB8AC3E}">
        <p14:creationId xmlns:p14="http://schemas.microsoft.com/office/powerpoint/2010/main" val="239048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74150284"/>
              </p:ext>
            </p:extLst>
          </p:nvPr>
        </p:nvGraphicFramePr>
        <p:xfrm>
          <a:off x="614150" y="545911"/>
          <a:ext cx="8518837" cy="3939695"/>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كيفية قيادة تمرين إحماء</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إليكم بعض النصائح حول كيفية قيادة تمرين إحماء:</a:t>
                      </a:r>
                    </a:p>
                    <a:p>
                      <a:pPr marL="171450" indent="-171450" rtl="1">
                        <a:lnSpc>
                          <a:spcPct val="100000"/>
                        </a:lnSpc>
                        <a:buFont typeface="Arial" panose="020B0604020202020204" pitchFamily="34" charset="0"/>
                        <a:buChar char="•"/>
                      </a:pPr>
                      <a:r>
                        <a:rPr lang="ar-SA" sz="1000" noProof="0" dirty="0">
                          <a:latin typeface="Ubuntu" panose="020B0504030602030204" pitchFamily="34" charset="0"/>
                          <a:cs typeface="Arial" panose="020B0604020202020204" pitchFamily="34" charset="0"/>
                          <a:rtl/>
                        </a:rPr>
                        <a:t>اعتمادًا على مقدار المساحة المتوفرة، يمكن ممارسة تمارين الإحماء في مكان ثابت أو في </a:t>
                      </a:r>
                      <a:br>
                        <a:rPr lang="en-US" sz="1000" noProof="0" dirty="0">
                          <a:latin typeface="Ubuntu" panose="020B0504030602030204" pitchFamily="34" charset="0"/>
                          <a:cs typeface="Arial" panose="020B0604020202020204" pitchFamily="34" charset="0"/>
                          <a:rtl/>
                        </a:rPr>
                      </a:br>
                      <a:r>
                        <a:rPr lang="ar-SA" sz="1000" noProof="0" dirty="0">
                          <a:latin typeface="Ubuntu" panose="020B0504030602030204" pitchFamily="34" charset="0"/>
                          <a:cs typeface="Arial" panose="020B0604020202020204" pitchFamily="34" charset="0"/>
                          <a:rtl/>
                        </a:rPr>
                        <a:t>أنحاء منطقة الملعب. فأنتم تريدون مواصلة الحركة، ولكن إذا كانت المساحة محدودة، يمكنكم ممارسة التمارين في مكان واحد. مثال على ذلك هو الركض في نفس المكان أو الركض </a:t>
                      </a:r>
                      <a:br>
                        <a:rPr lang="en-US" sz="1000" noProof="0" dirty="0">
                          <a:latin typeface="Ubuntu" panose="020B0504030602030204" pitchFamily="34" charset="0"/>
                          <a:cs typeface="Arial" panose="020B0604020202020204" pitchFamily="34" charset="0"/>
                          <a:rtl/>
                        </a:rPr>
                      </a:br>
                      <a:r>
                        <a:rPr lang="ar-SA" sz="1000" noProof="0" dirty="0">
                          <a:latin typeface="Ubuntu" panose="020B0504030602030204" pitchFamily="34" charset="0"/>
                          <a:cs typeface="Arial" panose="020B0604020202020204" pitchFamily="34" charset="0"/>
                          <a:rtl/>
                        </a:rPr>
                        <a:t>حول منطقة الملعب.</a:t>
                      </a:r>
                    </a:p>
                    <a:p>
                      <a:pPr marL="0" indent="0" rtl="1">
                        <a:lnSpc>
                          <a:spcPct val="100000"/>
                        </a:lnSpc>
                        <a:buFont typeface="Arial" panose="020B0604020202020204" pitchFamily="34" charset="0"/>
                        <a:buNone/>
                      </a:pPr>
                      <a:endParaRPr lang="ar-SA" sz="1000" noProof="0" dirty="0">
                        <a:latin typeface="Ubuntu" panose="020B0504030602030204" pitchFamily="34" charset="0"/>
                        <a:cs typeface="Arial" panose="020B0604020202020204" pitchFamily="34" charset="0"/>
                      </a:endParaRPr>
                    </a:p>
                    <a:p>
                      <a:pPr marL="171450" indent="-171450" rtl="1">
                        <a:lnSpc>
                          <a:spcPct val="100000"/>
                        </a:lnSpc>
                        <a:buFont typeface="Arial" panose="020B0604020202020204" pitchFamily="34" charset="0"/>
                        <a:buChar char="•"/>
                      </a:pPr>
                      <a:r>
                        <a:rPr lang="ar-SA" sz="1000" noProof="0" dirty="0">
                          <a:latin typeface="Ubuntu" panose="020B0504030602030204" pitchFamily="34" charset="0"/>
                          <a:cs typeface="Arial" panose="020B0604020202020204" pitchFamily="34" charset="0"/>
                          <a:rtl/>
                        </a:rPr>
                        <a:t>ابدأوا ببطء، ثم زِدوا السرعة/الوتيرة تدريجيًا.</a:t>
                      </a:r>
                    </a:p>
                    <a:p>
                      <a:pPr marL="171450" indent="-171450" rtl="1">
                        <a:lnSpc>
                          <a:spcPct val="100000"/>
                        </a:lnSpc>
                        <a:buFont typeface="Arial" panose="020B0604020202020204" pitchFamily="34" charset="0"/>
                        <a:buChar char="•"/>
                      </a:pPr>
                      <a:endParaRPr lang="ar-SA" sz="1000" noProof="0" dirty="0">
                        <a:latin typeface="Ubuntu" panose="020B0504030602030204" pitchFamily="34" charset="0"/>
                        <a:cs typeface="Arial" panose="020B0604020202020204" pitchFamily="34" charset="0"/>
                      </a:endParaRPr>
                    </a:p>
                    <a:p>
                      <a:pPr marL="171450" indent="-171450" rtl="1">
                        <a:lnSpc>
                          <a:spcPct val="100000"/>
                        </a:lnSpc>
                        <a:buFont typeface="Arial" panose="020B0604020202020204" pitchFamily="34" charset="0"/>
                        <a:buChar char="•"/>
                      </a:pPr>
                      <a:r>
                        <a:rPr lang="ar-SA" sz="1000" noProof="0" dirty="0">
                          <a:latin typeface="Ubuntu" panose="020B0504030602030204" pitchFamily="34" charset="0"/>
                          <a:cs typeface="Arial" panose="020B0604020202020204" pitchFamily="34" charset="0"/>
                          <a:rtl/>
                        </a:rPr>
                        <a:t>اتبعوا روتينًا. فالاتساق مهم، وهو ما سيسمح لزملائكم في الفريق بالتدرب على الحركات </a:t>
                      </a:r>
                      <a:br>
                        <a:rPr lang="en-US" sz="1000" noProof="0" dirty="0">
                          <a:latin typeface="Ubuntu" panose="020B0504030602030204" pitchFamily="34" charset="0"/>
                          <a:cs typeface="Arial" panose="020B0604020202020204" pitchFamily="34" charset="0"/>
                          <a:rtl/>
                        </a:rPr>
                      </a:br>
                      <a:r>
                        <a:rPr lang="ar-SA" sz="1000" noProof="0" dirty="0">
                          <a:latin typeface="Ubuntu" panose="020B0504030602030204" pitchFamily="34" charset="0"/>
                          <a:cs typeface="Arial" panose="020B0604020202020204" pitchFamily="34" charset="0"/>
                          <a:rtl/>
                        </a:rPr>
                        <a:t>ومعرفة ما عليهم توقعه.</a:t>
                      </a:r>
                    </a:p>
                    <a:p>
                      <a:pPr marL="171450" indent="-171450" rtl="1">
                        <a:lnSpc>
                          <a:spcPct val="100000"/>
                        </a:lnSpc>
                        <a:buFont typeface="Arial" panose="020B0604020202020204" pitchFamily="34" charset="0"/>
                        <a:buChar char="•"/>
                      </a:pPr>
                      <a:endParaRPr lang="ar-SA" sz="1000" noProof="0" dirty="0">
                        <a:latin typeface="Ubuntu" panose="020B0504030602030204" pitchFamily="34" charset="0"/>
                        <a:cs typeface="Arial" panose="020B0604020202020204" pitchFamily="34" charset="0"/>
                      </a:endParaRPr>
                    </a:p>
                    <a:p>
                      <a:pPr marL="171450" indent="-171450" rtl="1">
                        <a:lnSpc>
                          <a:spcPct val="100000"/>
                        </a:lnSpc>
                        <a:buFont typeface="Arial" panose="020B0604020202020204" pitchFamily="34" charset="0"/>
                        <a:buChar char="•"/>
                      </a:pPr>
                      <a:r>
                        <a:rPr lang="ar-SA" sz="1000" noProof="0" dirty="0">
                          <a:latin typeface="Ubuntu" panose="020B0504030602030204" pitchFamily="34" charset="0"/>
                          <a:cs typeface="Arial" panose="020B0604020202020204" pitchFamily="34" charset="0"/>
                          <a:rtl/>
                        </a:rPr>
                        <a:t>عندما يكون ذلك ممكنًا، قدموا </a:t>
                      </a:r>
                      <a:r>
                        <a:rPr lang="ar-SA" sz="1000" b="1" noProof="0" dirty="0">
                          <a:solidFill>
                            <a:srgbClr val="179984"/>
                          </a:solidFill>
                          <a:latin typeface="Ubuntu" panose="020B0504030602030204" pitchFamily="34" charset="0"/>
                          <a:ea typeface="+mn-lt"/>
                          <a:cs typeface="Arial" panose="020B0604020202020204" pitchFamily="34" charset="0"/>
                          <a:rtl/>
                        </a:rPr>
                        <a:t>تعديلات</a:t>
                      </a:r>
                      <a:r>
                        <a:rPr lang="ar-SA" sz="1000" noProof="0" dirty="0">
                          <a:latin typeface="Ubuntu" panose="020B0504030602030204" pitchFamily="34" charset="0"/>
                          <a:cs typeface="Arial" panose="020B0604020202020204" pitchFamily="34" charset="0"/>
                          <a:rtl/>
                        </a:rPr>
                        <a:t> لزملائكم في الفريق إذا كانت التمارين سهلة للغاية </a:t>
                      </a:r>
                      <a:br>
                        <a:rPr lang="en-US" sz="1000" noProof="0" dirty="0">
                          <a:latin typeface="Ubuntu" panose="020B0504030602030204" pitchFamily="34" charset="0"/>
                          <a:cs typeface="Arial" panose="020B0604020202020204" pitchFamily="34" charset="0"/>
                          <a:rtl/>
                        </a:rPr>
                      </a:br>
                      <a:r>
                        <a:rPr lang="ar-SA" sz="1000" noProof="0" dirty="0">
                          <a:latin typeface="Ubuntu" panose="020B0504030602030204" pitchFamily="34" charset="0"/>
                          <a:cs typeface="Arial" panose="020B0604020202020204" pitchFamily="34" charset="0"/>
                          <a:rtl/>
                        </a:rPr>
                        <a:t>أو صعبة للغاية.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يُقصد بالتعديل هو إدخال تغيير على التمرين لتسهيله أو تعقيده. على سبيل المثال، إذا كان تمرين رفع الركبتين صعب على زملائكم في الفريق، فيمكنهم إبطاء حركتهم والسير في نفس المكان بدلًا من ذلك.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dirty="0">
                          <a:latin typeface="Ubuntu" panose="020B0504030602030204" pitchFamily="34" charset="0"/>
                          <a:cs typeface="Arial" panose="020B0604020202020204" pitchFamily="34" charset="0"/>
                          <a:rtl/>
                        </a:rPr>
                        <a:t>اختاروا التمارين </a:t>
                      </a:r>
                      <a:r>
                        <a:rPr lang="ar-SA" sz="1000" b="1" dirty="0">
                          <a:solidFill>
                            <a:srgbClr val="179984"/>
                          </a:solidFill>
                          <a:latin typeface="Ubuntu" panose="020B0504030602030204" pitchFamily="34" charset="0"/>
                          <a:cs typeface="Arial" panose="020B0604020202020204" pitchFamily="34" charset="0"/>
                          <a:rtl/>
                        </a:rPr>
                        <a:t>الخاصة برياضتكم. </a:t>
                      </a:r>
                      <a:r>
                        <a:rPr lang="ar-SA" sz="1000" dirty="0">
                          <a:latin typeface="Ubuntu" panose="020B0504030602030204" pitchFamily="34" charset="0"/>
                          <a:cs typeface="Arial" panose="020B0604020202020204" pitchFamily="34" charset="0"/>
                          <a:rtl/>
                        </a:rPr>
                        <a:t>يجب أن تستخدموا أجزاء جسمكم التي تستخدمونها عند ممارسة الرياضة.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1" dirty="0">
                        <a:solidFill>
                          <a:srgbClr val="179984"/>
                        </a:solidFill>
                        <a:latin typeface="Ubuntu" panose="020B0504030602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1" i="1" dirty="0">
                          <a:solidFill>
                            <a:schemeClr val="tx1"/>
                          </a:solidFill>
                          <a:latin typeface="Ubuntu" panose="020B0504030602030204" pitchFamily="34" charset="0"/>
                          <a:cs typeface="Arial" panose="020B0604020202020204" pitchFamily="34" charset="0"/>
                          <a:rtl/>
                        </a:rPr>
                        <a:t>اشرحوا التمارين المخصصة لأنواع الرياضات بشكل أوسع من خلال المقارنة بين اختلافات طريقة الإحماء لرياضة معينة عن طريقة الإحماء لرياضة أخرى.</a:t>
                      </a:r>
                      <a:endParaRPr lang="ar-SA" sz="900" b="1" i="1" dirty="0">
                        <a:solidFill>
                          <a:schemeClr val="tx1"/>
                        </a:solidFill>
                        <a:latin typeface="Ubuntu" panose="020B0504030602030204" pitchFamily="34" charset="0"/>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5" name="Picture 4">
            <a:extLst>
              <a:ext uri="{FF2B5EF4-FFF2-40B4-BE49-F238E27FC236}">
                <a16:creationId xmlns:a16="http://schemas.microsoft.com/office/drawing/2014/main" id="{23277778-BB28-F0D1-F761-E2C32F631856}"/>
              </a:ext>
            </a:extLst>
          </p:cNvPr>
          <p:cNvPicPr>
            <a:picLocks noChangeAspect="1"/>
          </p:cNvPicPr>
          <p:nvPr/>
        </p:nvPicPr>
        <p:blipFill rotWithShape="1">
          <a:blip r:embed="rId2"/>
          <a:srcRect l="58072" t="34161" r="1266" b="26164"/>
          <a:stretch/>
        </p:blipFill>
        <p:spPr>
          <a:xfrm>
            <a:off x="614150" y="1736202"/>
            <a:ext cx="2108897" cy="1157469"/>
          </a:xfrm>
          <a:prstGeom prst="rect">
            <a:avLst/>
          </a:prstGeom>
          <a:ln>
            <a:solidFill>
              <a:schemeClr val="tx1"/>
            </a:solidFill>
          </a:ln>
        </p:spPr>
      </p:pic>
    </p:spTree>
    <p:extLst>
      <p:ext uri="{BB962C8B-B14F-4D97-AF65-F5344CB8AC3E}">
        <p14:creationId xmlns:p14="http://schemas.microsoft.com/office/powerpoint/2010/main" val="377409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72111537"/>
              </p:ext>
            </p:extLst>
          </p:nvPr>
        </p:nvGraphicFramePr>
        <p:xfrm>
          <a:off x="614150" y="545911"/>
          <a:ext cx="8518837" cy="5920895"/>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الإحماء</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التعديلات</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8</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فيما يلي بعض الأمثلة على التعديلات. لقد ذكرت بالفعل تمرين رفع الركبتين، ولكن لنتحدث عن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تمرين القفز مع فتح الذراعين والساقين.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تتمثل بعض الطرق التي تجعل تمرين القفز مع فتح الذراعين والساقين أسهل لزملائكم في الفريق في الخطو بكل ساق بدلًا من القفز </a:t>
                      </a:r>
                      <a:r>
                        <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rtl/>
                        </a:rPr>
                        <a:t>(وضح ذلك)،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أو تحريك الساقين فحسب </a:t>
                      </a:r>
                      <a:r>
                        <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rtl/>
                        </a:rPr>
                        <a:t>(وضح ذلك)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أو تقليل السرعة </a:t>
                      </a:r>
                      <a:r>
                        <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rtl/>
                        </a:rPr>
                        <a:t>(وضح ذلك).</a:t>
                      </a:r>
                    </a:p>
                    <a:p>
                      <a:pPr rtl="1"/>
                      <a:endPar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جعل تمرين القفز مع فتح الذراعين والساقين أصعب عن طريق القفز من وضعية القرفصاء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بدلًا من القفز العادي </a:t>
                      </a:r>
                      <a:r>
                        <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rtl/>
                        </a:rPr>
                        <a:t>(وضح ذلك).</a:t>
                      </a:r>
                    </a:p>
                    <a:p>
                      <a:pPr rtl="1"/>
                      <a:endParaRPr lang="ar-SA" sz="1000" b="0" i="1"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نشاط:</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لنؤدِ النشاط الموجود في كتاب العمل الخاص بكم! ما هي بعض الطرق التي تجعل تمارين التمدد الديناميكي أسهل أو أصعب؟</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امنح المشاركين بضع دقائق للإجابة عن هذا السؤال، ثم ناقش إجاباتهم بالتفصيل:</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graphicFrame>
        <p:nvGraphicFramePr>
          <p:cNvPr id="6" name="Table 6">
            <a:extLst>
              <a:ext uri="{FF2B5EF4-FFF2-40B4-BE49-F238E27FC236}">
                <a16:creationId xmlns:a16="http://schemas.microsoft.com/office/drawing/2014/main" id="{5F6F633B-2539-1E6E-F1CB-227F9BBB68D3}"/>
              </a:ext>
            </a:extLst>
          </p:cNvPr>
          <p:cNvGraphicFramePr>
            <a:graphicFrameLocks noGrp="1"/>
          </p:cNvGraphicFramePr>
          <p:nvPr>
            <p:extLst>
              <p:ext uri="{D42A27DB-BD31-4B8C-83A1-F6EECF244321}">
                <p14:modId xmlns:p14="http://schemas.microsoft.com/office/powerpoint/2010/main" val="36479818"/>
              </p:ext>
            </p:extLst>
          </p:nvPr>
        </p:nvGraphicFramePr>
        <p:xfrm>
          <a:off x="3007615" y="3429000"/>
          <a:ext cx="4079460" cy="2788920"/>
        </p:xfrm>
        <a:graphic>
          <a:graphicData uri="http://schemas.openxmlformats.org/drawingml/2006/table">
            <a:tbl>
              <a:tblPr rtl="1" firstRow="1" bandRow="1">
                <a:tableStyleId>{5C22544A-7EE6-4342-B048-85BDC9FD1C3A}</a:tableStyleId>
              </a:tblPr>
              <a:tblGrid>
                <a:gridCol w="799547">
                  <a:extLst>
                    <a:ext uri="{9D8B030D-6E8A-4147-A177-3AD203B41FA5}">
                      <a16:colId xmlns:a16="http://schemas.microsoft.com/office/drawing/2014/main" val="2543651398"/>
                    </a:ext>
                  </a:extLst>
                </a:gridCol>
                <a:gridCol w="1431236">
                  <a:extLst>
                    <a:ext uri="{9D8B030D-6E8A-4147-A177-3AD203B41FA5}">
                      <a16:colId xmlns:a16="http://schemas.microsoft.com/office/drawing/2014/main" val="1089778458"/>
                    </a:ext>
                  </a:extLst>
                </a:gridCol>
                <a:gridCol w="1848677">
                  <a:extLst>
                    <a:ext uri="{9D8B030D-6E8A-4147-A177-3AD203B41FA5}">
                      <a16:colId xmlns:a16="http://schemas.microsoft.com/office/drawing/2014/main" val="3830870279"/>
                    </a:ext>
                  </a:extLst>
                </a:gridCol>
              </a:tblGrid>
              <a:tr h="198783">
                <a:tc>
                  <a:txBody>
                    <a:bodyPr/>
                    <a:lstStyle/>
                    <a:p>
                      <a:pPr algn="ctr" rtl="1"/>
                      <a:r>
                        <a:rPr lang="ar-xm" sz="1200" baseline="0" dirty="0">
                          <a:latin typeface="Ubuntu Light" panose="020B0304030602030204" pitchFamily="34" charset="0"/>
                          <a:cs typeface="Arial" panose="020B0604020202020204" pitchFamily="34" charset="0"/>
                          <a:rtl/>
                        </a:rPr>
                        <a:t>التمرين</a:t>
                      </a:r>
                    </a:p>
                  </a:txBody>
                  <a:tcPr/>
                </a:tc>
                <a:tc>
                  <a:txBody>
                    <a:bodyPr/>
                    <a:lstStyle/>
                    <a:p>
                      <a:pPr algn="ctr" rtl="1"/>
                      <a:r>
                        <a:rPr lang="ar-xm" sz="1200" baseline="0" dirty="0">
                          <a:latin typeface="Ubuntu Light" panose="020B0304030602030204" pitchFamily="34" charset="0"/>
                          <a:cs typeface="Arial" panose="020B0604020202020204" pitchFamily="34" charset="0"/>
                          <a:rtl/>
                        </a:rPr>
                        <a:t>أسهل</a:t>
                      </a:r>
                    </a:p>
                  </a:txBody>
                  <a:tcPr/>
                </a:tc>
                <a:tc>
                  <a:txBody>
                    <a:bodyPr/>
                    <a:lstStyle/>
                    <a:p>
                      <a:pPr algn="ctr" rtl="1"/>
                      <a:r>
                        <a:rPr lang="ar-xm" sz="1200" baseline="0" dirty="0">
                          <a:latin typeface="Ubuntu Light" panose="020B0304030602030204" pitchFamily="34" charset="0"/>
                          <a:cs typeface="Arial" panose="020B0604020202020204" pitchFamily="34" charset="0"/>
                          <a:rtl/>
                        </a:rPr>
                        <a:t>أصعب</a:t>
                      </a:r>
                    </a:p>
                  </a:txBody>
                  <a:tcPr/>
                </a:tc>
                <a:extLst>
                  <a:ext uri="{0D108BD9-81ED-4DB2-BD59-A6C34878D82A}">
                    <a16:rowId xmlns:a16="http://schemas.microsoft.com/office/drawing/2014/main" val="2364497867"/>
                  </a:ext>
                </a:extLst>
              </a:tr>
              <a:tr h="388823">
                <a:tc>
                  <a:txBody>
                    <a:bodyPr/>
                    <a:lstStyle/>
                    <a:p>
                      <a:pPr marL="0" marR="0" algn="ctr" rtl="1">
                        <a:lnSpc>
                          <a:spcPct val="120000"/>
                        </a:lnSpc>
                        <a:spcBef>
                          <a:spcPts val="0"/>
                        </a:spcBef>
                        <a:spcAft>
                          <a:spcPts val="0"/>
                        </a:spcAft>
                      </a:pPr>
                      <a:r>
                        <a:rPr lang="ar-xm" sz="1050" b="1" baseline="0" dirty="0">
                          <a:effectLst/>
                          <a:latin typeface="Ubuntu Light" panose="020B0304030602030204" pitchFamily="34" charset="0"/>
                          <a:ea typeface="Times New Roman" panose="02020603050405020304" pitchFamily="18" charset="0"/>
                          <a:cs typeface="Arial" panose="020B0604020202020204" pitchFamily="34" charset="0"/>
                          <a:rtl/>
                        </a:rPr>
                        <a:t> </a:t>
                      </a:r>
                      <a:r>
                        <a:rPr lang="ar-xm" sz="1050" b="1" baseline="0" dirty="0">
                          <a:solidFill>
                            <a:srgbClr val="000000"/>
                          </a:solidFill>
                          <a:effectLst/>
                          <a:latin typeface="Ubuntu Light" panose="020B0304030602030204" pitchFamily="34" charset="0"/>
                          <a:ea typeface="Times New Roman" panose="02020603050405020304" pitchFamily="18" charset="0"/>
                          <a:cs typeface="Arial" panose="020B0604020202020204" pitchFamily="34" charset="0"/>
                          <a:rtl/>
                        </a:rPr>
                        <a:t>الركلات بعقب الأرجل</a:t>
                      </a:r>
                      <a:endParaRPr lang="en-US" sz="1050" b="1" baseline="0" dirty="0">
                        <a:effectLst/>
                        <a:latin typeface="Ubuntu Light" panose="020B0304030602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أبطئوا حركتكم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وسيروا مع ثني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ركبتيكم إلى الخلف</a:t>
                      </a:r>
                    </a:p>
                  </a:txBody>
                  <a:tcP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الركلات بعقب الأرجل مع الحركة: بينما تمارسون تمرين الركلات بعقب الأرجل، تحركوا للأمام في أنحاء منطقة التدريب</a:t>
                      </a:r>
                    </a:p>
                  </a:txBody>
                  <a:tcPr/>
                </a:tc>
                <a:extLst>
                  <a:ext uri="{0D108BD9-81ED-4DB2-BD59-A6C34878D82A}">
                    <a16:rowId xmlns:a16="http://schemas.microsoft.com/office/drawing/2014/main" val="2189344680"/>
                  </a:ext>
                </a:extLst>
              </a:tr>
              <a:tr h="0">
                <a:tc>
                  <a:txBody>
                    <a:bodyPr/>
                    <a:lstStyle/>
                    <a:p>
                      <a:pPr marL="0" marR="0" algn="ctr" rtl="1">
                        <a:lnSpc>
                          <a:spcPct val="120000"/>
                        </a:lnSpc>
                        <a:spcBef>
                          <a:spcPts val="0"/>
                        </a:spcBef>
                        <a:spcAft>
                          <a:spcPts val="0"/>
                        </a:spcAft>
                      </a:pPr>
                      <a:r>
                        <a:rPr lang="ar-xm" sz="1050" b="1" baseline="0" dirty="0">
                          <a:effectLst/>
                          <a:latin typeface="Ubuntu Light" panose="020B0304030602030204" pitchFamily="34" charset="0"/>
                          <a:ea typeface="Times New Roman" panose="02020603050405020304" pitchFamily="18" charset="0"/>
                          <a:cs typeface="Arial" panose="020B0604020202020204" pitchFamily="34" charset="0"/>
                          <a:rtl/>
                        </a:rPr>
                        <a:t>تمرين مفصلي الفخذين</a:t>
                      </a:r>
                    </a:p>
                  </a:txBody>
                  <a:tcPr marL="68580" marR="68580" marT="0" marB="0" anchor="ct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أمسكوا سطحًا ثابتًا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لتحقيق التوازن</a:t>
                      </a:r>
                    </a:p>
                    <a:p>
                      <a:pPr marL="171450" indent="-171450" algn="r" rtl="1">
                        <a:buFont typeface="Arial" panose="020B0604020202020204" pitchFamily="34" charset="0"/>
                        <a:buChar char="•"/>
                      </a:pPr>
                      <a:endParaRPr lang="en-US" sz="1050" baseline="0" dirty="0">
                        <a:latin typeface="Ubuntu Light" panose="020B0304030602030204" pitchFamily="34" charset="0"/>
                        <a:cs typeface="Arial" panose="020B0604020202020204" pitchFamily="34" charset="0"/>
                      </a:endParaRPr>
                    </a:p>
                    <a:p>
                      <a:pPr marL="0" indent="0" algn="r" rtl="1">
                        <a:buFont typeface="Arial" panose="020B0604020202020204" pitchFamily="34" charset="0"/>
                        <a:buNone/>
                      </a:pPr>
                      <a:endParaRPr lang="en-US" sz="1050" baseline="0" dirty="0">
                        <a:latin typeface="Ubuntu Light" panose="020B0304030602030204" pitchFamily="34" charset="0"/>
                        <a:cs typeface="Arial" panose="020B0604020202020204" pitchFamily="34" charset="0"/>
                      </a:endParaRPr>
                    </a:p>
                    <a:p>
                      <a:pPr marL="171450" indent="-171450" algn="r" rtl="1">
                        <a:buFont typeface="Arial" panose="020B0604020202020204" pitchFamily="34" charset="0"/>
                        <a:buChar char="•"/>
                      </a:pPr>
                      <a:endParaRPr lang="en-US" sz="1050" baseline="0" dirty="0">
                        <a:latin typeface="Ubuntu Light" panose="020B0304030602030204" pitchFamily="34" charset="0"/>
                        <a:cs typeface="Arial" panose="020B0604020202020204" pitchFamily="34" charset="0"/>
                      </a:endParaRPr>
                    </a:p>
                  </a:txBody>
                  <a:tcP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ارفعوا يديكم عن فخذيكم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وضعوهما على جانبيكم</a:t>
                      </a:r>
                    </a:p>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hlinkClick r:id="rId2"/>
                          <a:rtl/>
                        </a:rPr>
                        <a:t>تمرين مفصلي الفخذين مع الحركة</a:t>
                      </a:r>
                      <a:r>
                        <a:rPr lang="ar-xm" sz="1050" baseline="0" dirty="0">
                          <a:latin typeface="Ubuntu Light" panose="020B0304030602030204" pitchFamily="34" charset="0"/>
                          <a:cs typeface="Arial" panose="020B0604020202020204" pitchFamily="34" charset="0"/>
                          <a:rtl/>
                        </a:rPr>
                        <a:t>: خذوا خطوة للأمام بعد أن فتح فخذيكم وغلقهما في كل جانب</a:t>
                      </a:r>
                    </a:p>
                  </a:txBody>
                  <a:tcPr/>
                </a:tc>
                <a:extLst>
                  <a:ext uri="{0D108BD9-81ED-4DB2-BD59-A6C34878D82A}">
                    <a16:rowId xmlns:a16="http://schemas.microsoft.com/office/drawing/2014/main" val="1734608857"/>
                  </a:ext>
                </a:extLst>
              </a:tr>
              <a:tr h="388823">
                <a:tc>
                  <a:txBody>
                    <a:bodyPr/>
                    <a:lstStyle/>
                    <a:p>
                      <a:pPr marL="0" marR="0" algn="ctr" rtl="1">
                        <a:lnSpc>
                          <a:spcPct val="120000"/>
                        </a:lnSpc>
                        <a:spcBef>
                          <a:spcPts val="0"/>
                        </a:spcBef>
                        <a:spcAft>
                          <a:spcPts val="0"/>
                        </a:spcAft>
                      </a:pPr>
                      <a:r>
                        <a:rPr lang="ar-xm" sz="1050" b="1" baseline="0" dirty="0">
                          <a:effectLst/>
                          <a:latin typeface="Ubuntu Light" panose="020B0304030602030204" pitchFamily="34" charset="0"/>
                          <a:ea typeface="Times New Roman" panose="02020603050405020304" pitchFamily="18" charset="0"/>
                          <a:cs typeface="Arial" panose="020B0604020202020204" pitchFamily="34" charset="0"/>
                          <a:rtl/>
                        </a:rPr>
                        <a:t>  </a:t>
                      </a:r>
                      <a:r>
                        <a:rPr lang="ar-xm" sz="1050" b="1" baseline="0" dirty="0">
                          <a:solidFill>
                            <a:srgbClr val="000000"/>
                          </a:solidFill>
                          <a:effectLst/>
                          <a:latin typeface="Ubuntu Light" panose="020B0304030602030204" pitchFamily="34" charset="0"/>
                          <a:ea typeface="Times New Roman" panose="02020603050405020304" pitchFamily="18" charset="0"/>
                          <a:cs typeface="Arial" panose="020B0604020202020204" pitchFamily="34" charset="0"/>
                          <a:rtl/>
                        </a:rPr>
                        <a:t>تحريك الذراعين في دوائر</a:t>
                      </a:r>
                      <a:endParaRPr lang="en-US" sz="1050" b="1" baseline="0" dirty="0">
                        <a:effectLst/>
                        <a:latin typeface="Ubuntu Light" panose="020B0304030602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حركوا ذراعًا واحدةً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في المرة</a:t>
                      </a:r>
                    </a:p>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حركوا ذراعيكم في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دوائر صغيرة ثم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كبروها تدريجيًا</a:t>
                      </a:r>
                    </a:p>
                  </a:txBody>
                  <a:tcPr/>
                </a:tc>
                <a:tc>
                  <a:txBody>
                    <a:bodyPr/>
                    <a:lstStyle/>
                    <a:p>
                      <a:pPr marL="171450" indent="-171450" algn="r" rtl="1">
                        <a:buFont typeface="Arial" panose="020B0604020202020204" pitchFamily="34" charset="0"/>
                        <a:buChar char="•"/>
                      </a:pPr>
                      <a:r>
                        <a:rPr lang="ar-xm" sz="1050" baseline="0" dirty="0">
                          <a:latin typeface="Ubuntu Light" panose="020B0304030602030204" pitchFamily="34" charset="0"/>
                          <a:cs typeface="Arial" panose="020B0604020202020204" pitchFamily="34" charset="0"/>
                          <a:rtl/>
                        </a:rPr>
                        <a:t>تحريك الذراعين في دوائر مع الحركة: أثناء قيامكم بحركات </a:t>
                      </a:r>
                      <a:br>
                        <a:rPr lang="en-US" sz="1050" baseline="0" dirty="0">
                          <a:latin typeface="Ubuntu Light" panose="020B0304030602030204" pitchFamily="34" charset="0"/>
                          <a:cs typeface="Arial" panose="020B0604020202020204" pitchFamily="34" charset="0"/>
                          <a:rtl/>
                        </a:rPr>
                      </a:br>
                      <a:r>
                        <a:rPr lang="ar-xm" sz="1050" baseline="0" dirty="0">
                          <a:latin typeface="Ubuntu Light" panose="020B0304030602030204" pitchFamily="34" charset="0"/>
                          <a:cs typeface="Arial" panose="020B0604020202020204" pitchFamily="34" charset="0"/>
                          <a:rtl/>
                        </a:rPr>
                        <a:t>دائرية بذراعيكم، سيروا في نفس المكان أو في أنحاء منطقة التدريب</a:t>
                      </a:r>
                    </a:p>
                  </a:txBody>
                  <a:tcPr/>
                </a:tc>
                <a:extLst>
                  <a:ext uri="{0D108BD9-81ED-4DB2-BD59-A6C34878D82A}">
                    <a16:rowId xmlns:a16="http://schemas.microsoft.com/office/drawing/2014/main" val="3619748096"/>
                  </a:ext>
                </a:extLst>
              </a:tr>
            </a:tbl>
          </a:graphicData>
        </a:graphic>
      </p:graphicFrame>
      <p:pic>
        <p:nvPicPr>
          <p:cNvPr id="4" name="Picture 3">
            <a:extLst>
              <a:ext uri="{FF2B5EF4-FFF2-40B4-BE49-F238E27FC236}">
                <a16:creationId xmlns:a16="http://schemas.microsoft.com/office/drawing/2014/main" id="{7F52EAE9-E910-3D7E-79B7-D677D64E94EF}"/>
              </a:ext>
            </a:extLst>
          </p:cNvPr>
          <p:cNvPicPr>
            <a:picLocks noChangeAspect="1"/>
          </p:cNvPicPr>
          <p:nvPr/>
        </p:nvPicPr>
        <p:blipFill rotWithShape="1">
          <a:blip r:embed="rId3"/>
          <a:srcRect l="58072" t="34161" r="1616" b="25540"/>
          <a:stretch/>
        </p:blipFill>
        <p:spPr>
          <a:xfrm>
            <a:off x="614150" y="2742428"/>
            <a:ext cx="2142092" cy="1204539"/>
          </a:xfrm>
          <a:prstGeom prst="rect">
            <a:avLst/>
          </a:prstGeom>
          <a:ln>
            <a:solidFill>
              <a:schemeClr val="tx1"/>
            </a:solidFill>
          </a:ln>
        </p:spPr>
      </p:pic>
    </p:spTree>
    <p:extLst>
      <p:ext uri="{BB962C8B-B14F-4D97-AF65-F5344CB8AC3E}">
        <p14:creationId xmlns:p14="http://schemas.microsoft.com/office/powerpoint/2010/main" val="1054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67604856"/>
              </p:ext>
            </p:extLst>
          </p:nvPr>
        </p:nvGraphicFramePr>
        <p:xfrm>
          <a:off x="614150" y="545911"/>
          <a:ext cx="8518837" cy="5191447"/>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ما المقصود بالتهدئة</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والآن لنتحدث عن تمارين التهدئة!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عند اكتمال التدريب أو التمرين أو الجلسة الرياضية، يتعين دائمًا أداء تمارين التهدئة. تتيح التهدئة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الجيدة للجسم العودة تدريجيًا إلى حالة من السكون.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من المهم الوصول إلى حالة جيدة من التهدئة كما هو الحال فيما يخص الإحماء الجيد. تنطوي تمارين التهدئة على العديد من الفوائد الجسدية والعقلية تمامًا مثل تمارين الإحماء، مثل: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خفض معدل ضربات القلب والتنفس ودرجة حرارة الجسم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تقليل ألم العضلات لزيادة معدل التعافي</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تحسين المرونة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تعزيز الاسترخاء</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ماذا تلاحظون في هذه القائمة؟ وكيف تختلف عن تمارين الإحماء؟ اكتبوا إجابتكم في كتاب العمل الخاص بكم.</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اختر شخصًا ليشارك إجابته.</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ربما لاحظتم أن تمارين التهدئة لها بعض الفوائد المقابلة لتمارين الإحماء. على سبيل المثال،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يؤدي الإحماء إلى زيادة معدل ضربات القلب، بينما تؤدي التهدئة إلى خفض معدل ضربات القلب.</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3500A5BC-EEE5-E14B-49F6-C9766D9A2D0E}"/>
              </a:ext>
            </a:extLst>
          </p:cNvPr>
          <p:cNvGrpSpPr/>
          <p:nvPr/>
        </p:nvGrpSpPr>
        <p:grpSpPr>
          <a:xfrm>
            <a:off x="614150" y="1229810"/>
            <a:ext cx="2129050" cy="3891249"/>
            <a:chOff x="614150" y="1229810"/>
            <a:chExt cx="2129050" cy="3891249"/>
          </a:xfrm>
        </p:grpSpPr>
        <p:pic>
          <p:nvPicPr>
            <p:cNvPr id="5" name="Picture 4">
              <a:extLst>
                <a:ext uri="{FF2B5EF4-FFF2-40B4-BE49-F238E27FC236}">
                  <a16:creationId xmlns:a16="http://schemas.microsoft.com/office/drawing/2014/main" id="{E53C7441-67E7-73A3-B093-38B7A911FA69}"/>
                </a:ext>
              </a:extLst>
            </p:cNvPr>
            <p:cNvPicPr>
              <a:picLocks noChangeAspect="1"/>
            </p:cNvPicPr>
            <p:nvPr/>
          </p:nvPicPr>
          <p:blipFill rotWithShape="1">
            <a:blip r:embed="rId2"/>
            <a:srcRect l="57837" t="34784" r="1266" b="25748"/>
            <a:stretch/>
          </p:blipFill>
          <p:spPr>
            <a:xfrm>
              <a:off x="614150" y="1229810"/>
              <a:ext cx="2129050" cy="1155770"/>
            </a:xfrm>
            <a:prstGeom prst="rect">
              <a:avLst/>
            </a:prstGeom>
            <a:ln>
              <a:solidFill>
                <a:schemeClr val="tx1"/>
              </a:solidFill>
            </a:ln>
          </p:spPr>
        </p:pic>
        <p:pic>
          <p:nvPicPr>
            <p:cNvPr id="7" name="Picture 6">
              <a:extLst>
                <a:ext uri="{FF2B5EF4-FFF2-40B4-BE49-F238E27FC236}">
                  <a16:creationId xmlns:a16="http://schemas.microsoft.com/office/drawing/2014/main" id="{A6ED2636-85D2-1B6F-325B-BDEC60AE47B3}"/>
                </a:ext>
              </a:extLst>
            </p:cNvPr>
            <p:cNvPicPr>
              <a:picLocks noChangeAspect="1"/>
            </p:cNvPicPr>
            <p:nvPr/>
          </p:nvPicPr>
          <p:blipFill rotWithShape="1">
            <a:blip r:embed="rId3"/>
            <a:srcRect l="58306" t="34783" r="1266" b="25541"/>
            <a:stretch/>
          </p:blipFill>
          <p:spPr>
            <a:xfrm>
              <a:off x="614150" y="2592729"/>
              <a:ext cx="2129050" cy="1175285"/>
            </a:xfrm>
            <a:prstGeom prst="rect">
              <a:avLst/>
            </a:prstGeom>
            <a:ln>
              <a:solidFill>
                <a:schemeClr val="tx1"/>
              </a:solidFill>
            </a:ln>
          </p:spPr>
        </p:pic>
        <p:pic>
          <p:nvPicPr>
            <p:cNvPr id="12" name="Picture 11">
              <a:extLst>
                <a:ext uri="{FF2B5EF4-FFF2-40B4-BE49-F238E27FC236}">
                  <a16:creationId xmlns:a16="http://schemas.microsoft.com/office/drawing/2014/main" id="{0065CBBB-4F61-4CD9-0399-3583F24D3164}"/>
                </a:ext>
              </a:extLst>
            </p:cNvPr>
            <p:cNvPicPr>
              <a:picLocks noChangeAspect="1"/>
            </p:cNvPicPr>
            <p:nvPr/>
          </p:nvPicPr>
          <p:blipFill rotWithShape="1">
            <a:blip r:embed="rId4"/>
            <a:srcRect l="58423" t="34992" r="1148" b="25332"/>
            <a:stretch/>
          </p:blipFill>
          <p:spPr>
            <a:xfrm>
              <a:off x="614150" y="3945773"/>
              <a:ext cx="2129050" cy="1175286"/>
            </a:xfrm>
            <a:prstGeom prst="rect">
              <a:avLst/>
            </a:prstGeom>
            <a:ln>
              <a:solidFill>
                <a:schemeClr val="tx1"/>
              </a:solidFill>
            </a:ln>
          </p:spPr>
        </p:pic>
      </p:grpSp>
    </p:spTree>
    <p:extLst>
      <p:ext uri="{BB962C8B-B14F-4D97-AF65-F5344CB8AC3E}">
        <p14:creationId xmlns:p14="http://schemas.microsoft.com/office/powerpoint/2010/main" val="230048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54508437"/>
              </p:ext>
            </p:extLst>
          </p:nvPr>
        </p:nvGraphicFramePr>
        <p:xfrm>
          <a:off x="614150" y="545909"/>
          <a:ext cx="8518837" cy="540483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كيف نقوم بالتهدئة؟</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7</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يشتمل تمرين التهدئة النموذجي على عنصرين رئيسيين، تمامًا مثل تمرين الإحماء:</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نشاط هوائي خفيف </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تمدد ثابت</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على عكس تمارين الإحماء، يجب أن تنخفض شدَّة/ صعوبة النشاط الهوائي أثناء التهدئة تدريجيًا.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 أن يبدأ بالهرولة الخفيفة وينتقل إلى السير السريع وينتهي أخيرًا بالسير البطيء. يمكنكم أيضًا إدخال بعض تمارين القوة والتكييف، مثل تمارين القرفصاء أو القفز مع فتح الذراعين والساقين.</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أن يتباطأ معدل نبضات القلب، وينبغي ألا تنقطع أنفاسكم. يمكن أن يكون هذا النشاط عبارة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عن الهرولة/السير لمدة قصيرة.</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بعد أن تنتهوا من ممارسة النشاط الهوائي الخفيف، ستريدون ممارسة تمرين تمدد. فالتمدد من أجل تحقيق المرونة فعالة جدًا في عملية التهدئة. </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أن تستمر تمارين التمدد الثابت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ثانية أو أكثر ويمكن أن تساعد في تحسين المرونة.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يضع كل نوع من أنواع الرياضة ضغطًا على عضلات ومفاصل مختلفة، لذلك فمن المهم جعل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التمدد مخصصة لنوع الرياضة الذي تمارسونه. </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إليكم بعض النصائح عن تمارين التمدد:</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استمروا في كل تمرين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ثانية على الأقل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احرصوا على ممارسة تمارين التمدد على كلا جانِبَي الجسم، إذا مددتم عضلة كتفكم الأيمن،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فمددوا عضلة الكتف الأيسر!</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ممارسة تمارين التمدد حتى تصلوا إلى مرحلة من الشعور الخفيف بعدم الراحة، ولكن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ألا تكون مؤلمة. </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أيضًا استغلال هذا الوقت في تعليم زملائكم نصيحة صحية!</a:t>
                      </a: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p>
                      <a:pPr marL="0" indent="0" rtl="1">
                        <a:buFont typeface="Arial" panose="020B0604020202020204" pitchFamily="34" charset="0"/>
                        <a:buNone/>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تمارين التمدد الثابت المهمة للرياضة التي تمارسونها؟ فكروا في أجزاء الجسم المختلفة التي تستخدمونها. اكتبوا إجابتكم في كتاب العمل الخاص بكم.</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امنح المشاركين دقيقتين للإجابة عن هذا السؤال، ثم اطلب من بعض المشاركين مشاركة إجاباتهم.</a:t>
                      </a: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29DED829-5F62-97F1-C267-0019EF06F435}"/>
              </a:ext>
            </a:extLst>
          </p:cNvPr>
          <p:cNvGrpSpPr/>
          <p:nvPr/>
        </p:nvGrpSpPr>
        <p:grpSpPr>
          <a:xfrm>
            <a:off x="614150" y="1171936"/>
            <a:ext cx="2117475" cy="3900302"/>
            <a:chOff x="614150" y="1171936"/>
            <a:chExt cx="2117475" cy="3900302"/>
          </a:xfrm>
        </p:grpSpPr>
        <p:pic>
          <p:nvPicPr>
            <p:cNvPr id="5" name="Picture 4">
              <a:extLst>
                <a:ext uri="{FF2B5EF4-FFF2-40B4-BE49-F238E27FC236}">
                  <a16:creationId xmlns:a16="http://schemas.microsoft.com/office/drawing/2014/main" id="{AC24B06B-9DBB-7CB5-8192-56D46C565A2D}"/>
                </a:ext>
              </a:extLst>
            </p:cNvPr>
            <p:cNvPicPr>
              <a:picLocks noChangeAspect="1"/>
            </p:cNvPicPr>
            <p:nvPr/>
          </p:nvPicPr>
          <p:blipFill rotWithShape="1">
            <a:blip r:embed="rId2"/>
            <a:srcRect l="57838" t="34162" r="1149" b="25332"/>
            <a:stretch/>
          </p:blipFill>
          <p:spPr>
            <a:xfrm>
              <a:off x="614150" y="1171936"/>
              <a:ext cx="2117475" cy="1176375"/>
            </a:xfrm>
            <a:prstGeom prst="rect">
              <a:avLst/>
            </a:prstGeom>
            <a:ln>
              <a:solidFill>
                <a:schemeClr val="tx1"/>
              </a:solidFill>
            </a:ln>
          </p:spPr>
        </p:pic>
        <p:pic>
          <p:nvPicPr>
            <p:cNvPr id="9" name="Picture 8">
              <a:extLst>
                <a:ext uri="{FF2B5EF4-FFF2-40B4-BE49-F238E27FC236}">
                  <a16:creationId xmlns:a16="http://schemas.microsoft.com/office/drawing/2014/main" id="{DAE37922-329C-8CB0-99D8-6425E7AFB7E0}"/>
                </a:ext>
              </a:extLst>
            </p:cNvPr>
            <p:cNvPicPr>
              <a:picLocks noChangeAspect="1"/>
            </p:cNvPicPr>
            <p:nvPr/>
          </p:nvPicPr>
          <p:blipFill rotWithShape="1">
            <a:blip r:embed="rId3"/>
            <a:srcRect l="58071" t="34369" r="1150" b="25332"/>
            <a:stretch/>
          </p:blipFill>
          <p:spPr>
            <a:xfrm>
              <a:off x="614150" y="2534857"/>
              <a:ext cx="2117475" cy="1177050"/>
            </a:xfrm>
            <a:prstGeom prst="rect">
              <a:avLst/>
            </a:prstGeom>
            <a:ln>
              <a:solidFill>
                <a:schemeClr val="tx1"/>
              </a:solidFill>
            </a:ln>
          </p:spPr>
        </p:pic>
        <p:pic>
          <p:nvPicPr>
            <p:cNvPr id="12" name="Picture 11">
              <a:extLst>
                <a:ext uri="{FF2B5EF4-FFF2-40B4-BE49-F238E27FC236}">
                  <a16:creationId xmlns:a16="http://schemas.microsoft.com/office/drawing/2014/main" id="{336E061D-83C6-7B56-527E-6E3A7D2C2A17}"/>
                </a:ext>
              </a:extLst>
            </p:cNvPr>
            <p:cNvPicPr>
              <a:picLocks noChangeAspect="1"/>
            </p:cNvPicPr>
            <p:nvPr/>
          </p:nvPicPr>
          <p:blipFill rotWithShape="1">
            <a:blip r:embed="rId4"/>
            <a:srcRect l="58072" t="33953" r="1266" b="25748"/>
            <a:stretch/>
          </p:blipFill>
          <p:spPr>
            <a:xfrm>
              <a:off x="614150" y="3891807"/>
              <a:ext cx="2117475" cy="1180431"/>
            </a:xfrm>
            <a:prstGeom prst="rect">
              <a:avLst/>
            </a:prstGeom>
            <a:ln>
              <a:solidFill>
                <a:schemeClr val="tx1"/>
              </a:solidFill>
            </a:ln>
          </p:spPr>
        </p:pic>
      </p:grpSp>
    </p:spTree>
    <p:extLst>
      <p:ext uri="{BB962C8B-B14F-4D97-AF65-F5344CB8AC3E}">
        <p14:creationId xmlns:p14="http://schemas.microsoft.com/office/powerpoint/2010/main" val="206438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430560481"/>
              </p:ext>
            </p:extLst>
          </p:nvPr>
        </p:nvGraphicFramePr>
        <p:xfrm>
          <a:off x="614150" y="545911"/>
          <a:ext cx="8518837" cy="538752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أدلة التهدئة</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أنشأت منظمة الأولمبياد الخاص أدلة للتهدئة ومقاطع الفيديو التي توضحها بالنسبة لرياضات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معينة لمساعدتكم على قيادتها في التدريب، مثل تلك الخاصة بتمارين الإحماء!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إنها مورد رائع لمساعدتكم على تعلم روتينات التهدئة وقيادتها.</a:t>
                      </a: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كيفية قيادة تمرين تهدئة</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من المفيد اتباع روتين موحد لتمارين التهدئة. لن يوفر لكم ذلك فرصة لمراجعة الجلسة أو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تقديم اقتراحات للتمرين التالي فحسب، ولكنه سيجعلكم أيضًا تصممون روتينًا تستطيعون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اقتراحه على اللاعبين ليقوموا به في المنزل.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خلال تمارين التمدد، اطلبوا من فريقكم أن يقف في دائرة. يمكنكم الوقوف في منتصف الدائرة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حتى يتمكن الجميع من رؤيتكم واتباع طريقة ممارستكم لتمارين التمدد.</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ضعوا في اعتباركم أن بعض تمارين التمدد قد تكون صعبة لتحقيق التوازن. شجعوا زملاءكم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 الفريق على الإمساك بسطح ثابت أو بأكتاف بعضهم بعضًا.</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أيضًا استغلال الوقت في نهاية التدريب لمشاركة نصيحة صحية مع زملائكم. يمكن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لزملائكم في الفريق الاستماع إلى نصائحكم أثناء ممارسة تمارين التمدد!</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rtl="1"/>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حان وقت التدرب الآن! يجب أن يجد الجميع مساحة ما وحركوا الكاميرا حتى نتمكن من رؤيتكم.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132341075"/>
                  </a:ext>
                </a:extLst>
              </a:tr>
            </a:tbl>
          </a:graphicData>
        </a:graphic>
      </p:graphicFrame>
      <p:pic>
        <p:nvPicPr>
          <p:cNvPr id="4" name="Picture 3">
            <a:extLst>
              <a:ext uri="{FF2B5EF4-FFF2-40B4-BE49-F238E27FC236}">
                <a16:creationId xmlns:a16="http://schemas.microsoft.com/office/drawing/2014/main" id="{893F965E-C032-1A07-A588-7FDB2DBAA49E}"/>
              </a:ext>
            </a:extLst>
          </p:cNvPr>
          <p:cNvPicPr>
            <a:picLocks noChangeAspect="1"/>
          </p:cNvPicPr>
          <p:nvPr/>
        </p:nvPicPr>
        <p:blipFill rotWithShape="1">
          <a:blip r:embed="rId2"/>
          <a:srcRect l="57956" t="34161" r="1148" b="25748"/>
          <a:stretch/>
        </p:blipFill>
        <p:spPr>
          <a:xfrm>
            <a:off x="614150" y="1040486"/>
            <a:ext cx="2164250" cy="1193429"/>
          </a:xfrm>
          <a:prstGeom prst="rect">
            <a:avLst/>
          </a:prstGeom>
          <a:ln>
            <a:solidFill>
              <a:schemeClr val="tx1"/>
            </a:solidFill>
          </a:ln>
        </p:spPr>
      </p:pic>
      <p:pic>
        <p:nvPicPr>
          <p:cNvPr id="7" name="Picture 6">
            <a:extLst>
              <a:ext uri="{FF2B5EF4-FFF2-40B4-BE49-F238E27FC236}">
                <a16:creationId xmlns:a16="http://schemas.microsoft.com/office/drawing/2014/main" id="{190C7432-C6D6-2841-EBE9-08022B9E65B8}"/>
              </a:ext>
            </a:extLst>
          </p:cNvPr>
          <p:cNvPicPr>
            <a:picLocks noChangeAspect="1"/>
          </p:cNvPicPr>
          <p:nvPr/>
        </p:nvPicPr>
        <p:blipFill rotWithShape="1">
          <a:blip r:embed="rId3"/>
          <a:srcRect l="58422" t="34162" r="1266" b="25332"/>
          <a:stretch/>
        </p:blipFill>
        <p:spPr>
          <a:xfrm>
            <a:off x="614150" y="2628039"/>
            <a:ext cx="2164250" cy="1223272"/>
          </a:xfrm>
          <a:prstGeom prst="rect">
            <a:avLst/>
          </a:prstGeom>
          <a:ln>
            <a:solidFill>
              <a:schemeClr val="tx1"/>
            </a:solidFill>
          </a:ln>
        </p:spPr>
      </p:pic>
      <p:pic>
        <p:nvPicPr>
          <p:cNvPr id="10" name="Picture 9">
            <a:extLst>
              <a:ext uri="{FF2B5EF4-FFF2-40B4-BE49-F238E27FC236}">
                <a16:creationId xmlns:a16="http://schemas.microsoft.com/office/drawing/2014/main" id="{C6BA58B2-442C-4BDA-3525-0AE13B3F8E03}"/>
              </a:ext>
            </a:extLst>
          </p:cNvPr>
          <p:cNvPicPr>
            <a:picLocks noChangeAspect="1"/>
          </p:cNvPicPr>
          <p:nvPr/>
        </p:nvPicPr>
        <p:blipFill rotWithShape="1">
          <a:blip r:embed="rId4"/>
          <a:srcRect l="57837" t="34162" r="1617" b="25332"/>
          <a:stretch/>
        </p:blipFill>
        <p:spPr>
          <a:xfrm>
            <a:off x="613934" y="4601293"/>
            <a:ext cx="2164250" cy="1216221"/>
          </a:xfrm>
          <a:prstGeom prst="rect">
            <a:avLst/>
          </a:prstGeom>
          <a:ln>
            <a:solidFill>
              <a:schemeClr val="tx1"/>
            </a:solidFill>
          </a:ln>
        </p:spPr>
      </p:pic>
    </p:spTree>
    <p:extLst>
      <p:ext uri="{BB962C8B-B14F-4D97-AF65-F5344CB8AC3E}">
        <p14:creationId xmlns:p14="http://schemas.microsoft.com/office/powerpoint/2010/main" val="255223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82443027"/>
              </p:ext>
            </p:extLst>
          </p:nvPr>
        </p:nvGraphicFramePr>
        <p:xfrm>
          <a:off x="614150" y="545911"/>
          <a:ext cx="8518837" cy="392448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حان دوركم في قيادة تمارين الإحماء</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15</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دقيقة</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لنبدأ بتمارين الإحماء. اختاروا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تمارين تمدد ديناميكي من هذه القائمة في مجموعات.</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متطوعين ذكر تمرين تمدد واحدًا يرغبون في تجربته. شجعهم على اختيار تمرين </a:t>
                      </a:r>
                      <a:br>
                        <a:rPr lang="en-US" sz="1000" b="1" i="1"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قد لا يعرفونه بالفعل.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مثال: يعرف الكثير من الناس كيفية ممارسة تمرين رفع الركبتين، لكن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تمرين التبديل بين الجانبين قد يكون جديدًا عليهم.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علم المشاركين كيفية ممارسة التمرين ودربهم عليه. وبعد دقيقتين، اطلب من أحدهم أن يقود </a:t>
                      </a:r>
                      <a:br>
                        <a:rPr lang="en-US" sz="1000" b="1" i="1"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تمرين التمدد. كرر الأمر على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أنواع من تمارين التمدد. مارس كل تمرين لمدة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ثانية.</a:t>
                      </a: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تمرين الإحماء النموذجي</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أحسنتم في ممارسة تمارين التمدد الديناميكي تلك! تذكروا أن كل رياضة مختلفة عن غيرها،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لذا احرصوا على استخدام أدلة تمارين الإحماء عندما تقودون تمارين الإحماء.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هذا مثال من رياضة كرة السلة. يجب ممارسة كل نشاط من النشاطات الهوائية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ثانية.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يجب أن ممارسة تمارين التمدد الديناميكي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10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مرات لكل جانب/اتجاه.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rtl/>
                        </a:rPr>
                        <a:t>[يمكنك تغيير هذه الشريحة لعرض رياضة مختلفة. اجعل الشريحة منطبقة على الرياضة التي يمارسها قادة اللياقة البدنية. </a:t>
                      </a:r>
                      <a:r>
                        <a:rPr lang="ar-SA" sz="1000" b="0" i="0"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rtl/>
                        </a:rPr>
                        <a:t>ويمكنك مناقشة تمارين الإحماء المختلفة الخاصة برياضتهم وممارستها أمامهم.]</a:t>
                      </a:r>
                      <a:endParaRPr lang="ar-SA" sz="1000" b="1" i="1"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9CAC8F78-CDFB-03B5-466E-2550AB14915C}"/>
              </a:ext>
            </a:extLst>
          </p:cNvPr>
          <p:cNvPicPr>
            <a:picLocks noChangeAspect="1"/>
          </p:cNvPicPr>
          <p:nvPr/>
        </p:nvPicPr>
        <p:blipFill rotWithShape="1">
          <a:blip r:embed="rId2"/>
          <a:srcRect l="58306" t="34161" r="1032" b="25540"/>
          <a:stretch/>
        </p:blipFill>
        <p:spPr>
          <a:xfrm>
            <a:off x="614150" y="1284791"/>
            <a:ext cx="2138571" cy="1192192"/>
          </a:xfrm>
          <a:prstGeom prst="rect">
            <a:avLst/>
          </a:prstGeom>
          <a:ln>
            <a:solidFill>
              <a:schemeClr val="tx1"/>
            </a:solidFill>
          </a:ln>
        </p:spPr>
      </p:pic>
      <p:pic>
        <p:nvPicPr>
          <p:cNvPr id="8" name="Picture 7">
            <a:extLst>
              <a:ext uri="{FF2B5EF4-FFF2-40B4-BE49-F238E27FC236}">
                <a16:creationId xmlns:a16="http://schemas.microsoft.com/office/drawing/2014/main" id="{F59ADED6-3465-1FB6-1A0B-49DAA27EC6AA}"/>
              </a:ext>
            </a:extLst>
          </p:cNvPr>
          <p:cNvPicPr>
            <a:picLocks noChangeAspect="1"/>
          </p:cNvPicPr>
          <p:nvPr/>
        </p:nvPicPr>
        <p:blipFill rotWithShape="1">
          <a:blip r:embed="rId3"/>
          <a:srcRect l="58423" t="34576" r="1383" b="25540"/>
          <a:stretch/>
        </p:blipFill>
        <p:spPr>
          <a:xfrm>
            <a:off x="614150" y="2986941"/>
            <a:ext cx="2138571" cy="1193621"/>
          </a:xfrm>
          <a:prstGeom prst="rect">
            <a:avLst/>
          </a:prstGeom>
          <a:ln>
            <a:solidFill>
              <a:schemeClr val="tx1"/>
            </a:solidFill>
          </a:ln>
        </p:spPr>
      </p:pic>
    </p:spTree>
    <p:extLst>
      <p:ext uri="{BB962C8B-B14F-4D97-AF65-F5344CB8AC3E}">
        <p14:creationId xmlns:p14="http://schemas.microsoft.com/office/powerpoint/2010/main" val="144296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09628525"/>
              </p:ext>
            </p:extLst>
          </p:nvPr>
        </p:nvGraphicFramePr>
        <p:xfrm>
          <a:off x="614150" y="545911"/>
          <a:ext cx="8518837" cy="538752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حان دوركم في قيادة تمارين التهدئة</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10</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والآن لنتدرب على تمارين التهدئة. اختاروا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تمارين تمدد ثابت من هذه القائمة في مجموعات.</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متطوعين ذكر تمرين تمدد واحدًا يرغبون في تجربته. شجعهم على اختيار تمرين </a:t>
                      </a:r>
                      <a:br>
                        <a:rPr lang="en-US" sz="1000" b="1" i="1"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تمدد قد لا يعرفونه بالفعل، أو اختيار تمارين تمدد لبضعة أجزاء مختلفة من الجسم.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علم المشاركين كيفية ممارسة تمرين التمدد ودربهم عليه. وبعد دقيقتين، اطلب من أحدهم أن يقود تمرين التمدد. كرر الأمر على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4</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أنواع من تمارين التمدد. استمر في كل تمرين لمدة </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 ثانية.</a:t>
                      </a:r>
                    </a:p>
                    <a:p>
                      <a:pPr marL="27940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تمرين التهدئة النموذجي</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أحسنتم في ممارسة تمارين التمدد الثابت تلك! تذكروا أن كل رياضة مختلفة عن غيرها، لذا احرصوا على استخدام أدلة تمارين التهدئة عندما تقودون تمارين التمدد.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هذا مثال من رياضة كرة السلة. يجب تأدية النشاط الهوائي لبضع دقائق، والاستمرار في ممارسة كل تمرين من تمارين التمدد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ثانية. احرصوا على تمديد كلا جانبَيْ الجسم!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1"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rtl/>
                        </a:rPr>
                        <a:t>[يمكنك تغيير هذه الشريحة لعرض رياضة مختلفة. اجعل الشريحة منطبقة على الرياضة التي يمارسها قادة اللياقة البدنية. </a:t>
                      </a:r>
                      <a:r>
                        <a:rPr lang="ar-SA" sz="1000" b="0" i="0"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rtl/>
                        </a:rPr>
                        <a:t>يمكنك مناقشة تمارين التهدئة المختلفة الخاصة برياضتهم وممارستها أمامهم.]</a:t>
                      </a:r>
                      <a:endParaRPr lang="ar-SA" sz="1000" b="1" i="1" u="none" strike="noStrike" kern="1200" baseline="0" noProof="0" dirty="0">
                        <a:solidFill>
                          <a:schemeClr val="dk1"/>
                        </a:solidFill>
                        <a:highlight>
                          <a:srgbClr val="00FFFF"/>
                        </a:highlight>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التهدئة</a:t>
                      </a:r>
                    </a:p>
                    <a:p>
                      <a:pPr rtl="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النصائح</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rtl="1"/>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إليكم بعض النصائح الإضافية لقيادة تمارين الإحماء والتهدئة: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اتبعوا روتينًا موحدًا لتمارين الإحماء والتهدئة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تحلَّوا بالثقة! تحدثوا بصوت عالٍ وبوضوح</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شجعوا جميع زملائكم في الفريق على المشاركة في التمارين</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احرصوا على أن يكون لديك مساحة كافية لممارسة التمارين بأمان وفعالية</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راقبوا زملاءكم في الفريق لتتأكدوا من أنهم يمارسون التمارين على نحو صحيح وقدموا لهم المساعدة إذا لم يكونوا يفعلون ذلك</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4113514889"/>
                  </a:ext>
                </a:extLst>
              </a:tr>
            </a:tbl>
          </a:graphicData>
        </a:graphic>
      </p:graphicFrame>
      <p:pic>
        <p:nvPicPr>
          <p:cNvPr id="4" name="Picture 3">
            <a:extLst>
              <a:ext uri="{FF2B5EF4-FFF2-40B4-BE49-F238E27FC236}">
                <a16:creationId xmlns:a16="http://schemas.microsoft.com/office/drawing/2014/main" id="{762ED998-D82B-AFF9-5A54-BA4F596F062E}"/>
              </a:ext>
            </a:extLst>
          </p:cNvPr>
          <p:cNvPicPr>
            <a:picLocks noChangeAspect="1"/>
          </p:cNvPicPr>
          <p:nvPr/>
        </p:nvPicPr>
        <p:blipFill rotWithShape="1">
          <a:blip r:embed="rId2"/>
          <a:srcRect l="58423" t="34493" r="1266" b="25955"/>
          <a:stretch/>
        </p:blipFill>
        <p:spPr>
          <a:xfrm>
            <a:off x="632520" y="1035809"/>
            <a:ext cx="2127137" cy="1173958"/>
          </a:xfrm>
          <a:prstGeom prst="rect">
            <a:avLst/>
          </a:prstGeom>
          <a:ln>
            <a:solidFill>
              <a:schemeClr val="tx1"/>
            </a:solidFill>
          </a:ln>
        </p:spPr>
      </p:pic>
      <p:pic>
        <p:nvPicPr>
          <p:cNvPr id="7" name="Picture 6">
            <a:extLst>
              <a:ext uri="{FF2B5EF4-FFF2-40B4-BE49-F238E27FC236}">
                <a16:creationId xmlns:a16="http://schemas.microsoft.com/office/drawing/2014/main" id="{4C6C2A9F-A0D0-7B52-8BA6-CAEBD76486C4}"/>
              </a:ext>
            </a:extLst>
          </p:cNvPr>
          <p:cNvPicPr>
            <a:picLocks noChangeAspect="1"/>
          </p:cNvPicPr>
          <p:nvPr/>
        </p:nvPicPr>
        <p:blipFill rotWithShape="1">
          <a:blip r:embed="rId3"/>
          <a:srcRect l="58306" t="33745" r="1382" b="25125"/>
          <a:stretch/>
        </p:blipFill>
        <p:spPr>
          <a:xfrm>
            <a:off x="614150" y="2465409"/>
            <a:ext cx="2145507" cy="1231334"/>
          </a:xfrm>
          <a:prstGeom prst="rect">
            <a:avLst/>
          </a:prstGeom>
          <a:ln>
            <a:solidFill>
              <a:schemeClr val="tx1"/>
            </a:solidFill>
          </a:ln>
        </p:spPr>
      </p:pic>
      <p:pic>
        <p:nvPicPr>
          <p:cNvPr id="11" name="Picture 10">
            <a:extLst>
              <a:ext uri="{FF2B5EF4-FFF2-40B4-BE49-F238E27FC236}">
                <a16:creationId xmlns:a16="http://schemas.microsoft.com/office/drawing/2014/main" id="{2F4B4895-CCD8-466D-2D64-0691AC70E45C}"/>
              </a:ext>
            </a:extLst>
          </p:cNvPr>
          <p:cNvPicPr>
            <a:picLocks noChangeAspect="1"/>
          </p:cNvPicPr>
          <p:nvPr/>
        </p:nvPicPr>
        <p:blipFill rotWithShape="1">
          <a:blip r:embed="rId4"/>
          <a:srcRect l="57721" t="34369" r="1383" b="25540"/>
          <a:stretch/>
        </p:blipFill>
        <p:spPr>
          <a:xfrm>
            <a:off x="614150" y="4300324"/>
            <a:ext cx="2147309" cy="1184088"/>
          </a:xfrm>
          <a:prstGeom prst="rect">
            <a:avLst/>
          </a:prstGeom>
          <a:ln>
            <a:solidFill>
              <a:schemeClr val="tx1"/>
            </a:solidFill>
          </a:ln>
        </p:spPr>
      </p:pic>
    </p:spTree>
    <p:extLst>
      <p:ext uri="{BB962C8B-B14F-4D97-AF65-F5344CB8AC3E}">
        <p14:creationId xmlns:p14="http://schemas.microsoft.com/office/powerpoint/2010/main" val="8473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232338" y="487330"/>
            <a:ext cx="8621486" cy="366126"/>
          </a:xfrm>
          <a:prstGeom prst="rect">
            <a:avLst/>
          </a:prstGeom>
          <a:noFill/>
        </p:spPr>
        <p:txBody>
          <a:bodyPr wrap="square" rtlCol="1">
            <a:spAutoFit/>
          </a:bodyPr>
          <a:lstStyle/>
          <a:p>
            <a:pPr marL="20320" algn="r" rtl="1">
              <a:lnSpc>
                <a:spcPct val="107000"/>
              </a:lnSpc>
            </a:pPr>
            <a:r>
              <a:rPr lang="ar-xm" sz="1800" b="1" dirty="0">
                <a:solidFill>
                  <a:srgbClr val="2F6153"/>
                </a:solidFill>
                <a:effectLst/>
                <a:latin typeface="Ubuntu" panose="020B0504030602030204" pitchFamily="34" charset="0"/>
                <a:ea typeface="Ubuntu" panose="020B0504030602030204" pitchFamily="34" charset="0"/>
                <a:cs typeface="Arial" panose="020B0604020202020204" pitchFamily="34" charset="0"/>
                <a:rtl/>
              </a:rPr>
              <a:t>نظرة عامة على التدريب</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8908071"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rtlCol="1"/>
            <a:lstStyle/>
            <a:p>
              <a:pPr algn="r" rtl="1"/>
              <a:endParaRPr lang="es-PA">
                <a:cs typeface="Arial" panose="020B0604020202020204" pitchFamily="34" charset="0"/>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rtlCol="1"/>
            <a:lstStyle/>
            <a:p>
              <a:pPr algn="r" rtl="1"/>
              <a:endParaRPr lang="es-PA">
                <a:cs typeface="Arial" panose="020B0604020202020204" pitchFamily="34" charset="0"/>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2738334229"/>
              </p:ext>
            </p:extLst>
          </p:nvPr>
        </p:nvGraphicFramePr>
        <p:xfrm>
          <a:off x="652345" y="948224"/>
          <a:ext cx="8621485" cy="5036939"/>
        </p:xfrm>
        <a:graphic>
          <a:graphicData uri="http://schemas.openxmlformats.org/drawingml/2006/table">
            <a:tbl>
              <a:tblPr rtl="1" firstRow="1" firstCol="1" bandRow="1">
                <a:tableStyleId>{8799B23B-EC83-4686-B30A-512413B5E67A}</a:tableStyleId>
              </a:tblPr>
              <a:tblGrid>
                <a:gridCol w="5112351">
                  <a:extLst>
                    <a:ext uri="{9D8B030D-6E8A-4147-A177-3AD203B41FA5}">
                      <a16:colId xmlns:a16="http://schemas.microsoft.com/office/drawing/2014/main" val="3459485581"/>
                    </a:ext>
                  </a:extLst>
                </a:gridCol>
                <a:gridCol w="2301525">
                  <a:extLst>
                    <a:ext uri="{9D8B030D-6E8A-4147-A177-3AD203B41FA5}">
                      <a16:colId xmlns:a16="http://schemas.microsoft.com/office/drawing/2014/main" val="215483581"/>
                    </a:ext>
                  </a:extLst>
                </a:gridCol>
                <a:gridCol w="1207609">
                  <a:extLst>
                    <a:ext uri="{9D8B030D-6E8A-4147-A177-3AD203B41FA5}">
                      <a16:colId xmlns:a16="http://schemas.microsoft.com/office/drawing/2014/main" val="1179000542"/>
                    </a:ext>
                  </a:extLst>
                </a:gridCol>
              </a:tblGrid>
              <a:tr h="528295">
                <a:tc>
                  <a:txBody>
                    <a:bodyPr/>
                    <a:lstStyle/>
                    <a:p>
                      <a:pPr marL="3810" algn="r" rtl="1">
                        <a:lnSpc>
                          <a:spcPct val="107000"/>
                        </a:lnSpc>
                        <a:spcAft>
                          <a:spcPts val="800"/>
                        </a:spcAft>
                      </a:pPr>
                      <a:r>
                        <a:rPr lang="ar-SA" sz="1800" b="1" baseline="0" noProof="0" dirty="0">
                          <a:solidFill>
                            <a:srgbClr val="8C8D8F"/>
                          </a:solidFill>
                          <a:effectLst/>
                          <a:latin typeface="Ubuntu" panose="020B0504030602030204" pitchFamily="34" charset="0"/>
                          <a:cs typeface="Arial" panose="020B0604020202020204" pitchFamily="34" charset="0"/>
                          <a:rtl/>
                        </a:rPr>
                        <a:t>الموضوع</a:t>
                      </a:r>
                      <a:endParaRPr lang="ar-SA" sz="1800" baseline="0" noProof="0" dirty="0">
                        <a:solidFill>
                          <a:srgbClr val="000000"/>
                        </a:solidFill>
                        <a:effectLst/>
                        <a:latin typeface="Ubuntu" panose="020B0504030602030204" pitchFamily="34" charset="0"/>
                        <a:ea typeface="Calibri" panose="020F0502020204030204" pitchFamily="34" charset="0"/>
                        <a:cs typeface="Arial" panose="020B0604020202020204" pitchFamily="34" charset="0"/>
                      </a:endParaRPr>
                    </a:p>
                  </a:txBody>
                  <a:tcPr marL="54864" marR="109728" marT="37886" marB="30397" anchor="b">
                    <a:lnT w="12700" cmpd="sng">
                      <a:noFill/>
                    </a:lnT>
                    <a:noFill/>
                  </a:tcPr>
                </a:tc>
                <a:tc>
                  <a:txBody>
                    <a:bodyPr/>
                    <a:lstStyle/>
                    <a:p>
                      <a:pPr marL="3810" algn="r" defTabSz="914400" rtl="1" eaLnBrk="1" latinLnBrk="0" hangingPunct="1">
                        <a:lnSpc>
                          <a:spcPct val="107000"/>
                        </a:lnSpc>
                        <a:spcAft>
                          <a:spcPts val="800"/>
                        </a:spcAft>
                      </a:pPr>
                      <a:r>
                        <a:rPr lang="ar-SA" sz="1800" b="1" kern="1200" baseline="0" noProof="0" dirty="0">
                          <a:solidFill>
                            <a:srgbClr val="8C8D8F"/>
                          </a:solidFill>
                          <a:effectLst/>
                          <a:latin typeface="Ubuntu" panose="020B0504030602030204" pitchFamily="34" charset="0"/>
                          <a:cs typeface="Arial" panose="020B0604020202020204" pitchFamily="34" charset="0"/>
                          <a:rtl/>
                        </a:rPr>
                        <a:t>الوصف</a:t>
                      </a:r>
                      <a:endParaRPr lang="ar-SA" sz="1800" b="1" kern="1200" baseline="0" noProof="0" dirty="0">
                        <a:solidFill>
                          <a:srgbClr val="8C8D8F"/>
                        </a:solidFill>
                        <a:effectLst/>
                        <a:latin typeface="Ubuntu" panose="020B0504030602030204" pitchFamily="34" charset="0"/>
                        <a:ea typeface="Calibri" panose="020F0502020204030204" pitchFamily="34" charset="0"/>
                        <a:cs typeface="Arial" panose="020B0604020202020204" pitchFamily="34" charset="0"/>
                      </a:endParaRPr>
                    </a:p>
                  </a:txBody>
                  <a:tcPr marL="54864" marR="109728" marT="37886" marB="30397" anchor="b">
                    <a:lnT w="12700" cmpd="sng">
                      <a:noFill/>
                    </a:lnT>
                    <a:noFill/>
                  </a:tcPr>
                </a:tc>
                <a:tc>
                  <a:txBody>
                    <a:bodyPr/>
                    <a:lstStyle/>
                    <a:p>
                      <a:pPr marL="3810" algn="r" defTabSz="914400" rtl="1" eaLnBrk="1" latinLnBrk="0" hangingPunct="1">
                        <a:lnSpc>
                          <a:spcPct val="107000"/>
                        </a:lnSpc>
                        <a:spcAft>
                          <a:spcPts val="800"/>
                        </a:spcAft>
                      </a:pPr>
                      <a:r>
                        <a:rPr lang="ar-SA" sz="1800" b="1" kern="1200" baseline="0" noProof="0" dirty="0">
                          <a:solidFill>
                            <a:srgbClr val="8C8D8F"/>
                          </a:solidFill>
                          <a:effectLst/>
                          <a:latin typeface="Ubuntu" panose="020B0504030602030204" pitchFamily="34" charset="0"/>
                          <a:cs typeface="Arial" panose="020B0604020202020204" pitchFamily="34" charset="0"/>
                          <a:rtl/>
                        </a:rPr>
                        <a:t>الزمن المقدّر</a:t>
                      </a:r>
                      <a:endParaRPr lang="ar-SA" sz="1800" b="1" kern="1200" baseline="0" noProof="0" dirty="0">
                        <a:solidFill>
                          <a:srgbClr val="8C8D8F"/>
                        </a:solidFill>
                        <a:effectLst/>
                        <a:latin typeface="Ubuntu" panose="020B0504030602030204" pitchFamily="34" charset="0"/>
                        <a:ea typeface="Calibri" panose="020F0502020204030204" pitchFamily="34" charset="0"/>
                        <a:cs typeface="Arial" panose="020B0604020202020204" pitchFamily="34"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gn="r" rtl="1">
                        <a:lnSpc>
                          <a:spcPct val="60000"/>
                        </a:lnSpc>
                        <a:spcAft>
                          <a:spcPts val="800"/>
                        </a:spcAft>
                      </a:pPr>
                      <a:r>
                        <a:rPr lang="ar-SA" sz="1800" b="1" baseline="0" noProof="0" dirty="0">
                          <a:solidFill>
                            <a:srgbClr val="2F6153"/>
                          </a:solidFill>
                          <a:effectLst/>
                          <a:latin typeface="Ubuntu" panose="020B0504030602030204" pitchFamily="34" charset="0"/>
                          <a:cs typeface="Arial" panose="020B0604020202020204" pitchFamily="34" charset="0"/>
                          <a:rtl/>
                        </a:rPr>
                        <a:t>الدرس الأول:</a:t>
                      </a:r>
                      <a:endParaRPr lang="ar-SA" sz="1800" baseline="0" noProof="0" dirty="0">
                        <a:solidFill>
                          <a:srgbClr val="000000"/>
                        </a:solidFill>
                        <a:effectLst/>
                        <a:latin typeface="Ubuntu" panose="020B0504030602030204" pitchFamily="34" charset="0"/>
                        <a:cs typeface="Arial" panose="020B0604020202020204" pitchFamily="34" charset="0"/>
                      </a:endParaRPr>
                    </a:p>
                    <a:p>
                      <a:pPr marL="2540" algn="r" rtl="1">
                        <a:lnSpc>
                          <a:spcPct val="60000"/>
                        </a:lnSpc>
                        <a:spcAft>
                          <a:spcPts val="800"/>
                        </a:spcAft>
                      </a:pPr>
                      <a:r>
                        <a:rPr lang="ar-SA" sz="1800" b="1" u="none" strike="noStrike" baseline="0" noProof="0" dirty="0">
                          <a:solidFill>
                            <a:srgbClr val="2F6153"/>
                          </a:solidFill>
                          <a:effectLst/>
                          <a:uFillTx/>
                          <a:latin typeface="Ubuntu" panose="020B0504030602030204" pitchFamily="34" charset="0"/>
                          <a:cs typeface="Arial" panose="020B0604020202020204" pitchFamily="34" charset="0"/>
                          <a:rtl/>
                        </a:rPr>
                        <a:t>نظرة عامة على اللياقة البدنية</a:t>
                      </a:r>
                      <a:endParaRPr lang="ar-SA" sz="1800" b="1" u="none" strike="noStrike" baseline="0" noProof="0" dirty="0">
                        <a:solidFill>
                          <a:srgbClr val="000000"/>
                        </a:solidFill>
                        <a:effectLst/>
                        <a:uFillTx/>
                        <a:latin typeface="Ubuntu" panose="020B0504030602030204" pitchFamily="34" charset="0"/>
                        <a:cs typeface="Arial" panose="020B0604020202020204" pitchFamily="34" charset="0"/>
                      </a:endParaRPr>
                    </a:p>
                    <a:p>
                      <a:pPr marL="180975" lvl="0" indent="-85725" algn="r" rtl="1">
                        <a:lnSpc>
                          <a:spcPct val="60000"/>
                        </a:lnSpc>
                        <a:spcAft>
                          <a:spcPts val="800"/>
                        </a:spcAft>
                        <a:buFont typeface="Arial" panose="020B0604020202020204" pitchFamily="34" charset="0"/>
                        <a:buChar char="•"/>
                      </a:pPr>
                      <a:r>
                        <a:rPr lang="ar-SA" sz="1800" b="0" u="none" strike="noStrike" baseline="0" noProof="0" dirty="0">
                          <a:solidFill>
                            <a:srgbClr val="2F6153"/>
                          </a:solidFill>
                          <a:effectLst/>
                          <a:uFill>
                            <a:solidFill>
                              <a:srgbClr val="000000"/>
                            </a:solidFill>
                          </a:uFill>
                          <a:latin typeface="Ubuntu" panose="020B0504030602030204" pitchFamily="34" charset="0"/>
                          <a:cs typeface="Arial" panose="020B0604020202020204" pitchFamily="34" charset="0"/>
                          <a:rtl/>
                        </a:rPr>
                        <a:t>تعريف اللياقة البدنية</a:t>
                      </a:r>
                    </a:p>
                    <a:p>
                      <a:pPr marL="180975" lvl="0" indent="-85725" algn="r" rtl="1">
                        <a:lnSpc>
                          <a:spcPct val="60000"/>
                        </a:lnSpc>
                        <a:spcAft>
                          <a:spcPts val="800"/>
                        </a:spcAft>
                        <a:buFont typeface="Arial" panose="020B0604020202020204" pitchFamily="34" charset="0"/>
                        <a:buChar char="•"/>
                      </a:pPr>
                      <a:r>
                        <a:rPr lang="ar-SA" sz="1800" b="0" u="none" strike="noStrike" baseline="0" noProof="0"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النشاط البدني</a:t>
                      </a:r>
                    </a:p>
                    <a:p>
                      <a:pPr marL="180975" lvl="0" indent="-85725" algn="r" rtl="1">
                        <a:lnSpc>
                          <a:spcPct val="60000"/>
                        </a:lnSpc>
                        <a:spcAft>
                          <a:spcPts val="800"/>
                        </a:spcAft>
                        <a:buFont typeface="Arial" panose="020B0604020202020204" pitchFamily="34" charset="0"/>
                        <a:buChar char="•"/>
                      </a:pPr>
                      <a:r>
                        <a:rPr lang="ar-SA" sz="1800" b="0" u="none" strike="noStrike" baseline="0" noProof="0"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التغذية</a:t>
                      </a:r>
                    </a:p>
                    <a:p>
                      <a:pPr marL="180975" lvl="0" indent="-85725" algn="r" rtl="1">
                        <a:lnSpc>
                          <a:spcPct val="60000"/>
                        </a:lnSpc>
                        <a:spcAft>
                          <a:spcPts val="800"/>
                        </a:spcAft>
                        <a:buFont typeface="Arial" panose="020B0604020202020204" pitchFamily="34" charset="0"/>
                        <a:buChar char="•"/>
                      </a:pPr>
                      <a:r>
                        <a:rPr lang="ar-SA" sz="1800" b="0" u="none" strike="noStrike" baseline="0" noProof="0"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تناول القدر الكافي من الماء والسوائل</a:t>
                      </a:r>
                    </a:p>
                    <a:p>
                      <a:pPr marL="180975" lvl="0" indent="-85725" algn="r" rtl="1">
                        <a:lnSpc>
                          <a:spcPct val="60000"/>
                        </a:lnSpc>
                        <a:spcAft>
                          <a:spcPts val="800"/>
                        </a:spcAft>
                        <a:buFont typeface="Arial" panose="020B0604020202020204" pitchFamily="34" charset="0"/>
                        <a:buChar char="•"/>
                      </a:pPr>
                      <a:r>
                        <a:rPr lang="ar-SA" sz="1800" b="0" u="none" strike="noStrike" baseline="0" noProof="0" dirty="0">
                          <a:solidFill>
                            <a:srgbClr val="2F6153"/>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النصائح الصحية في التدريب</a:t>
                      </a:r>
                      <a:endParaRPr lang="ar-SA" sz="1800" b="0" u="none" strike="noStrike" baseline="0" noProof="0" dirty="0">
                        <a:solidFill>
                          <a:srgbClr val="000000"/>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endParaRPr>
                    </a:p>
                  </a:txBody>
                  <a:tcPr marL="54864" marR="109728" marT="37886" marB="30397" anchor="ctr">
                    <a:noFill/>
                  </a:tcPr>
                </a:tc>
                <a:tc>
                  <a:txBody>
                    <a:bodyPr/>
                    <a:lstStyle/>
                    <a:p>
                      <a:pPr marL="9525" algn="r" rtl="1">
                        <a:lnSpc>
                          <a:spcPct val="107000"/>
                        </a:lnSpc>
                        <a:spcAft>
                          <a:spcPts val="800"/>
                        </a:spcAft>
                      </a:pPr>
                      <a:r>
                        <a:rPr lang="ar-SA" sz="1800" baseline="0" noProof="0" dirty="0">
                          <a:solidFill>
                            <a:srgbClr val="2F6153"/>
                          </a:solidFill>
                          <a:effectLst/>
                          <a:latin typeface="Ubuntu" panose="020B0504030602030204" pitchFamily="34" charset="0"/>
                          <a:cs typeface="Arial" panose="020B0604020202020204" pitchFamily="34" charset="0"/>
                          <a:rtl/>
                        </a:rPr>
                        <a:t>تعرف على أساسيات </a:t>
                      </a:r>
                      <a:br>
                        <a:rPr lang="en-US" sz="1800" baseline="0" noProof="0" dirty="0">
                          <a:solidFill>
                            <a:srgbClr val="2F6153"/>
                          </a:solidFill>
                          <a:effectLst/>
                          <a:latin typeface="Ubuntu" panose="020B0504030602030204" pitchFamily="34" charset="0"/>
                          <a:cs typeface="Arial" panose="020B0604020202020204" pitchFamily="34" charset="0"/>
                          <a:rtl/>
                        </a:rPr>
                      </a:br>
                      <a:r>
                        <a:rPr lang="ar-SA" sz="1800" baseline="0" noProof="0" dirty="0">
                          <a:solidFill>
                            <a:srgbClr val="2F6153"/>
                          </a:solidFill>
                          <a:effectLst/>
                          <a:latin typeface="Ubuntu" panose="020B0504030602030204" pitchFamily="34" charset="0"/>
                          <a:cs typeface="Arial" panose="020B0604020202020204" pitchFamily="34" charset="0"/>
                          <a:rtl/>
                        </a:rPr>
                        <a:t>النشاط البدني والتغذية </a:t>
                      </a:r>
                      <a:br>
                        <a:rPr lang="en-US" sz="1800" baseline="0" noProof="0" dirty="0">
                          <a:solidFill>
                            <a:srgbClr val="2F6153"/>
                          </a:solidFill>
                          <a:effectLst/>
                          <a:latin typeface="Ubuntu" panose="020B0504030602030204" pitchFamily="34" charset="0"/>
                          <a:cs typeface="Arial" panose="020B0604020202020204" pitchFamily="34" charset="0"/>
                          <a:rtl/>
                        </a:rPr>
                      </a:br>
                      <a:r>
                        <a:rPr lang="ar-SA" sz="1800" baseline="0" noProof="0" dirty="0">
                          <a:solidFill>
                            <a:srgbClr val="2F6153"/>
                          </a:solidFill>
                          <a:effectLst/>
                          <a:latin typeface="Ubuntu" panose="020B0504030602030204" pitchFamily="34" charset="0"/>
                          <a:cs typeface="Arial" panose="020B0604020202020204" pitchFamily="34" charset="0"/>
                          <a:rtl/>
                        </a:rPr>
                        <a:t>وتناول القدر الكافي من </a:t>
                      </a:r>
                      <a:br>
                        <a:rPr lang="en-US" sz="1800" baseline="0" noProof="0" dirty="0">
                          <a:solidFill>
                            <a:srgbClr val="2F6153"/>
                          </a:solidFill>
                          <a:effectLst/>
                          <a:latin typeface="Ubuntu" panose="020B0504030602030204" pitchFamily="34" charset="0"/>
                          <a:cs typeface="Arial" panose="020B0604020202020204" pitchFamily="34" charset="0"/>
                          <a:rtl/>
                        </a:rPr>
                      </a:br>
                      <a:r>
                        <a:rPr lang="ar-SA" sz="1800" baseline="0" noProof="0" dirty="0">
                          <a:solidFill>
                            <a:srgbClr val="2F6153"/>
                          </a:solidFill>
                          <a:effectLst/>
                          <a:latin typeface="Ubuntu" panose="020B0504030602030204" pitchFamily="34" charset="0"/>
                          <a:cs typeface="Arial" panose="020B0604020202020204" pitchFamily="34" charset="0"/>
                          <a:rtl/>
                        </a:rPr>
                        <a:t>الماء والسوائل وكيفية </a:t>
                      </a:r>
                      <a:br>
                        <a:rPr lang="en-US" sz="1800" baseline="0" noProof="0" dirty="0">
                          <a:solidFill>
                            <a:srgbClr val="2F6153"/>
                          </a:solidFill>
                          <a:effectLst/>
                          <a:latin typeface="Ubuntu" panose="020B0504030602030204" pitchFamily="34" charset="0"/>
                          <a:cs typeface="Arial" panose="020B0604020202020204" pitchFamily="34" charset="0"/>
                          <a:rtl/>
                        </a:rPr>
                      </a:br>
                      <a:r>
                        <a:rPr lang="ar-SA" sz="1800" baseline="0" noProof="0" dirty="0">
                          <a:solidFill>
                            <a:srgbClr val="2F6153"/>
                          </a:solidFill>
                          <a:effectLst/>
                          <a:latin typeface="Ubuntu" panose="020B0504030602030204" pitchFamily="34" charset="0"/>
                          <a:cs typeface="Arial" panose="020B0604020202020204" pitchFamily="34" charset="0"/>
                          <a:rtl/>
                        </a:rPr>
                        <a:t>دعم الزملاء في الفريق.</a:t>
                      </a:r>
                    </a:p>
                  </a:txBody>
                  <a:tcPr marL="54864" marR="109728" marT="37886" marB="30397" anchor="ctr">
                    <a:noFill/>
                  </a:tcPr>
                </a:tc>
                <a:tc>
                  <a:txBody>
                    <a:bodyPr/>
                    <a:lstStyle/>
                    <a:p>
                      <a:pPr marL="73025" algn="r" rtl="1">
                        <a:lnSpc>
                          <a:spcPct val="107000"/>
                        </a:lnSpc>
                        <a:spcAft>
                          <a:spcPts val="800"/>
                        </a:spcAft>
                      </a:pPr>
                      <a:r>
                        <a:rPr lang="ar-SA" sz="1800" baseline="0" noProof="0" dirty="0">
                          <a:solidFill>
                            <a:srgbClr val="2F6153"/>
                          </a:solidFill>
                          <a:effectLst/>
                          <a:latin typeface="Ubuntu" panose="020B0504030602030204" pitchFamily="34" charset="0"/>
                          <a:cs typeface="Arial" panose="020B0604020202020204" pitchFamily="34" charset="0"/>
                          <a:rtl/>
                        </a:rPr>
                        <a:t>ساعة ونصف</a:t>
                      </a:r>
                      <a:endParaRPr lang="ar-SA" sz="1800" baseline="0" noProof="0" dirty="0">
                        <a:solidFill>
                          <a:srgbClr val="000000"/>
                        </a:solidFill>
                        <a:effectLst/>
                        <a:latin typeface="Ubuntu" panose="020B0504030602030204" pitchFamily="34" charset="0"/>
                        <a:ea typeface="Calibri" panose="020F0502020204030204" pitchFamily="34" charset="0"/>
                        <a:cs typeface="Arial" panose="020B0604020202020204" pitchFamily="34"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gn="r" rtl="1">
                        <a:lnSpc>
                          <a:spcPct val="60000"/>
                        </a:lnSpc>
                        <a:spcAft>
                          <a:spcPts val="800"/>
                        </a:spcAft>
                      </a:pPr>
                      <a:r>
                        <a:rPr lang="ar-SA" sz="1800" b="1" baseline="0" noProof="0" dirty="0">
                          <a:solidFill>
                            <a:srgbClr val="3A3865"/>
                          </a:solidFill>
                          <a:effectLst/>
                          <a:latin typeface="Ubuntu" panose="020B0504030602030204" pitchFamily="34" charset="0"/>
                          <a:cs typeface="Arial" panose="020B0604020202020204" pitchFamily="34" charset="0"/>
                          <a:rtl/>
                        </a:rPr>
                        <a:t>الدرس الثاني:</a:t>
                      </a:r>
                      <a:endParaRPr lang="ar-SA" sz="1800" baseline="0" noProof="0" dirty="0">
                        <a:solidFill>
                          <a:srgbClr val="000000"/>
                        </a:solidFill>
                        <a:effectLst/>
                        <a:latin typeface="Ubuntu" panose="020B0504030602030204" pitchFamily="34" charset="0"/>
                        <a:cs typeface="Arial" panose="020B0604020202020204" pitchFamily="34" charset="0"/>
                      </a:endParaRPr>
                    </a:p>
                    <a:p>
                      <a:pPr algn="r" rtl="1">
                        <a:lnSpc>
                          <a:spcPct val="60000"/>
                        </a:lnSpc>
                        <a:spcAft>
                          <a:spcPts val="800"/>
                        </a:spcAft>
                      </a:pPr>
                      <a:r>
                        <a:rPr lang="ar-SA" sz="1800" b="1" baseline="0" noProof="0" dirty="0">
                          <a:solidFill>
                            <a:srgbClr val="3A3865"/>
                          </a:solidFill>
                          <a:effectLst/>
                          <a:latin typeface="Ubuntu" panose="020B0504030602030204" pitchFamily="34" charset="0"/>
                          <a:cs typeface="Arial" panose="020B0604020202020204" pitchFamily="34" charset="0"/>
                          <a:rtl/>
                        </a:rPr>
                        <a:t>قيادة تمارين الإحماء والتهدئة</a:t>
                      </a:r>
                      <a:endParaRPr lang="ar-SA" sz="1800" baseline="0" noProof="0" dirty="0">
                        <a:solidFill>
                          <a:srgbClr val="000000"/>
                        </a:solidFill>
                        <a:effectLst/>
                        <a:latin typeface="Ubuntu" panose="020B0504030602030204" pitchFamily="34" charset="0"/>
                        <a:cs typeface="Arial" panose="020B0604020202020204" pitchFamily="34" charset="0"/>
                      </a:endParaRPr>
                    </a:p>
                    <a:p>
                      <a:pPr marL="180975" lvl="0" indent="-95250" algn="r" rtl="1" fontAlgn="base">
                        <a:lnSpc>
                          <a:spcPct val="60000"/>
                        </a:lnSpc>
                        <a:spcAft>
                          <a:spcPts val="800"/>
                        </a:spcAft>
                        <a:buClr>
                          <a:srgbClr val="3A3865"/>
                        </a:buClr>
                        <a:buSzPts val="1200"/>
                        <a:buFont typeface="Arial" panose="020B0604020202020204" pitchFamily="34" charset="0"/>
                        <a:buChar char="•"/>
                      </a:pPr>
                      <a:r>
                        <a:rPr lang="ar-SA" sz="1800" b="0" u="none" strike="noStrike" baseline="0" noProof="0" dirty="0">
                          <a:solidFill>
                            <a:srgbClr val="3A3865"/>
                          </a:solidFill>
                          <a:effectLst/>
                          <a:uFill>
                            <a:solidFill>
                              <a:srgbClr val="000000"/>
                            </a:solidFill>
                          </a:uFill>
                          <a:latin typeface="Ubuntu" panose="020B0504030602030204" pitchFamily="34" charset="0"/>
                          <a:cs typeface="Arial" panose="020B0604020202020204" pitchFamily="34" charset="0"/>
                          <a:rtl/>
                        </a:rPr>
                        <a:t>تمارين الإحماء</a:t>
                      </a:r>
                    </a:p>
                    <a:p>
                      <a:pPr marL="180975" lvl="0" indent="-95250" algn="r" rtl="1" fontAlgn="base">
                        <a:lnSpc>
                          <a:spcPct val="60000"/>
                        </a:lnSpc>
                        <a:spcAft>
                          <a:spcPts val="800"/>
                        </a:spcAft>
                        <a:buClr>
                          <a:srgbClr val="3A3865"/>
                        </a:buClr>
                        <a:buSzPts val="1200"/>
                        <a:buFont typeface="Arial" panose="020B0604020202020204" pitchFamily="34" charset="0"/>
                        <a:buChar char="•"/>
                      </a:pPr>
                      <a:r>
                        <a:rPr lang="ar-SA" sz="1800" b="0" u="none" strike="noStrike" baseline="0" noProof="0" dirty="0">
                          <a:solidFill>
                            <a:srgbClr val="3A3865"/>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تمارين التهدئة</a:t>
                      </a:r>
                    </a:p>
                    <a:p>
                      <a:pPr marL="180975" lvl="0" indent="-95250" algn="r" rtl="1" fontAlgn="base">
                        <a:lnSpc>
                          <a:spcPct val="60000"/>
                        </a:lnSpc>
                        <a:spcAft>
                          <a:spcPts val="800"/>
                        </a:spcAft>
                        <a:buClr>
                          <a:srgbClr val="3A3865"/>
                        </a:buClr>
                        <a:buSzPts val="1200"/>
                        <a:buFont typeface="Arial" panose="020B0604020202020204" pitchFamily="34" charset="0"/>
                        <a:buChar char="•"/>
                      </a:pPr>
                      <a:r>
                        <a:rPr lang="ar-SA" sz="1800" b="0" u="none" strike="noStrike" baseline="0" noProof="0" dirty="0">
                          <a:solidFill>
                            <a:srgbClr val="3A3865"/>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قيادة تمارين الإحماء والتهدئة في التدريب</a:t>
                      </a:r>
                    </a:p>
                    <a:p>
                      <a:pPr marL="180975" lvl="0" indent="-95250" algn="r" rtl="1" fontAlgn="base">
                        <a:lnSpc>
                          <a:spcPct val="60000"/>
                        </a:lnSpc>
                        <a:spcAft>
                          <a:spcPts val="800"/>
                        </a:spcAft>
                        <a:buClr>
                          <a:srgbClr val="3A3865"/>
                        </a:buClr>
                        <a:buSzPts val="1200"/>
                        <a:buFont typeface="Arial" panose="020B0604020202020204" pitchFamily="34" charset="0"/>
                        <a:buChar char="•"/>
                      </a:pPr>
                      <a:r>
                        <a:rPr lang="ar-SA" sz="1800" b="0" u="none" strike="noStrike" baseline="0" noProof="0" dirty="0">
                          <a:solidFill>
                            <a:srgbClr val="3A3865"/>
                          </a:solidFill>
                          <a:effectLst/>
                          <a:uFill>
                            <a:solidFill>
                              <a:srgbClr val="000000"/>
                            </a:solidFill>
                          </a:uFill>
                          <a:latin typeface="Ubuntu" panose="020B0504030602030204" pitchFamily="34" charset="0"/>
                          <a:ea typeface="Ubuntu" panose="020B0504030602030204" pitchFamily="34" charset="0"/>
                          <a:cs typeface="Arial" panose="020B0604020202020204" pitchFamily="34" charset="0"/>
                          <a:rtl/>
                        </a:rPr>
                        <a:t>التواصل مع المدرب</a:t>
                      </a:r>
                    </a:p>
                  </a:txBody>
                  <a:tcPr marL="54864" marR="109728" marT="37886" marB="30397" anchor="ctr">
                    <a:noFill/>
                  </a:tcPr>
                </a:tc>
                <a:tc>
                  <a:txBody>
                    <a:bodyPr/>
                    <a:lstStyle/>
                    <a:p>
                      <a:pPr marL="9525" marR="270510" algn="r" rtl="1">
                        <a:lnSpc>
                          <a:spcPct val="107000"/>
                        </a:lnSpc>
                        <a:spcAft>
                          <a:spcPts val="800"/>
                        </a:spcAft>
                      </a:pPr>
                      <a:r>
                        <a:rPr lang="ar-SA" sz="1800" baseline="0" noProof="0" dirty="0">
                          <a:solidFill>
                            <a:srgbClr val="3A3865"/>
                          </a:solidFill>
                          <a:effectLst/>
                          <a:latin typeface="Ubuntu" panose="020B0504030602030204" pitchFamily="34" charset="0"/>
                          <a:cs typeface="Arial" panose="020B0604020202020204" pitchFamily="34" charset="0"/>
                          <a:rtl/>
                        </a:rPr>
                        <a:t>تدرب على قيادة روتينات الإحماء والتهدئة لمختلف الرياضات.</a:t>
                      </a:r>
                    </a:p>
                  </a:txBody>
                  <a:tcPr marL="54864" marR="109728" marT="37886" marB="30397" anchor="ctr">
                    <a:noFill/>
                  </a:tcPr>
                </a:tc>
                <a:tc>
                  <a:txBody>
                    <a:bodyPr/>
                    <a:lstStyle/>
                    <a:p>
                      <a:pPr marL="73025" algn="r" rtl="1">
                        <a:lnSpc>
                          <a:spcPct val="107000"/>
                        </a:lnSpc>
                        <a:spcAft>
                          <a:spcPts val="800"/>
                        </a:spcAft>
                      </a:pPr>
                      <a:r>
                        <a:rPr lang="ar-SA" sz="1800" baseline="0" noProof="0" dirty="0">
                          <a:solidFill>
                            <a:srgbClr val="3A3865"/>
                          </a:solidFill>
                          <a:effectLst/>
                          <a:latin typeface="Ubuntu" panose="020B0504030602030204" pitchFamily="34" charset="0"/>
                          <a:cs typeface="Arial" panose="020B0604020202020204" pitchFamily="34" charset="0"/>
                          <a:rtl/>
                        </a:rPr>
                        <a:t>ساعتان</a:t>
                      </a:r>
                      <a:endParaRPr lang="ar-SA" sz="1800" baseline="0" noProof="0" dirty="0">
                        <a:solidFill>
                          <a:srgbClr val="000000"/>
                        </a:solidFill>
                        <a:effectLst/>
                        <a:latin typeface="Ubuntu" panose="020B0504030602030204" pitchFamily="34" charset="0"/>
                        <a:ea typeface="Calibri" panose="020F0502020204030204" pitchFamily="34" charset="0"/>
                        <a:cs typeface="Arial" panose="020B0604020202020204" pitchFamily="34"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87740428"/>
              </p:ext>
            </p:extLst>
          </p:nvPr>
        </p:nvGraphicFramePr>
        <p:xfrm>
          <a:off x="614150" y="545911"/>
          <a:ext cx="8518837" cy="6312089"/>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31582">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980507">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السيناريوهات</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10</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نشاط:</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لنناقش بعض السيناريوهات المختلفة ونطرح الأفكار عن كيفية التعامل معها. أثناء استعراضنا لكل سيناريو، سجلوا الملاحظات في كتاب العمل الخاص بكم: </a:t>
                      </a:r>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ماذا تفعلون إذا كان زميلكم يتأخر دائمًا عن تمارين الإحماء؟</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الإجابة: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ابدأوا تمارين الإحماء في الوقت المحدد وعندما يصل، اطلبوا منه أن يبدأ ممارسة النشاط الهوائي الخاص به أولًا.</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تحدثوا مع مدربكم.</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شجعوه على الحضور في الوقت المحدد.</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هل الشركاء الموحدون لا يشاركون في التمارين؟</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الإجابة: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أخبروا الشركاء الموحدين أنه يجب على الجميع ممارسة تمارين الإحماء.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إذا ظلوا لا يشاركون في الإحماء، فتحدثوا معهم بعد التدريب واطلبوا منهم الانضمام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 المرة القادمة. </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تحدثوا مع مدربكم أو شريككم الموحد وتحققوا مما إذا كان بإمكانه مساعدتكم أيضًا.</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highlight>
                          <a:srgbClr val="FFFF00"/>
                        </a:highlight>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هل يقطع مدربكم فترة تمارين الإحماء ليبدأ التدريب؟</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الإجابة: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قبل بدء الموسم، تحدثوا مع مدربكم عن أهمية الحاجة إلى ممارسة تمارين الإحماء قبل كل تدريب. </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احرصوا على معرفة الزمن المتاح لكم في كل تدريب لممارسة الإحماء، ولا تتجاوزوه.</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تحدثوا مع مدربكم بعد التدريب عن سبب مقاطعته لكم.</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إذا استمرت المشكلة، فتحدثوا مع موظفي البرنامج لمعرفة ما إذا كان لديهم حل.</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4" name="Picture 3">
            <a:extLst>
              <a:ext uri="{FF2B5EF4-FFF2-40B4-BE49-F238E27FC236}">
                <a16:creationId xmlns:a16="http://schemas.microsoft.com/office/drawing/2014/main" id="{B2B652FE-6FAB-5E22-4A40-2BC64D45419E}"/>
              </a:ext>
            </a:extLst>
          </p:cNvPr>
          <p:cNvPicPr>
            <a:picLocks noChangeAspect="1"/>
          </p:cNvPicPr>
          <p:nvPr/>
        </p:nvPicPr>
        <p:blipFill rotWithShape="1">
          <a:blip r:embed="rId2"/>
          <a:srcRect l="57721" t="34369" r="1383" b="25540"/>
          <a:stretch/>
        </p:blipFill>
        <p:spPr>
          <a:xfrm>
            <a:off x="614150" y="2969236"/>
            <a:ext cx="2147309" cy="1184088"/>
          </a:xfrm>
          <a:prstGeom prst="rect">
            <a:avLst/>
          </a:prstGeom>
          <a:ln>
            <a:solidFill>
              <a:schemeClr val="tx1"/>
            </a:solidFill>
          </a:ln>
        </p:spPr>
      </p:pic>
    </p:spTree>
    <p:extLst>
      <p:ext uri="{BB962C8B-B14F-4D97-AF65-F5344CB8AC3E}">
        <p14:creationId xmlns:p14="http://schemas.microsoft.com/office/powerpoint/2010/main" val="3199516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862307360"/>
              </p:ext>
            </p:extLst>
          </p:nvPr>
        </p:nvGraphicFramePr>
        <p:xfrm>
          <a:off x="614150" y="545909"/>
          <a:ext cx="8518837" cy="4888044"/>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pPr rtl="1"/>
                      <a:r>
                        <a:rPr lang="ar-SA" sz="1400" baseline="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dirty="0">
                          <a:solidFill>
                            <a:srgbClr val="316355"/>
                          </a:solidFill>
                          <a:latin typeface="Ubuntu" panose="020B0504030602030204" pitchFamily="34" charset="0"/>
                          <a:cs typeface="Arial" panose="020B0604020202020204" pitchFamily="34" charset="0"/>
                          <a:rtl/>
                        </a:rPr>
                        <a:t>الوصف</a:t>
                      </a:r>
                      <a:endParaRPr lang="ar-SA" sz="1400" baseline="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dirty="0">
                          <a:solidFill>
                            <a:srgbClr val="316355"/>
                          </a:solidFill>
                          <a:latin typeface="Ubuntu" panose="020B0504030602030204" pitchFamily="34" charset="0"/>
                          <a:cs typeface="Arial" panose="020B0604020202020204" pitchFamily="34" charset="0"/>
                          <a:rtl/>
                        </a:rPr>
                        <a:t>الشريحة</a:t>
                      </a:r>
                      <a:endParaRPr lang="ar-SA" sz="1400" baseline="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السيناريوهات</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10</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نشاط (تابع):</a:t>
                      </a:r>
                      <a:endParaRPr lang="ar-SA" sz="1000" b="0" i="0" u="none" strike="noStrike" kern="1200" baseline="0" noProof="0" dirty="0">
                        <a:solidFill>
                          <a:schemeClr val="dk1"/>
                        </a:solidFill>
                        <a:highlight>
                          <a:srgbClr val="FFFF00"/>
                        </a:highlight>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هل يؤدي أحد أعضاء الفريق التمرين على نحو خاطئ؟</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الإجابة: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توجهوا إليه وقولوا له: "هل يمكنني مساعدتك في هذا التمرين؟ أريد ضمان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أنك تمارسه على نحو صحيح حتى تصل إلى أفضل حالة إحماء ولا تؤذي نفسك".</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صححوا حركته، ولكن إذا كان لا يريد المساعدة، فابتعدوا عنه.</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تحدثوا مع مدربكم عن هذا الأمر بعد التدريب.</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يمكنكم أيضًا تقديم تعديلات أثناء إلقائكم التعليمات الخاصة بالتمارين لمساعدة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زملائكم في الفريق.</a:t>
                      </a:r>
                    </a:p>
                    <a:p>
                      <a:pPr marL="457200" marR="0" lvl="1"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SA" sz="1000" b="0" i="0" u="none" strike="noStrike" kern="1200" baseline="0" noProof="0" dirty="0">
                        <a:solidFill>
                          <a:schemeClr val="dk1"/>
                        </a:solidFill>
                        <a:highlight>
                          <a:srgbClr val="FFFF00"/>
                        </a:highlight>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هل أحد أعضاء الفريق لا يرغب في المشاركة؟</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1" i="0" u="none" strike="noStrike" kern="1200" baseline="0" noProof="0" dirty="0">
                          <a:solidFill>
                            <a:schemeClr val="dk1"/>
                          </a:solidFill>
                          <a:latin typeface="Ubuntu" panose="020B0504030602030204" pitchFamily="34" charset="0"/>
                          <a:ea typeface="+mn-ea"/>
                          <a:cs typeface="Arial" panose="020B0604020202020204" pitchFamily="34" charset="0"/>
                          <a:rtl/>
                        </a:rPr>
                        <a:t>الإجابة: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شجعوه على الانضمام، ولكن بعد تذكيره بذلك مرتين، دعوه وشأنه. </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تحدثوا إليه على انفراد بعد التدريب، أو أخبروا مدربكم أنكم بحاجة إلى مساعدة.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قيادة تمارين الإحماء والتهدئة، لنبدأ التدرب!</a:t>
                      </a:r>
                    </a:p>
                    <a:p>
                      <a:pPr rtl="1"/>
                      <a:endParaRPr lang="ar-SA" sz="1000" b="0" i="0" u="none" strike="noStrike" kern="1200" baseline="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التواصل مع المدرب</a:t>
                      </a:r>
                    </a:p>
                    <a:p>
                      <a:pPr rtl="1"/>
                      <a:endParaRPr lang="ar-SA" sz="1000" b="0" i="0" u="none" strike="noStrike" kern="1200" baseline="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دقيقة واحدة</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baseline="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dirty="0">
                          <a:solidFill>
                            <a:schemeClr val="dk1"/>
                          </a:solidFill>
                          <a:latin typeface="Ubuntu" panose="020B0504030602030204" pitchFamily="34" charset="0"/>
                          <a:ea typeface="+mn-ea"/>
                          <a:cs typeface="Arial" panose="020B0604020202020204" pitchFamily="34" charset="0"/>
                          <a:rtl/>
                        </a:rPr>
                        <a:t>كما ذُكِر ضمن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السيناريوهات السابقة</a:t>
                      </a:r>
                      <a:r>
                        <a:rPr lang="ar-SA" sz="1000" b="0" i="0" u="none" strike="noStrike" kern="1200" baseline="0" dirty="0">
                          <a:solidFill>
                            <a:schemeClr val="dk1"/>
                          </a:solidFill>
                          <a:latin typeface="Ubuntu" panose="020B0504030602030204" pitchFamily="34" charset="0"/>
                          <a:ea typeface="+mn-ea"/>
                          <a:cs typeface="Arial" panose="020B0604020202020204" pitchFamily="34" charset="0"/>
                          <a:rtl/>
                        </a:rPr>
                        <a:t>، إنه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من المهم لكم أن تتحدثوا إلى مدربكم عن كونكم قادة لياقة بدنية. يجب أن يحدث هذا الأمر في بداية الموسم، ويمكنكم التواصل مع المدرب قبل/ بعد التدريبات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إذا كنتم ترغبون في ذلك. تذكروا أن مدربكم وموظفي البرنامج موجودون لمساعدتكم!</a:t>
                      </a:r>
                    </a:p>
                    <a:p>
                      <a:pPr rtl="1"/>
                      <a:endParaRPr lang="ar-SA" sz="1000" b="0" i="0" u="none" strike="noStrike" kern="1200" baseline="0" dirty="0">
                        <a:solidFill>
                          <a:schemeClr val="tx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7F0E724A-59C1-A4FC-81DB-B548A689F403}"/>
              </a:ext>
            </a:extLst>
          </p:cNvPr>
          <p:cNvPicPr>
            <a:picLocks noChangeAspect="1"/>
          </p:cNvPicPr>
          <p:nvPr/>
        </p:nvPicPr>
        <p:blipFill rotWithShape="1">
          <a:blip r:embed="rId2"/>
          <a:srcRect l="57721" t="34369" r="1383" b="25540"/>
          <a:stretch/>
        </p:blipFill>
        <p:spPr>
          <a:xfrm>
            <a:off x="614150" y="1595708"/>
            <a:ext cx="2147309" cy="1184088"/>
          </a:xfrm>
          <a:prstGeom prst="rect">
            <a:avLst/>
          </a:prstGeom>
          <a:ln>
            <a:solidFill>
              <a:schemeClr val="tx1"/>
            </a:solidFill>
          </a:ln>
        </p:spPr>
      </p:pic>
      <p:pic>
        <p:nvPicPr>
          <p:cNvPr id="7" name="Picture 6">
            <a:extLst>
              <a:ext uri="{FF2B5EF4-FFF2-40B4-BE49-F238E27FC236}">
                <a16:creationId xmlns:a16="http://schemas.microsoft.com/office/drawing/2014/main" id="{E361C9FC-E4CC-5726-F093-97A4893378BC}"/>
              </a:ext>
            </a:extLst>
          </p:cNvPr>
          <p:cNvPicPr>
            <a:picLocks noChangeAspect="1"/>
          </p:cNvPicPr>
          <p:nvPr/>
        </p:nvPicPr>
        <p:blipFill rotWithShape="1">
          <a:blip r:embed="rId3"/>
          <a:srcRect l="58306" t="34161" r="1032" b="25540"/>
          <a:stretch/>
        </p:blipFill>
        <p:spPr>
          <a:xfrm>
            <a:off x="614150" y="3829595"/>
            <a:ext cx="2147309" cy="1197063"/>
          </a:xfrm>
          <a:prstGeom prst="rect">
            <a:avLst/>
          </a:prstGeom>
          <a:ln>
            <a:solidFill>
              <a:schemeClr val="tx1"/>
            </a:solidFill>
          </a:ln>
        </p:spPr>
      </p:pic>
    </p:spTree>
    <p:extLst>
      <p:ext uri="{BB962C8B-B14F-4D97-AF65-F5344CB8AC3E}">
        <p14:creationId xmlns:p14="http://schemas.microsoft.com/office/powerpoint/2010/main" val="1906777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76301581"/>
              </p:ext>
            </p:extLst>
          </p:nvPr>
        </p:nvGraphicFramePr>
        <p:xfrm>
          <a:off x="614150" y="545909"/>
          <a:ext cx="8518837" cy="5040444"/>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pPr rtl="1"/>
                      <a:r>
                        <a:rPr lang="ar-SA" sz="140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dirty="0">
                          <a:solidFill>
                            <a:srgbClr val="316355"/>
                          </a:solidFill>
                          <a:latin typeface="Ubuntu" panose="020B0504030602030204" pitchFamily="34" charset="0"/>
                          <a:cs typeface="Arial" panose="020B0604020202020204" pitchFamily="34" charset="0"/>
                          <a:rtl/>
                        </a:rPr>
                        <a:t>الوصف</a:t>
                      </a:r>
                      <a:endParaRPr lang="ar-SA" sz="140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dirty="0">
                          <a:solidFill>
                            <a:srgbClr val="316355"/>
                          </a:solidFill>
                          <a:latin typeface="Ubuntu" panose="020B0504030602030204" pitchFamily="34" charset="0"/>
                          <a:cs typeface="Arial" panose="020B0604020202020204" pitchFamily="34" charset="0"/>
                          <a:rtl/>
                        </a:rPr>
                        <a:t>الشريحة</a:t>
                      </a:r>
                      <a:endParaRPr lang="ar-SA" sz="140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التواصل مع المدرب</a:t>
                      </a:r>
                    </a:p>
                    <a:p>
                      <a:pPr rtl="1"/>
                      <a:endParaRPr lang="ar-SA" sz="1000" b="0" i="0" u="none" strike="noStrike" kern="1200" baseline="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"أنا قائد لياقة بدنية"</a:t>
                      </a:r>
                    </a:p>
                    <a:p>
                      <a:pPr rtl="1"/>
                      <a:endParaRPr lang="ar-SA" sz="1000" b="0" i="0" u="none" strike="noStrike" kern="1200" baseline="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val="0"/>
                        </a:rPr>
                        <a:t>3</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قبل بداية الموسم، من المهم التحدث مع مدربكم بشأن كونكم قادة لياقة بدنية. من الأفضل أن تتصلوا </a:t>
                      </a:r>
                      <a:br>
                        <a:rPr lang="en-US" sz="1000" b="0" i="0" u="none" strike="noStrike" kern="1200" baseline="0" dirty="0">
                          <a:solidFill>
                            <a:schemeClr val="tx1"/>
                          </a:solidFill>
                          <a:latin typeface="Ubuntu" panose="020B0504030602030204" pitchFamily="34" charset="0"/>
                          <a:ea typeface="+mn-ea"/>
                          <a:cs typeface="Arial" panose="020B0604020202020204" pitchFamily="34" charset="0"/>
                          <a:rtl/>
                        </a:rPr>
                      </a:b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به أو تقابلونه شخصيًا، ولكن يمكنكم التواصل معه عبر البريد الإلكتروني أيضًا. </a:t>
                      </a:r>
                    </a:p>
                    <a:p>
                      <a:pPr rtl="1"/>
                      <a:endParaRPr lang="ar-SA" sz="1000" b="0" i="0" u="none" strike="noStrike" kern="1200" baseline="0" dirty="0">
                        <a:solidFill>
                          <a:schemeClr val="tx1"/>
                        </a:solidFill>
                        <a:latin typeface="Ubuntu" panose="020B0504030602030204" pitchFamily="34" charset="0"/>
                        <a:ea typeface="+mn-ea"/>
                        <a:cs typeface="Arial" panose="020B0604020202020204" pitchFamily="34" charset="0"/>
                      </a:endParaRPr>
                    </a:p>
                    <a:p>
                      <a:pPr rtl="1"/>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عندما تتواصلون معه، قولوا:</a:t>
                      </a:r>
                    </a:p>
                    <a:p>
                      <a:pPr rtl="1"/>
                      <a:r>
                        <a:rPr lang="ar-SA" sz="1000" b="0" i="1" u="none" strike="noStrike" kern="1200" baseline="0" dirty="0">
                          <a:solidFill>
                            <a:schemeClr val="tx1"/>
                          </a:solidFill>
                          <a:latin typeface="Ubuntu" panose="020B0504030602030204" pitchFamily="34" charset="0"/>
                          <a:ea typeface="+mn-ea"/>
                          <a:cs typeface="Arial" panose="020B0604020202020204" pitchFamily="34" charset="0"/>
                          <a:rtl/>
                        </a:rPr>
                        <a:t>"أنا عضو في فريقك، وقائد لياقة بدنية فيه. لقد أكملت تدريب قادة اللياقة البدنية حتى أتمكن من قيادة تمارين الإحماء والتهدئة ومشاركة النصائح الصحية مع زملائي في الفريق. هل يمكننا الحصول على بعض الوقت في بداية التدريب ونهايته للقيام بذلك؟" </a:t>
                      </a:r>
                    </a:p>
                    <a:p>
                      <a:pPr algn="r" rtl="1" fontAlgn="base">
                        <a:buFont typeface="+mj-lt"/>
                        <a:buNone/>
                      </a:pPr>
                      <a:endParaRPr lang="ar-SA" sz="1000" b="0" i="1" u="none" strike="noStrike" kern="1200" baseline="0" dirty="0">
                        <a:solidFill>
                          <a:schemeClr val="tx1"/>
                        </a:solidFill>
                        <a:effectLst/>
                        <a:latin typeface="Ubuntu" panose="020B0504030602030204" pitchFamily="34" charset="0"/>
                        <a:ea typeface="+mn-ea"/>
                        <a:cs typeface="Arial" panose="020B0604020202020204" pitchFamily="34" charset="0"/>
                      </a:endParaRPr>
                    </a:p>
                    <a:p>
                      <a:pPr marL="0" marR="0" lvl="0" indent="0" algn="r" defTabSz="914400" rtl="1" eaLnBrk="1" fontAlgn="base" latinLnBrk="0" hangingPunct="1">
                        <a:lnSpc>
                          <a:spcPct val="100000"/>
                        </a:lnSpc>
                        <a:spcBef>
                          <a:spcPts val="0"/>
                        </a:spcBef>
                        <a:spcAft>
                          <a:spcPts val="0"/>
                        </a:spcAft>
                        <a:buClrTx/>
                        <a:buSzTx/>
                        <a:buFont typeface="+mj-lt"/>
                        <a:buNone/>
                        <a:tabLst/>
                        <a:defRPr/>
                      </a:pPr>
                      <a:r>
                        <a:rPr lang="ar-SA" sz="1000" b="0" i="0" dirty="0">
                          <a:solidFill>
                            <a:srgbClr val="000000"/>
                          </a:solidFill>
                          <a:effectLst/>
                          <a:latin typeface="Ubuntu" panose="020B0504030602030204" pitchFamily="34" charset="0"/>
                          <a:cs typeface="Arial" panose="020B0604020202020204" pitchFamily="34" charset="0"/>
                          <a:rtl/>
                        </a:rPr>
                        <a:t>إن قول ذلك الأمر يُعلِم مدربكم بأن دوركم ليس عملًا إضافيًا له، ولكنه وسيلة لمساعدته. </a:t>
                      </a:r>
                      <a:r>
                        <a:rPr lang="ar-SA" sz="1000" b="0" i="0" dirty="0">
                          <a:solidFill>
                            <a:schemeClr val="dk1"/>
                          </a:solidFill>
                          <a:effectLst/>
                          <a:latin typeface="Ubuntu" panose="020B0504030602030204" pitchFamily="34" charset="0"/>
                          <a:cs typeface="Arial" panose="020B0604020202020204" pitchFamily="34" charset="0"/>
                          <a:rtl/>
                        </a:rPr>
                        <a:t>فهو يُعلِم </a:t>
                      </a:r>
                      <a:r>
                        <a:rPr lang="ar-SA" sz="1000" b="0" i="0" dirty="0">
                          <a:solidFill>
                            <a:srgbClr val="000000"/>
                          </a:solidFill>
                          <a:effectLst/>
                          <a:latin typeface="Ubuntu" panose="020B0504030602030204" pitchFamily="34" charset="0"/>
                          <a:cs typeface="Arial" panose="020B0604020202020204" pitchFamily="34" charset="0"/>
                          <a:rtl/>
                        </a:rPr>
                        <a:t>مدربكم قبل بداية التدريب الأول أنكم قادة لياقة بدنية. ويمنحه ذلك وقتًا ليفهم دوركم ويراعي الوقت اللازم لتمارين الإحماء والتهدئة. </a:t>
                      </a:r>
                    </a:p>
                    <a:p>
                      <a:pPr algn="r" rtl="1" fontAlgn="base">
                        <a:buFont typeface="+mj-lt"/>
                        <a:buNone/>
                      </a:pPr>
                      <a:endParaRPr lang="ar-SA" sz="1000" b="0" i="0" dirty="0">
                        <a:solidFill>
                          <a:srgbClr val="000000"/>
                        </a:solidFill>
                        <a:effectLst/>
                        <a:latin typeface="Ubuntu" panose="020B0504030602030204" pitchFamily="34" charset="0"/>
                        <a:cs typeface="Arial" panose="020B0604020202020204" pitchFamily="34" charset="0"/>
                      </a:endParaRPr>
                    </a:p>
                    <a:p>
                      <a:pPr algn="r" rtl="1" fontAlgn="base">
                        <a:buFont typeface="+mj-lt"/>
                        <a:buNone/>
                      </a:pPr>
                      <a:r>
                        <a:rPr lang="ar-SA" sz="1000" b="0" i="0" dirty="0">
                          <a:solidFill>
                            <a:srgbClr val="000000"/>
                          </a:solidFill>
                          <a:effectLst/>
                          <a:latin typeface="Ubuntu" panose="020B0504030602030204" pitchFamily="34" charset="0"/>
                          <a:cs typeface="Arial" panose="020B0604020202020204" pitchFamily="34" charset="0"/>
                          <a:rtl/>
                        </a:rPr>
                        <a:t>إذا أرسلتم بريدًا إلكترونيًا، يمكنكم إرفاق دليل تمارين الإحماء والتهدئة الخاص بالرياضة التي تمارسونها حتى يتمكن المدرب من الاطلاع عليه أيضًا. </a:t>
                      </a:r>
                    </a:p>
                    <a:p>
                      <a:pPr algn="r" rtl="1" fontAlgn="base">
                        <a:buFont typeface="+mj-lt"/>
                        <a:buNone/>
                      </a:pPr>
                      <a:endParaRPr lang="ar-SA" sz="1000" b="0" i="0" dirty="0">
                        <a:solidFill>
                          <a:srgbClr val="000000"/>
                        </a:solidFill>
                        <a:effectLst/>
                        <a:latin typeface="Ubuntu" panose="020B0504030602030204" pitchFamily="34" charset="0"/>
                        <a:cs typeface="Arial" panose="020B0604020202020204" pitchFamily="34" charset="0"/>
                      </a:endParaRPr>
                    </a:p>
                    <a:p>
                      <a:pPr algn="r" rtl="1" fontAlgn="base">
                        <a:buFont typeface="+mj-lt"/>
                        <a:buNone/>
                      </a:pPr>
                      <a:r>
                        <a:rPr lang="ar-SA" sz="1000" b="0" i="0" dirty="0">
                          <a:solidFill>
                            <a:srgbClr val="000000"/>
                          </a:solidFill>
                          <a:effectLst/>
                          <a:latin typeface="Ubuntu" panose="020B0504030602030204" pitchFamily="34" charset="0"/>
                          <a:cs typeface="Arial" panose="020B0604020202020204" pitchFamily="34" charset="0"/>
                          <a:rtl/>
                        </a:rPr>
                        <a:t>يمكنكم أيضًا إخبار مدربكم بأنكم ستحضرون معكم إلى التدريب نسخة مطبوعة من هذه الأدلة.</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اعلموا أن مدربك وموظفي البرنامج موجودون لمساعدتكم!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قيادة تمارين الإحماء والتهدئة، التواصل مع المدرب</a:t>
                      </a:r>
                    </a:p>
                    <a:p>
                      <a:pPr rtl="1"/>
                      <a:endParaRPr lang="ar-SA" sz="1000" b="0" i="0" u="none" strike="noStrike" kern="1200" baseline="0" dirty="0">
                        <a:solidFill>
                          <a:srgbClr val="316355"/>
                        </a:solidFill>
                        <a:latin typeface="Ubuntu" panose="020B0504030602030204" pitchFamily="34" charset="0"/>
                        <a:ea typeface="+mn-ea"/>
                        <a:cs typeface="Arial" panose="020B0604020202020204" pitchFamily="34" charset="0"/>
                      </a:endParaRPr>
                    </a:p>
                    <a:p>
                      <a:pPr rtl="1"/>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النصائح</a:t>
                      </a:r>
                    </a:p>
                    <a:p>
                      <a:pPr rtl="1"/>
                      <a:endParaRPr lang="ar-SA" sz="1000" b="0" i="0" u="none" strike="noStrike" kern="1200" baseline="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dirty="0">
                          <a:solidFill>
                            <a:schemeClr val="tx1"/>
                          </a:solidFill>
                          <a:latin typeface="Ubuntu" panose="020B0504030602030204" pitchFamily="34" charset="0"/>
                          <a:ea typeface="+mn-ea"/>
                          <a:cs typeface="Arial" panose="020B0604020202020204" pitchFamily="34" charset="0"/>
                          <a:rtl/>
                        </a:rPr>
                        <a:t>دقيقتان</a:t>
                      </a:r>
                    </a:p>
                    <a:p>
                      <a:pPr rtl="1"/>
                      <a:r>
                        <a:rPr lang="ar-SA" sz="1000" b="1" i="0" u="none" strike="noStrike" kern="1200" baseline="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أشجعكم على مشاركة هذه العناصر الإضافية مع مدربكم عندما تتحدثون معه:</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أخبروا مدربكم بفوائد إجراء تمارين الإحماء والتهدئة عند التحدث معه قبل التدريب الأول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شاركوا معه أهمية أن تكونوا لاعبين تتمتعون بصحة جيدة ولياقة بدنية جيدة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أخبروا مدربكم عن السبب وراء أن كونكم قادة لياقة بدنية أمر مهم لكم!</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لديكم كل المعرفة والمهارات التي تؤهلكم لتصبحوا قادة لياقة بدنية رائعين، أظهروا لمدربكم هذه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المعرفة والمهارات!</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F82A1E53-1107-6715-3D36-7F8F7AA084A1}"/>
              </a:ext>
            </a:extLst>
          </p:cNvPr>
          <p:cNvPicPr>
            <a:picLocks noChangeAspect="1"/>
          </p:cNvPicPr>
          <p:nvPr/>
        </p:nvPicPr>
        <p:blipFill rotWithShape="1">
          <a:blip r:embed="rId2"/>
          <a:srcRect l="57838" t="34161" r="1149" b="26371"/>
          <a:stretch/>
        </p:blipFill>
        <p:spPr>
          <a:xfrm>
            <a:off x="614150" y="1698140"/>
            <a:ext cx="2152871" cy="1180162"/>
          </a:xfrm>
          <a:prstGeom prst="rect">
            <a:avLst/>
          </a:prstGeom>
          <a:ln>
            <a:solidFill>
              <a:schemeClr val="tx1"/>
            </a:solidFill>
          </a:ln>
        </p:spPr>
      </p:pic>
      <p:pic>
        <p:nvPicPr>
          <p:cNvPr id="8" name="Picture 7">
            <a:extLst>
              <a:ext uri="{FF2B5EF4-FFF2-40B4-BE49-F238E27FC236}">
                <a16:creationId xmlns:a16="http://schemas.microsoft.com/office/drawing/2014/main" id="{9D0867E9-9204-E2CF-ACB4-9EBC49A4B20D}"/>
              </a:ext>
            </a:extLst>
          </p:cNvPr>
          <p:cNvPicPr>
            <a:picLocks noChangeAspect="1"/>
          </p:cNvPicPr>
          <p:nvPr/>
        </p:nvPicPr>
        <p:blipFill rotWithShape="1">
          <a:blip r:embed="rId3"/>
          <a:srcRect l="58189" t="34161" r="1265" b="25956"/>
          <a:stretch/>
        </p:blipFill>
        <p:spPr>
          <a:xfrm>
            <a:off x="614150" y="3979699"/>
            <a:ext cx="2152871" cy="1180161"/>
          </a:xfrm>
          <a:prstGeom prst="rect">
            <a:avLst/>
          </a:prstGeom>
          <a:ln>
            <a:solidFill>
              <a:schemeClr val="tx1"/>
            </a:solidFill>
          </a:ln>
        </p:spPr>
      </p:pic>
    </p:spTree>
    <p:extLst>
      <p:ext uri="{BB962C8B-B14F-4D97-AF65-F5344CB8AC3E}">
        <p14:creationId xmlns:p14="http://schemas.microsoft.com/office/powerpoint/2010/main" val="480202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720509897"/>
              </p:ext>
            </p:extLst>
          </p:nvPr>
        </p:nvGraphicFramePr>
        <p:xfrm>
          <a:off x="614150" y="545909"/>
          <a:ext cx="8518837" cy="409598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endParaRPr lang="ar-SA" sz="140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endParaRPr lang="ar-SA" sz="140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الثاني: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قيادة تمارين الإحماء والتهدئة،</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الأسئلة والخاتمة</a:t>
                      </a:r>
                    </a:p>
                    <a:p>
                      <a:pPr rtl="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a:t>
                      </a:r>
                      <a:endParaRPr lang="ar-SA" sz="100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اسأل:</a:t>
                      </a:r>
                    </a:p>
                    <a:p>
                      <a:pPr rtl="1"/>
                      <a:r>
                        <a:rPr lang="ar-SA" sz="1000" b="0" i="0" u="none" strike="noStrike" kern="1200" baseline="0" noProof="0" dirty="0">
                          <a:solidFill>
                            <a:schemeClr val="tx1"/>
                          </a:solidFill>
                          <a:effectLst/>
                          <a:latin typeface="Ubuntu" panose="020B0504030602030204" pitchFamily="34" charset="0"/>
                          <a:ea typeface="+mn-ea"/>
                          <a:cs typeface="Arial" panose="020B0604020202020204" pitchFamily="34" charset="0"/>
                          <a:rtl/>
                        </a:rPr>
                        <a:t>هل لدى أي شخص منكم أي أسئلة حول أي شيء تعلمناه اليوم أو في الدرس الأول؟</a:t>
                      </a:r>
                    </a:p>
                    <a:p>
                      <a:pPr rtl="1"/>
                      <a:endParaRPr lang="ar-SA" sz="1000" b="0" i="0" u="none" strike="noStrike" kern="1200" baseline="0" noProof="0" dirty="0">
                        <a:solidFill>
                          <a:schemeClr val="tx1"/>
                        </a:solidFill>
                        <a:effectLst/>
                        <a:latin typeface="Ubuntu" panose="020B0504030602030204" pitchFamily="34" charset="0"/>
                        <a:ea typeface="+mn-ea"/>
                        <a:cs typeface="Arial" panose="020B0604020202020204" pitchFamily="34" charset="0"/>
                      </a:endParaRPr>
                    </a:p>
                    <a:p>
                      <a:pPr rtl="1"/>
                      <a:r>
                        <a:rPr lang="ar-SA" sz="1000" b="1" i="1" noProof="0" dirty="0">
                          <a:solidFill>
                            <a:srgbClr val="000000"/>
                          </a:solidFill>
                          <a:effectLst/>
                          <a:latin typeface="Ubuntu" panose="020B0504030602030204" pitchFamily="34" charset="0"/>
                          <a:cs typeface="Arial" panose="020B0604020202020204" pitchFamily="34" charset="0"/>
                          <a:rtl/>
                        </a:rPr>
                        <a:t>تهانينا! شكرًا لكم على المشاركة، لقد أنهيت الآن دورة قادة اللياقة البدنية التدريبية.</a:t>
                      </a:r>
                    </a:p>
                    <a:p>
                      <a:pPr rtl="1"/>
                      <a:r>
                        <a:rPr lang="ar-SA" sz="1000" b="1" i="1" noProof="0" dirty="0">
                          <a:solidFill>
                            <a:srgbClr val="000000"/>
                          </a:solidFill>
                          <a:effectLst/>
                          <a:latin typeface="Ubuntu" panose="020B0504030602030204" pitchFamily="34" charset="0"/>
                          <a:cs typeface="Arial" panose="020B0604020202020204" pitchFamily="34" charset="0"/>
                          <a:rtl/>
                        </a:rPr>
                        <a:t> </a:t>
                      </a:r>
                    </a:p>
                    <a:p>
                      <a:pPr rtl="1"/>
                      <a:r>
                        <a:rPr lang="ar-SA" sz="1000" b="1" i="1" noProof="0" dirty="0">
                          <a:solidFill>
                            <a:srgbClr val="000000"/>
                          </a:solidFill>
                          <a:effectLst/>
                          <a:latin typeface="Ubuntu" panose="020B0504030602030204" pitchFamily="34" charset="0"/>
                          <a:cs typeface="Arial" panose="020B0604020202020204" pitchFamily="34" charset="0"/>
                          <a:rtl/>
                        </a:rPr>
                        <a:t>تذكروا، لكي تكونوا لاعبين عظماء، لا بد أن تتمتعوا بصحة جيدة. إن مدربكم وموظفي البرنامج موجودون لمساعدتكم!</a:t>
                      </a: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en-US" sz="1000" b="0" i="0" noProof="0" dirty="0">
                        <a:solidFill>
                          <a:srgbClr val="000000"/>
                        </a:solidFill>
                        <a:effectLst/>
                        <a:latin typeface="Ubuntu" panose="020B0504030602030204" pitchFamily="34" charset="0"/>
                        <a:cs typeface="Arial" panose="020B0604020202020204" pitchFamily="34" charset="0"/>
                      </a:endParaRPr>
                    </a:p>
                    <a:p>
                      <a:pPr rtl="1"/>
                      <a:endParaRPr lang="en-US"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p>
                      <a:pPr rtl="1"/>
                      <a:endParaRPr lang="ar-SA" sz="1000" b="0" i="0" noProof="0" dirty="0">
                        <a:solidFill>
                          <a:srgbClr val="000000"/>
                        </a:solidFill>
                        <a:effectLst/>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rtl="1">
                        <a:buFont typeface="Arial" panose="020B0604020202020204" pitchFamily="34" charset="0"/>
                        <a:buNone/>
                      </a:pPr>
                      <a:endParaRPr lang="ar-SA" sz="1000" noProof="0" dirty="0">
                        <a:solidFill>
                          <a:srgbClr val="316355"/>
                        </a:solidFill>
                        <a:latin typeface="Ubuntu" panose="020B0504030602030204" pitchFamily="34" charset="0"/>
                        <a:cs typeface="Arial" panose="020B0604020202020204" pitchFamily="34" charset="0"/>
                      </a:endParaRPr>
                    </a:p>
                    <a:p>
                      <a:pPr algn="ctr" rtl="1"/>
                      <a:r>
                        <a:rPr lang="ar-SA" sz="3600" b="1" noProof="0" dirty="0">
                          <a:solidFill>
                            <a:schemeClr val="bg1"/>
                          </a:solidFill>
                          <a:latin typeface="Ubuntu" panose="020B0504030602030204" pitchFamily="34" charset="0"/>
                          <a:cs typeface="Arial" panose="020B0604020202020204" pitchFamily="34" charset="0"/>
                          <a:rtl/>
                        </a:rPr>
                        <a:t>انتهى الدرس الثاني</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rtl="1"/>
                      <a:endParaRPr lang="ar-SA" sz="1000" noProof="0" dirty="0">
                        <a:solidFill>
                          <a:srgbClr val="316355"/>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7" name="Group 6">
            <a:extLst>
              <a:ext uri="{FF2B5EF4-FFF2-40B4-BE49-F238E27FC236}">
                <a16:creationId xmlns:a16="http://schemas.microsoft.com/office/drawing/2014/main" id="{BA89F553-A550-D872-88D3-5819D97D4786}"/>
              </a:ext>
            </a:extLst>
          </p:cNvPr>
          <p:cNvGrpSpPr/>
          <p:nvPr/>
        </p:nvGrpSpPr>
        <p:grpSpPr>
          <a:xfrm>
            <a:off x="614150" y="995424"/>
            <a:ext cx="2140625" cy="2494205"/>
            <a:chOff x="614150" y="995424"/>
            <a:chExt cx="2140625" cy="2494205"/>
          </a:xfrm>
        </p:grpSpPr>
        <p:pic>
          <p:nvPicPr>
            <p:cNvPr id="4" name="Picture 3">
              <a:extLst>
                <a:ext uri="{FF2B5EF4-FFF2-40B4-BE49-F238E27FC236}">
                  <a16:creationId xmlns:a16="http://schemas.microsoft.com/office/drawing/2014/main" id="{5BB236ED-911D-B8D3-1AB2-4DB7A8248456}"/>
                </a:ext>
              </a:extLst>
            </p:cNvPr>
            <p:cNvPicPr>
              <a:picLocks noChangeAspect="1"/>
            </p:cNvPicPr>
            <p:nvPr/>
          </p:nvPicPr>
          <p:blipFill rotWithShape="1">
            <a:blip r:embed="rId2"/>
            <a:srcRect l="58189" t="33953" r="1265" b="25540"/>
            <a:stretch/>
          </p:blipFill>
          <p:spPr>
            <a:xfrm>
              <a:off x="614150" y="995424"/>
              <a:ext cx="2140625" cy="1202944"/>
            </a:xfrm>
            <a:prstGeom prst="rect">
              <a:avLst/>
            </a:prstGeom>
            <a:ln>
              <a:solidFill>
                <a:schemeClr val="tx1"/>
              </a:solidFill>
            </a:ln>
          </p:spPr>
        </p:pic>
        <p:pic>
          <p:nvPicPr>
            <p:cNvPr id="6" name="Picture 5">
              <a:extLst>
                <a:ext uri="{FF2B5EF4-FFF2-40B4-BE49-F238E27FC236}">
                  <a16:creationId xmlns:a16="http://schemas.microsoft.com/office/drawing/2014/main" id="{48E2BBEB-2100-EECD-EE51-CE607AEAF8D0}"/>
                </a:ext>
              </a:extLst>
            </p:cNvPr>
            <p:cNvPicPr>
              <a:picLocks noChangeAspect="1"/>
            </p:cNvPicPr>
            <p:nvPr/>
          </p:nvPicPr>
          <p:blipFill rotWithShape="1">
            <a:blip r:embed="rId3"/>
            <a:srcRect l="57838" t="34369" r="1499" b="25956"/>
            <a:stretch/>
          </p:blipFill>
          <p:spPr>
            <a:xfrm>
              <a:off x="614150" y="2314746"/>
              <a:ext cx="2140625" cy="1174883"/>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42002668"/>
              </p:ext>
            </p:extLst>
          </p:nvPr>
        </p:nvGraphicFramePr>
        <p:xfrm>
          <a:off x="614150" y="545910"/>
          <a:ext cx="8518837" cy="593639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xm"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baseline="0" noProof="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baseline="0" noProof="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endParaRPr lang="en-US"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الترحيب والمقدمات </a:t>
                      </a:r>
                    </a:p>
                    <a:p>
                      <a:pPr rtl="1"/>
                      <a:endParaRPr lang="en-US" sz="1000" b="0"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endParaRPr lang="en-US" sz="1000" baseline="0" noProof="0" dirty="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rtl="1">
                        <a:buFont typeface="Arial" panose="020B0604020202020204" pitchFamily="34" charset="0"/>
                        <a:buChar char="•"/>
                      </a:pPr>
                      <a:r>
                        <a:rPr lang="ar-xm" sz="1000" i="0" baseline="0" noProof="0" dirty="0">
                          <a:solidFill>
                            <a:schemeClr val="tx1"/>
                          </a:solidFill>
                          <a:latin typeface="Ubuntu" panose="020B0504030602030204" pitchFamily="34" charset="0"/>
                          <a:cs typeface="Arial" panose="020B0604020202020204" pitchFamily="34" charset="0"/>
                          <a:rtl/>
                        </a:rPr>
                        <a:t>الترحيب بالمشاركين</a:t>
                      </a:r>
                    </a:p>
                    <a:p>
                      <a:pPr marL="171450" indent="-171450" rtl="1">
                        <a:buFont typeface="Arial" panose="020B0604020202020204" pitchFamily="34" charset="0"/>
                        <a:buChar char="•"/>
                      </a:pPr>
                      <a:r>
                        <a:rPr lang="ar-xm" sz="1000" i="0" baseline="0" noProof="0" dirty="0">
                          <a:solidFill>
                            <a:schemeClr val="tx1"/>
                          </a:solidFill>
                          <a:latin typeface="Ubuntu" panose="020B0504030602030204" pitchFamily="34" charset="0"/>
                          <a:cs typeface="Arial" panose="020B0604020202020204" pitchFamily="34" charset="0"/>
                          <a:rtl/>
                        </a:rPr>
                        <a:t>تقديم المنسقين</a:t>
                      </a:r>
                    </a:p>
                    <a:p>
                      <a:pPr marL="171450" indent="-171450" rtl="1">
                        <a:buFont typeface="Arial" panose="020B0604020202020204" pitchFamily="34" charset="0"/>
                        <a:buChar char="•"/>
                      </a:pPr>
                      <a:endParaRPr lang="en-US" sz="1000" i="0" baseline="0" noProof="0" dirty="0">
                        <a:solidFill>
                          <a:schemeClr val="tx1"/>
                        </a:solidFill>
                        <a:latin typeface="Ubuntu" panose="020B0504030602030204" pitchFamily="34" charset="0"/>
                        <a:cs typeface="Arial" panose="020B0604020202020204" pitchFamily="34" charset="0"/>
                      </a:endParaRPr>
                    </a:p>
                    <a:p>
                      <a:pPr rtl="1"/>
                      <a:r>
                        <a:rPr lang="ar-xm" sz="1000" i="0" baseline="0" noProof="0" dirty="0">
                          <a:solidFill>
                            <a:schemeClr val="tx1"/>
                          </a:solidFill>
                          <a:latin typeface="Ubuntu" panose="020B0504030602030204" pitchFamily="34" charset="0"/>
                          <a:cs typeface="Arial" panose="020B0604020202020204" pitchFamily="34" charset="0"/>
                          <a:rtl/>
                        </a:rPr>
                        <a:t>مرحبًا بكم جميعًا! </a:t>
                      </a:r>
                      <a:r>
                        <a:rPr lang="ar-xm" sz="1000" b="1" i="1" baseline="0" noProof="0" dirty="0">
                          <a:solidFill>
                            <a:schemeClr val="tx1"/>
                          </a:solidFill>
                          <a:latin typeface="Ubuntu" panose="020B0504030602030204" pitchFamily="34" charset="0"/>
                          <a:cs typeface="Arial" panose="020B0604020202020204" pitchFamily="34" charset="0"/>
                          <a:rtl/>
                        </a:rPr>
                        <a:t>قدم نفسك.</a:t>
                      </a:r>
                      <a:endParaRPr lang="en-US" sz="1000" i="0" baseline="0" noProof="0" dirty="0">
                        <a:solidFill>
                          <a:schemeClr val="tx1"/>
                        </a:solidFill>
                        <a:latin typeface="Ubuntu" panose="020B0504030602030204" pitchFamily="34" charset="0"/>
                        <a:cs typeface="Arial" panose="020B0604020202020204" pitchFamily="34" charset="0"/>
                      </a:endParaRPr>
                    </a:p>
                    <a:p>
                      <a:pPr rtl="1"/>
                      <a:endParaRPr lang="en-US" sz="1000" i="0" baseline="0" noProof="0" dirty="0">
                        <a:solidFill>
                          <a:schemeClr val="tx1"/>
                        </a:solidFill>
                        <a:latin typeface="Ubuntu" panose="020B0504030602030204" pitchFamily="34" charset="0"/>
                        <a:cs typeface="Arial" panose="020B0604020202020204" pitchFamily="34" charset="0"/>
                      </a:endParaRPr>
                    </a:p>
                    <a:p>
                      <a:pPr rtl="1"/>
                      <a:r>
                        <a:rPr lang="ar-xm" sz="1000" i="0" baseline="0" noProof="0" dirty="0">
                          <a:solidFill>
                            <a:schemeClr val="tx1"/>
                          </a:solidFill>
                          <a:latin typeface="Ubuntu" panose="020B0504030602030204" pitchFamily="34" charset="0"/>
                          <a:cs typeface="Arial" panose="020B0604020202020204" pitchFamily="34" charset="0"/>
                          <a:rtl/>
                        </a:rPr>
                        <a:t>أود الآن أن أطلب من كل شخص إلغاء كتم الصوت وتقديم نفسه. من فضلكم أخبرونا بأسمائكم، والرياضة التي تفضلون ممارستها، ولماذا تريدون أن تصبحوا قادة لياقة بدنية. </a:t>
                      </a:r>
                      <a:r>
                        <a:rPr lang="ar-xm" sz="1000" b="1" i="1" baseline="0" noProof="0" dirty="0">
                          <a:solidFill>
                            <a:schemeClr val="tx1"/>
                          </a:solidFill>
                          <a:latin typeface="Ubuntu" panose="020B0504030602030204" pitchFamily="34" charset="0"/>
                          <a:cs typeface="Arial" panose="020B0604020202020204" pitchFamily="34" charset="0"/>
                          <a:rtl/>
                        </a:rPr>
                        <a:t>يُقدّم كل شخص نفسه</a:t>
                      </a:r>
                      <a:r>
                        <a:rPr lang="ar-xm" sz="1000" i="0" baseline="0" noProof="0" dirty="0">
                          <a:solidFill>
                            <a:schemeClr val="tx1"/>
                          </a:solidFill>
                          <a:latin typeface="Ubuntu" panose="020B0504030602030204" pitchFamily="34" charset="0"/>
                          <a:cs typeface="Arial" panose="020B0604020202020204" pitchFamily="34" charset="0"/>
                          <a:rtl/>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baseline="0" noProof="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الغرض من تدريب قادة اللياقة البدنية</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دقيقة واحدة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لتكونوا لاعبين عظماء، لا بد أن تتمتعوا بصحة جيدة. يتطلب العيش بأسلوب حياة صحي معرفة ومهارات ودعمًا وتفانيًا في الالتزام بالسلوكيات الصحية طوال العام ومدى الحياة. </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الغرض من دورة قادة اللياقة البدنية التدريبية هو تزويدكم بالمهارات والمعارف اللازمة لتعزيز اللياقة البدنية خلال ممارسة الرياضة والمشاركة في المنافسات. </a:t>
                      </a:r>
                    </a:p>
                    <a:p>
                      <a:pPr rtl="1"/>
                      <a:endParaRPr lang="en-US" sz="1000" i="0" baseline="0" noProof="0" dirty="0">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baseline="0" noProof="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ما المقصود بقائد اللياقة البدنية؟</a:t>
                      </a:r>
                    </a:p>
                    <a:p>
                      <a:pPr marL="0" algn="r" defTabSz="914400" rtl="1" eaLnBrk="1" latinLnBrk="0" hangingPunct="1"/>
                      <a:endParaRPr lang="en-US"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3</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kern="1200" baseline="0" noProof="0" dirty="0">
                          <a:solidFill>
                            <a:schemeClr val="tx1"/>
                          </a:solidFill>
                          <a:latin typeface="Ubuntu" panose="020B0504030602030204" pitchFamily="34" charset="0"/>
                          <a:ea typeface="+mn-ea"/>
                          <a:cs typeface="Arial" panose="020B0604020202020204" pitchFamily="34" charset="0"/>
                          <a:rtl/>
                        </a:rPr>
                        <a:t>قادة اللياقة البدنية هم لاعبون في فريق رياضي يقودون فريقهم في النشاطات المتعلقة باللياقة البدنية ونمط الحياة الصحي.</a:t>
                      </a:r>
                    </a:p>
                    <a:p>
                      <a:pPr rtl="1"/>
                      <a:endParaRPr lang="en-US" sz="1000" b="0" i="0" kern="1200" baseline="0" noProof="0" dirty="0">
                        <a:solidFill>
                          <a:schemeClr val="tx1"/>
                        </a:solidFill>
                        <a:latin typeface="Ubuntu" panose="020B0504030602030204" pitchFamily="34" charset="0"/>
                        <a:ea typeface="+mn-ea"/>
                        <a:cs typeface="Arial" panose="020B0604020202020204" pitchFamily="34" charset="0"/>
                      </a:endParaRPr>
                    </a:p>
                    <a:p>
                      <a:pPr rtl="1"/>
                      <a:r>
                        <a:rPr lang="ar-xm" sz="1000" b="0" i="0" kern="1200" baseline="0" noProof="0" dirty="0">
                          <a:solidFill>
                            <a:schemeClr val="tx1"/>
                          </a:solidFill>
                          <a:latin typeface="Ubuntu" panose="020B0504030602030204" pitchFamily="34" charset="0"/>
                          <a:ea typeface="+mn-ea"/>
                          <a:cs typeface="Arial" panose="020B0604020202020204" pitchFamily="34" charset="0"/>
                          <a:rtl/>
                        </a:rPr>
                        <a:t>يمتلك قادة اللياقة البدنية شغفًا باللياقة البدنية واتباع العادات الصحية.</a:t>
                      </a:r>
                    </a:p>
                    <a:p>
                      <a:pPr rtl="1"/>
                      <a:endParaRPr lang="en-US" sz="1000" b="0" i="0" kern="1200" baseline="0" noProof="0" dirty="0">
                        <a:solidFill>
                          <a:schemeClr val="tx1"/>
                        </a:solidFill>
                        <a:latin typeface="Ubuntu" panose="020B0504030602030204" pitchFamily="34" charset="0"/>
                        <a:ea typeface="+mn-ea"/>
                        <a:cs typeface="Arial" panose="020B0604020202020204" pitchFamily="34" charset="0"/>
                      </a:endParaRPr>
                    </a:p>
                    <a:p>
                      <a:pPr rtl="1"/>
                      <a:r>
                        <a:rPr lang="ar-xm" sz="1000" b="0" i="0" kern="1200" baseline="0" noProof="0" dirty="0">
                          <a:solidFill>
                            <a:schemeClr val="tx1"/>
                          </a:solidFill>
                          <a:latin typeface="Ubuntu" panose="020B0504030602030204" pitchFamily="34" charset="0"/>
                          <a:ea typeface="+mn-ea"/>
                          <a:cs typeface="Arial" panose="020B0604020202020204" pitchFamily="34" charset="0"/>
                          <a:rtl/>
                        </a:rPr>
                        <a:t>بصفتكم قادة لياقة بدنية، يمكنكم استخدام مهاراتكم القيادية والتواصلية لتشجيع زملائكم اللاعبين وتمكينهم من التمتع بالصحة واللياقة في جميع فرق الأولمبياد الخاص.</a:t>
                      </a:r>
                    </a:p>
                    <a:p>
                      <a:pPr rtl="1"/>
                      <a:endParaRPr lang="en-US" sz="1000" b="0" i="0" kern="1200" baseline="0" noProof="0" dirty="0">
                        <a:solidFill>
                          <a:schemeClr val="tx1"/>
                        </a:solidFill>
                        <a:latin typeface="Ubuntu" panose="020B0504030602030204" pitchFamily="34" charset="0"/>
                        <a:ea typeface="+mn-ea"/>
                        <a:cs typeface="Arial" panose="020B0604020202020204" pitchFamily="34" charset="0"/>
                      </a:endParaRPr>
                    </a:p>
                    <a:p>
                      <a:pPr rtl="1"/>
                      <a:endParaRPr lang="en-US" sz="1000" b="0" i="0" kern="1200" baseline="0" noProof="0" dirty="0">
                        <a:solidFill>
                          <a:schemeClr val="tx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xm" sz="1000" b="0" i="0" kern="1200" baseline="0" noProof="0" dirty="0">
                          <a:solidFill>
                            <a:schemeClr val="tx1"/>
                          </a:solidFill>
                          <a:latin typeface="Ubuntu" panose="020B0504030602030204" pitchFamily="34" charset="0"/>
                          <a:ea typeface="+mn-ea"/>
                          <a:cs typeface="Arial" panose="020B0604020202020204" pitchFamily="34" charset="0"/>
                          <a:rtl/>
                        </a:rPr>
                        <a:t>يجب على قادة اللياقة البدنية ما يلي:</a:t>
                      </a:r>
                    </a:p>
                    <a:p>
                      <a:pPr marL="171450" indent="-171450" rtl="1">
                        <a:buFont typeface="Arial" panose="020B0604020202020204" pitchFamily="34" charset="0"/>
                        <a:buChar char="•"/>
                      </a:pPr>
                      <a:r>
                        <a:rPr lang="ar-xm" sz="1000" b="0" i="0" kern="1200" baseline="0" noProof="0" dirty="0">
                          <a:solidFill>
                            <a:schemeClr val="tx1"/>
                          </a:solidFill>
                          <a:latin typeface="Ubuntu" panose="020B0504030602030204" pitchFamily="34" charset="0"/>
                          <a:ea typeface="+mn-ea"/>
                          <a:cs typeface="Arial" panose="020B0604020202020204" pitchFamily="34" charset="0"/>
                          <a:rtl/>
                        </a:rPr>
                        <a:t>أن يكون لديهم تأثير إيجابي على زملائهم في الفريق.</a:t>
                      </a:r>
                    </a:p>
                    <a:p>
                      <a:pPr marL="171450" indent="-171450" rtl="1">
                        <a:buFont typeface="Arial" panose="020B0604020202020204" pitchFamily="34" charset="0"/>
                        <a:buChar char="•"/>
                      </a:pPr>
                      <a:r>
                        <a:rPr lang="ar-xm" sz="1000" b="0" i="0" kern="1200" baseline="0" noProof="0" dirty="0">
                          <a:solidFill>
                            <a:schemeClr val="tx1"/>
                          </a:solidFill>
                          <a:latin typeface="Ubuntu" panose="020B0504030602030204" pitchFamily="34" charset="0"/>
                          <a:ea typeface="+mn-ea"/>
                          <a:cs typeface="Arial" panose="020B0604020202020204" pitchFamily="34" charset="0"/>
                          <a:rtl/>
                        </a:rPr>
                        <a:t>أن يكونوا جديرين بالثقة ويُعتمد عليهم ومحترمين في كل الأوقات.</a:t>
                      </a:r>
                    </a:p>
                    <a:p>
                      <a:pPr marL="171450" indent="-171450" rtl="1">
                        <a:buFont typeface="Arial" panose="020B0604020202020204" pitchFamily="34" charset="0"/>
                        <a:buChar char="•"/>
                      </a:pPr>
                      <a:r>
                        <a:rPr lang="ar-xm" sz="1000" b="0" i="0" kern="1200" baseline="0" noProof="0" dirty="0">
                          <a:solidFill>
                            <a:schemeClr val="tx1"/>
                          </a:solidFill>
                          <a:latin typeface="Ubuntu" panose="020B0504030602030204" pitchFamily="34" charset="0"/>
                          <a:ea typeface="+mn-ea"/>
                          <a:cs typeface="Arial" panose="020B0604020202020204" pitchFamily="34" charset="0"/>
                          <a:rtl/>
                        </a:rPr>
                        <a:t>أن يُظهروا روحًا رياضيةً عظيمةً في جميع الظروف وأن يتحلوا بأسلوب رائع في التعامل.</a:t>
                      </a:r>
                    </a:p>
                    <a:p>
                      <a:pPr marL="171450" indent="-171450" rtl="1">
                        <a:buFont typeface="Arial" panose="020B0604020202020204" pitchFamily="34" charset="0"/>
                        <a:buChar char="•"/>
                      </a:pPr>
                      <a:r>
                        <a:rPr lang="ar-xm" sz="1000" b="0" i="0" kern="1200" baseline="0" noProof="0" dirty="0">
                          <a:solidFill>
                            <a:schemeClr val="tx1"/>
                          </a:solidFill>
                          <a:latin typeface="Ubuntu" panose="020B0504030602030204" pitchFamily="34" charset="0"/>
                          <a:ea typeface="+mn-ea"/>
                          <a:cs typeface="Arial" panose="020B0604020202020204" pitchFamily="34" charset="0"/>
                          <a:rtl/>
                        </a:rPr>
                        <a:t>أن يكونوا أعضاء فريق رائعين ويهتمون بمن حولهم بصدق.</a:t>
                      </a:r>
                    </a:p>
                    <a:p>
                      <a:pPr marL="0" indent="0" rtl="1">
                        <a:buFont typeface="Arial" panose="020B0604020202020204" pitchFamily="34" charset="0"/>
                        <a:buNone/>
                      </a:pPr>
                      <a:endParaRPr lang="en-US" sz="1000" i="0" kern="1200" baseline="0" noProof="0" dirty="0">
                        <a:solidFill>
                          <a:schemeClr val="tx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51777761-6B36-0512-9574-9BCB79478747}"/>
              </a:ext>
            </a:extLst>
          </p:cNvPr>
          <p:cNvPicPr>
            <a:picLocks noChangeAspect="1"/>
          </p:cNvPicPr>
          <p:nvPr/>
        </p:nvPicPr>
        <p:blipFill rotWithShape="1">
          <a:blip r:embed="rId2"/>
          <a:srcRect l="56904" t="33746" r="1499" b="26779"/>
          <a:stretch/>
        </p:blipFill>
        <p:spPr>
          <a:xfrm>
            <a:off x="614150" y="1159431"/>
            <a:ext cx="2109321" cy="1125989"/>
          </a:xfrm>
          <a:prstGeom prst="rect">
            <a:avLst/>
          </a:prstGeom>
          <a:ln>
            <a:solidFill>
              <a:schemeClr val="tx1"/>
            </a:solidFill>
          </a:ln>
        </p:spPr>
      </p:pic>
      <p:pic>
        <p:nvPicPr>
          <p:cNvPr id="8" name="Picture 7">
            <a:extLst>
              <a:ext uri="{FF2B5EF4-FFF2-40B4-BE49-F238E27FC236}">
                <a16:creationId xmlns:a16="http://schemas.microsoft.com/office/drawing/2014/main" id="{E0BA7AF8-0E78-AB42-19E6-ECE088A71082}"/>
              </a:ext>
            </a:extLst>
          </p:cNvPr>
          <p:cNvPicPr>
            <a:picLocks noChangeAspect="1"/>
          </p:cNvPicPr>
          <p:nvPr/>
        </p:nvPicPr>
        <p:blipFill rotWithShape="1">
          <a:blip r:embed="rId3"/>
          <a:srcRect l="57254" t="33330" r="1266" b="26787"/>
          <a:stretch/>
        </p:blipFill>
        <p:spPr>
          <a:xfrm>
            <a:off x="614150" y="2731626"/>
            <a:ext cx="2109321" cy="1140815"/>
          </a:xfrm>
          <a:prstGeom prst="rect">
            <a:avLst/>
          </a:prstGeom>
          <a:ln>
            <a:solidFill>
              <a:schemeClr val="tx1"/>
            </a:solidFill>
          </a:ln>
        </p:spPr>
      </p:pic>
      <p:pic>
        <p:nvPicPr>
          <p:cNvPr id="10" name="Picture 9">
            <a:extLst>
              <a:ext uri="{FF2B5EF4-FFF2-40B4-BE49-F238E27FC236}">
                <a16:creationId xmlns:a16="http://schemas.microsoft.com/office/drawing/2014/main" id="{FF2EBF3A-1C8C-7D23-3400-DA44FE791039}"/>
              </a:ext>
            </a:extLst>
          </p:cNvPr>
          <p:cNvPicPr>
            <a:picLocks noChangeAspect="1"/>
          </p:cNvPicPr>
          <p:nvPr/>
        </p:nvPicPr>
        <p:blipFill rotWithShape="1">
          <a:blip r:embed="rId4"/>
          <a:srcRect l="57138" t="34784" r="1383" b="25333"/>
          <a:stretch/>
        </p:blipFill>
        <p:spPr>
          <a:xfrm>
            <a:off x="614148" y="4770060"/>
            <a:ext cx="2109319" cy="1140815"/>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69884557"/>
              </p:ext>
            </p:extLst>
          </p:nvPr>
        </p:nvGraphicFramePr>
        <p:xfrm>
          <a:off x="614150" y="545910"/>
          <a:ext cx="8518837" cy="52994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xm"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noProof="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noProof="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rtl="1"/>
                      <a:r>
                        <a:rPr lang="ar-xm" sz="1000" b="1" i="0" u="none" strike="noStrike" kern="1200" baseline="0" noProof="0">
                          <a:solidFill>
                            <a:srgbClr val="316355"/>
                          </a:solidFill>
                          <a:latin typeface="Ubuntu" panose="020B0504030602030204" pitchFamily="34" charset="0"/>
                          <a:ea typeface="+mn-ea"/>
                          <a:cs typeface="Arial" panose="020B0604020202020204" pitchFamily="34" charset="0"/>
                          <a:rtl/>
                        </a:rPr>
                        <a:t>الموضوع </a:t>
                      </a:r>
                      <a:endParaRPr lang="en-US" sz="1000" b="0" i="0" u="none" strike="noStrike" kern="1200" baseline="0" noProof="0">
                        <a:solidFill>
                          <a:srgbClr val="316355"/>
                        </a:solidFill>
                        <a:latin typeface="Ubuntu" panose="020B0504030602030204" pitchFamily="34" charset="0"/>
                        <a:ea typeface="+mn-ea"/>
                        <a:cs typeface="Arial" panose="020B0604020202020204" pitchFamily="34" charset="0"/>
                      </a:endParaRPr>
                    </a:p>
                    <a:p>
                      <a:pPr rtl="1"/>
                      <a:r>
                        <a:rPr lang="ar-xm" sz="1000" b="0" i="0" u="none" strike="noStrike" kern="1200" baseline="0" noProof="0">
                          <a:solidFill>
                            <a:schemeClr val="tx1"/>
                          </a:solidFill>
                          <a:latin typeface="Ubuntu" panose="020B0504030602030204" pitchFamily="34" charset="0"/>
                          <a:ea typeface="+mn-ea"/>
                          <a:cs typeface="Arial" panose="020B0604020202020204" pitchFamily="34" charset="0"/>
                          <a:rtl/>
                        </a:rPr>
                        <a:t>أدوار قائد اللياقة البدنية ومسؤولياته</a:t>
                      </a:r>
                    </a:p>
                    <a:p>
                      <a:pPr rtl="1"/>
                      <a:endParaRPr lang="en-US" sz="1000" b="0" i="0" u="none" strike="noStrike" kern="1200" baseline="0" noProof="0">
                        <a:solidFill>
                          <a:srgbClr val="316355"/>
                        </a:solidFill>
                        <a:latin typeface="Ubuntu" panose="020B0504030602030204" pitchFamily="34" charset="0"/>
                        <a:ea typeface="+mn-ea"/>
                        <a:cs typeface="Arial" panose="020B0604020202020204" pitchFamily="34" charset="0"/>
                      </a:endParaRPr>
                    </a:p>
                    <a:p>
                      <a:pPr rtl="1"/>
                      <a:r>
                        <a:rPr lang="ar-xm" sz="1000" b="1" i="0" u="none" strike="noStrike" kern="1200" baseline="0" noProof="0">
                          <a:solidFill>
                            <a:srgbClr val="316355"/>
                          </a:solidFill>
                          <a:latin typeface="Ubuntu" panose="020B0504030602030204" pitchFamily="34" charset="0"/>
                          <a:ea typeface="+mn-ea"/>
                          <a:cs typeface="Arial" panose="020B0604020202020204" pitchFamily="34" charset="0"/>
                          <a:rtl/>
                        </a:rPr>
                        <a:t>الزمن: </a:t>
                      </a:r>
                      <a:r>
                        <a:rPr lang="" sz="1000" b="0" i="0" u="none" strike="noStrike" kern="1200" baseline="0" noProof="0">
                          <a:solidFill>
                            <a:schemeClr val="tx1"/>
                          </a:solidFill>
                          <a:latin typeface="Ubuntu" panose="020B0504030602030204" pitchFamily="34" charset="0"/>
                          <a:ea typeface="+mn-ea"/>
                          <a:cs typeface="Arial" panose="020B0604020202020204" pitchFamily="34" charset="0"/>
                          <a:rtl val="0"/>
                        </a:rPr>
                        <a:t>4</a:t>
                      </a:r>
                      <a:r>
                        <a:rPr lang="ar-xm" sz="1000" b="0" i="0" u="none" strike="noStrike" kern="1200" baseline="0" noProof="0">
                          <a:solidFill>
                            <a:schemeClr val="tx1"/>
                          </a:solidFill>
                          <a:latin typeface="Ubuntu" panose="020B0504030602030204" pitchFamily="34" charset="0"/>
                          <a:ea typeface="+mn-ea"/>
                          <a:cs typeface="Arial" panose="020B0604020202020204" pitchFamily="34" charset="0"/>
                          <a:rtl/>
                        </a:rPr>
                        <a:t> دقائق</a:t>
                      </a:r>
                    </a:p>
                    <a:p>
                      <a:pPr rtl="1"/>
                      <a:r>
                        <a:rPr lang="ar-xm" sz="1000" b="1" i="0" u="none" strike="noStrike" kern="1200" baseline="0" noProof="0">
                          <a:solidFill>
                            <a:srgbClr val="316355"/>
                          </a:solidFill>
                          <a:latin typeface="Ubuntu" panose="020B0504030602030204" pitchFamily="34" charset="0"/>
                          <a:ea typeface="+mn-ea"/>
                          <a:cs typeface="Arial" panose="020B0604020202020204" pitchFamily="34" charset="0"/>
                          <a:rtl/>
                        </a:rPr>
                        <a:t>الفكرة الرئيسية: </a:t>
                      </a:r>
                      <a:endParaRPr lang="en-US" sz="1000" noProof="0">
                        <a:solidFill>
                          <a:srgbClr val="316355"/>
                        </a:solidFill>
                        <a:latin typeface="Ubuntu" panose="020B0504030602030204" pitchFamily="34" charset="0"/>
                        <a:cs typeface="Arial" panose="020B060402020202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بصفتكم قادة لياقة بدنية، ستعملون يدًا بيد مع مدربكم لضمان أن تكون الصحة واللياقة البدنية عنصرًا أساسيًا في تجربة زملائكم الرياضية من خلال المشاركة في هذه الأدوار القيادية:</a:t>
                      </a:r>
                    </a:p>
                    <a:p>
                      <a:pPr marL="171450" indent="-171450" rtl="1">
                        <a:buFont typeface="Arial" panose="020B0604020202020204" pitchFamily="34" charset="0"/>
                        <a:buChar cha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تعليم العادات الصحية</a:t>
                      </a:r>
                    </a:p>
                    <a:p>
                      <a:pPr marL="171450" indent="-171450" rtl="1">
                        <a:buFont typeface="Arial" panose="020B0604020202020204" pitchFamily="34" charset="0"/>
                        <a:buChar cha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قيادة تمارين الإحماء والتهدئة</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ستتمتع الفرق التي تضم قادة اللياقة البدنية بالآتي:</a:t>
                      </a:r>
                    </a:p>
                    <a:p>
                      <a:pPr marL="171450" indent="-171450" rtl="1">
                        <a:buFont typeface="Arial" panose="020B0604020202020204" pitchFamily="34" charset="0"/>
                        <a:buChar cha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إكمال روتينات الإحماء والتهدئة آمنة وفعالة.</a:t>
                      </a:r>
                    </a:p>
                    <a:p>
                      <a:pPr marL="171450" indent="-171450" rtl="1">
                        <a:buFont typeface="Arial" panose="020B0604020202020204" pitchFamily="34" charset="0"/>
                        <a:buChar cha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معرفة دروس أو نصائح معنية بالتثقيف الصحي.</a:t>
                      </a:r>
                    </a:p>
                    <a:p>
                      <a:pPr marL="171450" indent="-171450" rtl="1">
                        <a:buFont typeface="Arial" panose="020B0604020202020204" pitchFamily="34" charset="0"/>
                        <a:buChar char="•"/>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الحصول على الدعم لممارسة السلوكيات الصحية والتشجيع على المشاركة في برامج الصحة/ اللياقة البدنية الأخرى.</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يتعين عليكم الاعتناء بزملائكم في الفريق على نحو إيجابي وأن تساعدوهم على النجاح بالثناء عليهم وتحفيزهم.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noProof="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دور قائد اللياقة البدنية مقارنة بدور </a:t>
                      </a:r>
                      <a:br>
                        <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rtl/>
                        </a:rPr>
                      </a:b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مبعوث الصحة</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مبعوثو الصحة هم لاعبون في الأولمبياد الخاص تم تدريبهم ليكونوا قادة ومعلمين ودعاة للصحة</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لا يُعد مبعوثو الصحة قادة لياقة بدنية، ولكنهم يُدعون لإكمال هذه الوحدة. </a:t>
                      </a:r>
                    </a:p>
                    <a:p>
                      <a:pPr rtl="1"/>
                      <a:endParaRPr lang="en-US" sz="1000" b="0" i="0" noProof="0" dirty="0">
                        <a:latin typeface="Ubuntu" panose="020B0504030602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0" noProof="0" dirty="0">
                          <a:effectLst/>
                          <a:latin typeface="Ubuntu" panose="020B0504030602030204" pitchFamily="34" charset="0"/>
                          <a:ea typeface="Calibri" panose="020F0502020204030204" pitchFamily="34" charset="0"/>
                          <a:cs typeface="Arial" panose="020B0604020202020204" pitchFamily="34" charset="0"/>
                          <a:rtl/>
                        </a:rPr>
                        <a:t>قد يكون برنامج قادة اللياقة البدنية بمثابة خطوة في طريق المشاركين به ليصبحوا مبعوثي صحة أو في دور آخر من أدوار اللاعبين القادة. قد يشعر قادة اللياقة البدنية بالإلهام وبأنهم مستعدون لتولي أدوار أخرى.</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0" i="0" noProof="0" dirty="0">
                          <a:effectLst/>
                          <a:latin typeface="Ubuntu" panose="020B0504030602030204" pitchFamily="34" charset="0"/>
                          <a:cs typeface="Arial" panose="020B0604020202020204" pitchFamily="34" charset="0"/>
                          <a:rtl/>
                        </a:rPr>
                        <a:t>فيما يلي جدول يقارن بين قادة اللياقة البدنية ومبعوثي الصحة.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0" i="0" noProof="0" dirty="0">
                          <a:effectLst/>
                          <a:latin typeface="Ubuntu" panose="020B0504030602030204" pitchFamily="34" charset="0"/>
                          <a:cs typeface="Arial" panose="020B0604020202020204" pitchFamily="34" charset="0"/>
                          <a:rtl/>
                        </a:rPr>
                        <a:t>يمكنكم أن تروا في العمود الأوسط أن كل من قادة اللياقة البدنية ومبعوثي الصحة يعلمون زملاءهم </a:t>
                      </a:r>
                      <a:br>
                        <a:rPr lang="en-US" sz="1000" b="0" i="0" noProof="0" dirty="0">
                          <a:effectLst/>
                          <a:latin typeface="Ubuntu" panose="020B0504030602030204" pitchFamily="34" charset="0"/>
                          <a:cs typeface="Arial" panose="020B0604020202020204" pitchFamily="34" charset="0"/>
                          <a:rtl/>
                        </a:rPr>
                      </a:br>
                      <a:r>
                        <a:rPr lang="ar-xm" sz="1000" b="0" i="0" noProof="0" dirty="0">
                          <a:effectLst/>
                          <a:latin typeface="Ubuntu" panose="020B0504030602030204" pitchFamily="34" charset="0"/>
                          <a:cs typeface="Arial" panose="020B0604020202020204" pitchFamily="34" charset="0"/>
                          <a:rtl/>
                        </a:rPr>
                        <a:t>ممارسة العادات الصحية ويصبحون قدوة لهم.</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xm" sz="1000" b="0" i="0" noProof="0" dirty="0">
                          <a:effectLst/>
                          <a:latin typeface="Ubuntu" panose="020B0504030602030204" pitchFamily="34" charset="0"/>
                          <a:cs typeface="Arial" panose="020B0604020202020204" pitchFamily="34" charset="0"/>
                          <a:rtl/>
                        </a:rPr>
                        <a:t>ولكن توجد اختلافات بين الدورين.</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xm" sz="1000" b="0" i="0" noProof="0" dirty="0">
                          <a:effectLst/>
                          <a:latin typeface="Ubuntu" panose="020B0504030602030204" pitchFamily="34" charset="0"/>
                          <a:cs typeface="Arial" panose="020B0604020202020204" pitchFamily="34" charset="0"/>
                          <a:rtl/>
                        </a:rPr>
                        <a:t>فقائد اللياقة البدنية هو قائد رياضي، في حين أن دور مبعوث الصحة يعتبر أحد أدوار قادة الصحة.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xm" sz="1000" b="0" i="0" noProof="0" dirty="0">
                          <a:effectLst/>
                          <a:latin typeface="Ubuntu" panose="020B0504030602030204" pitchFamily="34" charset="0"/>
                          <a:cs typeface="Arial" panose="020B0604020202020204" pitchFamily="34" charset="0"/>
                          <a:rtl/>
                        </a:rPr>
                        <a:t>يشارك قادة اللياقة البدنية النصائح الصحية مع زملائهم في التدريبات ويقودونهم في تمارين </a:t>
                      </a:r>
                      <a:br>
                        <a:rPr lang="en-US" sz="1000" b="0" i="0" noProof="0" dirty="0">
                          <a:effectLst/>
                          <a:latin typeface="Ubuntu" panose="020B0504030602030204" pitchFamily="34" charset="0"/>
                          <a:cs typeface="Arial" panose="020B0604020202020204" pitchFamily="34" charset="0"/>
                          <a:rtl/>
                        </a:rPr>
                      </a:br>
                      <a:r>
                        <a:rPr lang="ar-xm" sz="1000" b="0" i="0" noProof="0" dirty="0">
                          <a:effectLst/>
                          <a:latin typeface="Ubuntu" panose="020B0504030602030204" pitchFamily="34" charset="0"/>
                          <a:cs typeface="Arial" panose="020B0604020202020204" pitchFamily="34" charset="0"/>
                          <a:rtl/>
                        </a:rPr>
                        <a:t>الإحماء والتهدئة.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xm" sz="1000" b="0" i="0" noProof="0" dirty="0">
                          <a:effectLst/>
                          <a:latin typeface="Ubuntu" panose="020B0504030602030204" pitchFamily="34" charset="0"/>
                          <a:cs typeface="Arial" panose="020B0604020202020204" pitchFamily="34" charset="0"/>
                          <a:rtl/>
                        </a:rPr>
                        <a:t>يتلقى مبعوثو الصحة تدريبًا في جميع مجالات برامج الصحة التابعة لمنظمة الأولمبياد الخاص وقد يقودون جلسة كبيرة معنية بالتثقيف الصحي مثل عرض تقديمي أو درس مصحوب بنشاطات.</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B38DCA47-9B26-4879-3BCF-82B4D0C14C77}"/>
              </a:ext>
            </a:extLst>
          </p:cNvPr>
          <p:cNvPicPr>
            <a:picLocks noChangeAspect="1"/>
          </p:cNvPicPr>
          <p:nvPr/>
        </p:nvPicPr>
        <p:blipFill rotWithShape="1">
          <a:blip r:embed="rId2"/>
          <a:srcRect l="57254" t="33953" r="1499" b="25332"/>
          <a:stretch/>
        </p:blipFill>
        <p:spPr>
          <a:xfrm>
            <a:off x="605296" y="1445929"/>
            <a:ext cx="2118184" cy="1176102"/>
          </a:xfrm>
          <a:prstGeom prst="rect">
            <a:avLst/>
          </a:prstGeom>
          <a:ln>
            <a:solidFill>
              <a:schemeClr val="tx1"/>
            </a:solidFill>
          </a:ln>
        </p:spPr>
      </p:pic>
      <p:grpSp>
        <p:nvGrpSpPr>
          <p:cNvPr id="13" name="Group 12">
            <a:extLst>
              <a:ext uri="{FF2B5EF4-FFF2-40B4-BE49-F238E27FC236}">
                <a16:creationId xmlns:a16="http://schemas.microsoft.com/office/drawing/2014/main" id="{9E8B5C29-0D58-EF12-335A-E6358D659DB0}"/>
              </a:ext>
            </a:extLst>
          </p:cNvPr>
          <p:cNvGrpSpPr/>
          <p:nvPr/>
        </p:nvGrpSpPr>
        <p:grpSpPr>
          <a:xfrm>
            <a:off x="603137" y="3195646"/>
            <a:ext cx="2118184" cy="2438534"/>
            <a:chOff x="603137" y="3195646"/>
            <a:chExt cx="2118184" cy="2438534"/>
          </a:xfrm>
        </p:grpSpPr>
        <p:pic>
          <p:nvPicPr>
            <p:cNvPr id="8" name="Picture 7">
              <a:extLst>
                <a:ext uri="{FF2B5EF4-FFF2-40B4-BE49-F238E27FC236}">
                  <a16:creationId xmlns:a16="http://schemas.microsoft.com/office/drawing/2014/main" id="{DC907286-91EA-38C2-225D-53F1F3835784}"/>
                </a:ext>
              </a:extLst>
            </p:cNvPr>
            <p:cNvPicPr>
              <a:picLocks noChangeAspect="1"/>
            </p:cNvPicPr>
            <p:nvPr/>
          </p:nvPicPr>
          <p:blipFill rotWithShape="1">
            <a:blip r:embed="rId3"/>
            <a:srcRect l="57138" t="33953" r="1616" b="25332"/>
            <a:stretch/>
          </p:blipFill>
          <p:spPr>
            <a:xfrm>
              <a:off x="603137" y="3195646"/>
              <a:ext cx="2118184" cy="1176102"/>
            </a:xfrm>
            <a:prstGeom prst="rect">
              <a:avLst/>
            </a:prstGeom>
            <a:ln>
              <a:solidFill>
                <a:schemeClr val="tx1"/>
              </a:solidFill>
            </a:ln>
          </p:spPr>
        </p:pic>
        <p:pic>
          <p:nvPicPr>
            <p:cNvPr id="12" name="Picture 11">
              <a:extLst>
                <a:ext uri="{FF2B5EF4-FFF2-40B4-BE49-F238E27FC236}">
                  <a16:creationId xmlns:a16="http://schemas.microsoft.com/office/drawing/2014/main" id="{E156B070-7337-EF56-2A26-0061B58BC90C}"/>
                </a:ext>
              </a:extLst>
            </p:cNvPr>
            <p:cNvPicPr>
              <a:picLocks noChangeAspect="1"/>
            </p:cNvPicPr>
            <p:nvPr/>
          </p:nvPicPr>
          <p:blipFill rotWithShape="1">
            <a:blip r:embed="rId4"/>
            <a:srcRect l="56904" t="33538" r="1499" b="25540"/>
            <a:stretch/>
          </p:blipFill>
          <p:spPr>
            <a:xfrm>
              <a:off x="603137" y="4462039"/>
              <a:ext cx="2118184" cy="1172141"/>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659112799"/>
              </p:ext>
            </p:extLst>
          </p:nvPr>
        </p:nvGraphicFramePr>
        <p:xfrm>
          <a:off x="614150" y="545910"/>
          <a:ext cx="8518837" cy="5704998"/>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xm" sz="1400" noProof="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noProof="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xm"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دور المدرب مقارنة بدور قائد اللياقة البدنية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 </a:t>
                      </a: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توجد أيضًا اختلافات بين المدرب وقائد اللياقة البدنية. </a:t>
                      </a:r>
                    </a:p>
                    <a:p>
                      <a:pPr rtl="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xm" sz="1000" i="0" noProof="0" dirty="0">
                          <a:solidFill>
                            <a:schemeClr val="tx1"/>
                          </a:solidFill>
                          <a:latin typeface="Ubuntu" panose="020B0504030602030204" pitchFamily="34" charset="0"/>
                          <a:cs typeface="Arial" panose="020B0604020202020204" pitchFamily="34" charset="0"/>
                          <a:rtl/>
                        </a:rPr>
                        <a:t>المدرب:</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هو قائد كل تدريب.</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يحدد ترتيب التدريب.</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يعلم المهارات والتدريبات الرياضية.</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يحدد موعد بداية التدريب ونهايته.</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يحفز اللاعبين.</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يتواصل مع اللاعبين على انفراد عندما تطرأ أي مواقف.</a:t>
                      </a:r>
                    </a:p>
                    <a:p>
                      <a:pPr rtl="1"/>
                      <a:endParaRPr lang="en-US" sz="1000" i="0" noProof="0" dirty="0">
                        <a:solidFill>
                          <a:schemeClr val="tx1"/>
                        </a:solidFill>
                        <a:latin typeface="Ubuntu" panose="020B0504030602030204" pitchFamily="34" charset="0"/>
                        <a:cs typeface="Arial" panose="020B0604020202020204" pitchFamily="34" charset="0"/>
                      </a:endParaRPr>
                    </a:p>
                    <a:p>
                      <a:pPr rtl="1"/>
                      <a:r>
                        <a:rPr lang="ar-xm" sz="1000" i="0" noProof="0" dirty="0">
                          <a:solidFill>
                            <a:schemeClr val="tx1"/>
                          </a:solidFill>
                          <a:latin typeface="Ubuntu" panose="020B0504030602030204" pitchFamily="34" charset="0"/>
                          <a:cs typeface="Arial" panose="020B0604020202020204" pitchFamily="34" charset="0"/>
                          <a:rtl/>
                        </a:rPr>
                        <a:t>قائد اللياقة البدنية:</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يساعد في قيادة تمارين الإحماء قبل بدء التدريب.</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يمثل قدوة إيجابية لزملائه في الفريق.</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يشارك نصيحة أو درسًا في التثقيف الصحي في كل جلسة تدريبية.</a:t>
                      </a:r>
                    </a:p>
                    <a:p>
                      <a:pPr marL="171450" indent="-171450" rtl="1">
                        <a:buFont typeface="Arial" panose="020B0604020202020204" pitchFamily="34" charset="0"/>
                        <a:buChar char="•"/>
                      </a:pPr>
                      <a:r>
                        <a:rPr lang="ar-xm" sz="1000" i="0" noProof="0" dirty="0">
                          <a:solidFill>
                            <a:schemeClr val="tx1"/>
                          </a:solidFill>
                          <a:latin typeface="Ubuntu" panose="020B0504030602030204" pitchFamily="34" charset="0"/>
                          <a:cs typeface="Arial" panose="020B0604020202020204" pitchFamily="34" charset="0"/>
                          <a:rtl/>
                        </a:rPr>
                        <a:t>يساعد على ممارسة تمارين التمدد بغرض التهدئة بعد التدريب.</a:t>
                      </a:r>
                    </a:p>
                    <a:p>
                      <a:pPr rtl="1"/>
                      <a:endParaRPr lang="en-US" sz="1000" i="1" noProof="0" dirty="0">
                        <a:solidFill>
                          <a:schemeClr val="tx1"/>
                        </a:solidFill>
                        <a:latin typeface="Ubuntu" panose="020B0504030602030204" pitchFamily="34" charset="0"/>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الوحدة</a:t>
                      </a:r>
                    </a:p>
                    <a:p>
                      <a:pPr marL="0" algn="r" defTabSz="914400" rtl="1" eaLnBrk="1" latinLnBrk="0" hangingPunct="1"/>
                      <a:endParaRPr lang="en-US"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تنقسم دورة قادة اللياقة البدنية التدريبية إلى درسين:</a:t>
                      </a:r>
                    </a:p>
                    <a:p>
                      <a:pPr rtl="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a:t>
                      </a:r>
                    </a:p>
                    <a:p>
                      <a:pPr marL="228600" indent="-228600" rtl="1">
                        <a:buFont typeface="+mj-lt"/>
                        <a:buAutoNum type="arabicPeriod"/>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نظرة عامة على اللياقة البدنية</a:t>
                      </a:r>
                    </a:p>
                    <a:p>
                      <a:pPr marL="228600" indent="-228600" rtl="1">
                        <a:buFont typeface="+mj-lt"/>
                        <a:buAutoNum type="arabicPeriod"/>
                      </a:pPr>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قيادة تمارين الإحماء والتهدئة </a:t>
                      </a:r>
                    </a:p>
                    <a:p>
                      <a:pPr marL="228600" indent="-228600" rtl="1">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228600" indent="-228600" rtl="1">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228600" indent="-228600" rtl="1">
                        <a:buFont typeface="+mj-lt"/>
                        <a:buAutoNum type="arabicPeriod"/>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mj-lt"/>
                        <a:buNone/>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mj-lt"/>
                        <a:buNone/>
                      </a:pPr>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en-US"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الدرس الأول: نظرة عامة على اللياقة البدنية</a:t>
                      </a:r>
                    </a:p>
                    <a:p>
                      <a:pPr marL="0" algn="r" defTabSz="914400" rtl="1" eaLnBrk="1" latinLnBrk="0" hangingPunct="1"/>
                      <a:endParaRPr lang="en-US"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rtl="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xm"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أقل من دقيقة واحدة</a:t>
                      </a:r>
                    </a:p>
                    <a:p>
                      <a:pPr marL="0" algn="r" defTabSz="914400" rtl="1" eaLnBrk="1" latinLnBrk="0" hangingPunct="1"/>
                      <a:r>
                        <a:rPr lang="ar-xm"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r" defTabSz="914400" rtl="1" eaLnBrk="1" latinLnBrk="0" hangingPunct="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لنبدأ الدرس الأول الآن: نظرة عامة على اللياقة البدنية.</a:t>
                      </a:r>
                    </a:p>
                    <a:p>
                      <a:pPr marL="0" algn="r" defTabSz="914400" rtl="1" eaLnBrk="1" latinLnBrk="0" hangingPunct="1"/>
                      <a:endPar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algn="r" defTabSz="914400" rtl="1" eaLnBrk="1" latinLnBrk="0" hangingPunct="1"/>
                      <a:r>
                        <a:rPr lang="ar-xm"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ستتعرفون في هذا الدرس على أساسيات النشاط البدني والتغذية وتناول القدر الكافي من الماء والسوائل وكيفية دعم الزملاء في الفريق.</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en-US"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44801CE4-999E-555F-B8CA-472898C2A58E}"/>
              </a:ext>
            </a:extLst>
          </p:cNvPr>
          <p:cNvPicPr>
            <a:picLocks noChangeAspect="1"/>
          </p:cNvPicPr>
          <p:nvPr/>
        </p:nvPicPr>
        <p:blipFill rotWithShape="1">
          <a:blip r:embed="rId2"/>
          <a:srcRect l="57020" t="34370" r="1383" b="25626"/>
          <a:stretch/>
        </p:blipFill>
        <p:spPr>
          <a:xfrm>
            <a:off x="648593" y="1604451"/>
            <a:ext cx="2122044" cy="1147960"/>
          </a:xfrm>
          <a:prstGeom prst="rect">
            <a:avLst/>
          </a:prstGeom>
          <a:ln>
            <a:solidFill>
              <a:schemeClr val="tx1"/>
            </a:solidFill>
          </a:ln>
        </p:spPr>
      </p:pic>
      <p:pic>
        <p:nvPicPr>
          <p:cNvPr id="9" name="Picture 8">
            <a:extLst>
              <a:ext uri="{FF2B5EF4-FFF2-40B4-BE49-F238E27FC236}">
                <a16:creationId xmlns:a16="http://schemas.microsoft.com/office/drawing/2014/main" id="{0EE7FBD3-B823-BD98-F641-0FF2DE5A7866}"/>
              </a:ext>
            </a:extLst>
          </p:cNvPr>
          <p:cNvPicPr>
            <a:picLocks noChangeAspect="1"/>
          </p:cNvPicPr>
          <p:nvPr/>
        </p:nvPicPr>
        <p:blipFill rotWithShape="1">
          <a:blip r:embed="rId3"/>
          <a:srcRect l="57371" t="33746" r="1383" b="25748"/>
          <a:stretch/>
        </p:blipFill>
        <p:spPr>
          <a:xfrm>
            <a:off x="648593" y="3614183"/>
            <a:ext cx="2122044" cy="1172234"/>
          </a:xfrm>
          <a:prstGeom prst="rect">
            <a:avLst/>
          </a:prstGeom>
          <a:ln>
            <a:solidFill>
              <a:schemeClr val="tx1"/>
            </a:solidFill>
          </a:ln>
        </p:spPr>
      </p:pic>
      <p:pic>
        <p:nvPicPr>
          <p:cNvPr id="11" name="Picture 10">
            <a:extLst>
              <a:ext uri="{FF2B5EF4-FFF2-40B4-BE49-F238E27FC236}">
                <a16:creationId xmlns:a16="http://schemas.microsoft.com/office/drawing/2014/main" id="{603291A0-5815-648F-11A9-C40CAB9425B6}"/>
              </a:ext>
            </a:extLst>
          </p:cNvPr>
          <p:cNvPicPr>
            <a:picLocks noChangeAspect="1"/>
          </p:cNvPicPr>
          <p:nvPr/>
        </p:nvPicPr>
        <p:blipFill rotWithShape="1">
          <a:blip r:embed="rId4"/>
          <a:srcRect l="56904" t="33746" r="1616" b="25639"/>
          <a:stretch/>
        </p:blipFill>
        <p:spPr>
          <a:xfrm>
            <a:off x="614150" y="5005560"/>
            <a:ext cx="2156487" cy="1187736"/>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5821969"/>
              </p:ext>
            </p:extLst>
          </p:nvPr>
        </p:nvGraphicFramePr>
        <p:xfrm>
          <a:off x="614150" y="545910"/>
          <a:ext cx="8518837" cy="5397690"/>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55033">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ما المقصود باللياقة البدنية؟</a:t>
                      </a: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اللياقة البدنية هي تمتعكم بأفضل حالة من الصحة والأداء من خلال المحافظة على ممارسة النشاط </a:t>
                      </a:r>
                      <a:b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البدني والتغذية وتناول الماء والسوائل على نحو سليم.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فكروا في شخص تعتبرونه لائقًا بدنيًا. ما الأمور التي يفعلها أو تعتقدون أنه يفعلها ليحافظ على لياقته؟ اكتبوا إجابتكم في كتاب العمل الخاص بكم.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a:t>
                      </a:r>
                    </a:p>
                    <a:p>
                      <a:pPr rtl="1"/>
                      <a:endParaRPr lang="ar-SA" sz="1000" b="0"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إجابات رائعة! لنكون لائقين بدنيًا علينا الحرص على اتخاذ خيارات صحية يومية في المجالات الثلاثة المذكورة في التعريف، وهي النشاط البدني والتغذية وتناول القدر الكافي من الماء والسوائل. يتمتع الشخص اللائق بدنيًا بصحة وعافية جيدتين.   </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ويمكن للقرارات الصحية التي تتخذها في هذه المجالات الثلاثة كل يوم أن تساعدكم على التمتع بصحة وأداءِ أفضل في الرياضة والعمل والهوايات وجوانب أخرى من حياتكم.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عندما تكونون لائقين بدنيًا، فإنكم تشعرون أنكم في حالة جيدة ويكون لديكم الكثير من الطاقة نظرًا </a:t>
                      </a:r>
                      <a:b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لتمتعكم بجسم قوي وصحي.</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a:t>
                      </a:r>
                    </a:p>
                    <a:p>
                      <a:pPr marL="0" algn="r" defTabSz="914400" rtl="1" eaLnBrk="1" latinLnBrk="0" hangingPunct="1"/>
                      <a:endPar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لماذا تُعتبر اللياقة البدنية مهمة؟</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r" defTabSz="914400" rtl="1" eaLnBrk="1" latinLnBrk="0" hangingPunct="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توجد العديد من الأسباب التي تجعل اللياقة البدنية مهمة! يمكن أن تساعد اللياقة على:</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التمتع بأداء أفضل في رياضتكم.</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زيادة مستويات الطاقة لديكم.</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الشعور بسعادة أكبر.</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تحسين نوعية نومكم.</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الوصول لوزن صحي.</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التمتع بصحة جيدة والإطالة من عمركم.</a:t>
                      </a:r>
                    </a:p>
                    <a:p>
                      <a:pPr marL="171450" indent="-171450" algn="r" defTabSz="914400" rtl="1" eaLnBrk="1" latinLnBrk="0" hangingPunct="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تقليل مستوى التوتر لديكم.</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13A45C6A-9F0F-9E21-1BBF-CF860E8FD3C3}"/>
              </a:ext>
            </a:extLst>
          </p:cNvPr>
          <p:cNvPicPr>
            <a:picLocks noChangeAspect="1"/>
          </p:cNvPicPr>
          <p:nvPr/>
        </p:nvPicPr>
        <p:blipFill rotWithShape="1">
          <a:blip r:embed="rId2"/>
          <a:srcRect l="57138" t="34161" r="1266" b="25125"/>
          <a:stretch/>
        </p:blipFill>
        <p:spPr>
          <a:xfrm>
            <a:off x="631173" y="2051268"/>
            <a:ext cx="2107259" cy="1160176"/>
          </a:xfrm>
          <a:prstGeom prst="rect">
            <a:avLst/>
          </a:prstGeom>
          <a:ln>
            <a:solidFill>
              <a:schemeClr val="tx1"/>
            </a:solidFill>
          </a:ln>
        </p:spPr>
      </p:pic>
      <p:pic>
        <p:nvPicPr>
          <p:cNvPr id="8" name="Picture 7">
            <a:extLst>
              <a:ext uri="{FF2B5EF4-FFF2-40B4-BE49-F238E27FC236}">
                <a16:creationId xmlns:a16="http://schemas.microsoft.com/office/drawing/2014/main" id="{C3C11A82-D016-2879-D065-C3F9B5EF4708}"/>
              </a:ext>
            </a:extLst>
          </p:cNvPr>
          <p:cNvPicPr>
            <a:picLocks noChangeAspect="1"/>
          </p:cNvPicPr>
          <p:nvPr/>
        </p:nvPicPr>
        <p:blipFill rotWithShape="1">
          <a:blip r:embed="rId3"/>
          <a:srcRect l="56904" t="33953" r="1850" b="25540"/>
          <a:stretch/>
        </p:blipFill>
        <p:spPr>
          <a:xfrm>
            <a:off x="622661" y="4572001"/>
            <a:ext cx="2124282" cy="1173470"/>
          </a:xfrm>
          <a:prstGeom prst="rect">
            <a:avLst/>
          </a:prstGeom>
          <a:ln>
            <a:solidFill>
              <a:schemeClr val="tx1"/>
            </a:solidFill>
          </a:ln>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080415361"/>
              </p:ext>
            </p:extLst>
          </p:nvPr>
        </p:nvGraphicFramePr>
        <p:xfrm>
          <a:off x="555382" y="205105"/>
          <a:ext cx="8518837" cy="657963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65915">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الأنواع الأربعة للتمارين</a:t>
                      </a: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دقيقتان</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lgn="r" rtl="1">
                        <a:lnSpc>
                          <a:spcPct val="100000"/>
                        </a:lnSpc>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لنتحدث أكثر عن النشاط البدني والتمارين الرياضية!</a:t>
                      </a:r>
                      <a:br>
                        <a:rPr lang="ar-SA" dirty="0">
                          <a:cs typeface="Arial" panose="020B0604020202020204" pitchFamily="34" charset="0"/>
                        </a:rPr>
                      </a:br>
                      <a:br>
                        <a:rPr lang="ar-SA" dirty="0">
                          <a:cs typeface="Arial" panose="020B0604020202020204" pitchFamily="34" charset="0"/>
                        </a:rPr>
                      </a:br>
                      <a:r>
                        <a:rPr lang="ar-SA" sz="1000" b="1" dirty="0">
                          <a:latin typeface="Ubuntu" panose="020B0504030602030204" pitchFamily="34" charset="0"/>
                          <a:ea typeface="+mn-lt"/>
                          <a:cs typeface="Arial" panose="020B0604020202020204" pitchFamily="34" charset="0"/>
                          <a:rtl/>
                        </a:rPr>
                        <a:t>النشاط البدني </a:t>
                      </a:r>
                      <a:r>
                        <a:rPr lang="ar-SA" sz="1000" dirty="0">
                          <a:latin typeface="Ubuntu" panose="020B0504030602030204" pitchFamily="34" charset="0"/>
                          <a:ea typeface="+mn-lt"/>
                          <a:cs typeface="Arial" panose="020B0604020202020204" pitchFamily="34" charset="0"/>
                          <a:rtl/>
                        </a:rPr>
                        <a:t>هو أي حركة تقوم بها أجسادنا. تكون ناتجة عن عضلاتنا وتستهلك طاقة.</a:t>
                      </a:r>
                    </a:p>
                    <a:p>
                      <a:pPr marL="0" indent="0" algn="r" rtl="1">
                        <a:lnSpc>
                          <a:spcPct val="100000"/>
                        </a:lnSpc>
                        <a:buNone/>
                      </a:pPr>
                      <a:endParaRPr lang="ar-SA" sz="1000" dirty="0">
                        <a:latin typeface="Ubuntu" panose="020B0504030602030204" pitchFamily="34" charset="0"/>
                        <a:ea typeface="+mn-lt"/>
                        <a:cs typeface="Arial" panose="020B0604020202020204" pitchFamily="34" charset="0"/>
                      </a:endParaRPr>
                    </a:p>
                    <a:p>
                      <a:pPr marL="0" indent="0" algn="r" rtl="1">
                        <a:lnSpc>
                          <a:spcPct val="100000"/>
                        </a:lnSpc>
                        <a:buNone/>
                      </a:pPr>
                      <a:r>
                        <a:rPr lang="ar-SA" sz="1000" dirty="0">
                          <a:latin typeface="Ubuntu" panose="020B0504030602030204" pitchFamily="34" charset="0"/>
                          <a:ea typeface="+mn-lt"/>
                          <a:cs typeface="Arial" panose="020B0604020202020204" pitchFamily="34" charset="0"/>
                          <a:rtl/>
                        </a:rPr>
                        <a:t>يمكن أن يشمل النشاط البدني النشاطات التي تحركون فيها أجسامكم طوال اليوم مثل شراء البقالة أو السير في العمل أو أعمال البستنة.</a:t>
                      </a:r>
                      <a:endParaRPr lang="ar-SA" sz="1000" dirty="0">
                        <a:latin typeface="Ubuntu" panose="020B0504030602030204" pitchFamily="34" charset="0"/>
                        <a:cs typeface="Arial" panose="020B0604020202020204" pitchFamily="34" charset="0"/>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algn="r" rtl="1">
                        <a:lnSpc>
                          <a:spcPct val="100000"/>
                        </a:lnSpc>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بينما التمرين </a:t>
                      </a:r>
                      <a:r>
                        <a:rPr lang="ar-SA" sz="1000" b="1" dirty="0">
                          <a:latin typeface="Ubuntu" panose="020B0504030602030204" pitchFamily="34" charset="0"/>
                          <a:ea typeface="+mn-lt"/>
                          <a:cs typeface="Arial" panose="020B0604020202020204" pitchFamily="34" charset="0"/>
                          <a:rtl/>
                        </a:rPr>
                        <a:t>يكون </a:t>
                      </a:r>
                      <a:r>
                        <a:rPr lang="ar-SA" sz="1000" b="0" dirty="0">
                          <a:latin typeface="Ubuntu" panose="020B0504030602030204" pitchFamily="34" charset="0"/>
                          <a:ea typeface="+mn-lt"/>
                          <a:cs typeface="Arial" panose="020B0604020202020204" pitchFamily="34" charset="0"/>
                          <a:rtl/>
                        </a:rPr>
                        <a:t>مخططًا</a:t>
                      </a:r>
                      <a:r>
                        <a:rPr lang="ar-SA" sz="1000" dirty="0">
                          <a:latin typeface="Ubuntu" panose="020B0504030602030204" pitchFamily="34" charset="0"/>
                          <a:ea typeface="+mn-lt"/>
                          <a:cs typeface="Arial" panose="020B0604020202020204" pitchFamily="34" charset="0"/>
                          <a:rtl/>
                        </a:rPr>
                        <a:t> ومنظمًا ومتكررًا ويركز على الحفاظ على عنصر أو أكثر من عناصر اللياقة البدنية أو على تحسين ذلك.</a:t>
                      </a:r>
                      <a:endParaRPr lang="ar-SA" sz="1000" dirty="0">
                        <a:latin typeface="Ubuntu" panose="020B0504030602030204" pitchFamily="34" charset="0"/>
                        <a:cs typeface="Arial" panose="020B0604020202020204" pitchFamily="34" charset="0"/>
                      </a:endParaRPr>
                    </a:p>
                    <a:p>
                      <a:pPr rtl="1"/>
                      <a:r>
                        <a:rPr lang="ar-SA" sz="1000" dirty="0">
                          <a:latin typeface="Ubuntu" panose="020B0504030602030204" pitchFamily="34" charset="0"/>
                          <a:cs typeface="Arial" panose="020B0604020202020204" pitchFamily="34" charset="0"/>
                          <a:rtl/>
                        </a:rPr>
                        <a:t>يمكنكم أن تحسّنوا مستواكم كلاعبين من خلال الاستمتاع بممارسة النشاط البدني خارج نطاق تدريبكم الرياضي. هناك العديد من الطرق لتصبحوا نشطاء بدنيًا. يمكن أن تساعدكم تمارين معينة على تحسين المهارات اللازمة لرياضتكم.</a:t>
                      </a:r>
                    </a:p>
                    <a:p>
                      <a:pPr rtl="1"/>
                      <a:endParaRPr lang="ar-SA" sz="1000" dirty="0">
                        <a:latin typeface="Ubuntu" panose="020B0504030602030204" pitchFamily="34" charset="0"/>
                        <a:cs typeface="Arial" panose="020B0604020202020204" pitchFamily="34" charset="0"/>
                      </a:endParaRPr>
                    </a:p>
                    <a:p>
                      <a:pPr rtl="1"/>
                      <a:r>
                        <a:rPr lang="ar-SA" sz="1000" b="1" dirty="0">
                          <a:latin typeface="Ubuntu" panose="020B0504030602030204" pitchFamily="34" charset="0"/>
                          <a:cs typeface="Arial" panose="020B0604020202020204" pitchFamily="34" charset="0"/>
                          <a:rtl/>
                        </a:rPr>
                        <a:t>يتكون التمرين من أربعة عناصر مختلفة تؤثر على جسمكم بطرق مختلفة.</a:t>
                      </a:r>
                    </a:p>
                    <a:p>
                      <a:pPr rtl="1"/>
                      <a:r>
                        <a:rPr lang="ar-SA" sz="1000" dirty="0">
                          <a:latin typeface="Ubuntu" panose="020B0504030602030204" pitchFamily="34" charset="0"/>
                          <a:cs typeface="Arial" panose="020B0604020202020204" pitchFamily="34" charset="0"/>
                          <a:rtl/>
                        </a:rPr>
                        <a:t>التَحمُّل</a:t>
                      </a:r>
                    </a:p>
                    <a:p>
                      <a:pPr rtl="1"/>
                      <a:r>
                        <a:rPr lang="ar-SA" sz="1000" dirty="0">
                          <a:latin typeface="Ubuntu" panose="020B0504030602030204" pitchFamily="34" charset="0"/>
                          <a:cs typeface="Arial" panose="020B0604020202020204" pitchFamily="34" charset="0"/>
                          <a:rtl/>
                        </a:rPr>
                        <a:t>القوة</a:t>
                      </a:r>
                    </a:p>
                    <a:p>
                      <a:pPr rtl="1"/>
                      <a:r>
                        <a:rPr lang="ar-SA" sz="1000" dirty="0">
                          <a:latin typeface="Ubuntu" panose="020B0504030602030204" pitchFamily="34" charset="0"/>
                          <a:cs typeface="Arial" panose="020B0604020202020204" pitchFamily="34" charset="0"/>
                          <a:rtl/>
                        </a:rPr>
                        <a:t>المرونة</a:t>
                      </a:r>
                    </a:p>
                    <a:p>
                      <a:pPr rtl="1"/>
                      <a:r>
                        <a:rPr lang="ar-SA" sz="1000" dirty="0">
                          <a:latin typeface="Ubuntu" panose="020B0504030602030204" pitchFamily="34" charset="0"/>
                          <a:cs typeface="Arial" panose="020B0604020202020204" pitchFamily="34" charset="0"/>
                          <a:rtl/>
                        </a:rPr>
                        <a:t>التوازن</a:t>
                      </a:r>
                    </a:p>
                    <a:p>
                      <a:pPr marL="0" indent="0" rtl="1"/>
                      <a:endParaRPr lang="ar-SA" sz="1000" dirty="0">
                        <a:latin typeface="Ubuntu" panose="020B0504030602030204" pitchFamily="34" charset="0"/>
                        <a:cs typeface="Arial" panose="020B0604020202020204" pitchFamily="34" charset="0"/>
                      </a:endParaRPr>
                    </a:p>
                    <a:p>
                      <a:pPr rtl="1"/>
                      <a:r>
                        <a:rPr lang="ar-SA" sz="1000" baseline="0" dirty="0">
                          <a:latin typeface="Ubuntu" panose="020B0504030602030204" pitchFamily="34" charset="0"/>
                          <a:cs typeface="Arial" panose="020B0604020202020204" pitchFamily="34" charset="0"/>
                          <a:rtl/>
                        </a:rPr>
                        <a:t>للحفاظ على صحة جيدة، ستحتاجون إلى دمج أنواع مختلفة من التمارين.  </a:t>
                      </a:r>
                    </a:p>
                    <a:p>
                      <a:pPr rtl="1"/>
                      <a:endParaRPr lang="ar-SA" sz="800" b="0" i="0" u="none" strike="noStrike" kern="1200" baseline="0" noProof="0" dirty="0">
                        <a:solidFill>
                          <a:schemeClr val="dk1"/>
                        </a:solidFill>
                        <a:latin typeface="Ubuntu" panose="020B0504030602030204" pitchFamily="34" charset="0"/>
                        <a:ea typeface="+mn-ea"/>
                        <a:cs typeface="Arial" panose="020B0604020202020204" pitchFamily="34" charset="0"/>
                        <a:rtl/>
                      </a:endParaRPr>
                    </a:p>
                    <a:p>
                      <a:pPr rtl="1"/>
                      <a:endParaRPr lang="ar-SA" sz="800" b="0" i="0" u="none" strike="noStrike" kern="1200" baseline="0" noProof="0" dirty="0">
                        <a:solidFill>
                          <a:schemeClr val="dk1"/>
                        </a:solidFill>
                        <a:latin typeface="Ubuntu" panose="020B0504030602030204" pitchFamily="34" charset="0"/>
                        <a:ea typeface="+mn-ea"/>
                        <a:cs typeface="Arial" panose="020B0604020202020204" pitchFamily="34" charset="0"/>
                        <a:rtl/>
                      </a:endParaRP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التَحمُّل</a:t>
                      </a: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التحمُّل هو القدرة على إبقاء جسمكم في حالة حركة لفترات طويلة من الزمن. يمكن أن تساعدكم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التحمُّل على العدو لمسافات أبعد دون توقف والتدرب لمدة أطول مع فترات راحة أقل.  </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اجعلوا هدفكم هو ممارسة تمرين تحمُّل لمدة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150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دقيقة على الأقل كل أسبوع. وهو ما يعني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حوالي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دقيقة كل يوم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5</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أيام من الأسبوع.</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الأمثلة على تمارين التحمُّل؟ اكتبوا إجاباتكم في كتاب العمل الخاص بكم.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فيما يلي بعض الأمثلة على تمارين التحمُّل:</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تمارين التَحمُّل هي عبارة عن حركات إيقاعية مستمرة مثل ركوب الدراجة والعدو والسباحة.</a:t>
                      </a: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6" name="Group 15">
            <a:extLst>
              <a:ext uri="{FF2B5EF4-FFF2-40B4-BE49-F238E27FC236}">
                <a16:creationId xmlns:a16="http://schemas.microsoft.com/office/drawing/2014/main" id="{4C38F1DA-2D99-95FF-BB79-A9E2DF2B2F46}"/>
              </a:ext>
            </a:extLst>
          </p:cNvPr>
          <p:cNvGrpSpPr/>
          <p:nvPr/>
        </p:nvGrpSpPr>
        <p:grpSpPr>
          <a:xfrm>
            <a:off x="555382" y="662930"/>
            <a:ext cx="2088389" cy="3554869"/>
            <a:chOff x="555382" y="662930"/>
            <a:chExt cx="2088389" cy="3554869"/>
          </a:xfrm>
        </p:grpSpPr>
        <p:pic>
          <p:nvPicPr>
            <p:cNvPr id="6" name="Picture 5">
              <a:extLst>
                <a:ext uri="{FF2B5EF4-FFF2-40B4-BE49-F238E27FC236}">
                  <a16:creationId xmlns:a16="http://schemas.microsoft.com/office/drawing/2014/main" id="{ED791CE9-5FEE-1119-558B-91CBFDDED072}"/>
                </a:ext>
              </a:extLst>
            </p:cNvPr>
            <p:cNvPicPr>
              <a:picLocks noChangeAspect="1"/>
            </p:cNvPicPr>
            <p:nvPr/>
          </p:nvPicPr>
          <p:blipFill rotWithShape="1">
            <a:blip r:embed="rId2"/>
            <a:srcRect l="57138" t="34370" r="1499" b="25747"/>
            <a:stretch/>
          </p:blipFill>
          <p:spPr>
            <a:xfrm>
              <a:off x="555382" y="662930"/>
              <a:ext cx="2088389" cy="1142210"/>
            </a:xfrm>
            <a:prstGeom prst="rect">
              <a:avLst/>
            </a:prstGeom>
            <a:ln>
              <a:solidFill>
                <a:schemeClr val="tx1"/>
              </a:solidFill>
            </a:ln>
          </p:spPr>
        </p:pic>
        <p:pic>
          <p:nvPicPr>
            <p:cNvPr id="8" name="Picture 7">
              <a:extLst>
                <a:ext uri="{FF2B5EF4-FFF2-40B4-BE49-F238E27FC236}">
                  <a16:creationId xmlns:a16="http://schemas.microsoft.com/office/drawing/2014/main" id="{6C442B22-8C1A-B692-BF97-2936B3E3CC0F}"/>
                </a:ext>
              </a:extLst>
            </p:cNvPr>
            <p:cNvPicPr>
              <a:picLocks noChangeAspect="1"/>
            </p:cNvPicPr>
            <p:nvPr/>
          </p:nvPicPr>
          <p:blipFill rotWithShape="1">
            <a:blip r:embed="rId3"/>
            <a:srcRect l="56788" t="33537" r="1732" b="24918"/>
            <a:stretch/>
          </p:blipFill>
          <p:spPr>
            <a:xfrm>
              <a:off x="555382" y="1834856"/>
              <a:ext cx="2088389" cy="1176557"/>
            </a:xfrm>
            <a:prstGeom prst="rect">
              <a:avLst/>
            </a:prstGeom>
            <a:ln>
              <a:solidFill>
                <a:schemeClr val="tx1"/>
              </a:solidFill>
            </a:ln>
          </p:spPr>
        </p:pic>
        <p:pic>
          <p:nvPicPr>
            <p:cNvPr id="15" name="Picture 14">
              <a:extLst>
                <a:ext uri="{FF2B5EF4-FFF2-40B4-BE49-F238E27FC236}">
                  <a16:creationId xmlns:a16="http://schemas.microsoft.com/office/drawing/2014/main" id="{655E33A3-14C1-735D-D780-A47384930C6D}"/>
                </a:ext>
              </a:extLst>
            </p:cNvPr>
            <p:cNvPicPr>
              <a:picLocks noChangeAspect="1"/>
            </p:cNvPicPr>
            <p:nvPr/>
          </p:nvPicPr>
          <p:blipFill rotWithShape="1">
            <a:blip r:embed="rId4"/>
            <a:srcRect l="57138" t="34161" r="1383" b="24917"/>
            <a:stretch/>
          </p:blipFill>
          <p:spPr>
            <a:xfrm>
              <a:off x="555382" y="3058890"/>
              <a:ext cx="2088389" cy="1158909"/>
            </a:xfrm>
            <a:prstGeom prst="rect">
              <a:avLst/>
            </a:prstGeom>
            <a:ln>
              <a:solidFill>
                <a:schemeClr val="tx1"/>
              </a:solidFill>
            </a:ln>
          </p:spPr>
        </p:pic>
      </p:grpSp>
      <p:grpSp>
        <p:nvGrpSpPr>
          <p:cNvPr id="21" name="Group 20">
            <a:extLst>
              <a:ext uri="{FF2B5EF4-FFF2-40B4-BE49-F238E27FC236}">
                <a16:creationId xmlns:a16="http://schemas.microsoft.com/office/drawing/2014/main" id="{5136B881-9EB0-D937-6532-A6ED20298795}"/>
              </a:ext>
            </a:extLst>
          </p:cNvPr>
          <p:cNvGrpSpPr/>
          <p:nvPr/>
        </p:nvGrpSpPr>
        <p:grpSpPr>
          <a:xfrm>
            <a:off x="555382" y="4303288"/>
            <a:ext cx="2088389" cy="2408147"/>
            <a:chOff x="555382" y="4303288"/>
            <a:chExt cx="2088389" cy="2408147"/>
          </a:xfrm>
        </p:grpSpPr>
        <p:pic>
          <p:nvPicPr>
            <p:cNvPr id="18" name="Picture 17">
              <a:extLst>
                <a:ext uri="{FF2B5EF4-FFF2-40B4-BE49-F238E27FC236}">
                  <a16:creationId xmlns:a16="http://schemas.microsoft.com/office/drawing/2014/main" id="{1209C44C-6EDF-56EE-E50B-0EE4BEB56426}"/>
                </a:ext>
              </a:extLst>
            </p:cNvPr>
            <p:cNvPicPr>
              <a:picLocks noChangeAspect="1"/>
            </p:cNvPicPr>
            <p:nvPr/>
          </p:nvPicPr>
          <p:blipFill rotWithShape="1">
            <a:blip r:embed="rId5"/>
            <a:srcRect l="57488" t="34161" r="1616" b="24917"/>
            <a:stretch/>
          </p:blipFill>
          <p:spPr>
            <a:xfrm>
              <a:off x="555382" y="4303288"/>
              <a:ext cx="2088389" cy="1175465"/>
            </a:xfrm>
            <a:prstGeom prst="rect">
              <a:avLst/>
            </a:prstGeom>
            <a:ln>
              <a:solidFill>
                <a:schemeClr val="tx1"/>
              </a:solidFill>
            </a:ln>
          </p:spPr>
        </p:pic>
        <p:pic>
          <p:nvPicPr>
            <p:cNvPr id="20" name="Picture 19">
              <a:extLst>
                <a:ext uri="{FF2B5EF4-FFF2-40B4-BE49-F238E27FC236}">
                  <a16:creationId xmlns:a16="http://schemas.microsoft.com/office/drawing/2014/main" id="{459996DA-2259-EA9F-39D1-C6B3173CFC74}"/>
                </a:ext>
              </a:extLst>
            </p:cNvPr>
            <p:cNvPicPr>
              <a:picLocks noChangeAspect="1"/>
            </p:cNvPicPr>
            <p:nvPr/>
          </p:nvPicPr>
          <p:blipFill rotWithShape="1">
            <a:blip r:embed="rId6"/>
            <a:srcRect l="57020" t="33953" r="1499" b="25332"/>
            <a:stretch/>
          </p:blipFill>
          <p:spPr>
            <a:xfrm>
              <a:off x="555382" y="5558409"/>
              <a:ext cx="2088389" cy="1153026"/>
            </a:xfrm>
            <a:prstGeom prst="rect">
              <a:avLst/>
            </a:prstGeom>
            <a:ln>
              <a:solidFill>
                <a:schemeClr val="tx1"/>
              </a:solidFill>
            </a:ln>
          </p:spPr>
        </p:pic>
      </p:grpSp>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147768174"/>
              </p:ext>
            </p:extLst>
          </p:nvPr>
        </p:nvGraphicFramePr>
        <p:xfrm>
          <a:off x="614150" y="545910"/>
          <a:ext cx="8518837" cy="59090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rtl="1"/>
                      <a:r>
                        <a:rPr lang="ar-SA" sz="1400" baseline="0" noProof="0" dirty="0">
                          <a:solidFill>
                            <a:srgbClr val="316355"/>
                          </a:solidFill>
                          <a:latin typeface="Ubuntu" panose="020B0504030602030204" pitchFamily="34" charset="0"/>
                          <a:cs typeface="Arial" panose="020B0604020202020204" pitchFamily="34" charset="0"/>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القوة</a:t>
                      </a: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القوة هي قدرة الجسم على أداء العمل. حاولوا ممارسة تمارين القوة من يومين إلى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أيام كل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أسبوع لمدة تصل إلى </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val="0"/>
                        </a:rPr>
                        <a:t>30</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دقيقة.</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الأمثلة على تمارين القوة؟ اكتبوا إجاباتكم في كتاب العمل الخاص بكم.</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لا تزيد تمارين القوة من قوة عضلاتكم فحسب، ولكنها تزيد من قوة عظامكم أيضًا.</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يمكن ممارسة تمارين القوة في أي مكان.</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تذكروا - في حالة استخدام أوزانًا أو معدات، فاحرصوا على استخدامها تحت إشراف أحد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المتخصصين المؤهلين.</a:t>
                      </a: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171450" indent="-171450" rtl="1">
                        <a:buFont typeface="Arial" panose="020B0604020202020204" pitchFamily="34" charset="0"/>
                        <a:buChar char="•"/>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الدرس الأول: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نظرة عامة على اللياقة البدنية، النشاط البدني</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المرونة </a:t>
                      </a:r>
                    </a:p>
                    <a:p>
                      <a:pPr marL="0" algn="r" defTabSz="914400" rtl="1" eaLnBrk="1" latinLnBrk="0" hangingPunct="1"/>
                      <a:endPar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endParaRP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الزمن: </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val="0"/>
                        </a:rPr>
                        <a:t>4</a:t>
                      </a:r>
                      <a:r>
                        <a:rPr lang="ar-SA" sz="1000" b="0" i="0" u="none" strike="noStrike" kern="1200" baseline="0" noProof="0" dirty="0">
                          <a:solidFill>
                            <a:schemeClr val="tx1"/>
                          </a:solidFill>
                          <a:latin typeface="Ubuntu" panose="020B0504030602030204" pitchFamily="34" charset="0"/>
                          <a:ea typeface="+mn-ea"/>
                          <a:cs typeface="Arial" panose="020B0604020202020204" pitchFamily="34" charset="0"/>
                          <a:rtl/>
                        </a:rPr>
                        <a:t> دقائق</a:t>
                      </a:r>
                    </a:p>
                    <a:p>
                      <a:pPr marL="0" algn="r" defTabSz="914400" rtl="1" eaLnBrk="1" latinLnBrk="0" hangingPunct="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الفكرة الرئيسية: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المرونة هي القدرة على تحريك الجسم بسهولة في جميع الاتجاهات.</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إن أفضل طريقة لتحقيق المرونة هي ممارسة تمارين التمدد! </a:t>
                      </a:r>
                    </a:p>
                    <a:p>
                      <a:pPr marL="0" indent="0" rtl="1">
                        <a:buFont typeface="Arial" panose="020B0604020202020204" pitchFamily="34" charset="0"/>
                        <a:buNone/>
                      </a:pPr>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marL="0" indent="0" rtl="1">
                        <a:buFont typeface="Arial" panose="020B0604020202020204" pitchFamily="34" charset="0"/>
                        <a:buNone/>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يسهل التحلي بالمرونة من ممارسة المهارات الرياضية ويساعد على الحدِّ من إصابات العضلات والمفاصل!</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0" u="none" strike="noStrike" kern="1200" baseline="0" noProof="0" dirty="0">
                          <a:solidFill>
                            <a:srgbClr val="316355"/>
                          </a:solidFill>
                          <a:latin typeface="Ubuntu" panose="020B0504030602030204" pitchFamily="34" charset="0"/>
                          <a:ea typeface="+mn-ea"/>
                          <a:cs typeface="Arial" panose="020B0604020202020204" pitchFamily="34" charset="0"/>
                          <a:rtl/>
                        </a:rPr>
                        <a:t>سؤال:</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ما هي بعض الأمثلة على تمارين المرونة؟ فكروا في أجزاء جسمكم التي تستخدمونها في رياضتكم. </a:t>
                      </a:r>
                      <a:b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اكتبوا إجاباتكم في كتاب العمل الخاص بكم.</a:t>
                      </a:r>
                    </a:p>
                    <a:p>
                      <a:pPr rtl="1"/>
                      <a:endPar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بعض المشاركين أن يشاركوا إجاباتهم وانتقل إلى الشريحة التالية.</a:t>
                      </a:r>
                    </a:p>
                    <a:p>
                      <a:pPr rtl="1"/>
                      <a:endPar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endParaRPr>
                    </a:p>
                    <a:p>
                      <a:pPr rtl="1"/>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يتعين أن تمارسوا تمارين التمدد الديناميكي قبل التدريب/النشاط وتمارين التمدد الثابت بعده.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1" i="1" u="none" strike="noStrike" kern="1200" baseline="0" noProof="0" dirty="0">
                          <a:solidFill>
                            <a:schemeClr val="dk1"/>
                          </a:solidFill>
                          <a:latin typeface="Ubuntu" panose="020B0504030602030204" pitchFamily="34" charset="0"/>
                          <a:ea typeface="+mn-ea"/>
                          <a:cs typeface="Arial" panose="020B0604020202020204" pitchFamily="34" charset="0"/>
                          <a:rtl/>
                        </a:rPr>
                        <a:t>اطلب من المشاركين أن يسجلوا الملاحظات في كتاب العمل الخاص بهم:</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تتضمن </a:t>
                      </a:r>
                      <a:r>
                        <a:rPr lang="ar-SA" sz="1000" b="0" i="0" u="sng" strike="noStrike" kern="1200" baseline="0" noProof="0" dirty="0">
                          <a:solidFill>
                            <a:schemeClr val="dk1"/>
                          </a:solidFill>
                          <a:latin typeface="Ubuntu" panose="020B0504030602030204" pitchFamily="34" charset="0"/>
                          <a:ea typeface="+mn-ea"/>
                          <a:cs typeface="Arial" panose="020B0604020202020204" pitchFamily="34" charset="0"/>
                          <a:rtl/>
                        </a:rPr>
                        <a:t>تمارين التمدد الديناميكي</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حركات نشطة ومضبوطة تحرك أجزاء جسمكم في نطاق </a:t>
                      </a:r>
                      <a:br>
                        <a:rPr lang="en-US" sz="1000" b="0" i="0" u="none" strike="noStrike" kern="1200" baseline="0" noProof="0" dirty="0">
                          <a:solidFill>
                            <a:schemeClr val="dk1"/>
                          </a:solidFill>
                          <a:latin typeface="Ubuntu" panose="020B0504030602030204" pitchFamily="34" charset="0"/>
                          <a:ea typeface="+mn-ea"/>
                          <a:cs typeface="Arial" panose="020B0604020202020204" pitchFamily="34" charset="0"/>
                          <a:rtl/>
                        </a:rPr>
                      </a:b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كامل من الحركة.</a:t>
                      </a:r>
                    </a:p>
                    <a:p>
                      <a:pPr marL="171450" indent="-171450" rtl="1">
                        <a:buFont typeface="Arial" panose="020B0604020202020204" pitchFamily="34" charset="0"/>
                        <a:buChar char="•"/>
                      </a:pP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أما </a:t>
                      </a:r>
                      <a:r>
                        <a:rPr lang="ar-SA" sz="1000" b="0" i="0" u="sng" strike="noStrike" kern="1200" baseline="0" noProof="0" dirty="0">
                          <a:solidFill>
                            <a:schemeClr val="dk1"/>
                          </a:solidFill>
                          <a:latin typeface="Ubuntu" panose="020B0504030602030204" pitchFamily="34" charset="0"/>
                          <a:ea typeface="+mn-ea"/>
                          <a:cs typeface="Arial" panose="020B0604020202020204" pitchFamily="34" charset="0"/>
                          <a:rtl/>
                        </a:rPr>
                        <a:t>تمارين التمدد الثابت</a:t>
                      </a:r>
                      <a:r>
                        <a:rPr lang="ar-SA" sz="1000" b="0" i="0" u="none" strike="noStrike" kern="1200" baseline="0" noProof="0" dirty="0">
                          <a:solidFill>
                            <a:schemeClr val="dk1"/>
                          </a:solidFill>
                          <a:latin typeface="Ubuntu" panose="020B0504030602030204" pitchFamily="34" charset="0"/>
                          <a:ea typeface="+mn-ea"/>
                          <a:cs typeface="Arial" panose="020B0604020202020204" pitchFamily="34" charset="0"/>
                          <a:rtl/>
                        </a:rPr>
                        <a:t> فهي تلك التمارين التي تقفون أو تجلسون فيها أو تستلقون وتبقون في وضعية واحدة لفترة من الزمن.</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rtl="1"/>
                      <a:endParaRPr lang="ar-SA" baseline="0" noProof="0" dirty="0">
                        <a:cs typeface="Arial" panose="020B060402020202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8" name="Group 7">
            <a:extLst>
              <a:ext uri="{FF2B5EF4-FFF2-40B4-BE49-F238E27FC236}">
                <a16:creationId xmlns:a16="http://schemas.microsoft.com/office/drawing/2014/main" id="{D0475564-E6FC-6313-8D2C-FCC5215FD8E7}"/>
              </a:ext>
            </a:extLst>
          </p:cNvPr>
          <p:cNvGrpSpPr/>
          <p:nvPr/>
        </p:nvGrpSpPr>
        <p:grpSpPr>
          <a:xfrm>
            <a:off x="614150" y="1017710"/>
            <a:ext cx="2118037" cy="2416263"/>
            <a:chOff x="614150" y="1087160"/>
            <a:chExt cx="2118037" cy="2416263"/>
          </a:xfrm>
        </p:grpSpPr>
        <p:pic>
          <p:nvPicPr>
            <p:cNvPr id="4" name="Picture 3">
              <a:extLst>
                <a:ext uri="{FF2B5EF4-FFF2-40B4-BE49-F238E27FC236}">
                  <a16:creationId xmlns:a16="http://schemas.microsoft.com/office/drawing/2014/main" id="{66BF5854-B35F-922E-8EA3-10627037AA5F}"/>
                </a:ext>
              </a:extLst>
            </p:cNvPr>
            <p:cNvPicPr>
              <a:picLocks noChangeAspect="1"/>
            </p:cNvPicPr>
            <p:nvPr/>
          </p:nvPicPr>
          <p:blipFill rotWithShape="1">
            <a:blip r:embed="rId2"/>
            <a:srcRect l="57254" t="33859" r="1149" b="25725"/>
            <a:stretch/>
          </p:blipFill>
          <p:spPr>
            <a:xfrm>
              <a:off x="614150" y="1087160"/>
              <a:ext cx="2118037" cy="1157580"/>
            </a:xfrm>
            <a:prstGeom prst="rect">
              <a:avLst/>
            </a:prstGeom>
            <a:ln>
              <a:solidFill>
                <a:schemeClr val="tx1"/>
              </a:solidFill>
            </a:ln>
          </p:spPr>
        </p:pic>
        <p:pic>
          <p:nvPicPr>
            <p:cNvPr id="7" name="Picture 6">
              <a:extLst>
                <a:ext uri="{FF2B5EF4-FFF2-40B4-BE49-F238E27FC236}">
                  <a16:creationId xmlns:a16="http://schemas.microsoft.com/office/drawing/2014/main" id="{8197E724-02B7-A454-D662-5B7F8E4961AF}"/>
                </a:ext>
              </a:extLst>
            </p:cNvPr>
            <p:cNvPicPr>
              <a:picLocks noChangeAspect="1"/>
            </p:cNvPicPr>
            <p:nvPr/>
          </p:nvPicPr>
          <p:blipFill rotWithShape="1">
            <a:blip r:embed="rId3"/>
            <a:srcRect l="57020" t="33746" r="1266" b="25724"/>
            <a:stretch/>
          </p:blipFill>
          <p:spPr>
            <a:xfrm>
              <a:off x="614150" y="2345841"/>
              <a:ext cx="2118037" cy="1157582"/>
            </a:xfrm>
            <a:prstGeom prst="rect">
              <a:avLst/>
            </a:prstGeom>
            <a:ln>
              <a:solidFill>
                <a:schemeClr val="tx1"/>
              </a:solidFill>
            </a:ln>
          </p:spPr>
        </p:pic>
      </p:grpSp>
      <p:grpSp>
        <p:nvGrpSpPr>
          <p:cNvPr id="15" name="Group 14">
            <a:extLst>
              <a:ext uri="{FF2B5EF4-FFF2-40B4-BE49-F238E27FC236}">
                <a16:creationId xmlns:a16="http://schemas.microsoft.com/office/drawing/2014/main" id="{048D1429-DC6C-550E-8DCA-AEC1A73FC7F0}"/>
              </a:ext>
            </a:extLst>
          </p:cNvPr>
          <p:cNvGrpSpPr/>
          <p:nvPr/>
        </p:nvGrpSpPr>
        <p:grpSpPr>
          <a:xfrm>
            <a:off x="614150" y="3583227"/>
            <a:ext cx="2118037" cy="2521630"/>
            <a:chOff x="614150" y="3583227"/>
            <a:chExt cx="2118037" cy="2521630"/>
          </a:xfrm>
        </p:grpSpPr>
        <p:pic>
          <p:nvPicPr>
            <p:cNvPr id="11" name="Picture 10">
              <a:extLst>
                <a:ext uri="{FF2B5EF4-FFF2-40B4-BE49-F238E27FC236}">
                  <a16:creationId xmlns:a16="http://schemas.microsoft.com/office/drawing/2014/main" id="{E3D3BA7B-3C81-CCED-DE7F-7D94E3095B6D}"/>
                </a:ext>
              </a:extLst>
            </p:cNvPr>
            <p:cNvPicPr>
              <a:picLocks noChangeAspect="1"/>
            </p:cNvPicPr>
            <p:nvPr/>
          </p:nvPicPr>
          <p:blipFill rotWithShape="1">
            <a:blip r:embed="rId4"/>
            <a:srcRect l="57020" t="33953" r="1266" b="25540"/>
            <a:stretch/>
          </p:blipFill>
          <p:spPr>
            <a:xfrm>
              <a:off x="614150" y="3583227"/>
              <a:ext cx="2118037" cy="1156911"/>
            </a:xfrm>
            <a:prstGeom prst="rect">
              <a:avLst/>
            </a:prstGeom>
            <a:ln>
              <a:solidFill>
                <a:schemeClr val="tx1"/>
              </a:solidFill>
            </a:ln>
          </p:spPr>
        </p:pic>
        <p:pic>
          <p:nvPicPr>
            <p:cNvPr id="14" name="Picture 13">
              <a:extLst>
                <a:ext uri="{FF2B5EF4-FFF2-40B4-BE49-F238E27FC236}">
                  <a16:creationId xmlns:a16="http://schemas.microsoft.com/office/drawing/2014/main" id="{50F64498-C71C-0190-4111-3899CB841172}"/>
                </a:ext>
              </a:extLst>
            </p:cNvPr>
            <p:cNvPicPr>
              <a:picLocks noChangeAspect="1"/>
            </p:cNvPicPr>
            <p:nvPr/>
          </p:nvPicPr>
          <p:blipFill rotWithShape="1">
            <a:blip r:embed="rId5"/>
            <a:srcRect l="57020" t="33539" r="1850" b="24501"/>
            <a:stretch/>
          </p:blipFill>
          <p:spPr>
            <a:xfrm>
              <a:off x="614150" y="4889392"/>
              <a:ext cx="2118037" cy="1215465"/>
            </a:xfrm>
            <a:prstGeom prst="rect">
              <a:avLst/>
            </a:prstGeom>
            <a:ln>
              <a:solidFill>
                <a:schemeClr val="tx1"/>
              </a:solidFill>
            </a:ln>
          </p:spPr>
        </p:pic>
      </p:grpSp>
    </p:spTree>
    <p:extLst>
      <p:ext uri="{BB962C8B-B14F-4D97-AF65-F5344CB8AC3E}">
        <p14:creationId xmlns:p14="http://schemas.microsoft.com/office/powerpoint/2010/main" val="37394086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3852</TotalTime>
  <Words>7533</Words>
  <Application>Microsoft Office PowerPoint</Application>
  <PresentationFormat>A4 Paper (210x297 mm)</PresentationFormat>
  <Paragraphs>1179</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Ubuntu</vt:lpstr>
      <vt:lpstr>Ubuntu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Ryan Haight</cp:lastModifiedBy>
  <cp:revision>65</cp:revision>
  <dcterms:created xsi:type="dcterms:W3CDTF">2021-10-30T18:12:00Z</dcterms:created>
  <dcterms:modified xsi:type="dcterms:W3CDTF">2025-12-02T19:55:26Z</dcterms:modified>
</cp:coreProperties>
</file>