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96" r:id="rId2"/>
  </p:sldMasterIdLst>
  <p:notesMasterIdLst>
    <p:notesMasterId r:id="rId27"/>
  </p:notesMasterIdLst>
  <p:handoutMasterIdLst>
    <p:handoutMasterId r:id="rId28"/>
  </p:handoutMasterIdLst>
  <p:sldIdLst>
    <p:sldId id="304" r:id="rId3"/>
    <p:sldId id="280" r:id="rId4"/>
    <p:sldId id="281" r:id="rId5"/>
    <p:sldId id="321" r:id="rId6"/>
    <p:sldId id="277" r:id="rId7"/>
    <p:sldId id="282" r:id="rId8"/>
    <p:sldId id="283" r:id="rId9"/>
    <p:sldId id="317" r:id="rId10"/>
    <p:sldId id="285" r:id="rId11"/>
    <p:sldId id="284" r:id="rId12"/>
    <p:sldId id="322" r:id="rId13"/>
    <p:sldId id="319" r:id="rId14"/>
    <p:sldId id="288" r:id="rId15"/>
    <p:sldId id="289" r:id="rId16"/>
    <p:sldId id="290" r:id="rId17"/>
    <p:sldId id="291" r:id="rId18"/>
    <p:sldId id="294" r:id="rId19"/>
    <p:sldId id="295" r:id="rId20"/>
    <p:sldId id="296" r:id="rId21"/>
    <p:sldId id="299" r:id="rId22"/>
    <p:sldId id="300" r:id="rId23"/>
    <p:sldId id="320" r:id="rId24"/>
    <p:sldId id="315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Klinger" initials="EK" lastIdx="1" clrIdx="0">
    <p:extLst>
      <p:ext uri="{19B8F6BF-5375-455C-9EA6-DF929625EA0E}">
        <p15:presenceInfo xmlns:p15="http://schemas.microsoft.com/office/powerpoint/2012/main" userId="S::eklinger@specialolympics.org::32fd7057-244c-48f8-a445-f523d89347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6" autoAdjust="0"/>
    <p:restoredTop sz="85020" autoAdjust="0"/>
  </p:normalViewPr>
  <p:slideViewPr>
    <p:cSldViewPr snapToGrid="0" snapToObjects="1">
      <p:cViewPr varScale="1">
        <p:scale>
          <a:sx n="97" d="100"/>
          <a:sy n="97" d="100"/>
        </p:scale>
        <p:origin x="18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ducciones PTY" userId="5bfa9bb023ce78d1" providerId="LiveId" clId="{C3430671-464D-4E6E-BFD2-8EDB5E9E33E5}"/>
    <pc:docChg chg="modSld">
      <pc:chgData name="Traducciones PTY" userId="5bfa9bb023ce78d1" providerId="LiveId" clId="{C3430671-464D-4E6E-BFD2-8EDB5E9E33E5}" dt="2021-06-27T22:51:38.160" v="23" actId="14100"/>
      <pc:docMkLst>
        <pc:docMk/>
      </pc:docMkLst>
      <pc:sldChg chg="modSp mod">
        <pc:chgData name="Traducciones PTY" userId="5bfa9bb023ce78d1" providerId="LiveId" clId="{C3430671-464D-4E6E-BFD2-8EDB5E9E33E5}" dt="2021-06-27T22:45:11.747" v="1" actId="20577"/>
        <pc:sldMkLst>
          <pc:docMk/>
          <pc:sldMk cId="3047000875" sldId="280"/>
        </pc:sldMkLst>
        <pc:spChg chg="mod">
          <ac:chgData name="Traducciones PTY" userId="5bfa9bb023ce78d1" providerId="LiveId" clId="{C3430671-464D-4E6E-BFD2-8EDB5E9E33E5}" dt="2021-06-27T22:45:11.747" v="1" actId="20577"/>
          <ac:spMkLst>
            <pc:docMk/>
            <pc:sldMk cId="3047000875" sldId="280"/>
            <ac:spMk id="2" creationId="{00000000-0000-0000-0000-000000000000}"/>
          </ac:spMkLst>
        </pc:spChg>
      </pc:sldChg>
      <pc:sldChg chg="modSp mod">
        <pc:chgData name="Traducciones PTY" userId="5bfa9bb023ce78d1" providerId="LiveId" clId="{C3430671-464D-4E6E-BFD2-8EDB5E9E33E5}" dt="2021-06-27T22:48:58.613" v="5" actId="120"/>
        <pc:sldMkLst>
          <pc:docMk/>
          <pc:sldMk cId="1563454051" sldId="317"/>
        </pc:sldMkLst>
        <pc:spChg chg="mod">
          <ac:chgData name="Traducciones PTY" userId="5bfa9bb023ce78d1" providerId="LiveId" clId="{C3430671-464D-4E6E-BFD2-8EDB5E9E33E5}" dt="2021-06-27T22:48:58.613" v="5" actId="120"/>
          <ac:spMkLst>
            <pc:docMk/>
            <pc:sldMk cId="1563454051" sldId="317"/>
            <ac:spMk id="3" creationId="{00000000-0000-0000-0000-000000000000}"/>
          </ac:spMkLst>
        </pc:spChg>
      </pc:sldChg>
      <pc:sldChg chg="modSp mod">
        <pc:chgData name="Traducciones PTY" userId="5bfa9bb023ce78d1" providerId="LiveId" clId="{C3430671-464D-4E6E-BFD2-8EDB5E9E33E5}" dt="2021-06-27T22:51:38.160" v="23" actId="14100"/>
        <pc:sldMkLst>
          <pc:docMk/>
          <pc:sldMk cId="206256685" sldId="319"/>
        </pc:sldMkLst>
        <pc:spChg chg="mod">
          <ac:chgData name="Traducciones PTY" userId="5bfa9bb023ce78d1" providerId="LiveId" clId="{C3430671-464D-4E6E-BFD2-8EDB5E9E33E5}" dt="2021-06-27T22:51:38.160" v="23" actId="14100"/>
          <ac:spMkLst>
            <pc:docMk/>
            <pc:sldMk cId="206256685" sldId="319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DC97-A316-4DBB-9FCA-C9C130CE0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5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las actividades independientes y el manual de este curso, los atletas líderes tienen un mapa más detallado del Viaje de Liderazgo que pueden completar por su cuenta.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Gracias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4B2F-0019-C942-9AE2-8EB4A07943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47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39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4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0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565" y="1870676"/>
            <a:ext cx="415506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8751" y="1597893"/>
            <a:ext cx="6650779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076" y="2411326"/>
            <a:ext cx="4734023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682" y="2413330"/>
            <a:ext cx="4699420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505" y="1951201"/>
            <a:ext cx="5680460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1662" y="2295877"/>
            <a:ext cx="680467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2394"/>
            <a:ext cx="1231119" cy="11268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8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2FC09F3-CE9B-324B-B73C-0E51FD0A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B5C22D-0508-F542-BFE2-110B4B5E6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213513" cy="15893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2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48DF958-51CE-411C-9868-D0A5BC4AB7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A4B731-BAF3-47AF-AB4D-31A7F34DCA57}"/>
              </a:ext>
            </a:extLst>
          </p:cNvPr>
          <p:cNvSpPr txBox="1"/>
          <p:nvPr userDrawn="1"/>
        </p:nvSpPr>
        <p:spPr>
          <a:xfrm>
            <a:off x="478972" y="1582341"/>
            <a:ext cx="44406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MOSTRANDO </a:t>
            </a:r>
          </a:p>
          <a:p>
            <a:r>
              <a:rPr lang="es-PA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CAMINO</a:t>
            </a:r>
          </a:p>
          <a:p>
            <a:endParaRPr lang="de-D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D82BB8-B800-4DA4-A7F4-16408A9A2307}"/>
              </a:ext>
            </a:extLst>
          </p:cNvPr>
          <p:cNvSpPr txBox="1"/>
          <p:nvPr userDrawn="1"/>
        </p:nvSpPr>
        <p:spPr>
          <a:xfrm>
            <a:off x="277481" y="37667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  <a:endParaRPr lang="de-DE" sz="9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9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1799D-85BB-F547-9628-0AE35DA4A0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6903" y="0"/>
            <a:ext cx="1035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2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5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5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4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46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565" y="1870676"/>
            <a:ext cx="415506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1799D-85BB-F547-9628-0AE35DA4A0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6903" y="0"/>
            <a:ext cx="1035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8751" y="1597893"/>
            <a:ext cx="6650779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37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076" y="2411326"/>
            <a:ext cx="4734023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03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682" y="2413330"/>
            <a:ext cx="4699420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07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505" y="1951201"/>
            <a:ext cx="5680460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84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1662" y="2295877"/>
            <a:ext cx="680467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1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71BFD1-A050-4840-8F42-A43BB7EA7B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1236"/>
          <a:stretch/>
        </p:blipFill>
        <p:spPr>
          <a:xfrm>
            <a:off x="129598" y="66194"/>
            <a:ext cx="938480" cy="10572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95C8E1-1DAB-4883-A14F-0DA13F22CC35}"/>
              </a:ext>
            </a:extLst>
          </p:cNvPr>
          <p:cNvSpPr txBox="1"/>
          <p:nvPr userDrawn="1"/>
        </p:nvSpPr>
        <p:spPr>
          <a:xfrm>
            <a:off x="1068078" y="117295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581439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1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95" r:id="rId3"/>
    <p:sldLayoutId id="2147483779" r:id="rId4"/>
    <p:sldLayoutId id="2147483780" r:id="rId5"/>
    <p:sldLayoutId id="2147483781" r:id="rId6"/>
    <p:sldLayoutId id="2147483782" r:id="rId7"/>
    <p:sldLayoutId id="2147483784" r:id="rId8"/>
    <p:sldLayoutId id="2147483785" r:id="rId9"/>
    <p:sldLayoutId id="2147483787" r:id="rId10"/>
    <p:sldLayoutId id="2147483786" r:id="rId11"/>
    <p:sldLayoutId id="2147483789" r:id="rId12"/>
    <p:sldLayoutId id="2147483790" r:id="rId13"/>
    <p:sldLayoutId id="2147483791" r:id="rId14"/>
    <p:sldLayoutId id="2147483792" r:id="rId15"/>
    <p:sldLayoutId id="2147483788" r:id="rId16"/>
    <p:sldLayoutId id="2147483794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317">
          <p15:clr>
            <a:srgbClr val="F26B43"/>
          </p15:clr>
        </p15:guide>
        <p15:guide id="3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7068" y="5647398"/>
            <a:ext cx="7773591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A" b="1" dirty="0">
                <a:solidFill>
                  <a:schemeClr val="bg1"/>
                </a:solidFill>
                <a:latin typeface="Ubuntu Light" panose="020B0304030602030204" pitchFamily="34" charset="0"/>
              </a:rPr>
              <a:t>Entendiendo el Liderazgo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81" y="3792332"/>
            <a:ext cx="1833694" cy="185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73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9684" y="489788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Líderes del Día a Día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2449" y="1480415"/>
            <a:ext cx="8415729" cy="45104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PA">
                <a:latin typeface="Ubuntu Light" panose="020B0304030602030204" pitchFamily="34" charset="0"/>
              </a:rPr>
              <a:t>Piense en los comportamientos o acciones del líder que nombró anteriormente.</a:t>
            </a:r>
          </a:p>
          <a:p>
            <a:pPr marL="842954" lvl="1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s-PA">
                <a:latin typeface="Ubuntu Light" panose="020B0304030602030204" pitchFamily="34" charset="0"/>
              </a:rPr>
              <a:t>¿Qué inspira a la gente a seguir a esa persona?</a:t>
            </a:r>
          </a:p>
          <a:p>
            <a:pPr marL="842954" lvl="1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s-PA">
                <a:latin typeface="Ubuntu Light" panose="020B0304030602030204" pitchFamily="34" charset="0"/>
              </a:rPr>
              <a:t>Esté preparado para compartir un comportamiento de por qué cree que es un buen líder. </a:t>
            </a:r>
          </a:p>
          <a:p>
            <a:pPr marL="842954" lvl="1" indent="-385754" algn="just">
              <a:lnSpc>
                <a:spcPct val="150000"/>
              </a:lnSpc>
              <a:buFont typeface="+mj-lt"/>
              <a:buAutoNum type="arabicPeriod"/>
            </a:pPr>
            <a:r>
              <a:rPr lang="es-PA">
                <a:latin typeface="Ubuntu Light" panose="020B0304030602030204" pitchFamily="34" charset="0"/>
              </a:rPr>
              <a:t>Esté preparado para compartir un comportamiento de esta persona que le haga pensar que es un buen líder.</a:t>
            </a:r>
          </a:p>
          <a:p>
            <a:pPr marL="0" indent="0">
              <a:buNone/>
            </a:pPr>
            <a:endParaRPr lang="es-PA" sz="2000">
              <a:latin typeface="Ubuntu Light" panose="020B0304030602030204" pitchFamily="34" charset="0"/>
            </a:endParaRPr>
          </a:p>
          <a:p>
            <a:pPr marL="0" indent="0"/>
            <a:endParaRPr lang="es-PA" sz="2000">
              <a:latin typeface="Ubuntu Light" panose="020B0304030602030204" pitchFamily="34" charset="0"/>
            </a:endParaRPr>
          </a:p>
          <a:p>
            <a:pPr marL="385754" indent="-385754">
              <a:buFont typeface="+mj-lt"/>
              <a:buAutoNum type="arabicPeriod"/>
            </a:pPr>
            <a:endParaRPr lang="es-PA" sz="2000">
              <a:latin typeface="Ubuntu Light" panose="020B03040306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5DF157-303A-4018-B4ED-CF697CAE2E7F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40729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1574" y="435633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es-PA" sz="3200" b="1" dirty="0">
                <a:latin typeface="Ubuntu Light" panose="020B0304030602030204" pitchFamily="34" charset="0"/>
              </a:rPr>
              <a:t>5 comportamientos de grandes líderes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277E1-6753-4EEE-809D-6F0E60FD1E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38" y="1108988"/>
            <a:ext cx="1352874" cy="206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2EB4E0-49E9-4BB0-985A-C85A66AAC1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0" y="1231500"/>
            <a:ext cx="1935424" cy="1844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9AF3CB-6A06-4C23-A47C-5511B2D8F8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12" y="1301407"/>
            <a:ext cx="1789950" cy="178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3634E-7B81-461C-AA00-40DF6805452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65" y="4127588"/>
            <a:ext cx="1503187" cy="174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4578E4-218D-4BA7-981B-461D8A93B1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75" y="4238091"/>
            <a:ext cx="1692857" cy="16329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150DA0-8605-4F1E-9B31-657B23AEAD83}"/>
              </a:ext>
            </a:extLst>
          </p:cNvPr>
          <p:cNvSpPr txBox="1"/>
          <p:nvPr/>
        </p:nvSpPr>
        <p:spPr>
          <a:xfrm>
            <a:off x="66554" y="3203640"/>
            <a:ext cx="225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/>
              <a:t>Modelar el Camino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D91A1-FC6D-444D-85AC-F859291B6A31}"/>
              </a:ext>
            </a:extLst>
          </p:cNvPr>
          <p:cNvSpPr txBox="1"/>
          <p:nvPr/>
        </p:nvSpPr>
        <p:spPr>
          <a:xfrm>
            <a:off x="3228441" y="3150262"/>
            <a:ext cx="225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/>
              <a:t>Inspirar la Visión Compartida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9CD07A-9212-4653-823A-B6BEA147A6D9}"/>
              </a:ext>
            </a:extLst>
          </p:cNvPr>
          <p:cNvSpPr txBox="1"/>
          <p:nvPr/>
        </p:nvSpPr>
        <p:spPr>
          <a:xfrm>
            <a:off x="6703012" y="3072135"/>
            <a:ext cx="2250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/>
              <a:t>Retar el Proceso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3FF6C-B877-4F47-ABE4-5E23771BDE5C}"/>
              </a:ext>
            </a:extLst>
          </p:cNvPr>
          <p:cNvSpPr txBox="1"/>
          <p:nvPr/>
        </p:nvSpPr>
        <p:spPr>
          <a:xfrm>
            <a:off x="708917" y="5930798"/>
            <a:ext cx="286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/>
              <a:t>Alentar al Corazón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7ADEF-784B-47BB-A89A-9972B5396BE7}"/>
              </a:ext>
            </a:extLst>
          </p:cNvPr>
          <p:cNvSpPr txBox="1"/>
          <p:nvPr/>
        </p:nvSpPr>
        <p:spPr>
          <a:xfrm>
            <a:off x="6013937" y="5969790"/>
            <a:ext cx="225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/>
              <a:t>Habilitar a otros a Actuar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2A8FD8-447D-4282-900C-42ABE2DD1A1E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31994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9684" y="489788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Sus comportamientos como Líder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2449" y="1261681"/>
            <a:ext cx="8550604" cy="45104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PA" dirty="0">
                <a:latin typeface="Ubuntu Light" panose="020B0304030602030204" pitchFamily="34" charset="0"/>
              </a:rPr>
              <a:t>En los grupos de trabajo, cada persona se turnará para responder estas preguntas sobre el comportamiento que se le asignó a su grupo: </a:t>
            </a:r>
          </a:p>
          <a:p>
            <a:pPr marL="842954" lvl="1" indent="-385754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latin typeface="Ubuntu Light" panose="020B0304030602030204" pitchFamily="34" charset="0"/>
              </a:rPr>
              <a:t>¿Cómo ha mostrado </a:t>
            </a:r>
            <a:r>
              <a:rPr lang="es-PA" b="1" dirty="0">
                <a:latin typeface="Ubuntu Light" panose="020B0304030602030204" pitchFamily="34" charset="0"/>
              </a:rPr>
              <a:t>usted</a:t>
            </a:r>
            <a:r>
              <a:rPr lang="es-PA" dirty="0">
                <a:latin typeface="Ubuntu Light" panose="020B0304030602030204" pitchFamily="34" charset="0"/>
              </a:rPr>
              <a:t> este comportamiento siendo líder?</a:t>
            </a:r>
          </a:p>
          <a:p>
            <a:pPr marL="842954" lvl="1" indent="-385754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latin typeface="Ubuntu Light" panose="020B0304030602030204" pitchFamily="34" charset="0"/>
              </a:rPr>
              <a:t>¿Cómo ha visto a </a:t>
            </a:r>
            <a:r>
              <a:rPr lang="es-PA" b="1" dirty="0">
                <a:latin typeface="Ubuntu Light" panose="020B0304030602030204" pitchFamily="34" charset="0"/>
              </a:rPr>
              <a:t>otros líderes </a:t>
            </a:r>
            <a:r>
              <a:rPr lang="es-PA" dirty="0">
                <a:latin typeface="Ubuntu Light" panose="020B0304030602030204" pitchFamily="34" charset="0"/>
              </a:rPr>
              <a:t>mostrar este comportamiento?</a:t>
            </a:r>
          </a:p>
          <a:p>
            <a:pPr marL="842954" lvl="1" indent="-385754">
              <a:lnSpc>
                <a:spcPct val="150000"/>
              </a:lnSpc>
              <a:buFont typeface="+mj-lt"/>
              <a:buAutoNum type="arabicPeriod"/>
            </a:pPr>
            <a:r>
              <a:rPr lang="es-PA" dirty="0">
                <a:latin typeface="Ubuntu Light" panose="020B0304030602030204" pitchFamily="34" charset="0"/>
              </a:rPr>
              <a:t>¿Es este comportamiento difícil de mostrar a veces? Si es así, ¿qué hace difícil mostrar siempre este comportamiento?</a:t>
            </a:r>
            <a:endParaRPr lang="es-PA" sz="2000" dirty="0">
              <a:latin typeface="Ubuntu Light" panose="020B0304030602030204" pitchFamily="34" charset="0"/>
            </a:endParaRPr>
          </a:p>
          <a:p>
            <a:pPr marL="0" indent="0"/>
            <a:endParaRPr lang="es-PA" sz="2000" dirty="0">
              <a:latin typeface="Ubuntu Light" panose="020B0304030602030204" pitchFamily="34" charset="0"/>
            </a:endParaRPr>
          </a:p>
          <a:p>
            <a:pPr marL="385754" indent="-385754">
              <a:buFont typeface="+mj-lt"/>
              <a:buAutoNum type="arabicPeriod"/>
            </a:pPr>
            <a:endParaRPr lang="es-PA" sz="2000" dirty="0">
              <a:latin typeface="Ubuntu Light" panose="020B03040306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6918D2-8FF3-4056-827E-8BA9E0E203CE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062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76980" y="376123"/>
            <a:ext cx="7902179" cy="629840"/>
          </a:xfrm>
          <a:prstGeom prst="rect">
            <a:avLst/>
          </a:prstGeom>
        </p:spPr>
        <p:txBody>
          <a:bodyPr/>
          <a:lstStyle/>
          <a:p>
            <a:r>
              <a:rPr lang="es-PA" b="1">
                <a:solidFill>
                  <a:schemeClr val="bg1"/>
                </a:solidFill>
                <a:latin typeface="Ubuntu Light" panose="020B0304030602030204" pitchFamily="34" charset="0"/>
              </a:rPr>
              <a:t>Lección 3: Habilidades Básicas de Liderazgo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343758"/>
            <a:ext cx="3962400" cy="3058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En esta lección: </a:t>
            </a:r>
          </a:p>
          <a:p>
            <a:pPr marL="257168" indent="-257168">
              <a:lnSpc>
                <a:spcPct val="150000"/>
              </a:lnSpc>
            </a:pPr>
            <a:r>
              <a:rPr lang="es-PA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Discutiremos las 6 habilidades básicas de liderazgo</a:t>
            </a:r>
          </a:p>
          <a:p>
            <a:pPr marL="385754" indent="-385754">
              <a:buFont typeface="+mj-lt"/>
              <a:buAutoNum type="arabicPeriod"/>
            </a:pPr>
            <a:endParaRPr lang="es-PA" sz="2400" dirty="0">
              <a:latin typeface="Ubuntu Light" panose="020B03040306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11438" y="1455526"/>
            <a:ext cx="4895530" cy="47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7144" y="443609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Lección 3: Habilidades Básicas de </a:t>
            </a:r>
            <a:br>
              <a:rPr lang="es-PA" sz="3200" b="1">
                <a:latin typeface="Ubuntu Light" panose="020B0304030602030204" pitchFamily="34" charset="0"/>
              </a:rPr>
            </a:br>
            <a:r>
              <a:rPr lang="es-PA" sz="3200" b="1">
                <a:latin typeface="Ubuntu Light" panose="020B0304030602030204" pitchFamily="34" charset="0"/>
              </a:rPr>
              <a:t>Liderazgo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6256" y="1668250"/>
            <a:ext cx="7886700" cy="39442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PA" sz="2400" b="1" u="sng">
                <a:latin typeface="Ubuntu Light" panose="020B0304030602030204" pitchFamily="34" charset="0"/>
              </a:rPr>
              <a:t>Seis habilidades que todo líder necesita para tener éxito: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es-PA" sz="2400">
                <a:latin typeface="Ubuntu Light" panose="020B0304030602030204" pitchFamily="34" charset="0"/>
              </a:rPr>
              <a:t>Comunicación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es-PA" sz="2400">
                <a:latin typeface="Ubuntu Light" panose="020B0304030602030204" pitchFamily="34" charset="0"/>
              </a:rPr>
              <a:t>Toma de Decisión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es-PA" sz="2400">
                <a:latin typeface="Ubuntu Light" panose="020B0304030602030204" pitchFamily="34" charset="0"/>
              </a:rPr>
              <a:t>Adaptabilidad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es-PA" sz="2400">
                <a:latin typeface="Ubuntu Light" panose="020B0304030602030204" pitchFamily="34" charset="0"/>
              </a:rPr>
              <a:t>Contruir Relaciones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es-PA" sz="2400">
                <a:latin typeface="Ubuntu Light" panose="020B0304030602030204" pitchFamily="34" charset="0"/>
              </a:rPr>
              <a:t>Orientado a Metas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es-PA" sz="2400">
                <a:latin typeface="Ubuntu Light" panose="020B0304030602030204" pitchFamily="34" charset="0"/>
              </a:rPr>
              <a:t>Mejora Continua </a:t>
            </a:r>
          </a:p>
          <a:p>
            <a:pPr marL="0" indent="0">
              <a:buNone/>
            </a:pPr>
            <a:endParaRPr lang="es-PA" sz="2400">
              <a:latin typeface="Ubuntu Light" panose="020B03040306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89157" y="3052701"/>
            <a:ext cx="3428574" cy="33485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C4FC8BE-EC71-44CB-A713-9201A720F4EB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3501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50" y="5322345"/>
            <a:ext cx="1312629" cy="131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7142" y="442661"/>
            <a:ext cx="7615581" cy="62865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Comunicación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603" y="1535654"/>
            <a:ext cx="8162119" cy="50993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2" indent="-342892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Es responsabilidad del líder </a:t>
            </a:r>
            <a:r>
              <a:rPr lang="es-PA" sz="2400" b="1">
                <a:latin typeface="Ubuntu Light" panose="020B0304030602030204" pitchFamily="34" charset="0"/>
              </a:rPr>
              <a:t>inspirar</a:t>
            </a:r>
            <a:r>
              <a:rPr lang="es-PA" sz="2400">
                <a:latin typeface="Ubuntu Light" panose="020B0304030602030204" pitchFamily="34" charset="0"/>
              </a:rPr>
              <a:t> y </a:t>
            </a:r>
            <a:r>
              <a:rPr lang="es-PA" sz="2400" b="1">
                <a:latin typeface="Ubuntu Light" panose="020B0304030602030204" pitchFamily="34" charset="0"/>
              </a:rPr>
              <a:t>motivar</a:t>
            </a:r>
            <a:r>
              <a:rPr lang="es-PA" sz="2400">
                <a:latin typeface="Ubuntu Light" panose="020B0304030602030204" pitchFamily="34" charset="0"/>
              </a:rPr>
              <a:t> al equipo.</a:t>
            </a:r>
          </a:p>
          <a:p>
            <a:pPr marL="342892" indent="-342892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La buena comunicación no se trata solo de que USTED comparta su mensaje; </a:t>
            </a:r>
            <a:r>
              <a:rPr lang="es-PA" sz="2400" b="1">
                <a:latin typeface="Ubuntu Light" panose="020B0304030602030204" pitchFamily="34" charset="0"/>
              </a:rPr>
              <a:t>también se trata de escuchar y comprender los mensajes de otras personas. </a:t>
            </a:r>
          </a:p>
          <a:p>
            <a:pPr marL="342892" indent="-342892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Como líder, asegúrese de que </a:t>
            </a:r>
            <a:r>
              <a:rPr lang="es-PA" sz="2400" b="1">
                <a:latin typeface="Ubuntu Light" panose="020B0304030602030204" pitchFamily="34" charset="0"/>
              </a:rPr>
              <a:t>su mensaje sea fácil de entender</a:t>
            </a:r>
            <a:r>
              <a:rPr lang="es-PA" sz="2400">
                <a:latin typeface="Ubuntu Light" panose="020B0304030602030204" pitchFamily="34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F8DB8E-AAD8-4E4C-8602-1EA50E52C939}"/>
              </a:ext>
            </a:extLst>
          </p:cNvPr>
          <p:cNvSpPr txBox="1"/>
          <p:nvPr/>
        </p:nvSpPr>
        <p:spPr>
          <a:xfrm>
            <a:off x="928567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4624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04473" y="438026"/>
            <a:ext cx="7886700" cy="717305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Adaptabilidad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9921" y="1393246"/>
            <a:ext cx="8051327" cy="37252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Como líder, necesita saber qué va bien y qué no. Entonces puede</a:t>
            </a:r>
            <a:r>
              <a:rPr lang="es-PA" sz="2400" b="1">
                <a:latin typeface="Ubuntu Light" panose="020B0304030602030204" pitchFamily="34" charset="0"/>
              </a:rPr>
              <a:t> cambiar el plan si es necesario</a:t>
            </a:r>
            <a:r>
              <a:rPr lang="es-PA" sz="2400">
                <a:latin typeface="Ubuntu Light" panose="020B0304030602030204" pitchFamily="34" charset="0"/>
              </a:rPr>
              <a:t>.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Una habilidad importante para un líder es </a:t>
            </a:r>
            <a:r>
              <a:rPr lang="es-PA" sz="2400" b="1">
                <a:latin typeface="Ubuntu Light" panose="020B0304030602030204" pitchFamily="34" charset="0"/>
              </a:rPr>
              <a:t>adaptarse</a:t>
            </a:r>
            <a:r>
              <a:rPr lang="es-PA" sz="2400">
                <a:latin typeface="Ubuntu Light" panose="020B0304030602030204" pitchFamily="34" charset="0"/>
              </a:rPr>
              <a:t> y </a:t>
            </a:r>
            <a:r>
              <a:rPr lang="es-PA" sz="2400" b="1">
                <a:latin typeface="Ubuntu Light" panose="020B0304030602030204" pitchFamily="34" charset="0"/>
              </a:rPr>
              <a:t>ayudar a las personas</a:t>
            </a:r>
            <a:r>
              <a:rPr lang="es-PA" sz="2400">
                <a:latin typeface="Ubuntu Light" panose="020B0304030602030204" pitchFamily="34" charset="0"/>
              </a:rPr>
              <a:t> a usar sus habilidades y talentos para ayudar al equipo.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A veces es necesario ser </a:t>
            </a:r>
            <a:r>
              <a:rPr lang="es-PA" sz="2400" b="1">
                <a:latin typeface="Ubuntu Light" panose="020B0304030602030204" pitchFamily="34" charset="0"/>
              </a:rPr>
              <a:t>flexible</a:t>
            </a:r>
            <a:r>
              <a:rPr lang="es-PA" sz="2400">
                <a:latin typeface="Ubuntu Light" panose="020B0304030602030204" pitchFamily="34" charset="0"/>
              </a:rPr>
              <a:t> y dejar que las personas realicen sus tareas de una manera que les funcione.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781" y="5218409"/>
            <a:ext cx="1429392" cy="1429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CEF9C-E7ED-4CA3-81EB-3D92523749BE}"/>
              </a:ext>
            </a:extLst>
          </p:cNvPr>
          <p:cNvSpPr txBox="1"/>
          <p:nvPr/>
        </p:nvSpPr>
        <p:spPr>
          <a:xfrm>
            <a:off x="979366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 dirty="0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6580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0559" y="485339"/>
            <a:ext cx="7903369" cy="62865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Toma de Decisiones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4835" y="1016125"/>
            <a:ext cx="8418872" cy="3707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92" indent="-342892">
              <a:lnSpc>
                <a:spcPct val="150000"/>
              </a:lnSpc>
            </a:pPr>
            <a:r>
              <a:rPr lang="es-PA" sz="2350">
                <a:latin typeface="Ubuntu Light" panose="020B0304030602030204" pitchFamily="34" charset="0"/>
              </a:rPr>
              <a:t>Los líderes escuchan las ideas de otras personas, reciben comentarios y </a:t>
            </a:r>
            <a:r>
              <a:rPr lang="es-PA" sz="2350" b="1">
                <a:latin typeface="Ubuntu Light" panose="020B0304030602030204" pitchFamily="34" charset="0"/>
              </a:rPr>
              <a:t>toman decisiones.</a:t>
            </a:r>
            <a:endParaRPr lang="es-PA" sz="2350">
              <a:latin typeface="Ubuntu Light" panose="020B0304030602030204" pitchFamily="34" charset="0"/>
            </a:endParaRPr>
          </a:p>
          <a:p>
            <a:pPr marL="342892" indent="-342892">
              <a:lnSpc>
                <a:spcPct val="150000"/>
              </a:lnSpc>
            </a:pPr>
            <a:r>
              <a:rPr lang="es-PA" sz="2350">
                <a:latin typeface="Ubuntu Light" panose="020B0304030602030204" pitchFamily="34" charset="0"/>
              </a:rPr>
              <a:t>Un buen líder es alguien que toma la decisión que </a:t>
            </a:r>
            <a:r>
              <a:rPr lang="es-PA" sz="2350" b="1">
                <a:latin typeface="Ubuntu Light" panose="020B0304030602030204" pitchFamily="34" charset="0"/>
              </a:rPr>
              <a:t>tiene más sentido en ese momento</a:t>
            </a:r>
            <a:r>
              <a:rPr lang="es-PA" sz="2350">
                <a:latin typeface="Ubuntu Light" panose="020B0304030602030204" pitchFamily="34" charset="0"/>
              </a:rPr>
              <a:t>, no la decisión que es más fácil.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350">
                <a:latin typeface="Ubuntu Light" panose="020B0304030602030204" pitchFamily="34" charset="0"/>
              </a:rPr>
              <a:t>Recuerde </a:t>
            </a:r>
            <a:r>
              <a:rPr lang="es-PA" sz="2350" b="1">
                <a:latin typeface="Ubuntu Light" panose="020B0304030602030204" pitchFamily="34" charset="0"/>
              </a:rPr>
              <a:t>comunicar</a:t>
            </a:r>
            <a:r>
              <a:rPr lang="es-PA" sz="2350">
                <a:latin typeface="Ubuntu Light" panose="020B0304030602030204" pitchFamily="34" charset="0"/>
              </a:rPr>
              <a:t> la decisión y su razonamiento. No todo el mundo estará de acuerdo con la decisión, pero al explicar su pensamiento pueden llegar a respetarla.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6" y="5254517"/>
            <a:ext cx="1424552" cy="14245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B4F7B1-AF0A-43BB-95AC-843E2EF8A6D0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2108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7144" y="475665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Orientado a Metas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583" y="1710456"/>
            <a:ext cx="7903369" cy="30587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Manténgase </a:t>
            </a:r>
            <a:r>
              <a:rPr lang="es-PA" sz="2400" b="1">
                <a:latin typeface="Ubuntu Light" panose="020B0304030602030204" pitchFamily="34" charset="0"/>
              </a:rPr>
              <a:t>enfocado </a:t>
            </a:r>
            <a:r>
              <a:rPr lang="es-PA" sz="2400">
                <a:latin typeface="Ubuntu Light" panose="020B0304030602030204" pitchFamily="34" charset="0"/>
              </a:rPr>
              <a:t>en el objetivo para ayudar a guiar a su equipo.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Las distracciones pueden ser uno de los mayores obstáculos para alcanzar una meta. 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 b="1">
                <a:latin typeface="Ubuntu Light" panose="020B0304030602030204" pitchFamily="34" charset="0"/>
              </a:rPr>
              <a:t>Cree un entorno </a:t>
            </a:r>
            <a:r>
              <a:rPr lang="es-PA" sz="2400">
                <a:latin typeface="Ubuntu Light" panose="020B0304030602030204" pitchFamily="34" charset="0"/>
              </a:rPr>
              <a:t>que le ayude a usted y a su equipo a enfocarse.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32" y="4603650"/>
            <a:ext cx="1778685" cy="17786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5911CD-7555-481E-B490-CBA864D5555B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4132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50000" y="550591"/>
            <a:ext cx="7043999" cy="629841"/>
          </a:xfrm>
          <a:prstGeom prst="rect">
            <a:avLst/>
          </a:prstGeom>
        </p:spPr>
        <p:txBody>
          <a:bodyPr/>
          <a:lstStyle/>
          <a:p>
            <a:r>
              <a:rPr lang="es-PA" sz="3200" b="1" dirty="0">
                <a:latin typeface="Ubuntu Light" panose="020B0304030602030204" pitchFamily="34" charset="0"/>
              </a:rPr>
              <a:t>Construir Relaciones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9866" y="1989138"/>
            <a:ext cx="7902179" cy="3058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68" indent="-257168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A" sz="2400">
                <a:latin typeface="Ubuntu Light" panose="020B0304030602030204" pitchFamily="34" charset="0"/>
              </a:rPr>
              <a:t>Las buenas relaciones les ayudan a trabajar mejor juntos y a respetarse mutuamente.</a:t>
            </a:r>
          </a:p>
          <a:p>
            <a:pPr marL="257168" indent="-257168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PA" sz="2400">
                <a:latin typeface="Ubuntu Light" panose="020B0304030602030204" pitchFamily="34" charset="0"/>
              </a:rPr>
              <a:t>Construya relaciones saludables para tener un </a:t>
            </a:r>
            <a:r>
              <a:rPr lang="es-PA" sz="2400" b="1">
                <a:latin typeface="Ubuntu Light" panose="020B0304030602030204" pitchFamily="34" charset="0"/>
              </a:rPr>
              <a:t>equipo fuerte que trabaje en conjunto y confíe el uno en el otro.</a:t>
            </a:r>
            <a:endParaRPr lang="es-PA" sz="2400">
              <a:latin typeface="Ubuntu Light" panose="020B03040306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80" y="4717357"/>
            <a:ext cx="1750654" cy="17506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D57965-C1BB-40A2-A8DF-2924637DB10D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39305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70338" y="1713098"/>
            <a:ext cx="8336777" cy="2953495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Sea respetuoso con la persona que habla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Participe en la clase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Haga preguntas y pídale ayuda a su mentor si la necesita</a:t>
            </a:r>
          </a:p>
          <a:p>
            <a:pPr marL="342900" indent="-342900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Minimice las distracciones (¡Guarde el teléfono!)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16877" y="553534"/>
            <a:ext cx="5493327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270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Expectativas – Para Atletas</a:t>
            </a:r>
          </a:p>
        </p:txBody>
      </p:sp>
    </p:spTree>
    <p:extLst>
      <p:ext uri="{BB962C8B-B14F-4D97-AF65-F5344CB8AC3E}">
        <p14:creationId xmlns:p14="http://schemas.microsoft.com/office/powerpoint/2010/main" val="304700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735" y="4724401"/>
            <a:ext cx="1997265" cy="2001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7879" y="495852"/>
            <a:ext cx="7193064" cy="62865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Mejora Continua</a:t>
            </a:r>
            <a:endParaRPr lang="es-PA" sz="3200" b="1" i="1">
              <a:latin typeface="Ubuntu Light" panose="020B03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043" y="1565860"/>
            <a:ext cx="7886700" cy="44366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Los líderes fuertes y confiados se dan cuenta de que </a:t>
            </a:r>
            <a:r>
              <a:rPr lang="es-PA" sz="2400" b="1">
                <a:latin typeface="Ubuntu Light" panose="020B0304030602030204" pitchFamily="34" charset="0"/>
              </a:rPr>
              <a:t>el cambio puede ser algo bueno</a:t>
            </a:r>
            <a:r>
              <a:rPr lang="es-PA" sz="2400">
                <a:latin typeface="Ubuntu Light" panose="020B0304030602030204" pitchFamily="34" charset="0"/>
              </a:rPr>
              <a:t> y mejorar las cosas.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Un líder toma nota de las cosas y solicita opiniones y comentarios para </a:t>
            </a:r>
            <a:r>
              <a:rPr lang="es-PA" sz="2400" b="1">
                <a:latin typeface="Ubuntu Light" panose="020B0304030602030204" pitchFamily="34" charset="0"/>
              </a:rPr>
              <a:t>mejorar el proyecto o evento </a:t>
            </a:r>
            <a:r>
              <a:rPr lang="es-PA" sz="2400">
                <a:latin typeface="Ubuntu Light" panose="020B0304030602030204" pitchFamily="34" charset="0"/>
              </a:rPr>
              <a:t>para la próxima vez.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latin typeface="Ubuntu Light" panose="020B0304030602030204" pitchFamily="34" charset="0"/>
              </a:rPr>
              <a:t>Un buen líder </a:t>
            </a:r>
            <a:r>
              <a:rPr lang="es-PA" sz="2400" b="1">
                <a:latin typeface="Ubuntu Light" panose="020B0304030602030204" pitchFamily="34" charset="0"/>
              </a:rPr>
              <a:t>quiere crecer </a:t>
            </a:r>
            <a:r>
              <a:rPr lang="es-PA" sz="2400">
                <a:latin typeface="Ubuntu Light" panose="020B0304030602030204" pitchFamily="34" charset="0"/>
              </a:rPr>
              <a:t>y </a:t>
            </a:r>
            <a:r>
              <a:rPr lang="es-PA" sz="2400" b="1">
                <a:latin typeface="Ubuntu Light" panose="020B0304030602030204" pitchFamily="34" charset="0"/>
              </a:rPr>
              <a:t>mejorar</a:t>
            </a:r>
            <a:r>
              <a:rPr lang="es-PA" sz="2400">
                <a:latin typeface="Ubuntu Light" panose="020B0304030602030204" pitchFamily="34" charset="0"/>
              </a:rPr>
              <a:t> como líder.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4FBC31-90CA-4FAB-ADEB-8616195AFE17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4736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7075"/>
            <a:ext cx="7902179" cy="628650"/>
          </a:xfrm>
          <a:prstGeom prst="rect">
            <a:avLst/>
          </a:prstGeom>
        </p:spPr>
        <p:txBody>
          <a:bodyPr/>
          <a:lstStyle/>
          <a:p>
            <a:r>
              <a:rPr lang="es-PA" b="1">
                <a:solidFill>
                  <a:schemeClr val="bg1"/>
                </a:solidFill>
                <a:latin typeface="Ubuntu Light" panose="020B0304030602030204" pitchFamily="34" charset="0"/>
              </a:rPr>
              <a:t>Lección 4: Su Viaje de Liderazgo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5082" y="2219087"/>
            <a:ext cx="8210132" cy="3058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b="1" u="sng">
                <a:solidFill>
                  <a:schemeClr val="bg1"/>
                </a:solidFill>
                <a:latin typeface="Ubuntu Light" panose="020B0304030602030204" pitchFamily="34" charset="0"/>
              </a:rPr>
              <a:t>Objetivos de la Lección: </a:t>
            </a:r>
          </a:p>
          <a:p>
            <a:pPr marL="257168" indent="-257168"/>
            <a:r>
              <a:rPr lang="es-PA" sz="2400">
                <a:solidFill>
                  <a:schemeClr val="bg1"/>
                </a:solidFill>
                <a:latin typeface="Ubuntu Light" panose="020B0304030602030204" pitchFamily="34" charset="0"/>
              </a:rPr>
              <a:t>Piense en su viaje de liderazgo</a:t>
            </a:r>
          </a:p>
          <a:p>
            <a:pPr marL="257168" indent="-257168"/>
            <a:r>
              <a:rPr lang="es-PA" sz="2400">
                <a:solidFill>
                  <a:schemeClr val="bg1"/>
                </a:solidFill>
                <a:latin typeface="Ubuntu Light" panose="020B0304030602030204" pitchFamily="34" charset="0"/>
              </a:rPr>
              <a:t>Determine los próximos pasos en su viaje de liderazgo con un plan de acción específico </a:t>
            </a:r>
          </a:p>
          <a:p>
            <a:pPr marL="0" indent="0">
              <a:buNone/>
            </a:pPr>
            <a:endParaRPr lang="es-PA" sz="2400">
              <a:latin typeface="Ubuntu Light" panose="020B0304030602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s-PA" sz="2400">
              <a:latin typeface="Ubuntu Light" panose="020B0304030602030204" pitchFamily="34" charset="0"/>
            </a:endParaRPr>
          </a:p>
        </p:txBody>
      </p:sp>
      <p:cxnSp>
        <p:nvCxnSpPr>
          <p:cNvPr id="5" name="Curved Connector 4"/>
          <p:cNvCxnSpPr/>
          <p:nvPr/>
        </p:nvCxnSpPr>
        <p:spPr bwMode="auto">
          <a:xfrm>
            <a:off x="405720" y="4516862"/>
            <a:ext cx="7616063" cy="1780310"/>
          </a:xfrm>
          <a:prstGeom prst="curvedConnector3">
            <a:avLst>
              <a:gd name="adj1" fmla="val 55821"/>
            </a:avLst>
          </a:prstGeom>
          <a:ln w="76200">
            <a:solidFill>
              <a:schemeClr val="bg1"/>
            </a:solidFill>
            <a:headEnd type="none" w="med" len="med"/>
            <a:tailEnd type="triangle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5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013FC-DACA-4732-8884-C3311561C68F}"/>
              </a:ext>
            </a:extLst>
          </p:cNvPr>
          <p:cNvSpPr txBox="1">
            <a:spLocks/>
          </p:cNvSpPr>
          <p:nvPr/>
        </p:nvSpPr>
        <p:spPr>
          <a:xfrm>
            <a:off x="1086494" y="500343"/>
            <a:ext cx="7902179" cy="629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200" b="1">
                <a:latin typeface="Ubuntu Light" panose="020B0304030602030204" pitchFamily="34" charset="0"/>
              </a:rPr>
              <a:t>Su Viaje de Liderazgo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08489-E7C1-440C-8E98-B4600ACB734D}"/>
              </a:ext>
            </a:extLst>
          </p:cNvPr>
          <p:cNvPicPr/>
          <p:nvPr/>
        </p:nvPicPr>
        <p:blipFill>
          <a:blip r:embed="rId3"/>
          <a:srcRect l="68" r="68"/>
          <a:stretch/>
        </p:blipFill>
        <p:spPr bwMode="auto">
          <a:xfrm>
            <a:off x="623234" y="1207485"/>
            <a:ext cx="4051300" cy="5018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FB5C8-FFD0-44FF-B0CD-1CEFFF0587AE}"/>
              </a:ext>
            </a:extLst>
          </p:cNvPr>
          <p:cNvPicPr/>
          <p:nvPr/>
        </p:nvPicPr>
        <p:blipFill>
          <a:blip r:embed="rId4"/>
          <a:srcRect l="24" r="24"/>
          <a:stretch/>
        </p:blipFill>
        <p:spPr bwMode="auto">
          <a:xfrm>
            <a:off x="4878070" y="1207485"/>
            <a:ext cx="3854964" cy="5018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3CD5D2B-7974-4F5F-9E23-E9120D7C27F4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816835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016877" y="444944"/>
            <a:ext cx="5953125" cy="2905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A" sz="2800" b="1">
                <a:latin typeface="Ubuntu Light" panose="020B0304030602030204" pitchFamily="34" charset="0"/>
              </a:rPr>
              <a:t>Plan de Acción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D6EA3AB5-A68C-49F6-AD92-EF9818CDC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52188"/>
              </p:ext>
            </p:extLst>
          </p:nvPr>
        </p:nvGraphicFramePr>
        <p:xfrm>
          <a:off x="285008" y="1134225"/>
          <a:ext cx="8538356" cy="5356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4589">
                  <a:extLst>
                    <a:ext uri="{9D8B030D-6E8A-4147-A177-3AD203B41FA5}">
                      <a16:colId xmlns:a16="http://schemas.microsoft.com/office/drawing/2014/main" val="2147537774"/>
                    </a:ext>
                  </a:extLst>
                </a:gridCol>
                <a:gridCol w="2134589">
                  <a:extLst>
                    <a:ext uri="{9D8B030D-6E8A-4147-A177-3AD203B41FA5}">
                      <a16:colId xmlns:a16="http://schemas.microsoft.com/office/drawing/2014/main" val="3678265255"/>
                    </a:ext>
                  </a:extLst>
                </a:gridCol>
                <a:gridCol w="2134589">
                  <a:extLst>
                    <a:ext uri="{9D8B030D-6E8A-4147-A177-3AD203B41FA5}">
                      <a16:colId xmlns:a16="http://schemas.microsoft.com/office/drawing/2014/main" val="3803088486"/>
                    </a:ext>
                  </a:extLst>
                </a:gridCol>
                <a:gridCol w="2134589">
                  <a:extLst>
                    <a:ext uri="{9D8B030D-6E8A-4147-A177-3AD203B41FA5}">
                      <a16:colId xmlns:a16="http://schemas.microsoft.com/office/drawing/2014/main" val="2621543408"/>
                    </a:ext>
                  </a:extLst>
                </a:gridCol>
              </a:tblGrid>
              <a:tr h="517039">
                <a:tc gridSpan="4">
                  <a:txBody>
                    <a:bodyPr/>
                    <a:lstStyle/>
                    <a:p>
                      <a:r>
                        <a:rPr lang="es-PA" sz="2800" b="1" noProof="0"/>
                        <a:t>Declaración de Misión Personal: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88712"/>
                  </a:ext>
                </a:extLst>
              </a:tr>
              <a:tr h="1656144">
                <a:tc>
                  <a:txBody>
                    <a:bodyPr/>
                    <a:lstStyle/>
                    <a:p>
                      <a:r>
                        <a:rPr lang="es-PA" sz="2400" b="1" noProof="0"/>
                        <a:t> ¿Quiénes son las personas que me pueden ayudar?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400" b="1" noProof="0"/>
                        <a:t>¿Qué tipo de capacitación necesito?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400" b="1" noProof="0"/>
                        <a:t>¿Qué desafíos podría enfrentar?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2400" b="1" noProof="0" dirty="0"/>
                        <a:t>¿Cuáles son las soluciones a esos desafíos?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63389"/>
                  </a:ext>
                </a:extLst>
              </a:tr>
              <a:tr h="2917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91820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5644C75-7A55-499A-A91A-B6D5112B4D8B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79256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F6749-BDAB-44B2-98F1-D002DE4FAC5F}"/>
              </a:ext>
            </a:extLst>
          </p:cNvPr>
          <p:cNvSpPr txBox="1"/>
          <p:nvPr/>
        </p:nvSpPr>
        <p:spPr>
          <a:xfrm>
            <a:off x="4346222" y="4831644"/>
            <a:ext cx="5260622" cy="12926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A" sz="2400" dirty="0">
                <a:solidFill>
                  <a:schemeClr val="bg1"/>
                </a:solidFill>
              </a:rPr>
              <a:t>Por favor llene la evaluación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https://specialolympics.qualtrics.com</a:t>
            </a:r>
            <a:b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/jfe/form/SV_5cZHOzU0qemAkDP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3A867-BAA4-4FB4-81DE-0D1B023700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82" y="4831644"/>
            <a:ext cx="1292662" cy="1292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EF00C6D-4B05-4F9D-98C6-463A3EED72C5}"/>
              </a:ext>
            </a:extLst>
          </p:cNvPr>
          <p:cNvSpPr txBox="1"/>
          <p:nvPr/>
        </p:nvSpPr>
        <p:spPr>
          <a:xfrm>
            <a:off x="136072" y="2026841"/>
            <a:ext cx="374493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</a:t>
            </a:r>
            <a:endParaRPr lang="es-PA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724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47118" y="1446445"/>
            <a:ext cx="7541387" cy="469159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>
                <a:latin typeface="Ubuntu Light" panose="020B0304030602030204" pitchFamily="34" charset="0"/>
              </a:rPr>
              <a:t>Sea atento.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>
                <a:latin typeface="Ubuntu Light" panose="020B0304030602030204" pitchFamily="34" charset="0"/>
              </a:rPr>
              <a:t>Esté preparado para ayudar a los atletas si lo solicitan.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>
                <a:latin typeface="Ubuntu Light" panose="020B0304030602030204" pitchFamily="34" charset="0"/>
              </a:rPr>
              <a:t>No hable por los atletas; brinde ayuda solo si el atleta está pidiendo ayuda. 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>
                <a:latin typeface="Ubuntu Light" panose="020B0304030602030204" pitchFamily="34" charset="0"/>
              </a:rPr>
              <a:t>No se limite en asumir que necesitan ayuda.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>
                <a:latin typeface="Ubuntu Light" panose="020B0304030602030204" pitchFamily="34" charset="0"/>
              </a:rPr>
              <a:t>Sea enérgico y positivo.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>
                <a:latin typeface="Ubuntu Light" panose="020B0304030602030204" pitchFamily="34" charset="0"/>
              </a:rPr>
              <a:t>Minimice las distracciones.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" y="5692379"/>
            <a:ext cx="3631406" cy="140494"/>
          </a:xfrm>
          <a:prstGeom prst="rect">
            <a:avLst/>
          </a:prstGeom>
        </p:spPr>
        <p:txBody>
          <a:bodyPr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s-PA" sz="1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rPr>
              <a:t> </a:t>
            </a:r>
            <a:endParaRPr lang="es-PA" sz="1200" b="1">
              <a:solidFill>
                <a:srgbClr val="000000"/>
              </a:solidFill>
              <a:latin typeface="Helvetica Neue"/>
              <a:ea typeface="ヒラギノ角ゴ ProN W3" charset="-128"/>
              <a:cs typeface="Helvetica Neue"/>
              <a:sym typeface="Gill Sans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140497" y="573919"/>
            <a:ext cx="5493327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270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Expectativas – Para Mentores</a:t>
            </a:r>
          </a:p>
        </p:txBody>
      </p:sp>
    </p:spTree>
    <p:extLst>
      <p:ext uri="{BB962C8B-B14F-4D97-AF65-F5344CB8AC3E}">
        <p14:creationId xmlns:p14="http://schemas.microsoft.com/office/powerpoint/2010/main" val="24274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21520" y="1253104"/>
            <a:ext cx="8465127" cy="5604896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Esté preparado para enseñar y tratar de satisfacer las necesidades de todos los atletas.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Desafíe a los participantes en aprender algo nuevo sobre ellos mismos y los demás.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Brinde oportunidades para que cada atleta tenga éxito y crezca.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Apoye y participe en discusiones y cuestionamientos que conduzcan al aprendizaje.</a:t>
            </a:r>
          </a:p>
          <a:p>
            <a:pPr marL="342900" indent="-342900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s-PA" sz="2400" dirty="0">
                <a:latin typeface="Ubuntu Light" panose="020B0304030602030204" pitchFamily="34" charset="0"/>
              </a:rPr>
              <a:t>Trate a los atletas y mentores con respeto y cuidado.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250373" y="48580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pPr defTabSz="685800" fontAlgn="base">
              <a:spcAft>
                <a:spcPct val="0"/>
              </a:spcAft>
            </a:pPr>
            <a:r>
              <a:rPr lang="es-PA" sz="2700">
                <a:solidFill>
                  <a:prstClr val="black"/>
                </a:solidFill>
                <a:latin typeface="Ubuntu Light" panose="020B0304030602030204" pitchFamily="34" charset="0"/>
                <a:sym typeface="Gill Sans" charset="0"/>
              </a:rPr>
              <a:t>Expectativas – Para Facilitadores</a:t>
            </a:r>
          </a:p>
        </p:txBody>
      </p:sp>
    </p:spTree>
    <p:extLst>
      <p:ext uri="{BB962C8B-B14F-4D97-AF65-F5344CB8AC3E}">
        <p14:creationId xmlns:p14="http://schemas.microsoft.com/office/powerpoint/2010/main" val="39749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136" y="433532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es-PA" sz="3200" b="1" dirty="0">
                <a:latin typeface="Ubuntu Light" panose="020B0304030602030204" pitchFamily="34" charset="0"/>
              </a:rPr>
              <a:t>Resumen del Módulo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046" y="1405635"/>
            <a:ext cx="8274561" cy="464832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>
                <a:latin typeface="Ubuntu Light" panose="020B0304030602030204" pitchFamily="34" charset="0"/>
              </a:rPr>
              <a:t>Lección 1: Fundamentos de Liderazgo:</a:t>
            </a:r>
            <a:r>
              <a:rPr lang="es-PA" sz="2000" b="1" dirty="0">
                <a:latin typeface="Ubuntu Light" panose="020B0304030602030204" pitchFamily="34" charset="0"/>
              </a:rPr>
              <a:t> </a:t>
            </a:r>
            <a:r>
              <a:rPr lang="es-PA" sz="2000" dirty="0">
                <a:latin typeface="Ubuntu Light" panose="020B0304030602030204" pitchFamily="34" charset="0"/>
              </a:rPr>
              <a:t>Discutiremos la definición de liderazgo y compartiremos ejemplos de grandes líderes que conocemos.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>
                <a:latin typeface="Ubuntu Light" panose="020B0304030602030204" pitchFamily="34" charset="0"/>
              </a:rPr>
              <a:t>Lección 2: Comportamientos de Grandes Líderes:</a:t>
            </a:r>
            <a:r>
              <a:rPr lang="es-PA" sz="2000" dirty="0">
                <a:latin typeface="Ubuntu Light" panose="020B0304030602030204" pitchFamily="34" charset="0"/>
              </a:rPr>
              <a:t> Discutiremos los comportamientos de los grandes líderes.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>
                <a:latin typeface="Ubuntu Light" panose="020B0304030602030204" pitchFamily="34" charset="0"/>
              </a:rPr>
              <a:t>Lección 3: Habilidades de Liderazgo</a:t>
            </a:r>
            <a:r>
              <a:rPr lang="es-PA" sz="2000" dirty="0">
                <a:latin typeface="Ubuntu Light" panose="020B0304030602030204" pitchFamily="34" charset="0"/>
              </a:rPr>
              <a:t>: Discutiremos 6 habilidades básicas de liderazgo. 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PA" sz="2000" b="1" u="sng" dirty="0">
                <a:latin typeface="Ubuntu Light" panose="020B0304030602030204" pitchFamily="34" charset="0"/>
              </a:rPr>
              <a:t>Lección 4: Viaje de Liderazgo:</a:t>
            </a:r>
            <a:r>
              <a:rPr lang="es-PA" sz="2000" dirty="0">
                <a:latin typeface="Ubuntu Light" panose="020B0304030602030204" pitchFamily="34" charset="0"/>
              </a:rPr>
              <a:t> Discutiremos nuestro viaje de liderazgo personal y trabajaremos en el plan de acción.</a:t>
            </a:r>
          </a:p>
          <a:p>
            <a:pPr marL="0" indent="0" algn="ctr">
              <a:buNone/>
            </a:pPr>
            <a:endParaRPr lang="es-PA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2920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es-PA" b="1">
                <a:solidFill>
                  <a:schemeClr val="bg1"/>
                </a:solidFill>
                <a:latin typeface="Ubuntu Light" panose="020B0304030602030204" pitchFamily="34" charset="0"/>
              </a:rPr>
              <a:t>Lección 1: Fundamentos del Liderazgo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21220"/>
            <a:ext cx="7886700" cy="3058715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s-PA" b="1" u="sng">
                <a:solidFill>
                  <a:schemeClr val="bg1"/>
                </a:solidFill>
                <a:latin typeface="Ubuntu Light" panose="020B0304030602030204" pitchFamily="34" charset="0"/>
              </a:rPr>
              <a:t>En esta lección: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solidFill>
                  <a:schemeClr val="bg1"/>
                </a:solidFill>
                <a:latin typeface="Ubuntu Light" panose="020B0304030602030204" pitchFamily="34" charset="0"/>
              </a:rPr>
              <a:t>Revisaremos la definición de liderazgo</a:t>
            </a:r>
          </a:p>
          <a:p>
            <a:pPr marL="257168" indent="-257168" algn="just">
              <a:lnSpc>
                <a:spcPct val="150000"/>
              </a:lnSpc>
            </a:pPr>
            <a:r>
              <a:rPr lang="es-PA" sz="2400">
                <a:solidFill>
                  <a:schemeClr val="bg1"/>
                </a:solidFill>
                <a:latin typeface="Ubuntu Light" panose="020B0304030602030204" pitchFamily="34" charset="0"/>
              </a:rPr>
              <a:t>Hablaremos de los líderes que conocemos</a:t>
            </a:r>
          </a:p>
          <a:p>
            <a:pPr marL="0" indent="0" algn="just">
              <a:buNone/>
            </a:pPr>
            <a:endParaRPr lang="es-PA" sz="2400">
              <a:latin typeface="Ubuntu Light" panose="020B0304030602030204" pitchFamily="34" charset="0"/>
            </a:endParaRPr>
          </a:p>
          <a:p>
            <a:pPr marL="0" indent="0" algn="just">
              <a:buNone/>
            </a:pPr>
            <a:endParaRPr lang="es-PA" sz="2400">
              <a:latin typeface="Ubuntu Light" panose="020B0304030602030204" pitchFamily="34" charset="0"/>
            </a:endParaRPr>
          </a:p>
          <a:p>
            <a:pPr marL="0" indent="0" algn="just">
              <a:buNone/>
            </a:pPr>
            <a:endParaRPr lang="es-PA" sz="2400">
              <a:latin typeface="Ubuntu Light" panose="020B03040306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2" y="2523045"/>
            <a:ext cx="1833694" cy="185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9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959" y="438350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Definición de Liderazgo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8275" y="1506152"/>
            <a:ext cx="8283269" cy="37910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A" sz="2400" b="1" i="1" dirty="0">
                <a:latin typeface="Ubuntu Light" panose="020B0304030602030204" pitchFamily="34" charset="0"/>
              </a:rPr>
              <a:t>La definición de liderazgo de la Academia de Liderazgo de Olimpiadas Especiales</a:t>
            </a:r>
          </a:p>
          <a:p>
            <a:pPr marL="0" indent="0">
              <a:buNone/>
            </a:pPr>
            <a:endParaRPr lang="es-PA" sz="2400" dirty="0">
              <a:latin typeface="Ubuntu Light" panose="020B0304030602030204" pitchFamily="34" charset="0"/>
            </a:endParaRPr>
          </a:p>
          <a:p>
            <a:pPr marL="342892" indent="-342892"/>
            <a:r>
              <a:rPr lang="es-PA" sz="2400" dirty="0">
                <a:latin typeface="Ubuntu Light" panose="020B0304030602030204" pitchFamily="34" charset="0"/>
              </a:rPr>
              <a:t>El liderazgo es una relación en la que una persona influye en los comportamientos o acciones de otras personas para lograr las metas.</a:t>
            </a:r>
          </a:p>
          <a:p>
            <a:pPr marL="342892" indent="-342892"/>
            <a:endParaRPr lang="es-PA" sz="2400" dirty="0">
              <a:latin typeface="Ubuntu Light" panose="020B0304030602030204" pitchFamily="34" charset="0"/>
            </a:endParaRPr>
          </a:p>
          <a:p>
            <a:pPr marL="342892" indent="-342892"/>
            <a:r>
              <a:rPr lang="es-PA" sz="2400" dirty="0">
                <a:latin typeface="Ubuntu Light" panose="020B0304030602030204" pitchFamily="34" charset="0"/>
              </a:rPr>
              <a:t>El liderazgo es la capacidad de guiar, dirigir o influir en las personas.</a:t>
            </a:r>
          </a:p>
          <a:p>
            <a:pPr marL="0" indent="0">
              <a:buNone/>
            </a:pPr>
            <a:endParaRPr lang="es-PA" sz="18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18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1800" dirty="0">
              <a:latin typeface="Ubuntu Light" panose="020B03040306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8648AC-6EC1-49A3-A923-3C5E104A65AC}"/>
              </a:ext>
            </a:extLst>
          </p:cNvPr>
          <p:cNvSpPr txBox="1"/>
          <p:nvPr/>
        </p:nvSpPr>
        <p:spPr>
          <a:xfrm>
            <a:off x="1091959" y="20588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8244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959" y="438350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latin typeface="Ubuntu Light" panose="020B0304030602030204" pitchFamily="34" charset="0"/>
              </a:rPr>
              <a:t>Líderes del Día a Día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4985" y="1927392"/>
            <a:ext cx="8283269" cy="37910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PA" sz="3600" dirty="0">
                <a:latin typeface="Ubuntu Light" panose="020B0304030602030204" pitchFamily="34" charset="0"/>
              </a:rPr>
              <a:t>Piense en un líder que conozca. </a:t>
            </a:r>
          </a:p>
          <a:p>
            <a:pPr marL="0" indent="0">
              <a:buNone/>
            </a:pPr>
            <a:endParaRPr lang="es-PA" sz="36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r>
              <a:rPr lang="es-PA" sz="3600" dirty="0">
                <a:latin typeface="Ubuntu Light" panose="020B0304030602030204" pitchFamily="34" charset="0"/>
              </a:rPr>
              <a:t>Puede ser alguien de Olimpiadas Especiales o de su comunidad.</a:t>
            </a:r>
            <a:endParaRPr lang="es-PA" sz="24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24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r>
              <a:rPr lang="es-PA" sz="3600" dirty="0">
                <a:latin typeface="Ubuntu Light" panose="020B0304030602030204" pitchFamily="34" charset="0"/>
              </a:rPr>
              <a:t>¿</a:t>
            </a:r>
            <a:r>
              <a:rPr lang="es-PA" sz="3600" dirty="0" err="1">
                <a:latin typeface="Ubuntu Light" panose="020B0304030602030204" pitchFamily="34" charset="0"/>
              </a:rPr>
              <a:t>Quieénes</a:t>
            </a:r>
            <a:r>
              <a:rPr lang="es-PA" sz="3600" dirty="0">
                <a:latin typeface="Ubuntu Light" panose="020B0304030602030204" pitchFamily="34" charset="0"/>
              </a:rPr>
              <a:t> son? Pregúntese qué los convierte en tan buenos líderes.</a:t>
            </a:r>
          </a:p>
          <a:p>
            <a:pPr marL="0" indent="0">
              <a:buNone/>
            </a:pPr>
            <a:endParaRPr lang="es-PA" sz="18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18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s-PA" sz="1800" dirty="0">
              <a:latin typeface="Ubuntu Light" panose="020B0304030602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F9902E-96EE-4DAF-B21A-2F8C248BA8B3}"/>
              </a:ext>
            </a:extLst>
          </p:cNvPr>
          <p:cNvSpPr txBox="1"/>
          <p:nvPr/>
        </p:nvSpPr>
        <p:spPr>
          <a:xfrm>
            <a:off x="894701" y="116903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900" b="1">
                <a:solidFill>
                  <a:srgbClr val="0C77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156345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6669" y="510462"/>
            <a:ext cx="8906669" cy="629840"/>
          </a:xfrm>
          <a:prstGeom prst="rect">
            <a:avLst/>
          </a:prstGeom>
        </p:spPr>
        <p:txBody>
          <a:bodyPr/>
          <a:lstStyle/>
          <a:p>
            <a:r>
              <a:rPr lang="es-PA" sz="3200" b="1">
                <a:solidFill>
                  <a:schemeClr val="bg1"/>
                </a:solidFill>
                <a:latin typeface="Ubuntu Light" panose="020B0304030602030204" pitchFamily="34" charset="0"/>
              </a:rPr>
              <a:t>Lección 2: Comportamientos de Grandes Líderes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14977"/>
            <a:ext cx="7886700" cy="3058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b="1" u="sng">
                <a:solidFill>
                  <a:schemeClr val="bg1"/>
                </a:solidFill>
                <a:latin typeface="Ubuntu Light" panose="020B0304030602030204" pitchFamily="34" charset="0"/>
              </a:rPr>
              <a:t>En esta lección:</a:t>
            </a:r>
          </a:p>
          <a:p>
            <a:pPr marL="257168" indent="-257168">
              <a:lnSpc>
                <a:spcPct val="150000"/>
              </a:lnSpc>
            </a:pPr>
            <a:r>
              <a:rPr lang="es-PA" sz="2400">
                <a:solidFill>
                  <a:schemeClr val="bg1"/>
                </a:solidFill>
                <a:latin typeface="Ubuntu Light" panose="020B0304030602030204" pitchFamily="34" charset="0"/>
              </a:rPr>
              <a:t>Discutiremos los comportamientos de los grandes líderes que conocemos.</a:t>
            </a:r>
          </a:p>
          <a:p>
            <a:pPr marL="257168" indent="-257168">
              <a:lnSpc>
                <a:spcPct val="150000"/>
              </a:lnSpc>
            </a:pPr>
            <a:r>
              <a:rPr lang="es-PA" sz="2400">
                <a:solidFill>
                  <a:schemeClr val="bg1"/>
                </a:solidFill>
                <a:latin typeface="Ubuntu Light" panose="020B0304030602030204" pitchFamily="34" charset="0"/>
              </a:rPr>
              <a:t>Aprenderemos 5 comportamientos básicos de los buenos líderes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62" y="3069027"/>
            <a:ext cx="2823538" cy="285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32409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9</TotalTime>
  <Words>1090</Words>
  <Application>Microsoft Office PowerPoint</Application>
  <PresentationFormat>Presentación en pantalla (4:3)</PresentationFormat>
  <Paragraphs>143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</vt:lpstr>
      <vt:lpstr>Helvetica Neue</vt:lpstr>
      <vt:lpstr>Tahoma</vt:lpstr>
      <vt:lpstr>Ubuntu Light</vt:lpstr>
      <vt:lpstr>1_Custom Design</vt:lpstr>
      <vt:lpstr>2_Custom Design</vt:lpstr>
      <vt:lpstr>Entendiendo el Liderazgo</vt:lpstr>
      <vt:lpstr>Presentación de PowerPoint</vt:lpstr>
      <vt:lpstr>Presentación de PowerPoint</vt:lpstr>
      <vt:lpstr>Presentación de PowerPoint</vt:lpstr>
      <vt:lpstr>Resumen del Módulo</vt:lpstr>
      <vt:lpstr>Lección 1: Fundamentos del Liderazgo</vt:lpstr>
      <vt:lpstr>Definición de Liderazgo</vt:lpstr>
      <vt:lpstr>Líderes del Día a Día </vt:lpstr>
      <vt:lpstr>Lección 2: Comportamientos de Grandes Líderes</vt:lpstr>
      <vt:lpstr>Líderes del Día a Día</vt:lpstr>
      <vt:lpstr>5 comportamientos de grandes líderes</vt:lpstr>
      <vt:lpstr>Sus comportamientos como Líder</vt:lpstr>
      <vt:lpstr>Lección 3: Habilidades Básicas de Liderazgo </vt:lpstr>
      <vt:lpstr>Lección 3: Habilidades Básicas de  Liderazgo</vt:lpstr>
      <vt:lpstr>Comunicación</vt:lpstr>
      <vt:lpstr>Adaptabilidad</vt:lpstr>
      <vt:lpstr>Toma de Decisiones</vt:lpstr>
      <vt:lpstr>Orientado a Metas</vt:lpstr>
      <vt:lpstr>Construir Relaciones</vt:lpstr>
      <vt:lpstr>Mejora Continua</vt:lpstr>
      <vt:lpstr>Lección 4: Su Viaje de Liderazgo</vt:lpstr>
      <vt:lpstr>Presentación de PowerPoint</vt:lpstr>
      <vt:lpstr>Presentación de PowerPoint</vt:lpstr>
      <vt:lpstr>Presentación de PowerPoint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Traducciones PTY</cp:lastModifiedBy>
  <cp:revision>100</cp:revision>
  <dcterms:created xsi:type="dcterms:W3CDTF">2012-07-03T15:00:02Z</dcterms:created>
  <dcterms:modified xsi:type="dcterms:W3CDTF">2021-06-27T22:54:21Z</dcterms:modified>
</cp:coreProperties>
</file>