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49" autoAdjust="0"/>
  </p:normalViewPr>
  <p:slideViewPr>
    <p:cSldViewPr snapToGrid="0">
      <p:cViewPr varScale="1">
        <p:scale>
          <a:sx n="107" d="100"/>
          <a:sy n="107" d="100"/>
        </p:scale>
        <p:origin x="174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ducciones PTY" userId="5bfa9bb023ce78d1" providerId="LiveId" clId="{DEA61EF3-5F2E-4F7F-BB89-F184CC3F7804}"/>
    <pc:docChg chg="modSld">
      <pc:chgData name="Traducciones PTY" userId="5bfa9bb023ce78d1" providerId="LiveId" clId="{DEA61EF3-5F2E-4F7F-BB89-F184CC3F7804}" dt="2021-07-15T01:47:05.128" v="1" actId="20577"/>
      <pc:docMkLst>
        <pc:docMk/>
      </pc:docMkLst>
      <pc:sldChg chg="modNotesTx">
        <pc:chgData name="Traducciones PTY" userId="5bfa9bb023ce78d1" providerId="LiveId" clId="{DEA61EF3-5F2E-4F7F-BB89-F184CC3F7804}" dt="2021-07-15T01:46:59.553" v="0" actId="20577"/>
        <pc:sldMkLst>
          <pc:docMk/>
          <pc:sldMk cId="0" sldId="277"/>
        </pc:sldMkLst>
      </pc:sldChg>
      <pc:sldChg chg="modNotesTx">
        <pc:chgData name="Traducciones PTY" userId="5bfa9bb023ce78d1" providerId="LiveId" clId="{DEA61EF3-5F2E-4F7F-BB89-F184CC3F7804}" dt="2021-07-15T01:47:05.128" v="1" actId="20577"/>
        <pc:sldMkLst>
          <pc:docMk/>
          <pc:sldMk cId="0" sldId="279"/>
        </pc:sldMkLst>
      </pc:sldChg>
    </pc:docChg>
  </pc:docChgLst>
  <pc:docChgLst>
    <pc:chgData name="Traducciones PTY" userId="5bfa9bb023ce78d1" providerId="LiveId" clId="{42CE2A76-0A87-4B5D-987D-709B13A550CC}"/>
    <pc:docChg chg="addSld delSld modSld">
      <pc:chgData name="Traducciones PTY" userId="5bfa9bb023ce78d1" providerId="LiveId" clId="{42CE2A76-0A87-4B5D-987D-709B13A550CC}" dt="2021-07-15T22:43:48.495" v="1" actId="2696"/>
      <pc:docMkLst>
        <pc:docMk/>
      </pc:docMkLst>
      <pc:sldChg chg="del">
        <pc:chgData name="Traducciones PTY" userId="5bfa9bb023ce78d1" providerId="LiveId" clId="{42CE2A76-0A87-4B5D-987D-709B13A550CC}" dt="2021-07-15T22:43:48.495" v="1" actId="2696"/>
        <pc:sldMkLst>
          <pc:docMk/>
          <pc:sldMk cId="0" sldId="278"/>
        </pc:sldMkLst>
      </pc:sldChg>
      <pc:sldChg chg="add">
        <pc:chgData name="Traducciones PTY" userId="5bfa9bb023ce78d1" providerId="LiveId" clId="{42CE2A76-0A87-4B5D-987D-709B13A550CC}" dt="2021-07-15T22:43:44.401" v="0"/>
        <pc:sldMkLst>
          <pc:docMk/>
          <pc:sldMk cId="0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4967966-14EF-4219-A2C8-950968002446}" type="slidenum">
              <a:rPr lang="ru-RU" sz="1400" b="0" strike="noStrike" spc="-1">
                <a:latin typeface="Times New Roman"/>
              </a:rPr>
              <a:t>‹Nº›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B9BEF2A-9D05-4CCB-A30F-29CCC0D15CFB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614E3EE-B955-4A9F-AFD7-74EAFA0DF93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47FAE45-B1CD-4BCA-84C2-47D3EE37A484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00ABEAD-582A-4191-838E-FDB62BF36991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54D5900-67B2-470F-9CFE-C09C05D37A60}" type="slidenum">
              <a:rPr lang="en-US" sz="1200" b="0" strike="noStrike" spc="-1">
                <a:latin typeface="Times New Roman"/>
              </a:rPr>
              <a:t>14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27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136BC12-2A85-4CD5-AECB-A9A4C5FBA2F1}" type="slidenum">
              <a:rPr lang="en-US" sz="1200" b="0" strike="noStrike" spc="-1">
                <a:latin typeface="Times New Roman"/>
              </a:rPr>
              <a:t>22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27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A8DA645A-50BA-4772-B768-F3AAB16DEC3D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24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38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7.wm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/>
          <p:nvPr/>
        </p:nvPicPr>
        <p:blipFill>
          <a:blip r:embed="rId14"/>
          <a:stretch/>
        </p:blipFill>
        <p:spPr>
          <a:xfrm>
            <a:off x="515520" y="490680"/>
            <a:ext cx="1634760" cy="101880"/>
          </a:xfrm>
          <a:prstGeom prst="rect">
            <a:avLst/>
          </a:prstGeom>
          <a:ln w="0">
            <a:noFill/>
          </a:ln>
        </p:spPr>
      </p:pic>
      <p:pic>
        <p:nvPicPr>
          <p:cNvPr id="8" name="Picture 6"/>
          <p:cNvPicPr/>
          <p:nvPr/>
        </p:nvPicPr>
        <p:blipFill>
          <a:blip r:embed="rId15"/>
          <a:stretch/>
        </p:blipFill>
        <p:spPr>
          <a:xfrm>
            <a:off x="360" y="360"/>
            <a:ext cx="9143640" cy="6857640"/>
          </a:xfrm>
          <a:prstGeom prst="rect">
            <a:avLst/>
          </a:prstGeom>
          <a:ln w="0">
            <a:noFill/>
          </a:ln>
        </p:spPr>
      </p:pic>
      <p:pic>
        <p:nvPicPr>
          <p:cNvPr id="2" name="Picture 7"/>
          <p:cNvPicPr/>
          <p:nvPr/>
        </p:nvPicPr>
        <p:blipFill>
          <a:blip r:embed="rId16"/>
          <a:stretch/>
        </p:blipFill>
        <p:spPr>
          <a:xfrm>
            <a:off x="6991920" y="344880"/>
            <a:ext cx="1736640" cy="606960"/>
          </a:xfrm>
          <a:prstGeom prst="rect">
            <a:avLst/>
          </a:prstGeom>
          <a:ln w="0">
            <a:noFill/>
          </a:ln>
        </p:spPr>
      </p:pic>
      <p:sp>
        <p:nvSpPr>
          <p:cNvPr id="3" name="CustomShape 1"/>
          <p:cNvSpPr/>
          <p:nvPr/>
        </p:nvSpPr>
        <p:spPr>
          <a:xfrm>
            <a:off x="502920" y="1582200"/>
            <a:ext cx="4703445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r>
              <a:rPr lang="ru-RU" sz="6000" b="1" kern="100" dirty="0">
                <a:solidFill>
                  <a:schemeClr val="bg1"/>
                </a:solidFill>
                <a:effectLst/>
                <a:latin typeface="Liberation Serif"/>
                <a:ea typeface="Songti SC"/>
                <a:cs typeface="Arial Unicode MS"/>
              </a:rPr>
              <a:t>Моделируем </a:t>
            </a:r>
            <a:endParaRPr lang="es-PA" sz="6000" b="1" kern="100" dirty="0">
              <a:solidFill>
                <a:schemeClr val="bg1"/>
              </a:solidFill>
              <a:effectLst/>
              <a:latin typeface="Liberation Serif"/>
              <a:ea typeface="Songti SC"/>
              <a:cs typeface="Arial Unicode MS"/>
            </a:endParaRPr>
          </a:p>
          <a:p>
            <a:r>
              <a:rPr lang="ru-RU" sz="6000" b="1" kern="100" dirty="0">
                <a:solidFill>
                  <a:schemeClr val="bg1"/>
                </a:solidFill>
                <a:effectLst/>
                <a:latin typeface="Liberation Serif"/>
                <a:ea typeface="Songti SC"/>
                <a:cs typeface="Arial Unicode MS"/>
              </a:rPr>
              <a:t>путь</a:t>
            </a:r>
            <a:endParaRPr lang="de-DE" sz="6000" kern="100" dirty="0">
              <a:solidFill>
                <a:schemeClr val="bg1"/>
              </a:solidFill>
              <a:effectLst/>
              <a:latin typeface="Liberation Serif"/>
              <a:ea typeface="Songti SC"/>
              <a:cs typeface="Arial Unicode MS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285840" y="376560"/>
            <a:ext cx="177046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chemeClr val="bg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9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515520" y="2324414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1"/>
          <p:cNvPicPr/>
          <p:nvPr/>
        </p:nvPicPr>
        <p:blipFill>
          <a:blip r:embed="rId14"/>
          <a:stretch/>
        </p:blipFill>
        <p:spPr>
          <a:xfrm>
            <a:off x="515520" y="490680"/>
            <a:ext cx="1634760" cy="101880"/>
          </a:xfrm>
          <a:prstGeom prst="rect">
            <a:avLst/>
          </a:prstGeom>
          <a:ln w="0">
            <a:noFill/>
          </a:ln>
        </p:spPr>
      </p:pic>
      <p:pic>
        <p:nvPicPr>
          <p:cNvPr id="44" name="Picture 17"/>
          <p:cNvPicPr/>
          <p:nvPr/>
        </p:nvPicPr>
        <p:blipFill>
          <a:blip r:embed="rId15"/>
          <a:stretch/>
        </p:blipFill>
        <p:spPr>
          <a:xfrm>
            <a:off x="8107920" y="333000"/>
            <a:ext cx="630000" cy="630000"/>
          </a:xfrm>
          <a:prstGeom prst="rect">
            <a:avLst/>
          </a:prstGeom>
          <a:ln w="0">
            <a:noFill/>
          </a:ln>
        </p:spPr>
      </p:pic>
      <p:pic>
        <p:nvPicPr>
          <p:cNvPr id="45" name="Picture 2" descr="A picture containing drawing&#10;&#10;Description automatically generated"/>
          <p:cNvPicPr/>
          <p:nvPr/>
        </p:nvPicPr>
        <p:blipFill>
          <a:blip r:embed="rId16"/>
          <a:srcRect r="11245"/>
          <a:stretch/>
        </p:blipFill>
        <p:spPr>
          <a:xfrm>
            <a:off x="129600" y="66240"/>
            <a:ext cx="938160" cy="1056960"/>
          </a:xfrm>
          <a:prstGeom prst="rect">
            <a:avLst/>
          </a:prstGeom>
          <a:ln w="0"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076400" y="117360"/>
            <a:ext cx="177046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600" b="0" strike="noStrike" spc="-1" dirty="0">
              <a:solidFill>
                <a:srgbClr val="2294D1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1"/>
          <p:cNvPicPr/>
          <p:nvPr/>
        </p:nvPicPr>
        <p:blipFill>
          <a:blip r:embed="rId14"/>
          <a:stretch/>
        </p:blipFill>
        <p:spPr>
          <a:xfrm>
            <a:off x="515520" y="490680"/>
            <a:ext cx="1634760" cy="101880"/>
          </a:xfrm>
          <a:prstGeom prst="rect">
            <a:avLst/>
          </a:prstGeom>
          <a:ln w="0">
            <a:noFill/>
          </a:ln>
        </p:spPr>
      </p:pic>
      <p:pic>
        <p:nvPicPr>
          <p:cNvPr id="86" name="Picture 7"/>
          <p:cNvPicPr/>
          <p:nvPr/>
        </p:nvPicPr>
        <p:blipFill>
          <a:blip r:embed="rId15"/>
          <a:stretch/>
        </p:blipFill>
        <p:spPr>
          <a:xfrm>
            <a:off x="0" y="142560"/>
            <a:ext cx="1230840" cy="1126440"/>
          </a:xfrm>
          <a:prstGeom prst="rect">
            <a:avLst/>
          </a:prstGeom>
          <a:ln w="0">
            <a:noFill/>
          </a:ln>
        </p:spPr>
      </p:pic>
      <p:pic>
        <p:nvPicPr>
          <p:cNvPr id="87" name="Picture 17"/>
          <p:cNvPicPr/>
          <p:nvPr/>
        </p:nvPicPr>
        <p:blipFill>
          <a:blip r:embed="rId16"/>
          <a:stretch/>
        </p:blipFill>
        <p:spPr>
          <a:xfrm>
            <a:off x="8107920" y="333000"/>
            <a:ext cx="630000" cy="630000"/>
          </a:xfrm>
          <a:prstGeom prst="rect">
            <a:avLst/>
          </a:prstGeom>
          <a:ln w="0">
            <a:noFill/>
          </a:ln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"/>
          <p:cNvPicPr/>
          <p:nvPr/>
        </p:nvPicPr>
        <p:blipFill>
          <a:blip r:embed="rId14"/>
          <a:stretch/>
        </p:blipFill>
        <p:spPr>
          <a:xfrm>
            <a:off x="515520" y="490680"/>
            <a:ext cx="1634760" cy="101880"/>
          </a:xfrm>
          <a:prstGeom prst="rect">
            <a:avLst/>
          </a:prstGeom>
          <a:ln w="0">
            <a:noFill/>
          </a:ln>
        </p:spPr>
      </p:pic>
      <p:pic>
        <p:nvPicPr>
          <p:cNvPr id="127" name="Picture 12"/>
          <p:cNvPicPr/>
          <p:nvPr/>
        </p:nvPicPr>
        <p:blipFill>
          <a:blip r:embed="rId15"/>
          <a:stretch/>
        </p:blipFill>
        <p:spPr>
          <a:xfrm>
            <a:off x="506880" y="485280"/>
            <a:ext cx="1677240" cy="96840"/>
          </a:xfrm>
          <a:prstGeom prst="rect">
            <a:avLst/>
          </a:prstGeom>
          <a:ln w="0">
            <a:noFill/>
          </a:ln>
        </p:spPr>
      </p:pic>
      <p:pic>
        <p:nvPicPr>
          <p:cNvPr id="128" name="Picture 7"/>
          <p:cNvPicPr/>
          <p:nvPr/>
        </p:nvPicPr>
        <p:blipFill>
          <a:blip r:embed="rId16"/>
          <a:stretch/>
        </p:blipFill>
        <p:spPr>
          <a:xfrm>
            <a:off x="6991920" y="344880"/>
            <a:ext cx="1736640" cy="606960"/>
          </a:xfrm>
          <a:prstGeom prst="rect">
            <a:avLst/>
          </a:prstGeom>
          <a:ln w="0">
            <a:noFill/>
          </a:ln>
        </p:spPr>
      </p:pic>
      <p:pic>
        <p:nvPicPr>
          <p:cNvPr id="129" name="Picture 2"/>
          <p:cNvPicPr/>
          <p:nvPr/>
        </p:nvPicPr>
        <p:blipFill>
          <a:blip r:embed="rId17"/>
          <a:stretch/>
        </p:blipFill>
        <p:spPr>
          <a:xfrm>
            <a:off x="-606960" y="0"/>
            <a:ext cx="10357560" cy="685764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pecialolympics.qualtrics.com/jfe/form/SV_5cZHOzU0qemAkD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237240" y="5647320"/>
            <a:ext cx="7773120" cy="1102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1800" b="1" strike="noStrike" spc="-1">
                <a:solidFill>
                  <a:srgbClr val="FFFFFF"/>
                </a:solidFill>
                <a:latin typeface="Ubuntu Light"/>
                <a:ea typeface="PingFang SC"/>
              </a:rPr>
              <a:t>Понимание лидерства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5" name="Picture 6"/>
          <p:cNvPicPr/>
          <p:nvPr/>
        </p:nvPicPr>
        <p:blipFill>
          <a:blip r:embed="rId3"/>
          <a:stretch/>
        </p:blipFill>
        <p:spPr>
          <a:xfrm>
            <a:off x="1543680" y="3792240"/>
            <a:ext cx="1833480" cy="1854720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049760" y="81036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Повседневные лидеры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584640" y="2149920"/>
            <a:ext cx="8415360" cy="451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Подумайте о поведении или действиях лидера, которого вы назвали.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1. Что вдохновляет людей следовать за этим человеком?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2. Будьте готовы привести пример его лидерского поведения, на основании которого вы считаете его хорошим лидером.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3. Будьте готовы рассказать о поведении этого человека, которое заставляет вас думать, что он или она хороший лидер.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902880" y="117000"/>
            <a:ext cx="1645300" cy="2601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5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240920" y="36000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5 моделей поведения великих лидеров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0" name="Picture 3"/>
          <p:cNvPicPr/>
          <p:nvPr/>
        </p:nvPicPr>
        <p:blipFill>
          <a:blip r:embed="rId3"/>
          <a:stretch/>
        </p:blipFill>
        <p:spPr>
          <a:xfrm>
            <a:off x="360000" y="1359360"/>
            <a:ext cx="1260000" cy="2042280"/>
          </a:xfrm>
          <a:prstGeom prst="rect">
            <a:avLst/>
          </a:prstGeom>
          <a:ln w="0">
            <a:noFill/>
          </a:ln>
        </p:spPr>
      </p:pic>
      <p:pic>
        <p:nvPicPr>
          <p:cNvPr id="201" name="Picture 4"/>
          <p:cNvPicPr/>
          <p:nvPr/>
        </p:nvPicPr>
        <p:blipFill>
          <a:blip r:embed="rId4"/>
          <a:stretch/>
        </p:blipFill>
        <p:spPr>
          <a:xfrm>
            <a:off x="3385800" y="1231560"/>
            <a:ext cx="1935000" cy="1844280"/>
          </a:xfrm>
          <a:prstGeom prst="rect">
            <a:avLst/>
          </a:prstGeom>
          <a:ln w="0">
            <a:noFill/>
          </a:ln>
        </p:spPr>
      </p:pic>
      <p:pic>
        <p:nvPicPr>
          <p:cNvPr id="202" name="Picture 5"/>
          <p:cNvPicPr/>
          <p:nvPr/>
        </p:nvPicPr>
        <p:blipFill>
          <a:blip r:embed="rId5"/>
          <a:stretch/>
        </p:blipFill>
        <p:spPr>
          <a:xfrm>
            <a:off x="6838920" y="1301400"/>
            <a:ext cx="1789560" cy="1789560"/>
          </a:xfrm>
          <a:prstGeom prst="rect">
            <a:avLst/>
          </a:prstGeom>
          <a:ln w="0">
            <a:noFill/>
          </a:ln>
        </p:spPr>
      </p:pic>
      <p:pic>
        <p:nvPicPr>
          <p:cNvPr id="203" name="Picture 6"/>
          <p:cNvPicPr/>
          <p:nvPr/>
        </p:nvPicPr>
        <p:blipFill>
          <a:blip r:embed="rId6"/>
          <a:stretch/>
        </p:blipFill>
        <p:spPr>
          <a:xfrm>
            <a:off x="4320000" y="4500000"/>
            <a:ext cx="1503000" cy="1743120"/>
          </a:xfrm>
          <a:prstGeom prst="rect">
            <a:avLst/>
          </a:prstGeom>
          <a:ln w="0">
            <a:noFill/>
          </a:ln>
        </p:spPr>
      </p:pic>
      <p:pic>
        <p:nvPicPr>
          <p:cNvPr id="204" name="Picture 7"/>
          <p:cNvPicPr/>
          <p:nvPr/>
        </p:nvPicPr>
        <p:blipFill>
          <a:blip r:embed="rId7"/>
          <a:stretch/>
        </p:blipFill>
        <p:spPr>
          <a:xfrm>
            <a:off x="1308960" y="4588560"/>
            <a:ext cx="1391040" cy="1342080"/>
          </a:xfrm>
          <a:prstGeom prst="rect">
            <a:avLst/>
          </a:prstGeom>
          <a:ln w="0">
            <a:noFill/>
          </a:ln>
        </p:spPr>
      </p:pic>
      <p:sp>
        <p:nvSpPr>
          <p:cNvPr id="205" name="CustomShape 2"/>
          <p:cNvSpPr/>
          <p:nvPr/>
        </p:nvSpPr>
        <p:spPr>
          <a:xfrm>
            <a:off x="360000" y="3401640"/>
            <a:ext cx="216000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PA" sz="2400" b="1" strike="noStrike" spc="-1">
                <a:solidFill>
                  <a:srgbClr val="000000"/>
                </a:solidFill>
                <a:latin typeface="Calibri"/>
                <a:ea typeface="PingFang SC"/>
              </a:rPr>
              <a:t>Моделируйте путь к лидерству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3228480" y="3150360"/>
            <a:ext cx="2249640" cy="82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PA" sz="2400" b="1" strike="noStrike" spc="-1">
                <a:solidFill>
                  <a:srgbClr val="000000"/>
                </a:solidFill>
                <a:latin typeface="Calibri"/>
                <a:ea typeface="PingFang SC"/>
              </a:rPr>
              <a:t>Заражайте общей целью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7" name="CustomShape 4"/>
          <p:cNvSpPr/>
          <p:nvPr/>
        </p:nvSpPr>
        <p:spPr>
          <a:xfrm>
            <a:off x="6300000" y="2520000"/>
            <a:ext cx="2249640" cy="155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PA" sz="2400" b="1" strike="noStrike" spc="-1">
                <a:solidFill>
                  <a:srgbClr val="000000"/>
                </a:solidFill>
                <a:latin typeface="Calibri"/>
                <a:ea typeface="PingFang SC"/>
              </a:rPr>
              <a:t>Бросайте вызов процессу на пути к цели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8" name="CustomShape 5"/>
          <p:cNvSpPr/>
          <p:nvPr/>
        </p:nvSpPr>
        <p:spPr>
          <a:xfrm>
            <a:off x="708840" y="5930640"/>
            <a:ext cx="286848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PA" sz="2400" b="1" strike="noStrike" spc="-1">
                <a:solidFill>
                  <a:srgbClr val="000000"/>
                </a:solidFill>
                <a:latin typeface="Calibri"/>
                <a:ea typeface="PingFang SC"/>
              </a:rPr>
              <a:t>Ободряйте сердца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9" name="CustomShape 6"/>
          <p:cNvSpPr/>
          <p:nvPr/>
        </p:nvSpPr>
        <p:spPr>
          <a:xfrm>
            <a:off x="6030360" y="4747320"/>
            <a:ext cx="2249640" cy="155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PA" sz="2400" b="1" strike="noStrike" spc="-1">
                <a:solidFill>
                  <a:srgbClr val="000000"/>
                </a:solidFill>
                <a:latin typeface="Calibri"/>
                <a:ea typeface="PingFang SC"/>
              </a:rPr>
              <a:t>Дайте возможность другим действовать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0" name="CustomShape 7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916920" y="99036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Ваше поведение как лидера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360000" y="2149920"/>
            <a:ext cx="8550360" cy="451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В рабочих группах каждый по очереди отвечает на следующие вопросы о поведении, назначенном в их группе: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1. Как </a:t>
            </a:r>
            <a:r>
              <a:rPr lang="es-PA" sz="1800" b="1" strike="noStrike" spc="-1">
                <a:solidFill>
                  <a:srgbClr val="000000"/>
                </a:solidFill>
                <a:latin typeface="Ubuntu Light"/>
              </a:rPr>
              <a:t>вы сами</a:t>
            </a:r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  как лидер проявляете такое поведение?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2. Как </a:t>
            </a:r>
            <a:r>
              <a:rPr lang="es-PA" sz="1800" b="1" strike="noStrike" spc="-1">
                <a:solidFill>
                  <a:srgbClr val="000000"/>
                </a:solidFill>
                <a:latin typeface="Ubuntu Light"/>
              </a:rPr>
              <a:t>другие лидер</a:t>
            </a:r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ы, по вашим наблюдениям, проявляют такое поведение?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1800" b="0" strike="noStrike" spc="-1">
                <a:solidFill>
                  <a:srgbClr val="000000"/>
                </a:solidFill>
                <a:latin typeface="Ubuntu Light"/>
              </a:rPr>
              <a:t>3. Трудно ли иногда проявлять такое поведение? Если да, то что затрудняет проявлять постоянно такое поведение?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60000" y="556200"/>
            <a:ext cx="8277120" cy="1423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4400" b="1" strike="noStrike" spc="-1">
                <a:solidFill>
                  <a:srgbClr val="FFFFFF"/>
                </a:solidFill>
                <a:latin typeface="Ubuntu Light"/>
                <a:ea typeface="PingFang SC"/>
              </a:rPr>
              <a:t>Урок 3: Основные навыки лидерства</a:t>
            </a:r>
            <a:r>
              <a:rPr lang="es-PA" sz="4400" b="1" strike="noStrike" spc="-1">
                <a:solidFill>
                  <a:srgbClr val="FFFFFF"/>
                </a:solidFill>
                <a:latin typeface="Ubuntu Light"/>
              </a:rPr>
              <a:t> 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540000" y="2700000"/>
            <a:ext cx="3962160" cy="305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1800" b="1" u="sng" strike="noStrike" spc="-1">
                <a:solidFill>
                  <a:srgbClr val="FFFFFF"/>
                </a:solidFill>
                <a:uFillTx/>
                <a:latin typeface="Ubuntu Light"/>
                <a:ea typeface="PingFang SC"/>
              </a:rPr>
              <a:t>На этом уроке: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  <a:ea typeface="PingFang SC"/>
              </a:rPr>
              <a:t>Обсудим 6 основных лидерских навыков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6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1419" y="1455480"/>
            <a:ext cx="4895082" cy="4780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916920" y="90000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Урок 3: Основные навыки лидерства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466200" y="1668240"/>
            <a:ext cx="7886520" cy="3943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1" u="sng" strike="noStrike" spc="-1">
                <a:solidFill>
                  <a:srgbClr val="000000"/>
                </a:solidFill>
                <a:uFillTx/>
                <a:latin typeface="Ubuntu Light"/>
                <a:ea typeface="PingFang SC"/>
              </a:rPr>
              <a:t>Шесть навыков, необходимых каждому лидеру для достижения успеха: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Коммуникативность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Принятие решений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Способность адаптироваться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Умение налаживать отношения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Быть целенаправленным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Постоянное самосовершенствование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9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9404" y="2412000"/>
            <a:ext cx="3428031" cy="3348000"/>
          </a:xfrm>
          <a:prstGeom prst="rect">
            <a:avLst/>
          </a:prstGeom>
          <a:ln w="0">
            <a:noFill/>
          </a:ln>
        </p:spPr>
      </p:pic>
      <p:sp>
        <p:nvSpPr>
          <p:cNvPr id="220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Picture 6"/>
          <p:cNvPicPr/>
          <p:nvPr/>
        </p:nvPicPr>
        <p:blipFill>
          <a:blip r:embed="rId2"/>
          <a:stretch/>
        </p:blipFill>
        <p:spPr>
          <a:xfrm>
            <a:off x="7684920" y="5322240"/>
            <a:ext cx="1312200" cy="1312200"/>
          </a:xfrm>
          <a:prstGeom prst="rect">
            <a:avLst/>
          </a:prstGeom>
          <a:ln w="0">
            <a:noFill/>
          </a:ln>
        </p:spPr>
      </p:pic>
      <p:sp>
        <p:nvSpPr>
          <p:cNvPr id="222" name="TextShape 1"/>
          <p:cNvSpPr txBox="1"/>
          <p:nvPr/>
        </p:nvSpPr>
        <p:spPr>
          <a:xfrm>
            <a:off x="1024920" y="631800"/>
            <a:ext cx="7615080" cy="62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Коммуникативность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1080000" y="1535760"/>
            <a:ext cx="8161920" cy="5099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Ответственность за то, чтобы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вдохновлять 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и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 мотивировать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 команду, лежит на лидере.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Коммуникативность – это не только способность передать другим сообщение,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это также умение слушать и понимать сообщения других людей.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Как лидер, убедитесь, что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ваше сообщение легко понять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93672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1104480" y="438120"/>
            <a:ext cx="7886520" cy="717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Способность адаптироваться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720000" y="1620000"/>
            <a:ext cx="8051040" cy="3724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Как лидер, вы должны знать, что идет хорошо, а что нет. При необходимости вы можете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изменить план действий.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Важным навыком для лидера является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умение адаптироваться и помогать людям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 в использовании их навыков и талантов на благо команды.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Иногда нужно проявлять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 гибкость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 и позволять людям делать свою работу так, как им удобно.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7" name="Picture 4"/>
          <p:cNvPicPr/>
          <p:nvPr/>
        </p:nvPicPr>
        <p:blipFill>
          <a:blip r:embed="rId2"/>
          <a:stretch/>
        </p:blipFill>
        <p:spPr>
          <a:xfrm>
            <a:off x="7561800" y="5218560"/>
            <a:ext cx="1429200" cy="1429200"/>
          </a:xfrm>
          <a:prstGeom prst="rect">
            <a:avLst/>
          </a:prstGeom>
          <a:ln w="0">
            <a:noFill/>
          </a:ln>
        </p:spPr>
      </p:pic>
      <p:sp>
        <p:nvSpPr>
          <p:cNvPr id="228" name="CustomShape 3"/>
          <p:cNvSpPr/>
          <p:nvPr/>
        </p:nvSpPr>
        <p:spPr>
          <a:xfrm>
            <a:off x="987480" y="117000"/>
            <a:ext cx="1645300" cy="2601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11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1080000" y="900000"/>
            <a:ext cx="7903080" cy="62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Принятие решений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401400" y="2160000"/>
            <a:ext cx="8418600" cy="3707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350" b="0" strike="noStrike" spc="-1">
                <a:solidFill>
                  <a:srgbClr val="000000"/>
                </a:solidFill>
                <a:latin typeface="Ubuntu Light"/>
              </a:rPr>
              <a:t>Лидеры прислушиваются к идеям других людей, получают обратную связь и </a:t>
            </a:r>
            <a:r>
              <a:rPr lang="es-PA" sz="2350" b="1" strike="noStrike" spc="-1">
                <a:solidFill>
                  <a:srgbClr val="000000"/>
                </a:solidFill>
                <a:latin typeface="Ubuntu Light"/>
              </a:rPr>
              <a:t>принимают решения.</a:t>
            </a:r>
            <a:endParaRPr lang="en-US" sz="235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350" b="0" strike="noStrike" spc="-1">
                <a:solidFill>
                  <a:srgbClr val="000000"/>
                </a:solidFill>
                <a:latin typeface="Ubuntu Light"/>
              </a:rPr>
              <a:t>Хороший лидер – это тот, кто </a:t>
            </a:r>
            <a:r>
              <a:rPr lang="es-PA" sz="2350" b="1" strike="noStrike" spc="-1">
                <a:solidFill>
                  <a:srgbClr val="000000"/>
                </a:solidFill>
                <a:latin typeface="Ubuntu Light"/>
              </a:rPr>
              <a:t>на данный момент принимает наиболее разумное решение</a:t>
            </a:r>
            <a:r>
              <a:rPr lang="es-PA" sz="2350" b="0" strike="noStrike" spc="-1">
                <a:solidFill>
                  <a:srgbClr val="000000"/>
                </a:solidFill>
                <a:latin typeface="Ubuntu Light"/>
              </a:rPr>
              <a:t>, а не самое легкое.</a:t>
            </a:r>
            <a:endParaRPr lang="en-US" sz="235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350" b="0" strike="noStrike" spc="-1">
                <a:solidFill>
                  <a:srgbClr val="000000"/>
                </a:solidFill>
                <a:latin typeface="Ubuntu Light"/>
              </a:rPr>
              <a:t>Не забудьте при вынесении решения </a:t>
            </a:r>
            <a:r>
              <a:rPr lang="es-PA" sz="2350" b="1" strike="noStrike" spc="-1">
                <a:solidFill>
                  <a:srgbClr val="000000"/>
                </a:solidFill>
                <a:latin typeface="Ubuntu Light"/>
              </a:rPr>
              <a:t>сообщить</a:t>
            </a:r>
            <a:r>
              <a:rPr lang="es-PA" sz="2350" b="0" strike="noStrike" spc="-1">
                <a:solidFill>
                  <a:srgbClr val="000000"/>
                </a:solidFill>
                <a:latin typeface="Ubuntu Light"/>
              </a:rPr>
              <a:t> о своих доводах. Не все могут согласиться с вашим решением, но ваше объяснение может заставить его уважать.</a:t>
            </a:r>
            <a:endParaRPr lang="en-US" sz="235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1" name="Picture 4"/>
          <p:cNvPicPr/>
          <p:nvPr/>
        </p:nvPicPr>
        <p:blipFill>
          <a:blip r:embed="rId2"/>
          <a:stretch/>
        </p:blipFill>
        <p:spPr>
          <a:xfrm>
            <a:off x="7549200" y="5254560"/>
            <a:ext cx="1424160" cy="1424160"/>
          </a:xfrm>
          <a:prstGeom prst="rect">
            <a:avLst/>
          </a:prstGeom>
          <a:ln w="0">
            <a:noFill/>
          </a:ln>
        </p:spPr>
      </p:pic>
      <p:sp>
        <p:nvSpPr>
          <p:cNvPr id="232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1017000" y="90000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Целенаправленность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720000" y="1981800"/>
            <a:ext cx="7903080" cy="305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Сосредоточьтесь на цели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, чтобы помочь своей команде.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Отвлечение может быть одним из самых больших препятствий на пути к цели.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Создайте среду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, которая поможет вам и вашей команде сосредоточиться.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5" name="Picture 3"/>
          <p:cNvPicPr/>
          <p:nvPr/>
        </p:nvPicPr>
        <p:blipFill>
          <a:blip r:embed="rId2"/>
          <a:stretch/>
        </p:blipFill>
        <p:spPr>
          <a:xfrm>
            <a:off x="6915600" y="4603680"/>
            <a:ext cx="1778400" cy="1778400"/>
          </a:xfrm>
          <a:prstGeom prst="rect">
            <a:avLst/>
          </a:prstGeom>
          <a:ln w="0">
            <a:noFill/>
          </a:ln>
        </p:spPr>
      </p:pic>
      <p:sp>
        <p:nvSpPr>
          <p:cNvPr id="236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900000" y="990360"/>
            <a:ext cx="704376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Умение налаживать отношения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900000" y="2341800"/>
            <a:ext cx="7901640" cy="305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Хорошие отношения помогут вам лучше работать вместе и уважать друг друга.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Стройте здоровые отношения, чтобы у вас была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сильная команда, которая работает вместе и доверяет друг другу.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9" name="Picture 3"/>
          <p:cNvPicPr/>
          <p:nvPr/>
        </p:nvPicPr>
        <p:blipFill>
          <a:blip r:embed="rId2"/>
          <a:stretch/>
        </p:blipFill>
        <p:spPr>
          <a:xfrm>
            <a:off x="7140600" y="4717440"/>
            <a:ext cx="1750320" cy="1750320"/>
          </a:xfrm>
          <a:prstGeom prst="rect">
            <a:avLst/>
          </a:prstGeom>
          <a:ln w="0">
            <a:noFill/>
          </a:ln>
        </p:spPr>
      </p:pic>
      <p:sp>
        <p:nvSpPr>
          <p:cNvPr id="240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40000" y="2700000"/>
            <a:ext cx="8336520" cy="2953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С уважением относитесь к говорящему.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Активно участвуйте на занятии.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Задавайте вопросы и при необходимости обращайтесь за помощью к своему наставнику.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Сведите к минимуму отвлекающие факторы (уберите телефон!).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900000" y="1490400"/>
            <a:ext cx="7740000" cy="4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Autofit/>
          </a:bodyPr>
          <a:lstStyle/>
          <a:p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r>
              <a:rPr lang="es-PA" sz="3400" b="1" strike="noStrike" spc="-1" dirty="0" err="1">
                <a:solidFill>
                  <a:srgbClr val="000000"/>
                </a:solidFill>
                <a:latin typeface="Ubuntu Light"/>
                <a:ea typeface="PingFang SC"/>
              </a:rPr>
              <a:t>Задачи</a:t>
            </a:r>
            <a:r>
              <a:rPr lang="es-PA" sz="3400" b="1" strike="noStrike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3400" b="1" strike="noStrike" spc="-1" dirty="0" err="1">
                <a:solidFill>
                  <a:srgbClr val="000000"/>
                </a:solidFill>
                <a:latin typeface="Ubuntu Light"/>
                <a:ea typeface="PingFang SC"/>
              </a:rPr>
              <a:t>спортсмена</a:t>
            </a:r>
            <a:r>
              <a:rPr lang="es-PA" sz="3400" b="1" strike="noStrike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3400" b="1" strike="noStrike" spc="-1" dirty="0" err="1">
                <a:solidFill>
                  <a:srgbClr val="000000"/>
                </a:solidFill>
                <a:latin typeface="Ubuntu Light"/>
                <a:ea typeface="PingFang SC"/>
              </a:rPr>
              <a:t>на</a:t>
            </a:r>
            <a:r>
              <a:rPr lang="es-PA" sz="3400" b="1" strike="noStrike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3400" b="1" strike="noStrike" spc="-1" dirty="0" err="1">
                <a:solidFill>
                  <a:srgbClr val="000000"/>
                </a:solidFill>
                <a:latin typeface="Ubuntu Light"/>
                <a:ea typeface="PingFang SC"/>
              </a:rPr>
              <a:t>занятиях</a:t>
            </a:r>
            <a:r>
              <a:rPr lang="es-PA" sz="3400" b="1" strike="noStrike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endParaRPr lang="ru-RU" sz="3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3"/>
          <p:cNvPicPr/>
          <p:nvPr/>
        </p:nvPicPr>
        <p:blipFill>
          <a:blip r:embed="rId2"/>
          <a:stretch/>
        </p:blipFill>
        <p:spPr>
          <a:xfrm>
            <a:off x="7146720" y="4724280"/>
            <a:ext cx="1996920" cy="2001600"/>
          </a:xfrm>
          <a:prstGeom prst="rect">
            <a:avLst/>
          </a:prstGeom>
          <a:ln w="0">
            <a:noFill/>
          </a:ln>
        </p:spPr>
      </p:pic>
      <p:sp>
        <p:nvSpPr>
          <p:cNvPr id="242" name="TextShape 1"/>
          <p:cNvSpPr txBox="1"/>
          <p:nvPr/>
        </p:nvSpPr>
        <p:spPr>
          <a:xfrm>
            <a:off x="1260000" y="811800"/>
            <a:ext cx="7192800" cy="62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Непрерывное самосовершенствование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720000" y="2223720"/>
            <a:ext cx="7886520" cy="4436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Сильные и уверенные в себе лидеры понимают, что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перемены могут быть полезными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 и способствуют улучшению положения.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Лидер делает заметки, собирает мнения и комментарии, чтобы 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в следующий раз улучшить проект или мероприятие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Хороший лидер в</a:t>
            </a:r>
            <a:r>
              <a:rPr lang="es-PA" sz="2400" b="1" strike="noStrike" spc="-1">
                <a:solidFill>
                  <a:srgbClr val="000000"/>
                </a:solidFill>
                <a:latin typeface="Ubuntu Light"/>
              </a:rPr>
              <a:t>сегда готов расти и совершенствоваться</a:t>
            </a:r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 как лидер.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58360" y="631800"/>
            <a:ext cx="7901640" cy="62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4400" b="1" strike="noStrike" spc="-1">
                <a:solidFill>
                  <a:srgbClr val="FFFFFF"/>
                </a:solidFill>
                <a:latin typeface="Ubuntu Light"/>
                <a:ea typeface="PingFang SC"/>
              </a:rPr>
              <a:t>Урок 4: Ваш путь к лидерству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135000" y="2219040"/>
            <a:ext cx="8209800" cy="305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1800" b="1" u="sng" strike="noStrike" spc="-1">
                <a:solidFill>
                  <a:srgbClr val="FFFFFF"/>
                </a:solidFill>
                <a:uFillTx/>
                <a:latin typeface="Ubuntu Light"/>
                <a:ea typeface="PingFang SC"/>
              </a:rPr>
              <a:t>Цель урока: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</a:rPr>
              <a:t>Подумайте о своем пути к лидерству.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</a:rPr>
              <a:t>Определите следующие шаги на пути к лидерству с помощью конкретного плана действий.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405720" y="4516920"/>
            <a:ext cx="7615800" cy="1779840"/>
          </a:xfrm>
          <a:prstGeom prst="curvedConnector3">
            <a:avLst>
              <a:gd name="adj1" fmla="val 55821"/>
            </a:avLst>
          </a:prstGeom>
          <a:noFill/>
          <a:ln w="76200">
            <a:solidFill>
              <a:schemeClr val="bg1"/>
            </a:solidFill>
            <a:tailEnd type="triangle" w="lg" len="lg"/>
          </a:ln>
          <a:effectLst>
            <a:outerShdw blurRad="50800" dist="37674" dir="8100000" algn="tr" rotWithShape="0">
              <a:srgbClr val="0000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1086480" y="500400"/>
            <a:ext cx="7901640" cy="62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Ваш путь к лидерству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249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" r="68"/>
          <a:stretch/>
        </p:blipFill>
        <p:spPr>
          <a:xfrm>
            <a:off x="623160" y="1207440"/>
            <a:ext cx="4051080" cy="5018400"/>
          </a:xfrm>
          <a:prstGeom prst="rect">
            <a:avLst/>
          </a:prstGeom>
          <a:ln w="0">
            <a:noFill/>
          </a:ln>
        </p:spPr>
      </p:pic>
      <p:pic>
        <p:nvPicPr>
          <p:cNvPr id="250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" r="28"/>
          <a:stretch/>
        </p:blipFill>
        <p:spPr>
          <a:xfrm>
            <a:off x="4878000" y="1207440"/>
            <a:ext cx="3854520" cy="5018400"/>
          </a:xfrm>
          <a:prstGeom prst="rect">
            <a:avLst/>
          </a:prstGeom>
          <a:ln w="0">
            <a:noFill/>
          </a:ln>
        </p:spPr>
      </p:pic>
      <p:sp>
        <p:nvSpPr>
          <p:cNvPr id="251" name="CustomShape 2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1017000" y="504720"/>
            <a:ext cx="5951880" cy="28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PA" sz="28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План действий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275" name="Table 2"/>
          <p:cNvGraphicFramePr/>
          <p:nvPr/>
        </p:nvGraphicFramePr>
        <p:xfrm>
          <a:off x="285120" y="1134360"/>
          <a:ext cx="8538120" cy="6000120"/>
        </p:xfrm>
        <a:graphic>
          <a:graphicData uri="http://schemas.openxmlformats.org/drawingml/2006/table">
            <a:tbl>
              <a:tblPr/>
              <a:tblGrid>
                <a:gridCol w="21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23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28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Декларация</a:t>
                      </a:r>
                      <a:r>
                        <a:rPr lang="es-PA" sz="2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 </a:t>
                      </a:r>
                      <a:r>
                        <a:rPr lang="es-PA" sz="28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личной</a:t>
                      </a:r>
                      <a:r>
                        <a:rPr lang="es-PA" sz="2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 </a:t>
                      </a:r>
                      <a:r>
                        <a:rPr lang="es-PA" sz="28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миссии</a:t>
                      </a:r>
                      <a:r>
                        <a:rPr lang="es-PA" sz="2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:</a:t>
                      </a:r>
                      <a:endParaRPr lang="ru-RU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24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Кто мне может помочь?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24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Какое обучение мне нужно?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24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С какими проблемами вы могли столкнуться?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24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Каковы решения этих проблем?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ustomShape 4">
            <a:extLst>
              <a:ext uri="{FF2B5EF4-FFF2-40B4-BE49-F238E27FC236}">
                <a16:creationId xmlns:a16="http://schemas.microsoft.com/office/drawing/2014/main" id="{DA5FF347-C736-4E88-B0FF-B1681F0FB7D4}"/>
              </a:ext>
            </a:extLst>
          </p:cNvPr>
          <p:cNvSpPr/>
          <p:nvPr/>
        </p:nvSpPr>
        <p:spPr>
          <a:xfrm>
            <a:off x="902880" y="117000"/>
            <a:ext cx="203925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rgbClr val="185CA7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700" b="0" strike="noStrike" spc="-1" dirty="0">
              <a:solidFill>
                <a:srgbClr val="185CA7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3240000" y="4140000"/>
            <a:ext cx="5260320" cy="1644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PingFang SC"/>
              </a:rPr>
              <a:t>Оцените, пожалуйста, </a:t>
            </a:r>
            <a:endParaRPr lang="ru-RU" sz="2400" b="0" strike="noStrike" spc="-1">
              <a:latin typeface="Arial"/>
            </a:endParaRPr>
          </a:p>
          <a:p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PingFang SC"/>
              </a:rPr>
              <a:t>свои успехи</a:t>
            </a:r>
            <a:r>
              <a:rPr lang="en-US" sz="2400" b="0" strike="noStrike" spc="-1">
                <a:solidFill>
                  <a:srgbClr val="FFFFFF"/>
                </a:solidFill>
                <a:latin typeface="Calibri"/>
              </a:rPr>
              <a:t>:</a:t>
            </a:r>
            <a:br/>
            <a:r>
              <a:rPr lang="en-US" sz="1800" b="1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3"/>
              </a:rPr>
              <a:t>https://specialolympics.qualtrics.com/jfe/form/SV_5cZHOzU0qemAkDP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256" name="Picture 3"/>
          <p:cNvPicPr/>
          <p:nvPr/>
        </p:nvPicPr>
        <p:blipFill>
          <a:blip r:embed="rId4"/>
          <a:stretch/>
        </p:blipFill>
        <p:spPr>
          <a:xfrm>
            <a:off x="7059600" y="4287600"/>
            <a:ext cx="1292400" cy="1292400"/>
          </a:xfrm>
          <a:prstGeom prst="rect">
            <a:avLst/>
          </a:prstGeom>
          <a:ln w="0">
            <a:noFill/>
          </a:ln>
        </p:spPr>
      </p:pic>
      <p:sp>
        <p:nvSpPr>
          <p:cNvPr id="257" name="CustomShape 2"/>
          <p:cNvSpPr/>
          <p:nvPr/>
        </p:nvSpPr>
        <p:spPr>
          <a:xfrm>
            <a:off x="752760" y="2160000"/>
            <a:ext cx="3747240" cy="127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r>
              <a:rPr lang="es-PA" sz="6000" b="1" strike="noStrike" spc="-1">
                <a:solidFill>
                  <a:srgbClr val="FFFFFF"/>
                </a:solidFill>
                <a:latin typeface="Tahoma"/>
                <a:ea typeface="Tahoma"/>
              </a:rPr>
              <a:t>Спасибо!</a:t>
            </a:r>
            <a:endParaRPr lang="ru-RU" sz="6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099080" y="2160000"/>
            <a:ext cx="7540920" cy="4691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Будьте внимательны.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Будьте готовы помочь спортсменам, если они об этом попросят.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Не говорите за спортсменов; оказывайте помощь только в том случае, если спортсмен об этом просит.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Не думайте, что им нужна помощь.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Будьте энергичны и позитивны.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Сведите к минимуму отвлекающие факторы.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140480" y="1375200"/>
            <a:ext cx="6647400" cy="4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Autofit/>
          </a:bodyPr>
          <a:lstStyle/>
          <a:p>
            <a:r>
              <a:rPr lang="es-PA" sz="34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Задачи наставника </a:t>
            </a:r>
            <a:endParaRPr lang="ru-RU" sz="3400" b="0" strike="noStrike" spc="-1">
              <a:latin typeface="Arial"/>
            </a:endParaRPr>
          </a:p>
          <a:p>
            <a:r>
              <a:rPr lang="es-PA" sz="34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на занятиях</a:t>
            </a:r>
            <a:endParaRPr lang="ru-RU" sz="3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535320" y="2135520"/>
            <a:ext cx="8464680" cy="560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Будьте готовы обучать и стараться удовлетворить потребности всех спортсменов.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Мотивируйте участников узнать что-то новое о себе и других.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Дайте возможность каждому спортсмену добиться успеха и роста.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Поддерживайте и участвуйте в обсуждениях и вопросах, которые приводят к обучению.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Относитесь к спортсменам и наставникам с уважением и заботой.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260000" y="1195200"/>
            <a:ext cx="6261840" cy="42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Autofit/>
          </a:bodyPr>
          <a:lstStyle/>
          <a:p>
            <a:r>
              <a:rPr lang="es-PA" sz="34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Задачи фасилитатора </a:t>
            </a:r>
            <a:endParaRPr lang="ru-RU" sz="3400" b="0" strike="noStrike" spc="-1">
              <a:latin typeface="Arial"/>
            </a:endParaRPr>
          </a:p>
          <a:p>
            <a:r>
              <a:rPr lang="es-PA" sz="34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на занятиях</a:t>
            </a:r>
            <a:endParaRPr lang="ru-RU" sz="3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069200" y="43344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Обзор модуля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70160" y="1405800"/>
            <a:ext cx="8274240" cy="4647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000" b="1" u="sng" strike="noStrike" spc="-1">
                <a:solidFill>
                  <a:srgbClr val="000000"/>
                </a:solidFill>
                <a:uFillTx/>
                <a:latin typeface="Ubuntu Light"/>
                <a:ea typeface="PingFang SC"/>
              </a:rPr>
              <a:t>Урок 1: Основы лидерства</a:t>
            </a:r>
            <a:r>
              <a:rPr lang="es-PA" sz="2000" b="1" u="sng" strike="noStrike" spc="-1">
                <a:solidFill>
                  <a:srgbClr val="000000"/>
                </a:solidFill>
                <a:uFillTx/>
                <a:latin typeface="Ubuntu Light"/>
              </a:rPr>
              <a:t>:</a:t>
            </a:r>
            <a:r>
              <a:rPr lang="es-PA" sz="2000" b="1" strike="noStrike" spc="-1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  <a:ea typeface="PingFang SC"/>
              </a:rPr>
              <a:t>мы обсудим определение лидерства и поделимся примерами выдающихся лидеров, которые нам известны.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000" b="1" u="sng" strike="noStrike" spc="-1">
                <a:solidFill>
                  <a:srgbClr val="000000"/>
                </a:solidFill>
                <a:uFillTx/>
                <a:latin typeface="Ubuntu Light"/>
                <a:ea typeface="PingFang SC"/>
              </a:rPr>
              <a:t>Урок 2: Поведение выдающихся лидеров</a:t>
            </a:r>
            <a:r>
              <a:rPr lang="es-PA" sz="2000" b="1" u="sng" strike="noStrike" spc="-1">
                <a:solidFill>
                  <a:srgbClr val="000000"/>
                </a:solidFill>
                <a:uFillTx/>
                <a:latin typeface="Ubuntu Light"/>
              </a:rPr>
              <a:t>: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  <a:ea typeface="PingFang SC"/>
              </a:rPr>
              <a:t>мы обсудим поведение выдающихся лидеров.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000" b="1" u="sng" strike="noStrike" spc="-1">
                <a:solidFill>
                  <a:srgbClr val="000000"/>
                </a:solidFill>
                <a:uFillTx/>
                <a:latin typeface="Ubuntu Light"/>
                <a:ea typeface="PingFang SC"/>
              </a:rPr>
              <a:t>Урок 3: Навыки лидерства: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  <a:ea typeface="PingFang SC"/>
              </a:rPr>
              <a:t>мы обсудим 6 основных навыков лидерства.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000" b="1" u="sng" strike="noStrike" spc="-1">
                <a:solidFill>
                  <a:srgbClr val="000000"/>
                </a:solidFill>
                <a:uFillTx/>
                <a:latin typeface="Ubuntu Light"/>
                <a:ea typeface="PingFang SC"/>
              </a:rPr>
              <a:t>Урок 4: Путешествие к лидерству: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  <a:ea typeface="PingFang SC"/>
              </a:rPr>
              <a:t>мы обсудим наш личный путь к лидерству и поработаем над планом действий.</a:t>
            </a:r>
            <a:r>
              <a:rPr lang="es-PA" sz="2000" b="0" strike="noStrike" spc="-1">
                <a:solidFill>
                  <a:srgbClr val="000000"/>
                </a:solidFill>
                <a:latin typeface="Ubuntu Light"/>
              </a:rPr>
              <a:t>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360000" y="54000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4400" b="1" strike="noStrike" spc="-1">
                <a:solidFill>
                  <a:srgbClr val="FFFFFF"/>
                </a:solidFill>
                <a:latin typeface="Ubuntu Light"/>
                <a:ea typeface="PingFang SC"/>
              </a:rPr>
              <a:t>Урок 1. Основы лидерства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360000" y="1921320"/>
            <a:ext cx="7886520" cy="305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1800" b="1" u="sng" strike="noStrike" spc="-1">
                <a:solidFill>
                  <a:srgbClr val="FFFFFF"/>
                </a:solidFill>
                <a:uFillTx/>
                <a:latin typeface="Ubuntu Light"/>
                <a:ea typeface="PingFang SC"/>
              </a:rPr>
              <a:t>На этом уроке: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</a:rPr>
              <a:t>Мы рассмотрим определение лидерства.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</a:rPr>
              <a:t>Поговорим о лидерах, которых мы знаем.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6" name="Picture 3"/>
          <p:cNvPicPr/>
          <p:nvPr/>
        </p:nvPicPr>
        <p:blipFill>
          <a:blip r:embed="rId2"/>
          <a:stretch/>
        </p:blipFill>
        <p:spPr>
          <a:xfrm>
            <a:off x="6413040" y="2520000"/>
            <a:ext cx="1833480" cy="1854720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091880" y="43848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Определение лидерства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398160" y="1506240"/>
            <a:ext cx="8282880" cy="37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2400" b="1" i="1" strike="noStrike" spc="-1">
                <a:solidFill>
                  <a:srgbClr val="000000"/>
                </a:solidFill>
                <a:latin typeface="Ubuntu Light"/>
                <a:ea typeface="PingFang SC"/>
              </a:rPr>
              <a:t>Определение лидерства от Академии лидерства Специальной Олимпиады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Лидерство – это отношения, в которых один человек влияет на поведение или действия других людей для достижения целей.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000000"/>
                </a:solidFill>
                <a:latin typeface="Ubuntu Light"/>
              </a:rPr>
              <a:t>Лидерство – это способность руководить, направлять или влиять на людей.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1100160" y="205920"/>
            <a:ext cx="1645300" cy="2601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2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1096920" y="810360"/>
            <a:ext cx="790308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000000"/>
                </a:solidFill>
                <a:latin typeface="Ubuntu Light"/>
                <a:ea typeface="PingFang SC"/>
              </a:rPr>
              <a:t>Повседневные лидеры</a:t>
            </a:r>
            <a:r>
              <a:rPr lang="es-PA" sz="3200" b="1" strike="noStrike" spc="-1">
                <a:solidFill>
                  <a:srgbClr val="000000"/>
                </a:solidFill>
                <a:latin typeface="Ubuntu Light"/>
              </a:rPr>
              <a:t> 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717120" y="1980000"/>
            <a:ext cx="8282880" cy="37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600" b="0" strike="noStrike" spc="-1">
                <a:solidFill>
                  <a:srgbClr val="000000"/>
                </a:solidFill>
                <a:latin typeface="Ubuntu Light"/>
              </a:rPr>
              <a:t>Подумайте о лидере, которого вы знаете.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3600" b="0" strike="noStrike" spc="-1">
                <a:solidFill>
                  <a:srgbClr val="000000"/>
                </a:solidFill>
                <a:latin typeface="Ubuntu Light"/>
              </a:rPr>
              <a:t>Это может быть кто-то из Специальной Олимпиады или из вашего района.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3600" b="0" strike="noStrike" spc="-1">
                <a:solidFill>
                  <a:srgbClr val="000000"/>
                </a:solidFill>
                <a:latin typeface="Ubuntu Light"/>
              </a:rPr>
              <a:t>Кто они? Спросите себя, что делает их такими великими лидерами.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902880" y="117000"/>
            <a:ext cx="1569958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50" b="1" dirty="0">
                <a:solidFill>
                  <a:srgbClr val="2294D1"/>
                </a:solidFill>
                <a:effectLst/>
                <a:latin typeface="Liberation Serif"/>
                <a:ea typeface="Songti SC"/>
                <a:cs typeface="Arial Unicode MS"/>
              </a:rPr>
              <a:t>Спортивное лидерство</a:t>
            </a:r>
            <a:endParaRPr lang="ru-RU" sz="400" b="0" strike="noStrike" spc="-1" dirty="0">
              <a:solidFill>
                <a:srgbClr val="2294D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80000" y="720000"/>
            <a:ext cx="8906400" cy="62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s-PA" sz="3200" b="1" strike="noStrike" spc="-1">
                <a:solidFill>
                  <a:srgbClr val="FFFFFF"/>
                </a:solidFill>
                <a:latin typeface="Ubuntu Light"/>
                <a:ea typeface="PingFang SC"/>
              </a:rPr>
              <a:t>Урок 2: Поведение великих лидеров</a:t>
            </a:r>
            <a:r>
              <a:rPr lang="es-PA" sz="3200" b="1" strike="noStrike" spc="-1">
                <a:solidFill>
                  <a:srgbClr val="FFFFFF"/>
                </a:solidFill>
                <a:latin typeface="Ubuntu Light"/>
              </a:rPr>
              <a:t>s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393480" y="2014920"/>
            <a:ext cx="7886520" cy="3058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PA" sz="1800" b="1" u="sng" strike="noStrike" spc="-1">
                <a:solidFill>
                  <a:srgbClr val="FFFFFF"/>
                </a:solidFill>
                <a:uFillTx/>
                <a:latin typeface="Ubuntu Light"/>
                <a:ea typeface="PingFang SC"/>
              </a:rPr>
              <a:t>На этом уроке</a:t>
            </a:r>
            <a:r>
              <a:rPr lang="es-PA" sz="1800" b="1" u="sng" strike="noStrike" spc="-1">
                <a:solidFill>
                  <a:srgbClr val="FFFFFF"/>
                </a:solidFill>
                <a:uFillTx/>
                <a:latin typeface="Ubuntu Light"/>
              </a:rPr>
              <a:t>: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</a:rPr>
              <a:t>Мы обсудим поведение известных нам выдающихся лидеров.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r>
              <a:rPr lang="es-PA" sz="2400" b="0" strike="noStrike" spc="-1">
                <a:solidFill>
                  <a:srgbClr val="FFFFFF"/>
                </a:solidFill>
                <a:latin typeface="Ubuntu Light"/>
              </a:rPr>
              <a:t>Мы узнаем 5 основных правил поведения хороших лидеров.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5" name="Picture 3_1"/>
          <p:cNvPicPr/>
          <p:nvPr/>
        </p:nvPicPr>
        <p:blipFill>
          <a:blip r:embed="rId2"/>
          <a:stretch/>
        </p:blipFill>
        <p:spPr>
          <a:xfrm>
            <a:off x="5760000" y="3443760"/>
            <a:ext cx="2823120" cy="2856240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2</TotalTime>
  <Words>948</Words>
  <Application>Microsoft Office PowerPoint</Application>
  <PresentationFormat>Presentación en pantalla (4:3)</PresentationFormat>
  <Paragraphs>146</Paragraphs>
  <Slides>24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24</vt:i4>
      </vt:variant>
    </vt:vector>
  </HeadingPairs>
  <TitlesOfParts>
    <vt:vector size="36" baseType="lpstr">
      <vt:lpstr>Arial</vt:lpstr>
      <vt:lpstr>Calibri</vt:lpstr>
      <vt:lpstr>Liberation Serif</vt:lpstr>
      <vt:lpstr>Symbol</vt:lpstr>
      <vt:lpstr>Tahoma</vt:lpstr>
      <vt:lpstr>Times New Roman</vt:lpstr>
      <vt:lpstr>Ubuntu Light</vt:lpstr>
      <vt:lpstr>Wingdings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Ciaran OGaora</dc:creator>
  <dc:description/>
  <cp:lastModifiedBy>Traducciones PTY</cp:lastModifiedBy>
  <cp:revision>121</cp:revision>
  <dcterms:created xsi:type="dcterms:W3CDTF">2012-07-03T15:00:02Z</dcterms:created>
  <dcterms:modified xsi:type="dcterms:W3CDTF">2021-07-15T22:44:06Z</dcterms:modified>
  <dc:language>es-PA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Presentación en pantalla (4:3)</vt:lpwstr>
  </property>
  <property fmtid="{D5CDD505-2E9C-101B-9397-08002B2CF9AE}" pid="4" name="Slides">
    <vt:i4>24</vt:i4>
  </property>
</Properties>
</file>