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8" r:id="rId27"/>
    <p:sldId id="27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49" autoAdjust="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4" d="100"/>
          <a:sy n="54" d="100"/>
        </p:scale>
        <p:origin x="28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ducciones PTY" userId="5bfa9bb023ce78d1" providerId="LiveId" clId="{DEA61EF3-5F2E-4F7F-BB89-F184CC3F7804}"/>
    <pc:docChg chg="modSld">
      <pc:chgData name="Traducciones PTY" userId="5bfa9bb023ce78d1" providerId="LiveId" clId="{DEA61EF3-5F2E-4F7F-BB89-F184CC3F7804}" dt="2021-07-15T01:47:05.128" v="1" actId="20577"/>
      <pc:docMkLst>
        <pc:docMk/>
      </pc:docMkLst>
      <pc:sldChg chg="modNotesTx">
        <pc:chgData name="Traducciones PTY" userId="5bfa9bb023ce78d1" providerId="LiveId" clId="{DEA61EF3-5F2E-4F7F-BB89-F184CC3F7804}" dt="2021-07-15T01:46:59.553" v="0" actId="20577"/>
        <pc:sldMkLst>
          <pc:docMk/>
          <pc:sldMk cId="0" sldId="277"/>
        </pc:sldMkLst>
      </pc:sldChg>
      <pc:sldChg chg="modNotesTx">
        <pc:chgData name="Traducciones PTY" userId="5bfa9bb023ce78d1" providerId="LiveId" clId="{DEA61EF3-5F2E-4F7F-BB89-F184CC3F7804}" dt="2021-07-15T01:47:05.128" v="1" actId="20577"/>
        <pc:sldMkLst>
          <pc:docMk/>
          <pc:sldMk cId="0" sldId="279"/>
        </pc:sldMkLst>
      </pc:sldChg>
    </pc:docChg>
  </pc:docChgLst>
  <pc:docChgLst>
    <pc:chgData name="Traducciones PTY" userId="5bfa9bb023ce78d1" providerId="LiveId" clId="{42CE2A76-0A87-4B5D-987D-709B13A550CC}"/>
    <pc:docChg chg="addSld delSld modSld">
      <pc:chgData name="Traducciones PTY" userId="5bfa9bb023ce78d1" providerId="LiveId" clId="{42CE2A76-0A87-4B5D-987D-709B13A550CC}" dt="2021-07-15T22:43:48.495" v="1" actId="2696"/>
      <pc:docMkLst>
        <pc:docMk/>
      </pc:docMkLst>
      <pc:sldChg chg="del">
        <pc:chgData name="Traducciones PTY" userId="5bfa9bb023ce78d1" providerId="LiveId" clId="{42CE2A76-0A87-4B5D-987D-709B13A550CC}" dt="2021-07-15T22:43:48.495" v="1" actId="2696"/>
        <pc:sldMkLst>
          <pc:docMk/>
          <pc:sldMk cId="0" sldId="278"/>
        </pc:sldMkLst>
      </pc:sldChg>
      <pc:sldChg chg="add">
        <pc:chgData name="Traducciones PTY" userId="5bfa9bb023ce78d1" providerId="LiveId" clId="{42CE2A76-0A87-4B5D-987D-709B13A550CC}" dt="2021-07-15T22:43:44.401" v="0"/>
        <pc:sldMkLst>
          <pc:docMk/>
          <pc:sldMk cId="0" sldId="28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9F827DD-8E76-4E57-B854-7C850AF97D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83BF65-54E5-4B97-85E5-8861DB37F5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36F3-D775-4391-A832-23BBEE24718A}" type="datetimeFigureOut">
              <a:rPr lang="es-PA" smtClean="0"/>
              <a:t>11/14/2021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C4DF79-651A-4CD5-8544-ED0550FE7C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921438E-F05D-499A-8414-B91711B08D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E5A7F-41AD-4519-B862-26B10B5A84DE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993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4967966-14EF-4219-A2C8-95096800244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CB9BEF2A-9D05-4CCB-A30F-29CCC0D15CFB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614E3EE-B955-4A9F-AFD7-74EAFA0DF938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47FAE45-B1CD-4BCA-84C2-47D3EE37A484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00ABEAD-582A-4191-838E-FDB62BF36991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7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54D5900-67B2-470F-9CFE-C09C05D37A60}" type="slidenum">
              <a:rPr lang="en-US" sz="1200" b="0" strike="noStrike" spc="-1">
                <a:latin typeface="Times New Roman"/>
              </a:rPr>
              <a:t>14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27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136BC12-2A85-4CD5-AECB-A9A4C5FBA2F1}" type="slidenum">
              <a:rPr lang="en-US" sz="1200" b="0" strike="noStrike" spc="-1">
                <a:latin typeface="Times New Roman"/>
              </a:rPr>
              <a:t>22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27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A8DA645A-50BA-4772-B768-F3AAB16DEC3D}" type="slidenum">
              <a:rPr lang="en-US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24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  <p15:guide id="3" pos="9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84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 userDrawn="1">
          <p15:clr>
            <a:srgbClr val="FBAE40"/>
          </p15:clr>
        </p15:guide>
        <p15:guide id="2" orient="horz" pos="300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98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5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FE97D608-7011-459F-B9B3-283E4E4166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t="12558" b="12558"/>
          <a:stretch/>
        </p:blipFill>
        <p:spPr>
          <a:xfrm>
            <a:off x="-9525" y="0"/>
            <a:ext cx="12211050" cy="6858000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5BC40501-BFB1-4E8B-BE35-AEAFA4404E2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322568" y="344960"/>
            <a:ext cx="2316019" cy="809897"/>
          </a:xfrm>
          <a:prstGeom prst="rect">
            <a:avLst/>
          </a:prstGeom>
        </p:spPr>
      </p:pic>
      <p:sp>
        <p:nvSpPr>
          <p:cNvPr id="4" name="CustomShape 2"/>
          <p:cNvSpPr/>
          <p:nvPr userDrawn="1"/>
        </p:nvSpPr>
        <p:spPr>
          <a:xfrm>
            <a:off x="609600" y="233492"/>
            <a:ext cx="2530352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dirty="0">
                <a:solidFill>
                  <a:schemeClr val="bg1"/>
                </a:solidFill>
                <a:effectLst/>
                <a:latin typeface="GT Walsheim Pro Condensed Black" panose="00000906000000000000" pitchFamily="2" charset="0"/>
                <a:ea typeface="Songti SC"/>
                <a:cs typeface="Arial Unicode MS"/>
              </a:rPr>
              <a:t>Спортивное лидерство</a:t>
            </a:r>
            <a:endParaRPr lang="ru-RU" sz="1050" b="0" strike="noStrike" spc="-1" dirty="0">
              <a:solidFill>
                <a:schemeClr val="bg1"/>
              </a:solidFill>
              <a:latin typeface="GT Walsheim Pro Condensed Black" panose="00000906000000000000" pitchFamily="2" charset="0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687360" y="2324414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 userDrawn="1">
          <p15:clr>
            <a:srgbClr val="F26B43"/>
          </p15:clr>
        </p15:guide>
        <p15:guide id="2" orient="horz" pos="368" userDrawn="1">
          <p15:clr>
            <a:srgbClr val="F26B43"/>
          </p15:clr>
        </p15:guide>
        <p15:guide id="3" pos="4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>
            <a:extLst>
              <a:ext uri="{FF2B5EF4-FFF2-40B4-BE49-F238E27FC236}">
                <a16:creationId xmlns:a16="http://schemas.microsoft.com/office/drawing/2014/main" id="{33D8FCB0-C0E0-49DE-B2C4-C3FBB53D4D9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48" y="38100"/>
            <a:ext cx="1389348" cy="1389348"/>
          </a:xfrm>
          <a:prstGeom prst="rect">
            <a:avLst/>
          </a:prstGeom>
        </p:spPr>
      </p:pic>
      <p:sp>
        <p:nvSpPr>
          <p:cNvPr id="46" name="CustomShape 1"/>
          <p:cNvSpPr/>
          <p:nvPr userDrawn="1"/>
        </p:nvSpPr>
        <p:spPr>
          <a:xfrm>
            <a:off x="1482796" y="209972"/>
            <a:ext cx="2607102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dirty="0">
                <a:solidFill>
                  <a:srgbClr val="2294D1"/>
                </a:solidFill>
                <a:effectLst/>
                <a:latin typeface="GT Walsheim Pro Condensed Black" panose="00000906000000000000" pitchFamily="2" charset="0"/>
                <a:ea typeface="Songti SC"/>
                <a:cs typeface="Arial Unicode MS"/>
              </a:rPr>
              <a:t>Спортивное лидерство</a:t>
            </a:r>
            <a:endParaRPr lang="ru-RU" sz="900" b="0" strike="noStrike" spc="-1" dirty="0">
              <a:solidFill>
                <a:srgbClr val="2294D1"/>
              </a:solidFill>
              <a:latin typeface="GT Walsheim Pro Condensed Black" panose="00000906000000000000" pitchFamily="2" charset="0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pic>
        <p:nvPicPr>
          <p:cNvPr id="10" name="Picture 17">
            <a:extLst>
              <a:ext uri="{FF2B5EF4-FFF2-40B4-BE49-F238E27FC236}">
                <a16:creationId xmlns:a16="http://schemas.microsoft.com/office/drawing/2014/main" id="{B165FA80-BD14-46AF-A3B9-C6EDF581CA0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923533" y="282614"/>
            <a:ext cx="909203" cy="9092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 userDrawn="1">
          <p15:clr>
            <a:srgbClr val="F26B43"/>
          </p15:clr>
        </p15:guide>
        <p15:guide id="2" orient="horz" pos="368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98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>
            <a:extLst>
              <a:ext uri="{FF2B5EF4-FFF2-40B4-BE49-F238E27FC236}">
                <a16:creationId xmlns:a16="http://schemas.microsoft.com/office/drawing/2014/main" id="{5E664BB1-1604-4AC1-B65A-47E001FF347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48" y="38100"/>
            <a:ext cx="1389348" cy="1389348"/>
          </a:xfrm>
          <a:prstGeom prst="rect">
            <a:avLst/>
          </a:prstGeom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9ED93D08-DFFA-47E2-9DC5-986CED44FD7B}"/>
              </a:ext>
            </a:extLst>
          </p:cNvPr>
          <p:cNvSpPr/>
          <p:nvPr userDrawn="1"/>
        </p:nvSpPr>
        <p:spPr>
          <a:xfrm>
            <a:off x="1475256" y="212095"/>
            <a:ext cx="2607102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dirty="0">
                <a:solidFill>
                  <a:srgbClr val="2294D1"/>
                </a:solidFill>
                <a:effectLst/>
                <a:latin typeface="GT Walsheim Pro Condensed Black" panose="00000906000000000000" pitchFamily="2" charset="0"/>
                <a:ea typeface="Songti SC"/>
                <a:cs typeface="Arial Unicode MS"/>
              </a:rPr>
              <a:t>Спортивное лидерство</a:t>
            </a:r>
            <a:endParaRPr lang="ru-RU" sz="900" b="0" strike="noStrike" spc="-1" dirty="0">
              <a:solidFill>
                <a:srgbClr val="2294D1"/>
              </a:solidFill>
              <a:latin typeface="GT Walsheim Pro Condensed Black" panose="00000906000000000000" pitchFamily="2" charset="0"/>
            </a:endParaRPr>
          </a:p>
        </p:txBody>
      </p:sp>
      <p:pic>
        <p:nvPicPr>
          <p:cNvPr id="11" name="Picture 17">
            <a:extLst>
              <a:ext uri="{FF2B5EF4-FFF2-40B4-BE49-F238E27FC236}">
                <a16:creationId xmlns:a16="http://schemas.microsoft.com/office/drawing/2014/main" id="{CA9A3EBC-3AD3-4F18-9EA7-84375DFA7E0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923533" y="282614"/>
            <a:ext cx="909203" cy="9092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 userDrawn="1">
          <p15:clr>
            <a:srgbClr val="F26B43"/>
          </p15:clr>
        </p15:guide>
        <p15:guide id="2" orient="horz" pos="368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982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1"/>
          <p:cNvPicPr/>
          <p:nvPr/>
        </p:nvPicPr>
        <p:blipFill>
          <a:blip r:embed="rId14"/>
          <a:stretch/>
        </p:blipFill>
        <p:spPr>
          <a:xfrm>
            <a:off x="687360" y="490680"/>
            <a:ext cx="2179680" cy="101880"/>
          </a:xfrm>
          <a:prstGeom prst="rect">
            <a:avLst/>
          </a:prstGeom>
          <a:ln w="0">
            <a:noFill/>
          </a:ln>
        </p:spPr>
      </p:pic>
      <p:pic>
        <p:nvPicPr>
          <p:cNvPr id="127" name="Picture 12"/>
          <p:cNvPicPr/>
          <p:nvPr/>
        </p:nvPicPr>
        <p:blipFill>
          <a:blip r:embed="rId15"/>
          <a:stretch/>
        </p:blipFill>
        <p:spPr>
          <a:xfrm>
            <a:off x="675840" y="485280"/>
            <a:ext cx="2236320" cy="96840"/>
          </a:xfrm>
          <a:prstGeom prst="rect">
            <a:avLst/>
          </a:prstGeom>
          <a:ln w="0">
            <a:noFill/>
          </a:ln>
        </p:spPr>
      </p:pic>
      <p:pic>
        <p:nvPicPr>
          <p:cNvPr id="128" name="Picture 7"/>
          <p:cNvPicPr/>
          <p:nvPr/>
        </p:nvPicPr>
        <p:blipFill>
          <a:blip r:embed="rId16"/>
          <a:stretch/>
        </p:blipFill>
        <p:spPr>
          <a:xfrm>
            <a:off x="9322560" y="344880"/>
            <a:ext cx="2315520" cy="606960"/>
          </a:xfrm>
          <a:prstGeom prst="rect">
            <a:avLst/>
          </a:prstGeom>
          <a:ln w="0">
            <a:noFill/>
          </a:ln>
        </p:spPr>
      </p:pic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30043A6-032E-4E17-A6B1-A530C95110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t="7522" b="752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 userDrawn="1">
          <p15:clr>
            <a:srgbClr val="F26B43"/>
          </p15:clr>
        </p15:guide>
        <p15:guide id="2" orient="horz" pos="30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9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pecialolympics.qualtrics.com/jfe/form/SV_5cZHOzU0qemAkD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694867" y="5647863"/>
            <a:ext cx="4743268" cy="57930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rmAutofit/>
          </a:bodyPr>
          <a:lstStyle/>
          <a:p>
            <a:pPr algn="ctr"/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Понимание</a:t>
            </a:r>
            <a:r>
              <a:rPr lang="es-PA" sz="3200" b="1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лидерства</a:t>
            </a:r>
            <a:endParaRPr lang="en-US" sz="3200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5" name="Picture 6"/>
          <p:cNvPicPr/>
          <p:nvPr/>
        </p:nvPicPr>
        <p:blipFill>
          <a:blip r:embed="rId3"/>
          <a:stretch/>
        </p:blipFill>
        <p:spPr>
          <a:xfrm>
            <a:off x="1889513" y="3266617"/>
            <a:ext cx="2353976" cy="2381246"/>
          </a:xfrm>
          <a:prstGeom prst="rect">
            <a:avLst/>
          </a:prstGeom>
          <a:ln w="0"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ustomShape 1">
            <a:extLst>
              <a:ext uri="{FF2B5EF4-FFF2-40B4-BE49-F238E27FC236}">
                <a16:creationId xmlns:a16="http://schemas.microsoft.com/office/drawing/2014/main" id="{E0F419AE-6A4A-4EA9-A3D0-9CAEF98F575D}"/>
              </a:ext>
            </a:extLst>
          </p:cNvPr>
          <p:cNvSpPr/>
          <p:nvPr/>
        </p:nvSpPr>
        <p:spPr>
          <a:xfrm>
            <a:off x="594361" y="1582200"/>
            <a:ext cx="4944280" cy="19375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/>
            <a:r>
              <a:rPr lang="ru-RU" sz="6000" b="1" kern="100" dirty="0">
                <a:solidFill>
                  <a:schemeClr val="bg1"/>
                </a:solidFill>
                <a:effectLst/>
                <a:latin typeface="GT Walsheim Pro Condensed Black" panose="00000906000000000000" pitchFamily="2" charset="0"/>
                <a:ea typeface="Songti SC"/>
                <a:cs typeface="Arial Unicode MS"/>
              </a:rPr>
              <a:t>Моделируем </a:t>
            </a:r>
            <a:endParaRPr lang="es-PA" sz="6000" b="1" kern="100" dirty="0">
              <a:solidFill>
                <a:schemeClr val="bg1"/>
              </a:solidFill>
              <a:effectLst/>
              <a:latin typeface="GT Walsheim Pro Condensed Black" panose="00000906000000000000" pitchFamily="2" charset="0"/>
              <a:ea typeface="Songti SC"/>
              <a:cs typeface="Arial Unicode MS"/>
            </a:endParaRPr>
          </a:p>
          <a:p>
            <a:pPr algn="ctr"/>
            <a:r>
              <a:rPr lang="ru-RU" sz="6000" b="1" kern="100" dirty="0">
                <a:solidFill>
                  <a:schemeClr val="bg1"/>
                </a:solidFill>
                <a:effectLst/>
                <a:latin typeface="GT Walsheim Pro Condensed Black" panose="00000906000000000000" pitchFamily="2" charset="0"/>
                <a:ea typeface="Songti SC"/>
                <a:cs typeface="Arial Unicode MS"/>
              </a:rPr>
              <a:t>путь</a:t>
            </a:r>
            <a:endParaRPr lang="de-DE" sz="6000" kern="100" dirty="0">
              <a:solidFill>
                <a:schemeClr val="bg1"/>
              </a:solidFill>
              <a:effectLst/>
              <a:latin typeface="GT Walsheim Pro Condensed Black" panose="00000906000000000000" pitchFamily="2" charset="0"/>
              <a:ea typeface="Songti SC"/>
              <a:cs typeface="Arial Unicode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0916AB-EC88-4C0C-906B-F2A1BFEED5EB}"/>
              </a:ext>
            </a:extLst>
          </p:cNvPr>
          <p:cNvSpPr txBox="1">
            <a:spLocks/>
          </p:cNvSpPr>
          <p:nvPr/>
        </p:nvSpPr>
        <p:spPr>
          <a:xfrm>
            <a:off x="1440700" y="47625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A" sz="3200" b="1" spc="-1" dirty="0" err="1">
                <a:solidFill>
                  <a:srgbClr val="000000"/>
                </a:solidFill>
                <a:latin typeface="Ubuntu Light"/>
                <a:ea typeface="PingFang SC"/>
              </a:rPr>
              <a:t>Повседневные</a:t>
            </a:r>
            <a:r>
              <a:rPr lang="es-PA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3200" b="1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лидеры</a:t>
            </a:r>
            <a:endParaRPr lang="en-US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C91E56-731F-42E3-BCBC-F95507E461C1}"/>
              </a:ext>
            </a:extLst>
          </p:cNvPr>
          <p:cNvSpPr txBox="1">
            <a:spLocks/>
          </p:cNvSpPr>
          <p:nvPr/>
        </p:nvSpPr>
        <p:spPr>
          <a:xfrm>
            <a:off x="5944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Подумайте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о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поведении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действиях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которого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назвали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вдохновляет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людей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следовать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этим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человеком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?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Будьте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готовы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привести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пример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его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лидерского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поведения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основании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которого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считаете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его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хорошим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лидером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Будьте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готовы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рассказать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о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поведении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этого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человека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которое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заставляет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вас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думать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он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хороший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icture 3"/>
          <p:cNvPicPr/>
          <p:nvPr/>
        </p:nvPicPr>
        <p:blipFill>
          <a:blip r:embed="rId3"/>
          <a:stretch/>
        </p:blipFill>
        <p:spPr>
          <a:xfrm>
            <a:off x="2735838" y="1687463"/>
            <a:ext cx="927174" cy="1502817"/>
          </a:xfrm>
          <a:prstGeom prst="rect">
            <a:avLst/>
          </a:prstGeom>
          <a:ln w="0">
            <a:noFill/>
          </a:ln>
        </p:spPr>
      </p:pic>
      <p:pic>
        <p:nvPicPr>
          <p:cNvPr id="201" name="Picture 4"/>
          <p:cNvPicPr/>
          <p:nvPr/>
        </p:nvPicPr>
        <p:blipFill>
          <a:blip r:embed="rId4"/>
          <a:stretch/>
        </p:blipFill>
        <p:spPr>
          <a:xfrm>
            <a:off x="5621549" y="1806019"/>
            <a:ext cx="1316853" cy="1357117"/>
          </a:xfrm>
          <a:prstGeom prst="rect">
            <a:avLst/>
          </a:prstGeom>
          <a:ln w="0">
            <a:noFill/>
          </a:ln>
        </p:spPr>
      </p:pic>
      <p:pic>
        <p:nvPicPr>
          <p:cNvPr id="202" name="Picture 5"/>
          <p:cNvPicPr/>
          <p:nvPr/>
        </p:nvPicPr>
        <p:blipFill>
          <a:blip r:embed="rId5"/>
          <a:stretch/>
        </p:blipFill>
        <p:spPr>
          <a:xfrm>
            <a:off x="9134681" y="1867463"/>
            <a:ext cx="1316852" cy="1316852"/>
          </a:xfrm>
          <a:prstGeom prst="rect">
            <a:avLst/>
          </a:prstGeom>
          <a:ln w="0">
            <a:noFill/>
          </a:ln>
        </p:spPr>
      </p:pic>
      <p:pic>
        <p:nvPicPr>
          <p:cNvPr id="203" name="Picture 6"/>
          <p:cNvPicPr/>
          <p:nvPr/>
        </p:nvPicPr>
        <p:blipFill>
          <a:blip r:embed="rId6"/>
          <a:stretch/>
        </p:blipFill>
        <p:spPr>
          <a:xfrm>
            <a:off x="8377735" y="4233928"/>
            <a:ext cx="1105986" cy="1282679"/>
          </a:xfrm>
          <a:prstGeom prst="rect">
            <a:avLst/>
          </a:prstGeom>
          <a:ln w="0">
            <a:noFill/>
          </a:ln>
        </p:spPr>
      </p:pic>
      <p:pic>
        <p:nvPicPr>
          <p:cNvPr id="204" name="Picture 7"/>
          <p:cNvPicPr/>
          <p:nvPr/>
        </p:nvPicPr>
        <p:blipFill>
          <a:blip r:embed="rId7"/>
          <a:stretch/>
        </p:blipFill>
        <p:spPr>
          <a:xfrm>
            <a:off x="4075546" y="4775150"/>
            <a:ext cx="1023600" cy="987573"/>
          </a:xfrm>
          <a:prstGeom prst="rect">
            <a:avLst/>
          </a:prstGeom>
          <a:ln w="0">
            <a:noFill/>
          </a:ln>
        </p:spPr>
      </p:pic>
      <p:sp>
        <p:nvSpPr>
          <p:cNvPr id="205" name="CustomShape 2"/>
          <p:cNvSpPr/>
          <p:nvPr/>
        </p:nvSpPr>
        <p:spPr>
          <a:xfrm>
            <a:off x="1884000" y="3184315"/>
            <a:ext cx="263085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Моделируйте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путь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к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лидерству</a:t>
            </a:r>
            <a:endParaRPr lang="ru-RU" sz="2400" spc="-1" dirty="0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5192610" y="3243167"/>
            <a:ext cx="2249640" cy="82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Заражайте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общей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целью</a:t>
            </a:r>
            <a:endParaRPr lang="ru-RU" sz="2400" spc="-1" dirty="0">
              <a:latin typeface="Arial"/>
            </a:endParaRPr>
          </a:p>
        </p:txBody>
      </p:sp>
      <p:sp>
        <p:nvSpPr>
          <p:cNvPr id="207" name="CustomShape 4"/>
          <p:cNvSpPr/>
          <p:nvPr/>
        </p:nvSpPr>
        <p:spPr>
          <a:xfrm>
            <a:off x="8067675" y="3214140"/>
            <a:ext cx="347265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Бросайте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вызов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процессу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на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пути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к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цели</a:t>
            </a:r>
            <a:endParaRPr lang="ru-RU" sz="2400" spc="-1" dirty="0">
              <a:latin typeface="Arial"/>
            </a:endParaRPr>
          </a:p>
        </p:txBody>
      </p:sp>
      <p:sp>
        <p:nvSpPr>
          <p:cNvPr id="208" name="CustomShape 5"/>
          <p:cNvSpPr/>
          <p:nvPr/>
        </p:nvSpPr>
        <p:spPr>
          <a:xfrm>
            <a:off x="3227520" y="5813912"/>
            <a:ext cx="286848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es-PA" sz="2400" b="1" spc="-1">
                <a:solidFill>
                  <a:srgbClr val="000000"/>
                </a:solidFill>
                <a:latin typeface="Calibri"/>
                <a:ea typeface="PingFang SC"/>
              </a:rPr>
              <a:t>Ободряйте сердца</a:t>
            </a:r>
            <a:endParaRPr lang="ru-RU" sz="2400" spc="-1">
              <a:latin typeface="Arial"/>
            </a:endParaRPr>
          </a:p>
        </p:txBody>
      </p:sp>
      <p:sp>
        <p:nvSpPr>
          <p:cNvPr id="209" name="CustomShape 6"/>
          <p:cNvSpPr/>
          <p:nvPr/>
        </p:nvSpPr>
        <p:spPr>
          <a:xfrm>
            <a:off x="6929083" y="5471688"/>
            <a:ext cx="379944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Дайте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возможность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другим</a:t>
            </a:r>
            <a:r>
              <a:rPr lang="es-PA" sz="2400" b="1" spc="-1" dirty="0">
                <a:solidFill>
                  <a:srgbClr val="000000"/>
                </a:solidFill>
                <a:latin typeface="Calibri"/>
                <a:ea typeface="PingFang SC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Calibri"/>
                <a:ea typeface="PingFang SC"/>
              </a:rPr>
              <a:t>действовать</a:t>
            </a:r>
            <a:endParaRPr lang="ru-RU" sz="2400" spc="-1" dirty="0">
              <a:latin typeface="Arial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03931BF-4780-4C59-8C6C-AC7629409FBB}"/>
              </a:ext>
            </a:extLst>
          </p:cNvPr>
          <p:cNvSpPr txBox="1">
            <a:spLocks/>
          </p:cNvSpPr>
          <p:nvPr/>
        </p:nvSpPr>
        <p:spPr>
          <a:xfrm>
            <a:off x="1447050" y="460822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5 моделей поведения великих лидеров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00609C6-BA34-474D-B36E-F71954524CAF}"/>
              </a:ext>
            </a:extLst>
          </p:cNvPr>
          <p:cNvSpPr txBox="1">
            <a:spLocks/>
          </p:cNvSpPr>
          <p:nvPr/>
        </p:nvSpPr>
        <p:spPr>
          <a:xfrm>
            <a:off x="1440700" y="46355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Cyrl-AZ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Ваше поведение как лидера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0E2D0B-7975-4C25-96DA-5AFD0CC3DDE0}"/>
              </a:ext>
            </a:extLst>
          </p:cNvPr>
          <p:cNvSpPr txBox="1">
            <a:spLocks/>
          </p:cNvSpPr>
          <p:nvPr/>
        </p:nvSpPr>
        <p:spPr>
          <a:xfrm>
            <a:off x="60075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В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рабочих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группах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каждый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по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очереди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отвечает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следующие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вопросы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о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поведении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назначенном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в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их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группе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: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Как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b="1" spc="-1" dirty="0" err="1">
                <a:solidFill>
                  <a:srgbClr val="000000"/>
                </a:solidFill>
                <a:latin typeface="Ubuntu Light"/>
              </a:rPr>
              <a:t>вы</a:t>
            </a:r>
            <a:r>
              <a:rPr lang="es-PA" sz="22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b="1" spc="-1" dirty="0" err="1">
                <a:solidFill>
                  <a:srgbClr val="000000"/>
                </a:solidFill>
                <a:latin typeface="Ubuntu Light"/>
              </a:rPr>
              <a:t>сами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как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лидер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проявляете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такое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поведение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?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Как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b="1" spc="-1" dirty="0" err="1">
                <a:solidFill>
                  <a:srgbClr val="000000"/>
                </a:solidFill>
                <a:latin typeface="Ubuntu Light"/>
              </a:rPr>
              <a:t>другие</a:t>
            </a:r>
            <a:r>
              <a:rPr lang="es-PA" sz="22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b="1" spc="-1" dirty="0" err="1">
                <a:solidFill>
                  <a:srgbClr val="000000"/>
                </a:solidFill>
                <a:latin typeface="Ubuntu Light"/>
              </a:rPr>
              <a:t>лидер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ы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по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вашим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наблюдениям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проявляют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такое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поведение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?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Трудно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ли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иногда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проявлять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такое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поведение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?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Если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да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то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что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затрудняет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проявлять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постоянно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такое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</a:rPr>
              <a:t>поведение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?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  <a:tabLst>
                <a:tab pos="0" algn="l"/>
              </a:tabLst>
            </a:pPr>
            <a:endParaRPr lang="en-US" sz="20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9218" y="1779330"/>
            <a:ext cx="4146782" cy="4049970"/>
          </a:xfrm>
          <a:prstGeom prst="rect">
            <a:avLst/>
          </a:prstGeom>
          <a:ln w="0">
            <a:noFill/>
          </a:ln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F08CAE5E-093A-4A75-BA7A-583F663F107D}"/>
              </a:ext>
            </a:extLst>
          </p:cNvPr>
          <p:cNvSpPr txBox="1">
            <a:spLocks/>
          </p:cNvSpPr>
          <p:nvPr/>
        </p:nvSpPr>
        <p:spPr>
          <a:xfrm>
            <a:off x="600750" y="476250"/>
            <a:ext cx="11360700" cy="6511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pc="-1" dirty="0">
                <a:solidFill>
                  <a:srgbClr val="FFFFFF"/>
                </a:solidFill>
                <a:latin typeface="Ubuntu Light"/>
                <a:ea typeface="PingFang SC"/>
              </a:rPr>
              <a:t>Урок 3: Основные навыки лидерства 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636C9669-1C00-4B3E-BCD7-A97F3A40E75F}"/>
              </a:ext>
            </a:extLst>
          </p:cNvPr>
          <p:cNvSpPr txBox="1">
            <a:spLocks/>
          </p:cNvSpPr>
          <p:nvPr/>
        </p:nvSpPr>
        <p:spPr>
          <a:xfrm>
            <a:off x="600750" y="1941683"/>
            <a:ext cx="5800050" cy="3263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На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этом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уроке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:</a:t>
            </a:r>
            <a:endParaRPr lang="en-US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FFFFFF"/>
                </a:solidFill>
                <a:latin typeface="Ubuntu Light"/>
                <a:ea typeface="PingFang SC"/>
              </a:rPr>
              <a:t>Обсудим</a:t>
            </a:r>
            <a:r>
              <a:rPr lang="es-PA" sz="2400" spc="-1" dirty="0">
                <a:solidFill>
                  <a:srgbClr val="FFFFFF"/>
                </a:solidFill>
                <a:latin typeface="Ubuntu Light"/>
                <a:ea typeface="PingFang SC"/>
              </a:rPr>
              <a:t> 6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  <a:ea typeface="PingFang SC"/>
              </a:rPr>
              <a:t>основных</a:t>
            </a:r>
            <a:r>
              <a:rPr lang="es-PA" sz="2400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  <a:ea typeface="PingFang SC"/>
              </a:rPr>
              <a:t>лидерских</a:t>
            </a:r>
            <a:r>
              <a:rPr lang="es-PA" sz="2400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  <a:ea typeface="PingFang SC"/>
              </a:rPr>
              <a:t>навыков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US" sz="28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80105" y="2488933"/>
            <a:ext cx="3597445" cy="3513459"/>
          </a:xfrm>
          <a:prstGeom prst="rect">
            <a:avLst/>
          </a:prstGeom>
          <a:ln w="0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5B05039-86B4-461D-BF34-FA02BC4ACA94}"/>
              </a:ext>
            </a:extLst>
          </p:cNvPr>
          <p:cNvSpPr txBox="1">
            <a:spLocks/>
          </p:cNvSpPr>
          <p:nvPr/>
        </p:nvSpPr>
        <p:spPr>
          <a:xfrm>
            <a:off x="1450975" y="455558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Урок 3: Основные навыки лидерства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75269A7-A032-4C7C-9CF3-A5EBE32D6EE5}"/>
              </a:ext>
            </a:extLst>
          </p:cNvPr>
          <p:cNvSpPr txBox="1">
            <a:spLocks/>
          </p:cNvSpPr>
          <p:nvPr/>
        </p:nvSpPr>
        <p:spPr>
          <a:xfrm>
            <a:off x="6071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Шесть</a:t>
            </a:r>
            <a:r>
              <a:rPr lang="es-PA" sz="24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навыков</a:t>
            </a:r>
            <a:r>
              <a:rPr lang="es-PA" sz="24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, </a:t>
            </a:r>
            <a:r>
              <a:rPr lang="es-PA" sz="24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необходимых</a:t>
            </a:r>
            <a:r>
              <a:rPr lang="es-PA" sz="24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каждому</a:t>
            </a:r>
            <a:r>
              <a:rPr lang="es-PA" sz="24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лидеру</a:t>
            </a:r>
            <a:r>
              <a:rPr lang="es-PA" sz="24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для</a:t>
            </a:r>
            <a:r>
              <a:rPr lang="es-PA" sz="24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достижения</a:t>
            </a:r>
            <a:r>
              <a:rPr lang="es-PA" sz="24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успеха</a:t>
            </a:r>
            <a:r>
              <a:rPr lang="es-PA" sz="24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: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Коммуникативность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Принятие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решений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Способность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адаптироваться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Умение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налаживать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отношения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Быть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целенаправленным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Постоянное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самосовершенствование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  <a:tabLst>
                <a:tab pos="0" algn="l"/>
              </a:tabLst>
            </a:pPr>
            <a:endParaRPr lang="en-US" sz="20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Picture 6"/>
          <p:cNvPicPr/>
          <p:nvPr/>
        </p:nvPicPr>
        <p:blipFill>
          <a:blip r:embed="rId2"/>
          <a:stretch/>
        </p:blipFill>
        <p:spPr>
          <a:xfrm>
            <a:off x="9639300" y="4510972"/>
            <a:ext cx="1491420" cy="1491420"/>
          </a:xfrm>
          <a:prstGeom prst="rect">
            <a:avLst/>
          </a:prstGeom>
          <a:ln w="0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D0BC6EA-AD37-4F98-9DCD-A400B856D52F}"/>
              </a:ext>
            </a:extLst>
          </p:cNvPr>
          <p:cNvSpPr txBox="1">
            <a:spLocks/>
          </p:cNvSpPr>
          <p:nvPr/>
        </p:nvSpPr>
        <p:spPr>
          <a:xfrm>
            <a:off x="1440700" y="45720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Cyrl-AZ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Коммуникативность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344ED4-043D-4709-8DA0-DEE88EC1D641}"/>
              </a:ext>
            </a:extLst>
          </p:cNvPr>
          <p:cNvSpPr txBox="1">
            <a:spLocks/>
          </p:cNvSpPr>
          <p:nvPr/>
        </p:nvSpPr>
        <p:spPr>
          <a:xfrm>
            <a:off x="5944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Ответственность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чтобы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вдохновлять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и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мотивировать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команду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лежит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Коммуникативность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–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только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способность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передать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другим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сообщение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это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также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умение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слушать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понимать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сообщения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других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людей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Как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убедитесь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ваше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сообщение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легко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понять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  <a:tabLst>
                <a:tab pos="0" algn="l"/>
              </a:tabLst>
            </a:pPr>
            <a:endParaRPr lang="en-US" sz="20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Picture 4"/>
          <p:cNvPicPr/>
          <p:nvPr/>
        </p:nvPicPr>
        <p:blipFill>
          <a:blip r:embed="rId2"/>
          <a:stretch/>
        </p:blipFill>
        <p:spPr>
          <a:xfrm>
            <a:off x="9562050" y="4728992"/>
            <a:ext cx="1429200" cy="1429200"/>
          </a:xfrm>
          <a:prstGeom prst="rect">
            <a:avLst/>
          </a:prstGeom>
          <a:ln w="0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538D482-22BF-4336-A1AF-E644B368C4EC}"/>
              </a:ext>
            </a:extLst>
          </p:cNvPr>
          <p:cNvSpPr txBox="1">
            <a:spLocks/>
          </p:cNvSpPr>
          <p:nvPr/>
        </p:nvSpPr>
        <p:spPr>
          <a:xfrm>
            <a:off x="1447050" y="46990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Cyrl-AZ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Способность адаптироваться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129EC04-79E2-45DD-ACA5-40A1E65A9609}"/>
              </a:ext>
            </a:extLst>
          </p:cNvPr>
          <p:cNvSpPr txBox="1">
            <a:spLocks/>
          </p:cNvSpPr>
          <p:nvPr/>
        </p:nvSpPr>
        <p:spPr>
          <a:xfrm>
            <a:off x="5944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spc="-1" dirty="0">
                <a:solidFill>
                  <a:srgbClr val="000000"/>
                </a:solidFill>
                <a:latin typeface="Ubuntu Light"/>
              </a:rPr>
              <a:t>Как лидер, вы должны знать, что идет хорошо, а что нет. При необходимости вы можете изменить план действий.</a:t>
            </a:r>
          </a:p>
          <a:p>
            <a:pPr marL="0" indent="0">
              <a:buNone/>
            </a:pPr>
            <a:r>
              <a:rPr lang="ru-RU" sz="2400" spc="-1" dirty="0">
                <a:solidFill>
                  <a:srgbClr val="000000"/>
                </a:solidFill>
                <a:latin typeface="Ubuntu Light"/>
              </a:rPr>
              <a:t>Важным навыком для лидера является умение адаптироваться и помогать людям в использовании их навыков и талантов на благо команды.</a:t>
            </a:r>
          </a:p>
          <a:p>
            <a:pPr marL="0" indent="0">
              <a:buNone/>
            </a:pPr>
            <a:r>
              <a:rPr lang="ru-RU" sz="2400" spc="-1" dirty="0">
                <a:solidFill>
                  <a:srgbClr val="000000"/>
                </a:solidFill>
                <a:latin typeface="Ubuntu Light"/>
              </a:rPr>
              <a:t>Иногда нужно проявлять гибкость и позволять людям делать свою работу так, как им удобно.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Picture 4"/>
          <p:cNvPicPr/>
          <p:nvPr/>
        </p:nvPicPr>
        <p:blipFill>
          <a:blip r:embed="rId2"/>
          <a:stretch/>
        </p:blipFill>
        <p:spPr>
          <a:xfrm>
            <a:off x="9832260" y="4731512"/>
            <a:ext cx="1424160" cy="1424160"/>
          </a:xfrm>
          <a:prstGeom prst="rect">
            <a:avLst/>
          </a:prstGeom>
          <a:ln w="0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F87BF7D-7769-4154-8DA8-D1C429A7E2BF}"/>
              </a:ext>
            </a:extLst>
          </p:cNvPr>
          <p:cNvSpPr txBox="1">
            <a:spLocks/>
          </p:cNvSpPr>
          <p:nvPr/>
        </p:nvSpPr>
        <p:spPr>
          <a:xfrm>
            <a:off x="1440700" y="46355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Cyrl-AZ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Принятие решений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9A88C4-0FF0-46A3-A578-C4B2A2F2DD06}"/>
              </a:ext>
            </a:extLst>
          </p:cNvPr>
          <p:cNvSpPr txBox="1">
            <a:spLocks/>
          </p:cNvSpPr>
          <p:nvPr/>
        </p:nvSpPr>
        <p:spPr>
          <a:xfrm>
            <a:off x="6071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прислушиваются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идеям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других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людей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получают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обратную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связь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принимают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решения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Хороший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–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тот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данный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момент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принимает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наиболее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разумное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решение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а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самое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легкое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забудьте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вынесении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решения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сообщить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о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своих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доводах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все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могут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согласиться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с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вашим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решением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ваше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объяснение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может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заставить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его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уважать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Picture 3"/>
          <p:cNvPicPr/>
          <p:nvPr/>
        </p:nvPicPr>
        <p:blipFill>
          <a:blip r:embed="rId2"/>
          <a:stretch/>
        </p:blipFill>
        <p:spPr>
          <a:xfrm>
            <a:off x="9964800" y="4471192"/>
            <a:ext cx="1531200" cy="1531200"/>
          </a:xfrm>
          <a:prstGeom prst="rect">
            <a:avLst/>
          </a:prstGeom>
          <a:ln w="0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BB94D77-89CC-4D1C-B770-E6782E567485}"/>
              </a:ext>
            </a:extLst>
          </p:cNvPr>
          <p:cNvSpPr txBox="1">
            <a:spLocks/>
          </p:cNvSpPr>
          <p:nvPr/>
        </p:nvSpPr>
        <p:spPr>
          <a:xfrm>
            <a:off x="1440700" y="455558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Cyrl-AZ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Целенаправленность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79B0E0-FBA3-4FA3-8126-383329AFFC40}"/>
              </a:ext>
            </a:extLst>
          </p:cNvPr>
          <p:cNvSpPr txBox="1">
            <a:spLocks/>
          </p:cNvSpPr>
          <p:nvPr/>
        </p:nvSpPr>
        <p:spPr>
          <a:xfrm>
            <a:off x="60075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Сосредоточьтесь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цели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чтобы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помочь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своей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команде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Отвлечение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может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быть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одним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из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самых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больших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препятствий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пути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цели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Создайте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среду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которая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поможет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вам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вашей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команде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сосредоточиться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Picture 3"/>
          <p:cNvPicPr/>
          <p:nvPr/>
        </p:nvPicPr>
        <p:blipFill>
          <a:blip r:embed="rId2"/>
          <a:stretch/>
        </p:blipFill>
        <p:spPr>
          <a:xfrm>
            <a:off x="10043528" y="4521922"/>
            <a:ext cx="1480470" cy="1480470"/>
          </a:xfrm>
          <a:prstGeom prst="rect">
            <a:avLst/>
          </a:prstGeom>
          <a:ln w="0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C7EAD90-27FB-41B7-AC76-A6CDFADCE550}"/>
              </a:ext>
            </a:extLst>
          </p:cNvPr>
          <p:cNvSpPr txBox="1">
            <a:spLocks/>
          </p:cNvSpPr>
          <p:nvPr/>
        </p:nvSpPr>
        <p:spPr>
          <a:xfrm>
            <a:off x="1459750" y="47625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A" sz="3200" b="1" spc="-1" dirty="0" err="1">
                <a:solidFill>
                  <a:srgbClr val="000000"/>
                </a:solidFill>
                <a:latin typeface="Ubuntu Light"/>
                <a:ea typeface="PingFang SC"/>
              </a:rPr>
              <a:t>Умение</a:t>
            </a:r>
            <a:r>
              <a:rPr lang="es-PA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3200" b="1" spc="-1" dirty="0" err="1">
                <a:solidFill>
                  <a:srgbClr val="000000"/>
                </a:solidFill>
                <a:latin typeface="Ubuntu Light"/>
                <a:ea typeface="PingFang SC"/>
              </a:rPr>
              <a:t>налаживать</a:t>
            </a:r>
            <a:r>
              <a:rPr lang="es-PA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3200" b="1" spc="-1" dirty="0" err="1">
                <a:solidFill>
                  <a:srgbClr val="000000"/>
                </a:solidFill>
                <a:latin typeface="Ubuntu Light"/>
                <a:ea typeface="PingFang SC"/>
              </a:rPr>
              <a:t>отношения</a:t>
            </a:r>
            <a:endParaRPr lang="en-US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48C754C-AD23-4F4D-9CDA-B39F7D3168F0}"/>
              </a:ext>
            </a:extLst>
          </p:cNvPr>
          <p:cNvSpPr txBox="1">
            <a:spLocks/>
          </p:cNvSpPr>
          <p:nvPr/>
        </p:nvSpPr>
        <p:spPr>
          <a:xfrm>
            <a:off x="6071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Хорошие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отношения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помогут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вам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лучше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работать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вместе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уважать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друг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друга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Стройте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здоровые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отношения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чтобы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у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вас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была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сильная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команда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которая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работает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вместе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доверяет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друг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другу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7C7A8F-59B0-46B0-84CE-118836C196E4}"/>
              </a:ext>
            </a:extLst>
          </p:cNvPr>
          <p:cNvSpPr txBox="1">
            <a:spLocks/>
          </p:cNvSpPr>
          <p:nvPr/>
        </p:nvSpPr>
        <p:spPr>
          <a:xfrm>
            <a:off x="1459750" y="47625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spcAft>
                <a:spcPct val="0"/>
              </a:spcAft>
            </a:pPr>
            <a:r>
              <a:rPr lang="az-Cyrl-AZ" sz="3200" b="1" dirty="0">
                <a:latin typeface="Ubuntu Light" panose="020B0304030602030204" pitchFamily="34" charset="0"/>
              </a:rPr>
              <a:t>Задачи спортсмена на занятиях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C76C1DE-048F-4BEC-966E-973C9262AC1B}"/>
              </a:ext>
            </a:extLst>
          </p:cNvPr>
          <p:cNvSpPr txBox="1">
            <a:spLocks/>
          </p:cNvSpPr>
          <p:nvPr/>
        </p:nvSpPr>
        <p:spPr>
          <a:xfrm>
            <a:off x="61345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С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уважением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относитесь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говорящему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Активно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участвуйте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занятии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Задавайте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вопросы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необходимости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обращайтесь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помощью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своему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наставнику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Сведите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минимуму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отвлекающие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факторы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(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уберите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телефон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!).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Picture 3"/>
          <p:cNvPicPr/>
          <p:nvPr/>
        </p:nvPicPr>
        <p:blipFill>
          <a:blip r:embed="rId2"/>
          <a:stretch/>
        </p:blipFill>
        <p:spPr>
          <a:xfrm>
            <a:off x="9499080" y="4060150"/>
            <a:ext cx="1996920" cy="2001600"/>
          </a:xfrm>
          <a:prstGeom prst="rect">
            <a:avLst/>
          </a:prstGeom>
          <a:ln w="0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5CB4A17-3A51-45C8-95F2-EF8392A41A9E}"/>
              </a:ext>
            </a:extLst>
          </p:cNvPr>
          <p:cNvSpPr txBox="1">
            <a:spLocks/>
          </p:cNvSpPr>
          <p:nvPr/>
        </p:nvSpPr>
        <p:spPr>
          <a:xfrm>
            <a:off x="1434350" y="45595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Cyrl-AZ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Непрерывное самосовершенствование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C7BD29-7340-4E40-8C41-A48779FA7A53}"/>
              </a:ext>
            </a:extLst>
          </p:cNvPr>
          <p:cNvSpPr txBox="1">
            <a:spLocks/>
          </p:cNvSpPr>
          <p:nvPr/>
        </p:nvSpPr>
        <p:spPr>
          <a:xfrm>
            <a:off x="60075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Сильные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уверенные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в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себе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понимают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перемены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могут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быть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полезными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способствуют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улучшению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положения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делает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заметки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собирает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мнения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комментарии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чтобы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в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следующий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раз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улучшить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проект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или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мероприятие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Хороший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сегда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готов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расти</a:t>
            </a:r>
            <a:r>
              <a:rPr lang="es-PA" sz="2400" b="1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b="1" spc="-1" dirty="0" err="1">
                <a:solidFill>
                  <a:srgbClr val="000000"/>
                </a:solidFill>
                <a:latin typeface="Ubuntu Light"/>
              </a:rPr>
              <a:t>совершенствоваться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как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3"/>
          <p:cNvSpPr/>
          <p:nvPr/>
        </p:nvSpPr>
        <p:spPr>
          <a:xfrm>
            <a:off x="1929720" y="4516920"/>
            <a:ext cx="7615800" cy="1779840"/>
          </a:xfrm>
          <a:prstGeom prst="curvedConnector3">
            <a:avLst>
              <a:gd name="adj1" fmla="val 55821"/>
            </a:avLst>
          </a:prstGeom>
          <a:noFill/>
          <a:ln w="76200">
            <a:solidFill>
              <a:schemeClr val="bg1"/>
            </a:solidFill>
            <a:tailEnd type="triangle" w="lg" len="lg"/>
          </a:ln>
          <a:effectLst>
            <a:outerShdw blurRad="50800" dist="37674" dir="8100000" algn="tr" rotWithShape="0">
              <a:srgbClr val="000000">
                <a:alpha val="40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276418B0-096F-4FBC-9BF5-30C897C89F68}"/>
              </a:ext>
            </a:extLst>
          </p:cNvPr>
          <p:cNvSpPr txBox="1">
            <a:spLocks/>
          </p:cNvSpPr>
          <p:nvPr/>
        </p:nvSpPr>
        <p:spPr>
          <a:xfrm>
            <a:off x="607100" y="476250"/>
            <a:ext cx="11360700" cy="6511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pc="-1" dirty="0">
                <a:solidFill>
                  <a:srgbClr val="FFFFFF"/>
                </a:solidFill>
                <a:latin typeface="Ubuntu Light"/>
                <a:ea typeface="PingFang SC"/>
              </a:rPr>
              <a:t>Урок 4: Ваш путь к лидерству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66D2973-9A1D-42A0-B53A-E527A244C21B}"/>
              </a:ext>
            </a:extLst>
          </p:cNvPr>
          <p:cNvSpPr txBox="1">
            <a:spLocks/>
          </p:cNvSpPr>
          <p:nvPr/>
        </p:nvSpPr>
        <p:spPr>
          <a:xfrm>
            <a:off x="607100" y="1941683"/>
            <a:ext cx="11160000" cy="3263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Цель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урока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:</a:t>
            </a:r>
            <a:endParaRPr lang="en-US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Подумайте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о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своем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пути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лидерству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Определите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следующие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шаги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на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пути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лидерству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с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помощью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конкретного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плана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действий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US" sz="28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" r="68"/>
          <a:stretch/>
        </p:blipFill>
        <p:spPr>
          <a:xfrm>
            <a:off x="2354879" y="1626540"/>
            <a:ext cx="3469549" cy="4298010"/>
          </a:xfrm>
          <a:prstGeom prst="rect">
            <a:avLst/>
          </a:prstGeom>
          <a:ln w="0">
            <a:noFill/>
          </a:ln>
        </p:spPr>
      </p:pic>
      <p:pic>
        <p:nvPicPr>
          <p:cNvPr id="250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" r="28"/>
          <a:stretch/>
        </p:blipFill>
        <p:spPr>
          <a:xfrm>
            <a:off x="6581503" y="1626540"/>
            <a:ext cx="3301205" cy="4298010"/>
          </a:xfrm>
          <a:prstGeom prst="rect">
            <a:avLst/>
          </a:prstGeom>
          <a:ln w="0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7B30C2C-43C1-472B-ABC9-78EB912D1A74}"/>
              </a:ext>
            </a:extLst>
          </p:cNvPr>
          <p:cNvSpPr txBox="1">
            <a:spLocks/>
          </p:cNvSpPr>
          <p:nvPr/>
        </p:nvSpPr>
        <p:spPr>
          <a:xfrm>
            <a:off x="1440700" y="46355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Cyrl-AZ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Ваш путь к лидерству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Table 2"/>
          <p:cNvGraphicFramePr/>
          <p:nvPr>
            <p:extLst>
              <p:ext uri="{D42A27DB-BD31-4B8C-83A1-F6EECF244321}">
                <p14:modId xmlns:p14="http://schemas.microsoft.com/office/powerpoint/2010/main" val="4155519029"/>
              </p:ext>
            </p:extLst>
          </p:nvPr>
        </p:nvGraphicFramePr>
        <p:xfrm>
          <a:off x="2865479" y="1591560"/>
          <a:ext cx="6461041" cy="4540462"/>
        </p:xfrm>
        <a:graphic>
          <a:graphicData uri="http://schemas.openxmlformats.org/drawingml/2006/table">
            <a:tbl>
              <a:tblPr/>
              <a:tblGrid>
                <a:gridCol w="1615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3918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21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Декларация</a:t>
                      </a:r>
                      <a:r>
                        <a:rPr lang="es-PA" sz="21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 </a:t>
                      </a:r>
                      <a:r>
                        <a:rPr lang="es-PA" sz="21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личной</a:t>
                      </a:r>
                      <a:r>
                        <a:rPr lang="es-PA" sz="21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 </a:t>
                      </a:r>
                      <a:r>
                        <a:rPr lang="es-PA" sz="2100" b="1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миссии</a:t>
                      </a:r>
                      <a:r>
                        <a:rPr lang="es-PA" sz="21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:</a:t>
                      </a:r>
                      <a:endParaRPr lang="ru-RU" sz="2100" b="0" strike="noStrike" spc="-1" dirty="0">
                        <a:latin typeface="Arial"/>
                      </a:endParaRPr>
                    </a:p>
                  </a:txBody>
                  <a:tcPr marL="80294" marR="80294" marT="40789" marB="40789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1800" b="1" strike="noStrike" spc="-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Кто мне может помочь?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69195" marR="69195" marT="34598" marB="34598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1800" b="1" strike="noStrike" spc="-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Какое обучение мне нужно?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69195" marR="69195" marT="34598" marB="34598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1800" b="1" strike="noStrike" spc="-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С какими проблемами вы могли столкнуться?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69195" marR="69195" marT="34598" marB="34598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PA" sz="1800" b="1" strike="noStrike" spc="-1">
                          <a:solidFill>
                            <a:srgbClr val="000000"/>
                          </a:solidFill>
                          <a:latin typeface="Calibri"/>
                          <a:ea typeface="PingFang SC"/>
                        </a:rPr>
                        <a:t>Каковы решения этих проблем?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69195" marR="69195" marT="34598" marB="34598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0225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9195" marR="69195" marT="34598" marB="34598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9195" marR="69195" marT="34598" marB="34598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300" b="0" strike="noStrike" spc="-1">
                        <a:latin typeface="Arial"/>
                      </a:endParaRPr>
                    </a:p>
                  </a:txBody>
                  <a:tcPr marL="69195" marR="69195" marT="34598" marB="34598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9195" marR="69195" marT="34598" marB="34598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9810567-52FD-4D14-8E6F-B810E6CF3D79}"/>
              </a:ext>
            </a:extLst>
          </p:cNvPr>
          <p:cNvSpPr txBox="1">
            <a:spLocks/>
          </p:cNvSpPr>
          <p:nvPr/>
        </p:nvSpPr>
        <p:spPr>
          <a:xfrm>
            <a:off x="1434350" y="45720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Cyrl-AZ" sz="3200" b="1" spc="-1" dirty="0">
                <a:solidFill>
                  <a:srgbClr val="000000"/>
                </a:solidFill>
                <a:latin typeface="Ubuntu Light"/>
                <a:ea typeface="PingFang SC"/>
              </a:rPr>
              <a:t>План действий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5161547" y="4888230"/>
            <a:ext cx="6528416" cy="16297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2400" spc="-1" dirty="0" err="1">
                <a:solidFill>
                  <a:srgbClr val="FFFFFF"/>
                </a:solidFill>
                <a:latin typeface="Calibri"/>
                <a:ea typeface="PingFang SC"/>
              </a:rPr>
              <a:t>Оцените</a:t>
            </a:r>
            <a:r>
              <a:rPr lang="en-US" sz="2400" spc="-1" dirty="0">
                <a:solidFill>
                  <a:srgbClr val="FFFFFF"/>
                </a:solidFill>
                <a:latin typeface="Calibri"/>
                <a:ea typeface="PingFang SC"/>
              </a:rPr>
              <a:t>, </a:t>
            </a:r>
            <a:r>
              <a:rPr lang="en-US" sz="2400" spc="-1" dirty="0" err="1">
                <a:solidFill>
                  <a:srgbClr val="FFFFFF"/>
                </a:solidFill>
                <a:latin typeface="Calibri"/>
                <a:ea typeface="PingFang SC"/>
              </a:rPr>
              <a:t>пожалуйста</a:t>
            </a:r>
            <a:r>
              <a:rPr lang="en-US" sz="2400" spc="-1" dirty="0">
                <a:solidFill>
                  <a:srgbClr val="FFFFFF"/>
                </a:solidFill>
                <a:latin typeface="Calibri"/>
                <a:ea typeface="PingFang SC"/>
              </a:rPr>
              <a:t>, </a:t>
            </a:r>
            <a:endParaRPr lang="ru-RU" sz="2400" spc="-1" dirty="0">
              <a:latin typeface="Arial"/>
            </a:endParaRPr>
          </a:p>
          <a:p>
            <a:r>
              <a:rPr lang="en-US" sz="2400" spc="-1" dirty="0" err="1">
                <a:solidFill>
                  <a:srgbClr val="FFFFFF"/>
                </a:solidFill>
                <a:latin typeface="Calibri"/>
                <a:ea typeface="PingFang SC"/>
              </a:rPr>
              <a:t>свои</a:t>
            </a:r>
            <a:r>
              <a:rPr lang="en-US" sz="2400" spc="-1" dirty="0">
                <a:solidFill>
                  <a:srgbClr val="FFFFFF"/>
                </a:solidFill>
                <a:latin typeface="Calibri"/>
                <a:ea typeface="PingFang SC"/>
              </a:rPr>
              <a:t> </a:t>
            </a:r>
            <a:r>
              <a:rPr lang="en-US" sz="2400" spc="-1" dirty="0" err="1">
                <a:solidFill>
                  <a:srgbClr val="FFFFFF"/>
                </a:solidFill>
                <a:latin typeface="Calibri"/>
                <a:ea typeface="PingFang SC"/>
              </a:rPr>
              <a:t>успехи</a:t>
            </a:r>
            <a:r>
              <a:rPr lang="en-US" sz="2400" spc="-1" dirty="0">
                <a:solidFill>
                  <a:srgbClr val="FFFFFF"/>
                </a:solidFill>
                <a:latin typeface="Calibri"/>
              </a:rPr>
              <a:t>:</a:t>
            </a:r>
            <a:br>
              <a:rPr sz="1600" dirty="0"/>
            </a:br>
            <a:r>
              <a:rPr lang="en-US" b="1" u="sng" spc="-1" dirty="0">
                <a:solidFill>
                  <a:srgbClr val="0563C1"/>
                </a:solidFill>
                <a:latin typeface="Calibri"/>
                <a:ea typeface="Calibri"/>
                <a:hlinkClick r:id="rId3"/>
              </a:rPr>
              <a:t>https://specialolympics.qualtrics.com/jfe/form/</a:t>
            </a:r>
          </a:p>
          <a:p>
            <a:r>
              <a:rPr lang="en-US" b="1" u="sng" spc="-1" dirty="0">
                <a:solidFill>
                  <a:srgbClr val="0563C1"/>
                </a:solidFill>
                <a:latin typeface="Calibri"/>
                <a:ea typeface="Calibri"/>
                <a:hlinkClick r:id="rId3"/>
              </a:rPr>
              <a:t>SV_5cZHOzU0qemAkDP</a:t>
            </a:r>
            <a:endParaRPr lang="ru-RU" spc="-1" dirty="0">
              <a:latin typeface="Arial"/>
            </a:endParaRPr>
          </a:p>
          <a:p>
            <a:pPr>
              <a:tabLst>
                <a:tab pos="0" algn="l"/>
              </a:tabLst>
            </a:pPr>
            <a:endParaRPr lang="ru-RU" sz="1600" spc="-1" dirty="0">
              <a:latin typeface="Arial"/>
            </a:endParaRPr>
          </a:p>
        </p:txBody>
      </p:sp>
      <p:pic>
        <p:nvPicPr>
          <p:cNvPr id="256" name="Picture 3"/>
          <p:cNvPicPr/>
          <p:nvPr/>
        </p:nvPicPr>
        <p:blipFill>
          <a:blip r:embed="rId4"/>
          <a:stretch/>
        </p:blipFill>
        <p:spPr>
          <a:xfrm>
            <a:off x="10310342" y="5103673"/>
            <a:ext cx="1198875" cy="1198875"/>
          </a:xfrm>
          <a:prstGeom prst="rect">
            <a:avLst/>
          </a:prstGeom>
          <a:ln w="0">
            <a:noFill/>
          </a:ln>
        </p:spPr>
      </p:pic>
      <p:sp>
        <p:nvSpPr>
          <p:cNvPr id="257" name="CustomShape 2"/>
          <p:cNvSpPr/>
          <p:nvPr/>
        </p:nvSpPr>
        <p:spPr>
          <a:xfrm>
            <a:off x="1423229" y="2581360"/>
            <a:ext cx="4500825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/>
            <a:r>
              <a:rPr lang="es-PA" sz="7200" b="1" spc="-1" dirty="0" err="1">
                <a:solidFill>
                  <a:srgbClr val="FFFFFF"/>
                </a:solidFill>
                <a:latin typeface="Tahoma"/>
                <a:ea typeface="Tahoma"/>
              </a:rPr>
              <a:t>Спасибо</a:t>
            </a:r>
            <a:r>
              <a:rPr lang="es-PA" sz="7200" b="1" spc="-1" dirty="0">
                <a:solidFill>
                  <a:srgbClr val="FFFFFF"/>
                </a:solidFill>
                <a:latin typeface="Tahoma"/>
                <a:ea typeface="Tahoma"/>
              </a:rPr>
              <a:t>!</a:t>
            </a:r>
            <a:endParaRPr lang="ru-RU" sz="72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7200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5746DAC-3259-4ABA-8FBD-4BD130A9D1D2}"/>
              </a:ext>
            </a:extLst>
          </p:cNvPr>
          <p:cNvSpPr txBox="1">
            <a:spLocks/>
          </p:cNvSpPr>
          <p:nvPr/>
        </p:nvSpPr>
        <p:spPr>
          <a:xfrm>
            <a:off x="1453400" y="47625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spcAft>
                <a:spcPct val="0"/>
              </a:spcAft>
            </a:pPr>
            <a:r>
              <a:rPr lang="az-Cyrl-AZ" sz="3200" b="1" dirty="0">
                <a:latin typeface="Ubuntu Light" panose="020B0304030602030204" pitchFamily="34" charset="0"/>
              </a:rPr>
              <a:t>Задачи наставника</a:t>
            </a:r>
            <a:r>
              <a:rPr lang="es-PA" sz="3200" b="1" dirty="0">
                <a:latin typeface="Ubuntu Light" panose="020B0304030602030204" pitchFamily="34" charset="0"/>
              </a:rPr>
              <a:t> </a:t>
            </a:r>
            <a:r>
              <a:rPr lang="az-Cyrl-AZ" sz="3200" b="1" dirty="0">
                <a:latin typeface="Ubuntu Light" panose="020B0304030602030204" pitchFamily="34" charset="0"/>
              </a:rPr>
              <a:t>на занятиях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7A04A4-8E72-4A47-9C0E-C5BE3DA32A05}"/>
              </a:ext>
            </a:extLst>
          </p:cNvPr>
          <p:cNvSpPr txBox="1">
            <a:spLocks/>
          </p:cNvSpPr>
          <p:nvPr/>
        </p:nvSpPr>
        <p:spPr>
          <a:xfrm>
            <a:off x="5944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Будьте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внимательны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Будьте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готовы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помочь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спортсменам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если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они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об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этом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попросят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говорите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спортсменов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;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оказывайте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помощь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только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в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том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случае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если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спортсмен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об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этом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просит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думайте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нужна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помощь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Будьте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энергичны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позитивны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Сведите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минимуму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отвлекающие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факторы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C675BD-3159-423A-80F4-15F63D65E6BA}"/>
              </a:ext>
            </a:extLst>
          </p:cNvPr>
          <p:cNvSpPr txBox="1">
            <a:spLocks/>
          </p:cNvSpPr>
          <p:nvPr/>
        </p:nvSpPr>
        <p:spPr>
          <a:xfrm>
            <a:off x="1453400" y="485608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spcAft>
                <a:spcPct val="0"/>
              </a:spcAft>
            </a:pPr>
            <a:r>
              <a:rPr lang="az-Cyrl-AZ" sz="3200" b="1" dirty="0">
                <a:latin typeface="Ubuntu Light" panose="020B0304030602030204" pitchFamily="34" charset="0"/>
              </a:rPr>
              <a:t>Задачи фасилитатора на занятиях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7DA43C-E794-46BC-9748-CE764883C5DC}"/>
              </a:ext>
            </a:extLst>
          </p:cNvPr>
          <p:cNvSpPr txBox="1">
            <a:spLocks/>
          </p:cNvSpPr>
          <p:nvPr/>
        </p:nvSpPr>
        <p:spPr>
          <a:xfrm>
            <a:off x="5944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Будьте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готовы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обучать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стараться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удовлетворить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потребности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всех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спортсменов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Мотивируйте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участников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узнать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что-то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новое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о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себе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других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Дайте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возможность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каждому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спортсмену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добиться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успеха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роста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Поддерживайте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участвуйте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в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обсуждениях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вопросах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которые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приводят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обучению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Относитесь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к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спортсменам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наставникам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с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уважением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и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заботой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3403DFE-C4E8-4818-92CF-41AE1747EF69}"/>
              </a:ext>
            </a:extLst>
          </p:cNvPr>
          <p:cNvSpPr txBox="1">
            <a:spLocks/>
          </p:cNvSpPr>
          <p:nvPr/>
        </p:nvSpPr>
        <p:spPr>
          <a:xfrm>
            <a:off x="1453400" y="50800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spcAft>
                <a:spcPct val="0"/>
              </a:spcAft>
            </a:pPr>
            <a:r>
              <a:rPr lang="az-Cyrl-AZ" sz="3200" b="1" dirty="0">
                <a:latin typeface="Ubuntu Light" panose="020B0304030602030204" pitchFamily="34" charset="0"/>
              </a:rPr>
              <a:t>Обзор модуля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68E63F-DE28-4A95-B9DC-BE42BA67A71A}"/>
              </a:ext>
            </a:extLst>
          </p:cNvPr>
          <p:cNvSpPr txBox="1">
            <a:spLocks/>
          </p:cNvSpPr>
          <p:nvPr/>
        </p:nvSpPr>
        <p:spPr>
          <a:xfrm>
            <a:off x="6071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Урок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1: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Основы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лидерства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</a:rPr>
              <a:t>:</a:t>
            </a:r>
            <a:r>
              <a:rPr lang="es-PA" sz="2200" b="1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мы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обсудим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определение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лидерства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и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поделимся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примерами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выдающихся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лидеров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,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которые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нам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известны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.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Урок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2: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Поведение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выдающихся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лидеров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</a:rPr>
              <a:t>: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мы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обсудим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поведение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выдающихся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лидеров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.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Урок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3: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Навыки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лидерства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: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мы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обсудим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6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основных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навыков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лидерства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.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Урок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4: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Путешествие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 к </a:t>
            </a:r>
            <a:r>
              <a:rPr lang="es-PA" sz="2200" b="1" u="sng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лидерству</a:t>
            </a:r>
            <a:r>
              <a:rPr lang="es-PA" sz="2200" b="1" u="sng" spc="-1" dirty="0">
                <a:solidFill>
                  <a:srgbClr val="000000"/>
                </a:solidFill>
                <a:latin typeface="Ubuntu Light"/>
                <a:ea typeface="PingFang SC"/>
              </a:rPr>
              <a:t>: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мы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обсудим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наш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личный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путь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к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лидерству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и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поработаем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над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планом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200" spc="-1" dirty="0" err="1">
                <a:solidFill>
                  <a:srgbClr val="000000"/>
                </a:solidFill>
                <a:latin typeface="Ubuntu Light"/>
                <a:ea typeface="PingFang SC"/>
              </a:rPr>
              <a:t>действий</a:t>
            </a:r>
            <a:r>
              <a:rPr lang="es-PA" sz="2200" spc="-1" dirty="0">
                <a:solidFill>
                  <a:srgbClr val="000000"/>
                </a:solidFill>
                <a:latin typeface="Ubuntu Light"/>
                <a:ea typeface="PingFang SC"/>
              </a:rPr>
              <a:t>.</a:t>
            </a:r>
            <a:r>
              <a:rPr lang="es-PA" sz="22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3"/>
          <p:cNvPicPr/>
          <p:nvPr/>
        </p:nvPicPr>
        <p:blipFill>
          <a:blip r:embed="rId2"/>
          <a:stretch/>
        </p:blipFill>
        <p:spPr>
          <a:xfrm>
            <a:off x="8820150" y="2495353"/>
            <a:ext cx="2131470" cy="2156162"/>
          </a:xfrm>
          <a:prstGeom prst="rect">
            <a:avLst/>
          </a:prstGeom>
          <a:ln w="0"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BDBC06F9-5D94-49DF-BC80-3D3E71722E70}"/>
              </a:ext>
            </a:extLst>
          </p:cNvPr>
          <p:cNvSpPr txBox="1">
            <a:spLocks/>
          </p:cNvSpPr>
          <p:nvPr/>
        </p:nvSpPr>
        <p:spPr>
          <a:xfrm>
            <a:off x="600750" y="476250"/>
            <a:ext cx="11520000" cy="6511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Урок</a:t>
            </a:r>
            <a:r>
              <a:rPr lang="es-PA" sz="3200" b="1" spc="-1" dirty="0">
                <a:solidFill>
                  <a:srgbClr val="FFFFFF"/>
                </a:solidFill>
                <a:latin typeface="Ubuntu Light"/>
                <a:ea typeface="PingFang SC"/>
              </a:rPr>
              <a:t> 1. </a:t>
            </a:r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Основы</a:t>
            </a:r>
            <a:r>
              <a:rPr lang="es-PA" sz="3200" b="1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лидерства</a:t>
            </a:r>
            <a:endParaRPr lang="en-US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E90E1E5-C8C6-45AB-8377-B84EB1FC4111}"/>
              </a:ext>
            </a:extLst>
          </p:cNvPr>
          <p:cNvSpPr txBox="1">
            <a:spLocks/>
          </p:cNvSpPr>
          <p:nvPr/>
        </p:nvSpPr>
        <p:spPr>
          <a:xfrm>
            <a:off x="600750" y="1941683"/>
            <a:ext cx="7571700" cy="3263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На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этом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уроке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:</a:t>
            </a:r>
            <a:endParaRPr lang="en-US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Мы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рассмотрим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определение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лидерства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Поговорим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о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лидерах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которых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мы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знаем</a:t>
            </a:r>
            <a:r>
              <a:rPr lang="es-PA" sz="2800" spc="-1" dirty="0">
                <a:solidFill>
                  <a:srgbClr val="FFFFFF"/>
                </a:solidFill>
                <a:latin typeface="Ubuntu Light"/>
              </a:rPr>
              <a:t>.</a:t>
            </a:r>
            <a:endParaRPr lang="en-US" sz="28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5E16FB-94BB-47E5-A0C2-CAA191EBE6D2}"/>
              </a:ext>
            </a:extLst>
          </p:cNvPr>
          <p:cNvSpPr txBox="1">
            <a:spLocks/>
          </p:cNvSpPr>
          <p:nvPr/>
        </p:nvSpPr>
        <p:spPr>
          <a:xfrm>
            <a:off x="1453400" y="468258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spcAft>
                <a:spcPct val="0"/>
              </a:spcAft>
            </a:pPr>
            <a:r>
              <a:rPr lang="az-Cyrl-AZ" sz="3200" b="1" dirty="0">
                <a:latin typeface="Ubuntu Light" panose="020B0304030602030204" pitchFamily="34" charset="0"/>
              </a:rPr>
              <a:t>Определение лидерства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38A8AB-2FF9-4A50-8409-54F11988951E}"/>
              </a:ext>
            </a:extLst>
          </p:cNvPr>
          <p:cNvSpPr txBox="1">
            <a:spLocks/>
          </p:cNvSpPr>
          <p:nvPr/>
        </p:nvSpPr>
        <p:spPr>
          <a:xfrm>
            <a:off x="60075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b="1" i="1" spc="-1" dirty="0" err="1">
                <a:solidFill>
                  <a:srgbClr val="000000"/>
                </a:solidFill>
                <a:latin typeface="Ubuntu Light"/>
                <a:ea typeface="PingFang SC"/>
              </a:rPr>
              <a:t>Определение</a:t>
            </a:r>
            <a:r>
              <a:rPr lang="es-PA" sz="2400" b="1" i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i="1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лидерства</a:t>
            </a:r>
            <a:r>
              <a:rPr lang="es-PA" sz="2400" b="1" i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i="1" spc="-1" dirty="0" err="1">
                <a:solidFill>
                  <a:srgbClr val="000000"/>
                </a:solidFill>
                <a:latin typeface="Ubuntu Light"/>
                <a:ea typeface="PingFang SC"/>
              </a:rPr>
              <a:t>от</a:t>
            </a:r>
            <a:r>
              <a:rPr lang="es-PA" sz="2400" b="1" i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i="1" spc="-1" dirty="0" err="1">
                <a:solidFill>
                  <a:srgbClr val="000000"/>
                </a:solidFill>
                <a:latin typeface="Ubuntu Light"/>
                <a:ea typeface="PingFang SC"/>
              </a:rPr>
              <a:t>Академии</a:t>
            </a:r>
            <a:r>
              <a:rPr lang="es-PA" sz="2400" b="1" i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i="1" spc="-1" dirty="0" err="1">
                <a:solidFill>
                  <a:srgbClr val="000000"/>
                </a:solidFill>
                <a:latin typeface="Ubuntu Light"/>
                <a:ea typeface="PingFang SC"/>
              </a:rPr>
              <a:t>лидерства</a:t>
            </a:r>
            <a:r>
              <a:rPr lang="es-PA" sz="2400" b="1" i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i="1" spc="-1" dirty="0" err="1">
                <a:solidFill>
                  <a:srgbClr val="000000"/>
                </a:solidFill>
                <a:latin typeface="Ubuntu Light"/>
                <a:ea typeface="PingFang SC"/>
              </a:rPr>
              <a:t>Специальной</a:t>
            </a:r>
            <a:r>
              <a:rPr lang="es-PA" sz="2400" b="1" i="1" spc="-1" dirty="0">
                <a:solidFill>
                  <a:srgbClr val="000000"/>
                </a:solidFill>
                <a:latin typeface="Ubuntu Light"/>
                <a:ea typeface="PingFang SC"/>
              </a:rPr>
              <a:t> </a:t>
            </a:r>
            <a:r>
              <a:rPr lang="es-PA" sz="2400" b="1" i="1" spc="-1" dirty="0" err="1">
                <a:solidFill>
                  <a:srgbClr val="000000"/>
                </a:solidFill>
                <a:latin typeface="Ubuntu Light"/>
                <a:ea typeface="PingFang SC"/>
              </a:rPr>
              <a:t>Олимпиады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  <a:tabLst>
                <a:tab pos="0" algn="l"/>
              </a:tabLst>
            </a:pP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Лидерство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–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отношения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в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которых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один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человек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влияет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поведение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действия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других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людей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для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достижения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целей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Лидерство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–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способность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руководить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направлять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влиять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людей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0953A0-D49E-43FD-9E70-D1CD1C2D9A0E}"/>
              </a:ext>
            </a:extLst>
          </p:cNvPr>
          <p:cNvSpPr txBox="1">
            <a:spLocks/>
          </p:cNvSpPr>
          <p:nvPr/>
        </p:nvSpPr>
        <p:spPr>
          <a:xfrm>
            <a:off x="1453400" y="469900"/>
            <a:ext cx="8647278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spcAft>
                <a:spcPct val="0"/>
              </a:spcAft>
            </a:pPr>
            <a:r>
              <a:rPr lang="az-Cyrl-AZ" sz="3200" b="1" dirty="0">
                <a:latin typeface="Ubuntu Light" panose="020B0304030602030204" pitchFamily="34" charset="0"/>
              </a:rPr>
              <a:t>Определение лидерства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FCD0B7-22BD-4D97-A7BA-6793B11156EE}"/>
              </a:ext>
            </a:extLst>
          </p:cNvPr>
          <p:cNvSpPr txBox="1">
            <a:spLocks/>
          </p:cNvSpPr>
          <p:nvPr/>
        </p:nvSpPr>
        <p:spPr>
          <a:xfrm>
            <a:off x="696000" y="1797050"/>
            <a:ext cx="10800000" cy="3263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Подумайте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о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которого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знаете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Это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может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быть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кто-то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из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Специальной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Олимпиады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или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из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вашего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района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Кто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они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?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Спросите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себя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,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что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делает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их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такими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великими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000000"/>
                </a:solidFill>
                <a:latin typeface="Ubuntu Light"/>
              </a:rPr>
              <a:t>лидерами</a:t>
            </a:r>
            <a:r>
              <a:rPr lang="es-PA" sz="2400" spc="-1" dirty="0">
                <a:solidFill>
                  <a:srgbClr val="000000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3_1"/>
          <p:cNvPicPr/>
          <p:nvPr/>
        </p:nvPicPr>
        <p:blipFill>
          <a:blip r:embed="rId2"/>
          <a:stretch/>
        </p:blipFill>
        <p:spPr>
          <a:xfrm>
            <a:off x="8037979" y="3429000"/>
            <a:ext cx="2823120" cy="2856240"/>
          </a:xfrm>
          <a:prstGeom prst="rect">
            <a:avLst/>
          </a:prstGeom>
          <a:ln w="0"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2E0333A7-43EC-4327-A589-9BB477469BCC}"/>
              </a:ext>
            </a:extLst>
          </p:cNvPr>
          <p:cNvSpPr txBox="1">
            <a:spLocks/>
          </p:cNvSpPr>
          <p:nvPr/>
        </p:nvSpPr>
        <p:spPr>
          <a:xfrm>
            <a:off x="607100" y="476250"/>
            <a:ext cx="11520000" cy="6511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Урок</a:t>
            </a:r>
            <a:r>
              <a:rPr lang="es-PA" sz="3200" b="1" spc="-1" dirty="0">
                <a:solidFill>
                  <a:srgbClr val="FFFFFF"/>
                </a:solidFill>
                <a:latin typeface="Ubuntu Light"/>
                <a:ea typeface="PingFang SC"/>
              </a:rPr>
              <a:t> 2: </a:t>
            </a:r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Поведение</a:t>
            </a:r>
            <a:r>
              <a:rPr lang="es-PA" sz="3200" b="1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великих</a:t>
            </a:r>
            <a:r>
              <a:rPr lang="es-PA" sz="3200" b="1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sz="3200" b="1" spc="-1" dirty="0" err="1">
                <a:solidFill>
                  <a:srgbClr val="FFFFFF"/>
                </a:solidFill>
                <a:latin typeface="Ubuntu Light"/>
                <a:ea typeface="PingFang SC"/>
              </a:rPr>
              <a:t>лидеров</a:t>
            </a:r>
            <a:r>
              <a:rPr lang="es-PA" sz="3200" b="1" spc="-1" dirty="0" err="1">
                <a:solidFill>
                  <a:srgbClr val="FFFFFF"/>
                </a:solidFill>
                <a:latin typeface="Ubuntu Light"/>
              </a:rPr>
              <a:t>s</a:t>
            </a:r>
            <a:endParaRPr lang="en-US" sz="32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6064624D-37A9-41A3-95E7-7AC4CECCC875}"/>
              </a:ext>
            </a:extLst>
          </p:cNvPr>
          <p:cNvSpPr txBox="1">
            <a:spLocks/>
          </p:cNvSpPr>
          <p:nvPr/>
        </p:nvSpPr>
        <p:spPr>
          <a:xfrm>
            <a:off x="607100" y="1941683"/>
            <a:ext cx="10829250" cy="3263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На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этом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  <a:ea typeface="PingFang SC"/>
              </a:rPr>
              <a:t> </a:t>
            </a:r>
            <a:r>
              <a:rPr lang="es-PA" b="1" u="sng" spc="-1" dirty="0" err="1">
                <a:solidFill>
                  <a:srgbClr val="FFFFFF"/>
                </a:solidFill>
                <a:latin typeface="Ubuntu Light"/>
                <a:ea typeface="PingFang SC"/>
              </a:rPr>
              <a:t>уроке</a:t>
            </a:r>
            <a:r>
              <a:rPr lang="es-PA" b="1" u="sng" spc="-1" dirty="0">
                <a:solidFill>
                  <a:srgbClr val="FFFFFF"/>
                </a:solidFill>
                <a:latin typeface="Ubuntu Light"/>
              </a:rPr>
              <a:t>:</a:t>
            </a:r>
            <a:endParaRPr lang="en-US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Мы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обсудим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поведение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известных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нам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выдающихся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лидеров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Мы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узнаем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5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основных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правил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поведения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хороших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 </a:t>
            </a:r>
            <a:r>
              <a:rPr lang="es-PA" sz="2400" spc="-1" dirty="0" err="1">
                <a:solidFill>
                  <a:srgbClr val="FFFFFF"/>
                </a:solidFill>
                <a:latin typeface="Ubuntu Light"/>
              </a:rPr>
              <a:t>лидеров</a:t>
            </a:r>
            <a:r>
              <a:rPr lang="es-PA" sz="2400" spc="-1" dirty="0">
                <a:solidFill>
                  <a:srgbClr val="FFFFFF"/>
                </a:solidFill>
                <a:latin typeface="Ubuntu Light"/>
              </a:rPr>
              <a:t>.</a:t>
            </a:r>
            <a:endParaRPr lang="en-US" sz="2400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US" sz="2800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156</TotalTime>
  <Words>910</Words>
  <Application>Microsoft Office PowerPoint</Application>
  <PresentationFormat>Widescreen</PresentationFormat>
  <Paragraphs>126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Calibri</vt:lpstr>
      <vt:lpstr>GT Walsheim Pro Condensed Black</vt:lpstr>
      <vt:lpstr>Symbol</vt:lpstr>
      <vt:lpstr>Tahoma</vt:lpstr>
      <vt:lpstr>Times New Roman</vt:lpstr>
      <vt:lpstr>Ubuntu Light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Zero-G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Ciaran OGaora</dc:creator>
  <dc:description/>
  <cp:lastModifiedBy>Yaiguili Alvarado García</cp:lastModifiedBy>
  <cp:revision>142</cp:revision>
  <dcterms:created xsi:type="dcterms:W3CDTF">2012-07-03T15:00:02Z</dcterms:created>
  <dcterms:modified xsi:type="dcterms:W3CDTF">2021-11-14T22:34:30Z</dcterms:modified>
  <dc:language>es-PA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Presentación en pantalla (4:3)</vt:lpwstr>
  </property>
  <property fmtid="{D5CDD505-2E9C-101B-9397-08002B2CF9AE}" pid="4" name="Slides">
    <vt:i4>24</vt:i4>
  </property>
</Properties>
</file>