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7" r:id="rId1"/>
  </p:sldMasterIdLst>
  <p:notesMasterIdLst>
    <p:notesMasterId r:id="rId35"/>
  </p:notesMasterIdLst>
  <p:handoutMasterIdLst>
    <p:handoutMasterId r:id="rId36"/>
  </p:handoutMasterIdLst>
  <p:sldIdLst>
    <p:sldId id="276" r:id="rId2"/>
    <p:sldId id="279" r:id="rId3"/>
    <p:sldId id="280" r:id="rId4"/>
    <p:sldId id="281" r:id="rId5"/>
    <p:sldId id="277" r:id="rId6"/>
    <p:sldId id="282" r:id="rId7"/>
    <p:sldId id="303" r:id="rId8"/>
    <p:sldId id="306" r:id="rId9"/>
    <p:sldId id="326" r:id="rId10"/>
    <p:sldId id="324" r:id="rId11"/>
    <p:sldId id="325" r:id="rId12"/>
    <p:sldId id="323" r:id="rId13"/>
    <p:sldId id="308" r:id="rId14"/>
    <p:sldId id="285" r:id="rId15"/>
    <p:sldId id="304" r:id="rId16"/>
    <p:sldId id="310" r:id="rId17"/>
    <p:sldId id="328" r:id="rId18"/>
    <p:sldId id="327" r:id="rId19"/>
    <p:sldId id="288" r:id="rId20"/>
    <p:sldId id="305" r:id="rId21"/>
    <p:sldId id="332" r:id="rId22"/>
    <p:sldId id="333" r:id="rId23"/>
    <p:sldId id="334" r:id="rId24"/>
    <p:sldId id="335" r:id="rId25"/>
    <p:sldId id="314" r:id="rId26"/>
    <p:sldId id="313" r:id="rId27"/>
    <p:sldId id="315" r:id="rId28"/>
    <p:sldId id="316" r:id="rId29"/>
    <p:sldId id="317" r:id="rId30"/>
    <p:sldId id="318" r:id="rId31"/>
    <p:sldId id="319" r:id="rId32"/>
    <p:sldId id="302" r:id="rId33"/>
    <p:sldId id="274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antha Huffman" initials="SH" lastIdx="17" clrIdx="0">
    <p:extLst>
      <p:ext uri="{19B8F6BF-5375-455C-9EA6-DF929625EA0E}">
        <p15:presenceInfo xmlns:p15="http://schemas.microsoft.com/office/powerpoint/2012/main" userId="S::shuffman@specialolympics.org::ac277a05-3f32-493b-be0f-67750426eb40" providerId="AD"/>
      </p:ext>
    </p:extLst>
  </p:cmAuthor>
  <p:cmAuthor id="2" name="Emily Klinger" initials="EK" lastIdx="13" clrIdx="1">
    <p:extLst>
      <p:ext uri="{19B8F6BF-5375-455C-9EA6-DF929625EA0E}">
        <p15:presenceInfo xmlns:p15="http://schemas.microsoft.com/office/powerpoint/2012/main" userId="S-1-5-21-2897855483-1492041518-4156851567-236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93D4"/>
    <a:srgbClr val="F65C88"/>
    <a:srgbClr val="222421"/>
    <a:srgbClr val="2E3333"/>
    <a:srgbClr val="1A1A16"/>
    <a:srgbClr val="1A1A10"/>
    <a:srgbClr val="16151E"/>
    <a:srgbClr val="292511"/>
    <a:srgbClr val="000000"/>
    <a:srgbClr val="FF55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68" autoAdjust="0"/>
    <p:restoredTop sz="96357" autoAdjust="0"/>
  </p:normalViewPr>
  <p:slideViewPr>
    <p:cSldViewPr snapToGrid="0" snapToObjects="1">
      <p:cViewPr varScale="1">
        <p:scale>
          <a:sx n="81" d="100"/>
          <a:sy n="81" d="100"/>
        </p:scale>
        <p:origin x="154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85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2" d="100"/>
          <a:sy n="62" d="100"/>
        </p:scale>
        <p:origin x="3150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D70A94-535E-A242-8751-E65D819C19D3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442F98-C731-A94C-AA10-6D9C96A04D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005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25BBB-A885-FB47-A586-C46B257BEE92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6B4B2F-0019-C942-9AE2-8EB4A07943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6320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kidshealth.org/en/teens/understand-emotions.html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kidshealth.org/en/teens/understand-emotions.html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kidshealth.org/en/teens/understand-emotions.html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b="1" i="1" dirty="0"/>
              <a:t>Utilice la guía del facilitador para consultar notas sobre qué decir y cuánto tiempo le llevará cada sección. En general, la capacitación debería durar entre 2 y 2,5 horas.</a:t>
            </a:r>
          </a:p>
          <a:p>
            <a:endParaRPr lang="en-US" b="1" i="1" dirty="0"/>
          </a:p>
          <a:p>
            <a:r>
              <a:rPr lang="x-none" b="1" i="1" dirty="0"/>
              <a:t>Actualizado en mayo de 2021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B4B2F-0019-C942-9AE2-8EB4A07943D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396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sz="1800" i="1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Fuente: TeensHealth from Nemours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B4B2F-0019-C942-9AE2-8EB4A07943D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573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sz="1800" i="1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Fuente: TeensHealth from Nemours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B4B2F-0019-C942-9AE2-8EB4A07943D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6454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B4B2F-0019-C942-9AE2-8EB4A07943D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8565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B4B2F-0019-C942-9AE2-8EB4A07943D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7120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B4B2F-0019-C942-9AE2-8EB4A07943D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1985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B4B2F-0019-C942-9AE2-8EB4A07943D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305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B4B2F-0019-C942-9AE2-8EB4A07943D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7223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B4B2F-0019-C942-9AE2-8EB4A07943D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845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B4B2F-0019-C942-9AE2-8EB4A07943D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3925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B4B2F-0019-C942-9AE2-8EB4A07943D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508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B4B2F-0019-C942-9AE2-8EB4A07943D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0905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B4B2F-0019-C942-9AE2-8EB4A07943D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8952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B4B2F-0019-C942-9AE2-8EB4A07943D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5158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B4B2F-0019-C942-9AE2-8EB4A07943D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6077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B4B2F-0019-C942-9AE2-8EB4A07943D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4479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B4B2F-0019-C942-9AE2-8EB4A07943D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621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B4B2F-0019-C942-9AE2-8EB4A07943D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5050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B4B2F-0019-C942-9AE2-8EB4A07943D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2581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B4B2F-0019-C942-9AE2-8EB4A07943D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1361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B4B2F-0019-C942-9AE2-8EB4A07943DA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2575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Taller virtual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B4B2F-0019-C942-9AE2-8EB4A07943DA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248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B4B2F-0019-C942-9AE2-8EB4A07943D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4048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Taller presencial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B4B2F-0019-C942-9AE2-8EB4A07943DA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064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Taller presencial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B4B2F-0019-C942-9AE2-8EB4A07943DA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32822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B4B2F-0019-C942-9AE2-8EB4A07943DA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45695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b="1" i="1" dirty="0"/>
              <a:t>Asegúrese de que todos los líderes atletas tomen la evaluación.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B4B2F-0019-C942-9AE2-8EB4A07943DA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473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B4B2F-0019-C942-9AE2-8EB4A07943D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814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B4B2F-0019-C942-9AE2-8EB4A07943D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531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B4B2F-0019-C942-9AE2-8EB4A07943D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299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B4B2F-0019-C942-9AE2-8EB4A07943D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9967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sz="1800" i="1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Fuente: TeensHealth from Nemours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B4B2F-0019-C942-9AE2-8EB4A07943D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64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B4B2F-0019-C942-9AE2-8EB4A07943D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888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emf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9.emf"/><Relationship Id="rId4" Type="http://schemas.openxmlformats.org/officeDocument/2006/relationships/image" Target="../media/image32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9.emf"/><Relationship Id="rId4" Type="http://schemas.openxmlformats.org/officeDocument/2006/relationships/image" Target="../media/image35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9.emf"/><Relationship Id="rId4" Type="http://schemas.openxmlformats.org/officeDocument/2006/relationships/image" Target="../media/image38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9.emf"/><Relationship Id="rId4" Type="http://schemas.openxmlformats.org/officeDocument/2006/relationships/image" Target="../media/image41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9.emf"/><Relationship Id="rId4" Type="http://schemas.openxmlformats.org/officeDocument/2006/relationships/image" Target="../media/image44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9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6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openxmlformats.org/officeDocument/2006/relationships/image" Target="../media/image10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openxmlformats.org/officeDocument/2006/relationships/image" Target="../media/image13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openxmlformats.org/officeDocument/2006/relationships/image" Target="../media/image16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openxmlformats.org/officeDocument/2006/relationships/image" Target="../media/image19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ED1098B-B32E-0948-8784-67408D0D42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9BFFBD-4CFD-F74C-8671-23D116989C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91927" y="344960"/>
            <a:ext cx="1737014" cy="6074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9BA9C8C-2EFF-344C-BF9B-C7035A7BC76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5505" y="1663700"/>
            <a:ext cx="4444423" cy="20241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63D4EC-2406-B148-9BA1-795D715C697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15505" y="482312"/>
            <a:ext cx="1635028" cy="10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204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7700A1-4F1C-DD43-B567-5B80208EF3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313C29-9F6E-C546-826F-153BD8D1BC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5005" y="1908729"/>
            <a:ext cx="7553989" cy="279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242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3913F1B-F886-EB4B-BB16-CB1C571340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67565" y="1870676"/>
            <a:ext cx="4155060" cy="60056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7529C6-E491-0242-B48B-1710690F85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7060" y="1303481"/>
            <a:ext cx="3992596" cy="18184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DFAD10-9F26-834A-86F7-1A76BFB714D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3238" y="481245"/>
            <a:ext cx="1647295" cy="1029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6D699ED-30D3-4D42-8E8A-16A218130B2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107795" y="332901"/>
            <a:ext cx="630382" cy="63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123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AA7C546-E535-F942-A724-EE3E7ED9B9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3238" y="1311565"/>
            <a:ext cx="3868955" cy="14593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646A00-1F34-BE4A-99A8-251C18B6DF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38751" y="1597893"/>
            <a:ext cx="6650779" cy="60877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841346D-3DF8-8844-BEA9-CACDA0A637A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7060" y="480174"/>
            <a:ext cx="1687533" cy="10402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D6B3D0F-516D-4449-A3CE-D2D7D802521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107795" y="332901"/>
            <a:ext cx="630382" cy="63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547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94CAD04-2298-3E41-ACDE-E8C4F85CAF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3238" y="1303481"/>
            <a:ext cx="4109815" cy="12734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85ADA3-36C9-EF42-8BEB-47DEB1A09B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05076" y="2411326"/>
            <a:ext cx="4734023" cy="53169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9EA6B1D-0275-5748-8CD0-3020CEDFC45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9416" y="485287"/>
            <a:ext cx="1774711" cy="1030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360ACCD-E9DB-8F40-B5B7-FBE94FB586A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107795" y="332901"/>
            <a:ext cx="630382" cy="63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64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28D2DFC-764E-3842-8C73-A89F407FCE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3238" y="1304925"/>
            <a:ext cx="4180920" cy="18438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C6D6B6-2D1B-5B4E-8AF2-20709B9397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43682" y="2413330"/>
            <a:ext cx="4699420" cy="61517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6062D68-DF3A-3547-9E44-0FAFC94C366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3238" y="479930"/>
            <a:ext cx="1610380" cy="1042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811620E-4B6C-CF49-91F9-CBD3B201B34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107795" y="332901"/>
            <a:ext cx="630382" cy="63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18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624F888-09CB-D040-A077-060A8FBA49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3238" y="1304925"/>
            <a:ext cx="4007412" cy="13635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C9C700-BEFD-9045-8C0F-E6A9FCD711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90505" y="1951201"/>
            <a:ext cx="5680460" cy="63012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E9748ED-4F29-544E-A8D2-ED7A5298D7C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5505" y="480028"/>
            <a:ext cx="1527842" cy="1041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DD2685F-B1D7-A24B-946D-18EE0EF9798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107795" y="332901"/>
            <a:ext cx="630382" cy="63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894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BECD938-3303-6D47-A05C-F5C8C9CC9B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3238" y="1304925"/>
            <a:ext cx="4071205" cy="13542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BD0F29-56B2-B84A-ACED-4445817BF1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11662" y="2295877"/>
            <a:ext cx="6804672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53C333C-6CE4-244B-BB6E-6300819F5F9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3238" y="485285"/>
            <a:ext cx="1540109" cy="1034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82C6015-8201-A54B-9DB4-0FC7DFE3F33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107795" y="332901"/>
            <a:ext cx="630382" cy="63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304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ED6B3D0F-516D-4449-A3CE-D2D7D80252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07795" y="332901"/>
            <a:ext cx="630382" cy="630382"/>
          </a:xfrm>
          <a:prstGeom prst="rect">
            <a:avLst/>
          </a:prstGeom>
        </p:spPr>
      </p:pic>
      <p:pic>
        <p:nvPicPr>
          <p:cNvPr id="3" name="Picture 2" descr="Una ilustración con un dibujo&#10;&#10;Descripción generada automáticamente">
            <a:extLst>
              <a:ext uri="{FF2B5EF4-FFF2-40B4-BE49-F238E27FC236}">
                <a16:creationId xmlns:a16="http://schemas.microsoft.com/office/drawing/2014/main" id="{93D1B204-6E96-4B42-9BB5-8A1A741F48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10112"/>
          <a:stretch/>
        </p:blipFill>
        <p:spPr>
          <a:xfrm>
            <a:off x="200025" y="69141"/>
            <a:ext cx="905966" cy="100788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DE53B87-7491-4B63-A6AE-C9E20770B78A}"/>
              </a:ext>
            </a:extLst>
          </p:cNvPr>
          <p:cNvSpPr/>
          <p:nvPr userDrawn="1"/>
        </p:nvSpPr>
        <p:spPr>
          <a:xfrm>
            <a:off x="1006369" y="142699"/>
            <a:ext cx="187904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b="1" dirty="0">
                <a:solidFill>
                  <a:srgbClr val="0093D4"/>
                </a:solidFill>
                <a:effectLst/>
                <a:latin typeface="Ubuntu" panose="020B0504030602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LIDERAZGO DE ATLETAS</a:t>
            </a:r>
          </a:p>
        </p:txBody>
      </p:sp>
    </p:spTree>
    <p:extLst>
      <p:ext uri="{BB962C8B-B14F-4D97-AF65-F5344CB8AC3E}">
        <p14:creationId xmlns:p14="http://schemas.microsoft.com/office/powerpoint/2010/main" val="21598988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3AD87FF-80D3-CD45-A107-B5D4895196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2D5E192-F92E-3944-A718-50AC732ECA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91927" y="388505"/>
            <a:ext cx="1737014" cy="6074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86B601-FDB4-FD44-96D6-7093FB46B69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5505" y="1608284"/>
            <a:ext cx="3371696" cy="182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98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a ilustración con una sombrilla&#10;&#10;Descripción generada automáticamente">
            <a:extLst>
              <a:ext uri="{FF2B5EF4-FFF2-40B4-BE49-F238E27FC236}">
                <a16:creationId xmlns:a16="http://schemas.microsoft.com/office/drawing/2014/main" id="{71F99743-B863-4A49-9F27-B86CB84646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406294" y="1401589"/>
            <a:ext cx="547767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l" defTabSz="457200" rtl="0" eaLnBrk="1" latinLnBrk="0" hangingPunct="1"/>
            <a:r>
              <a:rPr lang="en-US" sz="6000" b="1" kern="1200" dirty="0" err="1">
                <a:solidFill>
                  <a:schemeClr val="bg1"/>
                </a:solidFill>
                <a:effectLst/>
                <a:latin typeface="Ubuntu" panose="020B0504030602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MOSTRAMOS</a:t>
            </a:r>
            <a:r>
              <a:rPr lang="en-US" sz="6000" b="1" kern="1200" dirty="0">
                <a:solidFill>
                  <a:schemeClr val="bg1"/>
                </a:solidFill>
                <a:effectLst/>
                <a:latin typeface="Ubuntu" panose="020B0504030602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EL CAMINO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DD2E481-2536-48EA-B75B-597F50ABD1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91927" y="344960"/>
            <a:ext cx="1737014" cy="60742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110F01B-4EC7-4286-81A6-33A43DE382DB}"/>
              </a:ext>
            </a:extLst>
          </p:cNvPr>
          <p:cNvSpPr/>
          <p:nvPr userDrawn="1"/>
        </p:nvSpPr>
        <p:spPr>
          <a:xfrm>
            <a:off x="406294" y="404080"/>
            <a:ext cx="187904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b="1" dirty="0">
                <a:solidFill>
                  <a:schemeClr val="bg1"/>
                </a:solidFill>
                <a:effectLst/>
                <a:latin typeface="Ubuntu" panose="020B0504030602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LIDERAZGO DE ATLETAS</a:t>
            </a:r>
          </a:p>
        </p:txBody>
      </p:sp>
    </p:spTree>
    <p:extLst>
      <p:ext uri="{BB962C8B-B14F-4D97-AF65-F5344CB8AC3E}">
        <p14:creationId xmlns:p14="http://schemas.microsoft.com/office/powerpoint/2010/main" val="3962802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EB55756-C4E8-6E4E-AF38-2B9CFEB35B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7038" y="485287"/>
            <a:ext cx="1677555" cy="971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1DD882-A013-1C44-A714-3783625633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91927" y="344960"/>
            <a:ext cx="1737014" cy="6074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91799D-85BB-F547-9628-0AE35DA4A09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606903" y="0"/>
            <a:ext cx="103578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887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DC28958-B591-0043-A53C-4F2CC02DB9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E30B7D-4587-7E43-A824-A2AFD0A417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5505" y="1663700"/>
            <a:ext cx="4589946" cy="20241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F8BA1CB-C129-B044-812E-2FA18B6484F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5505" y="485287"/>
            <a:ext cx="1598113" cy="971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480D00-73B6-FE46-8318-C8BCB4FA636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991927" y="344960"/>
            <a:ext cx="1737014" cy="60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994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6D7EDF7-F688-784F-81B7-0C830749A0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50B374-CA25-DB4C-A007-A871D3F32F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5505" y="1663700"/>
            <a:ext cx="4378090" cy="13565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5D78F19-4C5A-4641-83D7-E60856294FA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5505" y="485286"/>
            <a:ext cx="1774711" cy="971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6D246F-94D6-EA42-AD22-D85D5A18E57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991927" y="344960"/>
            <a:ext cx="1737014" cy="60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007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020B4D7-CD43-B64C-8F84-BCA0A35937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C7162D-D28C-BC42-A35D-93AE3E7452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5505" y="1663700"/>
            <a:ext cx="4056495" cy="13802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CA9856-4683-EC4E-B797-8E435FCA797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7038" y="485285"/>
            <a:ext cx="1536309" cy="994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46B318B-3EA2-7648-A061-40E0DD0564E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991927" y="344960"/>
            <a:ext cx="1737014" cy="60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023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4305C28-E0C0-2B45-8761-F01135C065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95E7F6-1C72-D94B-BE02-7E61CF13BE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5505" y="1608284"/>
            <a:ext cx="4378090" cy="14563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6765CF-125E-664E-A275-351B6D6FDFD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7038" y="485285"/>
            <a:ext cx="1536309" cy="971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96BBE7A-BABE-864C-A8B5-DC0E6210F54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991927" y="344960"/>
            <a:ext cx="1737014" cy="60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83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F835A8-0BEF-464E-AE1F-3779C0EFBE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09740A-7AEB-3E4A-A17E-727C01231D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7436" y="1884218"/>
            <a:ext cx="7309617" cy="280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629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432AF1-7B15-B14A-AFB4-883FBBF943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8FEB22-D611-584A-A806-FF22FE42AB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0937" y="1893455"/>
            <a:ext cx="6902125" cy="279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669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65EF09-E786-FE4E-BB60-DF7671C184AD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515505" y="490779"/>
            <a:ext cx="1635028" cy="10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066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68" r:id="rId2"/>
    <p:sldLayoutId id="2147483795" r:id="rId3"/>
    <p:sldLayoutId id="2147483779" r:id="rId4"/>
    <p:sldLayoutId id="2147483780" r:id="rId5"/>
    <p:sldLayoutId id="2147483781" r:id="rId6"/>
    <p:sldLayoutId id="2147483782" r:id="rId7"/>
    <p:sldLayoutId id="2147483784" r:id="rId8"/>
    <p:sldLayoutId id="2147483785" r:id="rId9"/>
    <p:sldLayoutId id="2147483787" r:id="rId10"/>
    <p:sldLayoutId id="2147483786" r:id="rId11"/>
    <p:sldLayoutId id="2147483789" r:id="rId12"/>
    <p:sldLayoutId id="2147483790" r:id="rId13"/>
    <p:sldLayoutId id="2147483791" r:id="rId14"/>
    <p:sldLayoutId id="2147483792" r:id="rId15"/>
    <p:sldLayoutId id="2147483788" r:id="rId16"/>
    <p:sldLayoutId id="2147483794" r:id="rId17"/>
    <p:sldLayoutId id="2147483793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8" userDrawn="1">
          <p15:clr>
            <a:srgbClr val="F26B43"/>
          </p15:clr>
        </p15:guide>
        <p15:guide id="2" pos="317" userDrawn="1">
          <p15:clr>
            <a:srgbClr val="F26B43"/>
          </p15:clr>
        </p15:guide>
        <p15:guide id="3" orient="horz" pos="3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resources.specialolympics.org/health/strong-minds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specialolympics.qualtrics.com/jfe/form/SV_5cZHOzU0qemAkDP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kidshealth.org/en/teens/understand-emotions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09183" y="5936776"/>
            <a:ext cx="8749809" cy="9171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x-none" b="1" dirty="0">
                <a:solidFill>
                  <a:schemeClr val="bg1"/>
                </a:solidFill>
                <a:latin typeface="Ubuntu Light" panose="020B0304030602030204" pitchFamily="34" charset="0"/>
              </a:rPr>
              <a:t>Comprensión de las emociones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096104-DCC9-41C3-83D4-16891EC023C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137" y="4472403"/>
            <a:ext cx="1689053" cy="1737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9037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DA19960-34CB-46DD-8B1E-C63E01CDC2DE}"/>
              </a:ext>
            </a:extLst>
          </p:cNvPr>
          <p:cNvSpPr txBox="1">
            <a:spLocks/>
          </p:cNvSpPr>
          <p:nvPr/>
        </p:nvSpPr>
        <p:spPr>
          <a:xfrm>
            <a:off x="1096145" y="509018"/>
            <a:ext cx="6951713" cy="425054"/>
          </a:xfrm>
          <a:prstGeom prst="rect">
            <a:avLst/>
          </a:prstGeom>
          <a:noFill/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chemeClr val="bg1"/>
                </a:solidFill>
                <a:latin typeface="Ubuntu"/>
                <a:ea typeface="+mj-ea"/>
                <a:cs typeface="Ubuntu"/>
              </a:defRPr>
            </a:lvl1pPr>
          </a:lstStyle>
          <a:p>
            <a:r>
              <a:rPr lang="x-none" sz="3200" dirty="0">
                <a:solidFill>
                  <a:schemeClr val="tx1"/>
                </a:solidFill>
                <a:latin typeface="Ubuntu Light" panose="020B0304030602030204" pitchFamily="34" charset="0"/>
              </a:rPr>
              <a:t>¿Son las emociones buenas o malas?</a:t>
            </a:r>
            <a:endParaRPr lang="en-US" sz="3300" dirty="0">
              <a:solidFill>
                <a:schemeClr val="tx1"/>
              </a:solidFill>
              <a:latin typeface="Ubuntu Light" panose="020B0304030602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BA097F-3E67-4547-810E-362687A303ED}"/>
              </a:ext>
            </a:extLst>
          </p:cNvPr>
          <p:cNvSpPr txBox="1"/>
          <p:nvPr/>
        </p:nvSpPr>
        <p:spPr>
          <a:xfrm>
            <a:off x="501041" y="1685660"/>
            <a:ext cx="8467595" cy="4448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892" indent="-34289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400" dirty="0">
                <a:latin typeface="Ubuntu Light" panose="020B0304030602030204" pitchFamily="34" charset="0"/>
              </a:rPr>
              <a:t>No hay emociones buenas o malas.</a:t>
            </a:r>
          </a:p>
          <a:p>
            <a:pPr marL="342892" indent="-34289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400" dirty="0">
                <a:latin typeface="Ubuntu Light" panose="020B0304030602030204" pitchFamily="34" charset="0"/>
              </a:rPr>
              <a:t>Todos muestran sus emociones de manera diferente.</a:t>
            </a:r>
          </a:p>
          <a:p>
            <a:pPr marL="342892" indent="-34289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400" dirty="0">
                <a:latin typeface="Ubuntu Light" panose="020B0304030602030204" pitchFamily="34" charset="0"/>
              </a:rPr>
              <a:t>Son la mejor manera para que las personas se comuniquen entre sí, en especial si el idioma es un obstáculo.</a:t>
            </a:r>
          </a:p>
          <a:p>
            <a:pPr marL="342892" indent="-34289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400" dirty="0">
                <a:latin typeface="Ubuntu Light" panose="020B0304030602030204" pitchFamily="34" charset="0"/>
              </a:rPr>
              <a:t>Debes entender cómo tus emociones afectan a los demás.</a:t>
            </a:r>
          </a:p>
          <a:p>
            <a:pPr marL="342892" indent="-34289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400" dirty="0">
                <a:latin typeface="Ubuntu Light" panose="020B0304030602030204" pitchFamily="34" charset="0"/>
              </a:rPr>
              <a:t>Las emociones pueden ser leves o intensas o tener cualquier otro valor intermedio.</a:t>
            </a:r>
          </a:p>
          <a:p>
            <a:pPr marL="342892" indent="-34289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400" dirty="0">
                <a:latin typeface="Ubuntu Light" panose="020B0304030602030204" pitchFamily="34" charset="0"/>
              </a:rPr>
              <a:t>Las emociones cambian </a:t>
            </a:r>
            <a:r>
              <a:rPr lang="x-none" sz="2400" b="1" dirty="0">
                <a:latin typeface="Ubuntu Light" panose="020B0304030602030204" pitchFamily="34" charset="0"/>
              </a:rPr>
              <a:t>constantemente</a:t>
            </a:r>
            <a:r>
              <a:rPr lang="x-none" sz="2400" dirty="0">
                <a:latin typeface="Ubuntu Light" panose="020B0304030602030204" pitchFamily="34" charset="0"/>
              </a:rPr>
              <a:t> ¡y eso está bien!</a:t>
            </a:r>
          </a:p>
        </p:txBody>
      </p:sp>
    </p:spTree>
    <p:extLst>
      <p:ext uri="{BB962C8B-B14F-4D97-AF65-F5344CB8AC3E}">
        <p14:creationId xmlns:p14="http://schemas.microsoft.com/office/powerpoint/2010/main" val="2673921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DA19960-34CB-46DD-8B1E-C63E01CDC2DE}"/>
              </a:ext>
            </a:extLst>
          </p:cNvPr>
          <p:cNvSpPr txBox="1">
            <a:spLocks/>
          </p:cNvSpPr>
          <p:nvPr/>
        </p:nvSpPr>
        <p:spPr>
          <a:xfrm>
            <a:off x="1096145" y="509018"/>
            <a:ext cx="6951713" cy="425054"/>
          </a:xfrm>
          <a:prstGeom prst="rect">
            <a:avLst/>
          </a:prstGeom>
          <a:noFill/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chemeClr val="bg1"/>
                </a:solidFill>
                <a:latin typeface="Ubuntu"/>
                <a:ea typeface="+mj-ea"/>
                <a:cs typeface="Ubuntu"/>
              </a:defRPr>
            </a:lvl1pPr>
          </a:lstStyle>
          <a:p>
            <a:r>
              <a:rPr lang="x-none" sz="3200" dirty="0">
                <a:solidFill>
                  <a:schemeClr val="tx1"/>
                </a:solidFill>
                <a:latin typeface="Ubuntu Light" panose="020B0304030602030204" pitchFamily="34" charset="0"/>
              </a:rPr>
              <a:t>Conciencia emocional</a:t>
            </a:r>
            <a:endParaRPr lang="en-US" sz="3300" dirty="0">
              <a:solidFill>
                <a:schemeClr val="tx1"/>
              </a:solidFill>
              <a:latin typeface="Ubuntu Light" panose="020B0304030602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BA097F-3E67-4547-810E-362687A303ED}"/>
              </a:ext>
            </a:extLst>
          </p:cNvPr>
          <p:cNvSpPr txBox="1"/>
          <p:nvPr/>
        </p:nvSpPr>
        <p:spPr>
          <a:xfrm>
            <a:off x="501041" y="1685660"/>
            <a:ext cx="8467595" cy="47902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892" indent="-34289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000" dirty="0">
                <a:latin typeface="Ubuntu Light" panose="020B0304030602030204" pitchFamily="34" charset="0"/>
              </a:rPr>
              <a:t>¡Debes controlar las emociones para que no te controlen </a:t>
            </a:r>
            <a:r>
              <a:rPr lang="x-none" sz="2000" b="1" dirty="0">
                <a:latin typeface="Ubuntu Light" panose="020B0304030602030204" pitchFamily="34" charset="0"/>
              </a:rPr>
              <a:t>a ti!</a:t>
            </a:r>
          </a:p>
          <a:p>
            <a:pPr marL="342892" indent="-34289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000" dirty="0">
                <a:latin typeface="Ubuntu Light" panose="020B0304030602030204" pitchFamily="34" charset="0"/>
              </a:rPr>
              <a:t>¿Qué tan bien controlas tus propias emociones?</a:t>
            </a:r>
          </a:p>
          <a:p>
            <a:pPr marL="342892" indent="-34289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000" dirty="0">
                <a:latin typeface="Ubuntu Light" panose="020B0304030602030204" pitchFamily="34" charset="0"/>
              </a:rPr>
              <a:t>¿Por qué es importante controlar tus emociones?</a:t>
            </a:r>
          </a:p>
          <a:p>
            <a:pPr marL="342892" indent="-34289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000" dirty="0">
                <a:latin typeface="Ubuntu Light" panose="020B0304030602030204" pitchFamily="34" charset="0"/>
              </a:rPr>
              <a:t>¿Cómo puedes controlar mejor tus emociones?</a:t>
            </a:r>
          </a:p>
          <a:p>
            <a:pPr marL="800092" lvl="1" indent="-34289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dirty="0">
                <a:latin typeface="Ubuntu Light" panose="020B0304030602030204" pitchFamily="34" charset="0"/>
              </a:rPr>
              <a:t>Presta atención a tus emociones a lo largo del día y pregúntate qué originó esa emoción. </a:t>
            </a:r>
          </a:p>
          <a:p>
            <a:pPr marL="800092" lvl="1" indent="-34289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dirty="0">
                <a:latin typeface="Ubuntu Light" panose="020B0304030602030204" pitchFamily="34" charset="0"/>
              </a:rPr>
              <a:t>Califica qué tan fuerte es el sentimiento y por qué la versión de este sentimiento que experimentaste el otro día es diferente.</a:t>
            </a:r>
          </a:p>
          <a:p>
            <a:pPr marL="800092" lvl="1" indent="-34289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dirty="0">
                <a:latin typeface="Ubuntu Light" panose="020B0304030602030204" pitchFamily="34" charset="0"/>
              </a:rPr>
              <a:t>Comparte tus sentimientos con otras personas.</a:t>
            </a:r>
          </a:p>
          <a:p>
            <a:pPr marL="800092" lvl="1" indent="-34289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dirty="0">
                <a:latin typeface="Ubuntu Light" panose="020B0304030602030204" pitchFamily="34" charset="0"/>
              </a:rPr>
              <a:t>Lucha contra la necesidad de juzgar tus emociones en términos de emociones malas y buenas.</a:t>
            </a:r>
          </a:p>
        </p:txBody>
      </p:sp>
    </p:spTree>
    <p:extLst>
      <p:ext uri="{BB962C8B-B14F-4D97-AF65-F5344CB8AC3E}">
        <p14:creationId xmlns:p14="http://schemas.microsoft.com/office/powerpoint/2010/main" val="1031150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DA19960-34CB-46DD-8B1E-C63E01CDC2DE}"/>
              </a:ext>
            </a:extLst>
          </p:cNvPr>
          <p:cNvSpPr txBox="1">
            <a:spLocks/>
          </p:cNvSpPr>
          <p:nvPr/>
        </p:nvSpPr>
        <p:spPr>
          <a:xfrm>
            <a:off x="1096145" y="509018"/>
            <a:ext cx="6951713" cy="425054"/>
          </a:xfrm>
          <a:prstGeom prst="rect">
            <a:avLst/>
          </a:prstGeom>
          <a:noFill/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chemeClr val="bg1"/>
                </a:solidFill>
                <a:latin typeface="Ubuntu"/>
                <a:ea typeface="+mj-ea"/>
                <a:cs typeface="Ubuntu"/>
              </a:defRPr>
            </a:lvl1pPr>
          </a:lstStyle>
          <a:p>
            <a:r>
              <a:rPr lang="x-none" sz="3200" dirty="0">
                <a:solidFill>
                  <a:schemeClr val="tx1"/>
                </a:solidFill>
                <a:latin typeface="Ubuntu Light" panose="020B0304030602030204" pitchFamily="34" charset="0"/>
              </a:rPr>
              <a:t>Diario de emociones</a:t>
            </a:r>
            <a:endParaRPr lang="en-US" sz="3300" dirty="0">
              <a:solidFill>
                <a:schemeClr val="tx1"/>
              </a:solidFill>
              <a:latin typeface="Ubuntu Light" panose="020B0304030602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41B7B4-734E-4560-A236-6060238727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05" y="1170361"/>
            <a:ext cx="7958645" cy="53470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02785" y="1291709"/>
            <a:ext cx="152477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b="1" i="1" dirty="0">
                <a:solidFill>
                  <a:srgbClr val="006EBF"/>
                </a:solidFill>
                <a:latin typeface="Ubuntu" panose="020B0504030602030204" pitchFamily="34" charset="0"/>
                <a:ea typeface="SimSun" pitchFamily="2" charset="-122"/>
              </a:rPr>
              <a:t>Diario de emociones </a:t>
            </a:r>
            <a:endParaRPr lang="en-US" sz="1100" b="1" i="1" dirty="0">
              <a:solidFill>
                <a:srgbClr val="006EBF"/>
              </a:solidFill>
              <a:latin typeface="Ubuntu" panose="020B0504030602030204" pitchFamily="34" charset="0"/>
              <a:ea typeface="SimSun" pitchFamily="2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02784" y="1525458"/>
            <a:ext cx="789516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50" dirty="0">
                <a:solidFill>
                  <a:schemeClr val="bg1">
                    <a:lumMod val="50000"/>
                  </a:schemeClr>
                </a:solidFill>
                <a:latin typeface="Ubuntu" pitchFamily="34" charset="0"/>
                <a:ea typeface="SimSun" pitchFamily="2" charset="-122"/>
              </a:rPr>
              <a:t>Utiliza este Diario de emociones para realizar un seguimiento de tus emociones a lo largo del día. Realiza al menos un registro cada 2 a 3 horas durante un día. </a:t>
            </a:r>
            <a:endParaRPr lang="en-US" sz="1050" dirty="0">
              <a:solidFill>
                <a:schemeClr val="bg1">
                  <a:lumMod val="50000"/>
                </a:schemeClr>
              </a:solidFill>
              <a:latin typeface="Ubuntu" pitchFamily="34" charset="0"/>
              <a:ea typeface="SimSun" pitchFamily="2" charset="-12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7444" y="1883922"/>
            <a:ext cx="64953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b="1" dirty="0">
                <a:latin typeface="Ubuntu" pitchFamily="34" charset="0"/>
                <a:ea typeface="SimSun" pitchFamily="2" charset="-122"/>
              </a:rPr>
              <a:t>Fecha: </a:t>
            </a:r>
            <a:endParaRPr lang="en-US" sz="1100" b="1" dirty="0">
              <a:latin typeface="Ubuntu" pitchFamily="34" charset="0"/>
              <a:ea typeface="SimSun" pitchFamily="2" charset="-12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64606" y="2209075"/>
            <a:ext cx="327013" cy="1692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altLang="zh-CN" sz="1100" b="1">
                <a:latin typeface="Ubuntu" pitchFamily="34" charset="0"/>
                <a:ea typeface="SimSun" pitchFamily="2" charset="-122"/>
              </a:rPr>
              <a:t>Hora</a:t>
            </a:r>
            <a:endParaRPr lang="en-US" sz="1100" b="1" dirty="0">
              <a:latin typeface="Ubuntu" pitchFamily="34" charset="0"/>
              <a:ea typeface="SimSun" pitchFamily="2" charset="-12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2813" y="2228129"/>
            <a:ext cx="1474763" cy="1692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pt-BR" altLang="zh-CN" sz="1100" b="1" dirty="0">
                <a:latin typeface="Ubuntu" pitchFamily="34" charset="0"/>
                <a:ea typeface="SimSun" pitchFamily="2" charset="-122"/>
              </a:rPr>
              <a:t>¿Qué estás haciendo? </a:t>
            </a:r>
            <a:endParaRPr lang="en-US" sz="1100" b="1" dirty="0">
              <a:latin typeface="Ubuntu" pitchFamily="34" charset="0"/>
              <a:ea typeface="SimSun" pitchFamily="2" charset="-12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51949" y="2216784"/>
            <a:ext cx="1830051" cy="3498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s-ES" altLang="zh-CN" sz="1100" b="1" dirty="0">
                <a:latin typeface="Ubuntu" pitchFamily="34" charset="0"/>
                <a:ea typeface="SimSun" pitchFamily="2" charset="-122"/>
              </a:rPr>
              <a:t>¿Cómo describirías la emoción que sientes? </a:t>
            </a:r>
            <a:endParaRPr lang="en-US" sz="1100" b="1" dirty="0">
              <a:latin typeface="Ubuntu" pitchFamily="34" charset="0"/>
              <a:ea typeface="SimSun" pitchFamily="2" charset="-12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32511" y="2213840"/>
            <a:ext cx="1454190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pt-BR" altLang="zh-CN" sz="1100" b="1" dirty="0">
                <a:latin typeface="Ubuntu" pitchFamily="34" charset="0"/>
                <a:ea typeface="SimSun" pitchFamily="2" charset="-122"/>
              </a:rPr>
              <a:t>¿Qué estás pensando? </a:t>
            </a:r>
            <a:endParaRPr lang="en-US" sz="1100" b="1" dirty="0">
              <a:latin typeface="Ubuntu" pitchFamily="34" charset="0"/>
              <a:ea typeface="SimSun" pitchFamily="2" charset="-122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18449" y="2228129"/>
            <a:ext cx="1249026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pt-BR" altLang="zh-CN" sz="1100" b="1" dirty="0">
                <a:latin typeface="Ubuntu" pitchFamily="34" charset="0"/>
                <a:ea typeface="SimSun" pitchFamily="2" charset="-122"/>
              </a:rPr>
              <a:t>¿Qué emoción estás sintiendo? </a:t>
            </a:r>
            <a:endParaRPr lang="en-US" sz="1100" b="1" dirty="0">
              <a:latin typeface="Ubuntu" pitchFamily="34" charset="0"/>
              <a:ea typeface="SimSun" pitchFamily="2" charset="-122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80781" y="2057400"/>
            <a:ext cx="140051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7136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822277" y="1365660"/>
            <a:ext cx="8160358" cy="52135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</a:pPr>
            <a:r>
              <a:rPr lang="x-none" sz="2400" dirty="0">
                <a:latin typeface="Ubuntu Light" panose="020B0304030602030204" pitchFamily="34" charset="0"/>
              </a:rPr>
              <a:t>¿Cuáles son las señales que te dicen cuando estás feliz? ¿Y cuáles son las señales que te dicen cuando estás triste?</a:t>
            </a:r>
          </a:p>
          <a:p>
            <a:pPr>
              <a:lnSpc>
                <a:spcPct val="150000"/>
              </a:lnSpc>
            </a:pPr>
            <a:r>
              <a:rPr lang="x-none" sz="2400" dirty="0">
                <a:latin typeface="Ubuntu Light" panose="020B0304030602030204" pitchFamily="34" charset="0"/>
              </a:rPr>
              <a:t>¿Por qué es importante que los líderes sean autoconscientes?</a:t>
            </a:r>
          </a:p>
          <a:p>
            <a:pPr>
              <a:lnSpc>
                <a:spcPct val="150000"/>
              </a:lnSpc>
            </a:pPr>
            <a:r>
              <a:rPr lang="x-none" sz="2400" dirty="0">
                <a:latin typeface="Ubuntu Light" panose="020B0304030602030204" pitchFamily="34" charset="0"/>
              </a:rPr>
              <a:t>¿Cómo pueden tus emociones ser un obstáculo para ser un buen líder?</a:t>
            </a:r>
          </a:p>
          <a:p>
            <a:pPr>
              <a:lnSpc>
                <a:spcPct val="150000"/>
              </a:lnSpc>
            </a:pPr>
            <a:r>
              <a:rPr lang="x-none" sz="2400" dirty="0">
                <a:latin typeface="Ubuntu Light" panose="020B0304030602030204" pitchFamily="34" charset="0"/>
              </a:rPr>
              <a:t>¿Cómo puedes conocer mejor tus emociones y cambiar tu forma de actuar?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1041426" y="1365660"/>
            <a:ext cx="6262255" cy="425054"/>
          </a:xfrm>
          <a:prstGeom prst="rect">
            <a:avLst/>
          </a:prstGeom>
          <a:noFill/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chemeClr val="bg1"/>
                </a:solidFill>
                <a:latin typeface="Ubuntu"/>
                <a:ea typeface="+mj-ea"/>
                <a:cs typeface="Ubuntu"/>
              </a:defRPr>
            </a:lvl1pPr>
          </a:lstStyle>
          <a:p>
            <a:endParaRPr lang="en-US" sz="3300" dirty="0">
              <a:solidFill>
                <a:schemeClr val="tx1"/>
              </a:solidFill>
              <a:latin typeface="Ubuntu Light" panose="020B0304030602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1426" y="379705"/>
            <a:ext cx="41520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3200" b="1" dirty="0">
                <a:latin typeface="Ubuntu Light" panose="020B0304030602030204" pitchFamily="34" charset="0"/>
              </a:rPr>
              <a:t>Preguntas para debatir</a:t>
            </a:r>
          </a:p>
        </p:txBody>
      </p:sp>
    </p:spTree>
    <p:extLst>
      <p:ext uri="{BB962C8B-B14F-4D97-AF65-F5344CB8AC3E}">
        <p14:creationId xmlns:p14="http://schemas.microsoft.com/office/powerpoint/2010/main" val="2887857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73294" y="510462"/>
            <a:ext cx="7903369" cy="629840"/>
          </a:xfrm>
          <a:prstGeom prst="rect">
            <a:avLst/>
          </a:prstGeom>
        </p:spPr>
        <p:txBody>
          <a:bodyPr/>
          <a:lstStyle/>
          <a:p>
            <a:r>
              <a:rPr lang="x-none" sz="3200" b="1" dirty="0">
                <a:solidFill>
                  <a:schemeClr val="bg1"/>
                </a:solidFill>
                <a:latin typeface="Ubuntu Light" panose="020B0304030602030204" pitchFamily="34" charset="0"/>
              </a:rPr>
              <a:t>Lección 2: Autocontrol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9963" y="2014977"/>
            <a:ext cx="7172696" cy="3058716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x-none" b="1" u="sng" dirty="0">
                <a:solidFill>
                  <a:schemeClr val="bg1"/>
                </a:solidFill>
                <a:latin typeface="Ubuntu Light" panose="020B0304030602030204" pitchFamily="34" charset="0"/>
              </a:rPr>
              <a:t>En esta lección</a:t>
            </a:r>
            <a:r>
              <a:rPr lang="x-none" b="1" dirty="0">
                <a:solidFill>
                  <a:schemeClr val="bg1"/>
                </a:solidFill>
                <a:latin typeface="Ubuntu Light" panose="020B0304030602030204" pitchFamily="34" charset="0"/>
              </a:rPr>
              <a:t>:</a:t>
            </a:r>
          </a:p>
          <a:p>
            <a:pPr marL="257168" indent="-257168">
              <a:lnSpc>
                <a:spcPct val="150000"/>
              </a:lnSpc>
            </a:pPr>
            <a:r>
              <a:rPr lang="x-none" sz="2400" dirty="0">
                <a:solidFill>
                  <a:schemeClr val="bg1"/>
                </a:solidFill>
                <a:latin typeface="Ubuntu Light" panose="020B0304030602030204" pitchFamily="34" charset="0"/>
              </a:rPr>
              <a:t>Definiremos el autocontrol</a:t>
            </a:r>
          </a:p>
          <a:p>
            <a:pPr marL="257168" indent="-257168">
              <a:lnSpc>
                <a:spcPct val="150000"/>
              </a:lnSpc>
            </a:pPr>
            <a:r>
              <a:rPr lang="x-none" sz="2400" dirty="0">
                <a:solidFill>
                  <a:schemeClr val="bg1"/>
                </a:solidFill>
                <a:latin typeface="Ubuntu Light" panose="020B0304030602030204" pitchFamily="34" charset="0"/>
              </a:rPr>
              <a:t>Revisaremos las técnicas de autocontrol</a:t>
            </a:r>
          </a:p>
          <a:p>
            <a:pPr marL="257168" indent="-257168">
              <a:lnSpc>
                <a:spcPct val="150000"/>
              </a:lnSpc>
            </a:pPr>
            <a:r>
              <a:rPr lang="x-none" sz="2400" dirty="0">
                <a:solidFill>
                  <a:schemeClr val="bg1"/>
                </a:solidFill>
                <a:latin typeface="Ubuntu Light" panose="020B0304030602030204" pitchFamily="34" charset="0"/>
              </a:rPr>
              <a:t>Discutiremos cómo el autocontrol fortalece tu liderazgo</a:t>
            </a:r>
          </a:p>
          <a:p>
            <a:pPr marL="257168" indent="-257168">
              <a:lnSpc>
                <a:spcPct val="150000"/>
              </a:lnSpc>
            </a:pPr>
            <a:r>
              <a:rPr lang="x-none" sz="2400" dirty="0">
                <a:solidFill>
                  <a:schemeClr val="bg1"/>
                </a:solidFill>
                <a:latin typeface="Ubuntu Light" panose="020B0304030602030204" pitchFamily="34" charset="0"/>
              </a:rPr>
              <a:t>Identificaremos cómo puedes mejorar tu autocontrol</a:t>
            </a:r>
          </a:p>
        </p:txBody>
      </p:sp>
      <p:pic>
        <p:nvPicPr>
          <p:cNvPr id="5" name="Picture 4" descr="Icono&#10;&#10;Descripción generada automáticamente">
            <a:extLst>
              <a:ext uri="{FF2B5EF4-FFF2-40B4-BE49-F238E27FC236}">
                <a16:creationId xmlns:a16="http://schemas.microsoft.com/office/drawing/2014/main" id="{6BFCF0F8-DD23-4C60-B7B4-3C6D337EFA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0994" y="2463882"/>
            <a:ext cx="1813006" cy="173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324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708013-74A5-42E7-BBEC-13AE129E3F1C}"/>
              </a:ext>
            </a:extLst>
          </p:cNvPr>
          <p:cNvSpPr txBox="1">
            <a:spLocks/>
          </p:cNvSpPr>
          <p:nvPr/>
        </p:nvSpPr>
        <p:spPr>
          <a:xfrm>
            <a:off x="190862" y="2643794"/>
            <a:ext cx="8762276" cy="677084"/>
          </a:xfrm>
          <a:prstGeom prst="rect">
            <a:avLst/>
          </a:prstGeom>
        </p:spPr>
        <p:txBody>
          <a:bodyPr numCol="1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x-none" sz="2400" b="1" dirty="0">
                <a:latin typeface="Ubuntu Light" panose="020B0304030602030204" pitchFamily="34" charset="0"/>
              </a:rPr>
              <a:t>El autocontrol</a:t>
            </a:r>
            <a:r>
              <a:rPr lang="x-none" sz="2400" dirty="0">
                <a:latin typeface="Ubuntu Light" panose="020B0304030602030204" pitchFamily="34" charset="0"/>
              </a:rPr>
              <a:t> es la capacidad de controlar tus emociones, pensamientos y comportamientos.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A19960-34CB-46DD-8B1E-C63E01CDC2DE}"/>
              </a:ext>
            </a:extLst>
          </p:cNvPr>
          <p:cNvSpPr txBox="1">
            <a:spLocks/>
          </p:cNvSpPr>
          <p:nvPr/>
        </p:nvSpPr>
        <p:spPr>
          <a:xfrm>
            <a:off x="1096145" y="509018"/>
            <a:ext cx="6951713" cy="425054"/>
          </a:xfrm>
          <a:prstGeom prst="rect">
            <a:avLst/>
          </a:prstGeom>
          <a:noFill/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chemeClr val="bg1"/>
                </a:solidFill>
                <a:latin typeface="Ubuntu"/>
                <a:ea typeface="+mj-ea"/>
                <a:cs typeface="Ubuntu"/>
              </a:defRPr>
            </a:lvl1pPr>
          </a:lstStyle>
          <a:p>
            <a:r>
              <a:rPr lang="x-none" sz="3200" dirty="0">
                <a:solidFill>
                  <a:schemeClr val="tx1"/>
                </a:solidFill>
                <a:latin typeface="Ubuntu Light" panose="020B0304030602030204" pitchFamily="34" charset="0"/>
              </a:rPr>
              <a:t>Autocontrol</a:t>
            </a:r>
            <a:endParaRPr lang="en-US" sz="3300" dirty="0">
              <a:solidFill>
                <a:schemeClr val="tx1"/>
              </a:solidFill>
              <a:latin typeface="Ubuntu Light" panose="020B0304030602030204" pitchFamily="34" charset="0"/>
            </a:endParaRPr>
          </a:p>
        </p:txBody>
      </p:sp>
      <p:pic>
        <p:nvPicPr>
          <p:cNvPr id="4" name="Picture 3" descr="Icono&#10;&#10;Descripción generada automáticamente">
            <a:extLst>
              <a:ext uri="{FF2B5EF4-FFF2-40B4-BE49-F238E27FC236}">
                <a16:creationId xmlns:a16="http://schemas.microsoft.com/office/drawing/2014/main" id="{87A10E1B-E0C6-4536-9512-47A09A77EA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5497" y="3899214"/>
            <a:ext cx="1813006" cy="173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283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1041426" y="1365660"/>
            <a:ext cx="6262255" cy="425054"/>
          </a:xfrm>
          <a:prstGeom prst="rect">
            <a:avLst/>
          </a:prstGeom>
          <a:noFill/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chemeClr val="bg1"/>
                </a:solidFill>
                <a:latin typeface="Ubuntu"/>
                <a:ea typeface="+mj-ea"/>
                <a:cs typeface="Ubuntu"/>
              </a:defRPr>
            </a:lvl1pPr>
          </a:lstStyle>
          <a:p>
            <a:endParaRPr lang="en-US" sz="3300" dirty="0">
              <a:solidFill>
                <a:schemeClr val="tx1"/>
              </a:solidFill>
              <a:latin typeface="Ubuntu Light" panose="020B0304030602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1426" y="379705"/>
            <a:ext cx="58320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3200" b="1" dirty="0">
                <a:latin typeface="Ubuntu Light" panose="020B0304030602030204" pitchFamily="34" charset="0"/>
              </a:rPr>
              <a:t>Técnicas de autocontrol</a:t>
            </a:r>
          </a:p>
        </p:txBody>
      </p:sp>
      <p:sp>
        <p:nvSpPr>
          <p:cNvPr id="7" name="Rectangle 6"/>
          <p:cNvSpPr/>
          <p:nvPr/>
        </p:nvSpPr>
        <p:spPr>
          <a:xfrm>
            <a:off x="283764" y="1184309"/>
            <a:ext cx="1652697" cy="261610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altLang="zh-CN" sz="1100" b="1" i="1" dirty="0">
                <a:solidFill>
                  <a:srgbClr val="006EBF"/>
                </a:solidFill>
                <a:latin typeface="Ubuntu" panose="020B0504030602030204" pitchFamily="34" charset="0"/>
                <a:ea typeface="SimSun" pitchFamily="2" charset="-122"/>
              </a:rPr>
              <a:t>Técnicas de </a:t>
            </a:r>
            <a:r>
              <a:rPr lang="en-US" altLang="zh-CN" sz="1100" b="1" i="1" dirty="0" err="1">
                <a:solidFill>
                  <a:srgbClr val="006EBF"/>
                </a:solidFill>
                <a:latin typeface="Ubuntu" panose="020B0504030602030204" pitchFamily="34" charset="0"/>
                <a:ea typeface="SimSun" pitchFamily="2" charset="-122"/>
              </a:rPr>
              <a:t>autocontrol</a:t>
            </a:r>
            <a:r>
              <a:rPr lang="en-US" altLang="zh-CN" sz="1100" b="1" i="1" dirty="0">
                <a:solidFill>
                  <a:srgbClr val="006EBF"/>
                </a:solidFill>
                <a:latin typeface="Ubuntu" panose="020B0504030602030204" pitchFamily="34" charset="0"/>
                <a:ea typeface="SimSun" pitchFamily="2" charset="-122"/>
              </a:rPr>
              <a:t>^</a:t>
            </a:r>
            <a:endParaRPr lang="en-US" sz="1100" b="1" i="1" dirty="0">
              <a:solidFill>
                <a:srgbClr val="006EBF"/>
              </a:solidFill>
              <a:latin typeface="Ubuntu" panose="020B0504030602030204" pitchFamily="34" charset="0"/>
              <a:ea typeface="SimSun" pitchFamily="2" charset="-122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5297018"/>
              </p:ext>
            </p:extLst>
          </p:nvPr>
        </p:nvGraphicFramePr>
        <p:xfrm>
          <a:off x="158496" y="1691640"/>
          <a:ext cx="8942832" cy="4767402"/>
        </p:xfrm>
        <a:graphic>
          <a:graphicData uri="http://schemas.openxmlformats.org/drawingml/2006/table">
            <a:tbl>
              <a:tblPr/>
              <a:tblGrid>
                <a:gridCol w="1233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5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14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2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43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51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21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878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14528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en-US" altLang="zh-CN" sz="950" b="1" dirty="0" err="1">
                          <a:latin typeface="+mn-lt"/>
                        </a:rPr>
                        <a:t>Técnica</a:t>
                      </a:r>
                      <a:endParaRPr lang="en-US" sz="950" b="1" dirty="0"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en-US" altLang="zh-CN" sz="950" b="1" dirty="0" err="1">
                          <a:latin typeface="+mn-lt"/>
                        </a:rPr>
                        <a:t>Definición</a:t>
                      </a:r>
                      <a:endParaRPr lang="en-US" sz="950" b="1" dirty="0"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en-US" sz="95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 </a:t>
                      </a:r>
                      <a:r>
                        <a:rPr lang="en-US" sz="95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probé</a:t>
                      </a:r>
                      <a:r>
                        <a:rPr lang="en-US" sz="95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y </a:t>
                      </a:r>
                      <a:r>
                        <a:rPr lang="en-US" sz="95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funciona</a:t>
                      </a:r>
                      <a:endParaRPr lang="en-US" sz="95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es-ES" sz="95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 probé y no funciona</a:t>
                      </a:r>
                      <a:endParaRPr lang="en-US" sz="95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es-ES" sz="95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 no funcionó, ¿por qué?</a:t>
                      </a:r>
                      <a:endParaRPr lang="en-US" sz="95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en-US" sz="95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Quiero</a:t>
                      </a:r>
                      <a:r>
                        <a:rPr lang="en-US" sz="95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5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intentarlo</a:t>
                      </a:r>
                      <a:endParaRPr lang="en-US" sz="95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es-ES" sz="95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 creo que vaya a funcionar</a:t>
                      </a:r>
                      <a:endParaRPr lang="en-US" sz="95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000" indent="-3810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es-ES" sz="95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 no crees </a:t>
                      </a:r>
                      <a:br>
                        <a:rPr lang="es-ES" sz="95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95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que vaya a funcionar, </a:t>
                      </a:r>
                      <a:br>
                        <a:rPr lang="es-ES" sz="95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95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¿por qué?</a:t>
                      </a:r>
                      <a:endParaRPr lang="en-US" sz="95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260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en-US" altLang="zh-CN" sz="950" b="1" dirty="0">
                          <a:latin typeface="+mn-lt"/>
                        </a:rPr>
                        <a:t>Contar hasta 10</a:t>
                      </a:r>
                      <a:endParaRPr lang="en-US" sz="950" b="1" dirty="0"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es-ES" sz="950" kern="1200" dirty="0">
                          <a:solidFill>
                            <a:srgbClr val="383838"/>
                          </a:solidFill>
                          <a:latin typeface="+mn-lt"/>
                          <a:ea typeface="+mn-ea"/>
                          <a:cs typeface="+mn-cs"/>
                        </a:rPr>
                        <a:t>Cuenta poco a poco hasta 10 antes de reaccionar^.</a:t>
                      </a:r>
                      <a:endParaRPr lang="en-US" sz="950" kern="1200" dirty="0">
                        <a:solidFill>
                          <a:srgbClr val="38383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en-US" sz="1700" dirty="0">
                          <a:latin typeface="Arial"/>
                          <a:sym typeface="Wingdings 2"/>
                        </a:rPr>
                        <a:t></a:t>
                      </a:r>
                      <a:endParaRPr lang="en-US" sz="1700" dirty="0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en-US" sz="1700" dirty="0">
                          <a:latin typeface="Arial"/>
                          <a:sym typeface="Wingdings 2"/>
                        </a:rPr>
                        <a:t></a:t>
                      </a:r>
                      <a:endParaRPr lang="en-US" sz="1700" dirty="0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endParaRPr sz="17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en-US" sz="1700" dirty="0">
                          <a:latin typeface="Arial"/>
                          <a:sym typeface="Wingdings 2"/>
                        </a:rPr>
                        <a:t></a:t>
                      </a:r>
                      <a:endParaRPr lang="en-US" sz="1700" dirty="0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en-US" sz="1700" dirty="0">
                          <a:latin typeface="Arial"/>
                          <a:sym typeface="Wingdings 2"/>
                        </a:rPr>
                        <a:t></a:t>
                      </a:r>
                      <a:endParaRPr lang="en-US" sz="1700" dirty="0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endParaRPr sz="10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en-US" sz="95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Respirar</a:t>
                      </a:r>
                      <a:r>
                        <a:rPr lang="en-US" sz="95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5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profundamente</a:t>
                      </a:r>
                      <a:r>
                        <a:rPr lang="en-US" sz="95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es-ES" sz="950" kern="1200" dirty="0">
                          <a:solidFill>
                            <a:srgbClr val="252525"/>
                          </a:solidFill>
                          <a:latin typeface="+mn-lt"/>
                          <a:ea typeface="+mn-ea"/>
                          <a:cs typeface="+mn-cs"/>
                        </a:rPr>
                        <a:t>Cierra los ojos y respira de forma lenta y profunda algunas veces antes de reaccionar^.</a:t>
                      </a:r>
                      <a:endParaRPr lang="en-US" sz="950" kern="1200" dirty="0">
                        <a:solidFill>
                          <a:srgbClr val="25252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en-US" sz="1700" dirty="0">
                          <a:latin typeface="Arial"/>
                          <a:sym typeface="Wingdings 2"/>
                        </a:rPr>
                        <a:t></a:t>
                      </a:r>
                      <a:endParaRPr lang="en-US" sz="1700" dirty="0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en-US" sz="1700" dirty="0">
                          <a:latin typeface="Arial"/>
                          <a:sym typeface="Wingdings 2"/>
                        </a:rPr>
                        <a:t></a:t>
                      </a:r>
                      <a:endParaRPr lang="en-US" sz="1700" dirty="0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endParaRPr sz="17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en-US" sz="1700" dirty="0">
                          <a:latin typeface="Arial"/>
                          <a:sym typeface="Wingdings 2"/>
                        </a:rPr>
                        <a:t></a:t>
                      </a:r>
                      <a:endParaRPr lang="en-US" sz="1700" dirty="0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en-US" sz="1700" dirty="0">
                          <a:latin typeface="Arial"/>
                          <a:sym typeface="Wingdings 2"/>
                        </a:rPr>
                        <a:t></a:t>
                      </a:r>
                      <a:endParaRPr lang="en-US" sz="1700" dirty="0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endParaRPr sz="10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685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es-ES" sz="95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Hablar con alguien ajeno a la situación</a:t>
                      </a:r>
                      <a:endParaRPr lang="en-US" sz="95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es-ES" sz="950" kern="1200" dirty="0">
                          <a:solidFill>
                            <a:srgbClr val="252525"/>
                          </a:solidFill>
                          <a:latin typeface="+mn-lt"/>
                          <a:ea typeface="+mn-ea"/>
                          <a:cs typeface="+mn-cs"/>
                        </a:rPr>
                        <a:t>Esto puede darte una perspectiva externa y te permitirá ver todos los aspectos de la situación.</a:t>
                      </a:r>
                      <a:endParaRPr lang="en-US" sz="950" kern="1200" dirty="0">
                        <a:solidFill>
                          <a:srgbClr val="25252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en-US" sz="1700" dirty="0">
                          <a:latin typeface="Arial"/>
                          <a:sym typeface="Wingdings 2"/>
                        </a:rPr>
                        <a:t></a:t>
                      </a:r>
                      <a:endParaRPr lang="en-US" sz="1700" dirty="0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en-US" sz="1700" dirty="0">
                          <a:latin typeface="Arial"/>
                          <a:sym typeface="Wingdings 2"/>
                        </a:rPr>
                        <a:t></a:t>
                      </a:r>
                      <a:endParaRPr lang="en-US" sz="1700" dirty="0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endParaRPr sz="17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en-US" sz="1700" dirty="0">
                          <a:latin typeface="Arial"/>
                          <a:sym typeface="Wingdings 2"/>
                        </a:rPr>
                        <a:t></a:t>
                      </a:r>
                      <a:endParaRPr lang="en-US" sz="1700" dirty="0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en-US" sz="1700" dirty="0">
                          <a:latin typeface="Arial"/>
                          <a:sym typeface="Wingdings 2"/>
                        </a:rPr>
                        <a:t></a:t>
                      </a:r>
                      <a:endParaRPr lang="en-US" sz="1700" dirty="0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endParaRPr sz="10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4632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en-US" sz="95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Ejercicio</a:t>
                      </a:r>
                      <a:endParaRPr lang="en-US" sz="95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es-ES" sz="950" kern="1200" dirty="0">
                          <a:solidFill>
                            <a:srgbClr val="383838"/>
                          </a:solidFill>
                          <a:latin typeface="+mn-lt"/>
                          <a:ea typeface="+mn-ea"/>
                          <a:cs typeface="+mn-cs"/>
                        </a:rPr>
                        <a:t>El ejercicio puede hacer que tu cerebro tome un descanso para recobrar fuerzas y liberará endorfinas^ que harán que te sientas más positivo.</a:t>
                      </a:r>
                      <a:endParaRPr lang="en-US" sz="950" kern="1200" dirty="0">
                        <a:solidFill>
                          <a:srgbClr val="38383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en-US" sz="1700" dirty="0">
                          <a:latin typeface="Arial"/>
                          <a:sym typeface="Wingdings 2"/>
                        </a:rPr>
                        <a:t></a:t>
                      </a:r>
                      <a:endParaRPr lang="en-US" sz="1700" dirty="0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en-US" sz="1700" dirty="0">
                          <a:latin typeface="Arial"/>
                          <a:sym typeface="Wingdings 2"/>
                        </a:rPr>
                        <a:t></a:t>
                      </a:r>
                      <a:endParaRPr lang="en-US" sz="1700" dirty="0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endParaRPr sz="17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en-US" sz="1700" dirty="0">
                          <a:latin typeface="Arial"/>
                          <a:sym typeface="Wingdings 2"/>
                        </a:rPr>
                        <a:t></a:t>
                      </a:r>
                      <a:endParaRPr lang="en-US" sz="1700" dirty="0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en-US" sz="1700" dirty="0">
                          <a:latin typeface="Arial"/>
                          <a:sym typeface="Wingdings 2"/>
                        </a:rPr>
                        <a:t></a:t>
                      </a:r>
                      <a:endParaRPr lang="en-US" sz="1700" dirty="0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endParaRPr sz="10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884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es-ES" sz="95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Controlar lo que </a:t>
                      </a:r>
                      <a:br>
                        <a:rPr lang="es-ES" sz="95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95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puedes controlar</a:t>
                      </a:r>
                      <a:endParaRPr lang="en-US" sz="95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es-ES" sz="950" kern="1200" dirty="0">
                          <a:solidFill>
                            <a:srgbClr val="383838"/>
                          </a:solidFill>
                          <a:latin typeface="+mn-lt"/>
                          <a:ea typeface="+mn-ea"/>
                          <a:cs typeface="+mn-cs"/>
                        </a:rPr>
                        <a:t>No puedes controlarlo todo. Piensa en lo que puedes controlar en la situación y concéntrate en eso. Puedes controlar cómo actúas, pero no puedes controlar a los demás.</a:t>
                      </a:r>
                      <a:endParaRPr lang="en-US" sz="950" kern="1200" dirty="0">
                        <a:solidFill>
                          <a:srgbClr val="38383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en-US" sz="1700" dirty="0">
                          <a:latin typeface="Arial"/>
                          <a:sym typeface="Wingdings 2"/>
                        </a:rPr>
                        <a:t></a:t>
                      </a:r>
                      <a:endParaRPr lang="en-US" sz="1700" dirty="0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en-US" sz="1700" dirty="0">
                          <a:latin typeface="Arial"/>
                          <a:sym typeface="Wingdings 2"/>
                        </a:rPr>
                        <a:t></a:t>
                      </a:r>
                      <a:endParaRPr lang="en-US" sz="1700" dirty="0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endParaRPr sz="17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en-US" sz="1700" dirty="0">
                          <a:latin typeface="Arial"/>
                          <a:sym typeface="Wingdings 2"/>
                        </a:rPr>
                        <a:t></a:t>
                      </a:r>
                      <a:endParaRPr lang="en-US" sz="1700" dirty="0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en-US" sz="1700" dirty="0">
                          <a:latin typeface="Arial"/>
                          <a:sym typeface="Wingdings 2"/>
                        </a:rPr>
                        <a:t></a:t>
                      </a:r>
                      <a:endParaRPr lang="en-US" sz="1700" dirty="0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endParaRPr sz="10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9768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en-US" sz="95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Tomar</a:t>
                      </a:r>
                      <a:r>
                        <a:rPr lang="en-US" sz="95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5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tiempo</a:t>
                      </a:r>
                      <a:r>
                        <a:rPr lang="en-US" sz="95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para </a:t>
                      </a:r>
                      <a:r>
                        <a:rPr lang="en-US" sz="95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pensar</a:t>
                      </a:r>
                      <a:endParaRPr lang="en-US" sz="95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es-ES" sz="950" kern="1200" dirty="0">
                          <a:solidFill>
                            <a:srgbClr val="383838"/>
                          </a:solidFill>
                          <a:latin typeface="+mn-lt"/>
                          <a:ea typeface="+mn-ea"/>
                          <a:cs typeface="+mn-cs"/>
                        </a:rPr>
                        <a:t>Aléjate de la situación por un tiempo y date la oportunidad de pensar en el panorama general y de calmarte. </a:t>
                      </a:r>
                      <a:r>
                        <a:rPr lang="en-US" sz="950" kern="1200" dirty="0" err="1">
                          <a:solidFill>
                            <a:srgbClr val="383838"/>
                          </a:solidFill>
                          <a:latin typeface="+mn-lt"/>
                          <a:ea typeface="+mn-ea"/>
                          <a:cs typeface="+mn-cs"/>
                        </a:rPr>
                        <a:t>Planifica</a:t>
                      </a:r>
                      <a:r>
                        <a:rPr lang="en-US" sz="950" kern="1200" dirty="0">
                          <a:solidFill>
                            <a:srgbClr val="383838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50" kern="1200" dirty="0" err="1">
                          <a:solidFill>
                            <a:srgbClr val="383838"/>
                          </a:solidFill>
                          <a:latin typeface="+mn-lt"/>
                          <a:ea typeface="+mn-ea"/>
                          <a:cs typeface="+mn-cs"/>
                        </a:rPr>
                        <a:t>descansos</a:t>
                      </a:r>
                      <a:r>
                        <a:rPr lang="en-US" sz="950" kern="1200" dirty="0">
                          <a:solidFill>
                            <a:srgbClr val="383838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50" kern="1200" dirty="0" err="1">
                          <a:solidFill>
                            <a:srgbClr val="383838"/>
                          </a:solidFill>
                          <a:latin typeface="+mn-lt"/>
                          <a:ea typeface="+mn-ea"/>
                          <a:cs typeface="+mn-cs"/>
                        </a:rPr>
                        <a:t>durante</a:t>
                      </a:r>
                      <a:r>
                        <a:rPr lang="en-US" sz="950" kern="1200" dirty="0">
                          <a:solidFill>
                            <a:srgbClr val="383838"/>
                          </a:solidFill>
                          <a:latin typeface="+mn-lt"/>
                          <a:ea typeface="+mn-ea"/>
                          <a:cs typeface="+mn-cs"/>
                        </a:rPr>
                        <a:t> el </a:t>
                      </a:r>
                      <a:r>
                        <a:rPr lang="en-US" sz="950" kern="1200" dirty="0" err="1">
                          <a:solidFill>
                            <a:srgbClr val="383838"/>
                          </a:solidFill>
                          <a:latin typeface="+mn-lt"/>
                          <a:ea typeface="+mn-ea"/>
                          <a:cs typeface="+mn-cs"/>
                        </a:rPr>
                        <a:t>día</a:t>
                      </a:r>
                      <a:r>
                        <a:rPr lang="en-US" sz="950" kern="1200" dirty="0">
                          <a:solidFill>
                            <a:srgbClr val="383838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en-US" sz="1700" dirty="0">
                          <a:latin typeface="Arial"/>
                          <a:sym typeface="Wingdings 2"/>
                        </a:rPr>
                        <a:t></a:t>
                      </a:r>
                      <a:endParaRPr lang="en-US" sz="1700" dirty="0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en-US" sz="1700" dirty="0">
                          <a:latin typeface="Arial"/>
                          <a:sym typeface="Wingdings 2"/>
                        </a:rPr>
                        <a:t></a:t>
                      </a:r>
                      <a:endParaRPr lang="en-US" sz="1700" dirty="0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endParaRPr sz="17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en-US" sz="1700" dirty="0">
                          <a:latin typeface="Arial"/>
                          <a:sym typeface="Wingdings 2"/>
                        </a:rPr>
                        <a:t></a:t>
                      </a:r>
                      <a:endParaRPr lang="en-US" sz="1700" dirty="0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en-US" sz="1700" dirty="0">
                          <a:latin typeface="Arial"/>
                          <a:sym typeface="Wingdings 2"/>
                        </a:rPr>
                        <a:t></a:t>
                      </a:r>
                      <a:endParaRPr lang="en-US" sz="1700" dirty="0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endParaRPr sz="10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8445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en-US" sz="95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Habla</a:t>
                      </a:r>
                      <a:r>
                        <a:rPr lang="en-US" sz="95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5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contigo</a:t>
                      </a:r>
                      <a:r>
                        <a:rPr lang="en-US" sz="95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5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mismo</a:t>
                      </a:r>
                      <a:endParaRPr lang="en-US" sz="95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es-ES" sz="950" kern="1200" dirty="0">
                          <a:solidFill>
                            <a:srgbClr val="383838"/>
                          </a:solidFill>
                          <a:latin typeface="+mn-lt"/>
                          <a:ea typeface="+mn-ea"/>
                          <a:cs typeface="+mn-cs"/>
                        </a:rPr>
                        <a:t>El "diálogo interno" positivo puede hacer que te sientas mejor y seas más positivo. Mira tu reflejo en el espejo y di cosas como: "¡Tú puedes!" y "No siempre te sentirás así; las cosas mejorarán".</a:t>
                      </a:r>
                      <a:endParaRPr lang="en-US" sz="950" kern="1200" dirty="0">
                        <a:solidFill>
                          <a:srgbClr val="38383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en-US" sz="1700" dirty="0">
                          <a:latin typeface="Arial"/>
                          <a:sym typeface="Wingdings 2"/>
                        </a:rPr>
                        <a:t></a:t>
                      </a:r>
                      <a:endParaRPr lang="en-US" sz="1700" dirty="0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en-US" sz="1700" dirty="0">
                          <a:latin typeface="Arial"/>
                          <a:sym typeface="Wingdings 2"/>
                        </a:rPr>
                        <a:t></a:t>
                      </a:r>
                      <a:endParaRPr lang="en-US" sz="1700" dirty="0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endParaRPr sz="17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en-US" sz="1700" dirty="0">
                          <a:latin typeface="Arial"/>
                          <a:sym typeface="Wingdings 2"/>
                        </a:rPr>
                        <a:t></a:t>
                      </a:r>
                      <a:endParaRPr lang="en-US" sz="1700" dirty="0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en-US" sz="1700" dirty="0">
                          <a:latin typeface="Arial"/>
                          <a:sym typeface="Wingdings 2"/>
                        </a:rPr>
                        <a:t></a:t>
                      </a:r>
                      <a:endParaRPr lang="en-US" sz="1700" dirty="0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endParaRPr sz="10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6684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en-US" sz="95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Sonreír</a:t>
                      </a:r>
                      <a:endParaRPr lang="en-US" sz="95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es-ES" sz="950" kern="1200" dirty="0">
                          <a:solidFill>
                            <a:srgbClr val="383838"/>
                          </a:solidFill>
                          <a:latin typeface="+mn-lt"/>
                          <a:ea typeface="+mn-ea"/>
                          <a:cs typeface="+mn-cs"/>
                        </a:rPr>
                        <a:t>El simple hecho de sonreír envía señales al cerebro y le indica que te sientes feliz y, en consecuencia, ¡comenzarás a sentirte mejor! </a:t>
                      </a:r>
                      <a:endParaRPr lang="en-US" sz="950" kern="1200" dirty="0">
                        <a:solidFill>
                          <a:srgbClr val="38383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en-US" sz="1700" dirty="0">
                          <a:latin typeface="Arial"/>
                          <a:sym typeface="Wingdings 2"/>
                        </a:rPr>
                        <a:t></a:t>
                      </a:r>
                      <a:endParaRPr lang="en-US" sz="1700" dirty="0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en-US" sz="1700" dirty="0">
                          <a:latin typeface="Arial"/>
                          <a:sym typeface="Wingdings 2"/>
                        </a:rPr>
                        <a:t></a:t>
                      </a:r>
                      <a:endParaRPr lang="en-US" sz="1700" dirty="0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endParaRPr sz="17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en-US" sz="1700" dirty="0">
                          <a:latin typeface="Arial"/>
                          <a:sym typeface="Wingdings 2"/>
                        </a:rPr>
                        <a:t></a:t>
                      </a:r>
                      <a:endParaRPr lang="en-US" sz="1700" dirty="0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en-US" sz="1700" dirty="0">
                          <a:latin typeface="Arial"/>
                          <a:sym typeface="Wingdings 2"/>
                        </a:rPr>
                        <a:t></a:t>
                      </a:r>
                      <a:endParaRPr lang="en-US" sz="1700" dirty="0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endParaRPr sz="10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26592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en-US" sz="95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Cambiar</a:t>
                      </a:r>
                      <a:r>
                        <a:rPr lang="en-US" sz="95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el </a:t>
                      </a:r>
                      <a:r>
                        <a:rPr lang="en-US" sz="95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lenguaje</a:t>
                      </a:r>
                      <a:r>
                        <a:rPr lang="en-US" sz="95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corporal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es-ES" sz="950" kern="1200" dirty="0">
                          <a:solidFill>
                            <a:srgbClr val="383838"/>
                          </a:solidFill>
                          <a:latin typeface="+mn-lt"/>
                          <a:ea typeface="+mn-ea"/>
                          <a:cs typeface="+mn-cs"/>
                        </a:rPr>
                        <a:t>No siempre puedes controlar tus emociones, pero puedes controlar tu lenguaje corporal. Nos comunicamos mucho con el cuerpo (por ejemplo: cruzar los brazos, encorvarse, etc.). Cambiar el lenguaje corporal para que sea positivo envía señales al cerebro, las cuales le indican que haga que tus emociones también sean más positivas.</a:t>
                      </a:r>
                      <a:endParaRPr lang="en-US" sz="950" kern="1200" dirty="0">
                        <a:solidFill>
                          <a:srgbClr val="38383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en-US" sz="1700" dirty="0">
                          <a:latin typeface="Arial"/>
                          <a:sym typeface="Wingdings 2"/>
                        </a:rPr>
                        <a:t></a:t>
                      </a:r>
                      <a:endParaRPr lang="en-US" sz="1700" dirty="0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en-US" sz="1700" dirty="0">
                          <a:latin typeface="Arial"/>
                          <a:sym typeface="Wingdings 2"/>
                        </a:rPr>
                        <a:t></a:t>
                      </a:r>
                      <a:endParaRPr lang="en-US" sz="1700" dirty="0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endParaRPr sz="17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en-US" sz="1700" dirty="0">
                          <a:latin typeface="Arial"/>
                          <a:sym typeface="Wingdings 2"/>
                        </a:rPr>
                        <a:t></a:t>
                      </a:r>
                      <a:endParaRPr lang="en-US" sz="1700" dirty="0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en-US" sz="1700" dirty="0">
                          <a:latin typeface="Arial"/>
                          <a:sym typeface="Wingdings 2"/>
                        </a:rPr>
                        <a:t></a:t>
                      </a:r>
                      <a:endParaRPr lang="en-US" sz="1700" dirty="0"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endParaRPr sz="10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288527" y="1413683"/>
            <a:ext cx="8539197" cy="261610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s-ES" altLang="zh-CN" sz="1100" dirty="0">
                <a:solidFill>
                  <a:schemeClr val="bg1">
                    <a:lumMod val="50000"/>
                  </a:schemeClr>
                </a:solidFill>
                <a:latin typeface="Ubuntu" pitchFamily="34" charset="0"/>
                <a:ea typeface="SimSun" pitchFamily="2" charset="-122"/>
              </a:rPr>
              <a:t>Lee cada una de las técnicas de autocontrol ^ y las definiciones. Marca la casilla que corresponda con tu experiencia con las técnicas^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Ubuntu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34456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1041426" y="1365660"/>
            <a:ext cx="6262255" cy="425054"/>
          </a:xfrm>
          <a:prstGeom prst="rect">
            <a:avLst/>
          </a:prstGeom>
          <a:noFill/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chemeClr val="bg1"/>
                </a:solidFill>
                <a:latin typeface="Ubuntu"/>
                <a:ea typeface="+mj-ea"/>
                <a:cs typeface="Ubuntu"/>
              </a:defRPr>
            </a:lvl1pPr>
          </a:lstStyle>
          <a:p>
            <a:endParaRPr lang="en-US" sz="3300" dirty="0">
              <a:solidFill>
                <a:schemeClr val="tx1"/>
              </a:solidFill>
              <a:latin typeface="Ubuntu Light" panose="020B0304030602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1426" y="379705"/>
            <a:ext cx="27142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3200" b="1" dirty="0">
                <a:latin typeface="Ubuntu Light" panose="020B0304030602030204" pitchFamily="34" charset="0"/>
              </a:rPr>
              <a:t>Mentes Poderosas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44445C-C860-4CDC-9CFB-AB5B8EF3AE9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38495" y="3677432"/>
            <a:ext cx="6867009" cy="30177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6DB71A-6DE7-45B7-BB21-7A1049005F98}"/>
              </a:ext>
            </a:extLst>
          </p:cNvPr>
          <p:cNvSpPr txBox="1"/>
          <p:nvPr/>
        </p:nvSpPr>
        <p:spPr>
          <a:xfrm>
            <a:off x="951978" y="1499396"/>
            <a:ext cx="70688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>
                <a:latin typeface="Ubuntu Light" panose="020B0304030602030204" pitchFamily="34" charset="0"/>
              </a:rPr>
              <a:t>Encuentre más recursos disponibles en: </a:t>
            </a:r>
            <a:r>
              <a:rPr lang="en-US" sz="2800" b="1" u="sng" dirty="0">
                <a:solidFill>
                  <a:srgbClr val="0000FF"/>
                </a:solidFill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en-US" sz="2800" b="1" u="sng" dirty="0" err="1">
                <a:solidFill>
                  <a:srgbClr val="0000FF"/>
                </a:solidFill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resources.specialolympics.org</a:t>
            </a:r>
            <a:r>
              <a:rPr lang="en-US" sz="2800" b="1" u="sng" dirty="0">
                <a:solidFill>
                  <a:srgbClr val="0000FF"/>
                </a:solidFill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/</a:t>
            </a:r>
            <a:br>
              <a:rPr lang="en-US" sz="2800" b="1" u="sng" dirty="0">
                <a:solidFill>
                  <a:srgbClr val="0000FF"/>
                </a:solidFill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</a:br>
            <a:r>
              <a:rPr lang="en-US" sz="2800" b="1" u="sng" dirty="0">
                <a:solidFill>
                  <a:srgbClr val="0000FF"/>
                </a:solidFill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health/strong-minds</a:t>
            </a:r>
            <a:endParaRPr lang="en-US" sz="2800" b="1" dirty="0">
              <a:latin typeface="Ubuntu" panose="020B0504030602030204" pitchFamily="34" charset="0"/>
            </a:endParaRPr>
          </a:p>
          <a:p>
            <a:pPr algn="ctr"/>
            <a:endParaRPr lang="en-US" sz="2800" b="1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3365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822277" y="1365660"/>
            <a:ext cx="7854287" cy="52135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</a:pPr>
            <a:r>
              <a:rPr lang="x-none" sz="2400" dirty="0">
                <a:latin typeface="Ubuntu Light" panose="020B0304030602030204" pitchFamily="34" charset="0"/>
              </a:rPr>
              <a:t>¿Cómo saber si una técnica de autocontrol logró calmarte o no?</a:t>
            </a:r>
          </a:p>
          <a:p>
            <a:pPr>
              <a:lnSpc>
                <a:spcPct val="150000"/>
              </a:lnSpc>
            </a:pPr>
            <a:r>
              <a:rPr lang="x-none" sz="2400" dirty="0">
                <a:latin typeface="Ubuntu Light" panose="020B0304030602030204" pitchFamily="34" charset="0"/>
              </a:rPr>
              <a:t>¿Hay alguna técnica que no esté en esta lista y te gustaría recomendarla a los demás?</a:t>
            </a:r>
          </a:p>
          <a:p>
            <a:pPr>
              <a:lnSpc>
                <a:spcPct val="150000"/>
              </a:lnSpc>
            </a:pPr>
            <a:r>
              <a:rPr lang="x-none" sz="2400" dirty="0">
                <a:latin typeface="Ubuntu Light" panose="020B0304030602030204" pitchFamily="34" charset="0"/>
              </a:rPr>
              <a:t>¿Cómo puedes mejorar al controlar tus emociones?</a:t>
            </a:r>
          </a:p>
          <a:p>
            <a:pPr>
              <a:lnSpc>
                <a:spcPct val="150000"/>
              </a:lnSpc>
            </a:pPr>
            <a:r>
              <a:rPr lang="x-none" sz="2400" dirty="0">
                <a:latin typeface="Ubuntu Light" panose="020B0304030602030204" pitchFamily="34" charset="0"/>
              </a:rPr>
              <a:t>¿Mostrar emociones es bueno o malo?</a:t>
            </a:r>
          </a:p>
          <a:p>
            <a:pPr>
              <a:lnSpc>
                <a:spcPct val="150000"/>
              </a:lnSpc>
            </a:pPr>
            <a:r>
              <a:rPr lang="x-none" sz="2400" dirty="0">
                <a:latin typeface="Ubuntu Light" panose="020B0304030602030204" pitchFamily="34" charset="0"/>
              </a:rPr>
              <a:t>Mentores: ¿Cómo lidias con tus emociones? ¿Algún consejo para los líderes atletas? 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1041426" y="1365660"/>
            <a:ext cx="6262255" cy="425054"/>
          </a:xfrm>
          <a:prstGeom prst="rect">
            <a:avLst/>
          </a:prstGeom>
          <a:noFill/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chemeClr val="bg1"/>
                </a:solidFill>
                <a:latin typeface="Ubuntu"/>
                <a:ea typeface="+mj-ea"/>
                <a:cs typeface="Ubuntu"/>
              </a:defRPr>
            </a:lvl1pPr>
          </a:lstStyle>
          <a:p>
            <a:endParaRPr lang="en-US" sz="3300" dirty="0">
              <a:solidFill>
                <a:schemeClr val="tx1"/>
              </a:solidFill>
              <a:latin typeface="Ubuntu Light" panose="020B0304030602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1426" y="379705"/>
            <a:ext cx="41520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3200" b="1" dirty="0">
                <a:latin typeface="Ubuntu Light" panose="020B0304030602030204" pitchFamily="34" charset="0"/>
              </a:rPr>
              <a:t>Preguntas para debatir</a:t>
            </a:r>
          </a:p>
        </p:txBody>
      </p:sp>
    </p:spTree>
    <p:extLst>
      <p:ext uri="{BB962C8B-B14F-4D97-AF65-F5344CB8AC3E}">
        <p14:creationId xmlns:p14="http://schemas.microsoft.com/office/powerpoint/2010/main" val="17387557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15616" y="376123"/>
            <a:ext cx="9211798" cy="629840"/>
          </a:xfrm>
          <a:prstGeom prst="rect">
            <a:avLst/>
          </a:prstGeom>
        </p:spPr>
        <p:txBody>
          <a:bodyPr/>
          <a:lstStyle/>
          <a:p>
            <a:r>
              <a:rPr lang="x-none" sz="4000" b="1" dirty="0">
                <a:solidFill>
                  <a:schemeClr val="bg1"/>
                </a:solidFill>
                <a:latin typeface="Ubuntu Light" panose="020B0304030602030204" pitchFamily="34" charset="0"/>
              </a:rPr>
              <a:t>Lección 3: Cómo empatizar con otros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61364" y="1365336"/>
            <a:ext cx="6632812" cy="5235879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x-none" b="1" u="sng" dirty="0">
                <a:solidFill>
                  <a:schemeClr val="bg1"/>
                </a:solidFill>
                <a:latin typeface="Ubuntu Light" panose="020B0304030602030204" pitchFamily="34" charset="0"/>
              </a:rPr>
              <a:t>En esta lección</a:t>
            </a:r>
            <a:r>
              <a:rPr lang="x-none" b="1" dirty="0">
                <a:solidFill>
                  <a:schemeClr val="bg1"/>
                </a:solidFill>
                <a:latin typeface="Ubuntu Light" panose="020B0304030602030204" pitchFamily="34" charset="0"/>
              </a:rPr>
              <a:t>:</a:t>
            </a:r>
            <a:r>
              <a:rPr lang="x-none" b="1" u="sng" dirty="0">
                <a:solidFill>
                  <a:schemeClr val="bg1"/>
                </a:solidFill>
                <a:latin typeface="Ubuntu Light" panose="020B0304030602030204" pitchFamily="34" charset="0"/>
              </a:rPr>
              <a:t> </a:t>
            </a:r>
          </a:p>
          <a:p>
            <a:pPr marL="257168" indent="-257168">
              <a:lnSpc>
                <a:spcPct val="150000"/>
              </a:lnSpc>
            </a:pPr>
            <a:r>
              <a:rPr lang="x-none" sz="2400" dirty="0">
                <a:solidFill>
                  <a:schemeClr val="bg1"/>
                </a:solidFill>
                <a:latin typeface="Ubuntu Light" panose="020B0304030602030204" pitchFamily="34" charset="0"/>
              </a:rPr>
              <a:t>Definiremos los términos </a:t>
            </a:r>
            <a:r>
              <a:rPr lang="en-US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“</a:t>
            </a:r>
            <a:r>
              <a:rPr lang="x-none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lástima</a:t>
            </a:r>
            <a:r>
              <a:rPr lang="en-US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”</a:t>
            </a:r>
            <a:r>
              <a:rPr lang="x-none" sz="2400" dirty="0">
                <a:solidFill>
                  <a:schemeClr val="bg1"/>
                </a:solidFill>
                <a:latin typeface="Ubuntu Light" panose="020B0304030602030204" pitchFamily="34" charset="0"/>
              </a:rPr>
              <a:t>, </a:t>
            </a:r>
            <a:r>
              <a:rPr lang="en-US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“</a:t>
            </a:r>
            <a:r>
              <a:rPr lang="x-none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simpatía</a:t>
            </a:r>
            <a:r>
              <a:rPr lang="en-US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”</a:t>
            </a:r>
            <a:r>
              <a:rPr lang="x-none" sz="2400" dirty="0">
                <a:solidFill>
                  <a:schemeClr val="bg1"/>
                </a:solidFill>
                <a:latin typeface="Ubuntu Light" panose="020B0304030602030204" pitchFamily="34" charset="0"/>
              </a:rPr>
              <a:t>, </a:t>
            </a:r>
            <a:r>
              <a:rPr lang="en-US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“</a:t>
            </a:r>
            <a:r>
              <a:rPr lang="x-none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empatía</a:t>
            </a:r>
            <a:r>
              <a:rPr lang="en-US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”</a:t>
            </a:r>
            <a:r>
              <a:rPr lang="x-none" sz="2400" dirty="0">
                <a:solidFill>
                  <a:schemeClr val="bg1"/>
                </a:solidFill>
                <a:latin typeface="Ubuntu Light" panose="020B0304030602030204" pitchFamily="34" charset="0"/>
              </a:rPr>
              <a:t> y </a:t>
            </a:r>
            <a:r>
              <a:rPr lang="en-US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“</a:t>
            </a:r>
            <a:r>
              <a:rPr lang="x-none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compas</a:t>
            </a:r>
            <a:r>
              <a:rPr lang="en-US" sz="2400" b="1" dirty="0" err="1">
                <a:solidFill>
                  <a:schemeClr val="bg1"/>
                </a:solidFill>
                <a:latin typeface="Ubuntu Light" panose="020B0304030602030204" pitchFamily="34" charset="0"/>
              </a:rPr>
              <a:t>sio</a:t>
            </a:r>
            <a:r>
              <a:rPr lang="x-none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n</a:t>
            </a:r>
            <a:r>
              <a:rPr lang="en-US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”</a:t>
            </a:r>
            <a:endParaRPr lang="x-none" sz="2400" b="1" dirty="0">
              <a:solidFill>
                <a:schemeClr val="bg1"/>
              </a:solidFill>
              <a:latin typeface="Ubuntu Light" panose="020B0304030602030204" pitchFamily="34" charset="0"/>
            </a:endParaRPr>
          </a:p>
          <a:p>
            <a:pPr marL="257168" indent="-257168">
              <a:lnSpc>
                <a:spcPct val="150000"/>
              </a:lnSpc>
            </a:pPr>
            <a:r>
              <a:rPr lang="x-none" sz="2400" dirty="0">
                <a:solidFill>
                  <a:schemeClr val="bg1"/>
                </a:solidFill>
                <a:latin typeface="Ubuntu Light" panose="020B0304030602030204" pitchFamily="34" charset="0"/>
              </a:rPr>
              <a:t>Discutiremos cómo es cada uno y en qué se diferencian</a:t>
            </a:r>
          </a:p>
          <a:p>
            <a:pPr marL="257168" indent="-257168">
              <a:lnSpc>
                <a:spcPct val="150000"/>
              </a:lnSpc>
            </a:pPr>
            <a:r>
              <a:rPr lang="x-none" sz="2400" dirty="0">
                <a:solidFill>
                  <a:schemeClr val="bg1"/>
                </a:solidFill>
                <a:latin typeface="Ubuntu Light" panose="020B0304030602030204" pitchFamily="34" charset="0"/>
              </a:rPr>
              <a:t>Discutiremos cómo responder a los demás con empatía</a:t>
            </a:r>
          </a:p>
          <a:p>
            <a:pPr marL="257168" indent="-257168">
              <a:lnSpc>
                <a:spcPct val="150000"/>
              </a:lnSpc>
            </a:pPr>
            <a:r>
              <a:rPr lang="x-none" sz="2400" dirty="0">
                <a:solidFill>
                  <a:schemeClr val="bg1"/>
                </a:solidFill>
                <a:latin typeface="Ubuntu Light" panose="020B0304030602030204" pitchFamily="34" charset="0"/>
              </a:rPr>
              <a:t>Discutiremos cómo la empatía puede fortalecer tu liderazgo</a:t>
            </a:r>
          </a:p>
          <a:p>
            <a:pPr marL="257168" indent="-257168">
              <a:lnSpc>
                <a:spcPct val="150000"/>
              </a:lnSpc>
            </a:pPr>
            <a:r>
              <a:rPr lang="x-none" sz="2400" dirty="0">
                <a:solidFill>
                  <a:schemeClr val="bg1"/>
                </a:solidFill>
                <a:latin typeface="Ubuntu Light" panose="020B0304030602030204" pitchFamily="34" charset="0"/>
              </a:rPr>
              <a:t>Identificaremos cómo puedes ser más empático</a:t>
            </a:r>
          </a:p>
          <a:p>
            <a:pPr marL="257168" indent="-257168">
              <a:lnSpc>
                <a:spcPct val="150000"/>
              </a:lnSpc>
            </a:pPr>
            <a:endParaRPr lang="en-US" sz="2400" dirty="0">
              <a:solidFill>
                <a:schemeClr val="bg1"/>
              </a:solidFill>
              <a:latin typeface="Ubuntu Light" panose="020B0304030602030204" pitchFamily="34" charset="0"/>
            </a:endParaRPr>
          </a:p>
          <a:p>
            <a:pPr marL="257168" indent="-257168">
              <a:lnSpc>
                <a:spcPct val="150000"/>
              </a:lnSpc>
            </a:pPr>
            <a:endParaRPr lang="en-US" sz="2400" dirty="0">
              <a:solidFill>
                <a:schemeClr val="bg1"/>
              </a:solidFill>
              <a:latin typeface="Ubuntu Light" panose="020B0304030602030204" pitchFamily="34" charset="0"/>
            </a:endParaRPr>
          </a:p>
          <a:p>
            <a:pPr marL="257168" indent="-257168">
              <a:lnSpc>
                <a:spcPct val="150000"/>
              </a:lnSpc>
            </a:pPr>
            <a:endParaRPr lang="en-US" sz="2400" dirty="0">
              <a:solidFill>
                <a:schemeClr val="bg1"/>
              </a:solidFill>
              <a:latin typeface="Ubuntu Light" panose="020B0304030602030204" pitchFamily="34" charset="0"/>
            </a:endParaRPr>
          </a:p>
          <a:p>
            <a:pPr marL="385754" indent="-385754">
              <a:buFont typeface="+mj-lt"/>
              <a:buAutoNum type="arabicPeriod"/>
            </a:pPr>
            <a:endParaRPr lang="en-US" sz="2400" dirty="0">
              <a:latin typeface="Ubuntu Light" panose="020B0304030602030204" pitchFamily="34" charset="0"/>
            </a:endParaRPr>
          </a:p>
        </p:txBody>
      </p:sp>
      <p:pic>
        <p:nvPicPr>
          <p:cNvPr id="5" name="Picture 4" descr="Icono&#10;&#10;Descripción generada automáticamente">
            <a:extLst>
              <a:ext uri="{FF2B5EF4-FFF2-40B4-BE49-F238E27FC236}">
                <a16:creationId xmlns:a16="http://schemas.microsoft.com/office/drawing/2014/main" id="{8F40F5CF-8DD2-40B1-808A-F75DDDE434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6924" y="2885449"/>
            <a:ext cx="1511069" cy="155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906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677240" y="1834104"/>
            <a:ext cx="7370618" cy="2580194"/>
          </a:xfrm>
          <a:prstGeom prst="rect">
            <a:avLst/>
          </a:prstGeom>
        </p:spPr>
        <p:txBody>
          <a:bodyPr numCol="1">
            <a:noAutofit/>
          </a:bodyPr>
          <a:lstStyle/>
          <a:p>
            <a:pPr marL="342892" indent="-342892" algn="just">
              <a:lnSpc>
                <a:spcPct val="150000"/>
              </a:lnSpc>
            </a:pPr>
            <a:r>
              <a:rPr lang="x-none" sz="2000" dirty="0">
                <a:latin typeface="Ubuntu Light" panose="020B0304030602030204" pitchFamily="34" charset="0"/>
              </a:rPr>
              <a:t>Ser respetuoso con la persona que habla</a:t>
            </a:r>
          </a:p>
          <a:p>
            <a:pPr marL="342892" indent="-342892" algn="just">
              <a:lnSpc>
                <a:spcPct val="150000"/>
              </a:lnSpc>
            </a:pPr>
            <a:r>
              <a:rPr lang="x-none" sz="2000" dirty="0">
                <a:latin typeface="Ubuntu Light" panose="020B0304030602030204" pitchFamily="34" charset="0"/>
              </a:rPr>
              <a:t>Participar en la clase</a:t>
            </a:r>
          </a:p>
          <a:p>
            <a:pPr marL="342892" indent="-342892" algn="just">
              <a:lnSpc>
                <a:spcPct val="150000"/>
              </a:lnSpc>
            </a:pPr>
            <a:r>
              <a:rPr lang="x-none" sz="2000" dirty="0">
                <a:latin typeface="Ubuntu Light" panose="020B0304030602030204" pitchFamily="34" charset="0"/>
              </a:rPr>
              <a:t>Hacer preguntas</a:t>
            </a:r>
          </a:p>
          <a:p>
            <a:pPr marL="342892" indent="-342892" algn="just">
              <a:lnSpc>
                <a:spcPct val="150000"/>
              </a:lnSpc>
            </a:pPr>
            <a:r>
              <a:rPr lang="x-none" sz="2000" dirty="0">
                <a:latin typeface="Ubuntu Light" panose="020B0304030602030204" pitchFamily="34" charset="0"/>
              </a:rPr>
              <a:t>Minimizar las distracciones</a:t>
            </a: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096145" y="509018"/>
            <a:ext cx="6951713" cy="425054"/>
          </a:xfrm>
          <a:prstGeom prst="rect">
            <a:avLst/>
          </a:prstGeom>
          <a:noFill/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chemeClr val="bg1"/>
                </a:solidFill>
                <a:latin typeface="Ubuntu"/>
                <a:ea typeface="+mj-ea"/>
                <a:cs typeface="Ubuntu"/>
              </a:defRPr>
            </a:lvl1pPr>
          </a:lstStyle>
          <a:p>
            <a:r>
              <a:rPr lang="x-none" sz="3200" dirty="0">
                <a:solidFill>
                  <a:schemeClr val="tx1"/>
                </a:solidFill>
                <a:latin typeface="Ubuntu Light" panose="020B0304030602030204" pitchFamily="34" charset="0"/>
              </a:rPr>
              <a:t>Expectativas</a:t>
            </a:r>
            <a:r>
              <a:rPr lang="x-none" sz="3300" dirty="0">
                <a:solidFill>
                  <a:schemeClr val="tx1"/>
                </a:solidFill>
                <a:latin typeface="Ubuntu Light" panose="020B0304030602030204" pitchFamily="34" charset="0"/>
              </a:rPr>
              <a:t> – Para atletas </a:t>
            </a:r>
          </a:p>
        </p:txBody>
      </p:sp>
    </p:spTree>
    <p:extLst>
      <p:ext uri="{BB962C8B-B14F-4D97-AF65-F5344CB8AC3E}">
        <p14:creationId xmlns:p14="http://schemas.microsoft.com/office/powerpoint/2010/main" val="25184164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708013-74A5-42E7-BBEC-13AE129E3F1C}"/>
              </a:ext>
            </a:extLst>
          </p:cNvPr>
          <p:cNvSpPr txBox="1">
            <a:spLocks/>
          </p:cNvSpPr>
          <p:nvPr/>
        </p:nvSpPr>
        <p:spPr>
          <a:xfrm>
            <a:off x="1170456" y="1405870"/>
            <a:ext cx="7329261" cy="677084"/>
          </a:xfrm>
          <a:prstGeom prst="rect">
            <a:avLst/>
          </a:prstGeom>
        </p:spPr>
        <p:txBody>
          <a:bodyPr numCol="1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x-none" sz="2400" b="1" dirty="0">
                <a:latin typeface="Ubuntu Light" panose="020B0304030602030204" pitchFamily="34" charset="0"/>
              </a:rPr>
              <a:t>La lástima</a:t>
            </a:r>
            <a:r>
              <a:rPr lang="x-none" sz="2400" dirty="0">
                <a:latin typeface="Ubuntu Light" panose="020B0304030602030204" pitchFamily="34" charset="0"/>
              </a:rPr>
              <a:t> es el sentimiento de tristeza derivado del sufrimiento y desdicha de otras personas.</a:t>
            </a:r>
          </a:p>
          <a:p>
            <a:pPr marL="0" indent="0" algn="ctr">
              <a:lnSpc>
                <a:spcPct val="100000"/>
              </a:lnSpc>
              <a:spcBef>
                <a:spcPts val="2600"/>
              </a:spcBef>
              <a:buNone/>
            </a:pPr>
            <a:r>
              <a:rPr lang="x-none" sz="2400" dirty="0">
                <a:latin typeface="Ubuntu Light" panose="020B0304030602030204" pitchFamily="34" charset="0"/>
              </a:rPr>
              <a:t>Cuando se siente lástima por alguien, a menudo se considera inferior a esa persona por estar en una mala situación.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A19960-34CB-46DD-8B1E-C63E01CDC2DE}"/>
              </a:ext>
            </a:extLst>
          </p:cNvPr>
          <p:cNvSpPr txBox="1">
            <a:spLocks/>
          </p:cNvSpPr>
          <p:nvPr/>
        </p:nvSpPr>
        <p:spPr>
          <a:xfrm>
            <a:off x="1170456" y="516995"/>
            <a:ext cx="6951713" cy="425054"/>
          </a:xfrm>
          <a:prstGeom prst="rect">
            <a:avLst/>
          </a:prstGeom>
          <a:noFill/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chemeClr val="bg1"/>
                </a:solidFill>
                <a:latin typeface="Ubuntu"/>
                <a:ea typeface="+mj-ea"/>
                <a:cs typeface="Ubuntu"/>
              </a:defRPr>
            </a:lvl1pPr>
          </a:lstStyle>
          <a:p>
            <a:r>
              <a:rPr lang="x-none" sz="3200" dirty="0">
                <a:solidFill>
                  <a:schemeClr val="tx1"/>
                </a:solidFill>
                <a:latin typeface="Ubuntu Light" panose="020B0304030602030204" pitchFamily="34" charset="0"/>
              </a:rPr>
              <a:t>Lástima</a:t>
            </a:r>
            <a:endParaRPr lang="en-US" sz="3300" dirty="0">
              <a:solidFill>
                <a:schemeClr val="tx1"/>
              </a:solidFill>
              <a:latin typeface="Ubuntu Light" panose="020B0304030602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59FE50-05AA-4668-BFFE-D6E04D1309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923" y="3877449"/>
            <a:ext cx="6992326" cy="264831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AD2FF2B-6013-4D07-81FF-11EE2BDBDDA1}"/>
              </a:ext>
            </a:extLst>
          </p:cNvPr>
          <p:cNvSpPr/>
          <p:nvPr/>
        </p:nvSpPr>
        <p:spPr>
          <a:xfrm>
            <a:off x="3119283" y="4296427"/>
            <a:ext cx="1708389" cy="6889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D8D002-B338-4F0D-97ED-5F641B87B8CD}"/>
              </a:ext>
            </a:extLst>
          </p:cNvPr>
          <p:cNvSpPr/>
          <p:nvPr/>
        </p:nvSpPr>
        <p:spPr>
          <a:xfrm>
            <a:off x="3119283" y="5652072"/>
            <a:ext cx="1708390" cy="87369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AC6A46-AA68-4D35-B252-BA233603FA70}"/>
              </a:ext>
            </a:extLst>
          </p:cNvPr>
          <p:cNvSpPr/>
          <p:nvPr/>
        </p:nvSpPr>
        <p:spPr>
          <a:xfrm>
            <a:off x="4871070" y="4296427"/>
            <a:ext cx="1708389" cy="6889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790C06-C140-4B41-B959-07512B07D24F}"/>
              </a:ext>
            </a:extLst>
          </p:cNvPr>
          <p:cNvSpPr/>
          <p:nvPr/>
        </p:nvSpPr>
        <p:spPr>
          <a:xfrm>
            <a:off x="4871070" y="5652073"/>
            <a:ext cx="1708390" cy="8736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FE4C8F-A7FD-437B-AFC9-AF3059BEE83D}"/>
              </a:ext>
            </a:extLst>
          </p:cNvPr>
          <p:cNvSpPr/>
          <p:nvPr/>
        </p:nvSpPr>
        <p:spPr>
          <a:xfrm>
            <a:off x="6622859" y="4296427"/>
            <a:ext cx="1708389" cy="688932"/>
          </a:xfrm>
          <a:prstGeom prst="rect">
            <a:avLst/>
          </a:prstGeom>
          <a:solidFill>
            <a:srgbClr val="F65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E1C495-F8F9-41B8-8C4B-32383447A4E2}"/>
              </a:ext>
            </a:extLst>
          </p:cNvPr>
          <p:cNvSpPr/>
          <p:nvPr/>
        </p:nvSpPr>
        <p:spPr>
          <a:xfrm>
            <a:off x="6622859" y="5652073"/>
            <a:ext cx="1708390" cy="873696"/>
          </a:xfrm>
          <a:prstGeom prst="rect">
            <a:avLst/>
          </a:prstGeom>
          <a:solidFill>
            <a:srgbClr val="F65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0610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708013-74A5-42E7-BBEC-13AE129E3F1C}"/>
              </a:ext>
            </a:extLst>
          </p:cNvPr>
          <p:cNvSpPr txBox="1">
            <a:spLocks/>
          </p:cNvSpPr>
          <p:nvPr/>
        </p:nvSpPr>
        <p:spPr>
          <a:xfrm>
            <a:off x="945233" y="1022485"/>
            <a:ext cx="7253534" cy="677084"/>
          </a:xfrm>
          <a:prstGeom prst="rect">
            <a:avLst/>
          </a:prstGeom>
        </p:spPr>
        <p:txBody>
          <a:bodyPr numCol="1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x-none" sz="2400" b="1" dirty="0">
                <a:latin typeface="Ubuntu Light" panose="020B0304030602030204" pitchFamily="34" charset="0"/>
              </a:rPr>
              <a:t>La simpatía</a:t>
            </a:r>
            <a:r>
              <a:rPr lang="x-none" sz="2400" dirty="0">
                <a:latin typeface="Ubuntu Light" panose="020B0304030602030204" pitchFamily="34" charset="0"/>
              </a:rPr>
              <a:t> es la relación entre las personas, así que cuando algo afecta a alguien, la otra persona también lo siente.</a:t>
            </a:r>
            <a:endParaRPr lang="en-US" sz="2400" dirty="0">
              <a:latin typeface="Ubuntu Light" panose="020B030403060203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x-none" sz="1000" dirty="0">
              <a:latin typeface="Ubuntu Light" panose="020B030403060203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x-none" sz="2400" dirty="0">
                <a:latin typeface="Ubuntu Light" panose="020B0304030602030204" pitchFamily="34" charset="0"/>
              </a:rPr>
              <a:t>Es mejor que la lástima porque piensas y te preocupas por su situación, pero el sentimiento no es lo bastante fuerte como para intentar ayudarlos.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A19960-34CB-46DD-8B1E-C63E01CDC2DE}"/>
              </a:ext>
            </a:extLst>
          </p:cNvPr>
          <p:cNvSpPr txBox="1">
            <a:spLocks/>
          </p:cNvSpPr>
          <p:nvPr/>
        </p:nvSpPr>
        <p:spPr>
          <a:xfrm>
            <a:off x="1170456" y="516995"/>
            <a:ext cx="6951713" cy="425054"/>
          </a:xfrm>
          <a:prstGeom prst="rect">
            <a:avLst/>
          </a:prstGeom>
          <a:noFill/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chemeClr val="bg1"/>
                </a:solidFill>
                <a:latin typeface="Ubuntu"/>
                <a:ea typeface="+mj-ea"/>
                <a:cs typeface="Ubuntu"/>
              </a:defRPr>
            </a:lvl1pPr>
          </a:lstStyle>
          <a:p>
            <a:r>
              <a:rPr lang="x-none" sz="3200" dirty="0">
                <a:solidFill>
                  <a:schemeClr val="tx1"/>
                </a:solidFill>
                <a:latin typeface="Ubuntu Light" panose="020B0304030602030204" pitchFamily="34" charset="0"/>
              </a:rPr>
              <a:t>Simpatía</a:t>
            </a:r>
            <a:endParaRPr lang="en-US" sz="3300" dirty="0">
              <a:solidFill>
                <a:schemeClr val="tx1"/>
              </a:solidFill>
              <a:latin typeface="Ubuntu Light" panose="020B0304030602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36A389-DD13-4917-96EE-8431FC6BD2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440" y="3877445"/>
            <a:ext cx="6992326" cy="264831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82260D2-6FB6-471B-AB86-3553B580B932}"/>
              </a:ext>
            </a:extLst>
          </p:cNvPr>
          <p:cNvSpPr/>
          <p:nvPr/>
        </p:nvSpPr>
        <p:spPr>
          <a:xfrm>
            <a:off x="4738587" y="4308298"/>
            <a:ext cx="1708389" cy="6889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60D02C-DB57-4F9C-8294-2088E3435430}"/>
              </a:ext>
            </a:extLst>
          </p:cNvPr>
          <p:cNvSpPr/>
          <p:nvPr/>
        </p:nvSpPr>
        <p:spPr>
          <a:xfrm>
            <a:off x="4738587" y="5652069"/>
            <a:ext cx="1708390" cy="8736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7DFCCD-234A-43DE-AE7F-42FBA696A616}"/>
              </a:ext>
            </a:extLst>
          </p:cNvPr>
          <p:cNvSpPr/>
          <p:nvPr/>
        </p:nvSpPr>
        <p:spPr>
          <a:xfrm>
            <a:off x="6490376" y="4308298"/>
            <a:ext cx="1708389" cy="688932"/>
          </a:xfrm>
          <a:prstGeom prst="rect">
            <a:avLst/>
          </a:prstGeom>
          <a:solidFill>
            <a:srgbClr val="F65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5C538F-5A30-4D0F-B63E-75616EC3B4B9}"/>
              </a:ext>
            </a:extLst>
          </p:cNvPr>
          <p:cNvSpPr/>
          <p:nvPr/>
        </p:nvSpPr>
        <p:spPr>
          <a:xfrm>
            <a:off x="6490376" y="5652069"/>
            <a:ext cx="1708390" cy="873696"/>
          </a:xfrm>
          <a:prstGeom prst="rect">
            <a:avLst/>
          </a:prstGeom>
          <a:solidFill>
            <a:srgbClr val="F65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492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708013-74A5-42E7-BBEC-13AE129E3F1C}"/>
              </a:ext>
            </a:extLst>
          </p:cNvPr>
          <p:cNvSpPr txBox="1">
            <a:spLocks/>
          </p:cNvSpPr>
          <p:nvPr/>
        </p:nvSpPr>
        <p:spPr>
          <a:xfrm>
            <a:off x="945234" y="1154832"/>
            <a:ext cx="7253532" cy="677084"/>
          </a:xfrm>
          <a:prstGeom prst="rect">
            <a:avLst/>
          </a:prstGeom>
        </p:spPr>
        <p:txBody>
          <a:bodyPr numCol="1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x-none" sz="2400" b="1" dirty="0">
                <a:latin typeface="Ubuntu Light" panose="020B0304030602030204" pitchFamily="34" charset="0"/>
              </a:rPr>
              <a:t>La empatía</a:t>
            </a:r>
            <a:r>
              <a:rPr lang="x-none" sz="2400" dirty="0">
                <a:latin typeface="Ubuntu Light" panose="020B0304030602030204" pitchFamily="34" charset="0"/>
              </a:rPr>
              <a:t> es la capacidad de comprender y compartir los sentimientos de otra persona.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sz="2400" dirty="0">
              <a:latin typeface="Ubuntu Light" panose="020B030403060203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x-none" sz="2400" dirty="0">
                <a:latin typeface="Ubuntu Light" panose="020B0304030602030204" pitchFamily="34" charset="0"/>
              </a:rPr>
              <a:t>La empatía es diferente a la lástima y la simpatía porque implica una acción de tratar de comprender y compartir los sentimientos de otra persona. </a:t>
            </a:r>
            <a:br>
              <a:rPr dirty="0"/>
            </a:br>
            <a:endParaRPr lang="en-US" sz="2400" dirty="0">
              <a:latin typeface="Ubuntu Light" panose="020B0304030602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A19960-34CB-46DD-8B1E-C63E01CDC2DE}"/>
              </a:ext>
            </a:extLst>
          </p:cNvPr>
          <p:cNvSpPr txBox="1">
            <a:spLocks/>
          </p:cNvSpPr>
          <p:nvPr/>
        </p:nvSpPr>
        <p:spPr>
          <a:xfrm>
            <a:off x="1170456" y="516995"/>
            <a:ext cx="6951713" cy="425054"/>
          </a:xfrm>
          <a:prstGeom prst="rect">
            <a:avLst/>
          </a:prstGeom>
          <a:noFill/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chemeClr val="bg1"/>
                </a:solidFill>
                <a:latin typeface="Ubuntu"/>
                <a:ea typeface="+mj-ea"/>
                <a:cs typeface="Ubuntu"/>
              </a:defRPr>
            </a:lvl1pPr>
          </a:lstStyle>
          <a:p>
            <a:r>
              <a:rPr lang="x-none" sz="3200" dirty="0">
                <a:solidFill>
                  <a:schemeClr val="tx1"/>
                </a:solidFill>
                <a:latin typeface="Ubuntu Light" panose="020B0304030602030204" pitchFamily="34" charset="0"/>
              </a:rPr>
              <a:t>Empatía</a:t>
            </a:r>
            <a:endParaRPr lang="en-US" sz="3300" dirty="0">
              <a:solidFill>
                <a:schemeClr val="tx1"/>
              </a:solidFill>
              <a:latin typeface="Ubuntu Light" panose="020B0304030602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36A389-DD13-4917-96EE-8431FC6BD2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440" y="3877445"/>
            <a:ext cx="6992326" cy="264831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57DFCCD-234A-43DE-AE7F-42FBA696A616}"/>
              </a:ext>
            </a:extLst>
          </p:cNvPr>
          <p:cNvSpPr/>
          <p:nvPr/>
        </p:nvSpPr>
        <p:spPr>
          <a:xfrm>
            <a:off x="6490376" y="4296423"/>
            <a:ext cx="1708389" cy="688932"/>
          </a:xfrm>
          <a:prstGeom prst="rect">
            <a:avLst/>
          </a:prstGeom>
          <a:solidFill>
            <a:srgbClr val="F65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5C538F-5A30-4D0F-B63E-75616EC3B4B9}"/>
              </a:ext>
            </a:extLst>
          </p:cNvPr>
          <p:cNvSpPr/>
          <p:nvPr/>
        </p:nvSpPr>
        <p:spPr>
          <a:xfrm>
            <a:off x="6490376" y="5652069"/>
            <a:ext cx="1708390" cy="873696"/>
          </a:xfrm>
          <a:prstGeom prst="rect">
            <a:avLst/>
          </a:prstGeom>
          <a:solidFill>
            <a:srgbClr val="F65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2134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708013-74A5-42E7-BBEC-13AE129E3F1C}"/>
              </a:ext>
            </a:extLst>
          </p:cNvPr>
          <p:cNvSpPr txBox="1">
            <a:spLocks/>
          </p:cNvSpPr>
          <p:nvPr/>
        </p:nvSpPr>
        <p:spPr>
          <a:xfrm>
            <a:off x="1075836" y="1154832"/>
            <a:ext cx="7189390" cy="677084"/>
          </a:xfrm>
          <a:prstGeom prst="rect">
            <a:avLst/>
          </a:prstGeom>
        </p:spPr>
        <p:txBody>
          <a:bodyPr numCol="1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x-none" sz="2400" b="1" dirty="0">
                <a:latin typeface="Ubuntu Light" panose="020B0304030602030204" pitchFamily="34" charset="0"/>
              </a:rPr>
              <a:t>La compasión</a:t>
            </a:r>
            <a:r>
              <a:rPr lang="x-none" sz="2400" dirty="0">
                <a:latin typeface="Ubuntu Light" panose="020B0304030602030204" pitchFamily="34" charset="0"/>
              </a:rPr>
              <a:t> es el sentimiento cuando la </a:t>
            </a:r>
            <a:r>
              <a:rPr lang="x-none" sz="2400" b="1" dirty="0">
                <a:latin typeface="Ubuntu Light" panose="020B0304030602030204" pitchFamily="34" charset="0"/>
              </a:rPr>
              <a:t>empatía</a:t>
            </a:r>
            <a:r>
              <a:rPr lang="x-none" sz="2400" dirty="0">
                <a:latin typeface="Ubuntu Light" panose="020B0304030602030204" pitchFamily="34" charset="0"/>
              </a:rPr>
              <a:t> es tan fuerte que debes hacer algo para ayudar.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sz="2400" dirty="0">
              <a:latin typeface="Ubuntu Light" panose="020B030403060203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x-none" sz="2400" dirty="0">
                <a:latin typeface="Ubuntu Light" panose="020B0304030602030204" pitchFamily="34" charset="0"/>
              </a:rPr>
              <a:t>Comprendes su situación, quizá incluso sientes el dolor tú mismo y harás cualquier cosa para que se sienta mejor.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A19960-34CB-46DD-8B1E-C63E01CDC2DE}"/>
              </a:ext>
            </a:extLst>
          </p:cNvPr>
          <p:cNvSpPr txBox="1">
            <a:spLocks/>
          </p:cNvSpPr>
          <p:nvPr/>
        </p:nvSpPr>
        <p:spPr>
          <a:xfrm>
            <a:off x="1170456" y="516995"/>
            <a:ext cx="6951713" cy="425054"/>
          </a:xfrm>
          <a:prstGeom prst="rect">
            <a:avLst/>
          </a:prstGeom>
          <a:noFill/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chemeClr val="bg1"/>
                </a:solidFill>
                <a:latin typeface="Ubuntu"/>
                <a:ea typeface="+mj-ea"/>
                <a:cs typeface="Ubuntu"/>
              </a:defRPr>
            </a:lvl1pPr>
          </a:lstStyle>
          <a:p>
            <a:r>
              <a:rPr lang="x-none" sz="3200" dirty="0">
                <a:solidFill>
                  <a:schemeClr val="tx1"/>
                </a:solidFill>
                <a:latin typeface="Ubuntu Light" panose="020B0304030602030204" pitchFamily="34" charset="0"/>
              </a:rPr>
              <a:t>Compasión</a:t>
            </a:r>
            <a:endParaRPr lang="en-US" sz="3300" dirty="0">
              <a:solidFill>
                <a:schemeClr val="tx1"/>
              </a:solidFill>
              <a:latin typeface="Ubuntu Light" panose="020B0304030602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36A389-DD13-4917-96EE-8431FC6BD2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440" y="3877445"/>
            <a:ext cx="6992326" cy="264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7699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708013-74A5-42E7-BBEC-13AE129E3F1C}"/>
              </a:ext>
            </a:extLst>
          </p:cNvPr>
          <p:cNvSpPr txBox="1">
            <a:spLocks/>
          </p:cNvSpPr>
          <p:nvPr/>
        </p:nvSpPr>
        <p:spPr>
          <a:xfrm>
            <a:off x="1075836" y="1154832"/>
            <a:ext cx="6992327" cy="677084"/>
          </a:xfrm>
          <a:prstGeom prst="rect">
            <a:avLst/>
          </a:prstGeom>
        </p:spPr>
        <p:txBody>
          <a:bodyPr numCol="1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endParaRPr lang="en-US" sz="2400" dirty="0">
              <a:latin typeface="Ubuntu Light" panose="020B0304030602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A19960-34CB-46DD-8B1E-C63E01CDC2DE}"/>
              </a:ext>
            </a:extLst>
          </p:cNvPr>
          <p:cNvSpPr txBox="1">
            <a:spLocks/>
          </p:cNvSpPr>
          <p:nvPr/>
        </p:nvSpPr>
        <p:spPr>
          <a:xfrm>
            <a:off x="1170456" y="516995"/>
            <a:ext cx="6951713" cy="425054"/>
          </a:xfrm>
          <a:prstGeom prst="rect">
            <a:avLst/>
          </a:prstGeom>
          <a:noFill/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chemeClr val="bg1"/>
                </a:solidFill>
                <a:latin typeface="Ubuntu"/>
                <a:ea typeface="+mj-ea"/>
                <a:cs typeface="Ubuntu"/>
              </a:defRPr>
            </a:lvl1pPr>
          </a:lstStyle>
          <a:p>
            <a:r>
              <a:rPr lang="x-none" sz="3200" dirty="0">
                <a:solidFill>
                  <a:schemeClr val="tx1"/>
                </a:solidFill>
                <a:latin typeface="Ubuntu Light" panose="020B0304030602030204" pitchFamily="34" charset="0"/>
              </a:rPr>
              <a:t>¡Revisemos!</a:t>
            </a:r>
            <a:endParaRPr lang="en-US" sz="3300" dirty="0">
              <a:solidFill>
                <a:schemeClr val="tx1"/>
              </a:solidFill>
              <a:latin typeface="Ubuntu Light" panose="020B0304030602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36A389-DD13-4917-96EE-8431FC6BD2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40" y="1991803"/>
            <a:ext cx="8218956" cy="311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51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DA19960-34CB-46DD-8B1E-C63E01CDC2DE}"/>
              </a:ext>
            </a:extLst>
          </p:cNvPr>
          <p:cNvSpPr txBox="1">
            <a:spLocks/>
          </p:cNvSpPr>
          <p:nvPr/>
        </p:nvSpPr>
        <p:spPr>
          <a:xfrm>
            <a:off x="1096145" y="509018"/>
            <a:ext cx="6951713" cy="425054"/>
          </a:xfrm>
          <a:prstGeom prst="rect">
            <a:avLst/>
          </a:prstGeom>
          <a:noFill/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chemeClr val="bg1"/>
                </a:solidFill>
                <a:latin typeface="Ubuntu"/>
                <a:ea typeface="+mj-ea"/>
                <a:cs typeface="Ubuntu"/>
              </a:defRPr>
            </a:lvl1pPr>
          </a:lstStyle>
          <a:p>
            <a:r>
              <a:rPr lang="x-none" sz="3200" dirty="0">
                <a:solidFill>
                  <a:schemeClr val="tx1"/>
                </a:solidFill>
                <a:latin typeface="Ubuntu Light" panose="020B0304030602030204" pitchFamily="34" charset="0"/>
              </a:rPr>
              <a:t>¿Qué opción es empatía?</a:t>
            </a:r>
            <a:endParaRPr lang="en-US" sz="3300" dirty="0">
              <a:solidFill>
                <a:schemeClr val="tx1"/>
              </a:solidFill>
              <a:latin typeface="Ubuntu Light" panose="020B0304030602030204" pitchFamily="34" charset="0"/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0D04987D-1DCC-48B6-897F-294A530C8986}"/>
              </a:ext>
            </a:extLst>
          </p:cNvPr>
          <p:cNvSpPr txBox="1">
            <a:spLocks/>
          </p:cNvSpPr>
          <p:nvPr/>
        </p:nvSpPr>
        <p:spPr>
          <a:xfrm>
            <a:off x="457200" y="1365660"/>
            <a:ext cx="8229600" cy="34504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latin typeface="Ubuntu Light" panose="020B0304030602030204" pitchFamily="34" charset="0"/>
              </a:rPr>
              <a:t>“</a:t>
            </a:r>
            <a:r>
              <a:rPr lang="x-none" sz="2000" dirty="0">
                <a:latin typeface="Ubuntu Light" panose="020B0304030602030204" pitchFamily="34" charset="0"/>
              </a:rPr>
              <a:t>Me caí la semana pasada en la práctica y no creo que pueda </a:t>
            </a:r>
            <a:br>
              <a:rPr lang="en-US" sz="2000" dirty="0">
                <a:latin typeface="Ubuntu Light" panose="020B0304030602030204" pitchFamily="34" charset="0"/>
              </a:rPr>
            </a:br>
            <a:r>
              <a:rPr lang="x-none" sz="2000" dirty="0">
                <a:latin typeface="Ubuntu Light" panose="020B0304030602030204" pitchFamily="34" charset="0"/>
              </a:rPr>
              <a:t>competir hoy</a:t>
            </a:r>
            <a:r>
              <a:rPr lang="en-US" sz="2000" dirty="0">
                <a:latin typeface="Ubuntu Light" panose="020B0304030602030204" pitchFamily="34" charset="0"/>
              </a:rPr>
              <a:t>”</a:t>
            </a:r>
            <a:r>
              <a:rPr lang="x-none" sz="2000" dirty="0">
                <a:latin typeface="Ubuntu Light" panose="020B0304030602030204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LcParenR"/>
            </a:pPr>
            <a:r>
              <a:rPr lang="en-US" sz="2000" dirty="0">
                <a:latin typeface="Ubuntu Light" panose="020B0304030602030204" pitchFamily="34" charset="0"/>
              </a:rPr>
              <a:t>“</a:t>
            </a:r>
            <a:r>
              <a:rPr lang="x-none" sz="2000" dirty="0">
                <a:latin typeface="Ubuntu Light" panose="020B0304030602030204" pitchFamily="34" charset="0"/>
              </a:rPr>
              <a:t>¡No seas llorón! Estarás bien</a:t>
            </a:r>
            <a:r>
              <a:rPr lang="en-US" sz="2000" dirty="0">
                <a:latin typeface="Ubuntu Light" panose="020B0304030602030204" pitchFamily="34" charset="0"/>
              </a:rPr>
              <a:t>”</a:t>
            </a:r>
            <a:r>
              <a:rPr lang="x-none" sz="2000" dirty="0">
                <a:latin typeface="Ubuntu Light" panose="020B0304030602030204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LcParenR"/>
            </a:pPr>
            <a:r>
              <a:rPr lang="en-US" sz="2000" dirty="0">
                <a:latin typeface="Ubuntu Light" panose="020B0304030602030204" pitchFamily="34" charset="0"/>
              </a:rPr>
              <a:t>“</a:t>
            </a:r>
            <a:r>
              <a:rPr lang="x-none" sz="2000" dirty="0">
                <a:latin typeface="Ubuntu Light" panose="020B0304030602030204" pitchFamily="34" charset="0"/>
              </a:rPr>
              <a:t>¡Vaya! Lo siento mucho. ¡Se ve que te duele!”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LcParenR"/>
            </a:pPr>
            <a:r>
              <a:rPr lang="en-US" sz="2000" dirty="0">
                <a:latin typeface="Ubuntu Light" panose="020B0304030602030204" pitchFamily="34" charset="0"/>
              </a:rPr>
              <a:t>“</a:t>
            </a:r>
            <a:r>
              <a:rPr lang="x-none" sz="2000" dirty="0">
                <a:latin typeface="Ubuntu Light" panose="020B0304030602030204" pitchFamily="34" charset="0"/>
              </a:rPr>
              <a:t>¡Ay! Deberías ver el moretón que me hice la semana pasada”.</a:t>
            </a:r>
          </a:p>
        </p:txBody>
      </p:sp>
    </p:spTree>
    <p:extLst>
      <p:ext uri="{BB962C8B-B14F-4D97-AF65-F5344CB8AC3E}">
        <p14:creationId xmlns:p14="http://schemas.microsoft.com/office/powerpoint/2010/main" val="18313712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DA19960-34CB-46DD-8B1E-C63E01CDC2DE}"/>
              </a:ext>
            </a:extLst>
          </p:cNvPr>
          <p:cNvSpPr txBox="1">
            <a:spLocks/>
          </p:cNvSpPr>
          <p:nvPr/>
        </p:nvSpPr>
        <p:spPr>
          <a:xfrm>
            <a:off x="1210445" y="509018"/>
            <a:ext cx="6951713" cy="425054"/>
          </a:xfrm>
          <a:prstGeom prst="rect">
            <a:avLst/>
          </a:prstGeom>
          <a:noFill/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chemeClr val="bg1"/>
                </a:solidFill>
                <a:latin typeface="Ubuntu"/>
                <a:ea typeface="+mj-ea"/>
                <a:cs typeface="Ubuntu"/>
              </a:defRPr>
            </a:lvl1pPr>
          </a:lstStyle>
          <a:p>
            <a:r>
              <a:rPr lang="x-none" sz="3200" dirty="0">
                <a:solidFill>
                  <a:schemeClr val="tx1"/>
                </a:solidFill>
                <a:latin typeface="Ubuntu Light" panose="020B0304030602030204" pitchFamily="34" charset="0"/>
              </a:rPr>
              <a:t>¿Qué opción es empatía?</a:t>
            </a:r>
            <a:endParaRPr lang="en-US" sz="3300" dirty="0">
              <a:solidFill>
                <a:schemeClr val="tx1"/>
              </a:solidFill>
              <a:latin typeface="Ubuntu Light" panose="020B0304030602030204" pitchFamily="34" charset="0"/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0D04987D-1DCC-48B6-897F-294A530C8986}"/>
              </a:ext>
            </a:extLst>
          </p:cNvPr>
          <p:cNvSpPr txBox="1">
            <a:spLocks/>
          </p:cNvSpPr>
          <p:nvPr/>
        </p:nvSpPr>
        <p:spPr>
          <a:xfrm>
            <a:off x="457200" y="1365660"/>
            <a:ext cx="8229600" cy="34504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n-US" sz="2000" dirty="0">
                <a:latin typeface="Ubuntu Light" panose="020B0304030602030204" pitchFamily="34" charset="0"/>
              </a:rPr>
              <a:t>“</a:t>
            </a:r>
            <a:r>
              <a:rPr lang="x-none" sz="2000" dirty="0">
                <a:latin typeface="Ubuntu Light" panose="020B0304030602030204" pitchFamily="34" charset="0"/>
              </a:rPr>
              <a:t>Siento ansiedad por el partido de tenis de hoy</a:t>
            </a:r>
            <a:r>
              <a:rPr lang="en-US" sz="2000" dirty="0">
                <a:latin typeface="Ubuntu Light" panose="020B0304030602030204" pitchFamily="34" charset="0"/>
              </a:rPr>
              <a:t>”</a:t>
            </a:r>
            <a:r>
              <a:rPr lang="x-none" sz="2000" dirty="0">
                <a:latin typeface="Ubuntu Light" panose="020B0304030602030204" pitchFamily="34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lphaLcParenR"/>
            </a:pPr>
            <a:r>
              <a:rPr lang="en-US" sz="2000" dirty="0">
                <a:latin typeface="Ubuntu Light" panose="020B0304030602030204" pitchFamily="34" charset="0"/>
              </a:rPr>
              <a:t>“</a:t>
            </a:r>
            <a:r>
              <a:rPr lang="x-none" sz="2000" dirty="0">
                <a:latin typeface="Ubuntu Light" panose="020B0304030602030204" pitchFamily="34" charset="0"/>
              </a:rPr>
              <a:t>Será un partido difícil para ti, pero creo que puedes hacerlo</a:t>
            </a:r>
            <a:r>
              <a:rPr lang="en-US" sz="2000" dirty="0">
                <a:latin typeface="Ubuntu Light" panose="020B0304030602030204" pitchFamily="34" charset="0"/>
              </a:rPr>
              <a:t>”</a:t>
            </a:r>
            <a:r>
              <a:rPr lang="x-none" sz="2000" dirty="0">
                <a:latin typeface="Ubuntu Light" panose="020B0304030602030204" pitchFamily="34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lphaLcParenR"/>
            </a:pPr>
            <a:r>
              <a:rPr lang="en-US" sz="2000" dirty="0">
                <a:latin typeface="Ubuntu Light" panose="020B0304030602030204" pitchFamily="34" charset="0"/>
              </a:rPr>
              <a:t>“</a:t>
            </a:r>
            <a:r>
              <a:rPr lang="x-none" sz="2000" dirty="0">
                <a:latin typeface="Ubuntu Light" panose="020B0304030602030204" pitchFamily="34" charset="0"/>
              </a:rPr>
              <a:t>Entiendo y no te culpo. Busquemos un reemplazo para que ocupe tu lugar</a:t>
            </a:r>
            <a:r>
              <a:rPr lang="en-US" sz="2000" dirty="0">
                <a:latin typeface="Ubuntu Light" panose="020B0304030602030204" pitchFamily="34" charset="0"/>
              </a:rPr>
              <a:t>”</a:t>
            </a:r>
            <a:r>
              <a:rPr lang="x-none" sz="2000" dirty="0">
                <a:latin typeface="Ubuntu Light" panose="020B0304030602030204" pitchFamily="34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lphaLcParenR"/>
            </a:pPr>
            <a:r>
              <a:rPr lang="en-US" sz="2000" dirty="0">
                <a:latin typeface="Ubuntu Light" panose="020B0304030602030204" pitchFamily="34" charset="0"/>
              </a:rPr>
              <a:t>“</a:t>
            </a:r>
            <a:r>
              <a:rPr lang="x-none" sz="2000" dirty="0">
                <a:latin typeface="Ubuntu Light" panose="020B0304030602030204" pitchFamily="34" charset="0"/>
              </a:rPr>
              <a:t>También me he sentido nervioso, pero has estado practicando mucho, ¡así que sé que harás lo mejor que puedas!</a:t>
            </a:r>
            <a:r>
              <a:rPr lang="en-US" sz="2000" dirty="0">
                <a:latin typeface="Ubuntu Light" panose="020B0304030602030204" pitchFamily="34" charset="0"/>
              </a:rPr>
              <a:t>”</a:t>
            </a:r>
            <a:endParaRPr lang="x-none" sz="2000" dirty="0">
              <a:latin typeface="Ubuntu Light" panose="020B03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6256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DA19960-34CB-46DD-8B1E-C63E01CDC2DE}"/>
              </a:ext>
            </a:extLst>
          </p:cNvPr>
          <p:cNvSpPr txBox="1">
            <a:spLocks/>
          </p:cNvSpPr>
          <p:nvPr/>
        </p:nvSpPr>
        <p:spPr>
          <a:xfrm>
            <a:off x="1096145" y="509018"/>
            <a:ext cx="6951713" cy="425054"/>
          </a:xfrm>
          <a:prstGeom prst="rect">
            <a:avLst/>
          </a:prstGeom>
          <a:noFill/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chemeClr val="bg1"/>
                </a:solidFill>
                <a:latin typeface="Ubuntu"/>
                <a:ea typeface="+mj-ea"/>
                <a:cs typeface="Ubuntu"/>
              </a:defRPr>
            </a:lvl1pPr>
          </a:lstStyle>
          <a:p>
            <a:r>
              <a:rPr lang="x-none" sz="3200" dirty="0">
                <a:solidFill>
                  <a:schemeClr val="tx1"/>
                </a:solidFill>
                <a:latin typeface="Ubuntu Light" panose="020B0304030602030204" pitchFamily="34" charset="0"/>
              </a:rPr>
              <a:t>¿Qué opción es empatía?</a:t>
            </a:r>
            <a:endParaRPr lang="en-US" sz="3300" dirty="0">
              <a:solidFill>
                <a:schemeClr val="tx1"/>
              </a:solidFill>
              <a:latin typeface="Ubuntu Light" panose="020B0304030602030204" pitchFamily="34" charset="0"/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0D04987D-1DCC-48B6-897F-294A530C8986}"/>
              </a:ext>
            </a:extLst>
          </p:cNvPr>
          <p:cNvSpPr txBox="1">
            <a:spLocks/>
          </p:cNvSpPr>
          <p:nvPr/>
        </p:nvSpPr>
        <p:spPr>
          <a:xfrm>
            <a:off x="457200" y="1365660"/>
            <a:ext cx="8229600" cy="34504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n-US" sz="2000" dirty="0">
                <a:latin typeface="Ubuntu Light" panose="020B0304030602030204" pitchFamily="34" charset="0"/>
              </a:rPr>
              <a:t>“</a:t>
            </a:r>
            <a:r>
              <a:rPr lang="x-none" sz="2000" dirty="0">
                <a:latin typeface="Ubuntu Light" panose="020B0304030602030204" pitchFamily="34" charset="0"/>
              </a:rPr>
              <a:t>El dentista me dijo que debo someterme a un tratamiento de endodoncia muy doloroso</a:t>
            </a:r>
            <a:r>
              <a:rPr lang="en-US" sz="2000" dirty="0">
                <a:latin typeface="Ubuntu Light" panose="020B0304030602030204" pitchFamily="34" charset="0"/>
              </a:rPr>
              <a:t>”</a:t>
            </a:r>
            <a:r>
              <a:rPr lang="x-none" sz="2000" dirty="0">
                <a:latin typeface="Ubuntu Light" panose="020B0304030602030204" pitchFamily="34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lphaLcParenR"/>
            </a:pPr>
            <a:r>
              <a:rPr lang="en-US" sz="2000" dirty="0">
                <a:latin typeface="Ubuntu Light" panose="020B0304030602030204" pitchFamily="34" charset="0"/>
              </a:rPr>
              <a:t>“</a:t>
            </a:r>
            <a:r>
              <a:rPr lang="x-none" sz="2000" dirty="0">
                <a:latin typeface="Ubuntu Light" panose="020B0304030602030204" pitchFamily="34" charset="0"/>
              </a:rPr>
              <a:t>¡Vaya, es horrible!  Avísame si necesitas que te lleve un poco de sopa o un batido después</a:t>
            </a:r>
            <a:r>
              <a:rPr lang="en-US" sz="2000" dirty="0">
                <a:latin typeface="Ubuntu Light" panose="020B0304030602030204" pitchFamily="34" charset="0"/>
              </a:rPr>
              <a:t>”</a:t>
            </a:r>
            <a:r>
              <a:rPr lang="x-none" sz="2000" dirty="0">
                <a:latin typeface="Ubuntu Light" panose="020B0304030602030204" pitchFamily="34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lphaLcParenR"/>
            </a:pPr>
            <a:r>
              <a:rPr lang="en-US" sz="2000" dirty="0">
                <a:latin typeface="Ubuntu Light" panose="020B0304030602030204" pitchFamily="34" charset="0"/>
              </a:rPr>
              <a:t>“</a:t>
            </a:r>
            <a:r>
              <a:rPr lang="x-none" sz="2000" dirty="0">
                <a:latin typeface="Ubuntu Light" panose="020B0304030602030204" pitchFamily="34" charset="0"/>
              </a:rPr>
              <a:t>A mi primo le hicieron uno y dijo que no le dolió nada</a:t>
            </a:r>
            <a:r>
              <a:rPr lang="en-US" sz="2000" dirty="0">
                <a:latin typeface="Ubuntu Light" panose="020B0304030602030204" pitchFamily="34" charset="0"/>
              </a:rPr>
              <a:t>”</a:t>
            </a:r>
            <a:r>
              <a:rPr lang="x-none" sz="2000" dirty="0">
                <a:latin typeface="Ubuntu Light" panose="020B0304030602030204" pitchFamily="34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lphaLcParenR"/>
            </a:pPr>
            <a:r>
              <a:rPr lang="en-US" sz="2000" dirty="0">
                <a:latin typeface="Ubuntu Light" panose="020B0304030602030204" pitchFamily="34" charset="0"/>
              </a:rPr>
              <a:t>“</a:t>
            </a:r>
            <a:r>
              <a:rPr lang="x-none" sz="2000" dirty="0">
                <a:latin typeface="Ubuntu Light" panose="020B0304030602030204" pitchFamily="34" charset="0"/>
              </a:rPr>
              <a:t>Te dolerá muchísimo. ¡Buena suerte</a:t>
            </a:r>
            <a:r>
              <a:rPr lang="en-US" sz="2000" dirty="0">
                <a:latin typeface="Ubuntu Light" panose="020B0304030602030204" pitchFamily="34" charset="0"/>
              </a:rPr>
              <a:t>”</a:t>
            </a:r>
            <a:endParaRPr lang="x-none" sz="2000" dirty="0">
              <a:latin typeface="Ubuntu Light" panose="020B030403060203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lphaLcParenR"/>
            </a:pPr>
            <a:endParaRPr lang="en-US" sz="2000" dirty="0">
              <a:latin typeface="Ubuntu Light" panose="020B03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4055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57200" y="1365660"/>
            <a:ext cx="8229600" cy="3450437"/>
          </a:xfrm>
          <a:prstGeom prst="rect">
            <a:avLst/>
          </a:prstGeom>
        </p:spPr>
        <p:txBody>
          <a:bodyPr/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x-none" sz="2000" dirty="0">
                <a:latin typeface="Ubuntu Light" panose="020B0304030602030204" pitchFamily="34" charset="0"/>
              </a:rPr>
              <a:t>Cuéntanos una ocasión en que alguien te mostró compasión. ¿Cómo te hizo sentir? (Usa la rueda de las emociones).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x-none" sz="2000" dirty="0">
                <a:latin typeface="Ubuntu Light" panose="020B0304030602030204" pitchFamily="34" charset="0"/>
              </a:rPr>
              <a:t>Cuéntanos una ocasión en que le mostraste compasión a alguien.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x-none" sz="2000" dirty="0">
                <a:latin typeface="Ubuntu Light" panose="020B0304030602030204" pitchFamily="34" charset="0"/>
              </a:rPr>
              <a:t>¿Cómo puede ayudarte la empatía como líder?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x-none" sz="2000" dirty="0">
                <a:latin typeface="Ubuntu Light" panose="020B0304030602030204" pitchFamily="34" charset="0"/>
              </a:rPr>
              <a:t>¿Cómo puedes mejorar en mostrar la empatía?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1041426" y="1365660"/>
            <a:ext cx="6262255" cy="425054"/>
          </a:xfrm>
          <a:prstGeom prst="rect">
            <a:avLst/>
          </a:prstGeom>
          <a:noFill/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chemeClr val="bg1"/>
                </a:solidFill>
                <a:latin typeface="Ubuntu"/>
                <a:ea typeface="+mj-ea"/>
                <a:cs typeface="Ubuntu"/>
              </a:defRPr>
            </a:lvl1pPr>
          </a:lstStyle>
          <a:p>
            <a:endParaRPr lang="en-US" sz="3300" dirty="0">
              <a:solidFill>
                <a:schemeClr val="tx1"/>
              </a:solidFill>
              <a:latin typeface="Ubuntu Light" panose="020B0304030602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1426" y="379705"/>
            <a:ext cx="42017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3200" b="1" dirty="0">
                <a:latin typeface="Ubuntu Light" panose="020B0304030602030204" pitchFamily="34" charset="0"/>
              </a:rPr>
              <a:t>Preguntas para reflexionar</a:t>
            </a:r>
          </a:p>
        </p:txBody>
      </p:sp>
    </p:spTree>
    <p:extLst>
      <p:ext uri="{BB962C8B-B14F-4D97-AF65-F5344CB8AC3E}">
        <p14:creationId xmlns:p14="http://schemas.microsoft.com/office/powerpoint/2010/main" val="33277174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57200" y="1365660"/>
            <a:ext cx="8229600" cy="3450437"/>
          </a:xfrm>
          <a:prstGeom prst="rect">
            <a:avLst/>
          </a:prstGeom>
        </p:spPr>
        <p:txBody>
          <a:bodyPr/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x-none" sz="2000" dirty="0">
                <a:latin typeface="Ubuntu Light" panose="020B0304030602030204" pitchFamily="34" charset="0"/>
              </a:rPr>
              <a:t>El grupo se dividirá en grupos de 2 a 4 personas.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x-none" sz="2000" dirty="0">
                <a:latin typeface="Ubuntu Light" panose="020B0304030602030204" pitchFamily="34" charset="0"/>
              </a:rPr>
              <a:t>Utilizarás la lista de emociones de la rueda de las emociones </a:t>
            </a:r>
            <a:br>
              <a:rPr lang="en-US" sz="2000" dirty="0">
                <a:latin typeface="Ubuntu Light" panose="020B0304030602030204" pitchFamily="34" charset="0"/>
              </a:rPr>
            </a:br>
            <a:r>
              <a:rPr lang="x-none" sz="2000" dirty="0">
                <a:latin typeface="Ubuntu Light" panose="020B0304030602030204" pitchFamily="34" charset="0"/>
              </a:rPr>
              <a:t>en la Lección 1.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x-none" sz="2000" dirty="0">
                <a:latin typeface="Ubuntu Light" panose="020B0304030602030204" pitchFamily="34" charset="0"/>
              </a:rPr>
              <a:t>Cada persona del grupo tendrá su turno para seleccionar una emoción de la lista y representarla sin hablar.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x-none" sz="2000" dirty="0">
                <a:latin typeface="Ubuntu Light" panose="020B0304030602030204" pitchFamily="34" charset="0"/>
              </a:rPr>
              <a:t>Los miembros del grupo deben adivinar la emoción.</a:t>
            </a:r>
          </a:p>
        </p:txBody>
      </p:sp>
      <p:sp>
        <p:nvSpPr>
          <p:cNvPr id="3" name="Rectangle 2"/>
          <p:cNvSpPr/>
          <p:nvPr/>
        </p:nvSpPr>
        <p:spPr>
          <a:xfrm>
            <a:off x="1041426" y="379705"/>
            <a:ext cx="38860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3200" b="1" dirty="0">
                <a:latin typeface="Ubuntu Light" panose="020B0304030602030204" pitchFamily="34" charset="0"/>
              </a:rPr>
              <a:t>¡Adivina la emoción!</a:t>
            </a:r>
          </a:p>
        </p:txBody>
      </p:sp>
    </p:spTree>
    <p:extLst>
      <p:ext uri="{BB962C8B-B14F-4D97-AF65-F5344CB8AC3E}">
        <p14:creationId xmlns:p14="http://schemas.microsoft.com/office/powerpoint/2010/main" val="2784166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56844" y="1488205"/>
            <a:ext cx="7785653" cy="3700084"/>
          </a:xfrm>
          <a:prstGeom prst="rect">
            <a:avLst/>
          </a:prstGeom>
        </p:spPr>
        <p:txBody>
          <a:bodyPr/>
          <a:lstStyle/>
          <a:p>
            <a:pPr marL="342892" indent="-342892">
              <a:lnSpc>
                <a:spcPct val="150000"/>
              </a:lnSpc>
            </a:pPr>
            <a:r>
              <a:rPr lang="x-none" sz="2000" dirty="0">
                <a:latin typeface="Ubuntu Light" panose="020B0304030602030204" pitchFamily="34" charset="0"/>
              </a:rPr>
              <a:t>Ser atento</a:t>
            </a:r>
          </a:p>
          <a:p>
            <a:pPr marL="342892" indent="-342892">
              <a:lnSpc>
                <a:spcPct val="150000"/>
              </a:lnSpc>
            </a:pPr>
            <a:r>
              <a:rPr lang="x-none" sz="2000" dirty="0">
                <a:latin typeface="Ubuntu Light" panose="020B0304030602030204" pitchFamily="34" charset="0"/>
              </a:rPr>
              <a:t>Estar preparado para ayudar a los atletas participantes </a:t>
            </a:r>
            <a:br>
              <a:rPr lang="en-US" sz="2000" dirty="0">
                <a:latin typeface="Ubuntu Light" panose="020B0304030602030204" pitchFamily="34" charset="0"/>
              </a:rPr>
            </a:br>
            <a:r>
              <a:rPr lang="x-none" sz="2000" dirty="0">
                <a:latin typeface="Ubuntu Light" panose="020B0304030602030204" pitchFamily="34" charset="0"/>
              </a:rPr>
              <a:t>si lo solicitan</a:t>
            </a:r>
          </a:p>
          <a:p>
            <a:pPr marL="342892" indent="-342892">
              <a:lnSpc>
                <a:spcPct val="150000"/>
              </a:lnSpc>
            </a:pPr>
            <a:r>
              <a:rPr lang="x-none" sz="2000" dirty="0">
                <a:latin typeface="Ubuntu Light" panose="020B0304030602030204" pitchFamily="34" charset="0"/>
              </a:rPr>
              <a:t>No hablar por los atletas; ayudar solo si el atleta lo pide </a:t>
            </a:r>
          </a:p>
          <a:p>
            <a:pPr marL="342892" indent="-342892">
              <a:lnSpc>
                <a:spcPct val="150000"/>
              </a:lnSpc>
            </a:pPr>
            <a:r>
              <a:rPr lang="x-none" sz="2000" dirty="0">
                <a:latin typeface="Ubuntu Light" panose="020B0304030602030204" pitchFamily="34" charset="0"/>
              </a:rPr>
              <a:t>No hablar por los atletas ni dar por hecho que necesitan ayuda: hay que preguntarles</a:t>
            </a:r>
          </a:p>
          <a:p>
            <a:pPr marL="342892" indent="-342892">
              <a:lnSpc>
                <a:spcPct val="150000"/>
              </a:lnSpc>
            </a:pPr>
            <a:r>
              <a:rPr lang="x-none" sz="2000" dirty="0">
                <a:latin typeface="Ubuntu Light" panose="020B0304030602030204" pitchFamily="34" charset="0"/>
              </a:rPr>
              <a:t>Ser enérgico y positivo</a:t>
            </a:r>
          </a:p>
          <a:p>
            <a:pPr marL="342892" indent="-342892">
              <a:lnSpc>
                <a:spcPct val="150000"/>
              </a:lnSpc>
            </a:pPr>
            <a:r>
              <a:rPr lang="x-none" sz="2000" dirty="0">
                <a:latin typeface="Ubuntu Light" panose="020B0304030602030204" pitchFamily="34" charset="0"/>
              </a:rPr>
              <a:t>Minimizar las distracciones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1076954" y="524880"/>
            <a:ext cx="6178869" cy="425054"/>
          </a:xfrm>
          <a:prstGeom prst="rect">
            <a:avLst/>
          </a:prstGeom>
          <a:noFill/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chemeClr val="bg1"/>
                </a:solidFill>
                <a:latin typeface="Ubuntu"/>
                <a:ea typeface="+mj-ea"/>
                <a:cs typeface="Ubuntu"/>
              </a:defRPr>
            </a:lvl1pPr>
          </a:lstStyle>
          <a:p>
            <a:r>
              <a:rPr lang="x-none" sz="3200" dirty="0">
                <a:solidFill>
                  <a:schemeClr val="tx1"/>
                </a:solidFill>
                <a:latin typeface="Ubuntu Light" panose="020B0304030602030204" pitchFamily="34" charset="0"/>
              </a:rPr>
              <a:t>Expectativas</a:t>
            </a:r>
            <a:r>
              <a:rPr lang="x-none" sz="3300" dirty="0">
                <a:solidFill>
                  <a:schemeClr val="tx1"/>
                </a:solidFill>
                <a:latin typeface="Ubuntu Light" panose="020B0304030602030204" pitchFamily="34" charset="0"/>
              </a:rPr>
              <a:t> – Para mentores </a:t>
            </a:r>
          </a:p>
        </p:txBody>
      </p:sp>
    </p:spTree>
    <p:extLst>
      <p:ext uri="{BB962C8B-B14F-4D97-AF65-F5344CB8AC3E}">
        <p14:creationId xmlns:p14="http://schemas.microsoft.com/office/powerpoint/2010/main" val="6709007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57200" y="1215535"/>
            <a:ext cx="8229600" cy="3450437"/>
          </a:xfrm>
          <a:prstGeom prst="rect">
            <a:avLst/>
          </a:prstGeom>
        </p:spPr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x-none" sz="1800" dirty="0">
                <a:latin typeface="Ubuntu Light" panose="020B0304030602030204" pitchFamily="34" charset="0"/>
              </a:rPr>
              <a:t>El grupo se dividirá en 2 equipos.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x-none" sz="1800" dirty="0">
                <a:latin typeface="Ubuntu Light" panose="020B0304030602030204" pitchFamily="34" charset="0"/>
              </a:rPr>
              <a:t>Un participante del Equipo A seleccionará una tarjeta con una emoción escrita.  Representarán la emoción ante su grupo sin hablar.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x-none" sz="1800" dirty="0">
                <a:latin typeface="Ubuntu Light" panose="020B0304030602030204" pitchFamily="34" charset="0"/>
              </a:rPr>
              <a:t>Otros miembros del Equipo A deben adivinar la emoción. </a:t>
            </a:r>
            <a:br>
              <a:rPr lang="en-US" sz="1800" dirty="0">
                <a:latin typeface="Ubuntu Light" panose="020B0304030602030204" pitchFamily="34" charset="0"/>
              </a:rPr>
            </a:br>
            <a:r>
              <a:rPr lang="x-none" sz="1800" dirty="0">
                <a:latin typeface="Ubuntu Light" panose="020B0304030602030204" pitchFamily="34" charset="0"/>
              </a:rPr>
              <a:t>Tendrán 15 segundos para adivinar la emoción.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x-none" sz="1800" dirty="0">
                <a:latin typeface="Ubuntu Light" panose="020B0304030602030204" pitchFamily="34" charset="0"/>
              </a:rPr>
              <a:t>Si el equipo A adivina la emoción correctamente, recibe 1 punto.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x-none" sz="1800" dirty="0">
                <a:latin typeface="Ubuntu Light" panose="020B0304030602030204" pitchFamily="34" charset="0"/>
              </a:rPr>
              <a:t>El equipo B repite el proceso seleccionando una nueva emoción y representándola.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x-none" sz="1800" dirty="0">
                <a:latin typeface="Ubuntu Light" panose="020B0304030602030204" pitchFamily="34" charset="0"/>
              </a:rPr>
              <a:t>Repitan esto hasta que todos los miembros del equipo hayan representado una emoción.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x-none" sz="1800" dirty="0">
                <a:latin typeface="Ubuntu Light" panose="020B0304030602030204" pitchFamily="34" charset="0"/>
              </a:rPr>
              <a:t>¡El equipo con la puntuación más alta gana!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sz="1800" dirty="0">
              <a:latin typeface="Ubuntu Light" panose="020B0304030602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1426" y="379705"/>
            <a:ext cx="38860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3200" b="1" dirty="0">
                <a:latin typeface="Ubuntu Light" panose="020B0304030602030204" pitchFamily="34" charset="0"/>
              </a:rPr>
              <a:t>¡Adivina la emoción!</a:t>
            </a:r>
          </a:p>
        </p:txBody>
      </p:sp>
    </p:spTree>
    <p:extLst>
      <p:ext uri="{BB962C8B-B14F-4D97-AF65-F5344CB8AC3E}">
        <p14:creationId xmlns:p14="http://schemas.microsoft.com/office/powerpoint/2010/main" val="17504563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57200" y="1703781"/>
            <a:ext cx="8404412" cy="3450437"/>
          </a:xfrm>
          <a:prstGeom prst="rect">
            <a:avLst/>
          </a:prstGeom>
        </p:spPr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x-none" sz="2000" dirty="0">
                <a:latin typeface="Ubuntu Light" panose="020B0304030602030204" pitchFamily="34" charset="0"/>
              </a:rPr>
              <a:t>¿Qué fue difícil al indicar las emociones?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x-none" sz="2000" dirty="0">
                <a:latin typeface="Ubuntu Light" panose="020B0304030602030204" pitchFamily="34" charset="0"/>
              </a:rPr>
              <a:t>¿Hubo ciertas emociones más fáciles de adivinar?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x-none" sz="2000" dirty="0">
                <a:latin typeface="Ubuntu Light" panose="020B0304030602030204" pitchFamily="34" charset="0"/>
              </a:rPr>
              <a:t>¿A qué prestaste atención para adivinar correctamente la emoción?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x-none" sz="2000" dirty="0">
                <a:latin typeface="Ubuntu Light" panose="020B0304030602030204" pitchFamily="34" charset="0"/>
              </a:rPr>
              <a:t>¿Cómo puede la identificación de emociones en otras personas (y en ti mismo) ayudarte a trabajar con la gente y a ser un mejor líder?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sz="2000" dirty="0">
              <a:latin typeface="Ubuntu Light" panose="020B0304030602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1426" y="379705"/>
            <a:ext cx="53110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3200" b="1" dirty="0">
                <a:latin typeface="Ubuntu Light" panose="020B0304030602030204" pitchFamily="34" charset="0"/>
              </a:rPr>
              <a:t>Informe de adivina la emoción</a:t>
            </a:r>
          </a:p>
        </p:txBody>
      </p:sp>
    </p:spTree>
    <p:extLst>
      <p:ext uri="{BB962C8B-B14F-4D97-AF65-F5344CB8AC3E}">
        <p14:creationId xmlns:p14="http://schemas.microsoft.com/office/powerpoint/2010/main" val="39391141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96796" y="623714"/>
            <a:ext cx="7903369" cy="628650"/>
          </a:xfrm>
          <a:prstGeom prst="rect">
            <a:avLst/>
          </a:prstGeom>
        </p:spPr>
        <p:txBody>
          <a:bodyPr/>
          <a:lstStyle/>
          <a:p>
            <a:r>
              <a:rPr lang="x-none" b="1" dirty="0">
                <a:latin typeface="Ubuntu Light" panose="020B0304030602030204" pitchFamily="34" charset="0"/>
              </a:rPr>
              <a:t>Conclusión del </a:t>
            </a:r>
            <a:br>
              <a:rPr lang="en-US" b="1" dirty="0">
                <a:latin typeface="Ubuntu Light" panose="020B0304030602030204" pitchFamily="34" charset="0"/>
              </a:rPr>
            </a:br>
            <a:r>
              <a:rPr lang="x-none" b="1" dirty="0">
                <a:latin typeface="Ubuntu Light" panose="020B0304030602030204" pitchFamily="34" charset="0"/>
              </a:rPr>
              <a:t>módulo</a:t>
            </a:r>
            <a:endParaRPr lang="en-US" b="1" i="1" dirty="0">
              <a:latin typeface="Ubuntu Light" panose="020B03040306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45805" y="1914181"/>
            <a:ext cx="8180628" cy="3567601"/>
          </a:xfrm>
          <a:prstGeom prst="rect">
            <a:avLst/>
          </a:prstGeom>
        </p:spPr>
        <p:txBody>
          <a:bodyPr>
            <a:noAutofit/>
          </a:bodyPr>
          <a:lstStyle/>
          <a:p>
            <a:pPr marL="257168" indent="-257168">
              <a:lnSpc>
                <a:spcPct val="150000"/>
              </a:lnSpc>
            </a:pPr>
            <a:r>
              <a:rPr lang="x-none" sz="1900" dirty="0">
                <a:latin typeface="Ubuntu Light" panose="020B0304030602030204" pitchFamily="34" charset="0"/>
              </a:rPr>
              <a:t>La autoconciencia es la capacidad de identificar y comprender tus emociones. Te ayuda a gestionar tus emociones.</a:t>
            </a:r>
          </a:p>
          <a:p>
            <a:pPr marL="257168" indent="-257168">
              <a:lnSpc>
                <a:spcPct val="150000"/>
              </a:lnSpc>
            </a:pPr>
            <a:r>
              <a:rPr lang="x-none" sz="1900" dirty="0">
                <a:latin typeface="Ubuntu Light" panose="020B0304030602030204" pitchFamily="34" charset="0"/>
              </a:rPr>
              <a:t>El autocontrol es la capacidad de controlar tus emociones, pensamientos y comportamientos. Te ayuda a reaccionar con calma en lugar de emocionalmente.</a:t>
            </a:r>
          </a:p>
          <a:p>
            <a:pPr marL="257168" indent="-257168">
              <a:lnSpc>
                <a:spcPct val="150000"/>
              </a:lnSpc>
            </a:pPr>
            <a:r>
              <a:rPr lang="x-none" sz="1900" dirty="0">
                <a:latin typeface="Ubuntu Light" panose="020B0304030602030204" pitchFamily="34" charset="0"/>
              </a:rPr>
              <a:t>La empatía es la capacidad de comprender y compartir los sentimientos de los demás. Te ayuda a comprender por qué los demás reaccionan de la manera en que lo hacen y te permite responder de manera apropiada.</a:t>
            </a:r>
          </a:p>
          <a:p>
            <a:pPr marL="257168" indent="-257168">
              <a:lnSpc>
                <a:spcPct val="150000"/>
              </a:lnSpc>
            </a:pPr>
            <a:r>
              <a:rPr lang="x-none" sz="1900" dirty="0">
                <a:latin typeface="Ubuntu Light" panose="020B0304030602030204" pitchFamily="34" charset="0"/>
              </a:rPr>
              <a:t>Comprender tus emociones, ser capaz de controlarlas y comprender las emociones de los demás hará que seas un líder más fuerte.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900" dirty="0">
              <a:latin typeface="Ubuntu Light" panose="020B0304030602030204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6265856" y="199498"/>
            <a:ext cx="1178518" cy="1229134"/>
          </a:xfrm>
          <a:prstGeom prst="ellips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15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344042-E244-493A-8BF2-3E491BF8735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010" y="115839"/>
            <a:ext cx="1433786" cy="13127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06422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5DF6749-BDAB-44B2-98F1-D002DE4FAC5F}"/>
              </a:ext>
            </a:extLst>
          </p:cNvPr>
          <p:cNvSpPr txBox="1"/>
          <p:nvPr/>
        </p:nvSpPr>
        <p:spPr>
          <a:xfrm>
            <a:off x="4346222" y="4831644"/>
            <a:ext cx="5260622" cy="127101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x-none" sz="2000" dirty="0">
                <a:solidFill>
                  <a:schemeClr val="bg1"/>
                </a:solidFill>
              </a:rPr>
              <a:t>Te invitamos a realizar la evaluación:</a:t>
            </a:r>
            <a:br>
              <a:rPr sz="2000" dirty="0"/>
            </a:br>
            <a:r>
              <a:rPr lang="en-US" b="1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en-US" b="1" u="sng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specialolympics.qualtrics.com</a:t>
            </a:r>
            <a:br>
              <a:rPr lang="en-US" b="1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</a:br>
            <a:r>
              <a:rPr lang="en-US" b="1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en-US" b="1" u="sng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jfe</a:t>
            </a:r>
            <a:r>
              <a:rPr lang="en-US" b="1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/form/</a:t>
            </a:r>
            <a:r>
              <a:rPr lang="en-US" b="1" u="sng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SV_5cZHOzU0qemAkDP</a:t>
            </a: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C3A867-BAA4-4FB4-81DE-0D1B0237006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182" y="4831644"/>
            <a:ext cx="1292662" cy="129266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0" y="1830359"/>
            <a:ext cx="554991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  <a:latin typeface="Ubuntu" panose="020B05040306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3037245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57200" y="1365660"/>
            <a:ext cx="8229600" cy="3450437"/>
          </a:xfrm>
          <a:prstGeom prst="rect">
            <a:avLst/>
          </a:prstGeom>
        </p:spPr>
        <p:txBody>
          <a:bodyPr/>
          <a:lstStyle/>
          <a:p>
            <a:pPr marL="342892" indent="-342892">
              <a:lnSpc>
                <a:spcPct val="150000"/>
              </a:lnSpc>
            </a:pPr>
            <a:r>
              <a:rPr lang="x-none" sz="2000" dirty="0">
                <a:latin typeface="Ubuntu Light" panose="020B0304030602030204" pitchFamily="34" charset="0"/>
              </a:rPr>
              <a:t>Estar preparado para enseñar y tratar de satisfacer las necesidades de todos los atletas</a:t>
            </a:r>
          </a:p>
          <a:p>
            <a:pPr marL="342892" indent="-342892">
              <a:lnSpc>
                <a:spcPct val="150000"/>
              </a:lnSpc>
            </a:pPr>
            <a:r>
              <a:rPr lang="x-none" sz="2000" dirty="0">
                <a:latin typeface="Ubuntu Light" panose="020B0304030602030204" pitchFamily="34" charset="0"/>
              </a:rPr>
              <a:t>Desafiar a los participantes a aprender algo nuevo sobre ellos mismos y los demás</a:t>
            </a:r>
          </a:p>
          <a:p>
            <a:pPr marL="342892" indent="-342892">
              <a:lnSpc>
                <a:spcPct val="150000"/>
              </a:lnSpc>
            </a:pPr>
            <a:r>
              <a:rPr lang="x-none" sz="2000" dirty="0">
                <a:latin typeface="Ubuntu Light" panose="020B0304030602030204" pitchFamily="34" charset="0"/>
              </a:rPr>
              <a:t>Brindar oportunidades para que cada atleta tenga éxito y crezca</a:t>
            </a:r>
          </a:p>
          <a:p>
            <a:pPr marL="342892" indent="-342892">
              <a:lnSpc>
                <a:spcPct val="150000"/>
              </a:lnSpc>
            </a:pPr>
            <a:r>
              <a:rPr lang="x-none" sz="2000" dirty="0">
                <a:latin typeface="Ubuntu Light" panose="020B0304030602030204" pitchFamily="34" charset="0"/>
              </a:rPr>
              <a:t>Apoyar y participar en discusiones y cuestionamientos que conduzcan al aprendizaje</a:t>
            </a:r>
          </a:p>
          <a:p>
            <a:pPr marL="342892" indent="-342892">
              <a:lnSpc>
                <a:spcPct val="150000"/>
              </a:lnSpc>
            </a:pPr>
            <a:r>
              <a:rPr lang="x-none" sz="2000" dirty="0">
                <a:latin typeface="Ubuntu Light" panose="020B0304030602030204" pitchFamily="34" charset="0"/>
              </a:rPr>
              <a:t>Tratar a los atletas y mentores con respeto y cuidado</a:t>
            </a:r>
          </a:p>
          <a:p>
            <a:pPr marL="342892" indent="-342892">
              <a:lnSpc>
                <a:spcPct val="150000"/>
              </a:lnSpc>
            </a:pPr>
            <a:r>
              <a:rPr lang="x-none" sz="2000" dirty="0">
                <a:latin typeface="Ubuntu Light" panose="020B0304030602030204" pitchFamily="34" charset="0"/>
              </a:rPr>
              <a:t>Crear una atmósfera de respeto mutuo y alegría por aprender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1041426" y="1365660"/>
            <a:ext cx="6262255" cy="425054"/>
          </a:xfrm>
          <a:prstGeom prst="rect">
            <a:avLst/>
          </a:prstGeom>
          <a:noFill/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chemeClr val="bg1"/>
                </a:solidFill>
                <a:latin typeface="Ubuntu"/>
                <a:ea typeface="+mj-ea"/>
                <a:cs typeface="Ubuntu"/>
              </a:defRPr>
            </a:lvl1pPr>
          </a:lstStyle>
          <a:p>
            <a:endParaRPr lang="en-US" sz="3300" dirty="0">
              <a:solidFill>
                <a:schemeClr val="tx1"/>
              </a:solidFill>
              <a:latin typeface="Ubuntu Light" panose="020B0304030602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1426" y="379705"/>
            <a:ext cx="6136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3200" b="1" dirty="0">
                <a:latin typeface="Ubuntu Light" panose="020B0304030602030204" pitchFamily="34" charset="0"/>
              </a:rPr>
              <a:t>Expectativas – Para facilitadores  </a:t>
            </a:r>
          </a:p>
        </p:txBody>
      </p:sp>
    </p:spTree>
    <p:extLst>
      <p:ext uri="{BB962C8B-B14F-4D97-AF65-F5344CB8AC3E}">
        <p14:creationId xmlns:p14="http://schemas.microsoft.com/office/powerpoint/2010/main" val="969866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69136" y="433532"/>
            <a:ext cx="7903369" cy="629841"/>
          </a:xfrm>
          <a:prstGeom prst="rect">
            <a:avLst/>
          </a:prstGeom>
        </p:spPr>
        <p:txBody>
          <a:bodyPr/>
          <a:lstStyle/>
          <a:p>
            <a:r>
              <a:rPr lang="x-none" sz="3200" b="1" dirty="0">
                <a:latin typeface="Ubuntu Light" panose="020B0304030602030204" pitchFamily="34" charset="0"/>
              </a:rPr>
              <a:t>Descripción general del módulo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70046" y="1954275"/>
            <a:ext cx="8274561" cy="4648323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x-none" sz="2000" b="1" u="sng" dirty="0">
                <a:latin typeface="Ubuntu Light" panose="020B0304030602030204" pitchFamily="34" charset="0"/>
              </a:rPr>
              <a:t>Lección 1: Autoconciencia</a:t>
            </a:r>
            <a:r>
              <a:rPr lang="x-none" sz="2000" b="1" dirty="0">
                <a:latin typeface="Ubuntu Light" panose="020B0304030602030204" pitchFamily="34" charset="0"/>
              </a:rPr>
              <a:t>. </a:t>
            </a:r>
            <a:r>
              <a:rPr lang="x-none" sz="2000" dirty="0">
                <a:latin typeface="Ubuntu Light" panose="020B0304030602030204" pitchFamily="34" charset="0"/>
              </a:rPr>
              <a:t>Discutiremos la identificación de tus emociones.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x-none" sz="2000" b="1" u="sng" dirty="0">
                <a:latin typeface="Ubuntu Light" panose="020B0304030602030204" pitchFamily="34" charset="0"/>
              </a:rPr>
              <a:t>Lección 2: Autocontrol</a:t>
            </a:r>
            <a:r>
              <a:rPr lang="x-none" sz="2000" b="1" dirty="0">
                <a:latin typeface="Ubuntu Light" panose="020B0304030602030204" pitchFamily="34" charset="0"/>
              </a:rPr>
              <a:t>.</a:t>
            </a:r>
            <a:r>
              <a:rPr lang="x-none" sz="2000" dirty="0">
                <a:latin typeface="Ubuntu Light" panose="020B0304030602030204" pitchFamily="34" charset="0"/>
              </a:rPr>
              <a:t>  Discutiremos las técnicas de autocontrol.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x-none" sz="2000" b="1" u="sng" dirty="0">
                <a:latin typeface="Ubuntu Light" panose="020B0304030602030204" pitchFamily="34" charset="0"/>
              </a:rPr>
              <a:t>Lección 3: Cómo empatizar con otros</a:t>
            </a:r>
            <a:r>
              <a:rPr lang="x-none" sz="2000" dirty="0">
                <a:latin typeface="Ubuntu Light" panose="020B0304030602030204" pitchFamily="34" charset="0"/>
              </a:rPr>
              <a:t>.  Hablaremos de la importancia de la empatía y de responder a los demás con empatía.</a:t>
            </a:r>
          </a:p>
          <a:p>
            <a:pPr marL="0" indent="0">
              <a:buNone/>
            </a:pPr>
            <a:endParaRPr lang="en-US" sz="2000" dirty="0">
              <a:latin typeface="Ubuntu Light" panose="020B03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165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22728" y="302920"/>
            <a:ext cx="9476509" cy="629840"/>
          </a:xfrm>
          <a:prstGeom prst="rect">
            <a:avLst/>
          </a:prstGeom>
        </p:spPr>
        <p:txBody>
          <a:bodyPr/>
          <a:lstStyle/>
          <a:p>
            <a:r>
              <a:rPr lang="x-none" b="1" dirty="0">
                <a:solidFill>
                  <a:schemeClr val="bg1"/>
                </a:solidFill>
                <a:latin typeface="Ubuntu Light" panose="020B0304030602030204" pitchFamily="34" charset="0"/>
              </a:rPr>
              <a:t>Lección 1: Autoconciencia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22728" y="1921220"/>
            <a:ext cx="6472052" cy="305871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x-none" b="1" u="sng" dirty="0">
                <a:solidFill>
                  <a:schemeClr val="bg1"/>
                </a:solidFill>
                <a:latin typeface="Ubuntu Light" panose="020B0304030602030204" pitchFamily="34" charset="0"/>
              </a:rPr>
              <a:t>En esta lección</a:t>
            </a:r>
            <a:r>
              <a:rPr lang="x-none" b="1" dirty="0">
                <a:solidFill>
                  <a:schemeClr val="bg1"/>
                </a:solidFill>
                <a:latin typeface="Ubuntu Light" panose="020B0304030602030204" pitchFamily="34" charset="0"/>
              </a:rPr>
              <a:t>:</a:t>
            </a:r>
          </a:p>
          <a:p>
            <a:pPr marL="257168" indent="-257168">
              <a:lnSpc>
                <a:spcPct val="150000"/>
              </a:lnSpc>
            </a:pPr>
            <a:r>
              <a:rPr lang="x-none" sz="2400" dirty="0">
                <a:solidFill>
                  <a:schemeClr val="bg1"/>
                </a:solidFill>
                <a:latin typeface="Ubuntu Light" panose="020B0304030602030204" pitchFamily="34" charset="0"/>
              </a:rPr>
              <a:t>Definiremos la autoconciencia</a:t>
            </a:r>
          </a:p>
          <a:p>
            <a:pPr marL="257168" indent="-257168">
              <a:lnSpc>
                <a:spcPct val="150000"/>
              </a:lnSpc>
            </a:pPr>
            <a:r>
              <a:rPr lang="x-none" sz="2400" dirty="0">
                <a:solidFill>
                  <a:schemeClr val="bg1"/>
                </a:solidFill>
                <a:latin typeface="Ubuntu Light" panose="020B0304030602030204" pitchFamily="34" charset="0"/>
              </a:rPr>
              <a:t>Exploraremos tus emociones</a:t>
            </a:r>
          </a:p>
          <a:p>
            <a:pPr marL="257168" indent="-257168">
              <a:lnSpc>
                <a:spcPct val="150000"/>
              </a:lnSpc>
            </a:pPr>
            <a:r>
              <a:rPr lang="x-none" sz="2400" dirty="0">
                <a:solidFill>
                  <a:schemeClr val="bg1"/>
                </a:solidFill>
                <a:latin typeface="Ubuntu Light" panose="020B0304030602030204" pitchFamily="34" charset="0"/>
              </a:rPr>
              <a:t>Discutiremos cómo la autoconciencia fortalece tu liderazgo</a:t>
            </a:r>
          </a:p>
          <a:p>
            <a:pPr marL="257168" indent="-257168">
              <a:lnSpc>
                <a:spcPct val="150000"/>
              </a:lnSpc>
            </a:pPr>
            <a:r>
              <a:rPr lang="x-none" sz="2400" dirty="0">
                <a:solidFill>
                  <a:schemeClr val="bg1"/>
                </a:solidFill>
                <a:latin typeface="Ubuntu Light" panose="020B0304030602030204" pitchFamily="34" charset="0"/>
              </a:rPr>
              <a:t>Identificaremos cómo puedes mejorar la autoconciencia</a:t>
            </a:r>
          </a:p>
          <a:p>
            <a:pPr marL="0" indent="0">
              <a:buNone/>
            </a:pPr>
            <a:endParaRPr lang="en-US" sz="2400" dirty="0">
              <a:latin typeface="Ubuntu Light" panose="020B0304030602030204" pitchFamily="34" charset="0"/>
            </a:endParaRPr>
          </a:p>
          <a:p>
            <a:pPr marL="0" indent="0">
              <a:buNone/>
            </a:pPr>
            <a:endParaRPr lang="en-US" sz="2400" dirty="0">
              <a:latin typeface="Ubuntu Light" panose="020B0304030602030204" pitchFamily="34" charset="0"/>
            </a:endParaRPr>
          </a:p>
          <a:p>
            <a:pPr marL="0" indent="0">
              <a:buNone/>
            </a:pPr>
            <a:endParaRPr lang="en-US" sz="2400" dirty="0">
              <a:latin typeface="Ubuntu Light" panose="020B0304030602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EF8C19-B20F-44F6-AACE-CFDA71AAF0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9118" y="2878865"/>
            <a:ext cx="1771858" cy="178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919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708013-74A5-42E7-BBEC-13AE129E3F1C}"/>
              </a:ext>
            </a:extLst>
          </p:cNvPr>
          <p:cNvSpPr txBox="1">
            <a:spLocks/>
          </p:cNvSpPr>
          <p:nvPr/>
        </p:nvSpPr>
        <p:spPr>
          <a:xfrm>
            <a:off x="886690" y="2413374"/>
            <a:ext cx="8066809" cy="677084"/>
          </a:xfrm>
          <a:prstGeom prst="rect">
            <a:avLst/>
          </a:prstGeom>
        </p:spPr>
        <p:txBody>
          <a:bodyPr numCol="1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x-none" sz="2400" dirty="0">
                <a:latin typeface="Ubuntu Light" panose="020B0304030602030204" pitchFamily="34" charset="0"/>
              </a:rPr>
              <a:t>La capacidad de identificar y comprender tus emociones.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A19960-34CB-46DD-8B1E-C63E01CDC2DE}"/>
              </a:ext>
            </a:extLst>
          </p:cNvPr>
          <p:cNvSpPr txBox="1">
            <a:spLocks/>
          </p:cNvSpPr>
          <p:nvPr/>
        </p:nvSpPr>
        <p:spPr>
          <a:xfrm>
            <a:off x="1096145" y="509018"/>
            <a:ext cx="6951713" cy="425054"/>
          </a:xfrm>
          <a:prstGeom prst="rect">
            <a:avLst/>
          </a:prstGeom>
          <a:noFill/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chemeClr val="bg1"/>
                </a:solidFill>
                <a:latin typeface="Ubuntu"/>
                <a:ea typeface="+mj-ea"/>
                <a:cs typeface="Ubuntu"/>
              </a:defRPr>
            </a:lvl1pPr>
          </a:lstStyle>
          <a:p>
            <a:r>
              <a:rPr lang="x-none" sz="3200" dirty="0">
                <a:solidFill>
                  <a:schemeClr val="tx1"/>
                </a:solidFill>
                <a:latin typeface="Ubuntu Light" panose="020B0304030602030204" pitchFamily="34" charset="0"/>
              </a:rPr>
              <a:t>Autoconciencia</a:t>
            </a:r>
            <a:endParaRPr lang="en-US" sz="3300" dirty="0">
              <a:solidFill>
                <a:schemeClr val="tx1"/>
              </a:solidFill>
              <a:latin typeface="Ubuntu Light" panose="020B0304030602030204" pitchFamily="34" charset="0"/>
            </a:endParaRPr>
          </a:p>
        </p:txBody>
      </p:sp>
      <p:pic>
        <p:nvPicPr>
          <p:cNvPr id="5" name="Picture 4" descr="Icono&#10;&#10;Descripción generada automáticamente">
            <a:extLst>
              <a:ext uri="{FF2B5EF4-FFF2-40B4-BE49-F238E27FC236}">
                <a16:creationId xmlns:a16="http://schemas.microsoft.com/office/drawing/2014/main" id="{20A748DD-E8AA-419C-BE22-2790537ADA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4738" y="3767543"/>
            <a:ext cx="1894523" cy="191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132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DA19960-34CB-46DD-8B1E-C63E01CDC2DE}"/>
              </a:ext>
            </a:extLst>
          </p:cNvPr>
          <p:cNvSpPr txBox="1">
            <a:spLocks/>
          </p:cNvSpPr>
          <p:nvPr/>
        </p:nvSpPr>
        <p:spPr>
          <a:xfrm>
            <a:off x="1096145" y="509018"/>
            <a:ext cx="6951713" cy="425054"/>
          </a:xfrm>
          <a:prstGeom prst="rect">
            <a:avLst/>
          </a:prstGeom>
          <a:noFill/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chemeClr val="bg1"/>
                </a:solidFill>
                <a:latin typeface="Ubuntu"/>
                <a:ea typeface="+mj-ea"/>
                <a:cs typeface="Ubuntu"/>
              </a:defRPr>
            </a:lvl1pPr>
          </a:lstStyle>
          <a:p>
            <a:r>
              <a:rPr lang="x-none" sz="3200" dirty="0">
                <a:solidFill>
                  <a:schemeClr val="tx1"/>
                </a:solidFill>
                <a:latin typeface="Ubuntu Light" panose="020B0304030602030204" pitchFamily="34" charset="0"/>
              </a:rPr>
              <a:t>La rueda de las emociones</a:t>
            </a:r>
            <a:endParaRPr lang="en-US" sz="3300" dirty="0">
              <a:solidFill>
                <a:schemeClr val="tx1"/>
              </a:solidFill>
              <a:latin typeface="Ubuntu Light" panose="020B0304030602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D5CD67-0A19-4B34-85AA-EB446CBFB36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657869" y="938223"/>
            <a:ext cx="5828260" cy="58199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525E6D-E005-4E54-A070-381870388BEF}"/>
              </a:ext>
            </a:extLst>
          </p:cNvPr>
          <p:cNvSpPr txBox="1"/>
          <p:nvPr/>
        </p:nvSpPr>
        <p:spPr>
          <a:xfrm>
            <a:off x="212942" y="6439345"/>
            <a:ext cx="2668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200" i="1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Fuente: TeensHealth from Nemours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71557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DA19960-34CB-46DD-8B1E-C63E01CDC2DE}"/>
              </a:ext>
            </a:extLst>
          </p:cNvPr>
          <p:cNvSpPr txBox="1">
            <a:spLocks/>
          </p:cNvSpPr>
          <p:nvPr/>
        </p:nvSpPr>
        <p:spPr>
          <a:xfrm>
            <a:off x="1096145" y="509018"/>
            <a:ext cx="6951713" cy="425054"/>
          </a:xfrm>
          <a:prstGeom prst="rect">
            <a:avLst/>
          </a:prstGeom>
          <a:noFill/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chemeClr val="bg1"/>
                </a:solidFill>
                <a:latin typeface="Ubuntu"/>
                <a:ea typeface="+mj-ea"/>
                <a:cs typeface="Ubuntu"/>
              </a:defRPr>
            </a:lvl1pPr>
          </a:lstStyle>
          <a:p>
            <a:r>
              <a:rPr lang="x-none" sz="3200" dirty="0">
                <a:solidFill>
                  <a:schemeClr val="tx1"/>
                </a:solidFill>
                <a:latin typeface="Ubuntu Light" panose="020B0304030602030204" pitchFamily="34" charset="0"/>
              </a:rPr>
              <a:t>Las emociones pueden ser confusas</a:t>
            </a:r>
            <a:endParaRPr lang="en-US" sz="3300" dirty="0">
              <a:solidFill>
                <a:schemeClr val="tx1"/>
              </a:solidFill>
              <a:latin typeface="Ubuntu Light" panose="020B0304030602030204" pitchFamily="34" charset="0"/>
            </a:endParaRPr>
          </a:p>
        </p:txBody>
      </p:sp>
      <p:pic>
        <p:nvPicPr>
          <p:cNvPr id="4" name="Picture 3" descr="Una colección de dados con expresiones faciales que muestran una variedad de emociones">
            <a:extLst>
              <a:ext uri="{FF2B5EF4-FFF2-40B4-BE49-F238E27FC236}">
                <a16:creationId xmlns:a16="http://schemas.microsoft.com/office/drawing/2014/main" id="{24D6334E-3196-42EE-8013-8BA4149D7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8160" y="1905000"/>
            <a:ext cx="4572000" cy="304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DB383B-4D28-4B8D-943C-ED22F46F0590}"/>
              </a:ext>
            </a:extLst>
          </p:cNvPr>
          <p:cNvSpPr txBox="1"/>
          <p:nvPr/>
        </p:nvSpPr>
        <p:spPr>
          <a:xfrm>
            <a:off x="325120" y="1463040"/>
            <a:ext cx="3799840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sz="1900" dirty="0">
                <a:latin typeface="Ubuntu" panose="020B0504030602030204" pitchFamily="34" charset="0"/>
              </a:rPr>
              <a:t>Según la situación en la que te encuentres, la emoción que sientes puede significar cosas diferentes.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sz="1900" dirty="0">
                <a:latin typeface="Ubuntu" panose="020B0504030602030204" pitchFamily="34" charset="0"/>
              </a:rPr>
              <a:t>Cierra los ojos, imagina las siguientes situaciones y piensa en las emociones que sientes: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x-none" sz="1900" b="1" i="1" dirty="0">
                <a:latin typeface="Ubuntu" panose="020B0504030602030204" pitchFamily="34" charset="0"/>
              </a:rPr>
              <a:t>Ganar una medalla </a:t>
            </a:r>
            <a:br>
              <a:rPr lang="en-US" sz="1900" b="1" i="1" dirty="0">
                <a:latin typeface="Ubuntu" panose="020B0504030602030204" pitchFamily="34" charset="0"/>
              </a:rPr>
            </a:br>
            <a:r>
              <a:rPr lang="x-none" sz="1900" b="1" i="1" dirty="0">
                <a:latin typeface="Ubuntu" panose="020B0504030602030204" pitchFamily="34" charset="0"/>
              </a:rPr>
              <a:t>de oro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x-none" sz="1900" b="1" i="1" dirty="0">
                <a:latin typeface="Ubuntu" panose="020B0504030602030204" pitchFamily="34" charset="0"/>
              </a:rPr>
              <a:t>Recibir un abrazo de un familiar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x-none" sz="1900" dirty="0">
                <a:latin typeface="Ubuntu" panose="020B0504030602030204" pitchFamily="34" charset="0"/>
              </a:rPr>
              <a:t>¿Cómo te sientes en estos momentos?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x-none" sz="1900" dirty="0">
                <a:latin typeface="Ubuntu" panose="020B0504030602030204" pitchFamily="34" charset="0"/>
              </a:rPr>
              <a:t>¿En qué se parecen o en qué se diferencian las emociones?</a:t>
            </a:r>
          </a:p>
        </p:txBody>
      </p:sp>
    </p:spTree>
    <p:extLst>
      <p:ext uri="{BB962C8B-B14F-4D97-AF65-F5344CB8AC3E}">
        <p14:creationId xmlns:p14="http://schemas.microsoft.com/office/powerpoint/2010/main" val="276420626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SO_AP_Presentation.potx</Template>
  <TotalTime>17345</TotalTime>
  <Words>2138</Words>
  <Application>Microsoft Office PowerPoint</Application>
  <PresentationFormat>On-screen Show (4:3)</PresentationFormat>
  <Paragraphs>266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Gill Sans</vt:lpstr>
      <vt:lpstr>Arial</vt:lpstr>
      <vt:lpstr>Calibri</vt:lpstr>
      <vt:lpstr>Ubuntu</vt:lpstr>
      <vt:lpstr>Ubuntu Light</vt:lpstr>
      <vt:lpstr>1_Custom Design</vt:lpstr>
      <vt:lpstr>Comprensión de las emociones</vt:lpstr>
      <vt:lpstr>PowerPoint Presentation</vt:lpstr>
      <vt:lpstr>PowerPoint Presentation</vt:lpstr>
      <vt:lpstr>PowerPoint Presentation</vt:lpstr>
      <vt:lpstr>Descripción general del módulo</vt:lpstr>
      <vt:lpstr>Lección 1: Autoconciencia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Lección 2: Autocontrol</vt:lpstr>
      <vt:lpstr>PowerPoint Presentation</vt:lpstr>
      <vt:lpstr>PowerPoint Presentation</vt:lpstr>
      <vt:lpstr>PowerPoint Presentation</vt:lpstr>
      <vt:lpstr>PowerPoint Presentation</vt:lpstr>
      <vt:lpstr>Lección 3: Cómo empatizar con otros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Conclusión del  módulo</vt:lpstr>
      <vt:lpstr>PowerPoint Presentation</vt:lpstr>
    </vt:vector>
  </TitlesOfParts>
  <Company>Zero-G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Ciaran OGaora</dc:creator>
  <cp:lastModifiedBy>Sawant, Vaishnavi</cp:lastModifiedBy>
  <cp:revision>127</cp:revision>
  <dcterms:created xsi:type="dcterms:W3CDTF">2012-07-03T15:00:02Z</dcterms:created>
  <dcterms:modified xsi:type="dcterms:W3CDTF">2021-11-08T14:03:04Z</dcterms:modified>
</cp:coreProperties>
</file>