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4"/>
    <p:sldMasterId id="2147483796" r:id="rId5"/>
  </p:sldMasterIdLst>
  <p:notesMasterIdLst>
    <p:notesMasterId r:id="rId39"/>
  </p:notesMasterIdLst>
  <p:handoutMasterIdLst>
    <p:handoutMasterId r:id="rId40"/>
  </p:handoutMasterIdLst>
  <p:sldIdLst>
    <p:sldId id="276" r:id="rId6"/>
    <p:sldId id="279" r:id="rId7"/>
    <p:sldId id="280" r:id="rId8"/>
    <p:sldId id="281" r:id="rId9"/>
    <p:sldId id="277" r:id="rId10"/>
    <p:sldId id="282" r:id="rId11"/>
    <p:sldId id="303" r:id="rId12"/>
    <p:sldId id="306" r:id="rId13"/>
    <p:sldId id="326" r:id="rId14"/>
    <p:sldId id="324" r:id="rId15"/>
    <p:sldId id="325" r:id="rId16"/>
    <p:sldId id="323" r:id="rId17"/>
    <p:sldId id="308" r:id="rId18"/>
    <p:sldId id="285" r:id="rId19"/>
    <p:sldId id="336" r:id="rId20"/>
    <p:sldId id="310" r:id="rId21"/>
    <p:sldId id="328" r:id="rId22"/>
    <p:sldId id="327" r:id="rId23"/>
    <p:sldId id="288" r:id="rId24"/>
    <p:sldId id="305" r:id="rId25"/>
    <p:sldId id="332" r:id="rId26"/>
    <p:sldId id="333" r:id="rId27"/>
    <p:sldId id="334" r:id="rId28"/>
    <p:sldId id="335" r:id="rId29"/>
    <p:sldId id="314" r:id="rId30"/>
    <p:sldId id="313" r:id="rId31"/>
    <p:sldId id="315" r:id="rId32"/>
    <p:sldId id="316" r:id="rId33"/>
    <p:sldId id="317" r:id="rId34"/>
    <p:sldId id="318" r:id="rId35"/>
    <p:sldId id="319" r:id="rId36"/>
    <p:sldId id="302" r:id="rId37"/>
    <p:sldId id="274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antha Huffman" initials="SH" lastIdx="17" clrIdx="0">
    <p:extLst>
      <p:ext uri="{19B8F6BF-5375-455C-9EA6-DF929625EA0E}">
        <p15:presenceInfo xmlns:p15="http://schemas.microsoft.com/office/powerpoint/2012/main" userId="S::shuffman@specialolympics.org::ac277a05-3f32-493b-be0f-67750426eb40" providerId="AD"/>
      </p:ext>
    </p:extLst>
  </p:cmAuthor>
  <p:cmAuthor id="2" name="Emily Klinger" initials="EK" lastIdx="13" clrIdx="1">
    <p:extLst>
      <p:ext uri="{19B8F6BF-5375-455C-9EA6-DF929625EA0E}">
        <p15:presenceInfo xmlns:p15="http://schemas.microsoft.com/office/powerpoint/2012/main" userId="S-1-5-21-2897855483-1492041518-4156851567-236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5C88"/>
    <a:srgbClr val="222421"/>
    <a:srgbClr val="2E3333"/>
    <a:srgbClr val="1A1A16"/>
    <a:srgbClr val="1A1A10"/>
    <a:srgbClr val="16151E"/>
    <a:srgbClr val="292511"/>
    <a:srgbClr val="000000"/>
    <a:srgbClr val="FF5517"/>
    <a:srgbClr val="FF79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86388" autoAdjust="0"/>
  </p:normalViewPr>
  <p:slideViewPr>
    <p:cSldViewPr snapToGrid="0" snapToObjects="1">
      <p:cViewPr>
        <p:scale>
          <a:sx n="90" d="100"/>
          <a:sy n="90" d="100"/>
        </p:scale>
        <p:origin x="500" y="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85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-323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6/11/relationships/changesInfo" Target="changesInfos/changesInfo1.xml"/><Relationship Id="rId20" Type="http://schemas.openxmlformats.org/officeDocument/2006/relationships/slide" Target="slides/slide15.xml"/><Relationship Id="rId41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ia Padron" userId="af9afbcc-40b7-43dd-a0ac-4166ba243fa8" providerId="ADAL" clId="{906BA4CE-5E15-4B5D-B34E-964B88E128FD}"/>
    <pc:docChg chg="custSel modSld">
      <pc:chgData name="Kenia Padron" userId="af9afbcc-40b7-43dd-a0ac-4166ba243fa8" providerId="ADAL" clId="{906BA4CE-5E15-4B5D-B34E-964B88E128FD}" dt="2026-09-21T13:46:43.568" v="279" actId="20577"/>
      <pc:docMkLst>
        <pc:docMk/>
      </pc:docMkLst>
      <pc:sldChg chg="modSp mod">
        <pc:chgData name="Kenia Padron" userId="af9afbcc-40b7-43dd-a0ac-4166ba243fa8" providerId="ADAL" clId="{906BA4CE-5E15-4B5D-B34E-964B88E128FD}" dt="2026-09-21T13:46:06.507" v="248" actId="6549"/>
        <pc:sldMkLst>
          <pc:docMk/>
          <pc:sldMk cId="3037245643" sldId="274"/>
        </pc:sldMkLst>
        <pc:spChg chg="mod">
          <ac:chgData name="Kenia Padron" userId="af9afbcc-40b7-43dd-a0ac-4166ba243fa8" providerId="ADAL" clId="{906BA4CE-5E15-4B5D-B34E-964B88E128FD}" dt="2026-09-21T13:46:06.507" v="248" actId="6549"/>
          <ac:spMkLst>
            <pc:docMk/>
            <pc:sldMk cId="3037245643" sldId="274"/>
            <ac:spMk id="5" creationId="{EFB84FE5-6FD1-468D-A76B-C10780EC1E43}"/>
          </ac:spMkLst>
        </pc:spChg>
      </pc:sldChg>
      <pc:sldChg chg="modSp mod">
        <pc:chgData name="Kenia Padron" userId="af9afbcc-40b7-43dd-a0ac-4166ba243fa8" providerId="ADAL" clId="{906BA4CE-5E15-4B5D-B34E-964B88E128FD}" dt="2026-09-21T13:25:54.940" v="36" actId="27636"/>
        <pc:sldMkLst>
          <pc:docMk/>
          <pc:sldMk cId="3219037863" sldId="276"/>
        </pc:sldMkLst>
        <pc:spChg chg="mod">
          <ac:chgData name="Kenia Padron" userId="af9afbcc-40b7-43dd-a0ac-4166ba243fa8" providerId="ADAL" clId="{906BA4CE-5E15-4B5D-B34E-964B88E128FD}" dt="2026-09-21T13:25:54.940" v="36" actId="27636"/>
          <ac:spMkLst>
            <pc:docMk/>
            <pc:sldMk cId="3219037863" sldId="276"/>
            <ac:spMk id="2" creationId="{00000000-0000-0000-0000-000000000000}"/>
          </ac:spMkLst>
        </pc:spChg>
        <pc:spChg chg="mod">
          <ac:chgData name="Kenia Padron" userId="af9afbcc-40b7-43dd-a0ac-4166ba243fa8" providerId="ADAL" clId="{906BA4CE-5E15-4B5D-B34E-964B88E128FD}" dt="2026-09-21T13:25:44.169" v="14" actId="20577"/>
          <ac:spMkLst>
            <pc:docMk/>
            <pc:sldMk cId="3219037863" sldId="276"/>
            <ac:spMk id="3" creationId="{184B257E-5CA9-4269-8652-97432D5FF5F0}"/>
          </ac:spMkLst>
        </pc:spChg>
      </pc:sldChg>
      <pc:sldChg chg="modSp mod">
        <pc:chgData name="Kenia Padron" userId="af9afbcc-40b7-43dd-a0ac-4166ba243fa8" providerId="ADAL" clId="{906BA4CE-5E15-4B5D-B34E-964B88E128FD}" dt="2026-09-21T13:26:04.738" v="45" actId="20577"/>
        <pc:sldMkLst>
          <pc:docMk/>
          <pc:sldMk cId="2518416498" sldId="279"/>
        </pc:sldMkLst>
        <pc:spChg chg="mod">
          <ac:chgData name="Kenia Padron" userId="af9afbcc-40b7-43dd-a0ac-4166ba243fa8" providerId="ADAL" clId="{906BA4CE-5E15-4B5D-B34E-964B88E128FD}" dt="2026-09-21T13:26:00.565" v="43" actId="20577"/>
          <ac:spMkLst>
            <pc:docMk/>
            <pc:sldMk cId="2518416498" sldId="279"/>
            <ac:spMk id="5" creationId="{C4CB10CF-D62C-4048-B361-4722FA100C20}"/>
          </ac:spMkLst>
        </pc:spChg>
        <pc:spChg chg="mod">
          <ac:chgData name="Kenia Padron" userId="af9afbcc-40b7-43dd-a0ac-4166ba243fa8" providerId="ADAL" clId="{906BA4CE-5E15-4B5D-B34E-964B88E128FD}" dt="2026-09-21T13:26:04.738" v="45" actId="20577"/>
          <ac:spMkLst>
            <pc:docMk/>
            <pc:sldMk cId="2518416498" sldId="279"/>
            <ac:spMk id="6" creationId="{9B648544-AA83-4D9E-B8CF-6C2FE6DF9A99}"/>
          </ac:spMkLst>
        </pc:spChg>
      </pc:sldChg>
      <pc:sldChg chg="modSp mod">
        <pc:chgData name="Kenia Padron" userId="af9afbcc-40b7-43dd-a0ac-4166ba243fa8" providerId="ADAL" clId="{906BA4CE-5E15-4B5D-B34E-964B88E128FD}" dt="2026-09-21T13:26:32.969" v="64" actId="20577"/>
        <pc:sldMkLst>
          <pc:docMk/>
          <pc:sldMk cId="670900732" sldId="280"/>
        </pc:sldMkLst>
        <pc:spChg chg="mod">
          <ac:chgData name="Kenia Padron" userId="af9afbcc-40b7-43dd-a0ac-4166ba243fa8" providerId="ADAL" clId="{906BA4CE-5E15-4B5D-B34E-964B88E128FD}" dt="2026-09-21T13:26:32.969" v="64" actId="20577"/>
          <ac:spMkLst>
            <pc:docMk/>
            <pc:sldMk cId="670900732" sldId="280"/>
            <ac:spMk id="5" creationId="{376AA486-493C-499E-9B90-78229CA65FE5}"/>
          </ac:spMkLst>
        </pc:spChg>
      </pc:sldChg>
      <pc:sldChg chg="modSp mod">
        <pc:chgData name="Kenia Padron" userId="af9afbcc-40b7-43dd-a0ac-4166ba243fa8" providerId="ADAL" clId="{906BA4CE-5E15-4B5D-B34E-964B88E128FD}" dt="2026-09-21T13:27:45.139" v="70" actId="20577"/>
        <pc:sldMkLst>
          <pc:docMk/>
          <pc:sldMk cId="1571919695" sldId="282"/>
        </pc:sldMkLst>
        <pc:spChg chg="mod">
          <ac:chgData name="Kenia Padron" userId="af9afbcc-40b7-43dd-a0ac-4166ba243fa8" providerId="ADAL" clId="{906BA4CE-5E15-4B5D-B34E-964B88E128FD}" dt="2026-09-21T13:27:45.139" v="70" actId="20577"/>
          <ac:spMkLst>
            <pc:docMk/>
            <pc:sldMk cId="1571919695" sldId="282"/>
            <ac:spMk id="7" creationId="{5BC6B300-1A55-45F1-89B8-8D661D145A7E}"/>
          </ac:spMkLst>
        </pc:spChg>
      </pc:sldChg>
      <pc:sldChg chg="modSp mod">
        <pc:chgData name="Kenia Padron" userId="af9afbcc-40b7-43dd-a0ac-4166ba243fa8" providerId="ADAL" clId="{906BA4CE-5E15-4B5D-B34E-964B88E128FD}" dt="2026-09-21T13:33:58.723" v="140" actId="20577"/>
        <pc:sldMkLst>
          <pc:docMk/>
          <pc:sldMk cId="3465324097" sldId="285"/>
        </pc:sldMkLst>
        <pc:spChg chg="mod">
          <ac:chgData name="Kenia Padron" userId="af9afbcc-40b7-43dd-a0ac-4166ba243fa8" providerId="ADAL" clId="{906BA4CE-5E15-4B5D-B34E-964B88E128FD}" dt="2026-09-21T13:33:58.723" v="140" actId="20577"/>
          <ac:spMkLst>
            <pc:docMk/>
            <pc:sldMk cId="3465324097" sldId="285"/>
            <ac:spMk id="7" creationId="{A21DE4BB-34FC-4EB6-9E2D-C93D5D077A92}"/>
          </ac:spMkLst>
        </pc:spChg>
      </pc:sldChg>
      <pc:sldChg chg="modSp mod">
        <pc:chgData name="Kenia Padron" userId="af9afbcc-40b7-43dd-a0ac-4166ba243fa8" providerId="ADAL" clId="{906BA4CE-5E15-4B5D-B34E-964B88E128FD}" dt="2026-09-21T13:36:29.929" v="187" actId="20577"/>
        <pc:sldMkLst>
          <pc:docMk/>
          <pc:sldMk cId="805906888" sldId="288"/>
        </pc:sldMkLst>
        <pc:spChg chg="mod">
          <ac:chgData name="Kenia Padron" userId="af9afbcc-40b7-43dd-a0ac-4166ba243fa8" providerId="ADAL" clId="{906BA4CE-5E15-4B5D-B34E-964B88E128FD}" dt="2026-09-21T13:36:29.929" v="187" actId="20577"/>
          <ac:spMkLst>
            <pc:docMk/>
            <pc:sldMk cId="805906888" sldId="288"/>
            <ac:spMk id="6" creationId="{7F4E5C1B-8784-4454-991E-497D93AF70C1}"/>
          </ac:spMkLst>
        </pc:spChg>
      </pc:sldChg>
      <pc:sldChg chg="modSp mod">
        <pc:chgData name="Kenia Padron" userId="af9afbcc-40b7-43dd-a0ac-4166ba243fa8" providerId="ADAL" clId="{906BA4CE-5E15-4B5D-B34E-964B88E128FD}" dt="2026-09-21T13:46:11.522" v="249" actId="1076"/>
        <pc:sldMkLst>
          <pc:docMk/>
          <pc:sldMk cId="3920642209" sldId="302"/>
        </pc:sldMkLst>
        <pc:grpChg chg="mod">
          <ac:chgData name="Kenia Padron" userId="af9afbcc-40b7-43dd-a0ac-4166ba243fa8" providerId="ADAL" clId="{906BA4CE-5E15-4B5D-B34E-964B88E128FD}" dt="2026-09-21T13:46:11.522" v="249" actId="1076"/>
          <ac:grpSpMkLst>
            <pc:docMk/>
            <pc:sldMk cId="3920642209" sldId="302"/>
            <ac:grpSpMk id="4" creationId="{16266E1C-717A-46A8-AD6E-4E2FB54C3110}"/>
          </ac:grpSpMkLst>
        </pc:grpChg>
      </pc:sldChg>
      <pc:sldChg chg="modSp mod">
        <pc:chgData name="Kenia Padron" userId="af9afbcc-40b7-43dd-a0ac-4166ba243fa8" providerId="ADAL" clId="{906BA4CE-5E15-4B5D-B34E-964B88E128FD}" dt="2026-09-21T13:36:50.235" v="196" actId="20577"/>
        <pc:sldMkLst>
          <pc:docMk/>
          <pc:sldMk cId="3369061054" sldId="305"/>
        </pc:sldMkLst>
        <pc:spChg chg="mod">
          <ac:chgData name="Kenia Padron" userId="af9afbcc-40b7-43dd-a0ac-4166ba243fa8" providerId="ADAL" clId="{906BA4CE-5E15-4B5D-B34E-964B88E128FD}" dt="2026-09-21T13:36:50.235" v="196" actId="20577"/>
          <ac:spMkLst>
            <pc:docMk/>
            <pc:sldMk cId="3369061054" sldId="305"/>
            <ac:spMk id="13" creationId="{991F8C8E-8D4D-4805-A763-968F13C5D5E1}"/>
          </ac:spMkLst>
        </pc:spChg>
      </pc:sldChg>
      <pc:sldChg chg="modSp mod">
        <pc:chgData name="Kenia Padron" userId="af9afbcc-40b7-43dd-a0ac-4166ba243fa8" providerId="ADAL" clId="{906BA4CE-5E15-4B5D-B34E-964B88E128FD}" dt="2026-09-21T13:41:01.760" v="225" actId="20577"/>
        <pc:sldMkLst>
          <pc:docMk/>
          <pc:sldMk cId="2596625672" sldId="313"/>
        </pc:sldMkLst>
        <pc:spChg chg="mod">
          <ac:chgData name="Kenia Padron" userId="af9afbcc-40b7-43dd-a0ac-4166ba243fa8" providerId="ADAL" clId="{906BA4CE-5E15-4B5D-B34E-964B88E128FD}" dt="2026-09-21T13:41:01.760" v="225" actId="20577"/>
          <ac:spMkLst>
            <pc:docMk/>
            <pc:sldMk cId="2596625672" sldId="313"/>
            <ac:spMk id="5" creationId="{A314D2E3-7D04-4B9F-ADDA-46CC323E81FD}"/>
          </ac:spMkLst>
        </pc:spChg>
      </pc:sldChg>
      <pc:sldChg chg="modSp mod">
        <pc:chgData name="Kenia Padron" userId="af9afbcc-40b7-43dd-a0ac-4166ba243fa8" providerId="ADAL" clId="{906BA4CE-5E15-4B5D-B34E-964B88E128FD}" dt="2026-09-21T13:40:32.403" v="215" actId="20577"/>
        <pc:sldMkLst>
          <pc:docMk/>
          <pc:sldMk cId="1831371230" sldId="314"/>
        </pc:sldMkLst>
        <pc:spChg chg="mod">
          <ac:chgData name="Kenia Padron" userId="af9afbcc-40b7-43dd-a0ac-4166ba243fa8" providerId="ADAL" clId="{906BA4CE-5E15-4B5D-B34E-964B88E128FD}" dt="2026-09-21T13:40:32.403" v="215" actId="20577"/>
          <ac:spMkLst>
            <pc:docMk/>
            <pc:sldMk cId="1831371230" sldId="314"/>
            <ac:spMk id="5" creationId="{F6756A9E-E979-451C-A12F-AF0373991A7C}"/>
          </ac:spMkLst>
        </pc:spChg>
      </pc:sldChg>
      <pc:sldChg chg="modSp mod">
        <pc:chgData name="Kenia Padron" userId="af9afbcc-40b7-43dd-a0ac-4166ba243fa8" providerId="ADAL" clId="{906BA4CE-5E15-4B5D-B34E-964B88E128FD}" dt="2026-09-21T13:41:32.814" v="245" actId="20577"/>
        <pc:sldMkLst>
          <pc:docMk/>
          <pc:sldMk cId="4229405557" sldId="315"/>
        </pc:sldMkLst>
        <pc:spChg chg="mod">
          <ac:chgData name="Kenia Padron" userId="af9afbcc-40b7-43dd-a0ac-4166ba243fa8" providerId="ADAL" clId="{906BA4CE-5E15-4B5D-B34E-964B88E128FD}" dt="2026-09-21T13:41:32.814" v="245" actId="20577"/>
          <ac:spMkLst>
            <pc:docMk/>
            <pc:sldMk cId="4229405557" sldId="315"/>
            <ac:spMk id="5" creationId="{9322FA39-F3FC-4802-A4E1-114FDD05B026}"/>
          </ac:spMkLst>
        </pc:spChg>
      </pc:sldChg>
      <pc:sldChg chg="modSp mod">
        <pc:chgData name="Kenia Padron" userId="af9afbcc-40b7-43dd-a0ac-4166ba243fa8" providerId="ADAL" clId="{906BA4CE-5E15-4B5D-B34E-964B88E128FD}" dt="2026-09-21T13:45:41.603" v="247" actId="20577"/>
        <pc:sldMkLst>
          <pc:docMk/>
          <pc:sldMk cId="1750456318" sldId="318"/>
        </pc:sldMkLst>
        <pc:spChg chg="mod">
          <ac:chgData name="Kenia Padron" userId="af9afbcc-40b7-43dd-a0ac-4166ba243fa8" providerId="ADAL" clId="{906BA4CE-5E15-4B5D-B34E-964B88E128FD}" dt="2026-09-21T13:45:41.603" v="247" actId="20577"/>
          <ac:spMkLst>
            <pc:docMk/>
            <pc:sldMk cId="1750456318" sldId="318"/>
            <ac:spMk id="5" creationId="{D6929280-751F-4349-BFA9-EC1978A87FA6}"/>
          </ac:spMkLst>
        </pc:spChg>
      </pc:sldChg>
      <pc:sldChg chg="modSp mod">
        <pc:chgData name="Kenia Padron" userId="af9afbcc-40b7-43dd-a0ac-4166ba243fa8" providerId="ADAL" clId="{906BA4CE-5E15-4B5D-B34E-964B88E128FD}" dt="2026-09-21T13:46:43.568" v="279" actId="20577"/>
        <pc:sldMkLst>
          <pc:docMk/>
          <pc:sldMk cId="3939114147" sldId="319"/>
        </pc:sldMkLst>
        <pc:spChg chg="mod">
          <ac:chgData name="Kenia Padron" userId="af9afbcc-40b7-43dd-a0ac-4166ba243fa8" providerId="ADAL" clId="{906BA4CE-5E15-4B5D-B34E-964B88E128FD}" dt="2026-09-21T13:46:43.568" v="279" actId="20577"/>
          <ac:spMkLst>
            <pc:docMk/>
            <pc:sldMk cId="3939114147" sldId="319"/>
            <ac:spMk id="5" creationId="{15B6ED84-B7A7-4B46-BC2F-CFA3D375CB1F}"/>
          </ac:spMkLst>
        </pc:spChg>
      </pc:sldChg>
      <pc:sldChg chg="modSp mod">
        <pc:chgData name="Kenia Padron" userId="af9afbcc-40b7-43dd-a0ac-4166ba243fa8" providerId="ADAL" clId="{906BA4CE-5E15-4B5D-B34E-964B88E128FD}" dt="2026-09-21T13:33:07.302" v="133" actId="1076"/>
        <pc:sldMkLst>
          <pc:docMk/>
          <pc:sldMk cId="4087136563" sldId="323"/>
        </pc:sldMkLst>
        <pc:picChg chg="mod">
          <ac:chgData name="Kenia Padron" userId="af9afbcc-40b7-43dd-a0ac-4166ba243fa8" providerId="ADAL" clId="{906BA4CE-5E15-4B5D-B34E-964B88E128FD}" dt="2026-09-21T13:33:07.302" v="133" actId="1076"/>
          <ac:picMkLst>
            <pc:docMk/>
            <pc:sldMk cId="4087136563" sldId="323"/>
            <ac:picMk id="4" creationId="{F441B7B4-734E-4560-A236-606023872740}"/>
          </ac:picMkLst>
        </pc:picChg>
      </pc:sldChg>
      <pc:sldChg chg="modSp mod">
        <pc:chgData name="Kenia Padron" userId="af9afbcc-40b7-43dd-a0ac-4166ba243fa8" providerId="ADAL" clId="{906BA4CE-5E15-4B5D-B34E-964B88E128FD}" dt="2026-09-21T13:30:12.788" v="112" actId="20577"/>
        <pc:sldMkLst>
          <pc:docMk/>
          <pc:sldMk cId="2673921359" sldId="324"/>
        </pc:sldMkLst>
        <pc:spChg chg="mod">
          <ac:chgData name="Kenia Padron" userId="af9afbcc-40b7-43dd-a0ac-4166ba243fa8" providerId="ADAL" clId="{906BA4CE-5E15-4B5D-B34E-964B88E128FD}" dt="2026-09-21T13:30:12.788" v="112" actId="20577"/>
          <ac:spMkLst>
            <pc:docMk/>
            <pc:sldMk cId="2673921359" sldId="324"/>
            <ac:spMk id="5" creationId="{7621DCB8-6172-4E41-BF87-9FF0712847CC}"/>
          </ac:spMkLst>
        </pc:spChg>
      </pc:sldChg>
      <pc:sldChg chg="modSp mod">
        <pc:chgData name="Kenia Padron" userId="af9afbcc-40b7-43dd-a0ac-4166ba243fa8" providerId="ADAL" clId="{906BA4CE-5E15-4B5D-B34E-964B88E128FD}" dt="2026-09-21T13:33:00.711" v="131" actId="1076"/>
        <pc:sldMkLst>
          <pc:docMk/>
          <pc:sldMk cId="1031150037" sldId="325"/>
        </pc:sldMkLst>
        <pc:spChg chg="mod">
          <ac:chgData name="Kenia Padron" userId="af9afbcc-40b7-43dd-a0ac-4166ba243fa8" providerId="ADAL" clId="{906BA4CE-5E15-4B5D-B34E-964B88E128FD}" dt="2026-09-21T13:33:00.711" v="131" actId="1076"/>
          <ac:spMkLst>
            <pc:docMk/>
            <pc:sldMk cId="1031150037" sldId="325"/>
            <ac:spMk id="5" creationId="{BF754C9D-8B72-42CF-AAF8-9D88CD9CD1CC}"/>
          </ac:spMkLst>
        </pc:spChg>
      </pc:sldChg>
      <pc:sldChg chg="modSp mod">
        <pc:chgData name="Kenia Padron" userId="af9afbcc-40b7-43dd-a0ac-4166ba243fa8" providerId="ADAL" clId="{906BA4CE-5E15-4B5D-B34E-964B88E128FD}" dt="2026-09-21T13:29:12.723" v="106" actId="1076"/>
        <pc:sldMkLst>
          <pc:docMk/>
          <pc:sldMk cId="276420626" sldId="326"/>
        </pc:sldMkLst>
        <pc:spChg chg="mod">
          <ac:chgData name="Kenia Padron" userId="af9afbcc-40b7-43dd-a0ac-4166ba243fa8" providerId="ADAL" clId="{906BA4CE-5E15-4B5D-B34E-964B88E128FD}" dt="2026-09-21T13:29:12.723" v="106" actId="1076"/>
          <ac:spMkLst>
            <pc:docMk/>
            <pc:sldMk cId="276420626" sldId="326"/>
            <ac:spMk id="7" creationId="{0B9FE0BE-4934-4990-BFE5-51C38F36FF73}"/>
          </ac:spMkLst>
        </pc:spChg>
      </pc:sldChg>
      <pc:sldChg chg="modSp mod">
        <pc:chgData name="Kenia Padron" userId="af9afbcc-40b7-43dd-a0ac-4166ba243fa8" providerId="ADAL" clId="{906BA4CE-5E15-4B5D-B34E-964B88E128FD}" dt="2026-09-21T13:35:55.573" v="180" actId="20577"/>
        <pc:sldMkLst>
          <pc:docMk/>
          <pc:sldMk cId="1738755737" sldId="327"/>
        </pc:sldMkLst>
        <pc:spChg chg="mod">
          <ac:chgData name="Kenia Padron" userId="af9afbcc-40b7-43dd-a0ac-4166ba243fa8" providerId="ADAL" clId="{906BA4CE-5E15-4B5D-B34E-964B88E128FD}" dt="2026-09-21T13:35:55.573" v="180" actId="20577"/>
          <ac:spMkLst>
            <pc:docMk/>
            <pc:sldMk cId="1738755737" sldId="327"/>
            <ac:spMk id="7" creationId="{C745B9DF-65A3-48C1-A7F3-E3BD17D0252E}"/>
          </ac:spMkLst>
        </pc:spChg>
      </pc:sldChg>
      <pc:sldChg chg="modSp mod">
        <pc:chgData name="Kenia Padron" userId="af9afbcc-40b7-43dd-a0ac-4166ba243fa8" providerId="ADAL" clId="{906BA4CE-5E15-4B5D-B34E-964B88E128FD}" dt="2026-09-21T13:35:18.877" v="149" actId="20577"/>
        <pc:sldMkLst>
          <pc:docMk/>
          <pc:sldMk cId="968336561" sldId="328"/>
        </pc:sldMkLst>
        <pc:spChg chg="mod">
          <ac:chgData name="Kenia Padron" userId="af9afbcc-40b7-43dd-a0ac-4166ba243fa8" providerId="ADAL" clId="{906BA4CE-5E15-4B5D-B34E-964B88E128FD}" dt="2026-09-21T13:35:18.877" v="149" actId="20577"/>
          <ac:spMkLst>
            <pc:docMk/>
            <pc:sldMk cId="968336561" sldId="328"/>
            <ac:spMk id="8" creationId="{521E7C6A-4A4C-430B-B4A6-35DDA635A902}"/>
          </ac:spMkLst>
        </pc:spChg>
      </pc:sldChg>
      <pc:sldChg chg="modSp mod">
        <pc:chgData name="Kenia Padron" userId="af9afbcc-40b7-43dd-a0ac-4166ba243fa8" providerId="ADAL" clId="{906BA4CE-5E15-4B5D-B34E-964B88E128FD}" dt="2026-09-21T13:37:48.893" v="205" actId="20577"/>
        <pc:sldMkLst>
          <pc:docMk/>
          <pc:sldMk cId="776049226" sldId="332"/>
        </pc:sldMkLst>
        <pc:spChg chg="mod">
          <ac:chgData name="Kenia Padron" userId="af9afbcc-40b7-43dd-a0ac-4166ba243fa8" providerId="ADAL" clId="{906BA4CE-5E15-4B5D-B34E-964B88E128FD}" dt="2026-09-21T13:37:48.893" v="205" actId="20577"/>
          <ac:spMkLst>
            <pc:docMk/>
            <pc:sldMk cId="776049226" sldId="332"/>
            <ac:spMk id="11" creationId="{1FCED0F4-0503-40CE-B88C-4690D402A61E}"/>
          </ac:spMkLst>
        </pc:spChg>
      </pc:sldChg>
      <pc:sldChg chg="modSp mod">
        <pc:chgData name="Kenia Padron" userId="af9afbcc-40b7-43dd-a0ac-4166ba243fa8" providerId="ADAL" clId="{906BA4CE-5E15-4B5D-B34E-964B88E128FD}" dt="2026-09-21T13:38:49.837" v="206" actId="1076"/>
        <pc:sldMkLst>
          <pc:docMk/>
          <pc:sldMk cId="1841769964" sldId="334"/>
        </pc:sldMkLst>
        <pc:spChg chg="mod">
          <ac:chgData name="Kenia Padron" userId="af9afbcc-40b7-43dd-a0ac-4166ba243fa8" providerId="ADAL" clId="{906BA4CE-5E15-4B5D-B34E-964B88E128FD}" dt="2026-09-21T13:38:49.837" v="206" actId="1076"/>
          <ac:spMkLst>
            <pc:docMk/>
            <pc:sldMk cId="1841769964" sldId="334"/>
            <ac:spMk id="10" creationId="{E6FD28B2-8F26-4AD9-A183-E5D6E13C513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70A94-535E-A242-8751-E65D819C19D3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42F98-C731-A94C-AA10-6D9C96A04D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0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25BBB-A885-FB47-A586-C46B257BEE92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"/>
              <a:t>Haz clic para editar estilos de texto maestro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B4B2F-0019-C942-9AE2-8EB4A07943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2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health.org/en/teens/understand-emotions.html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health.org/en/teens/understand-emotions.html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health.org/en/teens/understand-emotions.html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96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" sz="1800" i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Fuente: TeensHealth de Nemours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6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88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" sz="1800" i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Fuente: TeensHealth de Nemours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57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" sz="1800" i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Fuente: TeensHealth de Nemours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645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493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15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07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479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621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Taller Virtual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481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Taller presencial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64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Taller presencial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28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b="1" i="1" dirty="0"/>
              <a:t>Por favor, aseguraos de que todos los líderes atletas hagan la evaluación.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73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7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0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6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9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7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D1098B-B32E-0948-8784-67408D0D42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9BFFBD-4CFD-F74C-8671-23D116989C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BA9C8C-2EFF-344C-BF9B-C7035A7BC7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1663701"/>
            <a:ext cx="5925897" cy="20241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3D4EC-2406-B148-9BA1-795D715C697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7340" y="482313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04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a foto que contiene un paraguas&#10;&#10;Descripción generada automáticamente">
            <a:extLst>
              <a:ext uri="{FF2B5EF4-FFF2-40B4-BE49-F238E27FC236}">
                <a16:creationId xmlns:a16="http://schemas.microsoft.com/office/drawing/2014/main" id="{71F99743-B863-4A49-9F27-B86CB84646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B5C22D-0508-F542-BFE2-110B4B5E60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618017" cy="1589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02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916C971-4A5B-4410-802C-8D0E04D096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7522" b="75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8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28958-B591-0043-A53C-4F2CC02DB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E30B7D-4587-7E43-A824-A2AFD0A417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6119928" cy="20241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8BA1CB-C129-B044-812E-2FA18B6484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8"/>
            <a:ext cx="2130817" cy="97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480D00-73B6-FE46-8318-C8BCB4FA636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9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D7EDF7-F688-784F-81B7-0C830749A0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50B374-CA25-DB4C-A007-A871D3F32F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5837453" cy="13565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D78F19-4C5A-4641-83D7-E60856294F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7"/>
            <a:ext cx="2366281" cy="971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6D246F-94D6-EA42-AD22-D85D5A18E57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0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20B4D7-CD43-B64C-8F84-BCA0A35937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C7162D-D28C-BC42-A35D-93AE3E7452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408660" cy="1380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CA9856-4683-EC4E-B797-8E435FCA79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5"/>
            <a:ext cx="2048412" cy="994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6B318B-3EA2-7648-A061-40E0DD056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23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305C28-E0C0-2B45-8761-F01135C065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95E7F6-1C72-D94B-BE02-7E61CF13BE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08285"/>
            <a:ext cx="5837453" cy="1456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765CF-125E-664E-A275-351B6D6FDF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6"/>
            <a:ext cx="2048412" cy="97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6BBE7A-BABE-864C-A8B5-DC0E6210F5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8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F835A8-0BEF-464E-AE1F-3779C0EFBE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09740A-7AEB-3E4A-A17E-727C01231D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9915" y="1884218"/>
            <a:ext cx="9746156" cy="28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29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432AF1-7B15-B14A-AFB4-883FBBF94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8FEB22-D611-584A-A806-FF22FE42AB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4584" y="1893456"/>
            <a:ext cx="9202833" cy="279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6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7700A1-4F1C-DD43-B567-5B80208EF3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313C29-9F6E-C546-826F-153BD8D1BC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0008" y="1908729"/>
            <a:ext cx="10071985" cy="279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4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913F1B-F886-EB4B-BB16-CB1C57134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90087" y="1870677"/>
            <a:ext cx="5540080" cy="6005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7529C6-E491-0242-B48B-1710690F85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747" y="1303481"/>
            <a:ext cx="5323461" cy="18184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DFAD10-9F26-834A-86F7-1A76BFB714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1246"/>
            <a:ext cx="2196393" cy="1029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D699ED-30D3-4D42-8E8A-16A218130B2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23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A7C546-E535-F942-A724-EE3E7ED9B9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11566"/>
            <a:ext cx="5158607" cy="1459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646A00-1F34-BE4A-99A8-251C18B6D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85002" y="1597894"/>
            <a:ext cx="8867705" cy="60877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41346D-3DF8-8844-BEA9-CACDA0A637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2747" y="480174"/>
            <a:ext cx="2250044" cy="1040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D6B3D0F-516D-4449-A3CE-D2D7D802521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47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4CAD04-2298-3E41-ACDE-E8C4F85CA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3481"/>
            <a:ext cx="5479753" cy="12734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85ADA3-36C9-EF42-8BEB-47DEB1A09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40102" y="2411326"/>
            <a:ext cx="6312031" cy="5316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EA6B1D-0275-5748-8CD0-3020CEDFC4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9222" y="485287"/>
            <a:ext cx="2366281" cy="103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60ACCD-E9DB-8F40-B5B7-FBE94FB586A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4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8D2DFC-764E-3842-8C73-A89F407FCE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574560" cy="18438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C6D6B6-2D1B-5B4E-8AF2-20709B9397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8243" y="2413331"/>
            <a:ext cx="6265893" cy="61517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062D68-DF3A-3547-9E44-0FAFC94C36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4" y="479931"/>
            <a:ext cx="2147173" cy="104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11620E-4B6C-CF49-91F9-CBD3B201B34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8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24F888-09CB-D040-A077-060A8FBA49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343216" cy="13635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9C700-BEFD-9045-8C0F-E6A9FCD711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0673" y="1951201"/>
            <a:ext cx="7573947" cy="63012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9748ED-4F29-544E-A8D2-ED7A5298D7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480029"/>
            <a:ext cx="2037123" cy="1041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D2685F-B1D7-A24B-946D-18EE0EF979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94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ECD938-3303-6D47-A05C-F5C8C9CC9B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4925"/>
            <a:ext cx="5428273" cy="13542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BD0F29-56B2-B84A-ACED-4445817BF1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5549" y="2295877"/>
            <a:ext cx="9072896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3C333C-6CE4-244B-BB6E-6300819F5F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5285"/>
            <a:ext cx="2053479" cy="1034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2C6015-8201-A54B-9DB4-0FC7DFE3F3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04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71A0FC54-573D-4722-86EB-F459E31677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4396" y="398976"/>
            <a:ext cx="2167000" cy="133582"/>
          </a:xfrm>
          <a:prstGeom prst="rect">
            <a:avLst/>
          </a:prstGeom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AFD0ABA2-BCCB-4273-9659-9124F77218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48" y="38100"/>
            <a:ext cx="1389348" cy="1389348"/>
          </a:xfrm>
          <a:prstGeom prst="rect">
            <a:avLst/>
          </a:prstGeom>
        </p:spPr>
      </p:pic>
      <p:pic>
        <p:nvPicPr>
          <p:cNvPr id="7" name="Picture 17">
            <a:extLst>
              <a:ext uri="{FF2B5EF4-FFF2-40B4-BE49-F238E27FC236}">
                <a16:creationId xmlns:a16="http://schemas.microsoft.com/office/drawing/2014/main" id="{5C5AC6D4-366D-4B9C-B3CF-2A16A6DAC66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3533" y="282614"/>
            <a:ext cx="909203" cy="90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988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AD87FF-80D3-CD45-A107-B5D4895196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D5E192-F92E-3944-A718-50AC732ECA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88505"/>
            <a:ext cx="2316019" cy="607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86B601-FDB4-FD44-96D6-7093FB46B6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1608284"/>
            <a:ext cx="4495595" cy="182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80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3198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904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817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689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1640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690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9518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7430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385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5094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071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0BBE237-44A3-4A6D-944B-A328569D3E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558" b="12558"/>
          <a:stretch/>
        </p:blipFill>
        <p:spPr>
          <a:xfrm>
            <a:off x="-9525" y="0"/>
            <a:ext cx="12211050" cy="685800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DD849C78-F97B-43E8-B490-6F22AF92B7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8" y="344960"/>
            <a:ext cx="2316019" cy="809897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0451F45C-02CE-4661-B85C-641717F51B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462768" cy="14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17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65EF09-E786-FE4E-BB60-DF7671C184AD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6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68" r:id="rId2"/>
    <p:sldLayoutId id="2147483795" r:id="rId3"/>
    <p:sldLayoutId id="2147483779" r:id="rId4"/>
    <p:sldLayoutId id="2147483780" r:id="rId5"/>
    <p:sldLayoutId id="2147483781" r:id="rId6"/>
    <p:sldLayoutId id="2147483782" r:id="rId7"/>
    <p:sldLayoutId id="2147483784" r:id="rId8"/>
    <p:sldLayoutId id="2147483785" r:id="rId9"/>
    <p:sldLayoutId id="2147483787" r:id="rId10"/>
    <p:sldLayoutId id="2147483786" r:id="rId11"/>
    <p:sldLayoutId id="2147483789" r:id="rId12"/>
    <p:sldLayoutId id="2147483790" r:id="rId13"/>
    <p:sldLayoutId id="2147483791" r:id="rId14"/>
    <p:sldLayoutId id="2147483792" r:id="rId15"/>
    <p:sldLayoutId id="2147483788" r:id="rId16"/>
    <p:sldLayoutId id="2147483794" r:id="rId17"/>
    <p:sldLayoutId id="214748379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4A205130-3544-4988-A649-99A0A75DBC6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250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kidshealth.org/en/teens/understand-emotions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mp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resources.specialolympics.org/health/strong-minds" TargetMode="External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mp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specialolympics.qualtrics.com/jfe/form/SV_5cZHOzU0qemAkDP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70688" y="5624399"/>
            <a:ext cx="5747657" cy="91598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s" sz="3600" b="1" dirty="0">
                <a:solidFill>
                  <a:schemeClr val="bg1"/>
                </a:solidFill>
                <a:latin typeface="Ubuntu Light" panose="020B0304030602030204" pitchFamily="34" charset="0"/>
              </a:rPr>
              <a:t>Entendiendo las Emociones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096104-DCC9-41C3-83D4-16891EC023C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4199922"/>
            <a:ext cx="1689053" cy="173732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4B257E-5CA9-4269-8652-97432D5FF5F0}"/>
              </a:ext>
            </a:extLst>
          </p:cNvPr>
          <p:cNvSpPr txBox="1"/>
          <p:nvPr/>
        </p:nvSpPr>
        <p:spPr>
          <a:xfrm>
            <a:off x="985200" y="2459296"/>
            <a:ext cx="6486071" cy="20410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s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MOSTRANDO</a:t>
            </a:r>
          </a:p>
          <a:p>
            <a:pPr>
              <a:lnSpc>
                <a:spcPct val="70000"/>
              </a:lnSpc>
            </a:pPr>
            <a:r>
              <a:rPr lang="es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EL CAMINO</a:t>
            </a:r>
          </a:p>
        </p:txBody>
      </p:sp>
    </p:spTree>
    <p:extLst>
      <p:ext uri="{BB962C8B-B14F-4D97-AF65-F5344CB8AC3E}">
        <p14:creationId xmlns:p14="http://schemas.microsoft.com/office/powerpoint/2010/main" val="321903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4CB10CF-D62C-4048-B361-4722FA100C20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solidFill>
                  <a:prstClr val="black"/>
                </a:solidFill>
                <a:latin typeface="Ubuntu Light" panose="020B0304030602030204" pitchFamily="34" charset="0"/>
                <a:sym typeface="Gill Sans" charset="0"/>
              </a:rPr>
              <a:t>Expectativas – Para los atletas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648544-AA83-4D9E-B8CF-6C2FE6DF9A99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Sé respetuoso con la persona que habla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Participa 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Haz preguntas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Minimiza las distracciones</a:t>
            </a:r>
          </a:p>
        </p:txBody>
      </p:sp>
    </p:spTree>
    <p:extLst>
      <p:ext uri="{BB962C8B-B14F-4D97-AF65-F5344CB8AC3E}">
        <p14:creationId xmlns:p14="http://schemas.microsoft.com/office/powerpoint/2010/main" val="2518416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5E1ABFF-4C0B-4FC0-B87F-A5E0C335BF6A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solidFill>
                  <a:prstClr val="black"/>
                </a:solidFill>
                <a:latin typeface="Ubuntu Light" panose="020B0304030602030204" pitchFamily="34" charset="0"/>
                <a:sym typeface="Gill Sans" charset="0"/>
              </a:rPr>
              <a:t>Expectativas – Para mentores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76AA486-493C-499E-9B90-78229CA65FE5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Estar atento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Prepárate para ayudar a los atletas si te lo piden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No hables en nombre de los atletas; ayuda solo si el atleta está pidiendo ayuda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No hables en nombre de los atletas ni des por hecho que necesitan ayuda: pregúntales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Sé enérgico y positivo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Minimiza las distracciones</a:t>
            </a:r>
          </a:p>
        </p:txBody>
      </p:sp>
    </p:spTree>
    <p:extLst>
      <p:ext uri="{BB962C8B-B14F-4D97-AF65-F5344CB8AC3E}">
        <p14:creationId xmlns:p14="http://schemas.microsoft.com/office/powerpoint/2010/main" val="670900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2565427" y="1365660"/>
            <a:ext cx="6262255" cy="425054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chemeClr val="bg1"/>
                </a:solidFill>
                <a:latin typeface="Ubuntu"/>
                <a:ea typeface="+mj-ea"/>
                <a:cs typeface="Ubuntu"/>
              </a:defRPr>
            </a:lvl1pPr>
          </a:lstStyle>
          <a:p>
            <a:endParaRPr lang="en-US" sz="3300" dirty="0">
              <a:solidFill>
                <a:schemeClr val="tx1"/>
              </a:solidFill>
              <a:latin typeface="Ubuntu Light" panose="020B0304030602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56053A7-9C88-4AE7-9AC8-B8BAB94010D4}"/>
              </a:ext>
            </a:extLst>
          </p:cNvPr>
          <p:cNvSpPr txBox="1">
            <a:spLocks/>
          </p:cNvSpPr>
          <p:nvPr/>
        </p:nvSpPr>
        <p:spPr>
          <a:xfrm>
            <a:off x="145721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solidFill>
                  <a:prstClr val="black"/>
                </a:solidFill>
                <a:latin typeface="Ubuntu Light" panose="020B0304030602030204" pitchFamily="34" charset="0"/>
                <a:sym typeface="Gill Sans" charset="0"/>
              </a:rPr>
              <a:t>Expectativas – Para facilitadores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9A32A0-1A75-4908-8883-581251B30BF1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Prepárate para enseñar e intenta satisfacer las necesidades de todos los deportistas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Desafía a los participantes a aprender algo nuevo sobre sí mismos y sobre los demás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Ofrecer oportunidades para que cada atleta tenga éxito y crezca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Apoya y participa en discusiones y cuestionamientos que conduzcan al aprendizaje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Trata a deportistas y mentores con respeto y cuidado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 Crea un ambiente de respeto mutuo y alegría de aprender</a:t>
            </a:r>
          </a:p>
        </p:txBody>
      </p:sp>
    </p:spTree>
    <p:extLst>
      <p:ext uri="{BB962C8B-B14F-4D97-AF65-F5344CB8AC3E}">
        <p14:creationId xmlns:p14="http://schemas.microsoft.com/office/powerpoint/2010/main" val="969866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0F319AA-03FF-437E-A5CD-EA289E010A0D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Resumen del módulo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EDCE04-C29E-4A94-AA31-59C48C1E315A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s" sz="2000" b="1" u="sng" dirty="0">
                <a:latin typeface="Ubuntu Light" panose="020B0304030602030204" pitchFamily="34" charset="0"/>
              </a:rPr>
              <a:t>Lección 1: Autoconciencia.</a:t>
            </a:r>
            <a:r>
              <a:rPr lang="es" sz="2000" b="1" dirty="0">
                <a:latin typeface="Ubuntu Light" panose="020B0304030602030204" pitchFamily="34" charset="0"/>
              </a:rPr>
              <a:t> </a:t>
            </a:r>
            <a:r>
              <a:rPr lang="es" sz="2000" dirty="0">
                <a:latin typeface="Ubuntu Light" panose="020B0304030602030204" pitchFamily="34" charset="0"/>
              </a:rPr>
              <a:t>Hablaremos sobre cómo identificar tus emociones.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" sz="2000" b="1" u="sng" dirty="0">
                <a:latin typeface="Ubuntu Light" panose="020B0304030602030204" pitchFamily="34" charset="0"/>
              </a:rPr>
              <a:t>Lección 2: Autogestión</a:t>
            </a:r>
            <a:r>
              <a:rPr lang="es" sz="2000" b="1" dirty="0">
                <a:latin typeface="Ubuntu Light" panose="020B0304030602030204" pitchFamily="34" charset="0"/>
              </a:rPr>
              <a:t>.</a:t>
            </a:r>
            <a:r>
              <a:rPr lang="es" sz="2000" dirty="0">
                <a:latin typeface="Ubuntu Light" panose="020B0304030602030204" pitchFamily="34" charset="0"/>
              </a:rPr>
              <a:t>  Hablaremos de técnicas de autogestión.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s" sz="2000" b="1" u="sng" dirty="0">
                <a:latin typeface="Ubuntu Light" panose="020B0304030602030204" pitchFamily="34" charset="0"/>
              </a:rPr>
              <a:t>Lección 3: Empatizar con los demás</a:t>
            </a:r>
            <a:r>
              <a:rPr lang="es" sz="2000" dirty="0">
                <a:latin typeface="Ubuntu Light" panose="020B0304030602030204" pitchFamily="34" charset="0"/>
              </a:rPr>
              <a:t>. Hablaremos sobre la importancia de la empatía y de responder a los demás con empatía.</a:t>
            </a:r>
          </a:p>
        </p:txBody>
      </p:sp>
    </p:spTree>
    <p:extLst>
      <p:ext uri="{BB962C8B-B14F-4D97-AF65-F5344CB8AC3E}">
        <p14:creationId xmlns:p14="http://schemas.microsoft.com/office/powerpoint/2010/main" val="71916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EF8C19-B20F-44F6-AACE-CFDA71AAF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8147" y="1941683"/>
            <a:ext cx="2006829" cy="2026058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CC62EEA1-3A70-4995-9FC5-A03DED2E1049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Lección 1: Autoconciencia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5BC6B300-1A55-45F1-89B8-8D661D145A7E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108000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En esta lección haremos lo siguiente: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Definir la autoconciencia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Explorar tus emociones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Hablar sobre cómo la autoconciencia fortalece tu liderazgo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Identificar cómo puedes mejorar tu autoconciencia</a:t>
            </a:r>
          </a:p>
        </p:txBody>
      </p:sp>
    </p:spTree>
    <p:extLst>
      <p:ext uri="{BB962C8B-B14F-4D97-AF65-F5344CB8AC3E}">
        <p14:creationId xmlns:p14="http://schemas.microsoft.com/office/powerpoint/2010/main" val="1571919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o&#10;&#10;Descripción generada automáticamente">
            <a:extLst>
              <a:ext uri="{FF2B5EF4-FFF2-40B4-BE49-F238E27FC236}">
                <a16:creationId xmlns:a16="http://schemas.microsoft.com/office/drawing/2014/main" id="{20A748DD-E8AA-419C-BE22-2790537AD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327" y="3152887"/>
            <a:ext cx="2503345" cy="252733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FCE9355-AF16-4F39-A339-D6023B7D691C}"/>
              </a:ext>
            </a:extLst>
          </p:cNvPr>
          <p:cNvSpPr txBox="1">
            <a:spLocks/>
          </p:cNvSpPr>
          <p:nvPr/>
        </p:nvSpPr>
        <p:spPr>
          <a:xfrm>
            <a:off x="1472450" y="618981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Autoconciencia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EDA17C2-B192-437A-8465-D75B038CC06B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s" dirty="0">
                <a:latin typeface="Ubuntu Light" panose="020B0304030602030204" pitchFamily="34" charset="0"/>
              </a:rPr>
              <a:t>La capacidad de identificar y entender tus emociones</a:t>
            </a:r>
            <a:r>
              <a:rPr lang="es" sz="2000" dirty="0">
                <a:latin typeface="Ubuntu Light" panose="020B03040306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8132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a rueda de colores muestra siete categorías diferentes de emociones (amor, miedo, ira, tristeza, felicidad, sorpresa y asco). Dentro de cada una de esas categorías, hay aún más emociones. &#10;&#10;Amor: &#10;- Confiado: depositar confianza en alguien o cosa&#10;- Pasión: mostrar sentimientos intensos/intensos&#10;- Afectuoso: afecto cálido/amor&#10;- Gentil: amable; libre de dureza o violencia&#10;- Aceptado: visto favorablemente; bienvenido&#10;&#10;Miedo: &#10;- Avergonzado: confusión/ansiedad autoconsciente&#10;- Vulnerable: abierto al dolor físico/emocional&#10;- Rechazado: no aceptado; rechazado/rechazado&#10;- Inseguro: no confiado/seguro&#10;- Preocupado: preocupado/ansioso&#10;&#10;Enfado: &#10;- Amenazado: acorralado; asustado&#10;- Enfadado: irracional; enfadado; no puede pensar con claridad&#10;- Ofendido: violado; agraviado; sentimientos heridos&#10;- Frustrado: desanimado; harto de algo&#10;- Molesto: irritado; molesto&#10;&#10;Tristeza: &#10;- Herido: herido; herido física y mentalmente&#10;- Culpable: consciente de merecer la culpa&#10;- Solitario: aislado de los demás; solitario&#10;- Desinteresados: no interesados/comprometidos&#10;- Insuficiente: insuficiente/suficiente&#10;&#10;Felicidad: &#10;- Juguetona: llena de juego/juguetería&#10;- Emocionado: muy feliz/con mucha energía&#10;- Pacífico: libre de conflictos o agitaciones&#10;- Agradecido: expresando agradecimiento; agradecido&#10;- Seguro de sí mismo: no tiene miedo; seguro; es autosuficiente&#10;&#10;Sorpresa: &#10;- Impactado: preocupación/alteración repentina&#10;- Asombrado: sensación de gran sorpresa/asombro&#10;- Confundido: estar confundido/ &#10;perplejo/desordenado&#10;- Abrumado: abrumado por sentimientos/pensamientos&#10;- Sorprendido: asustado de repente&#10;&#10;Asco: &#10;- Aversos: sentimiento activo de desagrado/antipatía&#10;- Decepcionados: derrotados en la esperanza o la expectativa&#10;- Amargo: desagradable; desagradable&#10;- Vergonzoso: emoción dolorosa causada por la culpa o quedarse corto &#10;- Resentido: lleno de desagrado/mala voluntad hacia alguien o algo">
            <a:extLst>
              <a:ext uri="{FF2B5EF4-FFF2-40B4-BE49-F238E27FC236}">
                <a16:creationId xmlns:a16="http://schemas.microsoft.com/office/drawing/2014/main" id="{5BD5CD67-0A19-4B34-85AA-EB446CBFB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3642" y="1302114"/>
            <a:ext cx="5026627" cy="50266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525E6D-E005-4E54-A070-381870388BEF}"/>
              </a:ext>
            </a:extLst>
          </p:cNvPr>
          <p:cNvSpPr txBox="1"/>
          <p:nvPr/>
        </p:nvSpPr>
        <p:spPr>
          <a:xfrm>
            <a:off x="1736942" y="6214758"/>
            <a:ext cx="2668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1200" i="1" u="sng" dirty="0">
                <a:solidFill>
                  <a:srgbClr val="0000FF"/>
                </a:solidFill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Fuente: TeensHealth de Nemours</a:t>
            </a:r>
            <a:endParaRPr lang="en-US" sz="1200" dirty="0">
              <a:latin typeface="Ubuntu Light" panose="020B03040306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200" dirty="0">
              <a:latin typeface="Ubuntu Light" panose="020B0304030602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2A01507-8D71-4543-8CB9-E4A81BF87D8B}"/>
              </a:ext>
            </a:extLst>
          </p:cNvPr>
          <p:cNvSpPr txBox="1">
            <a:spLocks/>
          </p:cNvSpPr>
          <p:nvPr/>
        </p:nvSpPr>
        <p:spPr>
          <a:xfrm>
            <a:off x="1472450" y="6083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Rueda de Emociones</a:t>
            </a:r>
          </a:p>
        </p:txBody>
      </p:sp>
    </p:spTree>
    <p:extLst>
      <p:ext uri="{BB962C8B-B14F-4D97-AF65-F5344CB8AC3E}">
        <p14:creationId xmlns:p14="http://schemas.microsoft.com/office/powerpoint/2010/main" val="1571557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a colección de dados con expresiones faciales que muestran una variedad de emociones">
            <a:extLst>
              <a:ext uri="{FF2B5EF4-FFF2-40B4-BE49-F238E27FC236}">
                <a16:creationId xmlns:a16="http://schemas.microsoft.com/office/drawing/2014/main" id="{24D6334E-3196-42EE-8013-8BA4149D7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3680" y="2532666"/>
            <a:ext cx="4008170" cy="267211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9DA0174-7DDA-407B-894B-6FCB49131668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Las emociones pueden ser confusas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B9FE0BE-4934-4990-BFE5-51C38F36FF73}"/>
              </a:ext>
            </a:extLst>
          </p:cNvPr>
          <p:cNvSpPr txBox="1">
            <a:spLocks/>
          </p:cNvSpPr>
          <p:nvPr/>
        </p:nvSpPr>
        <p:spPr>
          <a:xfrm>
            <a:off x="695999" y="1535929"/>
            <a:ext cx="6287681" cy="4139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Dependiendo de la situación en la que estés, la emoción que sientes puede significar cosas diferentes.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Cierra los ojos e imagina que las siguientes situaciones</a:t>
            </a:r>
            <a:r>
              <a:rPr lang="es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Ubuntu" panose="020B0504030602030204" pitchFamily="34" charset="0"/>
              </a:rPr>
              <a:t> </a:t>
            </a:r>
            <a:r>
              <a:rPr lang="es" sz="2000" dirty="0">
                <a:solidFill>
                  <a:prstClr val="black"/>
                </a:solidFill>
                <a:latin typeface="Ubuntu" panose="020B0504030602030204" pitchFamily="34" charset="0"/>
              </a:rPr>
              <a:t>piensa en</a:t>
            </a: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las emociones que sientes:</a:t>
            </a:r>
          </a:p>
          <a:p>
            <a:pPr marL="742950" marR="0" lvl="1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Ganando una medalla de oro </a:t>
            </a:r>
          </a:p>
          <a:p>
            <a:pPr marL="742950" marR="0" lvl="1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Recibi</a:t>
            </a:r>
            <a:r>
              <a:rPr lang="es" sz="2000" b="1" i="1" dirty="0">
                <a:solidFill>
                  <a:prstClr val="black"/>
                </a:solidFill>
                <a:latin typeface="Ubuntu" panose="020B0504030602030204" pitchFamily="34" charset="0"/>
              </a:rPr>
              <a:t>r</a:t>
            </a:r>
            <a:r>
              <a:rPr kumimoji="0" lang="e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un abrazo de un familiar</a:t>
            </a:r>
          </a:p>
          <a:p>
            <a:pPr marL="742950" marR="0" lvl="1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¿Cómo te sientes en estos momentos?</a:t>
            </a:r>
          </a:p>
          <a:p>
            <a:pPr marL="742950" marR="0" lvl="1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¿En qué son iguales o diferentes las emociones?</a:t>
            </a:r>
          </a:p>
        </p:txBody>
      </p:sp>
    </p:spTree>
    <p:extLst>
      <p:ext uri="{BB962C8B-B14F-4D97-AF65-F5344CB8AC3E}">
        <p14:creationId xmlns:p14="http://schemas.microsoft.com/office/powerpoint/2010/main" val="276420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734D4B5-63DD-41AC-9028-A2B5E99D1F08}"/>
              </a:ext>
            </a:extLst>
          </p:cNvPr>
          <p:cNvSpPr txBox="1">
            <a:spLocks/>
          </p:cNvSpPr>
          <p:nvPr/>
        </p:nvSpPr>
        <p:spPr>
          <a:xfrm>
            <a:off x="147245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¿Son buenas o malas las emociones?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21DCB8-6172-4E41-BF87-9FF0712847CC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No existen las emociones buenas ni malas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Cada persona muestra sus emociones de forma diferente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Son la mejor forma para que las personas se comuniquen, especialmente si el idioma es una barrera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Necesitas entender cómo tus emociones afectan a los demás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Las emociones pueden ser leves o intensas, o intermedias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Las emociones cambian  constantemente – ¡y eso está bien!</a:t>
            </a:r>
          </a:p>
        </p:txBody>
      </p:sp>
    </p:spTree>
    <p:extLst>
      <p:ext uri="{BB962C8B-B14F-4D97-AF65-F5344CB8AC3E}">
        <p14:creationId xmlns:p14="http://schemas.microsoft.com/office/powerpoint/2010/main" val="2673921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3EDADD9-384F-49CF-A4B3-2A36222C8FC4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Conciencia emocional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F754C9D-8B72-42CF-AAF8-9D88CD9CD1CC}"/>
              </a:ext>
            </a:extLst>
          </p:cNvPr>
          <p:cNvSpPr txBox="1">
            <a:spLocks/>
          </p:cNvSpPr>
          <p:nvPr/>
        </p:nvSpPr>
        <p:spPr>
          <a:xfrm>
            <a:off x="696000" y="1676548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Debes controlar tus emociones, ¡para que ellas no te controlen </a:t>
            </a:r>
            <a:r>
              <a:rPr kumimoji="0" lang="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a ti!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¿Qué tan bien controlas tus propias emociones?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¿Por qué es importante controlar tus emociones?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¿Cómo puedes controlar mejor tus emociones?</a:t>
            </a:r>
          </a:p>
          <a:p>
            <a:pPr marL="800092" marR="0" lvl="1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Presta atención a tus emociones a lo largo del día y pregúntate qué causó esa emoción. </a:t>
            </a:r>
          </a:p>
          <a:p>
            <a:pPr marL="800092" marR="0" lvl="1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Valora qué tan fuerte es ese sentimiento y por qué esta versión de ese sentimiento que sentiste el otro día es diferente.</a:t>
            </a:r>
          </a:p>
          <a:p>
            <a:pPr marL="800092" marR="0" lvl="1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Comparte tus sentimientos con otras personas.</a:t>
            </a:r>
          </a:p>
          <a:p>
            <a:pPr marL="800092" marR="0" lvl="1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Lucha contra el impulso de </a:t>
            </a:r>
            <a:r>
              <a:rPr lang="e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juzgar</a:t>
            </a: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 tus emociones como emociones buenas y malas</a:t>
            </a:r>
          </a:p>
        </p:txBody>
      </p:sp>
    </p:spTree>
    <p:extLst>
      <p:ext uri="{BB962C8B-B14F-4D97-AF65-F5344CB8AC3E}">
        <p14:creationId xmlns:p14="http://schemas.microsoft.com/office/powerpoint/2010/main" val="1031150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a tabla que pide al usuario que escriba sus emociones cada par de horas durante un día. Pide al usuario que responda a las siguientes preguntas: &#10;- ¿Qué haces ahora mismo? &#10;- ¿En qué piensas?  &#10;- ¿Qué emoción sientes? &#10;- ¿Cómo describirías la emoción que sientes?">
            <a:extLst>
              <a:ext uri="{FF2B5EF4-FFF2-40B4-BE49-F238E27FC236}">
                <a16:creationId xmlns:a16="http://schemas.microsoft.com/office/drawing/2014/main" id="{F441B7B4-734E-4560-A236-6060238727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61" t="27128" r="24634" b="9783"/>
          <a:stretch/>
        </p:blipFill>
        <p:spPr>
          <a:xfrm>
            <a:off x="2452877" y="1346559"/>
            <a:ext cx="7286246" cy="489676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91C5952-DF29-468C-A2E3-D56FFEB1CD69}"/>
              </a:ext>
            </a:extLst>
          </p:cNvPr>
          <p:cNvSpPr txBox="1">
            <a:spLocks/>
          </p:cNvSpPr>
          <p:nvPr/>
        </p:nvSpPr>
        <p:spPr>
          <a:xfrm>
            <a:off x="147245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Diario de emociones</a:t>
            </a:r>
          </a:p>
        </p:txBody>
      </p:sp>
    </p:spTree>
    <p:extLst>
      <p:ext uri="{BB962C8B-B14F-4D97-AF65-F5344CB8AC3E}">
        <p14:creationId xmlns:p14="http://schemas.microsoft.com/office/powerpoint/2010/main" val="4087136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2565427" y="1365660"/>
            <a:ext cx="6262255" cy="425054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chemeClr val="bg1"/>
                </a:solidFill>
                <a:latin typeface="Ubuntu"/>
                <a:ea typeface="+mj-ea"/>
                <a:cs typeface="Ubuntu"/>
              </a:defRPr>
            </a:lvl1pPr>
          </a:lstStyle>
          <a:p>
            <a:endParaRPr lang="en-US" sz="3300" dirty="0">
              <a:solidFill>
                <a:schemeClr val="tx1"/>
              </a:solidFill>
              <a:latin typeface="Ubuntu Light" panose="020B0304030602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3FD1515-F431-499A-9DB9-C8C558E9271B}"/>
              </a:ext>
            </a:extLst>
          </p:cNvPr>
          <p:cNvSpPr txBox="1">
            <a:spLocks/>
          </p:cNvSpPr>
          <p:nvPr/>
        </p:nvSpPr>
        <p:spPr>
          <a:xfrm>
            <a:off x="145721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Preguntas de discusión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2743DED-E321-4B2B-871C-057E59C105EF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¿Cuáles son las señales que te indican cuándo eres feliz? ¿Y qué hay de las señales que te avisan cuando estás triste?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¿Por qué es importante tener autoconciencia como líder?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¿Cómo pueden tus emociones impedir que te conviertas en un buen líder?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¿Cómo puedes mejorar en conocer tus emociones y cambiar tu forma de actuar?</a:t>
            </a:r>
          </a:p>
        </p:txBody>
      </p:sp>
    </p:spTree>
    <p:extLst>
      <p:ext uri="{BB962C8B-B14F-4D97-AF65-F5344CB8AC3E}">
        <p14:creationId xmlns:p14="http://schemas.microsoft.com/office/powerpoint/2010/main" val="2887857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A21DE4BB-34FC-4EB6-9E2D-C93D5D077A92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108000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En esta lección haremos lo siguiente:</a:t>
            </a:r>
          </a:p>
          <a:p>
            <a:pPr marL="257168" indent="-257168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Definir autogestión</a:t>
            </a:r>
          </a:p>
          <a:p>
            <a:pPr marL="257168" indent="-257168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Revisar técnicas de autogestión</a:t>
            </a:r>
          </a:p>
          <a:p>
            <a:pPr marL="257168" indent="-257168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Hablar sobre cómo la autogestión fortalece tu liderazgo</a:t>
            </a:r>
          </a:p>
          <a:p>
            <a:pPr marL="257168" indent="-257168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Identificar cómo puedes mejorar tu autogestión</a:t>
            </a:r>
          </a:p>
        </p:txBody>
      </p:sp>
      <p:pic>
        <p:nvPicPr>
          <p:cNvPr id="5" name="Picture 4" descr="Icono&#10;&#10;Descripción generada automáticamente">
            <a:extLst>
              <a:ext uri="{FF2B5EF4-FFF2-40B4-BE49-F238E27FC236}">
                <a16:creationId xmlns:a16="http://schemas.microsoft.com/office/drawing/2014/main" id="{6BFCF0F8-DD23-4C60-B7B4-3C6D337EF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4993" y="1941683"/>
            <a:ext cx="2005511" cy="1918463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AD62C5AE-34A3-4994-8104-113E9E7FF5EB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Lección 2: Autogestión</a:t>
            </a:r>
          </a:p>
        </p:txBody>
      </p:sp>
    </p:spTree>
    <p:extLst>
      <p:ext uri="{BB962C8B-B14F-4D97-AF65-F5344CB8AC3E}">
        <p14:creationId xmlns:p14="http://schemas.microsoft.com/office/powerpoint/2010/main" val="3465324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o&#10;&#10;Descripción generada automáticamente">
            <a:extLst>
              <a:ext uri="{FF2B5EF4-FFF2-40B4-BE49-F238E27FC236}">
                <a16:creationId xmlns:a16="http://schemas.microsoft.com/office/drawing/2014/main" id="{87A10E1B-E0C6-4536-9512-47A09A77E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790" y="3708074"/>
            <a:ext cx="2398419" cy="229431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E0CB0D3-E025-4F3C-A578-E3418B87166B}"/>
              </a:ext>
            </a:extLst>
          </p:cNvPr>
          <p:cNvSpPr txBox="1">
            <a:spLocks/>
          </p:cNvSpPr>
          <p:nvPr/>
        </p:nvSpPr>
        <p:spPr>
          <a:xfrm>
            <a:off x="1396250" y="855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Autogestión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B291CB-211C-44A3-81C6-E4C7EC49B8B1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s" b="1" dirty="0">
                <a:latin typeface="Ubuntu Light" panose="020B0304030602030204" pitchFamily="34" charset="0"/>
              </a:rPr>
              <a:t>La autogestión</a:t>
            </a:r>
            <a:r>
              <a:rPr lang="es" dirty="0">
                <a:latin typeface="Ubuntu Light" panose="020B0304030602030204" pitchFamily="34" charset="0"/>
              </a:rPr>
              <a:t> es la capacidad de controlar tus emociones, pensamientos y comportamientos.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675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2565427" y="1365660"/>
            <a:ext cx="6262255" cy="425054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chemeClr val="bg1"/>
                </a:solidFill>
                <a:latin typeface="Ubuntu"/>
                <a:ea typeface="+mj-ea"/>
                <a:cs typeface="Ubuntu"/>
              </a:defRPr>
            </a:lvl1pPr>
          </a:lstStyle>
          <a:p>
            <a:endParaRPr lang="en-US" sz="3300" dirty="0">
              <a:solidFill>
                <a:schemeClr val="tx1"/>
              </a:solidFill>
              <a:latin typeface="Ubuntu Light" panose="020B0304030602030204" pitchFamily="34" charset="0"/>
            </a:endParaRPr>
          </a:p>
        </p:txBody>
      </p:sp>
      <p:pic>
        <p:nvPicPr>
          <p:cNvPr id="5" name="Picture 4" descr="Una tabla que describe una serie de técnicas de autogestión y tiene casillas para cada técnica: &#10;- Lo he probado y funciona&#10;- Lo he probado y NO funciona&#10;- Si no funcionó, ¿por qué? &#10;- Quiero probarlo&#10;- No creo que funcione&#10;- Si no crees que funcionará, ¿por qué? &#10;&#10;Aquí están las técnicas de autogestión y sus definiciones: &#10;- Contar hasta 10: Contar lentamente hasta 10 antes de reaccionar&#10;- Respira hondo: Cierra los ojos y respira varias veces despacio y profundo antes de reaccionar. &#10;- Hablar con alguien que no esté involucrado en la situación: Esto puede darte una perspectiva externa y ayudarte a ver todos los lados de la situación. &#10;- Ejercicio: Hacer ejercicio puede dar un respiro a tu cerebro para recargar energías y libera endorfinas que te ayudan a sentirte más positivo. &#10;- Controla lo que puedes controlar: No puedes controlar todo. Piensa en lo que puedes controlar en la situación y céntrate en eso. Puedes controlar cómo actúas, pero no puedes controlar cómo reaccionan los demás. &#10;- Tómate tiempo para pensar: Aléjate de la situación durante un tiempo y date la oportunidad de pensar en el panorama general y calmarte. Planifica pausas durante el día. &#10;- Habla contigo mismo: El diálogo interno positivo puede ayudarte a sentirte mejor y a ser más positivo. Mira tu reflejo en el espejo y dite cosas como &quot;¡Tú puedes!&quot; y &quot;No siempre te sentirás así; las cosas mejorarán.&quot; &#10;- Sonrisa: El simple acto de sonreír enviará señales a tu cerebro diciéndole que te sientes feliz y, como resultado, empezarás a sentirte mejor. &#10;- Cambia tu lenguaje corporal: No siempre puedes controlar tus emociones, pero sí puedes controlar tu lenguaje corporal. Nos comunicamos mucho con el cuerpo (por ejemplo: brazos cruzados, encorvados, etc.). Al cambiar tu lenguaje corporal para que sea positivo, puedes enviar señales a tu cerebro diciéndole que haga tus emociones más positivas también.">
            <a:extLst>
              <a:ext uri="{FF2B5EF4-FFF2-40B4-BE49-F238E27FC236}">
                <a16:creationId xmlns:a16="http://schemas.microsoft.com/office/drawing/2014/main" id="{4DB63AC7-BF50-46BC-A78C-3277BA5B4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578187"/>
            <a:ext cx="7620000" cy="477554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9BF4BBE-0D6E-4E5B-8F86-00FAEA54F776}"/>
              </a:ext>
            </a:extLst>
          </p:cNvPr>
          <p:cNvSpPr txBox="1">
            <a:spLocks/>
          </p:cNvSpPr>
          <p:nvPr/>
        </p:nvSpPr>
        <p:spPr>
          <a:xfrm>
            <a:off x="1457210" y="609157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Técnicas de autogestión</a:t>
            </a:r>
          </a:p>
        </p:txBody>
      </p:sp>
    </p:spTree>
    <p:extLst>
      <p:ext uri="{BB962C8B-B14F-4D97-AF65-F5344CB8AC3E}">
        <p14:creationId xmlns:p14="http://schemas.microsoft.com/office/powerpoint/2010/main" val="834456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44445C-C860-4CDC-9CFB-AB5B8EF3A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167" y="3677433"/>
            <a:ext cx="6897666" cy="301772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21E7C6A-4A4C-430B-B4A6-35DDA635A902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Mentes Poderosas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DB994DE-0ECE-477B-9559-D132DDC0743A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" sz="2800" dirty="0">
                <a:latin typeface="Ubuntu Light" panose="020B0304030602030204" pitchFamily="34" charset="0"/>
              </a:rPr>
              <a:t>Otros recursos disponibles en: </a:t>
            </a:r>
            <a:r>
              <a:rPr lang="es" sz="2800" b="1" u="sng" dirty="0">
                <a:solidFill>
                  <a:srgbClr val="0000FF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https://resources.specialolympics.org/ </a:t>
            </a:r>
            <a:br>
              <a:rPr lang="en-US" sz="2800" b="1" u="sng" dirty="0">
                <a:solidFill>
                  <a:srgbClr val="0000FF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</a:br>
            <a:r>
              <a:rPr lang="es" sz="2800" b="1" u="sng" dirty="0">
                <a:solidFill>
                  <a:srgbClr val="0000FF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health/strong-minds</a:t>
            </a:r>
            <a:endParaRPr lang="en-US" sz="2800" b="1" dirty="0">
              <a:latin typeface="Ubuntu" panose="020B0504030602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336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4CE237-D017-4F54-82C1-CD0A48C3CBA8}"/>
              </a:ext>
            </a:extLst>
          </p:cNvPr>
          <p:cNvSpPr txBox="1">
            <a:spLocks/>
          </p:cNvSpPr>
          <p:nvPr/>
        </p:nvSpPr>
        <p:spPr>
          <a:xfrm>
            <a:off x="145721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Preguntas de discusión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745B9DF-65A3-48C1-A7F3-E3BD17D0252E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¿Cómo sabes si una técnica de autogestión ha funcionado para calmarte o no?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¿Hay alguna técnica que no esté en esta lista y que recomendarías a otros?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¿Cómo puedes mejorar en la gestión de tus emociones?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¿Mostrar emociones es bueno o malo?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Mentores: ¿Cómo </a:t>
            </a:r>
            <a:r>
              <a:rPr lang="es" sz="2000" dirty="0">
                <a:solidFill>
                  <a:prstClr val="black"/>
                </a:solidFill>
                <a:latin typeface="Ubuntu Light" panose="020B0304030602030204" pitchFamily="34" charset="0"/>
              </a:rPr>
              <a:t>gestionan</a:t>
            </a: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 sus emociones? ¿Algún consejo para los atletas líderes?</a:t>
            </a:r>
          </a:p>
        </p:txBody>
      </p:sp>
    </p:spTree>
    <p:extLst>
      <p:ext uri="{BB962C8B-B14F-4D97-AF65-F5344CB8AC3E}">
        <p14:creationId xmlns:p14="http://schemas.microsoft.com/office/powerpoint/2010/main" val="1738755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o&#10;&#10;Descripción generada automáticamente">
            <a:extLst>
              <a:ext uri="{FF2B5EF4-FFF2-40B4-BE49-F238E27FC236}">
                <a16:creationId xmlns:a16="http://schemas.microsoft.com/office/drawing/2014/main" id="{8F40F5CF-8DD2-40B1-808A-F75DDDE43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5930" y="3866147"/>
            <a:ext cx="1648743" cy="1696421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7F4E5C1B-8784-4454-991E-497D93AF70C1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108000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" sz="2400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En esta lección haremos lo siguiente: </a:t>
            </a:r>
          </a:p>
          <a:p>
            <a:pPr marL="257168" indent="-257168">
              <a:lnSpc>
                <a:spcPct val="150000"/>
              </a:lnSpc>
            </a:pPr>
            <a:r>
              <a:rPr lang="e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Definir </a:t>
            </a:r>
            <a:r>
              <a:rPr lang="es" sz="2400" b="1" dirty="0">
                <a:solidFill>
                  <a:schemeClr val="bg1"/>
                </a:solidFill>
                <a:latin typeface="Ubuntu Light" panose="020B0304030602030204" pitchFamily="34" charset="0"/>
              </a:rPr>
              <a:t>lástima</a:t>
            </a:r>
            <a:r>
              <a:rPr lang="e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s" sz="2400" b="1" dirty="0">
                <a:solidFill>
                  <a:schemeClr val="bg1"/>
                </a:solidFill>
                <a:latin typeface="Ubuntu Light" panose="020B0304030602030204" pitchFamily="34" charset="0"/>
              </a:rPr>
              <a:t>simpatía</a:t>
            </a:r>
            <a:r>
              <a:rPr lang="e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s" sz="2400" b="1" dirty="0">
                <a:solidFill>
                  <a:schemeClr val="bg1"/>
                </a:solidFill>
                <a:latin typeface="Ubuntu Light" panose="020B0304030602030204" pitchFamily="34" charset="0"/>
              </a:rPr>
              <a:t>empatía</a:t>
            </a:r>
            <a:r>
              <a:rPr lang="e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y </a:t>
            </a:r>
            <a:r>
              <a:rPr lang="es" sz="2400" b="1" dirty="0">
                <a:solidFill>
                  <a:schemeClr val="bg1"/>
                </a:solidFill>
                <a:latin typeface="Ubuntu Light" panose="020B0304030602030204" pitchFamily="34" charset="0"/>
              </a:rPr>
              <a:t>compasión</a:t>
            </a:r>
          </a:p>
          <a:p>
            <a:pPr marL="257168" indent="-257168">
              <a:lnSpc>
                <a:spcPct val="150000"/>
              </a:lnSpc>
            </a:pPr>
            <a:r>
              <a:rPr lang="e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Hablar de cómo es cada una de estas y en qué son diferentes</a:t>
            </a:r>
          </a:p>
          <a:p>
            <a:pPr marL="257168" indent="-257168">
              <a:lnSpc>
                <a:spcPct val="150000"/>
              </a:lnSpc>
            </a:pPr>
            <a:r>
              <a:rPr lang="e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Hablar sobre cómo responder a los demás con empatía</a:t>
            </a:r>
          </a:p>
          <a:p>
            <a:pPr marL="257168" indent="-257168">
              <a:lnSpc>
                <a:spcPct val="150000"/>
              </a:lnSpc>
            </a:pPr>
            <a:r>
              <a:rPr lang="e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Hablar sobre cómo la empatía puede fortalecer tu liderazgo</a:t>
            </a:r>
          </a:p>
          <a:p>
            <a:pPr marL="257168" indent="-257168">
              <a:lnSpc>
                <a:spcPct val="150000"/>
              </a:lnSpc>
            </a:pPr>
            <a:r>
              <a:rPr lang="e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Identificar cómo puedes mejorar tu empatía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2E471D84-E68C-4D32-BAA8-2D385E61F9B2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Lección 3: Empatizar con los demás</a:t>
            </a:r>
          </a:p>
        </p:txBody>
      </p:sp>
    </p:spTree>
    <p:extLst>
      <p:ext uri="{BB962C8B-B14F-4D97-AF65-F5344CB8AC3E}">
        <p14:creationId xmlns:p14="http://schemas.microsoft.com/office/powerpoint/2010/main" val="805906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224AD332-8879-4442-8D88-F2F4B0D2D17C}"/>
              </a:ext>
            </a:extLst>
          </p:cNvPr>
          <p:cNvGrpSpPr/>
          <p:nvPr/>
        </p:nvGrpSpPr>
        <p:grpSpPr>
          <a:xfrm>
            <a:off x="2537699" y="3272589"/>
            <a:ext cx="7116601" cy="2695389"/>
            <a:chOff x="2862923" y="3877449"/>
            <a:chExt cx="6992326" cy="2648320"/>
          </a:xfrm>
        </p:grpSpPr>
        <p:pic>
          <p:nvPicPr>
            <p:cNvPr id="6" name="Picture 5" descr="Una tabla de colores que tiene cuatro categorías diferentes (de izquierda a derecha dice &quot;lástima&quot;, &quot;simpatía&quot;, &quot;empatía&quot; y &quot;compasión&quot;) en la parte superior, con una flecha que muestra el nivel de compromiso de la persona que siente estas emociones aumenta a medida que avanza en cada una. &#10;&#10;Este muestra &quot;Lástima&quot; y dice: &quot;Veo y soy consciente de tu situación.&quot; También comparte un ejemplo de algo que alguien diría si estuviera compadeciéndose de otro: &quot;¡Oh, no! Es una pena que haya pasado.&quot;">
              <a:extLst>
                <a:ext uri="{FF2B5EF4-FFF2-40B4-BE49-F238E27FC236}">
                  <a16:creationId xmlns:a16="http://schemas.microsoft.com/office/drawing/2014/main" id="{1359FE50-05AA-4668-BFFE-D6E04D130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2923" y="3877449"/>
              <a:ext cx="6992326" cy="264832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AD2FF2B-6013-4D07-81FF-11EE2BDBDDA1}"/>
                </a:ext>
              </a:extLst>
            </p:cNvPr>
            <p:cNvSpPr/>
            <p:nvPr/>
          </p:nvSpPr>
          <p:spPr>
            <a:xfrm>
              <a:off x="4643284" y="4296427"/>
              <a:ext cx="1708389" cy="68893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8D8D002-B338-4F0D-97ED-5F641B87B8CD}"/>
                </a:ext>
              </a:extLst>
            </p:cNvPr>
            <p:cNvSpPr/>
            <p:nvPr/>
          </p:nvSpPr>
          <p:spPr>
            <a:xfrm>
              <a:off x="4643283" y="5652073"/>
              <a:ext cx="1708390" cy="8736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9AC6A46-AA68-4D35-B252-BA233603FA70}"/>
                </a:ext>
              </a:extLst>
            </p:cNvPr>
            <p:cNvSpPr/>
            <p:nvPr/>
          </p:nvSpPr>
          <p:spPr>
            <a:xfrm>
              <a:off x="6395071" y="4296427"/>
              <a:ext cx="1708389" cy="6889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9790C06-C140-4B41-B959-07512B07D24F}"/>
                </a:ext>
              </a:extLst>
            </p:cNvPr>
            <p:cNvSpPr/>
            <p:nvPr/>
          </p:nvSpPr>
          <p:spPr>
            <a:xfrm>
              <a:off x="6395070" y="5652073"/>
              <a:ext cx="1708390" cy="87369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0FE4C8F-A7FD-437B-AFC9-AF3059BEE83D}"/>
                </a:ext>
              </a:extLst>
            </p:cNvPr>
            <p:cNvSpPr/>
            <p:nvPr/>
          </p:nvSpPr>
          <p:spPr>
            <a:xfrm>
              <a:off x="8146860" y="4296427"/>
              <a:ext cx="1708389" cy="688932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E1C495-F8F9-41B8-8C4B-32383447A4E2}"/>
                </a:ext>
              </a:extLst>
            </p:cNvPr>
            <p:cNvSpPr/>
            <p:nvPr/>
          </p:nvSpPr>
          <p:spPr>
            <a:xfrm>
              <a:off x="8146859" y="5652073"/>
              <a:ext cx="1708390" cy="873696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991F8C8E-8D4D-4805-A763-968F13C5D5E1}"/>
              </a:ext>
            </a:extLst>
          </p:cNvPr>
          <p:cNvSpPr txBox="1">
            <a:spLocks/>
          </p:cNvSpPr>
          <p:nvPr/>
        </p:nvSpPr>
        <p:spPr>
          <a:xfrm>
            <a:off x="1472450" y="60847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Lástima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1D23EC7-40FB-49DC-A8E2-A0D02879C644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s" sz="2000" b="1" dirty="0">
                <a:latin typeface="Ubuntu Light" panose="020B0304030602030204" pitchFamily="34" charset="0"/>
              </a:rPr>
              <a:t>La lástima</a:t>
            </a:r>
            <a:r>
              <a:rPr lang="es" sz="2000" dirty="0">
                <a:latin typeface="Ubuntu Light" panose="020B0304030602030204" pitchFamily="34" charset="0"/>
              </a:rPr>
              <a:t> es el sentimiento de tristeza causado por el sufrimiento y la desgracia de los demás.</a:t>
            </a:r>
            <a:br>
              <a:rPr lang="en-US" sz="2000" dirty="0">
                <a:latin typeface="Ubuntu Light" panose="020B0304030602030204" pitchFamily="34" charset="0"/>
              </a:rPr>
            </a:br>
            <a:endParaRPr lang="en-US" sz="2000" dirty="0">
              <a:latin typeface="Ubuntu Light" panose="020B030403060203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s" sz="2000" dirty="0">
                <a:latin typeface="Ubuntu Light" panose="020B0304030602030204" pitchFamily="34" charset="0"/>
              </a:rPr>
              <a:t>A una persona que se compadece suele ser menospreciada por estar en una mala situación.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16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061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FCED0F4-0503-40CE-B88C-4690D402A61E}"/>
              </a:ext>
            </a:extLst>
          </p:cNvPr>
          <p:cNvSpPr txBox="1">
            <a:spLocks/>
          </p:cNvSpPr>
          <p:nvPr/>
        </p:nvSpPr>
        <p:spPr>
          <a:xfrm>
            <a:off x="1487690" y="6106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Simpatía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0A2537A-4A55-4363-A7B0-7AE733A83705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La simpatía</a:t>
            </a: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 es la relación entre las personas, así que cuando algo afecta a alguien, la otra persona también lo siente.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Es mejor que la lástima porque piensas y te importa su situación, pero el sentimiento no es lo suficientemente fuerte como para que intentes ayudarles.</a:t>
            </a:r>
            <a:endParaRPr lang="en-US" sz="1800" dirty="0">
              <a:latin typeface="Ubuntu Light" panose="020B0304030602030204" pitchFamily="34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1136C29-0DE5-4B72-A876-C5423A91DD7F}"/>
              </a:ext>
            </a:extLst>
          </p:cNvPr>
          <p:cNvGrpSpPr/>
          <p:nvPr/>
        </p:nvGrpSpPr>
        <p:grpSpPr>
          <a:xfrm>
            <a:off x="2537699" y="3272589"/>
            <a:ext cx="7116601" cy="2695389"/>
            <a:chOff x="2862923" y="3877449"/>
            <a:chExt cx="6992326" cy="2648320"/>
          </a:xfrm>
        </p:grpSpPr>
        <p:pic>
          <p:nvPicPr>
            <p:cNvPr id="14" name="Picture 5" descr="Una tabla de colores que tiene cuatro categorías diferentes (de izquierda a derecha dice &quot;lástima&quot;, &quot;simpatía&quot;, &quot;empatía&quot; y &quot;compasión&quot;) en la parte superior, con una flecha que muestra el nivel de compromiso de la persona que siente estas emociones aumenta a medida que avanza en cada una. &#10;&#10;Este muestra &quot;Lástima&quot; y dice: &quot;Veo y soy consciente de tu situación.&quot; También comparte un ejemplo de algo que alguien diría si estuviera compadeciéndose de otro: &quot;¡Oh, no! Es una pena que haya pasado.&quot;">
              <a:extLst>
                <a:ext uri="{FF2B5EF4-FFF2-40B4-BE49-F238E27FC236}">
                  <a16:creationId xmlns:a16="http://schemas.microsoft.com/office/drawing/2014/main" id="{84D15508-8968-4B9B-B441-8D1A508A0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62923" y="3877449"/>
              <a:ext cx="6992326" cy="2648320"/>
            </a:xfrm>
            <a:prstGeom prst="rect">
              <a:avLst/>
            </a:prstGeom>
          </p:spPr>
        </p:pic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id="{183F3AE5-44D1-441A-9371-C8125C0CFEF7}"/>
                </a:ext>
              </a:extLst>
            </p:cNvPr>
            <p:cNvSpPr/>
            <p:nvPr/>
          </p:nvSpPr>
          <p:spPr>
            <a:xfrm>
              <a:off x="6395071" y="4296427"/>
              <a:ext cx="1708389" cy="6889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9">
              <a:extLst>
                <a:ext uri="{FF2B5EF4-FFF2-40B4-BE49-F238E27FC236}">
                  <a16:creationId xmlns:a16="http://schemas.microsoft.com/office/drawing/2014/main" id="{6EBB5BD4-CEBB-4B9C-A7DF-53C48936A7F6}"/>
                </a:ext>
              </a:extLst>
            </p:cNvPr>
            <p:cNvSpPr/>
            <p:nvPr/>
          </p:nvSpPr>
          <p:spPr>
            <a:xfrm>
              <a:off x="6395070" y="5652073"/>
              <a:ext cx="1708390" cy="87369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D0095859-0550-4D74-B396-5A6EE8F20CFD}"/>
                </a:ext>
              </a:extLst>
            </p:cNvPr>
            <p:cNvSpPr/>
            <p:nvPr/>
          </p:nvSpPr>
          <p:spPr>
            <a:xfrm>
              <a:off x="8146860" y="4296427"/>
              <a:ext cx="1708389" cy="688932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12BB531E-EDA3-462F-8A42-0FC3CED5D42F}"/>
                </a:ext>
              </a:extLst>
            </p:cNvPr>
            <p:cNvSpPr/>
            <p:nvPr/>
          </p:nvSpPr>
          <p:spPr>
            <a:xfrm>
              <a:off x="8146859" y="5652073"/>
              <a:ext cx="1708390" cy="873696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6049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29BA72-40AF-4EB4-A535-D87A2B7FA2DF}"/>
              </a:ext>
            </a:extLst>
          </p:cNvPr>
          <p:cNvSpPr txBox="1">
            <a:spLocks/>
          </p:cNvSpPr>
          <p:nvPr/>
        </p:nvSpPr>
        <p:spPr>
          <a:xfrm>
            <a:off x="1472450" y="6106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Empatía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878302F-68CE-46E1-ADBE-60206F493CB8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s" sz="2000" b="1" dirty="0">
                <a:latin typeface="Ubuntu Light" panose="020B0304030602030204" pitchFamily="34" charset="0"/>
              </a:rPr>
              <a:t>La empatía</a:t>
            </a:r>
            <a:r>
              <a:rPr lang="es" sz="2000" dirty="0">
                <a:latin typeface="Ubuntu Light" panose="020B0304030602030204" pitchFamily="34" charset="0"/>
              </a:rPr>
              <a:t> es la capacidad de entender y compartir los sentimientos de otra persona.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s" sz="2000" dirty="0">
                <a:latin typeface="Ubuntu Light" panose="020B0304030602030204" pitchFamily="34" charset="0"/>
              </a:rPr>
              <a:t>La empatía es diferente de la lástima y la simpatía porque implica intentar entender y compartir los sentimientos de otra persona. </a:t>
            </a:r>
            <a:br>
              <a:rPr lang="en-US" sz="2000" dirty="0">
                <a:latin typeface="Ubuntu Light" panose="020B0304030602030204" pitchFamily="34" charset="0"/>
              </a:rPr>
            </a:br>
            <a:endParaRPr lang="en-US" sz="2000" dirty="0">
              <a:latin typeface="Ubuntu Light" panose="020B030403060203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761C123A-8E2F-4BDF-9FC5-382646275637}"/>
              </a:ext>
            </a:extLst>
          </p:cNvPr>
          <p:cNvGrpSpPr/>
          <p:nvPr/>
        </p:nvGrpSpPr>
        <p:grpSpPr>
          <a:xfrm>
            <a:off x="2537699" y="3272589"/>
            <a:ext cx="7116601" cy="2695389"/>
            <a:chOff x="2862923" y="3877449"/>
            <a:chExt cx="6992326" cy="2648320"/>
          </a:xfrm>
        </p:grpSpPr>
        <p:pic>
          <p:nvPicPr>
            <p:cNvPr id="12" name="Picture 5" descr="Una tabla de colores que tiene cuatro categorías diferentes (de izquierda a derecha dice &quot;lástima&quot;, &quot;simpatía&quot;, &quot;empatía&quot; y &quot;compasión&quot;) en la parte superior, con una flecha que muestra el nivel de compromiso de la persona que siente estas emociones aumenta a medida que avanza en cada una. &#10;&#10;Este muestra &quot;Lástima&quot; y dice: &quot;Veo y soy consciente de tu situación.&quot; También comparte un ejemplo de algo que alguien diría si estuviera compadeciéndose de otro: &quot;¡Oh, no! Es una pena que haya pasado.&quot;">
              <a:extLst>
                <a:ext uri="{FF2B5EF4-FFF2-40B4-BE49-F238E27FC236}">
                  <a16:creationId xmlns:a16="http://schemas.microsoft.com/office/drawing/2014/main" id="{62CDCA1F-8513-4349-8BBE-D816A63CA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62923" y="3877449"/>
              <a:ext cx="6992326" cy="2648320"/>
            </a:xfrm>
            <a:prstGeom prst="rect">
              <a:avLst/>
            </a:prstGeom>
          </p:spPr>
        </p:pic>
        <p:sp>
          <p:nvSpPr>
            <p:cNvPr id="17" name="Rectangle 10">
              <a:extLst>
                <a:ext uri="{FF2B5EF4-FFF2-40B4-BE49-F238E27FC236}">
                  <a16:creationId xmlns:a16="http://schemas.microsoft.com/office/drawing/2014/main" id="{A9AD4A4F-0908-44A5-B0B3-B5DD0B7E1346}"/>
                </a:ext>
              </a:extLst>
            </p:cNvPr>
            <p:cNvSpPr/>
            <p:nvPr/>
          </p:nvSpPr>
          <p:spPr>
            <a:xfrm>
              <a:off x="8146860" y="4296427"/>
              <a:ext cx="1708389" cy="688932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6A141E21-722A-4531-ADF5-517D2DC321ED}"/>
                </a:ext>
              </a:extLst>
            </p:cNvPr>
            <p:cNvSpPr/>
            <p:nvPr/>
          </p:nvSpPr>
          <p:spPr>
            <a:xfrm>
              <a:off x="8146859" y="5652073"/>
              <a:ext cx="1708390" cy="873696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2213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a tabla de colores que tiene cuatro categorías diferentes (de izquierda a derecha dice &quot;lástima&quot;, &quot;simpatía&quot;, &quot;empatía&quot; y &quot;compasión&quot;) en la parte superior, con una flecha que muestra el nivel de compromiso de la persona que siente estas emociones aumenta a medida que avanza en cada una. &#10;&#10;Este muestra &quot;Lástima&quot; y dice: &quot;Veo y soy consciente de tu situación.&quot; También comparte un ejemplo de algo que alguien diría si estuviera compadeciéndose de otro: &quot;¡Oh, no! Es una pena que haya pasado.&quot;">
            <a:extLst>
              <a:ext uri="{FF2B5EF4-FFF2-40B4-BE49-F238E27FC236}">
                <a16:creationId xmlns:a16="http://schemas.microsoft.com/office/drawing/2014/main" id="{2CF916E7-12C3-4D70-A36E-A75FC42BD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7699" y="3272589"/>
            <a:ext cx="7116601" cy="269538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A143515-D9F3-49E7-A0C8-C97B95BC974B}"/>
              </a:ext>
            </a:extLst>
          </p:cNvPr>
          <p:cNvSpPr txBox="1">
            <a:spLocks/>
          </p:cNvSpPr>
          <p:nvPr/>
        </p:nvSpPr>
        <p:spPr>
          <a:xfrm>
            <a:off x="1457210" y="6106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Compasión.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6FD28B2-8F26-4AD9-A183-E5D6E13C5134}"/>
              </a:ext>
            </a:extLst>
          </p:cNvPr>
          <p:cNvSpPr txBox="1">
            <a:spLocks/>
          </p:cNvSpPr>
          <p:nvPr/>
        </p:nvSpPr>
        <p:spPr>
          <a:xfrm>
            <a:off x="696000" y="1499339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La compasión</a:t>
            </a: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 es el sentimiento cuando </a:t>
            </a:r>
            <a:r>
              <a:rPr kumimoji="0" lang="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 la empatía</a:t>
            </a: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 es tan fuerte que tienes que hacer algo para ayudar.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 Light" panose="020B030403060203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Entiendes su situación, quizá incluso sientas el dolor tú mismo, y harás cualquier cosa para que se sientan mejor.</a:t>
            </a:r>
          </a:p>
        </p:txBody>
      </p:sp>
    </p:spTree>
    <p:extLst>
      <p:ext uri="{BB962C8B-B14F-4D97-AF65-F5344CB8AC3E}">
        <p14:creationId xmlns:p14="http://schemas.microsoft.com/office/powerpoint/2010/main" val="1841769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708013-74A5-42E7-BBEC-13AE129E3F1C}"/>
              </a:ext>
            </a:extLst>
          </p:cNvPr>
          <p:cNvSpPr txBox="1">
            <a:spLocks/>
          </p:cNvSpPr>
          <p:nvPr/>
        </p:nvSpPr>
        <p:spPr>
          <a:xfrm>
            <a:off x="2599837" y="1154832"/>
            <a:ext cx="6992327" cy="677084"/>
          </a:xfrm>
          <a:prstGeom prst="rect">
            <a:avLst/>
          </a:prstGeom>
        </p:spPr>
        <p:txBody>
          <a:bodyPr numCol="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endParaRPr lang="en-US" sz="2400" dirty="0">
              <a:latin typeface="Ubuntu Light" panose="020B0304030602030204" pitchFamily="34" charset="0"/>
            </a:endParaRPr>
          </a:p>
        </p:txBody>
      </p:sp>
      <p:pic>
        <p:nvPicPr>
          <p:cNvPr id="4" name="Picture 3" descr="Esta es la misma tabla de color de las diapositivas anteriores que muestra las cuatro emociones y la descripción.">
            <a:extLst>
              <a:ext uri="{FF2B5EF4-FFF2-40B4-BE49-F238E27FC236}">
                <a16:creationId xmlns:a16="http://schemas.microsoft.com/office/drawing/2014/main" id="{0936A389-DD13-4917-96EE-8431FC6BD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488" y="2005263"/>
            <a:ext cx="9327024" cy="353257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238FA19-8072-4415-B37D-2D9F6F252948}"/>
              </a:ext>
            </a:extLst>
          </p:cNvPr>
          <p:cNvSpPr txBox="1">
            <a:spLocks/>
          </p:cNvSpPr>
          <p:nvPr/>
        </p:nvSpPr>
        <p:spPr>
          <a:xfrm>
            <a:off x="1487690" y="61127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¡Vamos a repasar!</a:t>
            </a:r>
          </a:p>
        </p:txBody>
      </p:sp>
    </p:spTree>
    <p:extLst>
      <p:ext uri="{BB962C8B-B14F-4D97-AF65-F5344CB8AC3E}">
        <p14:creationId xmlns:p14="http://schemas.microsoft.com/office/powerpoint/2010/main" val="3563795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5E49B03-DCA2-45C1-ACC6-F4B4F86812EC}"/>
              </a:ext>
            </a:extLst>
          </p:cNvPr>
          <p:cNvSpPr txBox="1">
            <a:spLocks/>
          </p:cNvSpPr>
          <p:nvPr/>
        </p:nvSpPr>
        <p:spPr>
          <a:xfrm>
            <a:off x="148769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¿Cuál es la empatía?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6756A9E-E979-451C-A12F-AF0373991A7C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s" sz="2000" dirty="0">
                <a:latin typeface="Ubuntu Light" panose="020B0304030602030204" pitchFamily="34" charset="0"/>
              </a:rPr>
              <a:t>"Me caí la semana pasada en el entrenamiento y no creo que pueda competir hoy."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s" sz="2000" dirty="0">
                <a:latin typeface="Ubuntu Light" panose="020B0304030602030204" pitchFamily="34" charset="0"/>
              </a:rPr>
              <a:t>"¡No seas un bebé! Estarás bien."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s" sz="2000" dirty="0">
                <a:latin typeface="Ubuntu Light" panose="020B0304030602030204" pitchFamily="34" charset="0"/>
              </a:rPr>
              <a:t>"¡Vaya! Lo siento mucho. ¡Eso parece que debe doler!"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s" sz="2000" dirty="0">
                <a:latin typeface="Ubuntu Light" panose="020B0304030602030204" pitchFamily="34" charset="0"/>
              </a:rPr>
              <a:t>"¡Ay! Deberías ver el moratón que me hice la semana pasada."</a:t>
            </a:r>
          </a:p>
        </p:txBody>
      </p:sp>
    </p:spTree>
    <p:extLst>
      <p:ext uri="{BB962C8B-B14F-4D97-AF65-F5344CB8AC3E}">
        <p14:creationId xmlns:p14="http://schemas.microsoft.com/office/powerpoint/2010/main" val="1831371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B9D2AD0-EA1B-4D43-ABF2-AA614C585198}"/>
              </a:ext>
            </a:extLst>
          </p:cNvPr>
          <p:cNvSpPr txBox="1">
            <a:spLocks/>
          </p:cNvSpPr>
          <p:nvPr/>
        </p:nvSpPr>
        <p:spPr>
          <a:xfrm>
            <a:off x="150293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¿Cuál es la empatía?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314D2E3-7D04-4B9F-ADDA-46CC323E81FD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s" sz="2000" dirty="0">
                <a:latin typeface="Ubuntu Light" panose="020B0304030602030204" pitchFamily="34" charset="0"/>
              </a:rPr>
              <a:t>"Estoy nerviosa por mi partido de tenis de hoy."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s" sz="2000" dirty="0">
                <a:latin typeface="Ubuntu Light" panose="020B0304030602030204" pitchFamily="34" charset="0"/>
              </a:rPr>
              <a:t>"Va a ser un partido difícil para ti, pero creo que puedes hacerlo."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s" sz="2000" dirty="0">
                <a:latin typeface="Ubuntu Light" panose="020B0304030602030204" pitchFamily="34" charset="0"/>
              </a:rPr>
              <a:t>"Lo entiendo y no te culpo. Busquemos un sustituto para que tome tu lugar."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s" sz="2000" dirty="0">
                <a:latin typeface="Ubuntu Light" panose="020B0304030602030204" pitchFamily="34" charset="0"/>
              </a:rPr>
              <a:t>"Entiendo que estés nervioso, pero sé que has estado practicando mucho, así que sé que harás lo mejor que puedas."</a:t>
            </a:r>
          </a:p>
        </p:txBody>
      </p:sp>
    </p:spTree>
    <p:extLst>
      <p:ext uri="{BB962C8B-B14F-4D97-AF65-F5344CB8AC3E}">
        <p14:creationId xmlns:p14="http://schemas.microsoft.com/office/powerpoint/2010/main" val="25966256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F59054E-1452-4ADE-BC3F-2971A3627FAF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¿Cuál es la empatía?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322FA39-F3FC-4802-A4E1-114FDD05B026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s" sz="2000" dirty="0">
                <a:latin typeface="Ubuntu Light" panose="020B0304030602030204" pitchFamily="34" charset="0"/>
              </a:rPr>
              <a:t>"El dentista me dijo que tengo que hacerme una cirugía dental muy dolorosa."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s" sz="2000" dirty="0">
                <a:latin typeface="Ubuntu Light" panose="020B0304030602030204" pitchFamily="34" charset="0"/>
              </a:rPr>
              <a:t>"¡Vaya, qué horror! Avísame si necesitas que te traiga sopa o un batido después."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s" sz="2000" dirty="0">
                <a:latin typeface="Ubuntu Light" panose="020B0304030602030204" pitchFamily="34" charset="0"/>
              </a:rPr>
              <a:t>"Mi primo tuvo uno y dijo que no dolía nada."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es" sz="2000" dirty="0">
                <a:latin typeface="Ubuntu Light" panose="020B0304030602030204" pitchFamily="34" charset="0"/>
              </a:rPr>
              <a:t>"Eso va a doler mucho. ¡Suerte!"</a:t>
            </a:r>
          </a:p>
        </p:txBody>
      </p:sp>
    </p:spTree>
    <p:extLst>
      <p:ext uri="{BB962C8B-B14F-4D97-AF65-F5344CB8AC3E}">
        <p14:creationId xmlns:p14="http://schemas.microsoft.com/office/powerpoint/2010/main" val="4229405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2565427" y="1365660"/>
            <a:ext cx="6262255" cy="425054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chemeClr val="bg1"/>
                </a:solidFill>
                <a:latin typeface="Ubuntu"/>
                <a:ea typeface="+mj-ea"/>
                <a:cs typeface="Ubuntu"/>
              </a:defRPr>
            </a:lvl1pPr>
          </a:lstStyle>
          <a:p>
            <a:endParaRPr lang="en-US" sz="3300" dirty="0">
              <a:solidFill>
                <a:schemeClr val="tx1"/>
              </a:solidFill>
              <a:latin typeface="Ubuntu Light" panose="020B0304030602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53F18D1-E36A-4C31-ABAE-F3DCEC19A398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Preguntas de reflexión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4F3D926-4FF2-497F-9CE8-860F567F0E5A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Cuéntanos una vez en la que alguien te haya mostrado compasión. ¿Cómo te hizo sentir (usa la rueda de emociones)?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Cuéntanos sobre una vez en la que mostraste compasión a otra persona.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¿Cómo puede ayudarte tener empatía como líder?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¿Cómo puedes mejorar en mostrar empatía?</a:t>
            </a:r>
          </a:p>
        </p:txBody>
      </p:sp>
    </p:spTree>
    <p:extLst>
      <p:ext uri="{BB962C8B-B14F-4D97-AF65-F5344CB8AC3E}">
        <p14:creationId xmlns:p14="http://schemas.microsoft.com/office/powerpoint/2010/main" val="33277174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7B228B-AB2F-4516-8669-B0C9D6AB553D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¡Adivina la emoción!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ADABD23-4C03-4058-9B6F-A62D778E53AF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El grupo se dividirá en grupos de 2 a 4 personas.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Usarás la lista de emociones de la rueda de emociones de la Lección 1.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Cada persona del grupo tomará su turno para elegir una emoción de la lista y representarla sin usar palabras.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Los miembros del grupo deben adivinar la emoción.</a:t>
            </a:r>
          </a:p>
        </p:txBody>
      </p:sp>
    </p:spTree>
    <p:extLst>
      <p:ext uri="{BB962C8B-B14F-4D97-AF65-F5344CB8AC3E}">
        <p14:creationId xmlns:p14="http://schemas.microsoft.com/office/powerpoint/2010/main" val="27841668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DD4B89F-6C7F-4A52-981D-E6AFDD987F0E}"/>
              </a:ext>
            </a:extLst>
          </p:cNvPr>
          <p:cNvSpPr txBox="1">
            <a:spLocks/>
          </p:cNvSpPr>
          <p:nvPr/>
        </p:nvSpPr>
        <p:spPr>
          <a:xfrm>
            <a:off x="1426730" y="62992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¡Adivina la emoción!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6929280-751F-4349-BFA9-EC1978A87FA6}"/>
              </a:ext>
            </a:extLst>
          </p:cNvPr>
          <p:cNvSpPr txBox="1">
            <a:spLocks/>
          </p:cNvSpPr>
          <p:nvPr/>
        </p:nvSpPr>
        <p:spPr>
          <a:xfrm>
            <a:off x="696000" y="1385641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1950" dirty="0">
                <a:latin typeface="Ubuntu Light" panose="020B0304030602030204" pitchFamily="34" charset="0"/>
              </a:rPr>
              <a:t>El grupo se dividirá en 2 equipos.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1950" dirty="0">
                <a:latin typeface="Ubuntu Light" panose="020B0304030602030204" pitchFamily="34" charset="0"/>
              </a:rPr>
              <a:t>Un participante del Equipo A seleccionará una tarjeta con una emoción escrita. Actuará esa emoción ante su grupo sin usar palabras.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1950" dirty="0">
                <a:latin typeface="Ubuntu Light" panose="020B0304030602030204" pitchFamily="34" charset="0"/>
              </a:rPr>
              <a:t>Los demás miembros del Equipo A deben adivinar la emoción. Tendrás 15 segundos para adivinar la emoción.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1950" dirty="0">
                <a:latin typeface="Ubuntu Light" panose="020B0304030602030204" pitchFamily="34" charset="0"/>
              </a:rPr>
              <a:t>Si el Equipo A adivina correctamente la emoción, recibe 1 punto.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1950" dirty="0">
                <a:latin typeface="Ubuntu Light" panose="020B0304030602030204" pitchFamily="34" charset="0"/>
              </a:rPr>
              <a:t>El equipo B repite el proceso seleccionando una nueva emoción y actuándola.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1950" dirty="0">
                <a:latin typeface="Ubuntu Light" panose="020B0304030602030204" pitchFamily="34" charset="0"/>
              </a:rPr>
              <a:t>Repite hasta que cada miembro del equipo tenga un turno para expresar una emoción.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1950" dirty="0">
                <a:latin typeface="Ubuntu Light" panose="020B0304030602030204" pitchFamily="34" charset="0"/>
              </a:rPr>
              <a:t>¡El equipo con la puntuación más alta gana!</a:t>
            </a:r>
          </a:p>
        </p:txBody>
      </p:sp>
    </p:spTree>
    <p:extLst>
      <p:ext uri="{BB962C8B-B14F-4D97-AF65-F5344CB8AC3E}">
        <p14:creationId xmlns:p14="http://schemas.microsoft.com/office/powerpoint/2010/main" val="17504563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4313353-A687-4A5A-B52D-A5A5F8C0D798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Adivina el informe de emociones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5B6ED84-B7A7-4B46-BC2F-CFA3D375CB1F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¿Qué fue difícil de adivinar las emociones?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¿Hubieron emociones más fáciles de adivinar?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¿A </a:t>
            </a:r>
            <a:r>
              <a:rPr lang="es" sz="2000">
                <a:latin typeface="Ubuntu Light" panose="020B0304030602030204" pitchFamily="34" charset="0"/>
              </a:rPr>
              <a:t>qué le prestaste </a:t>
            </a:r>
            <a:r>
              <a:rPr lang="es" sz="2000" dirty="0">
                <a:latin typeface="Ubuntu Light" panose="020B0304030602030204" pitchFamily="34" charset="0"/>
              </a:rPr>
              <a:t>atención para adivinar la emoción correcta?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¿Cómo puede ayudarte identificar emociones en las personas (y en ti mismo) a trabajar con ellos y a convertirte en un mejor líder?</a:t>
            </a:r>
          </a:p>
        </p:txBody>
      </p:sp>
    </p:spTree>
    <p:extLst>
      <p:ext uri="{BB962C8B-B14F-4D97-AF65-F5344CB8AC3E}">
        <p14:creationId xmlns:p14="http://schemas.microsoft.com/office/powerpoint/2010/main" val="39391141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16266E1C-717A-46A8-AD6E-4E2FB54C3110}"/>
              </a:ext>
            </a:extLst>
          </p:cNvPr>
          <p:cNvGrpSpPr/>
          <p:nvPr/>
        </p:nvGrpSpPr>
        <p:grpSpPr>
          <a:xfrm>
            <a:off x="6153534" y="408014"/>
            <a:ext cx="1161666" cy="1167572"/>
            <a:chOff x="7429141" y="246836"/>
            <a:chExt cx="1306152" cy="1312793"/>
          </a:xfrm>
        </p:grpSpPr>
        <p:sp>
          <p:nvSpPr>
            <p:cNvPr id="7" name="Oval 6"/>
            <p:cNvSpPr/>
            <p:nvPr/>
          </p:nvSpPr>
          <p:spPr bwMode="auto">
            <a:xfrm>
              <a:off x="7480575" y="304800"/>
              <a:ext cx="1178518" cy="11772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15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E344042-E244-493A-8BF2-3E491BF8735F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9141" y="246836"/>
              <a:ext cx="1306152" cy="131279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29EA5954-6B99-4750-A892-5427A632A624}"/>
              </a:ext>
            </a:extLst>
          </p:cNvPr>
          <p:cNvSpPr txBox="1">
            <a:spLocks/>
          </p:cNvSpPr>
          <p:nvPr/>
        </p:nvSpPr>
        <p:spPr>
          <a:xfrm>
            <a:off x="1472450" y="610325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Conclusión del módulo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BE5E89E-6E75-4BB9-BC3E-9964DF466D2C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8" marR="0" lvl="0" indent="-257168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La autoconciencia es la capacidad de identificar y comprender tus emociones. Te ayuda a gestionar tus emociones.</a:t>
            </a:r>
          </a:p>
          <a:p>
            <a:pPr marL="257168" marR="0" lvl="0" indent="-257168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La autogestión es la capacidad de controlar tus emociones, pensamientos y comportamientos. Te ayuda a reaccionar con calma en lugar de emocionalmente.</a:t>
            </a:r>
          </a:p>
          <a:p>
            <a:pPr marL="257168" marR="0" lvl="0" indent="-257168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La empatía es la capacidad de entender y compartir los sentimientos de los demás. Te ayuda a entender por qué reaccionan como reaccionan y te permite responder adecuadamente.</a:t>
            </a:r>
          </a:p>
          <a:p>
            <a:pPr marL="257168" marR="0" lvl="0" indent="-257168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Comprender tus emociones, ser capaz de controlarlas y comprender las emociones de los demás te convertirá en un líder más fuerte.</a:t>
            </a:r>
          </a:p>
        </p:txBody>
      </p:sp>
    </p:spTree>
    <p:extLst>
      <p:ext uri="{BB962C8B-B14F-4D97-AF65-F5344CB8AC3E}">
        <p14:creationId xmlns:p14="http://schemas.microsoft.com/office/powerpoint/2010/main" val="39206422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DF6749-BDAB-44B2-98F1-D002DE4FAC5F}"/>
              </a:ext>
            </a:extLst>
          </p:cNvPr>
          <p:cNvSpPr txBox="1"/>
          <p:nvPr/>
        </p:nvSpPr>
        <p:spPr>
          <a:xfrm>
            <a:off x="5841811" y="4976787"/>
            <a:ext cx="5260622" cy="129266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" sz="2400" dirty="0">
                <a:solidFill>
                  <a:schemeClr val="bg1"/>
                </a:solidFill>
              </a:rPr>
              <a:t>Por favor, acepta la evaluación:</a:t>
            </a:r>
            <a:br>
              <a:rPr lang="en-US" dirty="0"/>
            </a:br>
            <a:r>
              <a:rPr lang="es" b="1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 https://specialolympics.qualtrics.com</a:t>
            </a:r>
            <a:br>
              <a:rPr lang="en-US" b="1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</a:br>
            <a:r>
              <a:rPr lang="es" b="1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/jfe/formulario/SV_5cZHOzU0qemAkDP</a:t>
            </a: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C3A867-BAA4-4FB4-81DE-0D1B0237006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771" y="4976787"/>
            <a:ext cx="1292662" cy="129266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FB84FE5-6FD1-468D-A76B-C10780EC1E43}"/>
              </a:ext>
            </a:extLst>
          </p:cNvPr>
          <p:cNvSpPr txBox="1"/>
          <p:nvPr/>
        </p:nvSpPr>
        <p:spPr>
          <a:xfrm>
            <a:off x="1695450" y="1609994"/>
            <a:ext cx="6042039" cy="15328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" sz="115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03724564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4C67D5-EE9D-4648-9A4A-67B6277EB84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0F69F9A-BDC6-40CD-A1E8-758B6E2ED7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EAE133-4389-4891-81D6-41C5B07F43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SO_AP_Presentation.potx</Template>
  <TotalTime>17295</TotalTime>
  <Words>1589</Words>
  <Application>Microsoft Office PowerPoint</Application>
  <PresentationFormat>Widescreen</PresentationFormat>
  <Paragraphs>169</Paragraphs>
  <Slides>33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Calibri</vt:lpstr>
      <vt:lpstr>Calibri Light</vt:lpstr>
      <vt:lpstr>Gill Sans</vt:lpstr>
      <vt:lpstr>GT Walsheim Pro Condensed Black</vt:lpstr>
      <vt:lpstr>Ubuntu</vt:lpstr>
      <vt:lpstr>Ubuntu Light</vt:lpstr>
      <vt:lpstr>1_Custom Design</vt:lpstr>
      <vt:lpstr>2_Custom Design</vt:lpstr>
      <vt:lpstr>Entendiendo las Emociones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Zero-G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Ciaran OGaora</dc:creator>
  <cp:lastModifiedBy>Kenia Padron</cp:lastModifiedBy>
  <cp:revision>138</cp:revision>
  <dcterms:created xsi:type="dcterms:W3CDTF">2012-07-03T15:00:02Z</dcterms:created>
  <dcterms:modified xsi:type="dcterms:W3CDTF">2026-09-21T13:46:43Z</dcterms:modified>
</cp:coreProperties>
</file>