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9"/>
  </p:notesMasterIdLst>
  <p:handoutMasterIdLst>
    <p:handoutMasterId r:id="rId40"/>
  </p:handoutMasterIdLst>
  <p:sldIdLst>
    <p:sldId id="276" r:id="rId6"/>
    <p:sldId id="279" r:id="rId7"/>
    <p:sldId id="280" r:id="rId8"/>
    <p:sldId id="281" r:id="rId9"/>
    <p:sldId id="277" r:id="rId10"/>
    <p:sldId id="282" r:id="rId11"/>
    <p:sldId id="303" r:id="rId12"/>
    <p:sldId id="306" r:id="rId13"/>
    <p:sldId id="326" r:id="rId14"/>
    <p:sldId id="324" r:id="rId15"/>
    <p:sldId id="325" r:id="rId16"/>
    <p:sldId id="323" r:id="rId17"/>
    <p:sldId id="308" r:id="rId18"/>
    <p:sldId id="285" r:id="rId19"/>
    <p:sldId id="336" r:id="rId20"/>
    <p:sldId id="310" r:id="rId21"/>
    <p:sldId id="328" r:id="rId22"/>
    <p:sldId id="327" r:id="rId23"/>
    <p:sldId id="288" r:id="rId24"/>
    <p:sldId id="305" r:id="rId25"/>
    <p:sldId id="332" r:id="rId26"/>
    <p:sldId id="333" r:id="rId27"/>
    <p:sldId id="334" r:id="rId28"/>
    <p:sldId id="335" r:id="rId29"/>
    <p:sldId id="314" r:id="rId30"/>
    <p:sldId id="313" r:id="rId31"/>
    <p:sldId id="315" r:id="rId32"/>
    <p:sldId id="316" r:id="rId33"/>
    <p:sldId id="317" r:id="rId34"/>
    <p:sldId id="318" r:id="rId35"/>
    <p:sldId id="319" r:id="rId36"/>
    <p:sldId id="302" r:id="rId37"/>
    <p:sldId id="27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7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3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5C88"/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86388" autoAdjust="0"/>
  </p:normalViewPr>
  <p:slideViewPr>
    <p:cSldViewPr snapToGrid="0" snapToObjects="1">
      <p:cViewPr varScale="1">
        <p:scale>
          <a:sx n="57" d="100"/>
          <a:sy n="57" d="100"/>
        </p:scale>
        <p:origin x="72" y="2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"/>
              <a:t>Нажмите, чтобы редактировать стили мастер-текста</a:t>
            </a:r>
          </a:p>
          <a:p>
            <a:pPr lvl="1"/>
            <a:r>
              <a:rPr lang="ru"/>
              <a:t>Второй уровень</a:t>
            </a:r>
          </a:p>
          <a:p>
            <a:pPr lvl="2"/>
            <a:r>
              <a:rPr lang="ru"/>
              <a:t>Третий уровень</a:t>
            </a:r>
          </a:p>
          <a:p>
            <a:pPr lvl="3"/>
            <a:r>
              <a:rPr lang="ru"/>
              <a:t>Четвёртый уровень</a:t>
            </a:r>
          </a:p>
          <a:p>
            <a:pPr lvl="4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96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Источник: TeensHealth от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88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Источник: TeensHealth от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57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Источник: TeensHealth от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45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15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07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47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62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" dirty="0"/>
              <a:t>Виртуальный семинар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48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Очный</a:t>
            </a:r>
            <a:r>
              <a:rPr lang="en-US" dirty="0"/>
              <a:t> </a:t>
            </a:r>
            <a:r>
              <a:rPr lang="en-US" dirty="0" err="1"/>
              <a:t>семинар</a:t>
            </a:r>
            <a:endParaRPr lang="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6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Очный</a:t>
            </a:r>
            <a:r>
              <a:rPr lang="en-US" dirty="0"/>
              <a:t> </a:t>
            </a:r>
            <a:r>
              <a:rPr lang="en-US" dirty="0" err="1"/>
              <a:t>семинар</a:t>
            </a:r>
            <a:endParaRPr lang="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28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 err="1">
                <a:latin typeface="Ubuntu" panose="020B0504030602030204" pitchFamily="34" charset="0"/>
              </a:rPr>
              <a:t>Пожалуйста</a:t>
            </a:r>
            <a:r>
              <a:rPr lang="en-US" b="1" i="1" dirty="0">
                <a:latin typeface="Ubuntu" panose="020B0504030602030204" pitchFamily="34" charset="0"/>
              </a:rPr>
              <a:t>, </a:t>
            </a:r>
            <a:r>
              <a:rPr lang="en-US" b="1" i="1" dirty="0" err="1">
                <a:latin typeface="Ubuntu" panose="020B0504030602030204" pitchFamily="34" charset="0"/>
              </a:rPr>
              <a:t>убедитесь</a:t>
            </a:r>
            <a:r>
              <a:rPr lang="en-US" b="1" i="1" dirty="0">
                <a:latin typeface="Ubuntu" panose="020B0504030602030204" pitchFamily="34" charset="0"/>
              </a:rPr>
              <a:t>, </a:t>
            </a:r>
            <a:r>
              <a:rPr lang="en-US" b="1" i="1" dirty="0" err="1">
                <a:latin typeface="Ubuntu" panose="020B0504030602030204" pitchFamily="34" charset="0"/>
              </a:rPr>
              <a:t>что</a:t>
            </a:r>
            <a:r>
              <a:rPr lang="en-US" b="1" i="1" dirty="0">
                <a:latin typeface="Ubuntu" panose="020B0504030602030204" pitchFamily="34" charset="0"/>
              </a:rPr>
              <a:t> </a:t>
            </a:r>
            <a:r>
              <a:rPr lang="en-US" b="1" i="1" dirty="0" err="1">
                <a:latin typeface="Ubuntu" panose="020B0504030602030204" pitchFamily="34" charset="0"/>
              </a:rPr>
              <a:t>все</a:t>
            </a:r>
            <a:r>
              <a:rPr lang="en-US" b="1" i="1" dirty="0">
                <a:latin typeface="Ubuntu" panose="020B0504030602030204" pitchFamily="34" charset="0"/>
              </a:rPr>
              <a:t> </a:t>
            </a:r>
            <a:r>
              <a:rPr lang="en-US" b="1" i="1" dirty="0" err="1">
                <a:latin typeface="Ubuntu" panose="020B0504030602030204" pitchFamily="34" charset="0"/>
              </a:rPr>
              <a:t>атлеты-лидеры</a:t>
            </a:r>
            <a:r>
              <a:rPr lang="en-US" b="1" i="1" dirty="0">
                <a:latin typeface="Ubuntu" panose="020B0504030602030204" pitchFamily="34" charset="0"/>
              </a:rPr>
              <a:t> </a:t>
            </a:r>
            <a:r>
              <a:rPr lang="en-US" b="1" i="1" dirty="0" err="1">
                <a:latin typeface="Ubuntu" panose="020B0504030602030204" pitchFamily="34" charset="0"/>
              </a:rPr>
              <a:t>прошли</a:t>
            </a:r>
            <a:r>
              <a:rPr lang="en-US" b="1" i="1" dirty="0">
                <a:latin typeface="Ubuntu" panose="020B0504030602030204" pitchFamily="34" charset="0"/>
              </a:rPr>
              <a:t> </a:t>
            </a:r>
            <a:r>
              <a:rPr lang="en-US" b="1" i="1" dirty="0" err="1">
                <a:latin typeface="Ubuntu" panose="020B0504030602030204" pitchFamily="34" charset="0"/>
              </a:rPr>
              <a:t>оценивание</a:t>
            </a:r>
            <a:r>
              <a:rPr lang="en-US" b="1" i="1" dirty="0">
                <a:latin typeface="Ubuntu" panose="020B0504030602030204" pitchFamily="34" charset="0"/>
              </a:rPr>
              <a:t>.</a:t>
            </a:r>
            <a:endParaRPr lang="ru" b="1" i="1" dirty="0">
              <a:latin typeface="Ubuntu" panose="020B0504030602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7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Картина с зонтом&#10;&#10;Описание генерируется автоматически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916C971-4A5B-4410-802C-8D0E04D09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71A0FC54-573D-4722-86EB-F459E3167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398976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AFD0ABA2-BCCB-4273-9659-9124F77218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5C5AC6D4-366D-4B9C-B3CF-2A16A6DAC6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19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04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817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689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64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690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51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430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85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09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071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0BBE237-44A3-4A6D-944B-A328569D3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D849C78-F97B-43E8-B490-6F22AF92B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0451F45C-02CE-4661-B85C-641717F51B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1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4A205130-3544-4988-A649-99A0A75DBC6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25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kidshealth.org/en/teens/understand-emotion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specialolympics.org/health/strong-minds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ialolympics.qualtrics.com/jfe/form/SV_5cZHOzU0qemAkD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70688" y="5624399"/>
            <a:ext cx="5747657" cy="9159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Понимание эмоций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96104-DCC9-41C3-83D4-16891EC023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4199922"/>
            <a:ext cx="1689053" cy="1737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4B257E-5CA9-4269-8652-97432D5FF5F0}"/>
              </a:ext>
            </a:extLst>
          </p:cNvPr>
          <p:cNvSpPr txBox="1"/>
          <p:nvPr/>
        </p:nvSpPr>
        <p:spPr>
          <a:xfrm>
            <a:off x="985200" y="2459296"/>
            <a:ext cx="6173678" cy="2049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ПОКАЗ</a:t>
            </a:r>
            <a:r>
              <a:rPr lang="ru-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ЫВАЯ</a:t>
            </a:r>
            <a:endParaRPr lang="ru" sz="8800" dirty="0">
              <a:solidFill>
                <a:schemeClr val="bg1"/>
              </a:solidFill>
              <a:latin typeface="GT Walsheim Pro Condensed Black" panose="00000906000000000000" pitchFamily="2" charset="0"/>
            </a:endParaRPr>
          </a:p>
          <a:p>
            <a:pPr>
              <a:lnSpc>
                <a:spcPct val="70000"/>
              </a:lnSpc>
            </a:pPr>
            <a:r>
              <a:rPr lang="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ПУТЬ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4CB10CF-D62C-4048-B361-4722FA100C20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Ожидания от атлетов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648544-AA83-4D9E-B8CF-6C2FE6DF9A9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Уважительно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относитесь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тому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кто</a:t>
            </a:r>
            <a:r>
              <a:rPr lang="en-US" sz="2000" dirty="0">
                <a:latin typeface="Ubuntu Light" panose="020B0304030602030204" pitchFamily="34" charset="0"/>
              </a:rPr>
              <a:t> говорит.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Активно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участвуйте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занятии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Задавайте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вопросы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Сведите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минимуму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отвлекающие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факторы</a:t>
            </a: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E1ABFF-4C0B-4FC0-B87F-A5E0C335BF6A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Ожидания от наставников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6AA486-493C-499E-9B90-78229CA65FE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внимательны</a:t>
            </a: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готовы помочь </a:t>
            </a:r>
            <a:r>
              <a:rPr lang="en-US" sz="2000" dirty="0" err="1">
                <a:latin typeface="Ubuntu Light" panose="020B0304030602030204" pitchFamily="34" charset="0"/>
              </a:rPr>
              <a:t>атлетам-участникам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если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они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попросят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Не говорите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; </a:t>
            </a: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только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тогда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просит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помощи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Не говорите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предполагайте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нужна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помощь</a:t>
            </a:r>
            <a:r>
              <a:rPr lang="en-US" sz="2000" dirty="0"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latin typeface="Ubuntu Light" panose="020B0304030602030204" pitchFamily="34" charset="0"/>
              </a:rPr>
              <a:t>сначала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спросите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энергичны и </a:t>
            </a:r>
            <a:r>
              <a:rPr lang="en-US" sz="2000" dirty="0" err="1">
                <a:latin typeface="Ubuntu Light" panose="020B0304030602030204" pitchFamily="34" charset="0"/>
              </a:rPr>
              <a:t>сохраняйте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позитивный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настрой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Сведите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отвлекающие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факторы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минимуму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6053A7-9C88-4AE7-9AC8-B8BAB94010D4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Ожидания от фасилитаторов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9A32A0-1A75-4908-8883-581251B30BF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Будьте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готовы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проводить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занятие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старайтесь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учитывать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потребности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узнать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что-то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новое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себе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других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Создавайте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возможности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мог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добиться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успеха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развиваться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Поддерживайте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вопросы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способствуют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обучению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Относитесь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атлетам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наставникам</a:t>
            </a:r>
            <a:r>
              <a:rPr lang="en-US" sz="2000" dirty="0">
                <a:latin typeface="Ubuntu Light" panose="020B0304030602030204" pitchFamily="34" charset="0"/>
              </a:rPr>
              <a:t> с </a:t>
            </a:r>
            <a:r>
              <a:rPr lang="en-US" sz="2000" dirty="0" err="1">
                <a:latin typeface="Ubuntu Light" panose="020B0304030602030204" pitchFamily="34" charset="0"/>
              </a:rPr>
              <a:t>уважением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заботой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Создавайте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атмосферу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взаимного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уважения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радости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обучения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F319AA-03FF-437E-A5CD-EA289E010A0D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Обзор модуля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EDCE04-C29E-4A94-AA31-59C48C1E315A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1: Самосознание.</a:t>
            </a:r>
            <a:r>
              <a:rPr lang="ru" sz="2000" b="1" dirty="0">
                <a:latin typeface="Ubuntu Light" panose="020B0304030602030204" pitchFamily="34" charset="0"/>
              </a:rPr>
              <a:t> </a:t>
            </a:r>
            <a:r>
              <a:rPr lang="ru" sz="2000" dirty="0">
                <a:latin typeface="Ubuntu Light" panose="020B0304030602030204" pitchFamily="34" charset="0"/>
              </a:rPr>
              <a:t>Мы обсудим,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распознавать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эмоции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2: Саморегуляция</a:t>
            </a:r>
            <a:r>
              <a:rPr lang="ru" sz="2000" b="1" dirty="0">
                <a:latin typeface="Ubuntu Light" panose="020B0304030602030204" pitchFamily="34" charset="0"/>
              </a:rPr>
              <a:t>.</a:t>
            </a:r>
            <a:r>
              <a:rPr lang="ru" sz="2000" dirty="0">
                <a:latin typeface="Ubuntu Light" panose="020B0304030602030204" pitchFamily="34" charset="0"/>
              </a:rPr>
              <a:t>  Мы обсудим техники </a:t>
            </a:r>
            <a:r>
              <a:rPr lang="en-US" sz="2000" dirty="0" err="1">
                <a:latin typeface="Ubuntu Light" panose="020B0304030602030204" pitchFamily="34" charset="0"/>
              </a:rPr>
              <a:t>саморегуляции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3: </a:t>
            </a:r>
            <a:r>
              <a:rPr lang="en-US" sz="2000" b="1" u="sng" dirty="0" err="1">
                <a:latin typeface="Ubuntu Light" panose="020B0304030602030204" pitchFamily="34" charset="0"/>
              </a:rPr>
              <a:t>Эмпатия</a:t>
            </a:r>
            <a:r>
              <a:rPr lang="en-US" sz="2000" b="1" u="sng" dirty="0">
                <a:latin typeface="Ubuntu Light" panose="020B0304030602030204" pitchFamily="34" charset="0"/>
              </a:rPr>
              <a:t> к </a:t>
            </a:r>
            <a:r>
              <a:rPr lang="en-US" sz="2000" b="1" u="sng" dirty="0" err="1">
                <a:latin typeface="Ubuntu Light" panose="020B0304030602030204" pitchFamily="34" charset="0"/>
              </a:rPr>
              <a:t>другим</a:t>
            </a:r>
            <a:r>
              <a:rPr lang="ru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Мы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обсудим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важность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эмпатии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то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проявлять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эмпатию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общении</a:t>
            </a:r>
            <a:r>
              <a:rPr lang="en-US" sz="2000" dirty="0">
                <a:latin typeface="Ubuntu Light" panose="020B0304030602030204" pitchFamily="34" charset="0"/>
              </a:rPr>
              <a:t> с </a:t>
            </a:r>
            <a:r>
              <a:rPr lang="en-US" sz="2000" dirty="0" err="1">
                <a:latin typeface="Ubuntu Light" panose="020B0304030602030204" pitchFamily="34" charset="0"/>
              </a:rPr>
              <a:t>другими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EF8C19-B20F-44F6-AACE-CFDA71AAF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147" y="1941683"/>
            <a:ext cx="2006829" cy="2026058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CC62EEA1-3A70-4995-9FC5-A03DED2E1049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1: Самосознание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BC6B300-1A55-45F1-89B8-8D661D145A7E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В этом уроке вы: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Дадите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определение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самосознанию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Узнаете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больше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о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своих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эмоциях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самосознание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укрепляет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ваши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лидерские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качества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Определите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можете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повысить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уровень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самосознания</a:t>
            </a:r>
            <a:endParaRPr lang="en-US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20A748DD-E8AA-419C-BE22-2790537AD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327" y="3152887"/>
            <a:ext cx="2503345" cy="25273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CE9355-AF16-4F39-A339-D6023B7D691C}"/>
              </a:ext>
            </a:extLst>
          </p:cNvPr>
          <p:cNvSpPr txBox="1">
            <a:spLocks/>
          </p:cNvSpPr>
          <p:nvPr/>
        </p:nvSpPr>
        <p:spPr>
          <a:xfrm>
            <a:off x="1472450" y="61898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Самосознание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DA17C2-B192-437A-8465-D75B038CC06B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ru" dirty="0">
                <a:latin typeface="Ubuntu Light" panose="020B0304030602030204" pitchFamily="34" charset="0"/>
              </a:rPr>
              <a:t>Способность распознавать и понимать свои эмоции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8132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Цветное колесо показывает семь различных категорий эмоций (любовь, страх, гнев, грусть, счастье, удивление и отвращение). В каждой из этих категорий есть ещё больше эмоций. &#10;&#10;Любовь: &#10;- Доверяет: доверять кому-то или вещи&#10;- Страстный: показывать интенсивные/сильные чувства&#10;- Ласковый: тёплое отношение/любовь&#10;- Нежный: добрый; свободный от жестокости и насилия&#10;- Принято: положительно принято; приветствуется&#10;&#10;Страх: &#10;- Смущение: осознанная запутанность/тревога&#10;- Уязвимый: открыт к физической и эмоциональной боли&#10;- Отклонено: не принято; отказано/отклонено;&#10;- Неуверенность: неуверенность/уверенность&#10;- Беспокойство: беспокойство/тревожность&#10;&#10;Гнев: &#10;- Под угрозой: загнана в угол; испугана&#10;- Сумасшедший: неразумный; злый; не может ясно мыслить&#10;- Оскорблённый: нарушенный; обиденный; обиженный;&#10;- Разочарованный: разочарованный; устал от чего-то&#10;- Раздражённый: раздражённый; раздражённый&#10;&#10;Печаль: &#10;- Раненный: раненный; физически и психологически ранен&#10;- Виновный: осознанный, что заслуживает вины&#10;- Одинокий: отрезан от других; одинокий&#10;- Не заинтересованы: не заинтересованы/вовлечены&#10;- Недостаточно: недостаточно/недостаточно хорошо&#10;&#10;Счастье: &#10;- Игривый: полный игр/развлечений&#10;- Взволнованный: очень счастливый/энергичный&#10;- Мирная: свободная от конфликтов и агитации&#10;- Благодарность: выражение благодарности; благодарность&#10;- Уверенный: не боится; уверенный; самостоятельный&#10;&#10;Сюрприз: &#10;- Шок: внезапное беспокойство/беспокойство&#10;- Изумление: чувство большого удивления/удивления&#10;- Путаница: путаница/ &#10;Запутанный/неорганизованный&#10;- Перегруженность: переполнена чувствами/мыслями&#10;- Испуганный: внезапно испуганный&#10;&#10;Отвращение: &#10;- Аверс: активное чувство отвращения/неприязни&#10;- Разочарованный: побеждён в надежде или ожидании&#10;- Горькое: неприятное; неприятное;&#10;- Стыд: болезненная эмоция, вызванная чувством вины/недостатком &#10;- Обиженный: полный недовольства/злобы по отношению к кому-то или чему-то">
            <a:extLst>
              <a:ext uri="{FF2B5EF4-FFF2-40B4-BE49-F238E27FC236}">
                <a16:creationId xmlns:a16="http://schemas.microsoft.com/office/drawing/2014/main" id="{5BD5CD67-0A19-4B34-85AA-EB446CBFB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3642" y="1302114"/>
            <a:ext cx="5026627" cy="50266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25E6D-E005-4E54-A070-381870388BEF}"/>
              </a:ext>
            </a:extLst>
          </p:cNvPr>
          <p:cNvSpPr txBox="1"/>
          <p:nvPr/>
        </p:nvSpPr>
        <p:spPr>
          <a:xfrm>
            <a:off x="1736942" y="6214758"/>
            <a:ext cx="2668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200" i="1" u="sng" dirty="0">
                <a:solidFill>
                  <a:srgbClr val="0000FF"/>
                </a:solidFill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Источник: TeensHealth от Nemours</a:t>
            </a:r>
            <a:endParaRPr lang="en-US" sz="12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200" dirty="0">
              <a:latin typeface="Ubuntu Light" panose="020B0304030602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A01507-8D71-4543-8CB9-E4A81BF87D8B}"/>
              </a:ext>
            </a:extLst>
          </p:cNvPr>
          <p:cNvSpPr txBox="1">
            <a:spLocks/>
          </p:cNvSpPr>
          <p:nvPr/>
        </p:nvSpPr>
        <p:spPr>
          <a:xfrm>
            <a:off x="1472450" y="6083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Колесо эмоций</a:t>
            </a:r>
          </a:p>
        </p:txBody>
      </p:sp>
    </p:spTree>
    <p:extLst>
      <p:ext uri="{BB962C8B-B14F-4D97-AF65-F5344CB8AC3E}">
        <p14:creationId xmlns:p14="http://schemas.microsoft.com/office/powerpoint/2010/main" val="157155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Коллекция кубиков с выражениями лиц, отражающими разнообразные эмоции">
            <a:extLst>
              <a:ext uri="{FF2B5EF4-FFF2-40B4-BE49-F238E27FC236}">
                <a16:creationId xmlns:a16="http://schemas.microsoft.com/office/drawing/2014/main" id="{24D6334E-3196-42EE-8013-8BA4149D7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680" y="2532666"/>
            <a:ext cx="4008170" cy="26721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DA0174-7DDA-407B-894B-6FCB49131668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Эмоции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могут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сбивать</a:t>
            </a:r>
            <a:r>
              <a:rPr lang="en-US" sz="3200" b="1" dirty="0">
                <a:latin typeface="Ubuntu Light" panose="020B0304030602030204" pitchFamily="34" charset="0"/>
              </a:rPr>
              <a:t> с </a:t>
            </a:r>
            <a:r>
              <a:rPr lang="en-US" sz="3200" b="1" dirty="0" err="1">
                <a:latin typeface="Ubuntu Light" panose="020B0304030602030204" pitchFamily="34" charset="0"/>
              </a:rPr>
              <a:t>толку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B9FE0BE-4934-4990-BFE5-51C38F36FF73}"/>
              </a:ext>
            </a:extLst>
          </p:cNvPr>
          <p:cNvSpPr txBox="1">
            <a:spLocks/>
          </p:cNvSpPr>
          <p:nvPr/>
        </p:nvSpPr>
        <p:spPr>
          <a:xfrm>
            <a:off x="695999" y="1799222"/>
            <a:ext cx="6287681" cy="4139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2000" dirty="0">
                <a:latin typeface="Ubuntu" panose="020B0504030602030204" pitchFamily="34" charset="0"/>
              </a:rPr>
              <a:t>В з</a:t>
            </a:r>
            <a:r>
              <a:rPr lang="en-US" sz="2000" dirty="0" err="1">
                <a:latin typeface="Ubuntu" panose="020B0504030602030204" pitchFamily="34" charset="0"/>
              </a:rPr>
              <a:t>ависимости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от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ситуации</a:t>
            </a:r>
            <a:r>
              <a:rPr lang="en-US" sz="2000" dirty="0">
                <a:latin typeface="Ubuntu" panose="020B0504030602030204" pitchFamily="34" charset="0"/>
              </a:rPr>
              <a:t>, в </a:t>
            </a:r>
            <a:r>
              <a:rPr lang="en-US" sz="2000" dirty="0" err="1">
                <a:latin typeface="Ubuntu" panose="020B0504030602030204" pitchFamily="34" charset="0"/>
              </a:rPr>
              <a:t>которой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вы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находитесь</a:t>
            </a:r>
            <a:r>
              <a:rPr lang="en-US" sz="2000" dirty="0">
                <a:latin typeface="Ubuntu" panose="020B0504030602030204" pitchFamily="34" charset="0"/>
              </a:rPr>
              <a:t>, </a:t>
            </a:r>
            <a:r>
              <a:rPr lang="en-US" sz="2000" dirty="0" err="1">
                <a:latin typeface="Ubuntu" panose="020B0504030602030204" pitchFamily="34" charset="0"/>
              </a:rPr>
              <a:t>эмоция</a:t>
            </a:r>
            <a:r>
              <a:rPr lang="en-US" sz="2000" dirty="0">
                <a:latin typeface="Ubuntu" panose="020B0504030602030204" pitchFamily="34" charset="0"/>
              </a:rPr>
              <a:t>, </a:t>
            </a:r>
            <a:r>
              <a:rPr lang="en-US" sz="2000" dirty="0" err="1">
                <a:latin typeface="Ubuntu" panose="020B0504030602030204" pitchFamily="34" charset="0"/>
              </a:rPr>
              <a:t>которую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вы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испытываете</a:t>
            </a:r>
            <a:r>
              <a:rPr lang="en-US" sz="2000" dirty="0">
                <a:latin typeface="Ubuntu" panose="020B0504030602030204" pitchFamily="34" charset="0"/>
              </a:rPr>
              <a:t>, </a:t>
            </a:r>
            <a:r>
              <a:rPr lang="en-US" sz="2000" dirty="0" err="1">
                <a:latin typeface="Ubuntu" panose="020B0504030602030204" pitchFamily="34" charset="0"/>
              </a:rPr>
              <a:t>может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иметь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разное</a:t>
            </a:r>
            <a:r>
              <a:rPr lang="en-US" sz="2000" dirty="0">
                <a:latin typeface="Ubuntu" panose="020B0504030602030204" pitchFamily="34" charset="0"/>
              </a:rPr>
              <a:t> </a:t>
            </a:r>
            <a:r>
              <a:rPr lang="en-US" sz="2000" dirty="0" err="1">
                <a:latin typeface="Ubuntu" panose="020B0504030602030204" pitchFamily="34" charset="0"/>
              </a:rPr>
              <a:t>значение</a:t>
            </a:r>
            <a:r>
              <a:rPr kumimoji="0" lang="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.</a:t>
            </a:r>
          </a:p>
          <a:p>
            <a:pPr marL="285750" lvl="0" indent="-285750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kumimoji="0" lang="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Закройте глаза 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и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представьте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следующие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ситуации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обращая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внимание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на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которые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" panose="020B0504030602030204" pitchFamily="34" charset="0"/>
              </a:rPr>
              <a:t>испытываете</a:t>
            </a:r>
            <a:r>
              <a:rPr lang="ru" sz="2000" dirty="0">
                <a:solidFill>
                  <a:prstClr val="black"/>
                </a:solidFill>
                <a:latin typeface="Ubuntu" panose="020B0504030602030204" pitchFamily="34" charset="0"/>
              </a:rPr>
              <a:t>:</a:t>
            </a:r>
          </a:p>
          <a:p>
            <a:pPr marL="742950" lvl="1" indent="-285750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Вы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выиграли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золотую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медаль</a:t>
            </a:r>
            <a:endParaRPr lang="ru" sz="2000" b="1" i="1" dirty="0">
              <a:solidFill>
                <a:prstClr val="black"/>
              </a:solidFill>
              <a:latin typeface="Ubuntu" panose="020B0504030602030204" pitchFamily="34" charset="0"/>
            </a:endParaRPr>
          </a:p>
          <a:p>
            <a:pPr marL="742950" lvl="1" indent="-285750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Вас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обнял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кто-то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из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членов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вашей</a:t>
            </a:r>
            <a:r>
              <a:rPr lang="en-U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  <a:latin typeface="Ubuntu" panose="020B0504030602030204" pitchFamily="34" charset="0"/>
              </a:rPr>
              <a:t>семьи</a:t>
            </a:r>
            <a:endParaRPr lang="ru" sz="2000" b="1" i="1" dirty="0">
              <a:solidFill>
                <a:prstClr val="black"/>
              </a:solidFill>
              <a:latin typeface="Ubuntu" panose="020B0504030602030204" pitchFamily="34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Что вы чувствуете в </a:t>
            </a:r>
            <a:r>
              <a:rPr lang="ru-RU" sz="2000" noProof="0" dirty="0">
                <a:solidFill>
                  <a:prstClr val="black"/>
                </a:solidFill>
                <a:latin typeface="Ubuntu" panose="020B0504030602030204" pitchFamily="34" charset="0"/>
              </a:rPr>
              <a:t>эти</a:t>
            </a:r>
            <a:r>
              <a:rPr kumimoji="0" lang="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моменты?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Чем эти эмоции похожи и чем отличаются?</a:t>
            </a:r>
          </a:p>
        </p:txBody>
      </p:sp>
    </p:spTree>
    <p:extLst>
      <p:ext uri="{BB962C8B-B14F-4D97-AF65-F5344CB8AC3E}">
        <p14:creationId xmlns:p14="http://schemas.microsoft.com/office/powerpoint/2010/main" val="27642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734D4B5-63DD-41AC-9028-A2B5E99D1F08}"/>
              </a:ext>
            </a:extLst>
          </p:cNvPr>
          <p:cNvSpPr txBox="1">
            <a:spLocks/>
          </p:cNvSpPr>
          <p:nvPr/>
        </p:nvSpPr>
        <p:spPr>
          <a:xfrm>
            <a:off x="147245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Эмоции</a:t>
            </a:r>
            <a:r>
              <a:rPr lang="en-US" sz="3200" b="1" dirty="0">
                <a:latin typeface="Ubuntu Light" panose="020B0304030602030204" pitchFamily="34" charset="0"/>
              </a:rPr>
              <a:t> — </a:t>
            </a:r>
            <a:r>
              <a:rPr lang="en-US" sz="3200" b="1" dirty="0" err="1">
                <a:latin typeface="Ubuntu Light" panose="020B0304030602030204" pitchFamily="34" charset="0"/>
              </a:rPr>
              <a:t>это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хорошо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или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плохо</a:t>
            </a:r>
            <a:r>
              <a:rPr lang="en-US" sz="3200" b="1" dirty="0">
                <a:latin typeface="Ubuntu Light" panose="020B0304030602030204" pitchFamily="34" charset="0"/>
              </a:rPr>
              <a:t>?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21DCB8-6172-4E41-BF87-9FF0712847CC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бывает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хороших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плохих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человек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выражает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по-разному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один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из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лучших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способов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общения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между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людьми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особенно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если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существует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языковой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барьер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ваши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влияют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людей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могут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быть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слабыми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сильными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находиться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где-то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между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этими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крайностями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постоянно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меняются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—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нормально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73921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EDADD9-384F-49CF-A4B3-2A36222C8FC4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Эмоциональная осознанность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754C9D-8B72-42CF-AAF8-9D88CD9CD1CC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должны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контролировать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они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Ubuntu Light" panose="020B0304030602030204" pitchFamily="34" charset="0"/>
              </a:rPr>
              <a:t>управляли</a:t>
            </a:r>
            <a:r>
              <a:rPr lang="en-US" sz="2000" b="1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! </a:t>
            </a:r>
          </a:p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Насколько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хорошо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контролируете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</a:p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контролировать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</a:t>
            </a:r>
          </a:p>
          <a:p>
            <a:pPr marL="342892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можете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лучше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контролировать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</a:t>
            </a:r>
            <a:endParaRPr lang="ru" sz="2000" dirty="0">
              <a:solidFill>
                <a:prstClr val="black"/>
              </a:solidFill>
              <a:latin typeface="Ubuntu Light" panose="020B0304030602030204" pitchFamily="34" charset="0"/>
            </a:endParaRPr>
          </a:p>
          <a:p>
            <a:pPr marL="800092" lvl="1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Обращайте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внимание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течение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дня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спрашивайте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себя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вызвало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ту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иную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эмоцию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800092" lvl="1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Оцените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насколько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сильна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подумайте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она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отличается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той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же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которую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испытывали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другой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день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800092" lvl="1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Делитесь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чувствами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с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другими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людьми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800092" lvl="1" indent="-342892" algn="just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Старайтесь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оценивать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плохие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хорошие</a:t>
            </a:r>
            <a:endParaRPr lang="en-US" sz="2000" dirty="0">
              <a:solidFill>
                <a:prstClr val="black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150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Таблица, в которой пользователь должен записывать свои эмоции каждые пару часов в течение дня. Она предлагает ответить на следующие вопросы: &#10;- Что ты сейчас делаешь? &#10;- О чём ты думаешь?  &#10;- Какие эмоции ты чувствуешь? &#10;- Как бы вы описали ту эмоцию, которую испытываете?">
            <a:extLst>
              <a:ext uri="{FF2B5EF4-FFF2-40B4-BE49-F238E27FC236}">
                <a16:creationId xmlns:a16="http://schemas.microsoft.com/office/drawing/2014/main" id="{F441B7B4-734E-4560-A236-606023872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61" t="27128" r="24634" b="9783"/>
          <a:stretch/>
        </p:blipFill>
        <p:spPr>
          <a:xfrm>
            <a:off x="2452877" y="1414408"/>
            <a:ext cx="7286246" cy="489676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1C5952-DF29-468C-A2E3-D56FFEB1CD69}"/>
              </a:ext>
            </a:extLst>
          </p:cNvPr>
          <p:cNvSpPr txBox="1">
            <a:spLocks/>
          </p:cNvSpPr>
          <p:nvPr/>
        </p:nvSpPr>
        <p:spPr>
          <a:xfrm>
            <a:off x="147245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Дневник эмоций</a:t>
            </a:r>
          </a:p>
        </p:txBody>
      </p:sp>
    </p:spTree>
    <p:extLst>
      <p:ext uri="{BB962C8B-B14F-4D97-AF65-F5344CB8AC3E}">
        <p14:creationId xmlns:p14="http://schemas.microsoft.com/office/powerpoint/2010/main" val="4087136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FD1515-F431-499A-9DB9-C8C558E9271B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Вопросы для обсуждения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743DED-E321-4B2B-871C-057E59C105EF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каким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признакам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понимаете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счастливы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А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каким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признакам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понимаете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грустно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самосознание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для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лидера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ваши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могут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мешать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стать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хорошим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лидером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научиться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лучше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менять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своё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поведение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 Light" panose="020B03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857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21DE4BB-34FC-4EB6-9E2D-C93D5D077A92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В этом уроке </a:t>
            </a:r>
            <a:r>
              <a:rPr lang="ru-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вы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Дадите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определение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саморегуляции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Рассмотрите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техники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саморегуляции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саморегуляция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укрепляет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ваши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лидерские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качества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Определите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можете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улучшить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навыки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саморегуляции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.</a:t>
            </a:r>
          </a:p>
          <a:p>
            <a:pPr marL="257168" indent="-257168">
              <a:lnSpc>
                <a:spcPct val="150000"/>
              </a:lnSpc>
            </a:pPr>
            <a:endParaRPr lang="ru" sz="2800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6BFCF0F8-DD23-4C60-B7B4-3C6D337EF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993" y="1941683"/>
            <a:ext cx="2005511" cy="191846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AD62C5AE-34A3-4994-8104-113E9E7FF5EB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2: Саморе</a:t>
            </a:r>
            <a:r>
              <a:rPr lang="ru-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гуляция</a:t>
            </a:r>
            <a:endParaRPr lang="ru" sz="3200" b="1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87A10E1B-E0C6-4536-9512-47A09A77E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790" y="3708074"/>
            <a:ext cx="2398419" cy="229431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0CB0D3-E025-4F3C-A578-E3418B87166B}"/>
              </a:ext>
            </a:extLst>
          </p:cNvPr>
          <p:cNvSpPr txBox="1">
            <a:spLocks/>
          </p:cNvSpPr>
          <p:nvPr/>
        </p:nvSpPr>
        <p:spPr>
          <a:xfrm>
            <a:off x="1396250" y="855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Само</a:t>
            </a:r>
            <a:r>
              <a:rPr lang="en-US" sz="3200" b="1" dirty="0" err="1">
                <a:latin typeface="Ubuntu Light" panose="020B0304030602030204" pitchFamily="34" charset="0"/>
              </a:rPr>
              <a:t>регуляция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B291CB-211C-44A3-81C6-E4C7EC49B8B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b="1" dirty="0" err="1">
                <a:latin typeface="Ubuntu Light" panose="020B0304030602030204" pitchFamily="34" charset="0"/>
              </a:rPr>
              <a:t>Саморегуляция</a:t>
            </a:r>
            <a:r>
              <a:rPr lang="en-US" b="1" dirty="0">
                <a:latin typeface="Ubuntu Light" panose="020B0304030602030204" pitchFamily="34" charset="0"/>
              </a:rPr>
              <a:t> — </a:t>
            </a:r>
            <a:r>
              <a:rPr lang="en-US" dirty="0" err="1">
                <a:latin typeface="Ubuntu Light" panose="020B0304030602030204" pitchFamily="34" charset="0"/>
              </a:rPr>
              <a:t>это</a:t>
            </a:r>
            <a:r>
              <a:rPr lang="en-US" dirty="0">
                <a:latin typeface="Ubuntu Light" panose="020B0304030602030204" pitchFamily="34" charset="0"/>
              </a:rPr>
              <a:t> </a:t>
            </a:r>
            <a:r>
              <a:rPr lang="en-US" dirty="0" err="1">
                <a:latin typeface="Ubuntu Light" panose="020B0304030602030204" pitchFamily="34" charset="0"/>
              </a:rPr>
              <a:t>способность</a:t>
            </a:r>
            <a:r>
              <a:rPr lang="en-US" dirty="0">
                <a:latin typeface="Ubuntu Light" panose="020B0304030602030204" pitchFamily="34" charset="0"/>
              </a:rPr>
              <a:t> </a:t>
            </a:r>
            <a:r>
              <a:rPr lang="en-US" dirty="0" err="1">
                <a:latin typeface="Ubuntu Light" panose="020B0304030602030204" pitchFamily="34" charset="0"/>
              </a:rPr>
              <a:t>контролировать</a:t>
            </a:r>
            <a:r>
              <a:rPr lang="en-US" dirty="0">
                <a:latin typeface="Ubuntu Light" panose="020B0304030602030204" pitchFamily="34" charset="0"/>
              </a:rPr>
              <a:t> </a:t>
            </a:r>
            <a:r>
              <a:rPr lang="en-US" dirty="0" err="1">
                <a:latin typeface="Ubuntu Light" panose="020B0304030602030204" pitchFamily="34" charset="0"/>
              </a:rPr>
              <a:t>свои</a:t>
            </a:r>
            <a:r>
              <a:rPr lang="en-US" dirty="0">
                <a:latin typeface="Ubuntu Light" panose="020B0304030602030204" pitchFamily="34" charset="0"/>
              </a:rPr>
              <a:t> </a:t>
            </a:r>
            <a:r>
              <a:rPr lang="en-US" dirty="0" err="1">
                <a:latin typeface="Ubuntu Light" panose="020B0304030602030204" pitchFamily="34" charset="0"/>
              </a:rPr>
              <a:t>эмоции</a:t>
            </a:r>
            <a:r>
              <a:rPr lang="en-US" dirty="0">
                <a:latin typeface="Ubuntu Light" panose="020B0304030602030204" pitchFamily="34" charset="0"/>
              </a:rPr>
              <a:t>, </a:t>
            </a:r>
            <a:r>
              <a:rPr lang="en-US" dirty="0" err="1">
                <a:latin typeface="Ubuntu Light" panose="020B0304030602030204" pitchFamily="34" charset="0"/>
              </a:rPr>
              <a:t>мысли</a:t>
            </a:r>
            <a:r>
              <a:rPr lang="en-US" dirty="0">
                <a:latin typeface="Ubuntu Light" panose="020B0304030602030204" pitchFamily="34" charset="0"/>
              </a:rPr>
              <a:t> и </a:t>
            </a:r>
            <a:r>
              <a:rPr lang="en-US" dirty="0" err="1">
                <a:latin typeface="Ubuntu Light" panose="020B0304030602030204" pitchFamily="34" charset="0"/>
              </a:rPr>
              <a:t>поведение</a:t>
            </a:r>
            <a:r>
              <a:rPr lang="en-US" dirty="0">
                <a:latin typeface="Ubuntu Light" panose="020B0304030602030204" pitchFamily="34" charset="0"/>
              </a:rPr>
              <a:t>.</a:t>
            </a:r>
            <a:endParaRPr lang="ru" dirty="0">
              <a:latin typeface="Ubuntu Light" panose="020B0304030602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675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pic>
        <p:nvPicPr>
          <p:cNvPr id="5" name="Picture 4" descr="Таблица содержит ряд техник самоуправления и содержит галочки для каждой техники: &#10;- Я пробовал, работает&#10;- Я пробовал, и это НЕ работает&#10;- Если не получилось, почему? &#10;- Я хочу попробовать&#10;- Не думаю, что это сработает&#10;- Если ты думаешь, что это не сработает, почему? &#10;&#10;Вот техники самоуправления и их определения: &#10;- Считать до 10: медленно считать до 10 перед реакцией&#10;- Глубоко дышите: закройте глаза и сделайте несколько медленных глубоких вдохов перед реакцией. &#10;- Поговорите с человеком, который не участвует в ситуации: это даст вам внешний взгляд и поможет увидеть все стороны ситуации. &#10;- Упражнения: Физические упражнения дают мозгу передышку для восстановления и выделяют эндорфины, которые помогают чувствовать себя более позитивно. &#10;- Контролируй то, что можешь контролировать: Ты не можешь контролировать всё. Подумай о том, что можешь контролировать в ситуации, и сосредоточься на этом. Ты можешь контролировать свои действия, но не можешь контролировать, как реагируют другие. &#10;- Найдите время на размышления: отойдите от ситуации на время и дайте себе шанс задуматься о всей картине и успокоиться. Планируйте перерывы в течение дня. &#10;- Говорите с собой: Позитивный «внутренний диалог» помогает вам чувствовать себя лучше и быть более позитивным. Посмотрите на своё отражение в зеркале и говорите себе такие вещи, как «У тебя всё получится!» и «Ты не всегда будешь так себя чувствовать; всё станет лучше.» &#10;- Улыбка: Простой акт улыбки посылает мозгу сигналы, что вы чувствуете счастье, и в результате вы начнёте чувствовать себя лучше. &#10;- Измените язык тела: вы не всегда можете контролировать свои эмоции, но можете контролировать язык тела. Мы много общаемся с телом (например: скрестив руки, сгорбившись и т.д.). Меняя язык тела на позитивный, мозг может посылать сигналы мозгу, чтобы он сделал ваши эмоции более позитивными.">
            <a:extLst>
              <a:ext uri="{FF2B5EF4-FFF2-40B4-BE49-F238E27FC236}">
                <a16:creationId xmlns:a16="http://schemas.microsoft.com/office/drawing/2014/main" id="{4DB63AC7-BF50-46BC-A78C-3277BA5B4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78187"/>
            <a:ext cx="7620000" cy="477554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BF4BBE-0D6E-4E5B-8F86-00FAEA54F776}"/>
              </a:ext>
            </a:extLst>
          </p:cNvPr>
          <p:cNvSpPr txBox="1">
            <a:spLocks/>
          </p:cNvSpPr>
          <p:nvPr/>
        </p:nvSpPr>
        <p:spPr>
          <a:xfrm>
            <a:off x="1457210" y="609157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Техники </a:t>
            </a:r>
            <a:r>
              <a:rPr lang="en-US" sz="3200" b="1" dirty="0" err="1">
                <a:latin typeface="Ubuntu Light" panose="020B0304030602030204" pitchFamily="34" charset="0"/>
              </a:rPr>
              <a:t>саморегуляции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456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4445C-C860-4CDC-9CFB-AB5B8EF3A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167" y="3677433"/>
            <a:ext cx="6897666" cy="30177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21E7C6A-4A4C-430B-B4A6-35DDA635A902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Сильн</a:t>
            </a:r>
            <a:r>
              <a:rPr lang="ru-RU" sz="3200" b="1" dirty="0">
                <a:latin typeface="Ubuntu Light" panose="020B0304030602030204" pitchFamily="34" charset="0"/>
              </a:rPr>
              <a:t>ые умы</a:t>
            </a:r>
            <a:r>
              <a:rPr lang="en-US" sz="3200" b="1" dirty="0">
                <a:latin typeface="Ubuntu Light" panose="020B0304030602030204" pitchFamily="34" charset="0"/>
              </a:rPr>
              <a:t> (Strong Minds)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B994DE-0ECE-477B-9559-D132DDC0743A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" sz="2800" dirty="0">
                <a:latin typeface="Ubuntu Light" panose="020B0304030602030204" pitchFamily="34" charset="0"/>
              </a:rPr>
              <a:t>Другие ресурсы доступны по адресу: </a:t>
            </a:r>
            <a:r>
              <a:rPr lang="ru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https://resources.specialolympics.org/ </a:t>
            </a:r>
            <a:br>
              <a:rPr lang="en-US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</a:br>
            <a:r>
              <a:rPr lang="ru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health/strong-minds</a:t>
            </a:r>
            <a:endParaRPr lang="en-US" sz="2800" b="1" dirty="0">
              <a:latin typeface="Ubuntu" panose="020B0504030602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36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4CE237-D017-4F54-82C1-CD0A48C3CBA8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Вопросы для обсуждения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45B9DF-65A3-48C1-A7F3-E3BD17D0252E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понять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помогла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техника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саморегуляции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успокоиться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Есть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техники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которых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списке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порекомендовали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бы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другим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научиться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лучше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управлять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эмоциями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Проявлять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хорошо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плохо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Наставники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: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справляетесь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эмоциями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бы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посоветовали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атлетам-лидерам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 Light" panose="020B03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755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кона&#10;&#10;Описание генерируется автоматически">
            <a:extLst>
              <a:ext uri="{FF2B5EF4-FFF2-40B4-BE49-F238E27FC236}">
                <a16:creationId xmlns:a16="http://schemas.microsoft.com/office/drawing/2014/main" id="{8F40F5CF-8DD2-40B1-808A-F75DDDE43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930" y="3866147"/>
            <a:ext cx="1648743" cy="1696421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F4E5C1B-8784-4454-991E-497D93AF70C1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" sz="2400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В этом уроке вы: 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Дадите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определения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понятиям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жалость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сочувствие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эмпатия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сострадание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проявляется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каждое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из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них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чем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они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отличаются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друг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от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друга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проявлять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эмпатию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в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общении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с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другими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эмпатия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может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укрепить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ваши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лидерские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качества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Определите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вы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можете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развивать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свою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buntu Light" panose="020B0304030602030204" pitchFamily="34" charset="0"/>
              </a:rPr>
              <a:t>эмпатию</a:t>
            </a:r>
            <a:r>
              <a:rPr lang="en-U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.</a:t>
            </a:r>
          </a:p>
          <a:p>
            <a:pPr marL="257168" indent="-257168">
              <a:lnSpc>
                <a:spcPct val="150000"/>
              </a:lnSpc>
            </a:pPr>
            <a:endParaRPr lang="ru" sz="2400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2E471D84-E68C-4D32-BAA8-2D385E61F9B2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3: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Эмпатия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к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другим</a:t>
            </a:r>
            <a:endParaRPr lang="ru" sz="3200" b="1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224AD332-8879-4442-8D88-F2F4B0D2D17C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6" name="Picture 5" descr="Цветной стол с четырьмя категориями (слева направо написано «жалость», «сочувствие», «эмпатия» и «сострадание») сверху с стрелкой, показывающей, как уровень вовлечённости человека, испытывающего эти эмоции, растёт по мере прохождения каждой из них. &#10;&#10;В этом есть «Жалость» и «Я вижу и знаю о вашей ситуации.» В ней также есть пример того, что кто-то мог бы сказать, если бы жалел кого-то другого: «О нет! Жаль, что это случилось.»">
              <a:extLst>
                <a:ext uri="{FF2B5EF4-FFF2-40B4-BE49-F238E27FC236}">
                  <a16:creationId xmlns:a16="http://schemas.microsoft.com/office/drawing/2014/main" id="{1359FE50-05AA-4668-BFFE-D6E04D13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D2FF2B-6013-4D07-81FF-11EE2BDBDDA1}"/>
                </a:ext>
              </a:extLst>
            </p:cNvPr>
            <p:cNvSpPr/>
            <p:nvPr/>
          </p:nvSpPr>
          <p:spPr>
            <a:xfrm>
              <a:off x="4643284" y="4296427"/>
              <a:ext cx="1708389" cy="68893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D8D002-B338-4F0D-97ED-5F641B87B8CD}"/>
                </a:ext>
              </a:extLst>
            </p:cNvPr>
            <p:cNvSpPr/>
            <p:nvPr/>
          </p:nvSpPr>
          <p:spPr>
            <a:xfrm>
              <a:off x="4643283" y="5652073"/>
              <a:ext cx="1708390" cy="8736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AC6A46-AA68-4D35-B252-BA233603FA70}"/>
                </a:ext>
              </a:extLst>
            </p:cNvPr>
            <p:cNvSpPr/>
            <p:nvPr/>
          </p:nvSpPr>
          <p:spPr>
            <a:xfrm>
              <a:off x="6395071" y="4296427"/>
              <a:ext cx="1708389" cy="6889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790C06-C140-4B41-B959-07512B07D24F}"/>
                </a:ext>
              </a:extLst>
            </p:cNvPr>
            <p:cNvSpPr/>
            <p:nvPr/>
          </p:nvSpPr>
          <p:spPr>
            <a:xfrm>
              <a:off x="6395070" y="5652073"/>
              <a:ext cx="1708390" cy="8736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FE4C8F-A7FD-437B-AFC9-AF3059BEE83D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E1C495-F8F9-41B8-8C4B-32383447A4E2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91F8C8E-8D4D-4805-A763-968F13C5D5E1}"/>
              </a:ext>
            </a:extLst>
          </p:cNvPr>
          <p:cNvSpPr txBox="1">
            <a:spLocks/>
          </p:cNvSpPr>
          <p:nvPr/>
        </p:nvSpPr>
        <p:spPr>
          <a:xfrm>
            <a:off x="1472450" y="60847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Жалость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1D23EC7-40FB-49DC-A8E2-A0D02879C64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" sz="2000" b="1" dirty="0">
                <a:latin typeface="Ubuntu Light" panose="020B0304030602030204" pitchFamily="34" charset="0"/>
              </a:rPr>
              <a:t>Жалость</a:t>
            </a:r>
            <a:r>
              <a:rPr lang="ru" sz="2000" dirty="0">
                <a:latin typeface="Ubuntu Light" panose="020B0304030602030204" pitchFamily="34" charset="0"/>
              </a:rPr>
              <a:t> — это чувство печали, вызванное страданиями и несчастьями других.</a:t>
            </a:r>
            <a:br>
              <a:rPr lang="en-US" sz="2000" dirty="0">
                <a:latin typeface="Ubuntu Light" panose="020B0304030602030204" pitchFamily="34" charset="0"/>
              </a:rPr>
            </a:br>
            <a:endParaRPr lang="en-US" sz="2000" dirty="0">
              <a:latin typeface="Ubuntu Light" panose="020B030403060203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человека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жалеют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обычно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смотрят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свысока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поскольку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он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оказался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трудной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ситуации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16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061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FCED0F4-0503-40CE-B88C-4690D402A61E}"/>
              </a:ext>
            </a:extLst>
          </p:cNvPr>
          <p:cNvSpPr txBox="1">
            <a:spLocks/>
          </p:cNvSpPr>
          <p:nvPr/>
        </p:nvSpPr>
        <p:spPr>
          <a:xfrm>
            <a:off x="148769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Сочувствие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0A2537A-4A55-4363-A7B0-7AE733A8370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Сочувствие</a:t>
            </a:r>
            <a:r>
              <a:rPr kumimoji="0" lang="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—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эмоциональная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связь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между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людьми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при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которой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что-то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затрагивает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одного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человека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другой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тоже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чувствует</a:t>
            </a:r>
            <a:r>
              <a:rPr lang="ru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</a:t>
            </a:r>
          </a:p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Сочувствие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лучше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жалости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потому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задумываетесь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ситуации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другого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человека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проявляете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нему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заботу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чувство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недостаточно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сильное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побудить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вас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попытаться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ему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помочь</a:t>
            </a:r>
            <a:r>
              <a:rPr lang="ru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</a:t>
            </a:r>
            <a:endParaRPr lang="en-US" sz="2000" dirty="0">
              <a:solidFill>
                <a:prstClr val="black"/>
              </a:solidFill>
              <a:latin typeface="Ubuntu Light" panose="020B030403060203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1136C29-0DE5-4B72-A876-C5423A91DD7F}"/>
              </a:ext>
            </a:extLst>
          </p:cNvPr>
          <p:cNvGrpSpPr/>
          <p:nvPr/>
        </p:nvGrpSpPr>
        <p:grpSpPr>
          <a:xfrm>
            <a:off x="2574323" y="3551989"/>
            <a:ext cx="7116601" cy="2695389"/>
            <a:chOff x="2862923" y="3877449"/>
            <a:chExt cx="6992326" cy="2648320"/>
          </a:xfrm>
        </p:grpSpPr>
        <p:pic>
          <p:nvPicPr>
            <p:cNvPr id="14" name="Picture 5" descr="Цветной стол с четырьмя категориями (слева направо написано «жалость», «сочувствие», «эмпатия» и «сострадание») сверху с стрелкой, показывающей, как уровень вовлечённости человека, испытывающего эти эмоции, растёт по мере прохождения каждой из них. &#10;&#10;В этом есть «Жалость» и «Я вижу и знаю о вашей ситуации.» В ней также есть пример того, что кто-то мог бы сказать, если бы жалел кого-то другого: «О нет! Жаль, что это случилось.»">
              <a:extLst>
                <a:ext uri="{FF2B5EF4-FFF2-40B4-BE49-F238E27FC236}">
                  <a16:creationId xmlns:a16="http://schemas.microsoft.com/office/drawing/2014/main" id="{84D15508-8968-4B9B-B441-8D1A508A0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183F3AE5-44D1-441A-9371-C8125C0CFEF7}"/>
                </a:ext>
              </a:extLst>
            </p:cNvPr>
            <p:cNvSpPr/>
            <p:nvPr/>
          </p:nvSpPr>
          <p:spPr>
            <a:xfrm>
              <a:off x="6395071" y="4296427"/>
              <a:ext cx="1708389" cy="6889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9">
              <a:extLst>
                <a:ext uri="{FF2B5EF4-FFF2-40B4-BE49-F238E27FC236}">
                  <a16:creationId xmlns:a16="http://schemas.microsoft.com/office/drawing/2014/main" id="{6EBB5BD4-CEBB-4B9C-A7DF-53C48936A7F6}"/>
                </a:ext>
              </a:extLst>
            </p:cNvPr>
            <p:cNvSpPr/>
            <p:nvPr/>
          </p:nvSpPr>
          <p:spPr>
            <a:xfrm>
              <a:off x="6395070" y="5652073"/>
              <a:ext cx="1708390" cy="8736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D0095859-0550-4D74-B396-5A6EE8F20CFD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12BB531E-EDA3-462F-8A42-0FC3CED5D42F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6049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29BA72-40AF-4EB4-A535-D87A2B7FA2DF}"/>
              </a:ext>
            </a:extLst>
          </p:cNvPr>
          <p:cNvSpPr txBox="1">
            <a:spLocks/>
          </p:cNvSpPr>
          <p:nvPr/>
        </p:nvSpPr>
        <p:spPr>
          <a:xfrm>
            <a:off x="147245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Эмпатия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878302F-68CE-46E1-ADBE-60206F493CB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" sz="2000" b="1" dirty="0">
                <a:latin typeface="Ubuntu Light" panose="020B0304030602030204" pitchFamily="34" charset="0"/>
              </a:rPr>
              <a:t>Эмпатия</a:t>
            </a:r>
            <a:r>
              <a:rPr lang="ru" sz="2000" dirty="0">
                <a:latin typeface="Ubuntu Light" panose="020B0304030602030204" pitchFamily="34" charset="0"/>
              </a:rPr>
              <a:t> — это способность понимать </a:t>
            </a:r>
            <a:r>
              <a:rPr lang="en-US" sz="2000" dirty="0" err="1">
                <a:latin typeface="Ubuntu Light" panose="020B0304030602030204" pitchFamily="34" charset="0"/>
              </a:rPr>
              <a:t>чувства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другого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человека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разделять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 err="1">
                <a:latin typeface="Ubuntu Light" panose="020B0304030602030204" pitchFamily="34" charset="0"/>
              </a:rPr>
              <a:t>Эмпатия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отличается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жалости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сочувствия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предполагает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стремление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понять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чувства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другого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человека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разделить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r>
              <a:rPr lang="ru" sz="2000" dirty="0">
                <a:latin typeface="Ubuntu Light" panose="020B0304030602030204" pitchFamily="34" charset="0"/>
              </a:rPr>
              <a:t>. </a:t>
            </a:r>
            <a:br>
              <a:rPr lang="en-US" sz="2000" dirty="0">
                <a:latin typeface="Ubuntu Light" panose="020B0304030602030204" pitchFamily="34" charset="0"/>
              </a:rPr>
            </a:br>
            <a:endParaRPr lang="en-US" sz="2000" dirty="0">
              <a:latin typeface="Ubuntu Light" panose="020B030403060203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61C123A-8E2F-4BDF-9FC5-382646275637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12" name="Picture 5" descr="Цветной стол с четырьмя категориями (слева направо написано «жалость», «сочувствие», «эмпатия» и «сострадание») сверху с стрелкой, показывающей, как уровень вовлечённости человека, испытывающего эти эмоции, растёт по мере прохождения каждой из них. &#10;&#10;В этом есть «Жалость» и «Я вижу и знаю о вашей ситуации.» В ней также есть пример того, что кто-то мог бы сказать, если бы жалел кого-то другого: «О нет! Жаль, что это случилось.»">
              <a:extLst>
                <a:ext uri="{FF2B5EF4-FFF2-40B4-BE49-F238E27FC236}">
                  <a16:creationId xmlns:a16="http://schemas.microsoft.com/office/drawing/2014/main" id="{62CDCA1F-8513-4349-8BBE-D816A63CA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A9AD4A4F-0908-44A5-B0B3-B5DD0B7E1346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6A141E21-722A-4531-ADF5-517D2DC321ED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2213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Цветной стол с четырьмя категориями (слева направо написано «жалость», «сочувствие», «эмпатия» и «сострадание») сверху с стрелкой, показывающей, как уровень вовлечённости человека, испытывающего эти эмоции, растёт по мере прохождения каждой из них. &#10;&#10;В этом есть «Жалость» и «Я вижу и знаю о вашей ситуации.» В ней также есть пример того, что кто-то мог бы сказать, если бы жалел кого-то другого: «О нет! Жаль, что это случилось.»">
            <a:extLst>
              <a:ext uri="{FF2B5EF4-FFF2-40B4-BE49-F238E27FC236}">
                <a16:creationId xmlns:a16="http://schemas.microsoft.com/office/drawing/2014/main" id="{2CF916E7-12C3-4D70-A36E-A75FC42BD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699" y="3429000"/>
            <a:ext cx="7116601" cy="269538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A143515-D9F3-49E7-A0C8-C97B95BC974B}"/>
              </a:ext>
            </a:extLst>
          </p:cNvPr>
          <p:cNvSpPr txBox="1">
            <a:spLocks/>
          </p:cNvSpPr>
          <p:nvPr/>
        </p:nvSpPr>
        <p:spPr>
          <a:xfrm>
            <a:off x="145721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Сострадание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FD28B2-8F26-4AD9-A183-E5D6E13C513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Сострадание</a:t>
            </a:r>
            <a:r>
              <a:rPr kumimoji="0" lang="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— это чувство</a:t>
            </a:r>
            <a:r>
              <a:rPr lang="ru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которое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возникает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эмпатия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настолько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сильна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чувствуете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необходимость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что-то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сделать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помочь</a:t>
            </a:r>
            <a:r>
              <a:rPr lang="ru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Ubuntu Light" panose="020B0304030602030204" pitchFamily="34" charset="0"/>
            </a:endParaRPr>
          </a:p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понимаете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ситуацию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другого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человека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возможно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даже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сами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чувствуете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его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боль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готовы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сделать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всё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ему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стало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лучше</a:t>
            </a:r>
            <a:r>
              <a:rPr lang="ru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1769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708013-74A5-42E7-BBEC-13AE129E3F1C}"/>
              </a:ext>
            </a:extLst>
          </p:cNvPr>
          <p:cNvSpPr txBox="1">
            <a:spLocks/>
          </p:cNvSpPr>
          <p:nvPr/>
        </p:nvSpPr>
        <p:spPr>
          <a:xfrm>
            <a:off x="2599837" y="1154832"/>
            <a:ext cx="6992327" cy="677084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en-US" sz="2400" dirty="0">
              <a:latin typeface="Ubuntu Light" panose="020B0304030602030204" pitchFamily="34" charset="0"/>
            </a:endParaRPr>
          </a:p>
        </p:txBody>
      </p:sp>
      <p:pic>
        <p:nvPicPr>
          <p:cNvPr id="4" name="Picture 3" descr="Это таблица того же цвета, что и на предыдущих слайдах, показывающая все четыре эмоции и описание.">
            <a:extLst>
              <a:ext uri="{FF2B5EF4-FFF2-40B4-BE49-F238E27FC236}">
                <a16:creationId xmlns:a16="http://schemas.microsoft.com/office/drawing/2014/main" id="{0936A389-DD13-4917-96EE-8431FC6BD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488" y="2005263"/>
            <a:ext cx="9327024" cy="353257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238FA19-8072-4415-B37D-2D9F6F252948}"/>
              </a:ext>
            </a:extLst>
          </p:cNvPr>
          <p:cNvSpPr txBox="1">
            <a:spLocks/>
          </p:cNvSpPr>
          <p:nvPr/>
        </p:nvSpPr>
        <p:spPr>
          <a:xfrm>
            <a:off x="1487690" y="61127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Давайте повторим!</a:t>
            </a:r>
          </a:p>
        </p:txBody>
      </p:sp>
    </p:spTree>
    <p:extLst>
      <p:ext uri="{BB962C8B-B14F-4D97-AF65-F5344CB8AC3E}">
        <p14:creationId xmlns:p14="http://schemas.microsoft.com/office/powerpoint/2010/main" val="3563795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E49B03-DCA2-45C1-ACC6-F4B4F86812EC}"/>
              </a:ext>
            </a:extLst>
          </p:cNvPr>
          <p:cNvSpPr txBox="1">
            <a:spLocks/>
          </p:cNvSpPr>
          <p:nvPr/>
        </p:nvSpPr>
        <p:spPr>
          <a:xfrm>
            <a:off x="148769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Какой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из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вариантов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демонстрирует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эмпатию</a:t>
            </a:r>
            <a:r>
              <a:rPr lang="ru" sz="3200" b="1" dirty="0">
                <a:latin typeface="Ubuntu Light" panose="020B0304030602030204" pitchFamily="34" charset="0"/>
              </a:rPr>
              <a:t>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756A9E-E979-451C-A12F-AF0373991A7C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прошлой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неделе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тренировке</a:t>
            </a:r>
            <a:r>
              <a:rPr lang="en-US" sz="2000" dirty="0">
                <a:latin typeface="Ubuntu Light" panose="020B0304030602030204" pitchFamily="34" charset="0"/>
              </a:rPr>
              <a:t> я </a:t>
            </a:r>
            <a:r>
              <a:rPr lang="en-US" sz="2000" dirty="0" err="1">
                <a:latin typeface="Ubuntu Light" panose="020B0304030602030204" pitchFamily="34" charset="0"/>
              </a:rPr>
              <a:t>упал</a:t>
            </a:r>
            <a:r>
              <a:rPr lang="en-US" sz="2000" dirty="0">
                <a:latin typeface="Ubuntu Light" panose="020B0304030602030204" pitchFamily="34" charset="0"/>
              </a:rPr>
              <a:t>(а) и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думаю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смогу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сегодня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участвовать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соревнованиях</a:t>
            </a:r>
            <a:r>
              <a:rPr lang="en-US" sz="2000" dirty="0">
                <a:latin typeface="Ubuntu Light" panose="020B0304030602030204" pitchFamily="34" charset="0"/>
              </a:rPr>
              <a:t>».</a:t>
            </a:r>
            <a:endParaRPr lang="ru" sz="2000" dirty="0">
              <a:latin typeface="Ubuntu Light" panose="020B0304030602030204" pitchFamily="34" charset="0"/>
            </a:endParaRP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ru" sz="2000" dirty="0">
                <a:latin typeface="Ubuntu Light" panose="020B0304030602030204" pitchFamily="34" charset="0"/>
              </a:rPr>
              <a:t>«Не будь ребёнком! Всё будет хорошо».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Ох</a:t>
            </a:r>
            <a:r>
              <a:rPr lang="en-US" sz="2000" dirty="0">
                <a:latin typeface="Ubuntu Light" panose="020B0304030602030204" pitchFamily="34" charset="0"/>
              </a:rPr>
              <a:t>! </a:t>
            </a:r>
            <a:r>
              <a:rPr lang="en-US" sz="2000" dirty="0" err="1">
                <a:latin typeface="Ubuntu Light" panose="020B0304030602030204" pitchFamily="34" charset="0"/>
              </a:rPr>
              <a:t>Мне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жаль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Похоже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тебе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очень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больно</a:t>
            </a:r>
            <a:r>
              <a:rPr lang="en-US" sz="2000" dirty="0">
                <a:latin typeface="Ubuntu Light" panose="020B0304030602030204" pitchFamily="34" charset="0"/>
              </a:rPr>
              <a:t>!»</a:t>
            </a:r>
            <a:endParaRPr lang="ru-RU" sz="2000" dirty="0">
              <a:latin typeface="Ubuntu Light" panose="020B0304030602030204" pitchFamily="34" charset="0"/>
            </a:endParaRP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ru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Ай</a:t>
            </a:r>
            <a:r>
              <a:rPr lang="en-US" sz="2000" dirty="0">
                <a:latin typeface="Ubuntu Light" panose="020B0304030602030204" pitchFamily="34" charset="0"/>
              </a:rPr>
              <a:t>! </a:t>
            </a:r>
            <a:r>
              <a:rPr lang="en-US" sz="2000" dirty="0" err="1">
                <a:latin typeface="Ubuntu Light" panose="020B0304030602030204" pitchFamily="34" charset="0"/>
              </a:rPr>
              <a:t>Ты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видел</a:t>
            </a:r>
            <a:r>
              <a:rPr lang="en-US" sz="2000" dirty="0">
                <a:latin typeface="Ubuntu Light" panose="020B0304030602030204" pitchFamily="34" charset="0"/>
              </a:rPr>
              <a:t>(а), </a:t>
            </a:r>
            <a:r>
              <a:rPr lang="en-US" sz="2000" dirty="0" err="1">
                <a:latin typeface="Ubuntu Light" panose="020B0304030602030204" pitchFamily="34" charset="0"/>
              </a:rPr>
              <a:t>какой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синяк</a:t>
            </a:r>
            <a:r>
              <a:rPr lang="en-US" sz="2000" dirty="0">
                <a:latin typeface="Ubuntu Light" panose="020B0304030602030204" pitchFamily="34" charset="0"/>
              </a:rPr>
              <a:t> я </a:t>
            </a:r>
            <a:r>
              <a:rPr lang="en-US" sz="2000" dirty="0" err="1">
                <a:latin typeface="Ubuntu Light" panose="020B0304030602030204" pitchFamily="34" charset="0"/>
              </a:rPr>
              <a:t>получил</a:t>
            </a:r>
            <a:r>
              <a:rPr lang="en-US" sz="2000" dirty="0">
                <a:latin typeface="Ubuntu Light" panose="020B0304030602030204" pitchFamily="34" charset="0"/>
              </a:rPr>
              <a:t>(а) </a:t>
            </a: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прошлой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неделе</a:t>
            </a:r>
            <a:r>
              <a:rPr lang="ru" sz="2000" dirty="0">
                <a:latin typeface="Ubuntu Light" panose="020B0304030602030204" pitchFamily="34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1831371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9D2AD0-EA1B-4D43-ABF2-AA614C585198}"/>
              </a:ext>
            </a:extLst>
          </p:cNvPr>
          <p:cNvSpPr txBox="1">
            <a:spLocks/>
          </p:cNvSpPr>
          <p:nvPr/>
        </p:nvSpPr>
        <p:spPr>
          <a:xfrm>
            <a:off x="150293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Какой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из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вариантов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демонстрирует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эмпатию</a:t>
            </a:r>
            <a:r>
              <a:rPr lang="ru" sz="3200" b="1" dirty="0">
                <a:latin typeface="Ubuntu Light" panose="020B0304030602030204" pitchFamily="34" charset="0"/>
              </a:rPr>
              <a:t>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14D2E3-7D04-4B9F-ADDA-46CC323E81FD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" sz="2000" dirty="0">
                <a:latin typeface="Ubuntu Light" panose="020B0304030602030204" pitchFamily="34" charset="0"/>
              </a:rPr>
              <a:t>«Я волнуюсь из-за сегодняшнего теннисного матча».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ru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Тебе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предстоит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непростой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матч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но</a:t>
            </a:r>
            <a:r>
              <a:rPr lang="en-US" sz="2000" dirty="0">
                <a:latin typeface="Ubuntu Light" panose="020B0304030602030204" pitchFamily="34" charset="0"/>
              </a:rPr>
              <a:t> я </a:t>
            </a:r>
            <a:r>
              <a:rPr lang="en-US" sz="2000" dirty="0" err="1">
                <a:latin typeface="Ubuntu Light" panose="020B0304030602030204" pitchFamily="34" charset="0"/>
              </a:rPr>
              <a:t>думаю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справишься</a:t>
            </a:r>
            <a:r>
              <a:rPr lang="en-US" sz="2000" dirty="0">
                <a:latin typeface="Ubuntu Light" panose="020B0304030602030204" pitchFamily="34" charset="0"/>
              </a:rPr>
              <a:t>»</a:t>
            </a:r>
            <a:r>
              <a:rPr lang="ru-RU" sz="2000" dirty="0">
                <a:latin typeface="Ubuntu Light" panose="020B0304030602030204" pitchFamily="34" charset="0"/>
              </a:rPr>
              <a:t>.</a:t>
            </a:r>
            <a:endParaRPr lang="ru" sz="2000" dirty="0">
              <a:latin typeface="Ubuntu Light" panose="020B0304030602030204" pitchFamily="34" charset="0"/>
            </a:endParaRP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ru" sz="2000" dirty="0">
                <a:latin typeface="Ubuntu Light" panose="020B0304030602030204" pitchFamily="34" charset="0"/>
              </a:rPr>
              <a:t>«</a:t>
            </a:r>
            <a:r>
              <a:rPr lang="en-US" sz="2000" dirty="0">
                <a:latin typeface="Ubuntu Light" panose="020B0304030602030204" pitchFamily="34" charset="0"/>
              </a:rPr>
              <a:t>Я </a:t>
            </a:r>
            <a:r>
              <a:rPr lang="en-US" sz="2000" dirty="0" err="1">
                <a:latin typeface="Ubuntu Light" panose="020B0304030602030204" pitchFamily="34" charset="0"/>
              </a:rPr>
              <a:t>тебя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понимаю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виню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Давай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найдём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кого-нибудь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сможет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тебя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заменить</a:t>
            </a:r>
            <a:r>
              <a:rPr lang="ru" sz="2000" dirty="0">
                <a:latin typeface="Ubuntu Light" panose="020B0304030602030204" pitchFamily="34" charset="0"/>
              </a:rPr>
              <a:t>».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ru" sz="2000" dirty="0">
                <a:latin typeface="Ubuntu Light" panose="020B0304030602030204" pitchFamily="34" charset="0"/>
              </a:rPr>
              <a:t>«</a:t>
            </a:r>
            <a:r>
              <a:rPr lang="en-US" sz="2000" dirty="0">
                <a:latin typeface="Ubuntu Light" panose="020B0304030602030204" pitchFamily="34" charset="0"/>
              </a:rPr>
              <a:t>Я </a:t>
            </a:r>
            <a:r>
              <a:rPr lang="en-US" sz="2000" dirty="0" err="1">
                <a:latin typeface="Ubuntu Light" panose="020B0304030602030204" pitchFamily="34" charset="0"/>
              </a:rPr>
              <a:t>понимаю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волнуешься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но</a:t>
            </a:r>
            <a:r>
              <a:rPr lang="en-US" sz="2000" dirty="0">
                <a:latin typeface="Ubuntu Light" panose="020B0304030602030204" pitchFamily="34" charset="0"/>
              </a:rPr>
              <a:t> я </a:t>
            </a:r>
            <a:r>
              <a:rPr lang="en-US" sz="2000" dirty="0" err="1">
                <a:latin typeface="Ubuntu Light" panose="020B0304030602030204" pitchFamily="34" charset="0"/>
              </a:rPr>
              <a:t>знаю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тренировался</a:t>
            </a:r>
            <a:r>
              <a:rPr lang="en-US" sz="2000" dirty="0">
                <a:latin typeface="Ubuntu Light" panose="020B0304030602030204" pitchFamily="34" charset="0"/>
              </a:rPr>
              <a:t>(</a:t>
            </a:r>
            <a:r>
              <a:rPr lang="en-US" sz="2000" dirty="0" err="1">
                <a:latin typeface="Ubuntu Light" panose="020B0304030602030204" pitchFamily="34" charset="0"/>
              </a:rPr>
              <a:t>ась</a:t>
            </a:r>
            <a:r>
              <a:rPr lang="en-US" sz="2000" dirty="0">
                <a:latin typeface="Ubuntu Light" panose="020B0304030602030204" pitchFamily="34" charset="0"/>
              </a:rPr>
              <a:t>), </a:t>
            </a:r>
            <a:r>
              <a:rPr lang="en-US" sz="2000" dirty="0" err="1">
                <a:latin typeface="Ubuntu Light" panose="020B0304030602030204" pitchFamily="34" charset="0"/>
              </a:rPr>
              <a:t>поэтому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уверен</a:t>
            </a:r>
            <a:r>
              <a:rPr lang="en-US" sz="2000" dirty="0">
                <a:latin typeface="Ubuntu Light" panose="020B0304030602030204" pitchFamily="34" charset="0"/>
              </a:rPr>
              <a:t>(а),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сделаешь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всё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твоих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силах</a:t>
            </a:r>
            <a:r>
              <a:rPr lang="ru-RU" sz="2000" dirty="0">
                <a:latin typeface="Ubuntu Light" panose="020B0304030602030204" pitchFamily="34" charset="0"/>
              </a:rPr>
              <a:t>!</a:t>
            </a:r>
            <a:r>
              <a:rPr lang="ru" sz="2000" dirty="0">
                <a:latin typeface="Ubuntu Light" panose="020B030403060203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596625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F59054E-1452-4ADE-BC3F-2971A3627FAF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Какой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из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вариантов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демонстрирует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эмпатию</a:t>
            </a:r>
            <a:r>
              <a:rPr lang="ru" sz="3200" b="1" dirty="0">
                <a:latin typeface="Ubuntu Light" panose="020B0304030602030204" pitchFamily="34" charset="0"/>
              </a:rPr>
              <a:t>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22FA39-F3FC-4802-A4E1-114FDD05B026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" sz="2000" dirty="0">
                <a:latin typeface="Ubuntu Light" panose="020B0304030602030204" pitchFamily="34" charset="0"/>
              </a:rPr>
              <a:t>«Стоматолог сказал, что мне </a:t>
            </a:r>
            <a:r>
              <a:rPr lang="en-US" sz="2000" dirty="0" err="1">
                <a:latin typeface="Ubuntu Light" panose="020B0304030602030204" pitchFamily="34" charset="0"/>
              </a:rPr>
              <a:t>мне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предстоит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очень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болезненное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лечение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корневых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каналов</a:t>
            </a:r>
            <a:r>
              <a:rPr lang="ru" sz="2000" dirty="0">
                <a:latin typeface="Ubuntu Light" panose="020B0304030602030204" pitchFamily="34" charset="0"/>
              </a:rPr>
              <a:t>».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Ох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это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ужасно</a:t>
            </a:r>
            <a:r>
              <a:rPr lang="en-US" sz="2000" dirty="0">
                <a:latin typeface="Ubuntu Light" panose="020B0304030602030204" pitchFamily="34" charset="0"/>
              </a:rPr>
              <a:t>! </a:t>
            </a:r>
            <a:r>
              <a:rPr lang="en-US" sz="2000" dirty="0" err="1">
                <a:latin typeface="Ubuntu Light" panose="020B0304030602030204" pitchFamily="34" charset="0"/>
              </a:rPr>
              <a:t>Дай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знать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если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после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процедуры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тебе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понадобится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я </a:t>
            </a:r>
            <a:r>
              <a:rPr lang="en-US" sz="2000" dirty="0" err="1">
                <a:latin typeface="Ubuntu Light" panose="020B0304030602030204" pitchFamily="34" charset="0"/>
              </a:rPr>
              <a:t>принёс</a:t>
            </a:r>
            <a:r>
              <a:rPr lang="en-US" sz="2000" dirty="0">
                <a:latin typeface="Ubuntu Light" panose="020B0304030602030204" pitchFamily="34" charset="0"/>
              </a:rPr>
              <a:t>(</a:t>
            </a:r>
            <a:r>
              <a:rPr lang="en-US" sz="2000" dirty="0" err="1">
                <a:latin typeface="Ubuntu Light" panose="020B0304030602030204" pitchFamily="34" charset="0"/>
              </a:rPr>
              <a:t>ла</a:t>
            </a:r>
            <a:r>
              <a:rPr lang="en-US" sz="2000" dirty="0">
                <a:latin typeface="Ubuntu Light" panose="020B0304030602030204" pitchFamily="34" charset="0"/>
              </a:rPr>
              <a:t>) </a:t>
            </a:r>
            <a:r>
              <a:rPr lang="en-US" sz="2000" dirty="0" err="1">
                <a:latin typeface="Ubuntu Light" panose="020B0304030602030204" pitchFamily="34" charset="0"/>
              </a:rPr>
              <a:t>суп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молочный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коктейль</a:t>
            </a:r>
            <a:r>
              <a:rPr lang="en-US" sz="2000" dirty="0">
                <a:latin typeface="Ubuntu Light" panose="020B0304030602030204" pitchFamily="34" charset="0"/>
              </a:rPr>
              <a:t>».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Моему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двоюродному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брату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делали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такое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лечение</a:t>
            </a:r>
            <a:r>
              <a:rPr lang="en-US" sz="2000" dirty="0">
                <a:latin typeface="Ubuntu Light" panose="020B0304030602030204" pitchFamily="34" charset="0"/>
              </a:rPr>
              <a:t>, и </a:t>
            </a:r>
            <a:r>
              <a:rPr lang="en-US" sz="2000" dirty="0" err="1">
                <a:latin typeface="Ubuntu Light" panose="020B0304030602030204" pitchFamily="34" charset="0"/>
              </a:rPr>
              <a:t>он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сказал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совсем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было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больно</a:t>
            </a:r>
            <a:r>
              <a:rPr lang="en-US" sz="2000" dirty="0">
                <a:latin typeface="Ubuntu Light" panose="020B0304030602030204" pitchFamily="34" charset="0"/>
              </a:rPr>
              <a:t>».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n-US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Это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действительно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будет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очень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больно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Удачи</a:t>
            </a:r>
            <a:r>
              <a:rPr lang="en-US" sz="2000" dirty="0">
                <a:latin typeface="Ubuntu Light" panose="020B0304030602030204" pitchFamily="34" charset="0"/>
              </a:rPr>
              <a:t>!»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405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3F18D1-E36A-4C31-ABAE-F3DCEC19A398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Вопросы для размышлений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4F3D926-4FF2-497F-9CE8-860F567F0E5A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Расскажите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случае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кто-то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проявил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сострадание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чувствовали</a:t>
            </a:r>
            <a:r>
              <a:rPr lang="en-US" sz="2000" dirty="0">
                <a:latin typeface="Ubuntu Light" panose="020B0304030602030204" pitchFamily="34" charset="0"/>
              </a:rPr>
              <a:t>? (</a:t>
            </a:r>
            <a:r>
              <a:rPr lang="en-US" sz="2000" dirty="0" err="1">
                <a:latin typeface="Ubuntu Light" panose="020B0304030602030204" pitchFamily="34" charset="0"/>
              </a:rPr>
              <a:t>Используйте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колесо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эмоций</a:t>
            </a:r>
            <a:r>
              <a:rPr lang="en-US" sz="2000" dirty="0">
                <a:latin typeface="Ubuntu Light" panose="020B0304030602030204" pitchFamily="34" charset="0"/>
              </a:rPr>
              <a:t>.)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Расскажите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случае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проявили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сострадание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другому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человеку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эмпатия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может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помочь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лидеру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можете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научиться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лучше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проявлять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эмпатию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717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7B228B-AB2F-4516-8669-B0C9D6AB553D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Угадайте эмоцию!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DABD23-4C03-4058-9B6F-A62D778E53AF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Участники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разделятся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группы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2–4 </a:t>
            </a:r>
            <a:r>
              <a:rPr lang="en-US" sz="2000" dirty="0" err="1">
                <a:latin typeface="Ubuntu Light" panose="020B0304030602030204" pitchFamily="34" charset="0"/>
              </a:rPr>
              <a:t>человека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будете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использовать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список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колеса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Урока</a:t>
            </a:r>
            <a:r>
              <a:rPr lang="en-US" sz="2000" dirty="0">
                <a:latin typeface="Ubuntu Light" panose="020B0304030602030204" pitchFamily="34" charset="0"/>
              </a:rPr>
              <a:t> 1.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группы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очереди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выбирает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эмоцию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из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списка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изображает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без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слов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-RU" sz="2000" dirty="0">
              <a:latin typeface="Ubuntu Light" panose="020B0304030602030204" pitchFamily="34" charset="0"/>
            </a:endParaRP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Остальные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группы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должны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угадать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эмоцию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166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D4B89F-6C7F-4A52-981D-E6AFDD987F0E}"/>
              </a:ext>
            </a:extLst>
          </p:cNvPr>
          <p:cNvSpPr txBox="1">
            <a:spLocks/>
          </p:cNvSpPr>
          <p:nvPr/>
        </p:nvSpPr>
        <p:spPr>
          <a:xfrm>
            <a:off x="1426730" y="62992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Угадайте эмоцию!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929280-751F-4349-BFA9-EC1978A87FA6}"/>
              </a:ext>
            </a:extLst>
          </p:cNvPr>
          <p:cNvSpPr txBox="1">
            <a:spLocks/>
          </p:cNvSpPr>
          <p:nvPr/>
        </p:nvSpPr>
        <p:spPr>
          <a:xfrm>
            <a:off x="696000" y="1591204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50" dirty="0" err="1">
                <a:latin typeface="Ubuntu Light" panose="020B0304030602030204" pitchFamily="34" charset="0"/>
              </a:rPr>
              <a:t>Участники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разделятся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на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две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команды</a:t>
            </a:r>
            <a:r>
              <a:rPr lang="en-US" sz="195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50" dirty="0" err="1">
                <a:latin typeface="Ubuntu Light" panose="020B0304030602030204" pitchFamily="34" charset="0"/>
              </a:rPr>
              <a:t>Один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из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участников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команды</a:t>
            </a:r>
            <a:r>
              <a:rPr lang="en-US" sz="1950" dirty="0">
                <a:latin typeface="Ubuntu Light" panose="020B0304030602030204" pitchFamily="34" charset="0"/>
              </a:rPr>
              <a:t> А </a:t>
            </a:r>
            <a:r>
              <a:rPr lang="en-US" sz="1950" dirty="0" err="1">
                <a:latin typeface="Ubuntu Light" panose="020B0304030602030204" pitchFamily="34" charset="0"/>
              </a:rPr>
              <a:t>выбирает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карточку</a:t>
            </a:r>
            <a:r>
              <a:rPr lang="en-US" sz="1950" dirty="0">
                <a:latin typeface="Ubuntu Light" panose="020B0304030602030204" pitchFamily="34" charset="0"/>
              </a:rPr>
              <a:t>, </a:t>
            </a:r>
            <a:r>
              <a:rPr lang="en-US" sz="1950" dirty="0" err="1">
                <a:latin typeface="Ubuntu Light" panose="020B0304030602030204" pitchFamily="34" charset="0"/>
              </a:rPr>
              <a:t>на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которой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указана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эмоция</a:t>
            </a:r>
            <a:r>
              <a:rPr lang="en-US" sz="1950" dirty="0">
                <a:latin typeface="Ubuntu Light" panose="020B0304030602030204" pitchFamily="34" charset="0"/>
              </a:rPr>
              <a:t>, и </a:t>
            </a:r>
            <a:r>
              <a:rPr lang="en-US" sz="1950" dirty="0" err="1">
                <a:latin typeface="Ubuntu Light" panose="020B0304030602030204" pitchFamily="34" charset="0"/>
              </a:rPr>
              <a:t>без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слов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изображает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эту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эмоцию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своей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команде</a:t>
            </a:r>
            <a:r>
              <a:rPr lang="en-US" sz="195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50" dirty="0" err="1">
                <a:latin typeface="Ubuntu Light" panose="020B0304030602030204" pitchFamily="34" charset="0"/>
              </a:rPr>
              <a:t>Остальные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участники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команды</a:t>
            </a:r>
            <a:r>
              <a:rPr lang="en-US" sz="1950" dirty="0">
                <a:latin typeface="Ubuntu Light" panose="020B0304030602030204" pitchFamily="34" charset="0"/>
              </a:rPr>
              <a:t> А </a:t>
            </a:r>
            <a:r>
              <a:rPr lang="en-US" sz="1950" dirty="0" err="1">
                <a:latin typeface="Ubuntu Light" panose="020B0304030602030204" pitchFamily="34" charset="0"/>
              </a:rPr>
              <a:t>должны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угадать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эмоцию</a:t>
            </a:r>
            <a:r>
              <a:rPr lang="en-US" sz="1950" dirty="0">
                <a:latin typeface="Ubuntu Light" panose="020B0304030602030204" pitchFamily="34" charset="0"/>
              </a:rPr>
              <a:t>. </a:t>
            </a:r>
            <a:r>
              <a:rPr lang="en-US" sz="1950" dirty="0" err="1">
                <a:latin typeface="Ubuntu Light" panose="020B0304030602030204" pitchFamily="34" charset="0"/>
              </a:rPr>
              <a:t>На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это</a:t>
            </a:r>
            <a:r>
              <a:rPr lang="en-US" sz="1950" dirty="0">
                <a:latin typeface="Ubuntu Light" panose="020B0304030602030204" pitchFamily="34" charset="0"/>
              </a:rPr>
              <a:t> у </a:t>
            </a:r>
            <a:r>
              <a:rPr lang="en-US" sz="1950" dirty="0" err="1">
                <a:latin typeface="Ubuntu Light" panose="020B0304030602030204" pitchFamily="34" charset="0"/>
              </a:rPr>
              <a:t>них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будет</a:t>
            </a:r>
            <a:r>
              <a:rPr lang="en-US" sz="1950" dirty="0">
                <a:latin typeface="Ubuntu Light" panose="020B0304030602030204" pitchFamily="34" charset="0"/>
              </a:rPr>
              <a:t> 15 </a:t>
            </a:r>
            <a:r>
              <a:rPr lang="en-US" sz="1950" dirty="0" err="1">
                <a:latin typeface="Ubuntu Light" panose="020B0304030602030204" pitchFamily="34" charset="0"/>
              </a:rPr>
              <a:t>секунд</a:t>
            </a:r>
            <a:r>
              <a:rPr lang="en-US" sz="195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50" dirty="0" err="1">
                <a:latin typeface="Ubuntu Light" panose="020B0304030602030204" pitchFamily="34" charset="0"/>
              </a:rPr>
              <a:t>Если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команда</a:t>
            </a:r>
            <a:r>
              <a:rPr lang="en-US" sz="1950" dirty="0">
                <a:latin typeface="Ubuntu Light" panose="020B0304030602030204" pitchFamily="34" charset="0"/>
              </a:rPr>
              <a:t> А </a:t>
            </a:r>
            <a:r>
              <a:rPr lang="en-US" sz="1950" dirty="0" err="1">
                <a:latin typeface="Ubuntu Light" panose="020B0304030602030204" pitchFamily="34" charset="0"/>
              </a:rPr>
              <a:t>правильно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угадывает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эмоцию</a:t>
            </a:r>
            <a:r>
              <a:rPr lang="en-US" sz="1950" dirty="0">
                <a:latin typeface="Ubuntu Light" panose="020B0304030602030204" pitchFamily="34" charset="0"/>
              </a:rPr>
              <a:t>, </a:t>
            </a:r>
            <a:r>
              <a:rPr lang="en-US" sz="1950" dirty="0" err="1">
                <a:latin typeface="Ubuntu Light" panose="020B0304030602030204" pitchFamily="34" charset="0"/>
              </a:rPr>
              <a:t>она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получает</a:t>
            </a:r>
            <a:r>
              <a:rPr lang="en-US" sz="1950" dirty="0">
                <a:latin typeface="Ubuntu Light" panose="020B0304030602030204" pitchFamily="34" charset="0"/>
              </a:rPr>
              <a:t> 1 </a:t>
            </a:r>
            <a:r>
              <a:rPr lang="en-US" sz="1950" dirty="0" err="1">
                <a:latin typeface="Ubuntu Light" panose="020B0304030602030204" pitchFamily="34" charset="0"/>
              </a:rPr>
              <a:t>балл</a:t>
            </a:r>
            <a:r>
              <a:rPr lang="en-US" sz="195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50" dirty="0" err="1">
                <a:latin typeface="Ubuntu Light" panose="020B0304030602030204" pitchFamily="34" charset="0"/>
              </a:rPr>
              <a:t>Команда</a:t>
            </a:r>
            <a:r>
              <a:rPr lang="en-US" sz="1950" dirty="0">
                <a:latin typeface="Ubuntu Light" panose="020B0304030602030204" pitchFamily="34" charset="0"/>
              </a:rPr>
              <a:t> Б </a:t>
            </a:r>
            <a:r>
              <a:rPr lang="en-US" sz="1950" dirty="0" err="1">
                <a:latin typeface="Ubuntu Light" panose="020B0304030602030204" pitchFamily="34" charset="0"/>
              </a:rPr>
              <a:t>повторяет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те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же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действия</a:t>
            </a:r>
            <a:r>
              <a:rPr lang="en-US" sz="1950" dirty="0">
                <a:latin typeface="Ubuntu Light" panose="020B0304030602030204" pitchFamily="34" charset="0"/>
              </a:rPr>
              <a:t>, </a:t>
            </a:r>
            <a:r>
              <a:rPr lang="en-US" sz="1950" dirty="0" err="1">
                <a:latin typeface="Ubuntu Light" panose="020B0304030602030204" pitchFamily="34" charset="0"/>
              </a:rPr>
              <a:t>выбирая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новую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эмоцию</a:t>
            </a:r>
            <a:r>
              <a:rPr lang="en-US" sz="1950" dirty="0">
                <a:latin typeface="Ubuntu Light" panose="020B0304030602030204" pitchFamily="34" charset="0"/>
              </a:rPr>
              <a:t> и </a:t>
            </a:r>
            <a:r>
              <a:rPr lang="en-US" sz="1950" dirty="0" err="1">
                <a:latin typeface="Ubuntu Light" panose="020B0304030602030204" pitchFamily="34" charset="0"/>
              </a:rPr>
              <a:t>изображая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её</a:t>
            </a:r>
            <a:r>
              <a:rPr lang="en-US" sz="195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50" dirty="0" err="1">
                <a:latin typeface="Ubuntu Light" panose="020B0304030602030204" pitchFamily="34" charset="0"/>
              </a:rPr>
              <a:t>Игра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продолжается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до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тех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пор</a:t>
            </a:r>
            <a:r>
              <a:rPr lang="en-US" sz="1950" dirty="0">
                <a:latin typeface="Ubuntu Light" panose="020B0304030602030204" pitchFamily="34" charset="0"/>
              </a:rPr>
              <a:t>, </a:t>
            </a:r>
            <a:r>
              <a:rPr lang="en-US" sz="1950" dirty="0" err="1">
                <a:latin typeface="Ubuntu Light" panose="020B0304030602030204" pitchFamily="34" charset="0"/>
              </a:rPr>
              <a:t>пока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каждый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участник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команды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не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получит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возможность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изобразить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одну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из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эмоций</a:t>
            </a:r>
            <a:r>
              <a:rPr lang="en-US" sz="195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50" dirty="0" err="1">
                <a:latin typeface="Ubuntu Light" panose="020B0304030602030204" pitchFamily="34" charset="0"/>
              </a:rPr>
              <a:t>Побеждает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команда</a:t>
            </a:r>
            <a:r>
              <a:rPr lang="en-US" sz="1950" dirty="0">
                <a:latin typeface="Ubuntu Light" panose="020B0304030602030204" pitchFamily="34" charset="0"/>
              </a:rPr>
              <a:t>, </a:t>
            </a:r>
            <a:r>
              <a:rPr lang="en-US" sz="1950" dirty="0" err="1">
                <a:latin typeface="Ubuntu Light" panose="020B0304030602030204" pitchFamily="34" charset="0"/>
              </a:rPr>
              <a:t>набравшая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больше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всего</a:t>
            </a:r>
            <a:r>
              <a:rPr lang="en-US" sz="1950" dirty="0">
                <a:latin typeface="Ubuntu Light" panose="020B0304030602030204" pitchFamily="34" charset="0"/>
              </a:rPr>
              <a:t> </a:t>
            </a:r>
            <a:r>
              <a:rPr lang="en-US" sz="1950" dirty="0" err="1">
                <a:latin typeface="Ubuntu Light" panose="020B0304030602030204" pitchFamily="34" charset="0"/>
              </a:rPr>
              <a:t>баллов</a:t>
            </a:r>
            <a:r>
              <a:rPr lang="en-US" sz="1950" dirty="0">
                <a:latin typeface="Ubuntu Light" panose="020B0304030602030204" pitchFamily="34" charset="0"/>
              </a:rPr>
              <a:t>!</a:t>
            </a:r>
            <a:endParaRPr lang="ru" sz="195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456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4313353-A687-4A5A-B52D-A5A5F8C0D798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latin typeface="Ubuntu Light" panose="020B0304030602030204" pitchFamily="34" charset="0"/>
              </a:rPr>
              <a:t>Обсуждение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после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упражнения</a:t>
            </a:r>
            <a:r>
              <a:rPr lang="en-US" sz="3200" b="1" dirty="0">
                <a:latin typeface="Ubuntu Light" panose="020B0304030602030204" pitchFamily="34" charset="0"/>
              </a:rPr>
              <a:t> «</a:t>
            </a:r>
            <a:r>
              <a:rPr lang="en-US" sz="3200" b="1" dirty="0" err="1">
                <a:latin typeface="Ubuntu Light" panose="020B0304030602030204" pitchFamily="34" charset="0"/>
              </a:rPr>
              <a:t>Угадайте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эмоцию</a:t>
            </a:r>
            <a:r>
              <a:rPr lang="en-US" sz="3200" b="1" dirty="0">
                <a:latin typeface="Ubuntu Light" panose="020B0304030602030204" pitchFamily="34" charset="0"/>
              </a:rPr>
              <a:t>»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6ED84-B7A7-4B46-BC2F-CFA3D375CB1F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было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сложным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угадывании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эмоций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Были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было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легче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угадать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обращали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внимание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правильно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угадать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эмоцию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умение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распознавать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других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людей</a:t>
            </a:r>
            <a:r>
              <a:rPr lang="en-US" sz="2000" dirty="0">
                <a:latin typeface="Ubuntu Light" panose="020B0304030602030204" pitchFamily="34" charset="0"/>
              </a:rPr>
              <a:t> (и </a:t>
            </a:r>
            <a:r>
              <a:rPr lang="en-US" sz="2000" dirty="0" err="1"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собственные</a:t>
            </a:r>
            <a:r>
              <a:rPr lang="en-US" sz="2000" dirty="0">
                <a:latin typeface="Ubuntu Light" panose="020B0304030602030204" pitchFamily="34" charset="0"/>
              </a:rPr>
              <a:t>) </a:t>
            </a:r>
            <a:r>
              <a:rPr lang="en-US" sz="2000" dirty="0" err="1">
                <a:latin typeface="Ubuntu Light" panose="020B0304030602030204" pitchFamily="34" charset="0"/>
              </a:rPr>
              <a:t>может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помочь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взаимодействовать</a:t>
            </a:r>
            <a:r>
              <a:rPr lang="en-US" sz="2000" dirty="0">
                <a:latin typeface="Ubuntu Light" panose="020B0304030602030204" pitchFamily="34" charset="0"/>
              </a:rPr>
              <a:t> с </a:t>
            </a:r>
            <a:r>
              <a:rPr lang="en-US" sz="2000" dirty="0" err="1">
                <a:latin typeface="Ubuntu Light" panose="020B0304030602030204" pitchFamily="34" charset="0"/>
              </a:rPr>
              <a:t>людьми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стать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лучшим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лидером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39114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16266E1C-717A-46A8-AD6E-4E2FB54C3110}"/>
              </a:ext>
            </a:extLst>
          </p:cNvPr>
          <p:cNvGrpSpPr/>
          <p:nvPr/>
        </p:nvGrpSpPr>
        <p:grpSpPr>
          <a:xfrm>
            <a:off x="4934334" y="670284"/>
            <a:ext cx="1161666" cy="1167572"/>
            <a:chOff x="7429141" y="246836"/>
            <a:chExt cx="1306152" cy="1312793"/>
          </a:xfrm>
        </p:grpSpPr>
        <p:sp>
          <p:nvSpPr>
            <p:cNvPr id="7" name="Oval 6"/>
            <p:cNvSpPr/>
            <p:nvPr/>
          </p:nvSpPr>
          <p:spPr bwMode="auto">
            <a:xfrm>
              <a:off x="7480575" y="304800"/>
              <a:ext cx="1178518" cy="11772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344042-E244-493A-8BF2-3E491BF8735F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141" y="246836"/>
              <a:ext cx="1306152" cy="13127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9EA5954-6B99-4750-A892-5427A632A624}"/>
              </a:ext>
            </a:extLst>
          </p:cNvPr>
          <p:cNvSpPr txBox="1">
            <a:spLocks/>
          </p:cNvSpPr>
          <p:nvPr/>
        </p:nvSpPr>
        <p:spPr>
          <a:xfrm>
            <a:off x="1472450" y="610325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Итог модуля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E5E89E-6E75-4BB9-BC3E-9964DF466D2C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indent="-257168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Самосознание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способность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распознавать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помогает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управлять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эмоциями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indent="-257168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Саморегуляция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способность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контролировать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мысли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поведение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Она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помогает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реагировать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спокойно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а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не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под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влиянием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indent="-257168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Эмпатия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это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способность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чувства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людей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разделять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Она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помогает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понять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почему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люди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реагируют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именно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так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позволяет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реагировать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соответствующим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образом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 </a:t>
            </a:r>
          </a:p>
          <a:p>
            <a:pPr marL="257168" indent="-257168">
              <a:lnSpc>
                <a:spcPct val="150000"/>
              </a:lnSpc>
              <a:defRPr/>
            </a:pP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Понимание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своих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умение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контролировать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понимать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эмоции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других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людей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помогут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вам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стать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более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сильным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buntu Light" panose="020B0304030602030204" pitchFamily="34" charset="0"/>
              </a:rPr>
              <a:t>лидером</a:t>
            </a:r>
            <a:r>
              <a:rPr lang="en-U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DF6749-BDAB-44B2-98F1-D002DE4FAC5F}"/>
              </a:ext>
            </a:extLst>
          </p:cNvPr>
          <p:cNvSpPr txBox="1"/>
          <p:nvPr/>
        </p:nvSpPr>
        <p:spPr>
          <a:xfrm>
            <a:off x="5841811" y="4976787"/>
            <a:ext cx="5260622" cy="12926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" sz="2400" dirty="0">
                <a:solidFill>
                  <a:schemeClr val="bg1"/>
                </a:solidFill>
              </a:rPr>
              <a:t>Пожалуйста, пройдите оценку:</a:t>
            </a:r>
            <a:br>
              <a:rPr lang="en-US" dirty="0"/>
            </a:br>
            <a:r>
              <a:rPr lang="ru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https://specialolympics.qualtrics.com</a:t>
            </a:r>
            <a:br>
              <a:rPr lang="en-US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</a:br>
            <a:r>
              <a:rPr lang="ru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/jfe/form/SV_5cZHOzU0qemAkDP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3A867-BAA4-4FB4-81DE-0D1B0237006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771" y="4976787"/>
            <a:ext cx="1292662" cy="12926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FB84FE5-6FD1-468D-A76B-C10780EC1E43}"/>
              </a:ext>
            </a:extLst>
          </p:cNvPr>
          <p:cNvSpPr txBox="1"/>
          <p:nvPr/>
        </p:nvSpPr>
        <p:spPr>
          <a:xfrm>
            <a:off x="1695450" y="1609994"/>
            <a:ext cx="6684587" cy="4375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endParaRPr lang="ru" sz="11500" dirty="0">
              <a:solidFill>
                <a:schemeClr val="bg1"/>
              </a:solidFill>
              <a:latin typeface="GT Walsheim Pro Condensed Black" panose="00000906000000000000" pitchFamily="2" charset="0"/>
            </a:endParaRPr>
          </a:p>
          <a:p>
            <a:pPr>
              <a:lnSpc>
                <a:spcPct val="80000"/>
              </a:lnSpc>
            </a:pPr>
            <a:r>
              <a:rPr lang="ru" sz="115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СПАСИБО!</a:t>
            </a:r>
          </a:p>
          <a:p>
            <a:pPr>
              <a:lnSpc>
                <a:spcPct val="80000"/>
              </a:lnSpc>
            </a:pPr>
            <a:endParaRPr lang="ru" sz="11500" dirty="0">
              <a:solidFill>
                <a:schemeClr val="bg1"/>
              </a:solidFill>
              <a:latin typeface="GT Walsheim Pro Condensed Black" panose="00000906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24564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5F471A-1172-4DA3-BCAA-5F4907A5CEA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913D1CC-0C43-41EE-899A-9DB99A5490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0A6CBB-BAFC-4B03-8A9D-0D3877BC34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17344</TotalTime>
  <Words>1548</Words>
  <Application>Microsoft Office PowerPoint</Application>
  <PresentationFormat>Widescreen</PresentationFormat>
  <Paragraphs>169</Paragraphs>
  <Slides>33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Gill Sans</vt:lpstr>
      <vt:lpstr>GT Walsheim Pro Condensed Black</vt:lpstr>
      <vt:lpstr>Ubuntu</vt:lpstr>
      <vt:lpstr>Ubuntu Light</vt:lpstr>
      <vt:lpstr>1_Custom Design</vt:lpstr>
      <vt:lpstr>2_Custom Design</vt:lpstr>
      <vt:lpstr>Понимание эмоций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Ciaran OGaora</dc:creator>
  <cp:lastModifiedBy>Saule Dairabayeva</cp:lastModifiedBy>
  <cp:revision>157</cp:revision>
  <dcterms:created xsi:type="dcterms:W3CDTF">2012-07-03T15:00:02Z</dcterms:created>
  <dcterms:modified xsi:type="dcterms:W3CDTF">2026-08-13T19:48:46Z</dcterms:modified>
</cp:coreProperties>
</file>