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35"/>
  </p:notesMasterIdLst>
  <p:handoutMasterIdLst>
    <p:handoutMasterId r:id="rId36"/>
  </p:handoutMasterIdLst>
  <p:sldIdLst>
    <p:sldId id="276" r:id="rId2"/>
    <p:sldId id="279" r:id="rId3"/>
    <p:sldId id="280" r:id="rId4"/>
    <p:sldId id="281" r:id="rId5"/>
    <p:sldId id="277" r:id="rId6"/>
    <p:sldId id="282" r:id="rId7"/>
    <p:sldId id="303" r:id="rId8"/>
    <p:sldId id="306" r:id="rId9"/>
    <p:sldId id="326" r:id="rId10"/>
    <p:sldId id="324" r:id="rId11"/>
    <p:sldId id="325" r:id="rId12"/>
    <p:sldId id="323" r:id="rId13"/>
    <p:sldId id="308" r:id="rId14"/>
    <p:sldId id="285" r:id="rId15"/>
    <p:sldId id="304" r:id="rId16"/>
    <p:sldId id="310" r:id="rId17"/>
    <p:sldId id="328" r:id="rId18"/>
    <p:sldId id="327" r:id="rId19"/>
    <p:sldId id="288" r:id="rId20"/>
    <p:sldId id="305" r:id="rId21"/>
    <p:sldId id="332" r:id="rId22"/>
    <p:sldId id="333" r:id="rId23"/>
    <p:sldId id="334" r:id="rId24"/>
    <p:sldId id="335" r:id="rId25"/>
    <p:sldId id="314" r:id="rId26"/>
    <p:sldId id="313" r:id="rId27"/>
    <p:sldId id="315" r:id="rId28"/>
    <p:sldId id="316" r:id="rId29"/>
    <p:sldId id="317" r:id="rId30"/>
    <p:sldId id="318" r:id="rId31"/>
    <p:sldId id="319" r:id="rId32"/>
    <p:sldId id="302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Huffman" initials="SH" lastIdx="17" clrIdx="0">
    <p:extLst>
      <p:ext uri="{19B8F6BF-5375-455C-9EA6-DF929625EA0E}">
        <p15:presenceInfo xmlns:p15="http://schemas.microsoft.com/office/powerpoint/2012/main" userId="S::shuffman@specialolympics.org::ac277a05-3f32-493b-be0f-67750426eb40" providerId="AD"/>
      </p:ext>
    </p:extLst>
  </p:cmAuthor>
  <p:cmAuthor id="2" name="Emily Klinger" initials="EK" lastIdx="13" clrIdx="1">
    <p:extLst>
      <p:ext uri="{19B8F6BF-5375-455C-9EA6-DF929625EA0E}">
        <p15:presenceInfo xmlns:p15="http://schemas.microsoft.com/office/powerpoint/2012/main" userId="S-1-5-21-2897855483-1492041518-4156851567-236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5C88"/>
    <a:srgbClr val="222421"/>
    <a:srgbClr val="2E3333"/>
    <a:srgbClr val="1A1A16"/>
    <a:srgbClr val="1A1A10"/>
    <a:srgbClr val="16151E"/>
    <a:srgbClr val="292511"/>
    <a:srgbClr val="000000"/>
    <a:srgbClr val="FF5517"/>
    <a:srgbClr val="FF7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6357" autoAdjust="0"/>
  </p:normalViewPr>
  <p:slideViewPr>
    <p:cSldViewPr snapToGrid="0" snapToObjects="1">
      <p:cViewPr varScale="1">
        <p:scale>
          <a:sx n="68" d="100"/>
          <a:sy n="68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2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0A94-535E-A242-8751-E65D819C19D3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2F98-C731-A94C-AA10-6D9C96A04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5BBB-A885-FB47-A586-C46B257BEE92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4B2F-0019-C942-9AE2-8EB4A0794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health.org/en/teens/understand-emotions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health.org/en/teens/understand-emotion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health.org/en/teens/understand-emotions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/>
              <a:t>Utilisez le guide de l'animateur pour noter ce qui doit être dit et combien de temps chaque section devrait vous prendre ! Globalement, cette formation devrait durer entre 2 heures et 2 heures 30.</a:t>
            </a:r>
          </a:p>
          <a:p>
            <a:endParaRPr lang="en-US" b="1" i="1" dirty="0"/>
          </a:p>
          <a:p>
            <a:r>
              <a:rPr lang="fr-FR" b="1" i="1" dirty="0"/>
              <a:t>Mis à jour en mai 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96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Atelier virtuel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48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Atelier en présentiel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6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Atelier en présentiel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28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/>
              <a:t>Assurez-vous que tous les athlètes leaders fassent l'évaluation.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Source : TeensHealth de Nemours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Source : TeensHealth de Nemours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5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Source : TeensHealth de Nemours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45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15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0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3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3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4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4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0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9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D1098B-B32E-0948-8784-67408D0D4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BFFBD-4CFD-F74C-8671-23D116989C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BA9C8C-2EFF-344C-BF9B-C7035A7BC7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1663700"/>
            <a:ext cx="4444423" cy="202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3D4EC-2406-B148-9BA1-795D715C69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5505" y="482312"/>
            <a:ext cx="1635028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0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700A1-4F1C-DD43-B567-5B80208EF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313C29-9F6E-C546-826F-153BD8D1BC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05" y="1908729"/>
            <a:ext cx="7553989" cy="27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913F1B-F886-EB4B-BB16-CB1C57134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7565" y="1870676"/>
            <a:ext cx="4155060" cy="6005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7529C6-E491-0242-B48B-1710690F85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060" y="1303481"/>
            <a:ext cx="3992596" cy="1818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DFAD10-9F26-834A-86F7-1A76BFB71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81245"/>
            <a:ext cx="1647295" cy="102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D699ED-30D3-4D42-8E8A-16A218130B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A7C546-E535-F942-A724-EE3E7ED9B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11565"/>
            <a:ext cx="3868955" cy="1459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46A00-1F34-BE4A-99A8-251C18B6DF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8751" y="1597893"/>
            <a:ext cx="6650779" cy="608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41346D-3DF8-8844-BEA9-CACDA0A637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060" y="480174"/>
            <a:ext cx="1687533" cy="104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6B3D0F-516D-4449-A3CE-D2D7D80252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CAD04-2298-3E41-ACDE-E8C4F85CA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3481"/>
            <a:ext cx="4109815" cy="1273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5ADA3-36C9-EF42-8BEB-47DEB1A09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5076" y="2411326"/>
            <a:ext cx="4734023" cy="5316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A6B1D-0275-5748-8CD0-3020CEDFC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9416" y="485287"/>
            <a:ext cx="1774711" cy="103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60ACCD-E9DB-8F40-B5B7-FBE94FB586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8D2DFC-764E-3842-8C73-A89F407FC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180920" cy="1843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6D6B6-2D1B-5B4E-8AF2-20709B9397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3682" y="2413330"/>
            <a:ext cx="4699420" cy="6151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62D68-DF3A-3547-9E44-0FAFC94C36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79930"/>
            <a:ext cx="1610380" cy="104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11620E-4B6C-CF49-91F9-CBD3B201B3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24F888-09CB-D040-A077-060A8FBA4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007412" cy="1363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9C700-BEFD-9045-8C0F-E6A9FCD711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0505" y="1951201"/>
            <a:ext cx="5680460" cy="6301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9748ED-4F29-544E-A8D2-ED7A5298D7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0028"/>
            <a:ext cx="1527842" cy="104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2685F-B1D7-A24B-946D-18EE0EF979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CD938-3303-6D47-A05C-F5C8C9CC9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071205" cy="1354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D0F29-56B2-B84A-ACED-4445817BF1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1662" y="2295877"/>
            <a:ext cx="6804672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C333C-6CE4-244B-BB6E-6300819F5F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85285"/>
            <a:ext cx="1540109" cy="10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C6015-8201-A54B-9DB4-0FC7DFE3F3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04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D6B3D0F-516D-4449-A3CE-D2D7D8025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pic>
        <p:nvPicPr>
          <p:cNvPr id="3" name="Picture 2" descr="Image contenant un dessin&#10;&#10;Description générée automatiquement">
            <a:extLst>
              <a:ext uri="{FF2B5EF4-FFF2-40B4-BE49-F238E27FC236}">
                <a16:creationId xmlns:a16="http://schemas.microsoft.com/office/drawing/2014/main" id="{93D1B204-6E96-4B42-9BB5-8A1A741F4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0112"/>
          <a:stretch/>
        </p:blipFill>
        <p:spPr>
          <a:xfrm>
            <a:off x="200025" y="69141"/>
            <a:ext cx="905966" cy="100788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999975" y="149990"/>
            <a:ext cx="18838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457200" rtl="0" eaLnBrk="1" latinLnBrk="0" hangingPunct="1"/>
            <a:r>
              <a:rPr lang="fr-FR" sz="1000" b="1" kern="1200" dirty="0">
                <a:solidFill>
                  <a:srgbClr val="109AD7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LEADERSHIP DE L'ATHLÈTE</a:t>
            </a:r>
            <a:endParaRPr lang="en-US" sz="1000" b="1" kern="1200" dirty="0">
              <a:solidFill>
                <a:srgbClr val="109AD7"/>
              </a:solidFill>
              <a:effectLst/>
              <a:latin typeface="Ubuntu" panose="020B0504030602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9898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AD87FF-80D3-CD45-A107-B5D489519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D5E192-F92E-3944-A718-50AC732EC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88505"/>
            <a:ext cx="1737014" cy="607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6B601-FDB4-FD44-96D6-7093FB46B6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1608284"/>
            <a:ext cx="3371696" cy="18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contenant un parapluie&#10;&#10;Description générée automatiquement">
            <a:extLst>
              <a:ext uri="{FF2B5EF4-FFF2-40B4-BE49-F238E27FC236}">
                <a16:creationId xmlns:a16="http://schemas.microsoft.com/office/drawing/2014/main" id="{71F99743-B863-4A49-9F27-B86CB8464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DD882-A013-1C44-A714-378362563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06294" y="389791"/>
            <a:ext cx="20601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LEADERSHIP DE L'ATHLÈTE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06295" y="1401589"/>
            <a:ext cx="461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457200" rtl="0" eaLnBrk="1" latinLnBrk="0" hangingPunct="1"/>
            <a:r>
              <a:rPr lang="fr-FR" sz="6000" b="1" kern="1200" dirty="0">
                <a:solidFill>
                  <a:schemeClr val="bg1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MONTRER LA VOIE</a:t>
            </a:r>
            <a:endParaRPr lang="en-US" sz="6000" b="1" kern="1200" dirty="0">
              <a:solidFill>
                <a:schemeClr val="bg1"/>
              </a:solidFill>
              <a:effectLst/>
              <a:latin typeface="Ubuntu" panose="020B0504030602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280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B55756-C4E8-6E4E-AF38-2B9CFEB35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038" y="485287"/>
            <a:ext cx="1677555" cy="97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DD882-A013-1C44-A714-378362563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91799D-85BB-F547-9628-0AE35DA4A0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06903" y="0"/>
            <a:ext cx="10357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C28958-B591-0043-A53C-4F2CC02DB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30B7D-4587-7E43-A824-A2AFD0A41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589946" cy="2024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8BA1CB-C129-B044-812E-2FA18B6484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5287"/>
            <a:ext cx="1598113" cy="97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80D00-73B6-FE46-8318-C8BCB4FA63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D7EDF7-F688-784F-81B7-0C830749A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50B374-CA25-DB4C-A007-A871D3F32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378090" cy="1356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D78F19-4C5A-4641-83D7-E60856294F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5286"/>
            <a:ext cx="1774711" cy="97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6D246F-94D6-EA42-AD22-D85D5A18E5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0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20B4D7-CD43-B64C-8F84-BCA0A3593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C7162D-D28C-BC42-A35D-93AE3E745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056495" cy="1380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CA9856-4683-EC4E-B797-8E435FCA79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38" y="485285"/>
            <a:ext cx="1536309" cy="99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6B318B-3EA2-7648-A061-40E0DD056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305C28-E0C0-2B45-8761-F01135C06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95E7F6-1C72-D94B-BE02-7E61CF13BE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08284"/>
            <a:ext cx="4378090" cy="145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765CF-125E-664E-A275-351B6D6FDF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38" y="485285"/>
            <a:ext cx="1536309" cy="97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6BBE7A-BABE-864C-A8B5-DC0E6210F5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8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835A8-0BEF-464E-AE1F-3779C0EFB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09740A-7AEB-3E4A-A17E-727C01231D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436" y="1884218"/>
            <a:ext cx="7309617" cy="28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32AF1-7B15-B14A-AFB4-883FBBF94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8FEB22-D611-584A-A806-FF22FE42A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937" y="1893455"/>
            <a:ext cx="6902125" cy="27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6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5EF09-E786-FE4E-BB60-DF7671C184A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15505" y="490779"/>
            <a:ext cx="1635028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68" r:id="rId2"/>
    <p:sldLayoutId id="2147483795" r:id="rId3"/>
    <p:sldLayoutId id="2147483779" r:id="rId4"/>
    <p:sldLayoutId id="2147483780" r:id="rId5"/>
    <p:sldLayoutId id="2147483781" r:id="rId6"/>
    <p:sldLayoutId id="2147483782" r:id="rId7"/>
    <p:sldLayoutId id="2147483784" r:id="rId8"/>
    <p:sldLayoutId id="2147483785" r:id="rId9"/>
    <p:sldLayoutId id="2147483787" r:id="rId10"/>
    <p:sldLayoutId id="2147483786" r:id="rId11"/>
    <p:sldLayoutId id="2147483789" r:id="rId12"/>
    <p:sldLayoutId id="2147483790" r:id="rId13"/>
    <p:sldLayoutId id="2147483791" r:id="rId14"/>
    <p:sldLayoutId id="2147483792" r:id="rId15"/>
    <p:sldLayoutId id="2147483788" r:id="rId16"/>
    <p:sldLayoutId id="2147483794" r:id="rId17"/>
    <p:sldLayoutId id="21474837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specialolympics.org/health/strong-minds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olympics.qualtrics.com/jfe/form/SV_5cZHOzU0qemAkD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kidshealth.org/en/teens/understand-emotion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9183" y="5936776"/>
            <a:ext cx="6400799" cy="9171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  <a:latin typeface="Ubuntu Light" panose="020B0304030602030204" pitchFamily="34" charset="0"/>
              </a:rPr>
              <a:t>Comprendre les émotions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96104-DCC9-41C3-83D4-16891EC023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37" y="4472403"/>
            <a:ext cx="1689053" cy="1737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03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885534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100" dirty="0">
                <a:solidFill>
                  <a:schemeClr val="tx1"/>
                </a:solidFill>
                <a:latin typeface="Ubuntu Light" panose="020B0304030602030204" pitchFamily="34" charset="0"/>
              </a:rPr>
              <a:t>Les émotions sont-elles bonnes </a:t>
            </a:r>
            <a:br>
              <a:rPr lang="fr-FR" sz="3100" dirty="0">
                <a:solidFill>
                  <a:schemeClr val="tx1"/>
                </a:solidFill>
                <a:latin typeface="Ubuntu Light" panose="020B0304030602030204" pitchFamily="34" charset="0"/>
              </a:rPr>
            </a:br>
            <a:r>
              <a:rPr lang="fr-FR" sz="3100" dirty="0">
                <a:solidFill>
                  <a:schemeClr val="tx1"/>
                </a:solidFill>
                <a:latin typeface="Ubuntu Light" panose="020B0304030602030204" pitchFamily="34" charset="0"/>
              </a:rPr>
              <a:t>ou mauvaises ?</a:t>
            </a:r>
            <a:endParaRPr lang="en-US" sz="31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A097F-3E67-4547-810E-362687A303ED}"/>
              </a:ext>
            </a:extLst>
          </p:cNvPr>
          <p:cNvSpPr txBox="1"/>
          <p:nvPr/>
        </p:nvSpPr>
        <p:spPr>
          <a:xfrm>
            <a:off x="501041" y="1685660"/>
            <a:ext cx="8467595" cy="408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latin typeface="Ubuntu Light" panose="020B0304030602030204" pitchFamily="34" charset="0"/>
              </a:rPr>
              <a:t>Il n'existe pas de bonnes ou mauvaises émotions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latin typeface="Ubuntu Light" panose="020B0304030602030204" pitchFamily="34" charset="0"/>
              </a:rPr>
              <a:t>Chacun exprime ses émotions différemment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latin typeface="Ubuntu Light" panose="020B0304030602030204" pitchFamily="34" charset="0"/>
              </a:rPr>
              <a:t>Elles constituent le meilleur moyen pour les personnes de communiquer entre elles, surtout si la langue est un obstacle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latin typeface="Ubuntu Light" panose="020B0304030602030204" pitchFamily="34" charset="0"/>
              </a:rPr>
              <a:t>Vous devez comprendre la façon dont vos émotions affectent les autres personnes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latin typeface="Ubuntu Light" panose="020B0304030602030204" pitchFamily="34" charset="0"/>
              </a:rPr>
              <a:t>Les émotions peuvent être légères, intenses – ou entre les deux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latin typeface="Ubuntu Light" panose="020B0304030602030204" pitchFamily="34" charset="0"/>
              </a:rPr>
              <a:t>Les émotions changent </a:t>
            </a:r>
            <a:r>
              <a:rPr lang="fr-FR" sz="2200" b="1" dirty="0">
                <a:latin typeface="Ubuntu Light" panose="020B0304030602030204" pitchFamily="34" charset="0"/>
              </a:rPr>
              <a:t>constamment</a:t>
            </a:r>
            <a:r>
              <a:rPr lang="fr-FR" sz="2200" dirty="0">
                <a:latin typeface="Ubuntu Light" panose="020B0304030602030204" pitchFamily="34" charset="0"/>
              </a:rPr>
              <a:t> – et c'est très bien ainsi !</a:t>
            </a:r>
          </a:p>
        </p:txBody>
      </p:sp>
    </p:spTree>
    <p:extLst>
      <p:ext uri="{BB962C8B-B14F-4D97-AF65-F5344CB8AC3E}">
        <p14:creationId xmlns:p14="http://schemas.microsoft.com/office/powerpoint/2010/main" val="267392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Prise de conscience émotionnelle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A097F-3E67-4547-810E-362687A303ED}"/>
              </a:ext>
            </a:extLst>
          </p:cNvPr>
          <p:cNvSpPr txBox="1"/>
          <p:nvPr/>
        </p:nvSpPr>
        <p:spPr>
          <a:xfrm>
            <a:off x="501041" y="1685660"/>
            <a:ext cx="846759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Ubuntu Light" panose="020B0304030602030204" pitchFamily="34" charset="0"/>
              </a:rPr>
              <a:t>Vous devez maîtriser vos émotions, afin qu'elles ne vous submergent </a:t>
            </a:r>
            <a:r>
              <a:rPr lang="fr-FR" b="1" dirty="0">
                <a:latin typeface="Ubuntu Light" panose="020B0304030602030204" pitchFamily="34" charset="0"/>
              </a:rPr>
              <a:t>pas !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Ubuntu Light" panose="020B0304030602030204" pitchFamily="34" charset="0"/>
              </a:rPr>
              <a:t>Parvenez-vous à bien maîtriser vos émotions ?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Ubuntu Light" panose="020B0304030602030204" pitchFamily="34" charset="0"/>
              </a:rPr>
              <a:t>Pourquoi est-il important de maîtriser ses émotions ?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Ubuntu Light" panose="020B0304030602030204" pitchFamily="34" charset="0"/>
              </a:rPr>
              <a:t>Comment pourriez-vous mieux maîtriser vos émotions ?</a:t>
            </a:r>
          </a:p>
          <a:p>
            <a:pPr marL="800092" lvl="1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Ubuntu Light" panose="020B0304030602030204" pitchFamily="34" charset="0"/>
              </a:rPr>
              <a:t>Soyez attentif à vos émotions tout au long de la journée et demandez-vous ce qui a suscité telle ou telle émotion. </a:t>
            </a:r>
          </a:p>
          <a:p>
            <a:pPr marL="800092" lvl="1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Ubuntu Light" panose="020B0304030602030204" pitchFamily="34" charset="0"/>
              </a:rPr>
              <a:t>Évaluez l'intensité du sentiment et la raison pour laquelle ce même sentiment que vous avez ressenti un autre jour était différent.</a:t>
            </a:r>
          </a:p>
          <a:p>
            <a:pPr marL="800092" lvl="1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Ubuntu Light" panose="020B0304030602030204" pitchFamily="34" charset="0"/>
              </a:rPr>
              <a:t>Communiquez vos sentiments à d'autres personnes.</a:t>
            </a:r>
          </a:p>
          <a:p>
            <a:pPr marL="800092" lvl="1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Ubuntu Light" panose="020B0304030602030204" pitchFamily="34" charset="0"/>
              </a:rPr>
              <a:t>Résistez à l'envie de juger vos émotions comme étant de mauvaises </a:t>
            </a:r>
            <a:br>
              <a:rPr lang="fr-FR" sz="1600" dirty="0">
                <a:latin typeface="Ubuntu Light" panose="020B0304030602030204" pitchFamily="34" charset="0"/>
              </a:rPr>
            </a:br>
            <a:r>
              <a:rPr lang="fr-FR" sz="1600" dirty="0">
                <a:latin typeface="Ubuntu Light" panose="020B0304030602030204" pitchFamily="34" charset="0"/>
              </a:rPr>
              <a:t>ou de bonnes émotions</a:t>
            </a:r>
          </a:p>
        </p:txBody>
      </p:sp>
    </p:spTree>
    <p:extLst>
      <p:ext uri="{BB962C8B-B14F-4D97-AF65-F5344CB8AC3E}">
        <p14:creationId xmlns:p14="http://schemas.microsoft.com/office/powerpoint/2010/main" val="103115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Journal des émotions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1B7B4-734E-4560-A236-606023872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5" y="1170361"/>
            <a:ext cx="7958645" cy="5347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785" y="1291709"/>
            <a:ext cx="16225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i="1" dirty="0">
                <a:solidFill>
                  <a:srgbClr val="006EBF"/>
                </a:solidFill>
                <a:latin typeface="Ubuntu" panose="020B0504030602030204" pitchFamily="34" charset="0"/>
                <a:ea typeface="SimSun" pitchFamily="2" charset="-122"/>
              </a:rPr>
              <a:t>Journal des émotions </a:t>
            </a:r>
            <a:endParaRPr lang="en-US" sz="1100" b="1" i="1" dirty="0">
              <a:solidFill>
                <a:srgbClr val="006EBF"/>
              </a:solidFill>
              <a:latin typeface="Ubuntu" panose="020B0504030602030204" pitchFamily="34" charset="0"/>
              <a:ea typeface="SimSun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2784" y="1525458"/>
            <a:ext cx="82269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Ubuntu" pitchFamily="34" charset="0"/>
                <a:ea typeface="SimSun" pitchFamily="2" charset="-122"/>
              </a:rPr>
              <a:t>Utilisez ce journal des émotions pour suivre vos émotions tout au long de la journée. Renseignez au moins une donnée toutes </a:t>
            </a:r>
            <a:br>
              <a:rPr lang="fr-FR" sz="1050" dirty="0">
                <a:solidFill>
                  <a:schemeClr val="bg1">
                    <a:lumMod val="50000"/>
                  </a:schemeClr>
                </a:solidFill>
                <a:latin typeface="Ubuntu" pitchFamily="34" charset="0"/>
                <a:ea typeface="SimSun" pitchFamily="2" charset="-122"/>
              </a:rPr>
            </a:b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Ubuntu" pitchFamily="34" charset="0"/>
                <a:ea typeface="SimSun" pitchFamily="2" charset="-122"/>
              </a:rPr>
              <a:t>les 2 à 3 heures pendant une journée. 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Ubuntu" pitchFamily="34" charset="0"/>
              <a:ea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444" y="1883922"/>
            <a:ext cx="6479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latin typeface="Ubuntu" pitchFamily="34" charset="0"/>
                <a:ea typeface="SimSun" pitchFamily="2" charset="-122"/>
              </a:rPr>
              <a:t>Date :  </a:t>
            </a:r>
            <a:endParaRPr lang="en-US" sz="1100" b="1" dirty="0">
              <a:latin typeface="Ubuntu" pitchFamily="34" charset="0"/>
              <a:ea typeface="SimSun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4606" y="2209075"/>
            <a:ext cx="410369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1100" b="1" dirty="0" err="1">
                <a:latin typeface="Ubuntu" pitchFamily="34" charset="0"/>
                <a:ea typeface="SimSun" pitchFamily="2" charset="-122"/>
              </a:rPr>
              <a:t>Heure</a:t>
            </a:r>
            <a:endParaRPr lang="en-US" sz="1100" b="1" dirty="0">
              <a:latin typeface="Ubuntu" pitchFamily="34" charset="0"/>
              <a:ea typeface="SimSun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2813" y="2228129"/>
            <a:ext cx="1195840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t-BR" altLang="zh-CN" sz="1100" b="1" dirty="0">
                <a:latin typeface="Ubuntu" pitchFamily="34" charset="0"/>
                <a:ea typeface="SimSun" pitchFamily="2" charset="-122"/>
              </a:rPr>
              <a:t>Que faites-vous ? </a:t>
            </a:r>
            <a:endParaRPr lang="en-US" sz="1100" b="1" dirty="0">
              <a:latin typeface="Ubuntu" pitchFamily="34" charset="0"/>
              <a:ea typeface="SimSun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1949" y="2216784"/>
            <a:ext cx="2146001" cy="457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zh-CN" sz="1100" b="1" spc="-10" dirty="0">
                <a:latin typeface="Ubuntu" pitchFamily="34" charset="0"/>
                <a:ea typeface="SimSun" pitchFamily="2" charset="-122"/>
              </a:rPr>
              <a:t>Comment décririez-vous l'émotion que vous </a:t>
            </a:r>
            <a:br>
              <a:rPr lang="fr-FR" altLang="zh-CN" sz="1100" b="1" spc="-10" dirty="0">
                <a:latin typeface="Ubuntu" pitchFamily="34" charset="0"/>
                <a:ea typeface="SimSun" pitchFamily="2" charset="-122"/>
              </a:rPr>
            </a:br>
            <a:r>
              <a:rPr lang="fr-FR" altLang="zh-CN" sz="1100" b="1" spc="-10" dirty="0">
                <a:latin typeface="Ubuntu" pitchFamily="34" charset="0"/>
                <a:ea typeface="SimSun" pitchFamily="2" charset="-122"/>
              </a:rPr>
              <a:t>ressentez ? </a:t>
            </a:r>
            <a:endParaRPr lang="en-US" sz="1100" b="1" spc="-10" dirty="0">
              <a:latin typeface="Ubuntu" pitchFamily="34" charset="0"/>
              <a:ea typeface="SimSun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2511" y="2213840"/>
            <a:ext cx="145419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t-BR" altLang="zh-CN" sz="1100" b="1" dirty="0">
                <a:latin typeface="Ubuntu" pitchFamily="34" charset="0"/>
                <a:ea typeface="SimSun" pitchFamily="2" charset="-122"/>
              </a:rPr>
              <a:t>Que pensez-vous ? </a:t>
            </a:r>
            <a:endParaRPr lang="en-US" sz="1100" b="1" dirty="0">
              <a:latin typeface="Ubuntu" pitchFamily="34" charset="0"/>
              <a:ea typeface="SimSun" pitchFamily="2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8449" y="2228129"/>
            <a:ext cx="124902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t-BR" altLang="zh-CN" sz="1100" b="1" dirty="0">
                <a:latin typeface="Ubuntu" pitchFamily="34" charset="0"/>
                <a:ea typeface="SimSun" pitchFamily="2" charset="-122"/>
              </a:rPr>
              <a:t>Quelle émotion ressentez-vous ? </a:t>
            </a:r>
            <a:endParaRPr lang="en-US" sz="1100" b="1" dirty="0">
              <a:latin typeface="Ubuntu" pitchFamily="34" charset="0"/>
              <a:ea typeface="SimSun" pitchFamily="2" charset="-122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80781" y="2057400"/>
            <a:ext cx="14005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136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22277" y="1365660"/>
            <a:ext cx="7854287" cy="5213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200" dirty="0">
                <a:latin typeface="Ubuntu Light" panose="020B0304030602030204" pitchFamily="34" charset="0"/>
              </a:rPr>
              <a:t>Quels sont les signes qui vous indiquent que vous êtes heureux ? Quels sont les signes qui vous indiquent que </a:t>
            </a:r>
            <a:br>
              <a:rPr lang="fr-FR" sz="2200" dirty="0">
                <a:latin typeface="Ubuntu Light" panose="020B0304030602030204" pitchFamily="34" charset="0"/>
              </a:rPr>
            </a:br>
            <a:r>
              <a:rPr lang="fr-FR" sz="2200" dirty="0">
                <a:latin typeface="Ubuntu Light" panose="020B0304030602030204" pitchFamily="34" charset="0"/>
              </a:rPr>
              <a:t>vous êtes triste ?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Ubuntu Light" panose="020B0304030602030204" pitchFamily="34" charset="0"/>
              </a:rPr>
              <a:t>Pourquoi la conscience de soi est-elle importante </a:t>
            </a:r>
            <a:br>
              <a:rPr lang="fr-FR" sz="2200" dirty="0">
                <a:latin typeface="Ubuntu Light" panose="020B0304030602030204" pitchFamily="34" charset="0"/>
              </a:rPr>
            </a:br>
            <a:r>
              <a:rPr lang="fr-FR" sz="2200" dirty="0">
                <a:latin typeface="Ubuntu Light" panose="020B0304030602030204" pitchFamily="34" charset="0"/>
              </a:rPr>
              <a:t>pour un leader ?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Ubuntu Light" panose="020B0304030602030204" pitchFamily="34" charset="0"/>
              </a:rPr>
              <a:t>Comment vos émotions peuvent-elles vous empêcher de devenir un bon leader ?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Ubuntu Light" panose="020B0304030602030204" pitchFamily="34" charset="0"/>
              </a:rPr>
              <a:t>Comment mieux connaître vos émotions et changer votre façon d'agir ?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41426" y="1365660"/>
            <a:ext cx="6262255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4152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Ubuntu Light" panose="020B0304030602030204" pitchFamily="34" charset="0"/>
              </a:rPr>
              <a:t>Questions de débat</a:t>
            </a:r>
          </a:p>
        </p:txBody>
      </p:sp>
    </p:spTree>
    <p:extLst>
      <p:ext uri="{BB962C8B-B14F-4D97-AF65-F5344CB8AC3E}">
        <p14:creationId xmlns:p14="http://schemas.microsoft.com/office/powerpoint/2010/main" val="288785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19" y="510462"/>
            <a:ext cx="7903369" cy="629840"/>
          </a:xfrm>
          <a:prstGeom prst="rect">
            <a:avLst/>
          </a:prstGeom>
        </p:spPr>
        <p:txBody>
          <a:bodyPr/>
          <a:lstStyle/>
          <a:p>
            <a:r>
              <a:rPr lang="fr-FR" sz="3200" b="1" dirty="0">
                <a:solidFill>
                  <a:schemeClr val="bg1"/>
                </a:solidFill>
                <a:latin typeface="Ubuntu Light" panose="020B0304030602030204" pitchFamily="34" charset="0"/>
              </a:rPr>
              <a:t>Leçon 2 : maîtrise de soi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19" y="2014977"/>
            <a:ext cx="7172696" cy="30587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Au cours de cette leçon, nous allons</a:t>
            </a:r>
            <a:r>
              <a:rPr lang="fr-FR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 :</a:t>
            </a:r>
          </a:p>
          <a:p>
            <a:pPr marL="257168" indent="-257168"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  <a:latin typeface="Ubuntu Light" panose="020B0304030602030204" pitchFamily="34" charset="0"/>
              </a:rPr>
              <a:t>Définir la maîtrise de soi</a:t>
            </a:r>
          </a:p>
          <a:p>
            <a:pPr marL="257168" indent="-257168"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  <a:latin typeface="Ubuntu Light" panose="020B0304030602030204" pitchFamily="34" charset="0"/>
              </a:rPr>
              <a:t>Découvrir des techniques de maîtrise de soi</a:t>
            </a:r>
          </a:p>
          <a:p>
            <a:pPr marL="257168" indent="-257168"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  <a:latin typeface="Ubuntu Light" panose="020B0304030602030204" pitchFamily="34" charset="0"/>
              </a:rPr>
              <a:t>Voir la façon dont la maîtrise de soi renforce </a:t>
            </a:r>
            <a:br>
              <a:rPr lang="fr-FR" sz="2000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fr-FR" sz="2000" dirty="0">
                <a:solidFill>
                  <a:schemeClr val="bg1"/>
                </a:solidFill>
                <a:latin typeface="Ubuntu Light" panose="020B0304030602030204" pitchFamily="34" charset="0"/>
              </a:rPr>
              <a:t>le leadership</a:t>
            </a:r>
          </a:p>
          <a:p>
            <a:pPr marL="257168" indent="-257168"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  <a:latin typeface="Ubuntu Light" panose="020B0304030602030204" pitchFamily="34" charset="0"/>
              </a:rPr>
              <a:t>Identifier la façon dont vous pouvez améliorer votre maîtrise de soi</a:t>
            </a:r>
          </a:p>
        </p:txBody>
      </p:sp>
      <p:pic>
        <p:nvPicPr>
          <p:cNvPr id="5" name="Picture 4" descr="Icône&#10;&#10;Description générée automatiquement">
            <a:extLst>
              <a:ext uri="{FF2B5EF4-FFF2-40B4-BE49-F238E27FC236}">
                <a16:creationId xmlns:a16="http://schemas.microsoft.com/office/drawing/2014/main" id="{6BFCF0F8-DD23-4C60-B7B4-3C6D337EF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994" y="2463882"/>
            <a:ext cx="1813006" cy="17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2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08013-74A5-42E7-BBEC-13AE129E3F1C}"/>
              </a:ext>
            </a:extLst>
          </p:cNvPr>
          <p:cNvSpPr txBox="1">
            <a:spLocks/>
          </p:cNvSpPr>
          <p:nvPr/>
        </p:nvSpPr>
        <p:spPr>
          <a:xfrm>
            <a:off x="190862" y="2643794"/>
            <a:ext cx="8762276" cy="67708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2400" b="1" dirty="0">
                <a:latin typeface="Ubuntu Light" panose="020B0304030602030204" pitchFamily="34" charset="0"/>
              </a:rPr>
              <a:t>La maîtrise de soi</a:t>
            </a:r>
            <a:r>
              <a:rPr lang="fr-FR" sz="2400" dirty="0">
                <a:latin typeface="Ubuntu Light" panose="020B0304030602030204" pitchFamily="34" charset="0"/>
              </a:rPr>
              <a:t> est la capacité à contrôler ses émotions, pensées et comportements.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Maîtrise de soi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4" name="Picture 3" descr="Icône&#10;&#10;Description générée automatiquement">
            <a:extLst>
              <a:ext uri="{FF2B5EF4-FFF2-40B4-BE49-F238E27FC236}">
                <a16:creationId xmlns:a16="http://schemas.microsoft.com/office/drawing/2014/main" id="{87A10E1B-E0C6-4536-9512-47A09A77E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497" y="3899214"/>
            <a:ext cx="1813006" cy="17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8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41426" y="1365660"/>
            <a:ext cx="6262255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5832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Ubuntu Light" panose="020B0304030602030204" pitchFamily="34" charset="0"/>
              </a:rPr>
              <a:t>Techniques de maîtrise de soi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764" y="1184309"/>
            <a:ext cx="1920398" cy="2616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fr-FR" altLang="zh-CN" sz="1100" b="1" i="1" dirty="0">
                <a:solidFill>
                  <a:srgbClr val="006EBF"/>
                </a:solidFill>
                <a:latin typeface="Ubuntu" panose="020B0504030602030204" pitchFamily="34" charset="0"/>
                <a:ea typeface="SimSun" pitchFamily="2" charset="-122"/>
              </a:rPr>
              <a:t>Techniques de maîtrise de soi</a:t>
            </a:r>
            <a:endParaRPr lang="en-US" sz="1100" b="1" i="1" dirty="0">
              <a:solidFill>
                <a:srgbClr val="006EBF"/>
              </a:solidFill>
              <a:latin typeface="Ubuntu" panose="020B0504030602030204" pitchFamily="34" charset="0"/>
              <a:ea typeface="SimSun" pitchFamily="2" charset="-12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671048"/>
              </p:ext>
            </p:extLst>
          </p:nvPr>
        </p:nvGraphicFramePr>
        <p:xfrm>
          <a:off x="158496" y="1691640"/>
          <a:ext cx="8942832" cy="5133848"/>
        </p:xfrm>
        <a:graphic>
          <a:graphicData uri="http://schemas.openxmlformats.org/drawingml/2006/table">
            <a:tbl>
              <a:tblPr/>
              <a:tblGrid>
                <a:gridCol w="123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1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2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87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452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zh-CN" sz="900" b="1" dirty="0">
                          <a:latin typeface="+mn-lt"/>
                        </a:rPr>
                        <a:t>Technique</a:t>
                      </a:r>
                      <a:endParaRPr lang="en-US" sz="900" b="1" dirty="0"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Définition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J'ai essayé et ça fonctionne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J'ai essayé et ça ne fonctionne pas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ça n'a pas fonctionné, pourquoi ?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 souhaite essayer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 ne pense pas que ça fonctionnera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000" indent="-381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vous pensez que ça fonctionnera </a:t>
                      </a:r>
                      <a:b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pas, pourquoi ?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Comptez jusqu'à 10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Comptez lentement jusqu'à 10 avant de réagir^.</a:t>
                      </a:r>
                      <a:endParaRPr lang="en-US" sz="900" kern="1200" dirty="0">
                        <a:solidFill>
                          <a:srgbClr val="38383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Prenez de profondes expirations 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kern="1200" dirty="0">
                          <a:solidFill>
                            <a:srgbClr val="252525"/>
                          </a:solidFill>
                          <a:latin typeface="+mn-lt"/>
                          <a:ea typeface="+mn-ea"/>
                          <a:cs typeface="+mn-cs"/>
                        </a:rPr>
                        <a:t>Fermez les yeux, puis respirez lentement et profondément quelques instants avant de réagir^.</a:t>
                      </a:r>
                      <a:endParaRPr lang="en-US" sz="900" kern="1200" dirty="0">
                        <a:solidFill>
                          <a:srgbClr val="2525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Parlez à quelqu'un qui n'est pas impliqué </a:t>
                      </a:r>
                      <a:b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dans la situation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kern="1200" dirty="0">
                          <a:solidFill>
                            <a:srgbClr val="252525"/>
                          </a:solidFill>
                          <a:latin typeface="+mn-lt"/>
                          <a:ea typeface="+mn-ea"/>
                          <a:cs typeface="+mn-cs"/>
                        </a:rPr>
                        <a:t>Cela peut apporter un point de vue extérieur et aider à envisager tous les aspects d'une situation.</a:t>
                      </a:r>
                      <a:endParaRPr lang="en-US" sz="900" kern="1200" dirty="0">
                        <a:solidFill>
                          <a:srgbClr val="2525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Faites de l'exercice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L'exercice peut accorder une pause au cerveau pour qu'il se détende et libère des endorphines^ qui aident à être plus positif.</a:t>
                      </a:r>
                      <a:endParaRPr lang="en-US" sz="900" kern="1200" dirty="0">
                        <a:solidFill>
                          <a:srgbClr val="38383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8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Maîtriser ce que l'on </a:t>
                      </a:r>
                      <a:b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peut contrôler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Il est impossible de tout maîtriser. Pensez à ce que vous pouvez contrôler dans la situation et concentrez-vous dessus. Vous pouvez contrôler la façon dont vous agissez, mais vous ne pouvez pas contrôler la façon dont les autres réagissent.</a:t>
                      </a:r>
                      <a:endParaRPr lang="en-US" sz="900" kern="1200" dirty="0">
                        <a:solidFill>
                          <a:srgbClr val="38383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Prendre le temps de réfléchir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Prenez du recul vis-à-vis de la situation pendant un moment et donnez-vous une chance de réfléchir à la situation dans son ensemble et de vous calmer. Prévoir des pauses au cours de la journée.</a:t>
                      </a:r>
                      <a:endParaRPr lang="en-US" sz="900" kern="1200" dirty="0">
                        <a:solidFill>
                          <a:srgbClr val="38383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Parler à soi-même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Un « monologue intérieur » positif peut aider à se sentir mieux et à être plus positif. Se regarder dans un miroir et dire des choses du type « Tu va y arriver ! » et « Ce ne sera pas toujours comme ça ; les choses vont s'améliorer. »</a:t>
                      </a:r>
                      <a:endParaRPr lang="en-US" sz="900" kern="1200" dirty="0">
                        <a:solidFill>
                          <a:srgbClr val="38383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53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Sourire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Le simple fait de sourire envoie des signaux de bonheur au cerveau. Par conséquent, vous commencez à vous sentir mieux. </a:t>
                      </a:r>
                      <a:endParaRPr lang="en-US" sz="900" kern="1200" dirty="0">
                        <a:solidFill>
                          <a:srgbClr val="38383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659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Changez votre langage corporel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90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Vous ne pouvez pas toujours maîtriser vos émotions, mais vous pouvez maîtriser votre langage corporel. Nous communiquons beaucoup avec notre corps (par exemple : bras croisés, recroquevillé, etc.). En changeant votre langage corporel pour le rendre positif, celui-ci peut envoyer des signaux au cerveau l'invitant à rendre également les émotions plus positives.</a:t>
                      </a:r>
                      <a:endParaRPr lang="en-US" sz="900" kern="1200" dirty="0">
                        <a:solidFill>
                          <a:srgbClr val="38383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88527" y="1413683"/>
            <a:ext cx="8144858" cy="2616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fr-FR" altLang="zh-CN" sz="1100" dirty="0">
                <a:solidFill>
                  <a:schemeClr val="bg1">
                    <a:lumMod val="50000"/>
                  </a:schemeClr>
                </a:solidFill>
                <a:latin typeface="Ubuntu" pitchFamily="34" charset="0"/>
                <a:ea typeface="SimSun" pitchFamily="2" charset="-122"/>
              </a:rPr>
              <a:t>Lisez les techniques de maîtrise de soi et leurs définitions. Cochez la case qui correspond à votre expérience avec ces techniques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Ubuntu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456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41426" y="1365660"/>
            <a:ext cx="6262255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2714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Ubuntu Light" panose="020B0304030602030204" pitchFamily="34" charset="0"/>
              </a:rPr>
              <a:t>Esprits forts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4445C-C860-4CDC-9CFB-AB5B8EF3A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95" y="3677432"/>
            <a:ext cx="6867010" cy="3017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6DB71A-6DE7-45B7-BB21-7A1049005F98}"/>
              </a:ext>
            </a:extLst>
          </p:cNvPr>
          <p:cNvSpPr txBox="1"/>
          <p:nvPr/>
        </p:nvSpPr>
        <p:spPr>
          <a:xfrm>
            <a:off x="951978" y="1499396"/>
            <a:ext cx="7068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Ubuntu Light" panose="020B0304030602030204" pitchFamily="34" charset="0"/>
              </a:rPr>
              <a:t>Autres ressources disponibles à l'adresse suivante : </a:t>
            </a:r>
            <a:r>
              <a:rPr lang="en-US" sz="2800" b="1" u="sng" dirty="0">
                <a:solidFill>
                  <a:srgbClr val="0000FF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800" b="1" u="sng" dirty="0" err="1">
                <a:solidFill>
                  <a:srgbClr val="0000FF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resources.specialolympics.org</a:t>
            </a:r>
            <a:r>
              <a:rPr lang="en-US" sz="2800" b="1" u="sng" dirty="0">
                <a:solidFill>
                  <a:srgbClr val="0000FF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br>
              <a:rPr lang="en-US" sz="2800" b="1" u="sng" dirty="0">
                <a:solidFill>
                  <a:srgbClr val="0000FF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</a:br>
            <a:r>
              <a:rPr lang="en-US" sz="2800" b="1" u="sng" dirty="0">
                <a:solidFill>
                  <a:srgbClr val="0000FF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health/strong-minds</a:t>
            </a:r>
            <a:endParaRPr lang="en-US" sz="28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3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22277" y="1365660"/>
            <a:ext cx="7854287" cy="5213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200" dirty="0">
                <a:latin typeface="Ubuntu Light" panose="020B0304030602030204" pitchFamily="34" charset="0"/>
              </a:rPr>
              <a:t>Comment savez-vous si une technique de maîtrise de soi a fonctionné pour vous calmer ou non ?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Ubuntu Light" panose="020B0304030602030204" pitchFamily="34" charset="0"/>
              </a:rPr>
              <a:t>Existe-t-il des techniques qui n'apparaissent pas sur cette liste que vous recommanderiez à d'autres ?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Ubuntu Light" panose="020B0304030602030204" pitchFamily="34" charset="0"/>
              </a:rPr>
              <a:t>Comment pouvez-vous améliorer la maîtrise de vos émotions ?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Ubuntu Light" panose="020B0304030602030204" pitchFamily="34" charset="0"/>
              </a:rPr>
              <a:t>Est-il bon ou mauvais de montrer ses émotions ?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Ubuntu Light" panose="020B0304030602030204" pitchFamily="34" charset="0"/>
              </a:rPr>
              <a:t>Mentors : Comment faites-vous face à vos émotions ? Un conseil pour les athlètes leaders ? 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41426" y="1365660"/>
            <a:ext cx="6262255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4152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Ubuntu Light" panose="020B0304030602030204" pitchFamily="34" charset="0"/>
              </a:rPr>
              <a:t>Questions de débat</a:t>
            </a:r>
          </a:p>
        </p:txBody>
      </p:sp>
    </p:spTree>
    <p:extLst>
      <p:ext uri="{BB962C8B-B14F-4D97-AF65-F5344CB8AC3E}">
        <p14:creationId xmlns:p14="http://schemas.microsoft.com/office/powerpoint/2010/main" val="1738755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125" y="295441"/>
            <a:ext cx="9211798" cy="629840"/>
          </a:xfrm>
          <a:prstGeom prst="rect">
            <a:avLst/>
          </a:prstGeo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Ubuntu Light" panose="020B0304030602030204" pitchFamily="34" charset="0"/>
              </a:rPr>
              <a:t>Leçon 3 : faire preuve d'empathie à l'égard des autres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3804" y="1701511"/>
            <a:ext cx="6632812" cy="523587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Au cours de cette leçon, nous allons</a:t>
            </a:r>
            <a:r>
              <a:rPr lang="fr-FR" b="1" dirty="0">
                <a:solidFill>
                  <a:schemeClr val="bg1"/>
                </a:solidFill>
                <a:latin typeface="Ubuntu Light" panose="020B0304030602030204" pitchFamily="34" charset="0"/>
              </a:rPr>
              <a:t> :</a:t>
            </a:r>
            <a:r>
              <a:rPr lang="fr-FR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</a:p>
          <a:p>
            <a:pPr marL="257168" indent="-257168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  <a:latin typeface="Ubuntu Light" panose="020B0304030602030204" pitchFamily="34" charset="0"/>
              </a:rPr>
              <a:t>Définir les notions de </a:t>
            </a:r>
            <a:r>
              <a:rPr lang="fr-FR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pitié</a:t>
            </a:r>
            <a:r>
              <a:rPr lang="fr-FR" sz="2400" dirty="0">
                <a:solidFill>
                  <a:schemeClr val="bg1"/>
                </a:solidFill>
                <a:latin typeface="Ubuntu Light" panose="020B0304030602030204" pitchFamily="34" charset="0"/>
              </a:rPr>
              <a:t>, </a:t>
            </a:r>
            <a:r>
              <a:rPr lang="fr-FR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solidarité</a:t>
            </a:r>
            <a:r>
              <a:rPr lang="fr-FR" sz="2400" dirty="0">
                <a:solidFill>
                  <a:schemeClr val="bg1"/>
                </a:solidFill>
                <a:latin typeface="Ubuntu Light" panose="020B0304030602030204" pitchFamily="34" charset="0"/>
              </a:rPr>
              <a:t>, </a:t>
            </a:r>
            <a:r>
              <a:rPr lang="fr-FR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empathie</a:t>
            </a:r>
            <a:r>
              <a:rPr lang="fr-FR" sz="2400" dirty="0">
                <a:solidFill>
                  <a:schemeClr val="bg1"/>
                </a:solidFill>
                <a:latin typeface="Ubuntu Light" panose="020B0304030602030204" pitchFamily="34" charset="0"/>
              </a:rPr>
              <a:t> et </a:t>
            </a:r>
            <a:r>
              <a:rPr lang="fr-FR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compassion</a:t>
            </a:r>
          </a:p>
          <a:p>
            <a:pPr marL="257168" indent="-257168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  <a:latin typeface="Ubuntu Light" panose="020B0304030602030204" pitchFamily="34" charset="0"/>
              </a:rPr>
              <a:t>Passer en revue leurs caractéristiques et de ce qui les différencie</a:t>
            </a:r>
          </a:p>
          <a:p>
            <a:pPr marL="257168" indent="-257168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  <a:latin typeface="Ubuntu Light" panose="020B0304030602030204" pitchFamily="34" charset="0"/>
              </a:rPr>
              <a:t>Voir comment répondre aux autres avec empathie</a:t>
            </a:r>
          </a:p>
          <a:p>
            <a:pPr marL="257168" indent="-257168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  <a:latin typeface="Ubuntu Light" panose="020B0304030602030204" pitchFamily="34" charset="0"/>
              </a:rPr>
              <a:t>Évoquer la façon dont l'empathie peut renforcer votre leadership</a:t>
            </a:r>
          </a:p>
          <a:p>
            <a:pPr marL="257168" indent="-257168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  <a:latin typeface="Ubuntu Light" panose="020B0304030602030204" pitchFamily="34" charset="0"/>
              </a:rPr>
              <a:t>Identifier comment améliorer l'empathie</a:t>
            </a:r>
          </a:p>
          <a:p>
            <a:pPr marL="257168" indent="-257168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marL="257168" indent="-257168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marL="257168" indent="-257168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marL="385754" indent="-385754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</p:txBody>
      </p:sp>
      <p:pic>
        <p:nvPicPr>
          <p:cNvPr id="5" name="Picture 4" descr="Icône&#10;&#10;Description générée automatiquement">
            <a:extLst>
              <a:ext uri="{FF2B5EF4-FFF2-40B4-BE49-F238E27FC236}">
                <a16:creationId xmlns:a16="http://schemas.microsoft.com/office/drawing/2014/main" id="{8F40F5CF-8DD2-40B1-808A-F75DDDE43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924" y="2885449"/>
            <a:ext cx="1511069" cy="15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0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77240" y="1834104"/>
            <a:ext cx="7370618" cy="2580194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Soyez respectueux de la personne qui intervient</a:t>
            </a:r>
          </a:p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Impliquez-vous dans le cours</a:t>
            </a:r>
          </a:p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Posez des questions</a:t>
            </a:r>
          </a:p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Réduisez les distractions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Attentes</a:t>
            </a:r>
            <a:r>
              <a:rPr lang="fr-FR" sz="3300" dirty="0">
                <a:solidFill>
                  <a:schemeClr val="tx1"/>
                </a:solidFill>
                <a:latin typeface="Ubuntu Light" panose="020B0304030602030204" pitchFamily="34" charset="0"/>
              </a:rPr>
              <a:t> – De la part des athlètes </a:t>
            </a:r>
          </a:p>
        </p:txBody>
      </p:sp>
    </p:spTree>
    <p:extLst>
      <p:ext uri="{BB962C8B-B14F-4D97-AF65-F5344CB8AC3E}">
        <p14:creationId xmlns:p14="http://schemas.microsoft.com/office/powerpoint/2010/main" val="2518416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08013-74A5-42E7-BBEC-13AE129E3F1C}"/>
              </a:ext>
            </a:extLst>
          </p:cNvPr>
          <p:cNvSpPr txBox="1">
            <a:spLocks/>
          </p:cNvSpPr>
          <p:nvPr/>
        </p:nvSpPr>
        <p:spPr>
          <a:xfrm>
            <a:off x="1170456" y="1204165"/>
            <a:ext cx="7329261" cy="67708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2400" b="1" dirty="0">
                <a:latin typeface="Ubuntu Light" panose="020B0304030602030204" pitchFamily="34" charset="0"/>
              </a:rPr>
              <a:t>La pitié</a:t>
            </a:r>
            <a:r>
              <a:rPr lang="fr-FR" sz="2400" dirty="0">
                <a:latin typeface="Ubuntu Light" panose="020B0304030602030204" pitchFamily="34" charset="0"/>
              </a:rPr>
              <a:t> est le sentiment de tristesse provoqué par la souffrance et le malheur des autres.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FR" sz="2400" dirty="0">
              <a:latin typeface="Ubuntu Light" panose="020B0304030602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400" dirty="0">
                <a:latin typeface="Ubuntu Light" panose="020B0304030602030204" pitchFamily="34" charset="0"/>
              </a:rPr>
              <a:t>Une personne qui inspire de la pitié est généralement méprisée, car elle se trouve </a:t>
            </a:r>
            <a:br>
              <a:rPr lang="fr-FR" sz="2400" dirty="0">
                <a:latin typeface="Ubuntu Light" panose="020B0304030602030204" pitchFamily="34" charset="0"/>
              </a:rPr>
            </a:br>
            <a:r>
              <a:rPr lang="fr-FR" sz="2400" dirty="0">
                <a:latin typeface="Ubuntu Light" panose="020B0304030602030204" pitchFamily="34" charset="0"/>
              </a:rPr>
              <a:t>dans une mauvaise posture.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170456" y="516995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Pitié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9FE50-05AA-4668-BFFE-D6E04D130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23" y="3877449"/>
            <a:ext cx="6992326" cy="26483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D2FF2B-6013-4D07-81FF-11EE2BDBDDA1}"/>
              </a:ext>
            </a:extLst>
          </p:cNvPr>
          <p:cNvSpPr/>
          <p:nvPr/>
        </p:nvSpPr>
        <p:spPr>
          <a:xfrm>
            <a:off x="3119283" y="4296427"/>
            <a:ext cx="1708389" cy="706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D8D002-B338-4F0D-97ED-5F641B87B8CD}"/>
              </a:ext>
            </a:extLst>
          </p:cNvPr>
          <p:cNvSpPr/>
          <p:nvPr/>
        </p:nvSpPr>
        <p:spPr>
          <a:xfrm>
            <a:off x="3119283" y="5652072"/>
            <a:ext cx="1708390" cy="8736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AC6A46-AA68-4D35-B252-BA233603FA70}"/>
              </a:ext>
            </a:extLst>
          </p:cNvPr>
          <p:cNvSpPr/>
          <p:nvPr/>
        </p:nvSpPr>
        <p:spPr>
          <a:xfrm>
            <a:off x="4871070" y="4296427"/>
            <a:ext cx="1708389" cy="706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790C06-C140-4B41-B959-07512B07D24F}"/>
              </a:ext>
            </a:extLst>
          </p:cNvPr>
          <p:cNvSpPr/>
          <p:nvPr/>
        </p:nvSpPr>
        <p:spPr>
          <a:xfrm>
            <a:off x="4871070" y="5652073"/>
            <a:ext cx="1708390" cy="873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FE4C8F-A7FD-437B-AFC9-AF3059BEE83D}"/>
              </a:ext>
            </a:extLst>
          </p:cNvPr>
          <p:cNvSpPr/>
          <p:nvPr/>
        </p:nvSpPr>
        <p:spPr>
          <a:xfrm>
            <a:off x="6622859" y="4296427"/>
            <a:ext cx="1708389" cy="706088"/>
          </a:xfrm>
          <a:prstGeom prst="rect">
            <a:avLst/>
          </a:prstGeom>
          <a:solidFill>
            <a:srgbClr val="F65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E1C495-F8F9-41B8-8C4B-32383447A4E2}"/>
              </a:ext>
            </a:extLst>
          </p:cNvPr>
          <p:cNvSpPr/>
          <p:nvPr/>
        </p:nvSpPr>
        <p:spPr>
          <a:xfrm>
            <a:off x="6622859" y="5652073"/>
            <a:ext cx="1708390" cy="873696"/>
          </a:xfrm>
          <a:prstGeom prst="rect">
            <a:avLst/>
          </a:prstGeom>
          <a:solidFill>
            <a:srgbClr val="F65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1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08013-74A5-42E7-BBEC-13AE129E3F1C}"/>
              </a:ext>
            </a:extLst>
          </p:cNvPr>
          <p:cNvSpPr txBox="1">
            <a:spLocks/>
          </p:cNvSpPr>
          <p:nvPr/>
        </p:nvSpPr>
        <p:spPr>
          <a:xfrm>
            <a:off x="605118" y="1022485"/>
            <a:ext cx="7933764" cy="67708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2200" b="1" dirty="0">
                <a:latin typeface="Ubuntu Light" panose="020B0304030602030204" pitchFamily="34" charset="0"/>
              </a:rPr>
              <a:t>La solidarité</a:t>
            </a:r>
            <a:r>
              <a:rPr lang="fr-FR" sz="2200" dirty="0">
                <a:latin typeface="Ubuntu Light" panose="020B0304030602030204" pitchFamily="34" charset="0"/>
              </a:rPr>
              <a:t> est une relation entre des personnes qui </a:t>
            </a:r>
            <a:br>
              <a:rPr lang="fr-FR" sz="2200" dirty="0">
                <a:latin typeface="Ubuntu Light" panose="020B0304030602030204" pitchFamily="34" charset="0"/>
              </a:rPr>
            </a:br>
            <a:r>
              <a:rPr lang="fr-FR" sz="2200" dirty="0">
                <a:latin typeface="Ubuntu Light" panose="020B0304030602030204" pitchFamily="34" charset="0"/>
              </a:rPr>
              <a:t>fait que, si un événement affecte quelqu'un, l'autre </a:t>
            </a:r>
            <a:br>
              <a:rPr lang="fr-FR" sz="2200" dirty="0">
                <a:latin typeface="Ubuntu Light" panose="020B0304030602030204" pitchFamily="34" charset="0"/>
              </a:rPr>
            </a:br>
            <a:r>
              <a:rPr lang="fr-FR" sz="2200" dirty="0">
                <a:latin typeface="Ubuntu Light" panose="020B0304030602030204" pitchFamily="34" charset="0"/>
              </a:rPr>
              <a:t>personne le ressent aussi.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FR" sz="2200" dirty="0">
              <a:latin typeface="Ubuntu Light" panose="020B0304030602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200" dirty="0">
                <a:latin typeface="Ubuntu Light" panose="020B0304030602030204" pitchFamily="34" charset="0"/>
              </a:rPr>
              <a:t>Elle est meilleure que la pitié car vous pensez vraiment à la personne et vous vous inquiétez de la situation, mais ce sentiment n'est pas assez fort pour que vous essayiez d'aider.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170456" y="516995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Solidarité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6A389-DD13-4917-96EE-8431FC6B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0" y="3877445"/>
            <a:ext cx="6992326" cy="26483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2260D2-6FB6-471B-AB86-3553B580B932}"/>
              </a:ext>
            </a:extLst>
          </p:cNvPr>
          <p:cNvSpPr/>
          <p:nvPr/>
        </p:nvSpPr>
        <p:spPr>
          <a:xfrm>
            <a:off x="4738587" y="4296422"/>
            <a:ext cx="1708389" cy="7180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0D02C-DB57-4F9C-8294-2088E3435430}"/>
              </a:ext>
            </a:extLst>
          </p:cNvPr>
          <p:cNvSpPr/>
          <p:nvPr/>
        </p:nvSpPr>
        <p:spPr>
          <a:xfrm>
            <a:off x="4738587" y="5652069"/>
            <a:ext cx="1708390" cy="873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7DFCCD-234A-43DE-AE7F-42FBA696A616}"/>
              </a:ext>
            </a:extLst>
          </p:cNvPr>
          <p:cNvSpPr/>
          <p:nvPr/>
        </p:nvSpPr>
        <p:spPr>
          <a:xfrm>
            <a:off x="6490376" y="4296423"/>
            <a:ext cx="1708389" cy="718028"/>
          </a:xfrm>
          <a:prstGeom prst="rect">
            <a:avLst/>
          </a:prstGeom>
          <a:solidFill>
            <a:srgbClr val="F65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5C538F-5A30-4D0F-B63E-75616EC3B4B9}"/>
              </a:ext>
            </a:extLst>
          </p:cNvPr>
          <p:cNvSpPr/>
          <p:nvPr/>
        </p:nvSpPr>
        <p:spPr>
          <a:xfrm>
            <a:off x="6490376" y="5652069"/>
            <a:ext cx="1708390" cy="873696"/>
          </a:xfrm>
          <a:prstGeom prst="rect">
            <a:avLst/>
          </a:prstGeom>
          <a:solidFill>
            <a:srgbClr val="F65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9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08013-74A5-42E7-BBEC-13AE129E3F1C}"/>
              </a:ext>
            </a:extLst>
          </p:cNvPr>
          <p:cNvSpPr txBox="1">
            <a:spLocks/>
          </p:cNvSpPr>
          <p:nvPr/>
        </p:nvSpPr>
        <p:spPr>
          <a:xfrm>
            <a:off x="1075836" y="1154832"/>
            <a:ext cx="6992327" cy="67708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2200" b="1" dirty="0">
                <a:latin typeface="Ubuntu Light" panose="020B0304030602030204" pitchFamily="34" charset="0"/>
              </a:rPr>
              <a:t>L'empathie</a:t>
            </a:r>
            <a:r>
              <a:rPr lang="fr-FR" sz="2200" dirty="0">
                <a:latin typeface="Ubuntu Light" panose="020B0304030602030204" pitchFamily="34" charset="0"/>
              </a:rPr>
              <a:t> est la capacité à comprendre et à partager les sentiments de quelqu'un d'autre.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200" dirty="0">
              <a:latin typeface="Ubuntu Light" panose="020B0304030602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200" dirty="0">
                <a:latin typeface="Ubuntu Light" panose="020B0304030602030204" pitchFamily="34" charset="0"/>
              </a:rPr>
              <a:t>L'empathie est différente de la pitié et de la solidarité, dans la mesure où elle implique de tenter de comprendre et de partager les sentiments de quelqu'un d'autre. </a:t>
            </a:r>
            <a:br>
              <a:rPr sz="2200" dirty="0"/>
            </a:br>
            <a:endParaRPr lang="en-US" sz="2200" dirty="0">
              <a:latin typeface="Ubuntu Light" panose="020B0304030602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170456" y="516995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Empathie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6A389-DD13-4917-96EE-8431FC6B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0" y="3877445"/>
            <a:ext cx="6992326" cy="26483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7DFCCD-234A-43DE-AE7F-42FBA696A616}"/>
              </a:ext>
            </a:extLst>
          </p:cNvPr>
          <p:cNvSpPr/>
          <p:nvPr/>
        </p:nvSpPr>
        <p:spPr>
          <a:xfrm>
            <a:off x="6490376" y="4296423"/>
            <a:ext cx="1708389" cy="688932"/>
          </a:xfrm>
          <a:prstGeom prst="rect">
            <a:avLst/>
          </a:prstGeom>
          <a:solidFill>
            <a:srgbClr val="F65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5C538F-5A30-4D0F-B63E-75616EC3B4B9}"/>
              </a:ext>
            </a:extLst>
          </p:cNvPr>
          <p:cNvSpPr/>
          <p:nvPr/>
        </p:nvSpPr>
        <p:spPr>
          <a:xfrm>
            <a:off x="6490376" y="5652069"/>
            <a:ext cx="1708390" cy="873696"/>
          </a:xfrm>
          <a:prstGeom prst="rect">
            <a:avLst/>
          </a:prstGeom>
          <a:solidFill>
            <a:srgbClr val="F65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13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08013-74A5-42E7-BBEC-13AE129E3F1C}"/>
              </a:ext>
            </a:extLst>
          </p:cNvPr>
          <p:cNvSpPr txBox="1">
            <a:spLocks/>
          </p:cNvSpPr>
          <p:nvPr/>
        </p:nvSpPr>
        <p:spPr>
          <a:xfrm>
            <a:off x="1075836" y="1154832"/>
            <a:ext cx="6992327" cy="67708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2200" b="1" dirty="0">
                <a:latin typeface="Ubuntu Light" panose="020B0304030602030204" pitchFamily="34" charset="0"/>
              </a:rPr>
              <a:t>La compassion</a:t>
            </a:r>
            <a:r>
              <a:rPr lang="fr-FR" sz="2200" dirty="0">
                <a:latin typeface="Ubuntu Light" panose="020B0304030602030204" pitchFamily="34" charset="0"/>
              </a:rPr>
              <a:t> est le sentiment qui nait lorsque l'</a:t>
            </a:r>
            <a:r>
              <a:rPr lang="fr-FR" sz="2200" b="1" dirty="0">
                <a:latin typeface="Ubuntu Light" panose="020B0304030602030204" pitchFamily="34" charset="0"/>
              </a:rPr>
              <a:t>empathie</a:t>
            </a:r>
            <a:r>
              <a:rPr lang="fr-FR" sz="2200" dirty="0">
                <a:latin typeface="Ubuntu Light" panose="020B0304030602030204" pitchFamily="34" charset="0"/>
              </a:rPr>
              <a:t> est tellement forte qu'elle pousse à faire quelque chose pour aider.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400" dirty="0">
              <a:latin typeface="Ubuntu Light" panose="020B0304030602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200" dirty="0">
                <a:latin typeface="Ubuntu Light" panose="020B0304030602030204" pitchFamily="34" charset="0"/>
              </a:rPr>
              <a:t>Vous comprenez la situation, vous ressentez peut-être même la douleur vous-même et faites tout ce qui est en votre pouvoir pour que la personne se sente mieux.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170456" y="516995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Compassion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6A389-DD13-4917-96EE-8431FC6B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0" y="3877445"/>
            <a:ext cx="6992326" cy="26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69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08013-74A5-42E7-BBEC-13AE129E3F1C}"/>
              </a:ext>
            </a:extLst>
          </p:cNvPr>
          <p:cNvSpPr txBox="1">
            <a:spLocks/>
          </p:cNvSpPr>
          <p:nvPr/>
        </p:nvSpPr>
        <p:spPr>
          <a:xfrm>
            <a:off x="1075836" y="1154832"/>
            <a:ext cx="6992327" cy="67708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sz="2400" dirty="0">
              <a:latin typeface="Ubuntu Light" panose="020B0304030602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170456" y="516995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Passons à la pratique !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6A389-DD13-4917-96EE-8431FC6B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0" y="1991803"/>
            <a:ext cx="8218956" cy="31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5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898981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Parmi les propositions suivantes, laquelle correspond à l'empathie ?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D04987D-1DCC-48B6-897F-294A530C8986}"/>
              </a:ext>
            </a:extLst>
          </p:cNvPr>
          <p:cNvSpPr txBox="1">
            <a:spLocks/>
          </p:cNvSpPr>
          <p:nvPr/>
        </p:nvSpPr>
        <p:spPr>
          <a:xfrm>
            <a:off x="457200" y="1500130"/>
            <a:ext cx="8574258" cy="3450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Ubuntu Light" panose="020B0304030602030204" pitchFamily="34" charset="0"/>
              </a:rPr>
              <a:t>« Je suis tombé à l'entraînement la semaine dernière et je ne pense pas pouvoir participer aujourd'hui.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fr-FR" sz="2000" dirty="0">
                <a:latin typeface="Ubuntu Light" panose="020B0304030602030204" pitchFamily="34" charset="0"/>
              </a:rPr>
              <a:t>« Ne fais pas le bébé ! Tout ira bien.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fr-FR" sz="2000" spc="-10" dirty="0">
                <a:latin typeface="Ubuntu Light" panose="020B0304030602030204" pitchFamily="34" charset="0"/>
              </a:rPr>
              <a:t>« Oh non ! Je suis vraiment désolé. Ça doit vraiment être douloureux !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fr-FR" sz="2000" dirty="0">
                <a:latin typeface="Ubuntu Light" panose="020B0304030602030204" pitchFamily="34" charset="0"/>
              </a:rPr>
              <a:t>« Aïe ! Tu n'as pas vu le bleu que je me suis fait la semaine dernière. »</a:t>
            </a:r>
          </a:p>
        </p:txBody>
      </p:sp>
    </p:spTree>
    <p:extLst>
      <p:ext uri="{BB962C8B-B14F-4D97-AF65-F5344CB8AC3E}">
        <p14:creationId xmlns:p14="http://schemas.microsoft.com/office/powerpoint/2010/main" val="1831371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210445" y="966216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Parmi les propositions suivantes, laquelle correspond à l'empathie ?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D04987D-1DCC-48B6-897F-294A530C8986}"/>
              </a:ext>
            </a:extLst>
          </p:cNvPr>
          <p:cNvSpPr txBox="1">
            <a:spLocks/>
          </p:cNvSpPr>
          <p:nvPr/>
        </p:nvSpPr>
        <p:spPr>
          <a:xfrm>
            <a:off x="457200" y="1553918"/>
            <a:ext cx="8229600" cy="3450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Ubuntu Light" panose="020B0304030602030204" pitchFamily="34" charset="0"/>
              </a:rPr>
              <a:t>« Je suis inquiet pour mon match de tennis d'aujourd'hui.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fr-FR" sz="2000" dirty="0">
                <a:latin typeface="Ubuntu Light" panose="020B0304030602030204" pitchFamily="34" charset="0"/>
              </a:rPr>
              <a:t>« Il va être difficile pour toi, mais je pense que tu vas y arriver.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fr-FR" sz="2000" dirty="0">
                <a:latin typeface="Ubuntu Light" panose="020B0304030602030204" pitchFamily="34" charset="0"/>
              </a:rPr>
              <a:t>« Je comprends et je ne te jette pas la pierre. Nous allons trouver un remplaçant pour jouer à ta place.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fr-FR" sz="2000" dirty="0">
                <a:latin typeface="Ubuntu Light" panose="020B0304030602030204" pitchFamily="34" charset="0"/>
              </a:rPr>
              <a:t>« Je comprends que tu sois nerveux, mais je sais que tu t'entraînes beaucoup et que tu vas faire de ton mieux ! »</a:t>
            </a:r>
          </a:p>
        </p:txBody>
      </p:sp>
    </p:spTree>
    <p:extLst>
      <p:ext uri="{BB962C8B-B14F-4D97-AF65-F5344CB8AC3E}">
        <p14:creationId xmlns:p14="http://schemas.microsoft.com/office/powerpoint/2010/main" val="2596625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939322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Parmi les propositions suivantes, laquelle correspond à l'empathie ?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D04987D-1DCC-48B6-897F-294A530C8986}"/>
              </a:ext>
            </a:extLst>
          </p:cNvPr>
          <p:cNvSpPr txBox="1">
            <a:spLocks/>
          </p:cNvSpPr>
          <p:nvPr/>
        </p:nvSpPr>
        <p:spPr>
          <a:xfrm>
            <a:off x="457200" y="1795964"/>
            <a:ext cx="8686800" cy="3450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Ubuntu Light" panose="020B0304030602030204" pitchFamily="34" charset="0"/>
              </a:rPr>
              <a:t>« Le dentiste m'a dit que je devais me faire dévitaliser une dent et que l'opération est très douloureuse.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fr-FR" sz="2000" dirty="0">
                <a:latin typeface="Ubuntu Light" panose="020B0304030602030204" pitchFamily="34" charset="0"/>
              </a:rPr>
              <a:t>« Bon sang, c'est horrible ! »  Tu me diras si tu veux que je t'apporte de la soupe ou un milk-shake après.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fr-FR" sz="2000" dirty="0">
                <a:latin typeface="Ubuntu Light" panose="020B0304030602030204" pitchFamily="34" charset="0"/>
              </a:rPr>
              <a:t>« C'est arrivé à mon cousin et il a dit que ça ne faisait pas mal du tout.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fr-FR" sz="2000" dirty="0">
                <a:latin typeface="Ubuntu Light" panose="020B0304030602030204" pitchFamily="34" charset="0"/>
              </a:rPr>
              <a:t>« Ça va faire vraiment mal. Bon courage !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endParaRPr lang="en-US" sz="2000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05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365660"/>
            <a:ext cx="8229600" cy="3450437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Racontez-nous un épisode où quelqu'un vous a témoigné de la compassion. Qu'avez-vous ressenti (utilisez la roue des émotions)!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Racontez-nous un épisode où vous avez témoigné de la compassion à quelqu'un d'autre.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Comment l'empathie peut-elle vous aider en tant que leader 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Comment pouvez-vous mieux manifester votre empathie ?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41426" y="1365660"/>
            <a:ext cx="6262255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4201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Ubuntu Light" panose="020B0304030602030204" pitchFamily="34" charset="0"/>
              </a:rPr>
              <a:t>Questions de réflexion</a:t>
            </a:r>
          </a:p>
        </p:txBody>
      </p:sp>
    </p:spTree>
    <p:extLst>
      <p:ext uri="{BB962C8B-B14F-4D97-AF65-F5344CB8AC3E}">
        <p14:creationId xmlns:p14="http://schemas.microsoft.com/office/powerpoint/2010/main" val="3327717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365660"/>
            <a:ext cx="8229600" cy="3450437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Le groupe sera divisé en sous-groupes de 2 à 4 personnes.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Vous utiliserez la liste des émotions de la roue des émotions </a:t>
            </a:r>
            <a:br>
              <a:rPr lang="fr-FR" sz="2000" dirty="0">
                <a:latin typeface="Ubuntu Light" panose="020B0304030602030204" pitchFamily="34" charset="0"/>
              </a:rPr>
            </a:br>
            <a:r>
              <a:rPr lang="fr-FR" sz="2000" dirty="0">
                <a:latin typeface="Ubuntu Light" panose="020B0304030602030204" pitchFamily="34" charset="0"/>
              </a:rPr>
              <a:t>de la leçon 1.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Chaque personne du groupe choisira à tour de rôle une émotion dans la liste et la mimera sans utiliser de mots.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Les membres du groupe doivent deviner l'émotion.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3886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Ubuntu Light" panose="020B0304030602030204" pitchFamily="34" charset="0"/>
              </a:rPr>
              <a:t>Devinez l'émotion !</a:t>
            </a:r>
          </a:p>
        </p:txBody>
      </p:sp>
    </p:spTree>
    <p:extLst>
      <p:ext uri="{BB962C8B-B14F-4D97-AF65-F5344CB8AC3E}">
        <p14:creationId xmlns:p14="http://schemas.microsoft.com/office/powerpoint/2010/main" val="278416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6844" y="1488205"/>
            <a:ext cx="7785653" cy="3700084"/>
          </a:xfrm>
          <a:prstGeom prst="rect">
            <a:avLst/>
          </a:prstGeom>
        </p:spPr>
        <p:txBody>
          <a:bodyPr/>
          <a:lstStyle/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Soyez attentif</a:t>
            </a:r>
          </a:p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Soyez prêt à aider les athlètes participants s'ils le demandent</a:t>
            </a:r>
          </a:p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Ne parlez pas au nom des athlètes ; apportez-leur de l'aide uniquement s'ils le demandent </a:t>
            </a:r>
          </a:p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Ne parlez pas au nom des athlètes et ne supposez pas qu'ils ont besoin d'aide - demandez-leur</a:t>
            </a:r>
          </a:p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Soyez dynamique et positif</a:t>
            </a:r>
          </a:p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Réduisez les distractions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76954" y="524880"/>
            <a:ext cx="6749234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Attentes</a:t>
            </a:r>
            <a:r>
              <a:rPr lang="fr-FR" sz="3300" dirty="0">
                <a:solidFill>
                  <a:schemeClr val="tx1"/>
                </a:solidFill>
                <a:latin typeface="Ubuntu Light" panose="020B0304030602030204" pitchFamily="34" charset="0"/>
              </a:rPr>
              <a:t> – De la part des mentors </a:t>
            </a:r>
          </a:p>
        </p:txBody>
      </p:sp>
    </p:spTree>
    <p:extLst>
      <p:ext uri="{BB962C8B-B14F-4D97-AF65-F5344CB8AC3E}">
        <p14:creationId xmlns:p14="http://schemas.microsoft.com/office/powerpoint/2010/main" val="670900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215535"/>
            <a:ext cx="8229600" cy="3450437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dirty="0">
                <a:latin typeface="Ubuntu Light" panose="020B0304030602030204" pitchFamily="34" charset="0"/>
              </a:rPr>
              <a:t>Le groupe est divisé en deux équipes.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dirty="0">
                <a:latin typeface="Ubuntu Light" panose="020B0304030602030204" pitchFamily="34" charset="0"/>
              </a:rPr>
              <a:t>Un participant de l'équipe A sélectionne une carte-mémoire sur laquelle est inscrite une émotion.  Il mime cette émotion à son groupe sans parler.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dirty="0">
                <a:latin typeface="Ubuntu Light" panose="020B0304030602030204" pitchFamily="34" charset="0"/>
              </a:rPr>
              <a:t>Les autres membres de l'équipe A doivent deviner l'émotion. Ils ont 15 secondes pour deviner l'émotion.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dirty="0">
                <a:latin typeface="Ubuntu Light" panose="020B0304030602030204" pitchFamily="34" charset="0"/>
              </a:rPr>
              <a:t>Si l'équipe A devine correctement l'émotion, elle remporte un point.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dirty="0">
                <a:latin typeface="Ubuntu Light" panose="020B0304030602030204" pitchFamily="34" charset="0"/>
              </a:rPr>
              <a:t>L'équipe B répète le processus en sélectionnant une nouvelle émotion et en la mimant.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dirty="0">
                <a:latin typeface="Ubuntu Light" panose="020B0304030602030204" pitchFamily="34" charset="0"/>
              </a:rPr>
              <a:t>Répétez les étapes jusqu'à ce que tous les membres de chaque équipe aient mimé une émotion.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dirty="0">
                <a:latin typeface="Ubuntu Light" panose="020B0304030602030204" pitchFamily="34" charset="0"/>
              </a:rPr>
              <a:t>L'équipe qui obtient le score le plus élevé gagne 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1800" dirty="0"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3886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Ubuntu Light" panose="020B0304030602030204" pitchFamily="34" charset="0"/>
              </a:rPr>
              <a:t>Devinez l'émotion !</a:t>
            </a:r>
          </a:p>
        </p:txBody>
      </p:sp>
    </p:spTree>
    <p:extLst>
      <p:ext uri="{BB962C8B-B14F-4D97-AF65-F5344CB8AC3E}">
        <p14:creationId xmlns:p14="http://schemas.microsoft.com/office/powerpoint/2010/main" val="1750456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703781"/>
            <a:ext cx="8229600" cy="3450437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En quoi était-il difficile de deviner les émotions 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Certaines émotions étaient-elles plus faciles à deviner </a:t>
            </a:r>
            <a:br>
              <a:rPr lang="fr-FR" sz="2000" dirty="0">
                <a:latin typeface="Ubuntu Light" panose="020B0304030602030204" pitchFamily="34" charset="0"/>
              </a:rPr>
            </a:br>
            <a:r>
              <a:rPr lang="fr-FR" sz="2000" dirty="0">
                <a:latin typeface="Ubuntu Light" panose="020B0304030602030204" pitchFamily="34" charset="0"/>
              </a:rPr>
              <a:t>que d'autres 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À quoi avez-vous fait attention pour deviner l'émotion 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Comment l'identification des émotions chez les gens (et vous-même) peut-elle vous aider à travailler avec les autres et à devenir un meilleur leader 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5311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Ubuntu Light" panose="020B0304030602030204" pitchFamily="34" charset="0"/>
              </a:rPr>
              <a:t>Débriefing du jeu Devinez l'émotion</a:t>
            </a:r>
          </a:p>
        </p:txBody>
      </p:sp>
    </p:spTree>
    <p:extLst>
      <p:ext uri="{BB962C8B-B14F-4D97-AF65-F5344CB8AC3E}">
        <p14:creationId xmlns:p14="http://schemas.microsoft.com/office/powerpoint/2010/main" val="3939114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6796" y="623714"/>
            <a:ext cx="7903369" cy="628650"/>
          </a:xfrm>
          <a:prstGeom prst="rect">
            <a:avLst/>
          </a:prstGeom>
        </p:spPr>
        <p:txBody>
          <a:bodyPr/>
          <a:lstStyle/>
          <a:p>
            <a:r>
              <a:rPr lang="fr-FR" sz="4000" b="1" dirty="0">
                <a:latin typeface="Ubuntu Light" panose="020B0304030602030204" pitchFamily="34" charset="0"/>
              </a:rPr>
              <a:t>Conclusion du module</a:t>
            </a:r>
            <a:endParaRPr lang="en-US" sz="4000" b="1" i="1" dirty="0">
              <a:latin typeface="Ubuntu Light" panose="020B03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5805" y="1604900"/>
            <a:ext cx="8180628" cy="35676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68" indent="-257168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La conscience de soi est la capacité d'identifier et de comprendre ses émotions. Elle vous aide à gérer vos émotions.</a:t>
            </a:r>
          </a:p>
          <a:p>
            <a:pPr marL="257168" indent="-257168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La maîtrise de soi est la capacité à contrôler ses émotions, pensées et comportements. Elle vous aide à réagir calmement, plutôt que sous le coup de l'émotion.</a:t>
            </a:r>
          </a:p>
          <a:p>
            <a:pPr marL="257168" indent="-257168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L'empathie est la capacité à comprendre et à partager les sentiments des autres. Elle aide à comprendre pourquoi les autres réagissent comme ils le font et de réagir en conséquence.</a:t>
            </a:r>
          </a:p>
          <a:p>
            <a:pPr marL="257168" indent="-257168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Comprendre vos émotions, être capable de les maîtriser et comprendre les émotions des autres fera de vous un meilleur leader.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Ubuntu Light" panose="020B0304030602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696160" y="199498"/>
            <a:ext cx="1178518" cy="1229134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15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44042-E244-493A-8BF2-3E491BF873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26" y="115839"/>
            <a:ext cx="1433786" cy="1312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642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DF6749-BDAB-44B2-98F1-D002DE4FAC5F}"/>
              </a:ext>
            </a:extLst>
          </p:cNvPr>
          <p:cNvSpPr txBox="1"/>
          <p:nvPr/>
        </p:nvSpPr>
        <p:spPr>
          <a:xfrm>
            <a:off x="4346222" y="4831644"/>
            <a:ext cx="5260622" cy="12926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Effectuez l'évaluation :</a:t>
            </a:r>
            <a:br>
              <a:rPr dirty="0"/>
            </a:b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b="1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specialolympics.qualtrics.com</a:t>
            </a:r>
            <a:b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</a:b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b="1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jfe</a:t>
            </a: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/form/</a:t>
            </a:r>
            <a:r>
              <a:rPr lang="en-US" b="1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SV_5cZHOzU0qemAkDP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3A867-BAA4-4FB4-81DE-0D1B023700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82" y="4831644"/>
            <a:ext cx="1292662" cy="1292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830359"/>
            <a:ext cx="420499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b="1" dirty="0">
                <a:solidFill>
                  <a:schemeClr val="bg1"/>
                </a:solidFill>
                <a:latin typeface="Ubuntu" panose="020B05040306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03724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365660"/>
            <a:ext cx="8229600" cy="3450437"/>
          </a:xfrm>
          <a:prstGeom prst="rect">
            <a:avLst/>
          </a:prstGeom>
        </p:spPr>
        <p:txBody>
          <a:bodyPr/>
          <a:lstStyle/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Soyez prêt à enseigner et à essayer de répondre aux besoins de tous les athlètes</a:t>
            </a:r>
          </a:p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Mettez les participants au défi d'apprendre quelque chose de nouveau sur eux-mêmes et sur les autres</a:t>
            </a:r>
          </a:p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Offrez une occasion à chaque athlète de réussir et de s'épanouir</a:t>
            </a:r>
          </a:p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Soutenez et impliquez-vous dans la discussion et le questionnement qui mènent à l'apprentissage</a:t>
            </a:r>
          </a:p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Traitez les athlètes et les mentors avec respect et bienveillance</a:t>
            </a:r>
          </a:p>
          <a:p>
            <a:pPr marL="342892" indent="-342892" algn="just">
              <a:lnSpc>
                <a:spcPct val="150000"/>
              </a:lnSpc>
            </a:pPr>
            <a:r>
              <a:rPr lang="fr-FR" sz="2000" dirty="0">
                <a:latin typeface="Ubuntu Light" panose="020B0304030602030204" pitchFamily="34" charset="0"/>
              </a:rPr>
              <a:t> Créez une atmosphère de respect mutuel et de joie d'apprendre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41426" y="1365660"/>
            <a:ext cx="6262255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6136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Ubuntu Light" panose="020B0304030602030204" pitchFamily="34" charset="0"/>
              </a:rPr>
              <a:t>Attentes – De la part des animateurs </a:t>
            </a:r>
          </a:p>
        </p:txBody>
      </p:sp>
    </p:spTree>
    <p:extLst>
      <p:ext uri="{BB962C8B-B14F-4D97-AF65-F5344CB8AC3E}">
        <p14:creationId xmlns:p14="http://schemas.microsoft.com/office/powerpoint/2010/main" val="96986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9136" y="433532"/>
            <a:ext cx="7903369" cy="629841"/>
          </a:xfrm>
          <a:prstGeom prst="rect">
            <a:avLst/>
          </a:prstGeom>
        </p:spPr>
        <p:txBody>
          <a:bodyPr/>
          <a:lstStyle/>
          <a:p>
            <a:r>
              <a:rPr lang="fr-FR" sz="3200" b="1" dirty="0">
                <a:latin typeface="Ubuntu Light" panose="020B0304030602030204" pitchFamily="34" charset="0"/>
              </a:rPr>
              <a:t>Présentation du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0046" y="1954275"/>
            <a:ext cx="8274561" cy="464832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b="1" u="sng" dirty="0">
                <a:latin typeface="Ubuntu Light" panose="020B0304030602030204" pitchFamily="34" charset="0"/>
              </a:rPr>
              <a:t>Leçon 1 : conscience de soi</a:t>
            </a:r>
            <a:r>
              <a:rPr lang="fr-FR" sz="2000" b="1" dirty="0">
                <a:latin typeface="Ubuntu Light" panose="020B0304030602030204" pitchFamily="34" charset="0"/>
              </a:rPr>
              <a:t>. </a:t>
            </a:r>
            <a:r>
              <a:rPr lang="fr-FR" sz="2000" dirty="0">
                <a:latin typeface="Ubuntu Light" panose="020B0304030602030204" pitchFamily="34" charset="0"/>
              </a:rPr>
              <a:t>Nous verrons l'identification de vos émotions.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b="1" u="sng" dirty="0">
                <a:latin typeface="Ubuntu Light" panose="020B0304030602030204" pitchFamily="34" charset="0"/>
              </a:rPr>
              <a:t>Leçon 2 : maîtrise de soi</a:t>
            </a:r>
            <a:r>
              <a:rPr lang="fr-FR" sz="2000" b="1" dirty="0">
                <a:latin typeface="Ubuntu Light" panose="020B0304030602030204" pitchFamily="34" charset="0"/>
              </a:rPr>
              <a:t>.</a:t>
            </a:r>
            <a:r>
              <a:rPr lang="fr-FR" sz="2000" dirty="0">
                <a:latin typeface="Ubuntu Light" panose="020B0304030602030204" pitchFamily="34" charset="0"/>
              </a:rPr>
              <a:t>  Nous aborderons les techniques de maîtrise </a:t>
            </a:r>
            <a:br>
              <a:rPr lang="fr-FR" sz="2000" dirty="0">
                <a:latin typeface="Ubuntu Light" panose="020B0304030602030204" pitchFamily="34" charset="0"/>
              </a:rPr>
            </a:br>
            <a:r>
              <a:rPr lang="fr-FR" sz="2000" dirty="0">
                <a:latin typeface="Ubuntu Light" panose="020B0304030602030204" pitchFamily="34" charset="0"/>
              </a:rPr>
              <a:t>de soi.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b="1" u="sng" dirty="0">
                <a:latin typeface="Ubuntu Light" panose="020B0304030602030204" pitchFamily="34" charset="0"/>
              </a:rPr>
              <a:t>Leçon 3 : faire preuve d'empathie à l'égard des autres</a:t>
            </a:r>
            <a:r>
              <a:rPr lang="fr-FR" sz="2000" dirty="0">
                <a:latin typeface="Ubuntu Light" panose="020B0304030602030204" pitchFamily="34" charset="0"/>
              </a:rPr>
              <a:t>.  Nous verrons l'importance de l'empathie et comment répondre aux autres avec empathie.</a:t>
            </a:r>
          </a:p>
          <a:p>
            <a:pPr marL="0" indent="0">
              <a:buNone/>
            </a:pPr>
            <a:endParaRPr lang="en-US" sz="2000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6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271" y="302920"/>
            <a:ext cx="9476509" cy="629840"/>
          </a:xfrm>
          <a:prstGeom prst="rect">
            <a:avLst/>
          </a:prstGeo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Ubuntu Light" panose="020B0304030602030204" pitchFamily="34" charset="0"/>
              </a:rPr>
              <a:t>Leçon 1 : conscience de soi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271" y="1921220"/>
            <a:ext cx="6472052" cy="3058715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fr-FR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Au cours de cette leçon, nous allons</a:t>
            </a:r>
            <a:r>
              <a:rPr lang="fr-FR" b="1" dirty="0">
                <a:solidFill>
                  <a:schemeClr val="bg1"/>
                </a:solidFill>
                <a:latin typeface="Ubuntu Light" panose="020B0304030602030204" pitchFamily="34" charset="0"/>
              </a:rPr>
              <a:t> :</a:t>
            </a:r>
          </a:p>
          <a:p>
            <a:pPr marL="257168" indent="-257168" algn="just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  <a:latin typeface="Ubuntu Light" panose="020B0304030602030204" pitchFamily="34" charset="0"/>
              </a:rPr>
              <a:t>Définir la conscience de soi</a:t>
            </a:r>
          </a:p>
          <a:p>
            <a:pPr marL="257168" indent="-257168" algn="just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  <a:latin typeface="Ubuntu Light" panose="020B0304030602030204" pitchFamily="34" charset="0"/>
              </a:rPr>
              <a:t>Explorer vos émotions</a:t>
            </a:r>
          </a:p>
          <a:p>
            <a:pPr marL="257168" indent="-257168" algn="just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  <a:latin typeface="Ubuntu Light" panose="020B0304030602030204" pitchFamily="34" charset="0"/>
              </a:rPr>
              <a:t>Étudier la façon dont la conscience de soi renforce le leadership</a:t>
            </a:r>
          </a:p>
          <a:p>
            <a:pPr marL="257168" indent="-257168" algn="just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  <a:latin typeface="Ubuntu Light" panose="020B0304030602030204" pitchFamily="34" charset="0"/>
              </a:rPr>
              <a:t>Identifier comment vous pouvez améliorer votre conscience de soi</a:t>
            </a:r>
          </a:p>
          <a:p>
            <a:pPr marL="0" indent="0" algn="just">
              <a:buNone/>
            </a:pPr>
            <a:endParaRPr lang="en-US" sz="2400" dirty="0">
              <a:latin typeface="Ubuntu Light" panose="020B030403060203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Ubuntu Light" panose="020B030403060203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Ubuntu Light" panose="020B03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F8C19-B20F-44F6-AACE-CFDA71AAF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118" y="2878865"/>
            <a:ext cx="1771858" cy="17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1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08013-74A5-42E7-BBEC-13AE129E3F1C}"/>
              </a:ext>
            </a:extLst>
          </p:cNvPr>
          <p:cNvSpPr txBox="1">
            <a:spLocks/>
          </p:cNvSpPr>
          <p:nvPr/>
        </p:nvSpPr>
        <p:spPr>
          <a:xfrm>
            <a:off x="886691" y="2413374"/>
            <a:ext cx="7370618" cy="67708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latin typeface="Ubuntu Light" panose="020B0304030602030204" pitchFamily="34" charset="0"/>
              </a:rPr>
              <a:t>Capacité à identifier et comprendre ses émotions.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Conscience de soi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5" name="Picture 4" descr="Icône&#10;&#10;Description générée automatiquement">
            <a:extLst>
              <a:ext uri="{FF2B5EF4-FFF2-40B4-BE49-F238E27FC236}">
                <a16:creationId xmlns:a16="http://schemas.microsoft.com/office/drawing/2014/main" id="{20A748DD-E8AA-419C-BE22-2790537A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738" y="3767543"/>
            <a:ext cx="1894523" cy="19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3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  <a:latin typeface="Ubuntu Light" panose="020B0304030602030204" pitchFamily="34" charset="0"/>
              </a:rPr>
              <a:t>Roue des émotions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5CD67-0A19-4B34-85AA-EB446CBFB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69" y="938223"/>
            <a:ext cx="5828261" cy="581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525E6D-E005-4E54-A070-381870388BEF}"/>
              </a:ext>
            </a:extLst>
          </p:cNvPr>
          <p:cNvSpPr txBox="1"/>
          <p:nvPr/>
        </p:nvSpPr>
        <p:spPr>
          <a:xfrm>
            <a:off x="212942" y="6439345"/>
            <a:ext cx="266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Source : TeensHealth de Nemours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155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862222"/>
            <a:ext cx="7173796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3100" dirty="0">
                <a:solidFill>
                  <a:schemeClr val="tx1"/>
                </a:solidFill>
                <a:latin typeface="Ubuntu Light" panose="020B0304030602030204" pitchFamily="34" charset="0"/>
              </a:rPr>
              <a:t>Les émotions peuvent être déroutantes</a:t>
            </a:r>
            <a:endParaRPr lang="en-US" sz="31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4" name="Picture 3" descr="Jeu de dés portant des visages exprimant différentes émotions">
            <a:extLst>
              <a:ext uri="{FF2B5EF4-FFF2-40B4-BE49-F238E27FC236}">
                <a16:creationId xmlns:a16="http://schemas.microsoft.com/office/drawing/2014/main" id="{24D6334E-3196-42EE-8013-8BA4149D7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60" y="1905000"/>
            <a:ext cx="4572000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DB383B-4D28-4B8D-943C-ED22F46F0590}"/>
              </a:ext>
            </a:extLst>
          </p:cNvPr>
          <p:cNvSpPr txBox="1"/>
          <p:nvPr/>
        </p:nvSpPr>
        <p:spPr>
          <a:xfrm>
            <a:off x="325120" y="1463040"/>
            <a:ext cx="3799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Ubuntu" panose="020B0504030602030204" pitchFamily="34" charset="0"/>
              </a:rPr>
              <a:t>En fonction de votre situation, l'émotion que vous ressentez peut avoir différentes significations.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Ubuntu" panose="020B0504030602030204" pitchFamily="34" charset="0"/>
              </a:rPr>
              <a:t>Fermez les yeux et imaginez les situations suivantes en pensant aux émotions que vous ressentez 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i="1" dirty="0">
                <a:latin typeface="Ubuntu" panose="020B0504030602030204" pitchFamily="34" charset="0"/>
              </a:rPr>
              <a:t>Remporter une </a:t>
            </a:r>
            <a:br>
              <a:rPr lang="fr-FR" b="1" i="1" dirty="0">
                <a:latin typeface="Ubuntu" panose="020B0504030602030204" pitchFamily="34" charset="0"/>
              </a:rPr>
            </a:br>
            <a:r>
              <a:rPr lang="fr-FR" b="1" i="1" dirty="0">
                <a:latin typeface="Ubuntu" panose="020B0504030602030204" pitchFamily="34" charset="0"/>
              </a:rPr>
              <a:t>médaille d'or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i="1" dirty="0">
                <a:latin typeface="Ubuntu" panose="020B0504030602030204" pitchFamily="34" charset="0"/>
              </a:rPr>
              <a:t>Recevoir un câlin d'un membre de votre famille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Ubuntu" panose="020B0504030602030204" pitchFamily="34" charset="0"/>
              </a:rPr>
              <a:t>Que ressentez-vous dans ces moments 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Ubuntu" panose="020B0504030602030204" pitchFamily="34" charset="0"/>
              </a:rPr>
              <a:t>En quoi les émotions sont-elles identiques ou différentes ?</a:t>
            </a:r>
          </a:p>
        </p:txBody>
      </p:sp>
    </p:spTree>
    <p:extLst>
      <p:ext uri="{BB962C8B-B14F-4D97-AF65-F5344CB8AC3E}">
        <p14:creationId xmlns:p14="http://schemas.microsoft.com/office/powerpoint/2010/main" val="2764206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17637</TotalTime>
  <Words>2265</Words>
  <Application>Microsoft Office PowerPoint</Application>
  <PresentationFormat>On-screen Show (4:3)</PresentationFormat>
  <Paragraphs>247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Gill Sans</vt:lpstr>
      <vt:lpstr>Ubuntu</vt:lpstr>
      <vt:lpstr>Ubuntu Light</vt:lpstr>
      <vt:lpstr>1_Custom Design</vt:lpstr>
      <vt:lpstr>Comprendre les émotions</vt:lpstr>
      <vt:lpstr>PowerPoint Presentation</vt:lpstr>
      <vt:lpstr>PowerPoint Presentation</vt:lpstr>
      <vt:lpstr>PowerPoint Presentation</vt:lpstr>
      <vt:lpstr>Présentation du module</vt:lpstr>
      <vt:lpstr>Leçon 1 : conscience de soi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Leçon 2 : maîtrise de soi</vt:lpstr>
      <vt:lpstr>PowerPoint Presentation</vt:lpstr>
      <vt:lpstr>PowerPoint Presentation</vt:lpstr>
      <vt:lpstr>PowerPoint Presentation</vt:lpstr>
      <vt:lpstr>PowerPoint Presentation</vt:lpstr>
      <vt:lpstr>Leçon 3 : faire preuve d'empathie à l'égard des autres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du module</vt:lpstr>
      <vt:lpstr>PowerPoint Presentation</vt:lpstr>
    </vt:vector>
  </TitlesOfParts>
  <Company>Zero-G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Ciaran OGaora</dc:creator>
  <cp:lastModifiedBy>Rahate, Nikhil</cp:lastModifiedBy>
  <cp:revision>124</cp:revision>
  <dcterms:created xsi:type="dcterms:W3CDTF">2012-07-03T15:00:02Z</dcterms:created>
  <dcterms:modified xsi:type="dcterms:W3CDTF">2021-11-08T19:08:25Z</dcterms:modified>
</cp:coreProperties>
</file>