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9"/>
  </p:notesMasterIdLst>
  <p:handoutMasterIdLst>
    <p:handoutMasterId r:id="rId40"/>
  </p:handoutMasterIdLst>
  <p:sldIdLst>
    <p:sldId id="276" r:id="rId6"/>
    <p:sldId id="279" r:id="rId7"/>
    <p:sldId id="280" r:id="rId8"/>
    <p:sldId id="281" r:id="rId9"/>
    <p:sldId id="277" r:id="rId10"/>
    <p:sldId id="282" r:id="rId11"/>
    <p:sldId id="303" r:id="rId12"/>
    <p:sldId id="306" r:id="rId13"/>
    <p:sldId id="326" r:id="rId14"/>
    <p:sldId id="324" r:id="rId15"/>
    <p:sldId id="325" r:id="rId16"/>
    <p:sldId id="323" r:id="rId17"/>
    <p:sldId id="308" r:id="rId18"/>
    <p:sldId id="285" r:id="rId19"/>
    <p:sldId id="336" r:id="rId20"/>
    <p:sldId id="310" r:id="rId21"/>
    <p:sldId id="328" r:id="rId22"/>
    <p:sldId id="327" r:id="rId23"/>
    <p:sldId id="288" r:id="rId24"/>
    <p:sldId id="305" r:id="rId25"/>
    <p:sldId id="332" r:id="rId26"/>
    <p:sldId id="333" r:id="rId27"/>
    <p:sldId id="334" r:id="rId28"/>
    <p:sldId id="335" r:id="rId29"/>
    <p:sldId id="314" r:id="rId30"/>
    <p:sldId id="313" r:id="rId31"/>
    <p:sldId id="315" r:id="rId32"/>
    <p:sldId id="316" r:id="rId33"/>
    <p:sldId id="317" r:id="rId34"/>
    <p:sldId id="318" r:id="rId35"/>
    <p:sldId id="319" r:id="rId36"/>
    <p:sldId id="302" r:id="rId37"/>
    <p:sldId id="274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7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3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5C88"/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CE833D-A7FA-425A-93C6-BBB37E369290}" v="7" dt="2026-08-29T06:48:23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86388" autoAdjust="0"/>
  </p:normalViewPr>
  <p:slideViewPr>
    <p:cSldViewPr snapToGrid="0" snapToObjects="1">
      <p:cViewPr>
        <p:scale>
          <a:sx n="82" d="100"/>
          <a:sy n="82" d="100"/>
        </p:scale>
        <p:origin x="128" y="-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ina Walters" userId="f2cea0ffa02beb95" providerId="LiveId" clId="{1C5D92FF-BA3F-4B5B-BA49-05E5DFD47DB7}"/>
    <pc:docChg chg="undo redo custSel addSld delSld modSld">
      <pc:chgData name="Janina Walters" userId="f2cea0ffa02beb95" providerId="LiveId" clId="{1C5D92FF-BA3F-4B5B-BA49-05E5DFD47DB7}" dt="2026-08-29T06:57:18.462" v="260" actId="1076"/>
      <pc:docMkLst>
        <pc:docMk/>
      </pc:docMkLst>
      <pc:sldChg chg="modSp mod">
        <pc:chgData name="Janina Walters" userId="f2cea0ffa02beb95" providerId="LiveId" clId="{1C5D92FF-BA3F-4B5B-BA49-05E5DFD47DB7}" dt="2026-08-29T06:14:35.083" v="256" actId="20577"/>
        <pc:sldMkLst>
          <pc:docMk/>
          <pc:sldMk cId="3037245643" sldId="274"/>
        </pc:sldMkLst>
        <pc:spChg chg="mod">
          <ac:chgData name="Janina Walters" userId="f2cea0ffa02beb95" providerId="LiveId" clId="{1C5D92FF-BA3F-4B5B-BA49-05E5DFD47DB7}" dt="2026-08-29T06:14:35.083" v="256" actId="20577"/>
          <ac:spMkLst>
            <pc:docMk/>
            <pc:sldMk cId="3037245643" sldId="274"/>
            <ac:spMk id="5" creationId="{EFB84FE5-6FD1-468D-A76B-C10780EC1E43}"/>
          </ac:spMkLst>
        </pc:spChg>
      </pc:sldChg>
      <pc:sldChg chg="modSp mod">
        <pc:chgData name="Janina Walters" userId="f2cea0ffa02beb95" providerId="LiveId" clId="{1C5D92FF-BA3F-4B5B-BA49-05E5DFD47DB7}" dt="2026-08-28T23:30:07.814" v="24" actId="20577"/>
        <pc:sldMkLst>
          <pc:docMk/>
          <pc:sldMk cId="3219037863" sldId="276"/>
        </pc:sldMkLst>
        <pc:spChg chg="mod">
          <ac:chgData name="Janina Walters" userId="f2cea0ffa02beb95" providerId="LiveId" clId="{1C5D92FF-BA3F-4B5B-BA49-05E5DFD47DB7}" dt="2026-08-28T23:30:07.814" v="24" actId="20577"/>
          <ac:spMkLst>
            <pc:docMk/>
            <pc:sldMk cId="3219037863" sldId="276"/>
            <ac:spMk id="3" creationId="{184B257E-5CA9-4269-8652-97432D5FF5F0}"/>
          </ac:spMkLst>
        </pc:spChg>
      </pc:sldChg>
      <pc:sldChg chg="modSp mod">
        <pc:chgData name="Janina Walters" userId="f2cea0ffa02beb95" providerId="LiveId" clId="{1C5D92FF-BA3F-4B5B-BA49-05E5DFD47DB7}" dt="2026-08-28T23:30:31.782" v="36" actId="20577"/>
        <pc:sldMkLst>
          <pc:docMk/>
          <pc:sldMk cId="670900732" sldId="280"/>
        </pc:sldMkLst>
        <pc:spChg chg="mod">
          <ac:chgData name="Janina Walters" userId="f2cea0ffa02beb95" providerId="LiveId" clId="{1C5D92FF-BA3F-4B5B-BA49-05E5DFD47DB7}" dt="2026-08-28T23:30:31.782" v="36" actId="20577"/>
          <ac:spMkLst>
            <pc:docMk/>
            <pc:sldMk cId="670900732" sldId="280"/>
            <ac:spMk id="5" creationId="{376AA486-493C-499E-9B90-78229CA65FE5}"/>
          </ac:spMkLst>
        </pc:spChg>
      </pc:sldChg>
      <pc:sldChg chg="modSp mod">
        <pc:chgData name="Janina Walters" userId="f2cea0ffa02beb95" providerId="LiveId" clId="{1C5D92FF-BA3F-4B5B-BA49-05E5DFD47DB7}" dt="2026-08-29T04:55:53.978" v="38" actId="20577"/>
        <pc:sldMkLst>
          <pc:docMk/>
          <pc:sldMk cId="969866403" sldId="281"/>
        </pc:sldMkLst>
        <pc:spChg chg="mod">
          <ac:chgData name="Janina Walters" userId="f2cea0ffa02beb95" providerId="LiveId" clId="{1C5D92FF-BA3F-4B5B-BA49-05E5DFD47DB7}" dt="2026-08-29T04:55:53.978" v="38" actId="20577"/>
          <ac:spMkLst>
            <pc:docMk/>
            <pc:sldMk cId="969866403" sldId="281"/>
            <ac:spMk id="7" creationId="{599A32A0-1A75-4908-8883-581251B30BF1}"/>
          </ac:spMkLst>
        </pc:spChg>
      </pc:sldChg>
      <pc:sldChg chg="modSp mod">
        <pc:chgData name="Janina Walters" userId="f2cea0ffa02beb95" providerId="LiveId" clId="{1C5D92FF-BA3F-4B5B-BA49-05E5DFD47DB7}" dt="2026-08-29T04:56:43.080" v="41" actId="20577"/>
        <pc:sldMkLst>
          <pc:docMk/>
          <pc:sldMk cId="1571919695" sldId="282"/>
        </pc:sldMkLst>
        <pc:spChg chg="mod">
          <ac:chgData name="Janina Walters" userId="f2cea0ffa02beb95" providerId="LiveId" clId="{1C5D92FF-BA3F-4B5B-BA49-05E5DFD47DB7}" dt="2026-08-29T04:56:43.080" v="41" actId="20577"/>
          <ac:spMkLst>
            <pc:docMk/>
            <pc:sldMk cId="1571919695" sldId="282"/>
            <ac:spMk id="7" creationId="{5BC6B300-1A55-45F1-89B8-8D661D145A7E}"/>
          </ac:spMkLst>
        </pc:spChg>
      </pc:sldChg>
      <pc:sldChg chg="modSp mod">
        <pc:chgData name="Janina Walters" userId="f2cea0ffa02beb95" providerId="LiveId" clId="{1C5D92FF-BA3F-4B5B-BA49-05E5DFD47DB7}" dt="2026-08-29T05:40:14.044" v="79" actId="20577"/>
        <pc:sldMkLst>
          <pc:docMk/>
          <pc:sldMk cId="3465324097" sldId="285"/>
        </pc:sldMkLst>
        <pc:spChg chg="mod">
          <ac:chgData name="Janina Walters" userId="f2cea0ffa02beb95" providerId="LiveId" clId="{1C5D92FF-BA3F-4B5B-BA49-05E5DFD47DB7}" dt="2026-08-29T05:40:14.044" v="79" actId="20577"/>
          <ac:spMkLst>
            <pc:docMk/>
            <pc:sldMk cId="3465324097" sldId="285"/>
            <ac:spMk id="7" creationId="{A21DE4BB-34FC-4EB6-9E2D-C93D5D077A92}"/>
          </ac:spMkLst>
        </pc:spChg>
      </pc:sldChg>
      <pc:sldChg chg="modSp mod">
        <pc:chgData name="Janina Walters" userId="f2cea0ffa02beb95" providerId="LiveId" clId="{1C5D92FF-BA3F-4B5B-BA49-05E5DFD47DB7}" dt="2026-08-29T05:47:34.968" v="114" actId="20577"/>
        <pc:sldMkLst>
          <pc:docMk/>
          <pc:sldMk cId="805906888" sldId="288"/>
        </pc:sldMkLst>
        <pc:spChg chg="mod">
          <ac:chgData name="Janina Walters" userId="f2cea0ffa02beb95" providerId="LiveId" clId="{1C5D92FF-BA3F-4B5B-BA49-05E5DFD47DB7}" dt="2026-08-29T05:47:34.968" v="114" actId="20577"/>
          <ac:spMkLst>
            <pc:docMk/>
            <pc:sldMk cId="805906888" sldId="288"/>
            <ac:spMk id="6" creationId="{7F4E5C1B-8784-4454-991E-497D93AF70C1}"/>
          </ac:spMkLst>
        </pc:spChg>
      </pc:sldChg>
      <pc:sldChg chg="modSp mod">
        <pc:chgData name="Janina Walters" userId="f2cea0ffa02beb95" providerId="LiveId" clId="{1C5D92FF-BA3F-4B5B-BA49-05E5DFD47DB7}" dt="2026-08-29T06:57:18.462" v="260" actId="1076"/>
        <pc:sldMkLst>
          <pc:docMk/>
          <pc:sldMk cId="3920642209" sldId="302"/>
        </pc:sldMkLst>
        <pc:grpChg chg="mod">
          <ac:chgData name="Janina Walters" userId="f2cea0ffa02beb95" providerId="LiveId" clId="{1C5D92FF-BA3F-4B5B-BA49-05E5DFD47DB7}" dt="2026-08-29T06:57:18.462" v="260" actId="1076"/>
          <ac:grpSpMkLst>
            <pc:docMk/>
            <pc:sldMk cId="3920642209" sldId="302"/>
            <ac:grpSpMk id="4" creationId="{16266E1C-717A-46A8-AD6E-4E2FB54C3110}"/>
          </ac:grpSpMkLst>
        </pc:grpChg>
      </pc:sldChg>
      <pc:sldChg chg="modSp mod">
        <pc:chgData name="Janina Walters" userId="f2cea0ffa02beb95" providerId="LiveId" clId="{1C5D92FF-BA3F-4B5B-BA49-05E5DFD47DB7}" dt="2026-08-29T06:06:55.300" v="153" actId="20577"/>
        <pc:sldMkLst>
          <pc:docMk/>
          <pc:sldMk cId="1831371230" sldId="314"/>
        </pc:sldMkLst>
        <pc:spChg chg="mod">
          <ac:chgData name="Janina Walters" userId="f2cea0ffa02beb95" providerId="LiveId" clId="{1C5D92FF-BA3F-4B5B-BA49-05E5DFD47DB7}" dt="2026-08-29T06:06:55.300" v="153" actId="20577"/>
          <ac:spMkLst>
            <pc:docMk/>
            <pc:sldMk cId="1831371230" sldId="314"/>
            <ac:spMk id="5" creationId="{F6756A9E-E979-451C-A12F-AF0373991A7C}"/>
          </ac:spMkLst>
        </pc:spChg>
      </pc:sldChg>
      <pc:sldChg chg="modSp mod">
        <pc:chgData name="Janina Walters" userId="f2cea0ffa02beb95" providerId="LiveId" clId="{1C5D92FF-BA3F-4B5B-BA49-05E5DFD47DB7}" dt="2026-08-29T06:12:48.934" v="211" actId="20577"/>
        <pc:sldMkLst>
          <pc:docMk/>
          <pc:sldMk cId="3939114147" sldId="319"/>
        </pc:sldMkLst>
        <pc:spChg chg="mod">
          <ac:chgData name="Janina Walters" userId="f2cea0ffa02beb95" providerId="LiveId" clId="{1C5D92FF-BA3F-4B5B-BA49-05E5DFD47DB7}" dt="2026-08-29T06:11:01.572" v="156" actId="20577"/>
          <ac:spMkLst>
            <pc:docMk/>
            <pc:sldMk cId="3939114147" sldId="319"/>
            <ac:spMk id="4" creationId="{64313353-A687-4A5A-B52D-A5A5F8C0D798}"/>
          </ac:spMkLst>
        </pc:spChg>
        <pc:spChg chg="mod">
          <ac:chgData name="Janina Walters" userId="f2cea0ffa02beb95" providerId="LiveId" clId="{1C5D92FF-BA3F-4B5B-BA49-05E5DFD47DB7}" dt="2026-08-29T06:12:48.934" v="211" actId="20577"/>
          <ac:spMkLst>
            <pc:docMk/>
            <pc:sldMk cId="3939114147" sldId="319"/>
            <ac:spMk id="5" creationId="{15B6ED84-B7A7-4B46-BC2F-CFA3D375CB1F}"/>
          </ac:spMkLst>
        </pc:spChg>
      </pc:sldChg>
      <pc:sldChg chg="addSp delSp modSp mod">
        <pc:chgData name="Janina Walters" userId="f2cea0ffa02beb95" providerId="LiveId" clId="{1C5D92FF-BA3F-4B5B-BA49-05E5DFD47DB7}" dt="2026-08-29T06:48:24.540" v="259"/>
        <pc:sldMkLst>
          <pc:docMk/>
          <pc:sldMk cId="4087136563" sldId="323"/>
        </pc:sldMkLst>
        <pc:spChg chg="add del mod">
          <ac:chgData name="Janina Walters" userId="f2cea0ffa02beb95" providerId="LiveId" clId="{1C5D92FF-BA3F-4B5B-BA49-05E5DFD47DB7}" dt="2026-08-29T06:48:24.540" v="259"/>
          <ac:spMkLst>
            <pc:docMk/>
            <pc:sldMk cId="4087136563" sldId="323"/>
            <ac:spMk id="2" creationId="{7CE64D0E-3DC2-50FB-45B0-A834F5623D07}"/>
          </ac:spMkLst>
        </pc:spChg>
      </pc:sldChg>
      <pc:sldChg chg="modSp mod">
        <pc:chgData name="Janina Walters" userId="f2cea0ffa02beb95" providerId="LiveId" clId="{1C5D92FF-BA3F-4B5B-BA49-05E5DFD47DB7}" dt="2026-08-29T05:29:01.201" v="60" actId="20577"/>
        <pc:sldMkLst>
          <pc:docMk/>
          <pc:sldMk cId="1031150037" sldId="325"/>
        </pc:sldMkLst>
        <pc:spChg chg="mod">
          <ac:chgData name="Janina Walters" userId="f2cea0ffa02beb95" providerId="LiveId" clId="{1C5D92FF-BA3F-4B5B-BA49-05E5DFD47DB7}" dt="2026-08-29T05:29:01.201" v="60" actId="20577"/>
          <ac:spMkLst>
            <pc:docMk/>
            <pc:sldMk cId="1031150037" sldId="325"/>
            <ac:spMk id="5" creationId="{BF754C9D-8B72-42CF-AAF8-9D88CD9CD1CC}"/>
          </ac:spMkLst>
        </pc:spChg>
      </pc:sldChg>
      <pc:sldChg chg="modSp mod">
        <pc:chgData name="Janina Walters" userId="f2cea0ffa02beb95" providerId="LiveId" clId="{1C5D92FF-BA3F-4B5B-BA49-05E5DFD47DB7}" dt="2026-08-29T05:46:45.596" v="97" actId="20577"/>
        <pc:sldMkLst>
          <pc:docMk/>
          <pc:sldMk cId="1738755737" sldId="327"/>
        </pc:sldMkLst>
        <pc:spChg chg="mod">
          <ac:chgData name="Janina Walters" userId="f2cea0ffa02beb95" providerId="LiveId" clId="{1C5D92FF-BA3F-4B5B-BA49-05E5DFD47DB7}" dt="2026-08-29T05:46:45.596" v="97" actId="20577"/>
          <ac:spMkLst>
            <pc:docMk/>
            <pc:sldMk cId="1738755737" sldId="327"/>
            <ac:spMk id="7" creationId="{C745B9DF-65A3-48C1-A7F3-E3BD17D0252E}"/>
          </ac:spMkLst>
        </pc:spChg>
      </pc:sldChg>
      <pc:sldChg chg="modSp mod">
        <pc:chgData name="Janina Walters" userId="f2cea0ffa02beb95" providerId="LiveId" clId="{1C5D92FF-BA3F-4B5B-BA49-05E5DFD47DB7}" dt="2026-08-29T06:03:26.532" v="140" actId="20577"/>
        <pc:sldMkLst>
          <pc:docMk/>
          <pc:sldMk cId="1841769964" sldId="334"/>
        </pc:sldMkLst>
        <pc:spChg chg="mod">
          <ac:chgData name="Janina Walters" userId="f2cea0ffa02beb95" providerId="LiveId" clId="{1C5D92FF-BA3F-4B5B-BA49-05E5DFD47DB7}" dt="2026-08-29T06:03:26.532" v="140" actId="20577"/>
          <ac:spMkLst>
            <pc:docMk/>
            <pc:sldMk cId="1841769964" sldId="334"/>
            <ac:spMk id="10" creationId="{E6FD28B2-8F26-4AD9-A183-E5D6E13C5134}"/>
          </ac:spMkLst>
        </pc:spChg>
      </pc:sldChg>
      <pc:sldChg chg="addSp modSp new add del mod">
        <pc:chgData name="Janina Walters" userId="f2cea0ffa02beb95" providerId="LiveId" clId="{1C5D92FF-BA3F-4B5B-BA49-05E5DFD47DB7}" dt="2026-08-29T05:36:33.527" v="71" actId="680"/>
        <pc:sldMkLst>
          <pc:docMk/>
          <pc:sldMk cId="2665762998" sldId="337"/>
        </pc:sldMkLst>
        <pc:spChg chg="add">
          <ac:chgData name="Janina Walters" userId="f2cea0ffa02beb95" providerId="LiveId" clId="{1C5D92FF-BA3F-4B5B-BA49-05E5DFD47DB7}" dt="2026-08-29T05:36:05.815" v="66"/>
          <ac:spMkLst>
            <pc:docMk/>
            <pc:sldMk cId="2665762998" sldId="337"/>
            <ac:spMk id="4" creationId="{C5E7E417-2DFB-3982-03E9-F56F80F871C2}"/>
          </ac:spMkLst>
        </pc:spChg>
        <pc:graphicFrameChg chg="add mod">
          <ac:chgData name="Janina Walters" userId="f2cea0ffa02beb95" providerId="LiveId" clId="{1C5D92FF-BA3F-4B5B-BA49-05E5DFD47DB7}" dt="2026-08-29T05:36:05.815" v="66"/>
          <ac:graphicFrameMkLst>
            <pc:docMk/>
            <pc:sldMk cId="2665762998" sldId="337"/>
            <ac:graphicFrameMk id="2" creationId="{9CEFC79D-99B9-D720-F1CC-7ADF30F8CE6B}"/>
          </ac:graphicFrameMkLst>
        </pc:graphicFrameChg>
      </pc:sldChg>
      <pc:sldChg chg="addSp delSp modSp new add del mod">
        <pc:chgData name="Janina Walters" userId="f2cea0ffa02beb95" providerId="LiveId" clId="{1C5D92FF-BA3F-4B5B-BA49-05E5DFD47DB7}" dt="2026-08-29T05:40:18.560" v="81" actId="680"/>
        <pc:sldMkLst>
          <pc:docMk/>
          <pc:sldMk cId="3384668767" sldId="337"/>
        </pc:sldMkLst>
        <pc:spChg chg="add del">
          <ac:chgData name="Janina Walters" userId="f2cea0ffa02beb95" providerId="LiveId" clId="{1C5D92FF-BA3F-4B5B-BA49-05E5DFD47DB7}" dt="2026-08-29T05:37:03.533" v="74" actId="22"/>
          <ac:spMkLst>
            <pc:docMk/>
            <pc:sldMk cId="3384668767" sldId="337"/>
            <ac:spMk id="3" creationId="{48B6FE43-5039-F4BF-5775-9D1BA23DF91F}"/>
          </ac:spMkLst>
        </pc:spChg>
        <pc:spChg chg="add">
          <ac:chgData name="Janina Walters" userId="f2cea0ffa02beb95" providerId="LiveId" clId="{1C5D92FF-BA3F-4B5B-BA49-05E5DFD47DB7}" dt="2026-08-29T05:39:41.856" v="76"/>
          <ac:spMkLst>
            <pc:docMk/>
            <pc:sldMk cId="3384668767" sldId="337"/>
            <ac:spMk id="6" creationId="{83073CC8-2B34-1944-D168-E78233F96554}"/>
          </ac:spMkLst>
        </pc:spChg>
        <pc:graphicFrameChg chg="add mod">
          <ac:chgData name="Janina Walters" userId="f2cea0ffa02beb95" providerId="LiveId" clId="{1C5D92FF-BA3F-4B5B-BA49-05E5DFD47DB7}" dt="2026-08-29T05:39:41.856" v="76"/>
          <ac:graphicFrameMkLst>
            <pc:docMk/>
            <pc:sldMk cId="3384668767" sldId="337"/>
            <ac:graphicFrameMk id="4" creationId="{1EB58A87-80FE-2644-195E-F257F63713C4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"/>
              <a:t>Cliquez pour modifier les styles de texte Master</a:t>
            </a:r>
          </a:p>
          <a:p>
            <a:pPr lvl="1"/>
            <a:r>
              <a:rPr lang="fr"/>
              <a:t>Deuxième niveau</a:t>
            </a:r>
          </a:p>
          <a:p>
            <a:pPr lvl="2"/>
            <a:r>
              <a:rPr lang="fr"/>
              <a:t>Troisième niveau</a:t>
            </a:r>
          </a:p>
          <a:p>
            <a:pPr lvl="3"/>
            <a:r>
              <a:rPr lang="fr"/>
              <a:t>Quatrième niveau</a:t>
            </a:r>
          </a:p>
          <a:p>
            <a:pPr lvl="4"/>
            <a:r>
              <a:rPr lang="fr"/>
              <a:t>Cinquième niveau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6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Source : TeensHealth de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88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Source : TeensHealth de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57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Source : TeensHealth de Nemours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45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00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5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07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47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62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" dirty="0"/>
              <a:t>Atelier virtuel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48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" dirty="0"/>
              <a:t>Atelier en présentiel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6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" dirty="0"/>
              <a:t>Atelier en présentiel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28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" b="1" i="1" dirty="0"/>
              <a:t>Veuillez vous assurer que tous les leaders athlètes passent l'évaluation.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7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e photo contenant un parapluie&#10;&#10;Description générée automatiquement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916C971-4A5B-4410-802C-8D0E04D09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71A0FC54-573D-4722-86EB-F459E3167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398976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AFD0ABA2-BCCB-4273-9659-9124F77218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5C5AC6D4-366D-4B9C-B3CF-2A16A6DAC6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19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04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17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89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64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690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51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43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85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09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71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0BBE237-44A3-4A6D-944B-A328569D3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D849C78-F97B-43E8-B490-6F22AF92B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0451F45C-02CE-4661-B85C-641717F51B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1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"/>
              <a:t>Haga clic para modifier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"/>
              <a:t>Haga clic para modificar los estilos de texto del patrón</a:t>
            </a:r>
          </a:p>
          <a:p>
            <a:pPr lvl="1"/>
            <a:r>
              <a:rPr lang="fr"/>
              <a:t>Segundo niveau</a:t>
            </a:r>
          </a:p>
          <a:p>
            <a:pPr lvl="2"/>
            <a:r>
              <a:rPr lang="fr"/>
              <a:t>Tercer niveau</a:t>
            </a:r>
          </a:p>
          <a:p>
            <a:pPr lvl="3"/>
            <a:r>
              <a:rPr lang="fr"/>
              <a:t>Cuarto nivel</a:t>
            </a:r>
          </a:p>
          <a:p>
            <a:pPr lvl="4"/>
            <a:r>
              <a:rPr lang="fr"/>
              <a:t>Quinto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A205130-3544-4988-A649-99A0A75DBC6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25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kidshealth.org/en/teens/understand-emotion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specialolympics.org/health/strong-minds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olympics.qualtrics.com/jfe/form/SV_5cZHOzU0qemAkD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70688" y="5624399"/>
            <a:ext cx="5747657" cy="9159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Comprendre les émotions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96104-DCC9-41C3-83D4-16891EC023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4199922"/>
            <a:ext cx="1689053" cy="1737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4B257E-5CA9-4269-8652-97432D5FF5F0}"/>
              </a:ext>
            </a:extLst>
          </p:cNvPr>
          <p:cNvSpPr txBox="1"/>
          <p:nvPr/>
        </p:nvSpPr>
        <p:spPr>
          <a:xfrm>
            <a:off x="985200" y="2459296"/>
            <a:ext cx="5298245" cy="2049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fr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MONTRER</a:t>
            </a:r>
          </a:p>
          <a:p>
            <a:pPr>
              <a:lnSpc>
                <a:spcPct val="70000"/>
              </a:lnSpc>
            </a:pPr>
            <a:r>
              <a:rPr lang="fr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LE CHEMIN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CB10CF-D62C-4048-B361-4722FA100C20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Attentes – Pour les athlètes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648544-AA83-4D9E-B8CF-6C2FE6DF9A9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respectueux envers la personne qui parle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Participez au cours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Posez des questions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Minimisez les distractions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E1ABFF-4C0B-4FC0-B87F-A5E0C335BF6A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Attentes – Pour les mentors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6AA486-493C-499E-9B90-78229CA65FE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attentif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prêt à aider les participants athlètes s'ils le demandent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Ne parlez pas au nom des athlètes ; Ne donnez de l'aide que si l'athlète demande de l'aide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Ne parlez pas au nom des athlètes et ne supposez pas qu'ils ont besoin d'aide – demandez-leur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Soyez énergique et positif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Minimisez les distractions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6053A7-9C88-4AE7-9AC8-B8BAB94010D4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Attentes – Pour les facilitateurs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9A32A0-1A75-4908-8883-581251B30BF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Préparez-vous à enseigner et essayez de répondre aux besoins de tous les athlètes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Mettez les participants au défi d'apprendre quelque chose de nouveau sur eux-mêmes et sur les autres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Offrir à chaque athlète des opportunités de réussir et de grandir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Soutenir et participer à des discussions et des questions qui mènent à l'apprentissage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Traitez les athlètes et mentors avec respect et soin</a:t>
            </a:r>
          </a:p>
          <a:p>
            <a:pPr marL="342892" indent="-342892" algn="just">
              <a:lnSpc>
                <a:spcPct val="150000"/>
              </a:lnSpc>
            </a:pPr>
            <a:r>
              <a:rPr lang="fr" sz="2000" dirty="0">
                <a:latin typeface="Ubuntu Light" panose="020B0304030602030204" pitchFamily="34" charset="0"/>
              </a:rPr>
              <a:t> Créez une atmosphère de respect mutuel et de joie d'apprendre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F319AA-03FF-437E-A5CD-EA289E010A0D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Aperçu du module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EDCE04-C29E-4A94-AA31-59C48C1E315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1 : Conscience de soi.</a:t>
            </a:r>
            <a:r>
              <a:rPr lang="fr" sz="2000" b="1" dirty="0">
                <a:latin typeface="Ubuntu Light" panose="020B0304030602030204" pitchFamily="34" charset="0"/>
              </a:rPr>
              <a:t> </a:t>
            </a:r>
            <a:r>
              <a:rPr lang="fr" sz="2000" dirty="0">
                <a:latin typeface="Ubuntu Light" panose="020B0304030602030204" pitchFamily="34" charset="0"/>
              </a:rPr>
              <a:t>Nous discuterons de l'identification de vos émotions.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2 : Autogestion</a:t>
            </a:r>
            <a:r>
              <a:rPr lang="fr" sz="2000" b="1" dirty="0">
                <a:latin typeface="Ubuntu Light" panose="020B0304030602030204" pitchFamily="34" charset="0"/>
              </a:rPr>
              <a:t>.</a:t>
            </a:r>
            <a:r>
              <a:rPr lang="fr" sz="2000" dirty="0">
                <a:latin typeface="Ubuntu Light" panose="020B0304030602030204" pitchFamily="34" charset="0"/>
              </a:rPr>
              <a:t>  Nous allons discuter des techniques d'autogestion.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" sz="2000" b="1" u="sng" dirty="0">
                <a:latin typeface="Ubuntu Light" panose="020B0304030602030204" pitchFamily="34" charset="0"/>
              </a:rPr>
              <a:t>Leçon 3 : Faire preuve d'empathie envers les autres</a:t>
            </a:r>
            <a:r>
              <a:rPr lang="fr" sz="2000" dirty="0">
                <a:latin typeface="Ubuntu Light" panose="020B0304030602030204" pitchFamily="34" charset="0"/>
              </a:rPr>
              <a:t>.  Nous discuterons de l'importance de l'empathie et de la manière de répondre aux autres avec empathie.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EF8C19-B20F-44F6-AACE-CFDA71AAF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147" y="1941683"/>
            <a:ext cx="2006829" cy="2026058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C62EEA1-3A70-4995-9FC5-A03DED2E1049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1 : Conscience de soi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BC6B300-1A55-45F1-89B8-8D661D145A7E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Définir la conscience de soi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Explorer tes émotions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 la manière dont la conscience de soi renforce votre leadership</a:t>
            </a:r>
          </a:p>
          <a:p>
            <a:pPr marL="257168" indent="-257168" algn="just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Identifier comment vous pouvez améliorer votre conscience de soi</a:t>
            </a: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ône&#10;&#10;Description générée automatiquement">
            <a:extLst>
              <a:ext uri="{FF2B5EF4-FFF2-40B4-BE49-F238E27FC236}">
                <a16:creationId xmlns:a16="http://schemas.microsoft.com/office/drawing/2014/main" id="{20A748DD-E8AA-419C-BE22-2790537AD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327" y="3152887"/>
            <a:ext cx="2503345" cy="25273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CE9355-AF16-4F39-A339-D6023B7D691C}"/>
              </a:ext>
            </a:extLst>
          </p:cNvPr>
          <p:cNvSpPr txBox="1">
            <a:spLocks/>
          </p:cNvSpPr>
          <p:nvPr/>
        </p:nvSpPr>
        <p:spPr>
          <a:xfrm>
            <a:off x="1472450" y="61898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Conscience de soi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DA17C2-B192-437A-8465-D75B038CC06B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fr" dirty="0">
                <a:latin typeface="Ubuntu Light" panose="020B0304030602030204" pitchFamily="34" charset="0"/>
              </a:rPr>
              <a:t>La capacité d'identifier et de comprendre ses émotions</a:t>
            </a:r>
            <a:r>
              <a:rPr lang="fr" sz="2000" dirty="0">
                <a:latin typeface="Ubuntu Light" panose="020B03040306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813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e roue colorée montre sept catégories différentes d'émotions (amour, peur, colère, tristesse, bonheur, surprise et dégoût). Dans chacune de ces catégories, il y a encore plus d'émotions.&#10;&#10;Avec amour :&#10;- Confiance : placer confiance en quelqu'un ou en une chose&#10;- Passionné : montrer un sentiment intense/fort&#10;- Affectueux : chaleureux amour/amour&#10;- Doux : gentil ; libre de dureté ou de violence&#10;- Accepté : vu favorablement ; bienvenue&#10;&#10;Peur :&#10;- Embarrassé : confusion/anxiété auto-gênée&#10;- Vulnérable : exposée à la douleur physique ou émotionnelle&#10;- Rejeté : non accepté ; Refusé/refusé&#10;- Insécurité : pas confiant/sûr&#10;- Inquiet : inquiet/anxieux&#10;&#10;Colère :&#10;- Menacés : acculés ; effrayé&#10;- Fou : déraisonnable ; en colère ; Impossible de penser clairement&#10;- Offensé : violé ; lésé ; Sentiments blessés&#10;- Frustrés : découragés ; En avoir assez de quelque chose&#10;- Agacé : irrité ; agacé&#10;&#10;Tristesse :&#10;- Blessés : blessés ; blessé physiquement/mentalement&#10;- Coupable : conscient de mériter la responsabilité&#10;- Solitaire : coupé des autres ; Solitaire&#10;- Désintéressé : non intéressé/engagé&#10;- Inadéquat : pas assez/assez bon&#10;&#10;Bonheur :&#10;- Joueur : plein de jeu et de folie&#10;- Excité : vraiment heureux/plein d'énergie&#10;- Pacifique : libre de conflit ou d'agitation&#10;- Reconnaissant : exprimant leur gratitude ; reconnaissant&#10;- Confiant : pas effrayé ; certain ; autonome&#10;&#10;Surprise :&#10;- Choqué : inquiétude/perturbation soudaine&#10;- Émerveillé : sentiment de grande surprise/émerveillement&#10;- Confus : être confus/&#10;perplexe/désordonné&#10;- Submergé : submergé par les sentiments/pensées&#10;- Surpris : soudainement effrayé&#10;&#10;Dégoût :&#10;- Averse : sentiment actif de dégoût/antipathie&#10;- Déçu : vaincu dans l'espoir ou l'attente&#10;- Amer : déplaisant ; désagréable&#10;- Honteux : émotion douloureuse causée par la culpabilité ou le fait de ne pas avoir &#10;- Rancunier : plein de mécontentement/de rancune envers quelqu'un ou quelque chose">
            <a:extLst>
              <a:ext uri="{FF2B5EF4-FFF2-40B4-BE49-F238E27FC236}">
                <a16:creationId xmlns:a16="http://schemas.microsoft.com/office/drawing/2014/main" id="{5BD5CD67-0A19-4B34-85AA-EB446CBFB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642" y="1302114"/>
            <a:ext cx="5026627" cy="5026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25E6D-E005-4E54-A070-381870388BEF}"/>
              </a:ext>
            </a:extLst>
          </p:cNvPr>
          <p:cNvSpPr txBox="1"/>
          <p:nvPr/>
        </p:nvSpPr>
        <p:spPr>
          <a:xfrm>
            <a:off x="1736942" y="6214758"/>
            <a:ext cx="2668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" sz="1200" i="1" u="sng" dirty="0">
                <a:solidFill>
                  <a:srgbClr val="0000FF"/>
                </a:solidFill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Source : TeensHealth de Nemours</a:t>
            </a:r>
            <a:endParaRPr lang="en-US" sz="12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dirty="0">
              <a:latin typeface="Ubuntu Light" panose="020B0304030602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A01507-8D71-4543-8CB9-E4A81BF87D8B}"/>
              </a:ext>
            </a:extLst>
          </p:cNvPr>
          <p:cNvSpPr txBox="1">
            <a:spLocks/>
          </p:cNvSpPr>
          <p:nvPr/>
        </p:nvSpPr>
        <p:spPr>
          <a:xfrm>
            <a:off x="1472450" y="6083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Roue des émotions</a:t>
            </a:r>
          </a:p>
        </p:txBody>
      </p:sp>
    </p:spTree>
    <p:extLst>
      <p:ext uri="{BB962C8B-B14F-4D97-AF65-F5344CB8AC3E}">
        <p14:creationId xmlns:p14="http://schemas.microsoft.com/office/powerpoint/2010/main" val="157155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e collection de dés avec des expressions faciales montrant une variété d'émotions">
            <a:extLst>
              <a:ext uri="{FF2B5EF4-FFF2-40B4-BE49-F238E27FC236}">
                <a16:creationId xmlns:a16="http://schemas.microsoft.com/office/drawing/2014/main" id="{24D6334E-3196-42EE-8013-8BA4149D7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680" y="2532666"/>
            <a:ext cx="4008170" cy="26721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DA0174-7DDA-407B-894B-6FCB4913166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Les émotions peuvent être confuses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9FE0BE-4934-4990-BFE5-51C38F36FF73}"/>
              </a:ext>
            </a:extLst>
          </p:cNvPr>
          <p:cNvSpPr txBox="1">
            <a:spLocks/>
          </p:cNvSpPr>
          <p:nvPr/>
        </p:nvSpPr>
        <p:spPr>
          <a:xfrm>
            <a:off x="695999" y="1799222"/>
            <a:ext cx="5993559" cy="413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Selon la situation dans laquelle vous vous trouvez, l'émotion que vous ressentez peut signifier différentes choses.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Fermez les yeux et imaginez que les situations suivantes</a:t>
            </a: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 comprennent </a:t>
            </a: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les émotions que vous ressentez :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Victoire en médaille d'or 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Recevoir un câlin d'un membre de la famille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Comment vous sentez-vous dans ces moments ?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En quoi les émotions sont-elles les mêmes ou différentes ?</a:t>
            </a:r>
          </a:p>
        </p:txBody>
      </p:sp>
    </p:spTree>
    <p:extLst>
      <p:ext uri="{BB962C8B-B14F-4D97-AF65-F5344CB8AC3E}">
        <p14:creationId xmlns:p14="http://schemas.microsoft.com/office/powerpoint/2010/main" val="27642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734D4B5-63DD-41AC-9028-A2B5E99D1F08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Les émotions sont-elles bonnes ou mauvaises 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21DCB8-6172-4E41-BF87-9FF0712847CC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Il n'existe pas de bonnes ou de mauvaises émotions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Chacun exprime ses émotions différemment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Ce sont les meilleurs moyens pour les gens de communiquer entre eux, surtout si la langue est un obstacle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Vous devez comprendre comment vos émotions affectent les autres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Les émotions peuvent être légères ou intenses – ou tout ce qui se trouve entre les deux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Les émotions changent </a:t>
            </a:r>
            <a:r>
              <a:rPr kumimoji="0" lang="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constamment</a:t>
            </a: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– et c'est très bien ainsi !</a:t>
            </a:r>
          </a:p>
        </p:txBody>
      </p:sp>
    </p:spTree>
    <p:extLst>
      <p:ext uri="{BB962C8B-B14F-4D97-AF65-F5344CB8AC3E}">
        <p14:creationId xmlns:p14="http://schemas.microsoft.com/office/powerpoint/2010/main" val="2673921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EDADD9-384F-49CF-A4B3-2A36222C8FC4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Conscience émotionnelle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754C9D-8B72-42CF-AAF8-9D88CD9CD1CC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Vous devez contrôler vos émotions, pour qu'elles ne vous contrôlent pas </a:t>
            </a:r>
            <a:r>
              <a:rPr kumimoji="0" lang="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!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À quel point contrôlez-vous vos propres émotions ?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Pourquoi est-il important de contrôler ses émotions ?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Comment mieux contrôler vos émotions ?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Faites attention à vos émotions tout au long de la journée et demandez-vous ce qui a causé cette émotion. 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Évaluez la force de ce sentiment et pourquoi cette version de ce sentiment que vous avez ressentie l'autre jour est différente.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Partagez vos sentiments avec les autres.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Luttez contre l'envie de juger vos émotions en termes de mauvaises ou bonnes émotions</a:t>
            </a:r>
          </a:p>
        </p:txBody>
      </p:sp>
    </p:spTree>
    <p:extLst>
      <p:ext uri="{BB962C8B-B14F-4D97-AF65-F5344CB8AC3E}">
        <p14:creationId xmlns:p14="http://schemas.microsoft.com/office/powerpoint/2010/main" val="1031150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 tableau qui demande à l'utilisateur d'écrire ses émotions toutes les deux heures environ dans la journée. Il demande à l'utilisateur de répondre aux questions suivantes :&#10;- Qu'est-ce que tu fais en ce moment ?&#10;- À quoi tu penses ? &#10;- Quelle émotion ressens-tu ?&#10;- Comment décririez-vous l'émotion que vous ressentez ?">
            <a:extLst>
              <a:ext uri="{FF2B5EF4-FFF2-40B4-BE49-F238E27FC236}">
                <a16:creationId xmlns:a16="http://schemas.microsoft.com/office/drawing/2014/main" id="{F441B7B4-734E-4560-A236-606023872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61" t="27128" r="24634" b="9783"/>
          <a:stretch/>
        </p:blipFill>
        <p:spPr>
          <a:xfrm>
            <a:off x="2452877" y="1414408"/>
            <a:ext cx="7286246" cy="48967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1C5952-DF29-468C-A2E3-D56FFEB1CD69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Journal des émotions</a:t>
            </a:r>
          </a:p>
        </p:txBody>
      </p:sp>
    </p:spTree>
    <p:extLst>
      <p:ext uri="{BB962C8B-B14F-4D97-AF65-F5344CB8AC3E}">
        <p14:creationId xmlns:p14="http://schemas.microsoft.com/office/powerpoint/2010/main" val="408713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FD1515-F431-499A-9DB9-C8C558E9271B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Questions de discussion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743DED-E321-4B2B-871C-057E59C105EF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Quels sont les signes qui vous indiquent quand vous êtes heureux ? Qu'en est-il des signes qui vous indiquent quand vous êtes triste 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Pourquoi est-il important d'avoir une conscience de soi en tant que leader 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Comment vos émotions peuvent-elles vous empêcher de devenir un bon leader 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Comment apprendre à mieux comprendre ses émotions et changer sa façon d'agir ?</a:t>
            </a:r>
          </a:p>
        </p:txBody>
      </p:sp>
    </p:spTree>
    <p:extLst>
      <p:ext uri="{BB962C8B-B14F-4D97-AF65-F5344CB8AC3E}">
        <p14:creationId xmlns:p14="http://schemas.microsoft.com/office/powerpoint/2010/main" val="2887857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21DE4BB-34FC-4EB6-9E2D-C93D5D077A92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Définir l'autogestion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Examiner les techniques d'autogestion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 la manière dont l'autogestion renforce votre leadership</a:t>
            </a:r>
          </a:p>
          <a:p>
            <a:pPr marL="257168" indent="-257168">
              <a:lnSpc>
                <a:spcPct val="150000"/>
              </a:lnSpc>
            </a:pPr>
            <a:r>
              <a:rPr lang="fr" sz="2800" dirty="0">
                <a:solidFill>
                  <a:schemeClr val="bg1"/>
                </a:solidFill>
                <a:latin typeface="Ubuntu Light" panose="020B0304030602030204" pitchFamily="34" charset="0"/>
              </a:rPr>
              <a:t>Identifier comment vous pouvez améliorer votre autogestion</a:t>
            </a:r>
          </a:p>
        </p:txBody>
      </p:sp>
      <p:pic>
        <p:nvPicPr>
          <p:cNvPr id="5" name="Picture 4" descr="Icône&#10;&#10;Description générée automatiquement">
            <a:extLst>
              <a:ext uri="{FF2B5EF4-FFF2-40B4-BE49-F238E27FC236}">
                <a16:creationId xmlns:a16="http://schemas.microsoft.com/office/drawing/2014/main" id="{6BFCF0F8-DD23-4C60-B7B4-3C6D337EF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993" y="1941683"/>
            <a:ext cx="2005511" cy="191846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AD62C5AE-34A3-4994-8104-113E9E7FF5EB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2 : Autogestion</a:t>
            </a: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ône&#10;&#10;Description générée automatiquement">
            <a:extLst>
              <a:ext uri="{FF2B5EF4-FFF2-40B4-BE49-F238E27FC236}">
                <a16:creationId xmlns:a16="http://schemas.microsoft.com/office/drawing/2014/main" id="{87A10E1B-E0C6-4536-9512-47A09A77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790" y="3708074"/>
            <a:ext cx="2398419" cy="22943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0CB0D3-E025-4F3C-A578-E3418B87166B}"/>
              </a:ext>
            </a:extLst>
          </p:cNvPr>
          <p:cNvSpPr txBox="1">
            <a:spLocks/>
          </p:cNvSpPr>
          <p:nvPr/>
        </p:nvSpPr>
        <p:spPr>
          <a:xfrm>
            <a:off x="1396250" y="855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Autogestion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B291CB-211C-44A3-81C6-E4C7EC49B8B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fr" b="1" dirty="0">
                <a:latin typeface="Ubuntu Light" panose="020B0304030602030204" pitchFamily="34" charset="0"/>
              </a:rPr>
              <a:t>L'autogestion</a:t>
            </a:r>
            <a:r>
              <a:rPr lang="fr" dirty="0">
                <a:latin typeface="Ubuntu Light" panose="020B0304030602030204" pitchFamily="34" charset="0"/>
              </a:rPr>
              <a:t> est la capacité de contrôler ses émotions, pensées et comportements.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67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pic>
        <p:nvPicPr>
          <p:cNvPr id="5" name="Picture 4" descr="Un tableau présente une série de techniques d'autogestion et comporte des cases à cocher pour chaque technique :&#10;- J'ai essayé et ça marche&#10;- J'ai essayé et ça ne marche PAS&#10;- Si ça n'a pas marché, pourquoi ?&#10;- Je veux essayer&#10;- Je ne pense pas que ça marchera&#10;- Si tu ne penses pas que ça marchera, pourquoi ?&#10;&#10;Voici les techniques d'autogestion et leurs définitions :&#10;- Compter jusqu'à 10 : compter lentement jusqu'à 10 avant de réagir&#10;- Respirez profondément : Fermez les yeux et prenez quelques respirations lentes et profondes avant de réagir.&#10;- Parlez à quelqu'un qui n'est pas impliqué dans la situation : Cela peut vous donner un point de vue extérieur et vous aider à voir tous les aspects de la situation.&#10;- Exercice : L'exercice peut offrir à votre cerveau une pause pour se recharger et libérer des endorphines qui vous aident à vous sentir plus positif.&#10;- Contrôler ce que tu peux contrôler : Tu ne peux pas tout contrôler. Réfléchissez à ce que vous pouvez contrôler dans la situation et concentrez-vous là-dessus. Vous pouvez contrôler votre comportement, mais vous ne pouvez pas contrôler la réaction des autres.&#10;- Prenez le temps de réfléchir : Prenez du recul un peu de la situation et donnez-vous l'occasion de réfléchir à la situation dans son ensemble et de vous calmer. Prévoyez des pauses pendant la journée.&#10;- Parle-toi : Un « discours intérieur » positif peut t'aider à te sentir mieux et à être plus positif. Regardez votre reflet dans le miroir et dites-vous des choses comme « Vous pouvez le faire ! » et « Vous ne ressentirez pas toujours cela ; les choses vont s'améliorer. »&#10;- Sourire : Le simple fait de sourire envoie des signaux à votre cerveau pour lui dire que vous êtes heureux et, par conséquent, vous commencerez à vous sentir mieux.&#10;- Changer votre langage corporel : Vous ne pouvez pas toujours contrôler vos émotions, mais vous pouvez contrôler votre langage corporel. Nous communiquons beaucoup avec notre corps (par exemple : bras croisés, voûtés, etc.). En changeant votre langage corporel pour qu'il soit positif, cela peut envoyer des signaux à votre cerveau pour lui dire de rendre vos émotions plus positives également.">
            <a:extLst>
              <a:ext uri="{FF2B5EF4-FFF2-40B4-BE49-F238E27FC236}">
                <a16:creationId xmlns:a16="http://schemas.microsoft.com/office/drawing/2014/main" id="{4DB63AC7-BF50-46BC-A78C-3277BA5B4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78187"/>
            <a:ext cx="7620000" cy="477554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BF4BBE-0D6E-4E5B-8F86-00FAEA54F776}"/>
              </a:ext>
            </a:extLst>
          </p:cNvPr>
          <p:cNvSpPr txBox="1">
            <a:spLocks/>
          </p:cNvSpPr>
          <p:nvPr/>
        </p:nvSpPr>
        <p:spPr>
          <a:xfrm>
            <a:off x="1457210" y="609157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Techniques d'autogestion</a:t>
            </a:r>
          </a:p>
        </p:txBody>
      </p:sp>
    </p:spTree>
    <p:extLst>
      <p:ext uri="{BB962C8B-B14F-4D97-AF65-F5344CB8AC3E}">
        <p14:creationId xmlns:p14="http://schemas.microsoft.com/office/powerpoint/2010/main" val="834456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4445C-C860-4CDC-9CFB-AB5B8EF3A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167" y="3677433"/>
            <a:ext cx="6897666" cy="30177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21E7C6A-4A4C-430B-B4A6-35DDA635A902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Esprits forts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B994DE-0ECE-477B-9559-D132DDC0743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" sz="2800" dirty="0">
                <a:latin typeface="Ubuntu Light" panose="020B0304030602030204" pitchFamily="34" charset="0"/>
              </a:rPr>
              <a:t>Autres ressources disponibles sur : </a:t>
            </a:r>
            <a:r>
              <a:rPr lang="fr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https://resources.specialolympics.org/ </a:t>
            </a:r>
            <a:br>
              <a:rPr lang="en-U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fr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health/strong-minds</a:t>
            </a:r>
            <a:endParaRPr lang="en-US" sz="2800" b="1" dirty="0">
              <a:latin typeface="Ubuntu" panose="020B0504030602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36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4CE237-D017-4F54-82C1-CD0A48C3CBA8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Questions de discussion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45B9DF-65A3-48C1-A7F3-E3BD17D0252E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Comment savoir si une technique d'autogestion a fonctionné pour vous calmer ou non 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Y a-t-il des techniques qui ne figurent pas sur cette liste et que vous recommanderiez à d'autres 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Comment pouvez-vous mieux gérer vos émotions 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Montrer des émotions est-il bon ou mauvais ?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Mentors : Comment gérez-vous vos émotions ? Des conseils pour les athlètes leaders ?</a:t>
            </a:r>
          </a:p>
        </p:txBody>
      </p:sp>
    </p:spTree>
    <p:extLst>
      <p:ext uri="{BB962C8B-B14F-4D97-AF65-F5344CB8AC3E}">
        <p14:creationId xmlns:p14="http://schemas.microsoft.com/office/powerpoint/2010/main" val="1738755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ône&#10;&#10;Description générée automatiquement">
            <a:extLst>
              <a:ext uri="{FF2B5EF4-FFF2-40B4-BE49-F238E27FC236}">
                <a16:creationId xmlns:a16="http://schemas.microsoft.com/office/drawing/2014/main" id="{8F40F5CF-8DD2-40B1-808A-F75DDDE43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930" y="3866147"/>
            <a:ext cx="1648743" cy="1696421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F4E5C1B-8784-4454-991E-497D93AF70C1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" sz="2400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Dans cette leçon, nous allons : </a:t>
            </a:r>
          </a:p>
          <a:p>
            <a:pPr marL="257168" indent="-257168">
              <a:lnSpc>
                <a:spcPct val="150000"/>
              </a:lnSpc>
            </a:pP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Définir </a:t>
            </a:r>
            <a:r>
              <a:rPr lang="fr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la pitié</a:t>
            </a: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fr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la sympathie</a:t>
            </a: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, </a:t>
            </a:r>
            <a:r>
              <a:rPr lang="fr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l'empathie</a:t>
            </a: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 et </a:t>
            </a:r>
            <a:r>
              <a:rPr lang="fr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la compassion</a:t>
            </a:r>
          </a:p>
          <a:p>
            <a:pPr marL="257168" indent="-257168">
              <a:lnSpc>
                <a:spcPct val="150000"/>
              </a:lnSpc>
            </a:pP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 ce à quoi chacun de ces éléments ressemble et en quoi ils sont différents</a:t>
            </a:r>
          </a:p>
          <a:p>
            <a:pPr marL="257168" indent="-257168">
              <a:lnSpc>
                <a:spcPct val="150000"/>
              </a:lnSpc>
            </a:pP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 la manière de répondre aux autres avec empathie</a:t>
            </a:r>
          </a:p>
          <a:p>
            <a:pPr marL="257168" indent="-257168">
              <a:lnSpc>
                <a:spcPct val="150000"/>
              </a:lnSpc>
            </a:pP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Discuter de la manière dont l'empathie peut renforcer votre leadership</a:t>
            </a:r>
          </a:p>
          <a:p>
            <a:pPr marL="257168" indent="-257168">
              <a:lnSpc>
                <a:spcPct val="150000"/>
              </a:lnSpc>
            </a:pPr>
            <a:r>
              <a:rPr lang="fr" sz="2400" dirty="0">
                <a:solidFill>
                  <a:schemeClr val="bg1"/>
                </a:solidFill>
                <a:latin typeface="Ubuntu Light" panose="020B0304030602030204" pitchFamily="34" charset="0"/>
              </a:rPr>
              <a:t>Identifier comment vous pouvez améliorer votre empathie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E471D84-E68C-4D32-BAA8-2D385E61F9B2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Leçon 3 : Faire preuve d'empathie envers les autres</a:t>
            </a: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224AD332-8879-4442-8D88-F2F4B0D2D17C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6" name="Picture 5" descr="Un tableau coloré comportant quatre catégories différentes (de gauche à droite indique « pitié », « sympathie », « empathie » et « compassion ») en haut, avec une flèche qui montre le niveau d'engagement de la personne ressentie ces émotions qui augmente à mesure qu'elle progresse à travers chacune d'elles.&#10;&#10;Celui-ci montre « Pitié » et dit « Je vois et je suis conscient de votre situation. » Il donne aussi un exemple de quelque chose que quelqu'un dirait s'il avait pitié de quelqu'un d'autre : « Oh non ! C'est dommage que cela soit arrivé. »">
              <a:extLst>
                <a:ext uri="{FF2B5EF4-FFF2-40B4-BE49-F238E27FC236}">
                  <a16:creationId xmlns:a16="http://schemas.microsoft.com/office/drawing/2014/main" id="{1359FE50-05AA-4668-BFFE-D6E04D13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D2FF2B-6013-4D07-81FF-11EE2BDBDDA1}"/>
                </a:ext>
              </a:extLst>
            </p:cNvPr>
            <p:cNvSpPr/>
            <p:nvPr/>
          </p:nvSpPr>
          <p:spPr>
            <a:xfrm>
              <a:off x="4643284" y="4296427"/>
              <a:ext cx="1708389" cy="68893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D8D002-B338-4F0D-97ED-5F641B87B8CD}"/>
                </a:ext>
              </a:extLst>
            </p:cNvPr>
            <p:cNvSpPr/>
            <p:nvPr/>
          </p:nvSpPr>
          <p:spPr>
            <a:xfrm>
              <a:off x="4643283" y="5652073"/>
              <a:ext cx="1708390" cy="8736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AC6A46-AA68-4D35-B252-BA233603FA70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790C06-C140-4B41-B959-07512B07D24F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FE4C8F-A7FD-437B-AFC9-AF3059BEE83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E1C495-F8F9-41B8-8C4B-32383447A4E2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91F8C8E-8D4D-4805-A763-968F13C5D5E1}"/>
              </a:ext>
            </a:extLst>
          </p:cNvPr>
          <p:cNvSpPr txBox="1">
            <a:spLocks/>
          </p:cNvSpPr>
          <p:nvPr/>
        </p:nvSpPr>
        <p:spPr>
          <a:xfrm>
            <a:off x="1472450" y="60847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Dommage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1D23EC7-40FB-49DC-A8E2-A0D02879C64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" sz="2000" b="1" dirty="0">
                <a:latin typeface="Ubuntu Light" panose="020B0304030602030204" pitchFamily="34" charset="0"/>
              </a:rPr>
              <a:t>La pitié</a:t>
            </a:r>
            <a:r>
              <a:rPr lang="fr" sz="2000" dirty="0">
                <a:latin typeface="Ubuntu Light" panose="020B0304030602030204" pitchFamily="34" charset="0"/>
              </a:rPr>
              <a:t> est ce sentiment de tristesse causé par la souffrance et le malheur des autres.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fr" sz="2000" dirty="0">
                <a:latin typeface="Ubuntu Light" panose="020B0304030602030204" pitchFamily="34" charset="0"/>
              </a:rPr>
              <a:t>Une personne qui est prise en pitié est généralement méprisée parce qu'elle est dans une mauvaise situation.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16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061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FCED0F4-0503-40CE-B88C-4690D402A61E}"/>
              </a:ext>
            </a:extLst>
          </p:cNvPr>
          <p:cNvSpPr txBox="1">
            <a:spLocks/>
          </p:cNvSpPr>
          <p:nvPr/>
        </p:nvSpPr>
        <p:spPr>
          <a:xfrm>
            <a:off x="148769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Sympathie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0A2537A-4A55-4363-A7B0-7AE733A8370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sympathie</a:t>
            </a: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est la relation entre les gens, donc quand quelque chose affecte quelqu'un, l'autre personne le ressent aussi.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C'est mieux que la pitié parce que tu penses et tu tiens à leur situation, mais ce sentiment n'est pas assez fort pour que tu essaies de les aider.</a:t>
            </a:r>
            <a:endParaRPr lang="en-US" sz="1800" dirty="0">
              <a:latin typeface="Ubuntu Light" panose="020B030403060203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1136C29-0DE5-4B72-A876-C5423A91DD7F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14" name="Picture 5" descr="Un tableau coloré comportant quatre catégories différentes (de gauche à droite indique « pitié », « sympathie », « empathie » et « compassion ») en haut, avec une flèche qui montre le niveau d'engagement de la personne ressentie ces émotions qui augmente à mesure qu'elle progresse à travers chacune d'elles.&#10;&#10;Celui-ci montre « Pitié » et dit « Je vois et je suis conscient de votre situation. » Il donne aussi un exemple de quelque chose que quelqu'un dirait s'il avait pitié de quelqu'un d'autre : « Oh non ! C'est dommage que cela soit arrivé. »">
              <a:extLst>
                <a:ext uri="{FF2B5EF4-FFF2-40B4-BE49-F238E27FC236}">
                  <a16:creationId xmlns:a16="http://schemas.microsoft.com/office/drawing/2014/main" id="{84D15508-8968-4B9B-B441-8D1A508A0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83F3AE5-44D1-441A-9371-C8125C0CFEF7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6EBB5BD4-CEBB-4B9C-A7DF-53C48936A7F6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D0095859-0550-4D74-B396-5A6EE8F20CF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12BB531E-EDA3-462F-8A42-0FC3CED5D42F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049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29BA72-40AF-4EB4-A535-D87A2B7FA2DF}"/>
              </a:ext>
            </a:extLst>
          </p:cNvPr>
          <p:cNvSpPr txBox="1">
            <a:spLocks/>
          </p:cNvSpPr>
          <p:nvPr/>
        </p:nvSpPr>
        <p:spPr>
          <a:xfrm>
            <a:off x="147245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Empathie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78302F-68CE-46E1-ADBE-60206F493CB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fr" sz="2000" b="1" dirty="0">
                <a:latin typeface="Ubuntu Light" panose="020B0304030602030204" pitchFamily="34" charset="0"/>
              </a:rPr>
              <a:t>L'empathie</a:t>
            </a:r>
            <a:r>
              <a:rPr lang="fr" sz="2000" dirty="0">
                <a:latin typeface="Ubuntu Light" panose="020B0304030602030204" pitchFamily="34" charset="0"/>
              </a:rPr>
              <a:t> est la capacité de comprendre et de partager les sentiments de quelqu'un d'autre.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fr" sz="2000" dirty="0">
                <a:latin typeface="Ubuntu Light" panose="020B0304030602030204" pitchFamily="34" charset="0"/>
              </a:rPr>
              <a:t>L'empathie est différente de la pitié et de la sympathie car elle implique un geste consistant à essayer de comprendre et de partager les sentiments de quelqu'un d'autre. 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61C123A-8E2F-4BDF-9FC5-382646275637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12" name="Picture 5" descr="Un tableau coloré comportant quatre catégories différentes (de gauche à droite indique « pitié », « sympathie », « empathie » et « compassion ») en haut, avec une flèche qui montre le niveau d'engagement de la personne ressentie ces émotions qui augmente à mesure qu'elle progresse à travers chacune d'elles.&#10;&#10;Celui-ci montre « Pitié » et dit « Je vois et je suis conscient de votre situation. » Il donne aussi un exemple de quelque chose que quelqu'un dirait s'il avait pitié de quelqu'un d'autre : « Oh non ! C'est dommage que cela soit arrivé. »">
              <a:extLst>
                <a:ext uri="{FF2B5EF4-FFF2-40B4-BE49-F238E27FC236}">
                  <a16:creationId xmlns:a16="http://schemas.microsoft.com/office/drawing/2014/main" id="{62CDCA1F-8513-4349-8BBE-D816A63CA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A9AD4A4F-0908-44A5-B0B3-B5DD0B7E1346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6A141E21-722A-4531-ADF5-517D2DC321ED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2213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 tableau coloré comportant quatre catégories différentes (de gauche à droite indique « pitié », « sympathie », « empathie » et « compassion ») en haut, avec une flèche qui montre le niveau d'engagement de la personne ressentie ces émotions qui augmente à mesure qu'elle progresse à travers chacune d'elles.&#10;&#10;Celui-ci montre « Pitié » et dit « Je vois et je suis conscient de votre situation. » Il donne aussi un exemple de quelque chose que quelqu'un dirait s'il avait pitié de quelqu'un d'autre : « Oh non ! C'est dommage que cela soit arrivé. »">
            <a:extLst>
              <a:ext uri="{FF2B5EF4-FFF2-40B4-BE49-F238E27FC236}">
                <a16:creationId xmlns:a16="http://schemas.microsoft.com/office/drawing/2014/main" id="{2CF916E7-12C3-4D70-A36E-A75FC42BD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699" y="3272589"/>
            <a:ext cx="7116601" cy="269538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A143515-D9F3-49E7-A0C8-C97B95BC974B}"/>
              </a:ext>
            </a:extLst>
          </p:cNvPr>
          <p:cNvSpPr txBox="1">
            <a:spLocks/>
          </p:cNvSpPr>
          <p:nvPr/>
        </p:nvSpPr>
        <p:spPr>
          <a:xfrm>
            <a:off x="145721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Compassion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FD28B2-8F26-4AD9-A183-E5D6E13C5134}"/>
              </a:ext>
            </a:extLst>
          </p:cNvPr>
          <p:cNvSpPr txBox="1">
            <a:spLocks/>
          </p:cNvSpPr>
          <p:nvPr/>
        </p:nvSpPr>
        <p:spPr>
          <a:xfrm>
            <a:off x="519019" y="1640639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compassion</a:t>
            </a: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est ce sentiment où  l'</a:t>
            </a:r>
            <a:r>
              <a:rPr kumimoji="0" lang="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empathie</a:t>
            </a: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est si forte que tu dois faire quelque chose pour aider.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 Light" panose="020B03040306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Tu comprends leur situation, tu ressens peut-être même la douleur toi-même, et tu ferais tout pour qu'ils se sentent mieux.</a:t>
            </a:r>
          </a:p>
        </p:txBody>
      </p:sp>
    </p:spTree>
    <p:extLst>
      <p:ext uri="{BB962C8B-B14F-4D97-AF65-F5344CB8AC3E}">
        <p14:creationId xmlns:p14="http://schemas.microsoft.com/office/powerpoint/2010/main" val="1841769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708013-74A5-42E7-BBEC-13AE129E3F1C}"/>
              </a:ext>
            </a:extLst>
          </p:cNvPr>
          <p:cNvSpPr txBox="1">
            <a:spLocks/>
          </p:cNvSpPr>
          <p:nvPr/>
        </p:nvSpPr>
        <p:spPr>
          <a:xfrm>
            <a:off x="2599837" y="1154832"/>
            <a:ext cx="6992327" cy="677084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n-US" sz="2400" dirty="0">
              <a:latin typeface="Ubuntu Light" panose="020B0304030602030204" pitchFamily="34" charset="0"/>
            </a:endParaRPr>
          </a:p>
        </p:txBody>
      </p:sp>
      <p:pic>
        <p:nvPicPr>
          <p:cNvPr id="4" name="Picture 3" descr="Voici le même tableau coloré que dans les diapositives précédentes montrant les quatre émotions et la description.">
            <a:extLst>
              <a:ext uri="{FF2B5EF4-FFF2-40B4-BE49-F238E27FC236}">
                <a16:creationId xmlns:a16="http://schemas.microsoft.com/office/drawing/2014/main" id="{0936A389-DD13-4917-96EE-8431FC6BD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488" y="2005263"/>
            <a:ext cx="9327024" cy="353257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238FA19-8072-4415-B37D-2D9F6F252948}"/>
              </a:ext>
            </a:extLst>
          </p:cNvPr>
          <p:cNvSpPr txBox="1">
            <a:spLocks/>
          </p:cNvSpPr>
          <p:nvPr/>
        </p:nvSpPr>
        <p:spPr>
          <a:xfrm>
            <a:off x="1487690" y="61127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fr" sz="3200" b="1" dirty="0">
                <a:latin typeface="Ubuntu Light" panose="020B0304030602030204" pitchFamily="34" charset="0"/>
              </a:rPr>
              <a:t>Faisons le point !</a:t>
            </a:r>
          </a:p>
        </p:txBody>
      </p:sp>
    </p:spTree>
    <p:extLst>
      <p:ext uri="{BB962C8B-B14F-4D97-AF65-F5344CB8AC3E}">
        <p14:creationId xmlns:p14="http://schemas.microsoft.com/office/powerpoint/2010/main" val="3563795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E49B03-DCA2-45C1-ACC6-F4B4F86812EC}"/>
              </a:ext>
            </a:extLst>
          </p:cNvPr>
          <p:cNvSpPr txBox="1">
            <a:spLocks/>
          </p:cNvSpPr>
          <p:nvPr/>
        </p:nvSpPr>
        <p:spPr>
          <a:xfrm>
            <a:off x="148769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Laquelle est l'empathie 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756A9E-E979-451C-A12F-AF0373991A7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fr" sz="2000" dirty="0">
                <a:latin typeface="Ubuntu Light" panose="020B0304030602030204" pitchFamily="34" charset="0"/>
              </a:rPr>
              <a:t>« Je suis tombé la semaine dernière à l'entraînement et je ne pense pas pouvoir rivaliser aujourd'hui.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Ne sois pas un bébé ! Tu vas t'en sortir.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Oh mec ! Je suis vraiment désolée. Ça a l'air de faire mal !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Aïe ! Tu devrais voir le bleu que j'ai eu la semaine dernière. »</a:t>
            </a:r>
          </a:p>
        </p:txBody>
      </p:sp>
    </p:spTree>
    <p:extLst>
      <p:ext uri="{BB962C8B-B14F-4D97-AF65-F5344CB8AC3E}">
        <p14:creationId xmlns:p14="http://schemas.microsoft.com/office/powerpoint/2010/main" val="1831371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9D2AD0-EA1B-4D43-ABF2-AA614C585198}"/>
              </a:ext>
            </a:extLst>
          </p:cNvPr>
          <p:cNvSpPr txBox="1">
            <a:spLocks/>
          </p:cNvSpPr>
          <p:nvPr/>
        </p:nvSpPr>
        <p:spPr>
          <a:xfrm>
            <a:off x="150293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Laquelle est l'empathie 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14D2E3-7D04-4B9F-ADDA-46CC323E81FD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fr" sz="2000" dirty="0">
                <a:latin typeface="Ubuntu Light" panose="020B0304030602030204" pitchFamily="34" charset="0"/>
              </a:rPr>
              <a:t>« Je suis anxieuse pour mon match de tennis aujourd'hui.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Ce sera un combat difficile pour toi, mais je pense que tu peux y arriver.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Je comprends et je ne t'en veux pas. Trouvons un remplaçant pour toi.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Je comprends que tu sois nerveux, mais je sais que tu t'es beaucoup entraîné, donc je sais que tu feras de ton mieux ! »</a:t>
            </a:r>
          </a:p>
        </p:txBody>
      </p:sp>
    </p:spTree>
    <p:extLst>
      <p:ext uri="{BB962C8B-B14F-4D97-AF65-F5344CB8AC3E}">
        <p14:creationId xmlns:p14="http://schemas.microsoft.com/office/powerpoint/2010/main" val="2596625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F59054E-1452-4ADE-BC3F-2971A3627FAF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Laquelle est l'empathie 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22FA39-F3FC-4802-A4E1-114FDD05B026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fr" sz="2000" dirty="0">
                <a:latin typeface="Ubuntu Light" panose="020B0304030602030204" pitchFamily="34" charset="0"/>
              </a:rPr>
              <a:t>« Le dentiste m'a dit que je devais subir une chirurgie de canal très douloureuse.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Oh mec, c'est horrible !  Dis-moi si tu veux que je t'apporte de la soupe ou un milkshake après.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Mon cousin en avait un et il a dit que ça ne faisait pas du tout mal. »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fr" sz="2000" dirty="0">
                <a:latin typeface="Ubuntu Light" panose="020B0304030602030204" pitchFamily="34" charset="0"/>
              </a:rPr>
              <a:t>« Ça va vraiment faire mal. Bonne chance ! »</a:t>
            </a:r>
          </a:p>
        </p:txBody>
      </p:sp>
    </p:spTree>
    <p:extLst>
      <p:ext uri="{BB962C8B-B14F-4D97-AF65-F5344CB8AC3E}">
        <p14:creationId xmlns:p14="http://schemas.microsoft.com/office/powerpoint/2010/main" val="4229405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3F18D1-E36A-4C31-ABAE-F3DCEC19A39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Questions de réflexion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4F3D926-4FF2-497F-9CE8-860F567F0E5A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Racontez-nous un moment où quelqu'un vous a montré de la compassion. Comment cela vous a-t-il fait ressentir (utilisez la roue des émotions) 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Parlez-nous d'un moment où vous avez montré de la compassion à quelqu'un d'autre.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Comment l'empathie peut-elle vous aider en tant que leader 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Comment pouvez-vous améliorer votre empathie ?</a:t>
            </a:r>
          </a:p>
        </p:txBody>
      </p:sp>
    </p:spTree>
    <p:extLst>
      <p:ext uri="{BB962C8B-B14F-4D97-AF65-F5344CB8AC3E}">
        <p14:creationId xmlns:p14="http://schemas.microsoft.com/office/powerpoint/2010/main" val="3327717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7B228B-AB2F-4516-8669-B0C9D6AB553D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Devinez l'émotion 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DABD23-4C03-4058-9B6F-A62D778E53A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Le groupe sera divisé en groupes de 2 à 4 individus.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Vous utiliserez la liste des émotions de la roue des émotions de la Leçon 1.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Chaque personne du groupe choisira à tour de rôle une émotion dans la liste et la jouera sans utiliser de mots.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Les membres du groupe doivent deviner l'émotion.</a:t>
            </a:r>
          </a:p>
        </p:txBody>
      </p:sp>
    </p:spTree>
    <p:extLst>
      <p:ext uri="{BB962C8B-B14F-4D97-AF65-F5344CB8AC3E}">
        <p14:creationId xmlns:p14="http://schemas.microsoft.com/office/powerpoint/2010/main" val="2784166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D4B89F-6C7F-4A52-981D-E6AFDD987F0E}"/>
              </a:ext>
            </a:extLst>
          </p:cNvPr>
          <p:cNvSpPr txBox="1">
            <a:spLocks/>
          </p:cNvSpPr>
          <p:nvPr/>
        </p:nvSpPr>
        <p:spPr>
          <a:xfrm>
            <a:off x="1426730" y="62992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Devinez l'émotion 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929280-751F-4349-BFA9-EC1978A87FA6}"/>
              </a:ext>
            </a:extLst>
          </p:cNvPr>
          <p:cNvSpPr txBox="1">
            <a:spLocks/>
          </p:cNvSpPr>
          <p:nvPr/>
        </p:nvSpPr>
        <p:spPr>
          <a:xfrm>
            <a:off x="696000" y="1591204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1950" dirty="0">
                <a:latin typeface="Ubuntu Light" panose="020B0304030602030204" pitchFamily="34" charset="0"/>
              </a:rPr>
              <a:t>Le groupe sera divisé en 2 équipes.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1950" dirty="0">
                <a:latin typeface="Ubuntu Light" panose="020B0304030602030204" pitchFamily="34" charset="0"/>
              </a:rPr>
              <a:t>Un participant de l'équipe A choisira une flashcard sur laquelle est écrite une émotion.  Ils expriment cette émotion à leur groupe sans utiliser de mots.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1950" dirty="0">
                <a:latin typeface="Ubuntu Light" panose="020B0304030602030204" pitchFamily="34" charset="0"/>
              </a:rPr>
              <a:t>Les autres membres de l'équipe A doivent deviner l'émotion. Vous aurez 15 secondes pour deviner l'émotion.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1950" dirty="0">
                <a:latin typeface="Ubuntu Light" panose="020B0304030602030204" pitchFamily="34" charset="0"/>
              </a:rPr>
              <a:t>Si l'équipe A devine correctement l'émotion, elle gagne 1 point.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1950" dirty="0">
                <a:latin typeface="Ubuntu Light" panose="020B0304030602030204" pitchFamily="34" charset="0"/>
              </a:rPr>
              <a:t>L'équipe B répète le processus en sélectionnant une nouvelle émotion et en la jouant.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1950" dirty="0">
                <a:latin typeface="Ubuntu Light" panose="020B0304030602030204" pitchFamily="34" charset="0"/>
              </a:rPr>
              <a:t>Répétez jusqu'à ce que chaque membre de l'équipe ait un tour pour exprimer une émotion.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1950" dirty="0">
                <a:latin typeface="Ubuntu Light" panose="020B0304030602030204" pitchFamily="34" charset="0"/>
              </a:rPr>
              <a:t>L'équipe avec le meilleur score gagne !</a:t>
            </a:r>
          </a:p>
        </p:txBody>
      </p:sp>
    </p:spTree>
    <p:extLst>
      <p:ext uri="{BB962C8B-B14F-4D97-AF65-F5344CB8AC3E}">
        <p14:creationId xmlns:p14="http://schemas.microsoft.com/office/powerpoint/2010/main" val="1750456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313353-A687-4A5A-B52D-A5A5F8C0D798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Devinez le débriefing des émotions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6ED84-B7A7-4B46-BC2F-CFA3D375CB1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Qu'est-ce qui était difficile à deviner en ce qui concerne les émotions 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Y avait-il certaines émotions plus faciles à deviner 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À quoi avez-vous prêté attention pour deviner la bonne émotion 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" sz="2000" dirty="0">
                <a:latin typeface="Ubuntu Light" panose="020B0304030602030204" pitchFamily="34" charset="0"/>
              </a:rPr>
              <a:t>Comment identifier les émotions chez les gens (et chez soi-même) peut-il vous aider à travailler avec eux et à devenir un meilleur leader ?</a:t>
            </a:r>
          </a:p>
        </p:txBody>
      </p:sp>
    </p:spTree>
    <p:extLst>
      <p:ext uri="{BB962C8B-B14F-4D97-AF65-F5344CB8AC3E}">
        <p14:creationId xmlns:p14="http://schemas.microsoft.com/office/powerpoint/2010/main" val="3939114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16266E1C-717A-46A8-AD6E-4E2FB54C3110}"/>
              </a:ext>
            </a:extLst>
          </p:cNvPr>
          <p:cNvGrpSpPr/>
          <p:nvPr/>
        </p:nvGrpSpPr>
        <p:grpSpPr>
          <a:xfrm>
            <a:off x="6058614" y="643436"/>
            <a:ext cx="1161666" cy="1167572"/>
            <a:chOff x="7429141" y="246836"/>
            <a:chExt cx="1306152" cy="1312793"/>
          </a:xfrm>
        </p:grpSpPr>
        <p:sp>
          <p:nvSpPr>
            <p:cNvPr id="7" name="Oval 6"/>
            <p:cNvSpPr/>
            <p:nvPr/>
          </p:nvSpPr>
          <p:spPr bwMode="auto">
            <a:xfrm>
              <a:off x="7480575" y="304800"/>
              <a:ext cx="1178518" cy="11772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344042-E244-493A-8BF2-3E491BF8735F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141" y="246836"/>
              <a:ext cx="1306152" cy="13127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9EA5954-6B99-4750-A892-5427A632A624}"/>
              </a:ext>
            </a:extLst>
          </p:cNvPr>
          <p:cNvSpPr txBox="1">
            <a:spLocks/>
          </p:cNvSpPr>
          <p:nvPr/>
        </p:nvSpPr>
        <p:spPr>
          <a:xfrm>
            <a:off x="1472450" y="610325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" sz="3200" b="1" dirty="0">
                <a:latin typeface="Ubuntu Light" panose="020B0304030602030204" pitchFamily="34" charset="0"/>
              </a:rPr>
              <a:t>Conclusion du module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E5E89E-6E75-4BB9-BC3E-9964DF466D2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La conscience de soi est la capacité d'identifier et de comprendre ses émotions. Cela vous aide à gérer vos émotions.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L'autogestion est la capacité de contrôler ses émotions, pensées et comportements. Cela vous aide à réagir calmement plutôt qu'émotionnellement.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L'empathie est la capacité de comprendre et de partager les sentiments des autres. Cela vous aide à comprendre pourquoi les autres réagissent ainsi et vous permet de répondre de manière appropriée.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Comprendre ses émotions, savoir les contrôler et comprendre celles des autres fera de vous un leader plus fort.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DF6749-BDAB-44B2-98F1-D002DE4FAC5F}"/>
              </a:ext>
            </a:extLst>
          </p:cNvPr>
          <p:cNvSpPr txBox="1"/>
          <p:nvPr/>
        </p:nvSpPr>
        <p:spPr>
          <a:xfrm>
            <a:off x="5841811" y="4976787"/>
            <a:ext cx="5260622" cy="12926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" sz="2400" dirty="0">
                <a:solidFill>
                  <a:schemeClr val="bg1"/>
                </a:solidFill>
              </a:rPr>
              <a:t>Veuillez prendre l'évaluation :</a:t>
            </a:r>
            <a:br>
              <a:rPr lang="en-US" dirty="0"/>
            </a:br>
            <a:r>
              <a:rPr lang="fr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https://specialolympics.qualtrics.com</a:t>
            </a:r>
            <a:b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fr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/jfe/forme/SV_5cZHOzU0qemAkDP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3A867-BAA4-4FB4-81DE-0D1B0237006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771" y="4976787"/>
            <a:ext cx="1292662" cy="12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FB84FE5-6FD1-468D-A76B-C10780EC1E43}"/>
              </a:ext>
            </a:extLst>
          </p:cNvPr>
          <p:cNvSpPr txBox="1"/>
          <p:nvPr/>
        </p:nvSpPr>
        <p:spPr>
          <a:xfrm>
            <a:off x="1695450" y="1609994"/>
            <a:ext cx="4927824" cy="1543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fr" sz="115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MERCI! </a:t>
            </a:r>
          </a:p>
        </p:txBody>
      </p:sp>
    </p:spTree>
    <p:extLst>
      <p:ext uri="{BB962C8B-B14F-4D97-AF65-F5344CB8AC3E}">
        <p14:creationId xmlns:p14="http://schemas.microsoft.com/office/powerpoint/2010/main" val="303724564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5F471A-1172-4DA3-BCAA-5F4907A5CEA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913D1CC-0C43-41EE-899A-9DB99A5490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0A6CBB-BAFC-4B03-8A9D-0D3877BC34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17718</TotalTime>
  <Words>1669</Words>
  <Application>Microsoft Office PowerPoint</Application>
  <PresentationFormat>Widescreen</PresentationFormat>
  <Paragraphs>169</Paragraphs>
  <Slides>33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Gill Sans</vt:lpstr>
      <vt:lpstr>GT Walsheim Pro Condensed Black</vt:lpstr>
      <vt:lpstr>Ubuntu</vt:lpstr>
      <vt:lpstr>Ubuntu Light</vt:lpstr>
      <vt:lpstr>1_Custom Design</vt:lpstr>
      <vt:lpstr>2_Custom Design</vt:lpstr>
      <vt:lpstr>Comprendre les émotions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Ciaran OGaora</dc:creator>
  <cp:lastModifiedBy>Janina Walters</cp:lastModifiedBy>
  <cp:revision>138</cp:revision>
  <dcterms:created xsi:type="dcterms:W3CDTF">2012-07-03T15:00:02Z</dcterms:created>
  <dcterms:modified xsi:type="dcterms:W3CDTF">2026-08-29T06:57:26Z</dcterms:modified>
</cp:coreProperties>
</file>