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25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  <p:sldMasterId id="2147483796" r:id="rId2"/>
  </p:sldMasterIdLst>
  <p:notesMasterIdLst>
    <p:notesMasterId r:id="rId36"/>
  </p:notesMasterIdLst>
  <p:handoutMasterIdLst>
    <p:handoutMasterId r:id="rId37"/>
  </p:handoutMasterIdLst>
  <p:sldIdLst>
    <p:sldId id="276" r:id="rId3"/>
    <p:sldId id="279" r:id="rId4"/>
    <p:sldId id="280" r:id="rId5"/>
    <p:sldId id="281" r:id="rId6"/>
    <p:sldId id="277" r:id="rId7"/>
    <p:sldId id="282" r:id="rId8"/>
    <p:sldId id="303" r:id="rId9"/>
    <p:sldId id="306" r:id="rId10"/>
    <p:sldId id="326" r:id="rId11"/>
    <p:sldId id="324" r:id="rId12"/>
    <p:sldId id="325" r:id="rId13"/>
    <p:sldId id="323" r:id="rId14"/>
    <p:sldId id="308" r:id="rId15"/>
    <p:sldId id="285" r:id="rId16"/>
    <p:sldId id="336" r:id="rId17"/>
    <p:sldId id="310" r:id="rId18"/>
    <p:sldId id="328" r:id="rId19"/>
    <p:sldId id="327" r:id="rId20"/>
    <p:sldId id="288" r:id="rId21"/>
    <p:sldId id="305" r:id="rId22"/>
    <p:sldId id="332" r:id="rId23"/>
    <p:sldId id="333" r:id="rId24"/>
    <p:sldId id="334" r:id="rId25"/>
    <p:sldId id="335" r:id="rId26"/>
    <p:sldId id="314" r:id="rId27"/>
    <p:sldId id="313" r:id="rId28"/>
    <p:sldId id="315" r:id="rId29"/>
    <p:sldId id="316" r:id="rId30"/>
    <p:sldId id="317" r:id="rId31"/>
    <p:sldId id="318" r:id="rId32"/>
    <p:sldId id="319" r:id="rId33"/>
    <p:sldId id="302" r:id="rId34"/>
    <p:sldId id="274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7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13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5C88"/>
    <a:srgbClr val="222421"/>
    <a:srgbClr val="2E3333"/>
    <a:srgbClr val="1A1A16"/>
    <a:srgbClr val="1A1A10"/>
    <a:srgbClr val="16151E"/>
    <a:srgbClr val="292511"/>
    <a:srgbClr val="000000"/>
    <a:srgbClr val="FF5517"/>
    <a:srgbClr val="FF7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86388" autoAdjust="0"/>
  </p:normalViewPr>
  <p:slideViewPr>
    <p:cSldViewPr snapToGrid="0" snapToObjects="1">
      <p:cViewPr varScale="1">
        <p:scale>
          <a:sx n="64" d="100"/>
          <a:sy n="64" d="100"/>
        </p:scale>
        <p:origin x="837" y="5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5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23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45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customXml" Target="../customXml/item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/>
            <a:fld id="{64D70A94-535E-A242-8751-E65D819C19D3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/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/>
            <a:fld id="{31A25BBB-A885-FB47-A586-C46B257BEE92}" type="datetimeFigureOut">
              <a:rPr lang="en-US" smtClean="0"/>
              <a:pPr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Hans"/>
              <a:t>点击编辑主文本样式</a:t>
            </a:r>
          </a:p>
          <a:p>
            <a:pPr lvl="1"/>
            <a:r>
              <a:rPr lang="zh-Hans"/>
              <a:t>第二层</a:t>
            </a:r>
          </a:p>
          <a:p>
            <a:pPr lvl="2"/>
            <a:r>
              <a:rPr lang="zh-Hans"/>
              <a:t>第三层</a:t>
            </a:r>
          </a:p>
          <a:p>
            <a:pPr lvl="3"/>
            <a:r>
              <a:rPr lang="zh-Hans"/>
              <a:t>第四级</a:t>
            </a:r>
          </a:p>
          <a:p>
            <a:pPr lvl="4"/>
            <a:r>
              <a:rPr lang="zh-Hans"/>
              <a:t>第五级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/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teens/understand-emotions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96169"/>
      </p:ext>
    </p:extLst>
  </p:cSld>
  <p:clrMapOvr>
    <a:masterClrMapping/>
  </p:clrMapOvr>
</p:notes>
</file>

<file path=ppt/notesSlides/notesSlide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Hans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来源：Nemours的TeensHealth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408"/>
      </p:ext>
    </p:extLst>
  </p:cSld>
  <p:clrMapOvr>
    <a:masterClrMapping/>
  </p:clrMapOvr>
</p:notes>
</file>

<file path=ppt/notesSlides/notesSlide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88022"/>
      </p:ext>
    </p:extLst>
  </p:cSld>
  <p:clrMapOvr>
    <a:masterClrMapping/>
  </p:clrMapOvr>
</p:notes>
</file>

<file path=ppt/notesSlides/notesSlide4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Hans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来源：Nemours的TeensHealth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57346"/>
      </p:ext>
    </p:extLst>
  </p:cSld>
  <p:clrMapOvr>
    <a:masterClrMapping/>
  </p:clrMapOvr>
</p:notes>
</file>

<file path=ppt/notesSlides/notesSlide5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Hans" sz="1800" i="1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来源：Nemours的TeensHealth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45454"/>
      </p:ext>
    </p:extLst>
  </p:cSld>
  <p:clrMapOvr>
    <a:masterClrMapping/>
  </p:clrMapOvr>
</p:notes>
</file>

<file path=ppt/notesSlides/notesSlide6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15851"/>
      </p:ext>
    </p:extLst>
  </p:cSld>
  <p:clrMapOvr>
    <a:masterClrMapping/>
  </p:clrMapOvr>
</p:notes>
</file>

<file path=ppt/notesSlides/notesSlide7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07752"/>
      </p:ext>
    </p:extLst>
  </p:cSld>
  <p:clrMapOvr>
    <a:masterClrMapping/>
  </p:clrMapOvr>
</p:notes>
</file>

<file path=ppt/notesSlides/notesSlide8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47931"/>
      </p:ext>
    </p:extLst>
  </p:cSld>
  <p:clrMapOvr>
    <a:masterClrMapping/>
  </p:clrMapOvr>
</p:notes>
</file>

<file path=ppt/notesSlides/notesSlide9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62194"/>
      </p:ext>
    </p:extLst>
  </p:cSld>
  <p:clrMapOvr>
    <a:masterClrMapping/>
  </p:clrMapOvr>
</p:notes>
</file>

<file path=ppt/notesSlides/notesSlide10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 lang="zh-Hans" dirty="0"/>
              <a:t>虚拟研讨会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48197"/>
      </p:ext>
    </p:extLst>
  </p:cSld>
  <p:clrMapOvr>
    <a:masterClrMapping/>
  </p:clrMapOvr>
</p:notes>
</file>

<file path=ppt/notesSlides/notesSlide1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 lang="zh-Hans" dirty="0"/>
              <a:t>线下工作坊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6496"/>
      </p:ext>
    </p:extLst>
  </p:cSld>
  <p:clrMapOvr>
    <a:masterClrMapping/>
  </p:clrMapOvr>
</p:notes>
</file>

<file path=ppt/notesSlides/notesSlide12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 lang="zh-Hans" dirty="0"/>
              <a:t>线下工作坊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28227"/>
      </p:ext>
    </p:extLst>
  </p:cSld>
  <p:clrMapOvr>
    <a:masterClrMapping/>
  </p:clrMapOvr>
</p:notes>
</file>

<file path=ppt/notesSlides/notesSlide13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/>
            <a:r>
              <a:rPr lang="zh-Hans" b="1" i="1" dirty="0"/>
              <a:t>请确保所有运动员领袖都参加评估。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/>
            <a:fld id="{036B4B2F-0019-C942-9AE2-8EB4A07943DA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73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1663701"/>
            <a:ext cx="5925897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一图里有伞&#10;&#10;描述自动生成">
            <a:extLst>
              <a:ext uri="{FF2B5EF4-FFF2-40B4-BE49-F238E27FC236}">
                <a16:creationId xmlns:a16="http://schemas.microsoft.com/office/drawing/2014/main" id="{71F99743-B863-4A49-9F27-B86CB8464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A916C971-4A5B-4410-802C-8D0E04D09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71A0FC54-573D-4722-86EB-F459E3167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4396" y="398976"/>
            <a:ext cx="2167000" cy="133582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AFD0ABA2-BCCB-4273-9659-9124F77218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5C5AC6D4-366D-4B9C-B3CF-2A16A6DAC6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</p:sldLayout>
</file>

<file path=ppt/slideLayouts/slideLayout18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rPr lang="zh-Han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/>
            <a:r>
              <a:rPr lang="zh-Han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319820"/>
      </p:ext>
    </p:extLst>
  </p:cSld>
  <p:clrMapOvr>
    <a:masterClrMapping/>
  </p:clrMapOvr>
</p:sldLayout>
</file>

<file path=ppt/slideLayouts/slideLayout20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zh-Han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Hans"/>
              <a:t>Haga clic para modificar los estilos de texto del patrón</a:t>
            </a:r>
          </a:p>
          <a:p>
            <a:pPr lvl="1"/>
            <a:r>
              <a:rPr lang="zh-Hans"/>
              <a:t>Segundo nivel</a:t>
            </a:r>
          </a:p>
          <a:p>
            <a:pPr lvl="2"/>
            <a:r>
              <a:rPr lang="zh-Hans"/>
              <a:t>第三颗小子</a:t>
            </a:r>
          </a:p>
          <a:p>
            <a:pPr lvl="3"/>
            <a:r>
              <a:rPr lang="zh-Hans"/>
              <a:t>cuarto nivel</a:t>
            </a:r>
          </a:p>
          <a:p>
            <a:pPr lvl="4"/>
            <a:r>
              <a:rPr lang="zh-Hans"/>
              <a:t>昆托·尼维尔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04158"/>
      </p:ext>
    </p:extLst>
  </p:cSld>
  <p:clrMapOvr>
    <a:masterClrMapping/>
  </p:clrMapOvr>
</p:sldLayout>
</file>

<file path=ppt/slideLayouts/slideLayout21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/>
            <a:r>
              <a:rPr lang="zh-Han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Han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817090"/>
      </p:ext>
    </p:extLst>
  </p:cSld>
  <p:clrMapOvr>
    <a:masterClrMapping/>
  </p:clrMapOvr>
</p:sldLayout>
</file>

<file path=ppt/slideLayouts/slideLayout22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zh-Han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Hans"/>
              <a:t>Haga clic para modificar los estilos de texto del patrón</a:t>
            </a:r>
          </a:p>
          <a:p>
            <a:pPr lvl="1"/>
            <a:r>
              <a:rPr lang="zh-Hans"/>
              <a:t>Segundo nivel</a:t>
            </a:r>
          </a:p>
          <a:p>
            <a:pPr lvl="2"/>
            <a:r>
              <a:rPr lang="zh-Hans"/>
              <a:t>第三颗小子</a:t>
            </a:r>
          </a:p>
          <a:p>
            <a:pPr lvl="3"/>
            <a:r>
              <a:rPr lang="zh-Hans"/>
              <a:t>cuarto nivel</a:t>
            </a:r>
          </a:p>
          <a:p>
            <a:pPr lvl="4"/>
            <a:r>
              <a:rPr lang="zh-Hans"/>
              <a:t>昆托·尼维尔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Hans"/>
              <a:t>Haga clic para modificar los estilos de texto del patrón</a:t>
            </a:r>
          </a:p>
          <a:p>
            <a:pPr lvl="1"/>
            <a:r>
              <a:rPr lang="zh-Hans"/>
              <a:t>Segundo nivel</a:t>
            </a:r>
          </a:p>
          <a:p>
            <a:pPr lvl="2"/>
            <a:r>
              <a:rPr lang="zh-Hans"/>
              <a:t>第三颗小子</a:t>
            </a:r>
          </a:p>
          <a:p>
            <a:pPr lvl="3"/>
            <a:r>
              <a:rPr lang="zh-Hans"/>
              <a:t>cuarto nivel</a:t>
            </a:r>
          </a:p>
          <a:p>
            <a:pPr lvl="4"/>
            <a:r>
              <a:rPr lang="zh-Hans"/>
              <a:t>昆托·尼维尔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689409"/>
      </p:ext>
    </p:extLst>
  </p:cSld>
  <p:clrMapOvr>
    <a:masterClrMapping/>
  </p:clrMapOvr>
</p:sldLayout>
</file>

<file path=ppt/slideLayouts/slideLayout23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/>
            <a:r>
              <a:rPr lang="zh-Han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Han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Hans"/>
              <a:t>Haga clic para modificar los estilos de texto del patrón</a:t>
            </a:r>
          </a:p>
          <a:p>
            <a:pPr lvl="1"/>
            <a:r>
              <a:rPr lang="zh-Hans"/>
              <a:t>Segundo nivel</a:t>
            </a:r>
          </a:p>
          <a:p>
            <a:pPr lvl="2"/>
            <a:r>
              <a:rPr lang="zh-Hans"/>
              <a:t>第三颗小子</a:t>
            </a:r>
          </a:p>
          <a:p>
            <a:pPr lvl="3"/>
            <a:r>
              <a:rPr lang="zh-Hans"/>
              <a:t>cuarto nivel</a:t>
            </a:r>
          </a:p>
          <a:p>
            <a:pPr lvl="4"/>
            <a:r>
              <a:rPr lang="zh-Hans"/>
              <a:t>昆托·尼维尔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Han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Hans"/>
              <a:t>Haga clic para modificar los estilos de texto del patrón</a:t>
            </a:r>
          </a:p>
          <a:p>
            <a:pPr lvl="1"/>
            <a:r>
              <a:rPr lang="zh-Hans"/>
              <a:t>Segundo nivel</a:t>
            </a:r>
          </a:p>
          <a:p>
            <a:pPr lvl="2"/>
            <a:r>
              <a:rPr lang="zh-Hans"/>
              <a:t>第三颗小子</a:t>
            </a:r>
          </a:p>
          <a:p>
            <a:pPr lvl="3"/>
            <a:r>
              <a:rPr lang="zh-Hans"/>
              <a:t>cuarto nivel</a:t>
            </a:r>
          </a:p>
          <a:p>
            <a:pPr lvl="4"/>
            <a:r>
              <a:rPr lang="zh-Hans"/>
              <a:t>昆托·尼维尔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64011"/>
      </p:ext>
    </p:extLst>
  </p:cSld>
  <p:clrMapOvr>
    <a:masterClrMapping/>
  </p:clrMapOvr>
</p:sldLayout>
</file>

<file path=ppt/slideLayouts/slideLayout24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zh-Han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690438"/>
      </p:ext>
    </p:extLst>
  </p:cSld>
  <p:clrMapOvr>
    <a:masterClrMapping/>
  </p:clrMapOvr>
</p:sldLayout>
</file>

<file path=ppt/slideLayouts/slideLayout25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951830"/>
      </p:ext>
    </p:extLst>
  </p:cSld>
  <p:clrMapOvr>
    <a:masterClrMapping/>
  </p:clrMapOvr>
</p:sldLayout>
</file>

<file path=ppt/slideLayouts/slideLayout26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/>
            <a:r>
              <a:rPr lang="zh-Han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Hans"/>
              <a:t>Haga clic para modificar los estilos de texto del patrón</a:t>
            </a:r>
          </a:p>
          <a:p>
            <a:pPr lvl="1"/>
            <a:r>
              <a:rPr lang="zh-Hans"/>
              <a:t>Segundo nivel</a:t>
            </a:r>
          </a:p>
          <a:p>
            <a:pPr lvl="2"/>
            <a:r>
              <a:rPr lang="zh-Hans"/>
              <a:t>第三颗小子</a:t>
            </a:r>
          </a:p>
          <a:p>
            <a:pPr lvl="3"/>
            <a:r>
              <a:rPr lang="zh-Hans"/>
              <a:t>cuarto nivel</a:t>
            </a:r>
          </a:p>
          <a:p>
            <a:pPr lvl="4"/>
            <a:r>
              <a:rPr lang="zh-Hans"/>
              <a:t>昆托·尼维尔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Han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43032"/>
      </p:ext>
    </p:extLst>
  </p:cSld>
  <p:clrMapOvr>
    <a:masterClrMapping/>
  </p:clrMapOvr>
</p:sldLayout>
</file>

<file path=ppt/slideLayouts/slideLayout27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/>
            <a:r>
              <a:rPr lang="zh-Han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/>
            <a:r>
              <a:rPr lang="zh-Han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Han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38565"/>
      </p:ext>
    </p:extLst>
  </p:cSld>
  <p:clrMapOvr>
    <a:masterClrMapping/>
  </p:clrMapOvr>
</p:sldLayout>
</file>

<file path=ppt/slideLayouts/slideLayout28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/>
            <a:r>
              <a:rPr lang="zh-Han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Hans"/>
              <a:t>Haga clic para modificar los estilos de texto del patrón</a:t>
            </a:r>
          </a:p>
          <a:p>
            <a:pPr lvl="1"/>
            <a:r>
              <a:rPr lang="zh-Hans"/>
              <a:t>Segundo nivel</a:t>
            </a:r>
          </a:p>
          <a:p>
            <a:pPr lvl="2"/>
            <a:r>
              <a:rPr lang="zh-Hans"/>
              <a:t>第三颗小子</a:t>
            </a:r>
          </a:p>
          <a:p>
            <a:pPr lvl="3"/>
            <a:r>
              <a:rPr lang="zh-Hans"/>
              <a:t>cuarto nivel</a:t>
            </a:r>
          </a:p>
          <a:p>
            <a:pPr lvl="4"/>
            <a:r>
              <a:rPr lang="zh-Hans"/>
              <a:t>昆托·尼维尔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509433"/>
      </p:ext>
    </p:extLst>
  </p:cSld>
  <p:clrMapOvr>
    <a:masterClrMapping/>
  </p:clrMapOvr>
</p:sldLayout>
</file>

<file path=ppt/slideLayouts/slideLayout29.xml><?xml version="1.0" encoding="utf-8"?>
<p:sldLayout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/>
            <a:r>
              <a:rPr lang="zh-Han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Hans"/>
              <a:t>Haga clic para modificar los estilos de texto del patrón</a:t>
            </a:r>
          </a:p>
          <a:p>
            <a:pPr lvl="1"/>
            <a:r>
              <a:rPr lang="zh-Hans"/>
              <a:t>Segundo nivel</a:t>
            </a:r>
          </a:p>
          <a:p>
            <a:pPr lvl="2"/>
            <a:r>
              <a:rPr lang="zh-Hans"/>
              <a:t>第三颗小子</a:t>
            </a:r>
          </a:p>
          <a:p>
            <a:pPr lvl="3"/>
            <a:r>
              <a:rPr lang="zh-Hans"/>
              <a:t>cuarto nivel</a:t>
            </a:r>
          </a:p>
          <a:p>
            <a:pPr lvl="4"/>
            <a:r>
              <a:rPr lang="zh-Hans"/>
              <a:t>昆托·尼维尔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07158"/>
      </p:ext>
    </p:extLst>
  </p:cSld>
  <p:clrMapOvr>
    <a:masterClrMapping/>
  </p:clrMapOvr>
</p:sldLayout>
</file>

<file path=ppt/slideLayouts/slideLayout30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0BBE237-44A3-4A6D-944B-A328569D3E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DD849C78-F97B-43E8-B490-6F22AF92B7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0451F45C-02CE-4661-B85C-641717F51B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1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16="http://schemas.microsoft.com/office/drawing/2014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16="http://schemas.microsoft.com/office/drawing/2014/main"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/>
            <a:r>
              <a:rPr lang="zh-Han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Hans"/>
              <a:t>Haga clic para modificar los estilos de texto del patrón</a:t>
            </a:r>
          </a:p>
          <a:p>
            <a:pPr lvl="1"/>
            <a:r>
              <a:rPr lang="zh-Hans"/>
              <a:t>Segundo nivel</a:t>
            </a:r>
          </a:p>
          <a:p>
            <a:pPr lvl="2"/>
            <a:r>
              <a:rPr lang="zh-Hans"/>
              <a:t>第三颗小子</a:t>
            </a:r>
          </a:p>
          <a:p>
            <a:pPr lvl="3"/>
            <a:r>
              <a:rPr lang="zh-Hans"/>
              <a:t>cuarto nivel</a:t>
            </a:r>
          </a:p>
          <a:p>
            <a:pPr lvl="4"/>
            <a:r>
              <a:rPr lang="zh-Hans"/>
              <a:t>昆托·尼维尔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C764DE79-268F-4C1A-8933-263129D2AF90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/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4A205130-3544-4988-A649-99A0A75DBC6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25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kidshealth.org/en/teens/understand-emotions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urces.specialolympics.org/health/strong-minds" TargetMode="Externa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pecialolympics.qualtrics.com/jfe/form/SV_5cZHOzU0qemAkDP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970688" y="5624399"/>
            <a:ext cx="5747657" cy="915988"/>
          </a:xfrm>
          <a:prstGeom prst="rect">
            <a:avLst/>
          </a:prstGeom>
        </p:spPr>
        <p:txBody>
          <a:bodyPr>
            <a:normAutofit/>
          </a:bodyPr>
          <a:lstStyle/>
          <a:p>
            <a:pPr/>
            <a:r>
              <a:rPr lang="zh-Hans" sz="3600" b="1" dirty="0">
                <a:solidFill>
                  <a:schemeClr val="bg1"/>
                </a:solidFill>
                <a:latin typeface="Ubuntu Light" panose="020B0304030602030204" pitchFamily="34" charset="0"/>
              </a:rPr>
              <a:t>理解情绪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096104-DCC9-41C3-83D4-16891EC023C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4199922"/>
            <a:ext cx="1689053" cy="17373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4B257E-5CA9-4269-8652-97432D5FF5F0}"/>
              </a:ext>
            </a:extLst>
          </p:cNvPr>
          <p:cNvSpPr txBox="1"/>
          <p:nvPr/>
        </p:nvSpPr>
        <p:spPr>
          <a:xfrm>
            <a:off x="985200" y="2459296"/>
            <a:ext cx="4971233" cy="2041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zh-Hans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展示</a:t>
            </a:r>
          </a:p>
          <a:p>
            <a:pPr>
              <a:lnSpc>
                <a:spcPct val="70000"/>
              </a:lnSpc>
            </a:pPr>
            <a:r>
              <a:rPr lang="zh-Hans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道路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4CB10CF-D62C-4048-B361-4722FA100C20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期望——对运动员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648544-AA83-4D9E-B8CF-6C2FE6DF9A99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要尊重发言者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参与课程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多问问题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尽量减少干扰</a:t>
            </a: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5E1ABFF-4C0B-4FC0-B87F-A5E0C335BF6A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对导师的期望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76AA486-493C-499E-9B90-78229CA65FE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要专注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如果运动员需要，请准备好提供帮助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不要替运动员发言;只有当运动员主动寻求帮助时才给予帮助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不要替运动员发言，也不要以为他们需要帮助——要向他们寻求帮助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保持活力和积极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尽量减少干扰</a:t>
            </a: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pPr/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56053A7-9C88-4AE7-9AC8-B8BAB94010D4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solidFill>
                  <a:prstClr val="black"/>
                </a:solidFill>
                <a:latin typeface="Ubuntu Light" panose="020B0304030602030204" pitchFamily="34" charset="0"/>
                <a:sym typeface="Gill Sans" charset="0"/>
              </a:rPr>
              <a:t>期望——对主持人的期望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9A32A0-1A75-4908-8883-581251B30BF1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准备好教学，努力满足所有运动员的需求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挑战参与者学习关于自己和他人的新事物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为每位运动员提供成功和成长的机会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支持并参与讨论和提问，从而促成学习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尊重和关怀对待运动员和导师</a:t>
            </a:r>
          </a:p>
          <a:p>
            <a:pPr marL="342892" indent="-342892" algn="just">
              <a:lnSpc>
                <a:spcPct val="150000"/>
              </a:lnSpc>
            </a:pPr>
            <a:r>
              <a:rPr lang="zh-Hans" sz="2000" dirty="0">
                <a:latin typeface="Ubuntu Light" panose="020B0304030602030204" pitchFamily="34" charset="0"/>
              </a:rPr>
              <a:t> 营造相互尊重和学习乐趣的氛围</a:t>
            </a: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0F319AA-03FF-437E-A5CD-EA289E010A0D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模块概述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EDCE04-C29E-4A94-AA31-59C48C1E315A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Hans" sz="2000" b="1" u="sng" dirty="0">
                <a:latin typeface="Ubuntu Light" panose="020B0304030602030204" pitchFamily="34" charset="0"/>
              </a:rPr>
              <a:t>第一课：自我意识。</a:t>
            </a:r>
            <a:r>
              <a:rPr lang="zh-Hans" sz="2000" b="1" dirty="0">
                <a:latin typeface="Ubuntu Light" panose="020B0304030602030204" pitchFamily="34" charset="0"/>
              </a:rPr>
              <a:t> </a:t>
            </a:r>
            <a:r>
              <a:rPr lang="zh-Hans" sz="2000" dirty="0">
                <a:latin typeface="Ubuntu Light" panose="020B0304030602030204" pitchFamily="34" charset="0"/>
              </a:rPr>
              <a:t>我们会讨论如何识别你的情绪。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Hans" sz="2000" b="1" u="sng" dirty="0">
                <a:latin typeface="Ubuntu Light" panose="020B0304030602030204" pitchFamily="34" charset="0"/>
              </a:rPr>
              <a:t>第二课：自我管理</a:t>
            </a:r>
            <a:r>
              <a:rPr lang="zh-Hans" sz="2000" b="1" dirty="0">
                <a:latin typeface="Ubuntu Light" panose="020B0304030602030204" pitchFamily="34" charset="0"/>
              </a:rPr>
              <a:t>。</a:t>
            </a:r>
            <a:r>
              <a:rPr lang="zh-Hans" sz="2000" dirty="0">
                <a:latin typeface="Ubuntu Light" panose="020B0304030602030204" pitchFamily="34" charset="0"/>
              </a:rPr>
              <a:t>  我们将讨论自我管理技巧。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Hans" sz="2000" b="1" u="sng" dirty="0">
                <a:latin typeface="Ubuntu Light" panose="020B0304030602030204" pitchFamily="34" charset="0"/>
              </a:rPr>
              <a:t>教训三：同理</a:t>
            </a:r>
            <a:r>
              <a:rPr lang="zh-Hans" sz="2000" dirty="0">
                <a:latin typeface="Ubuntu Light" panose="020B0304030602030204" pitchFamily="34" charset="0"/>
              </a:rPr>
              <a:t>他人。 我们将讨论同理心的重要性以及以同理心回应他人的重要性。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BEF8C19-B20F-44F6-AACE-CFDA71AAF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8147" y="1941683"/>
            <a:ext cx="2006829" cy="2026058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CC62EEA1-3A70-4995-9FC5-A03DED2E1049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第一课：自我认知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5BC6B300-1A55-45F1-89B8-8D661D145A7E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Han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在本课中，我们将：</a:t>
            </a:r>
          </a:p>
          <a:p>
            <a:pPr marL="257168" indent="-257168" algn="just">
              <a:lnSpc>
                <a:spcPct val="150000"/>
              </a:lnSpc>
            </a:pPr>
            <a:r>
              <a:rPr lang="zh-Han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定义自我意识</a:t>
            </a:r>
          </a:p>
          <a:p>
            <a:pPr marL="257168" indent="-257168" algn="just">
              <a:lnSpc>
                <a:spcPct val="150000"/>
              </a:lnSpc>
            </a:pPr>
            <a:r>
              <a:rPr lang="zh-Han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探索你的情感</a:t>
            </a:r>
          </a:p>
          <a:p>
            <a:pPr marL="257168" indent="-257168" algn="just">
              <a:lnSpc>
                <a:spcPct val="150000"/>
              </a:lnSpc>
            </a:pPr>
            <a:r>
              <a:rPr lang="zh-Han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讨论自我意识如何增强你的领导力</a:t>
            </a:r>
          </a:p>
          <a:p>
            <a:pPr marL="257168" indent="-257168" algn="just">
              <a:lnSpc>
                <a:spcPct val="150000"/>
              </a:lnSpc>
            </a:pPr>
            <a:r>
              <a:rPr lang="zh-Han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找出你如何提升自我意识</a:t>
            </a: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图标&#10;&#10;描述自动生成">
            <a:extLst>
              <a:ext uri="{FF2B5EF4-FFF2-40B4-BE49-F238E27FC236}">
                <a16:creationId xmlns:a16="http://schemas.microsoft.com/office/drawing/2014/main" id="{20A748DD-E8AA-419C-BE22-2790537AD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327" y="3152887"/>
            <a:ext cx="2503345" cy="252733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CE9355-AF16-4F39-A339-D6023B7D691C}"/>
              </a:ext>
            </a:extLst>
          </p:cNvPr>
          <p:cNvSpPr txBox="1">
            <a:spLocks/>
          </p:cNvSpPr>
          <p:nvPr/>
        </p:nvSpPr>
        <p:spPr>
          <a:xfrm>
            <a:off x="1472450" y="61898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自我意识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EDA17C2-B192-437A-8465-D75B038CC06B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Hans" dirty="0">
                <a:latin typeface="Ubuntu Light" panose="020B0304030602030204" pitchFamily="34" charset="0"/>
              </a:rPr>
              <a:t>识别和理解自己的情绪的能力</a:t>
            </a:r>
            <a:r>
              <a:rPr lang="zh-Hans" sz="2000" dirty="0">
                <a:latin typeface="Ubuntu Light" panose="020B0304030602030204" pitchFamily="34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518132978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彩色轮盘显示七种不同的情绪类别（爱、恐惧、愤怒、悲伤、快乐、惊讶和厌恶）。在这些类别中，情感更多。&#10;&#10;爱情：&#10;- 可信：对某人或事物产生信任&#10;- 激情：表达强烈/强烈的情感&#10;- 亲切：温暖的关爱/关爱&#10;- 温和：善良;没有严厉/暴力&#10;- 接受：被好评;欢迎&#10;&#10;恐惧：&#10;- 尴尬：自我意识的困惑/焦虑&#10;- 脆弱：容易受到身体或情感伤害&#10;- 拒绝：不接受;被拒绝/远离&#10;- 不安全感：不自信/不确定&#10;- 担忧：担忧/焦虑&#10;&#10;愤怒：&#10;- 受威胁：被逼入角落;害怕&#10;- 疯狂：不讲理;愤怒;头脑混乱&#10;- 被冒犯：被侵犯;被冤枉;受伤的感情&#10;- 沮丧：沮丧;厌倦了某些东西&#10;- 恼怒：恼怒;恼火&#10;&#10;悲伤：&#10;- 伤员：受伤;身心受伤&#10;- 有罪：明知应被指责&#10;- 孤独：与他人隔绝;单独监禁&#10;- 不感兴趣：不感兴趣/不投入&#10;- 不合格：不够好/不够好&#10;&#10;幸福感：&#10;- 活泼：充满玩乐/嬉戏&#10;- 兴奋：非常开心/高能量&#10;- 和平：无冲突/骚动&#10;- 感激：表达感谢;感激&#10;- 自信：不害怕;确定;自力更生&#10;&#10;惊喜：&#10;- 震惊：突然的担忧/扰动&#10;- 惊叹：极大的惊讶/惊奇感&#10;- 困惑：被混淆/&#10;困惑/紊乱&#10;- 被情绪/想法压倒&#10;- 惊讶：突然害怕&#10;&#10;厌恶：&#10;- 厌恶：积极的厌恶感/厌恶感&#10;- 失望：在希望或期望中失败&#10;- 苦味：令人反感;令人不快&#10;- 羞耻：因内疚/未达标而产生的痛苦情绪&#10;- 怨恨型：对某人或某事充满不满或恶意">
            <a:extLst>
              <a:ext uri="{FF2B5EF4-FFF2-40B4-BE49-F238E27FC236}">
                <a16:creationId xmlns:a16="http://schemas.microsoft.com/office/drawing/2014/main" id="{5BD5CD67-0A19-4B34-85AA-EB446CBFB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3642" y="1302114"/>
            <a:ext cx="5026627" cy="50266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525E6D-E005-4E54-A070-381870388BEF}"/>
              </a:ext>
            </a:extLst>
          </p:cNvPr>
          <p:cNvSpPr txBox="1"/>
          <p:nvPr/>
        </p:nvSpPr>
        <p:spPr>
          <a:xfrm>
            <a:off x="1736942" y="6214758"/>
            <a:ext cx="2668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 lang="zh-Hans" sz="1200" i="1" u="sng" dirty="0">
                <a:solidFill>
                  <a:srgbClr val="0000FF"/>
                </a:solidFill>
                <a:latin typeface="Ubuntu Light" panose="020B03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来源：Nemours的TeensHealth</a:t>
            </a:r>
            <a:endParaRPr lang="en-US" sz="1200" dirty="0">
              <a:latin typeface="Ubuntu Light" panose="020B03040306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/>
            <a:endParaRPr lang="en-US" sz="1200" dirty="0">
              <a:latin typeface="Ubuntu Light" panose="020B0304030602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2A01507-8D71-4543-8CB9-E4A81BF87D8B}"/>
              </a:ext>
            </a:extLst>
          </p:cNvPr>
          <p:cNvSpPr txBox="1">
            <a:spLocks/>
          </p:cNvSpPr>
          <p:nvPr/>
        </p:nvSpPr>
        <p:spPr>
          <a:xfrm>
            <a:off x="1472450" y="6083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情绪轮</a:t>
            </a:r>
          </a:p>
        </p:txBody>
      </p:sp>
    </p:spTree>
    <p:extLst>
      <p:ext uri="{BB962C8B-B14F-4D97-AF65-F5344CB8AC3E}">
        <p14:creationId xmlns:p14="http://schemas.microsoft.com/office/powerpoint/2010/main" val="1571557447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一组带有各种情绪表情的骰子">
            <a:extLst>
              <a:ext uri="{FF2B5EF4-FFF2-40B4-BE49-F238E27FC236}">
                <a16:creationId xmlns:a16="http://schemas.microsoft.com/office/drawing/2014/main" id="{24D6334E-3196-42EE-8013-8BA4149D7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680" y="2532666"/>
            <a:ext cx="4008170" cy="267211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9DA0174-7DDA-407B-894B-6FCB49131668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情绪有时会让人困惑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B9FE0BE-4934-4990-BFE5-51C38F36FF73}"/>
              </a:ext>
            </a:extLst>
          </p:cNvPr>
          <p:cNvSpPr txBox="1">
            <a:spLocks/>
          </p:cNvSpPr>
          <p:nvPr/>
        </p:nvSpPr>
        <p:spPr>
          <a:xfrm>
            <a:off x="695999" y="1799222"/>
            <a:ext cx="5993559" cy="4139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根据你所处的情境，你所感受到的情绪可能意味着不同的含义。</a:t>
            </a:r>
          </a:p>
          <a:p>
            <a:pPr marL="285750" marR="0" lvl="0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闭上眼睛，想象以下</a:t>
            </a: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/>
            </a: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关于你所感受到情绪的情境：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赢得金牌 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从家人成员那里得到拥抱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你在这些时刻感觉如何？</a:t>
            </a:r>
          </a:p>
          <a:p>
            <a:pPr marL="742950" marR="0" lvl="1" indent="-28575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  <a:ea typeface="+mn-ea"/>
                <a:cs typeface="+mn-cs"/>
              </a:rPr>
              <a:t>这些情感有什么相同还是不同？</a:t>
            </a:r>
          </a:p>
        </p:txBody>
      </p:sp>
    </p:spTree>
    <p:extLst>
      <p:ext uri="{BB962C8B-B14F-4D97-AF65-F5344CB8AC3E}">
        <p14:creationId xmlns:p14="http://schemas.microsoft.com/office/powerpoint/2010/main" val="276420626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734D4B5-63DD-41AC-9028-A2B5E99D1F08}"/>
              </a:ext>
            </a:extLst>
          </p:cNvPr>
          <p:cNvSpPr txBox="1">
            <a:spLocks/>
          </p:cNvSpPr>
          <p:nvPr/>
        </p:nvSpPr>
        <p:spPr>
          <a:xfrm>
            <a:off x="147245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情绪是好是坏？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21DCB8-6172-4E41-BF87-9FF0712847CC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没有所谓的好情绪或坏情绪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每个人表达情感的方式都不同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它们是人们沟通的最佳方式，尤其是在语言成为障碍的情况下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你需要了解你的情绪如何影响他人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情绪可以温和也可以强烈——或者介于两者之间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情绪不断变化 </a:t>
            </a:r>
            <a:r>
              <a:rPr kumimoji="0" lang="zh-Han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/>
            </a: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——这没关系！</a:t>
            </a:r>
          </a:p>
        </p:txBody>
      </p:sp>
    </p:spTree>
    <p:extLst>
      <p:ext uri="{BB962C8B-B14F-4D97-AF65-F5344CB8AC3E}">
        <p14:creationId xmlns:p14="http://schemas.microsoft.com/office/powerpoint/2010/main" val="2673921359"/>
      </p:ext>
    </p:extLst>
  </p:cSld>
  <p:clrMapOvr>
    <a:masterClrMapping/>
  </p:clrMapOvr>
</p:sld>
</file>

<file path=ppt/slides/slide1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EDADD9-384F-49CF-A4B3-2A36222C8FC4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情绪觉察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F754C9D-8B72-42CF-AAF8-9D88CD9CD1CC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你必须控制你的情绪，这样它们才不会控制 </a:t>
            </a:r>
            <a:r>
              <a:rPr kumimoji="0" lang="zh-Han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你！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你控制自己的情绪有多好？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为什么控制情绪很重要？</a:t>
            </a:r>
          </a:p>
          <a:p>
            <a:pPr marL="342892" marR="0" lvl="0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你如何更好地控制自己的情绪？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在一天中关注你的情绪，问问自己是什么引发了这种情绪。 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评估这种感觉有多强烈，以及为什么你前几天感受到的这种感觉会有所不同。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把你的感受分享给别人。</a:t>
            </a:r>
          </a:p>
          <a:p>
            <a:pPr marL="800092" marR="0" lvl="1" indent="-342892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抗拒用好坏情绪来裁判自己的情绪</a:t>
            </a:r>
          </a:p>
        </p:txBody>
      </p:sp>
    </p:spTree>
    <p:extLst>
      <p:ext uri="{BB962C8B-B14F-4D97-AF65-F5344CB8AC3E}">
        <p14:creationId xmlns:p14="http://schemas.microsoft.com/office/powerpoint/2010/main" val="1031150037"/>
      </p:ext>
    </p:extLst>
  </p:cSld>
  <p:clrMapOvr>
    <a:masterClrMapping/>
  </p:clrMapOvr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一个表格，要求用户每天每隔几小时写下自己的情绪。它要求用户回答以下问题：&#10;- 你现在在做什么？&#10;- 你在想什么？&#10;- 你现在有什么情绪？&#10;- 你会如何描述你现在的情绪？">
            <a:extLst>
              <a:ext uri="{FF2B5EF4-FFF2-40B4-BE49-F238E27FC236}">
                <a16:creationId xmlns:a16="http://schemas.microsoft.com/office/drawing/2014/main" id="{F441B7B4-734E-4560-A236-6060238727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61" t="27128" r="24634" b="9783"/>
          <a:stretch/>
        </p:blipFill>
        <p:spPr>
          <a:xfrm>
            <a:off x="2452877" y="1414408"/>
            <a:ext cx="7286246" cy="489676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1C5952-DF29-468C-A2E3-D56FFEB1CD69}"/>
              </a:ext>
            </a:extLst>
          </p:cNvPr>
          <p:cNvSpPr txBox="1">
            <a:spLocks/>
          </p:cNvSpPr>
          <p:nvPr/>
        </p:nvSpPr>
        <p:spPr>
          <a:xfrm>
            <a:off x="147245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情感日记</a:t>
            </a:r>
          </a:p>
        </p:txBody>
      </p:sp>
    </p:spTree>
    <p:extLst>
      <p:ext uri="{BB962C8B-B14F-4D97-AF65-F5344CB8AC3E}">
        <p14:creationId xmlns:p14="http://schemas.microsoft.com/office/powerpoint/2010/main" val="4087136563"/>
      </p:ext>
    </p:extLst>
  </p:cSld>
  <p:clrMapOvr>
    <a:masterClrMapping/>
  </p:clrMapOvr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pPr/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3FD1515-F431-499A-9DB9-C8C558E9271B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latin typeface="Ubuntu Light" panose="020B0304030602030204" pitchFamily="34" charset="0"/>
              </a:rPr>
              <a:t>讨论问题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2743DED-E321-4B2B-871C-057E59C105EF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有哪些信号告诉你什么时候你开心？那些告诉你难过的信号呢？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作为领导者，为什么自我意识很重要？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你的情绪怎么会阻碍你成为一个好领导者？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你如何更好地了解自己的情绪并改变自己的行为？</a:t>
            </a:r>
          </a:p>
        </p:txBody>
      </p:sp>
    </p:spTree>
    <p:extLst>
      <p:ext uri="{BB962C8B-B14F-4D97-AF65-F5344CB8AC3E}">
        <p14:creationId xmlns:p14="http://schemas.microsoft.com/office/powerpoint/2010/main" val="2887857370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A21DE4BB-34FC-4EB6-9E2D-C93D5D077A92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Han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在本课中，我们将：</a:t>
            </a:r>
          </a:p>
          <a:p>
            <a:pPr marL="257168" indent="-257168">
              <a:lnSpc>
                <a:spcPct val="150000"/>
              </a:lnSpc>
            </a:pPr>
            <a:r>
              <a:rPr lang="zh-Han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定义自我管理</a:t>
            </a:r>
          </a:p>
          <a:p>
            <a:pPr marL="257168" indent="-257168">
              <a:lnSpc>
                <a:spcPct val="150000"/>
              </a:lnSpc>
            </a:pPr>
            <a:r>
              <a:rPr lang="zh-Han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回顾自我管理技巧</a:t>
            </a:r>
          </a:p>
          <a:p>
            <a:pPr marL="257168" indent="-257168">
              <a:lnSpc>
                <a:spcPct val="150000"/>
              </a:lnSpc>
            </a:pPr>
            <a:r>
              <a:rPr lang="zh-Han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讨论自我管理如何增强你的领导力</a:t>
            </a:r>
          </a:p>
          <a:p>
            <a:pPr marL="257168" indent="-257168">
              <a:lnSpc>
                <a:spcPct val="150000"/>
              </a:lnSpc>
            </a:pPr>
            <a:r>
              <a:rPr lang="zh-Han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找出你如何提升自我管理能力</a:t>
            </a:r>
          </a:p>
        </p:txBody>
      </p:sp>
      <p:pic>
        <p:nvPicPr>
          <p:cNvPr id="5" name="Picture 4" descr="图标&#10;&#10;描述自动生成">
            <a:extLst>
              <a:ext uri="{FF2B5EF4-FFF2-40B4-BE49-F238E27FC236}">
                <a16:creationId xmlns:a16="http://schemas.microsoft.com/office/drawing/2014/main" id="{6BFCF0F8-DD23-4C60-B7B4-3C6D337EF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4993" y="1941683"/>
            <a:ext cx="2005511" cy="191846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AD62C5AE-34A3-4994-8104-113E9E7FF5EB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第二课：自我管理</a:t>
            </a: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图标&#10;&#10;描述自动生成">
            <a:extLst>
              <a:ext uri="{FF2B5EF4-FFF2-40B4-BE49-F238E27FC236}">
                <a16:creationId xmlns:a16="http://schemas.microsoft.com/office/drawing/2014/main" id="{87A10E1B-E0C6-4536-9512-47A09A77E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790" y="3708074"/>
            <a:ext cx="2398419" cy="229431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E0CB0D3-E025-4F3C-A578-E3418B87166B}"/>
              </a:ext>
            </a:extLst>
          </p:cNvPr>
          <p:cNvSpPr txBox="1">
            <a:spLocks/>
          </p:cNvSpPr>
          <p:nvPr/>
        </p:nvSpPr>
        <p:spPr>
          <a:xfrm>
            <a:off x="1396250" y="855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自我管理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B291CB-211C-44A3-81C6-E4C7EC49B8B1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Hans" b="1" dirty="0">
                <a:latin typeface="Ubuntu Light" panose="020B0304030602030204" pitchFamily="34" charset="0"/>
              </a:rPr>
              <a:t>自我管理</a:t>
            </a:r>
            <a:r>
              <a:rPr lang="zh-Hans" dirty="0">
                <a:latin typeface="Ubuntu Light" panose="020B0304030602030204" pitchFamily="34" charset="0"/>
              </a:rPr>
              <a:t> 是指控制情绪、思想和行为的能力。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675214"/>
      </p:ext>
    </p:extLst>
  </p:cSld>
  <p:clrMapOvr>
    <a:masterClrMapping/>
  </p:clrMapOvr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pPr/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pic>
        <p:nvPicPr>
          <p:cNvPr id="5" name="Picture 4" descr="表格概述了一系列自我管理技巧，并为每种技术设有复选框：&#10;- 我试过了，确实有效&#10;- 我试过了，根本没用&#10;- 如果没用，为什么？&#10;- 我想试试&#10;- 我觉得行不通&#10;- 如果你觉得不行，为什么？&#10;&#10;以下是自我管理技巧及其定义：&#10;- 数到10：反应前慢慢数到10&#10;- 深呼吸：闭上眼睛，做几次缓慢深呼吸，然后再做出反应。&#10;- 与非事件参与者交谈：这能让你获得外部视角，帮助你理解情况的各个方面。&#10;- 锻炼：锻炼能让大脑休息充电，释放内啡肽，让你感觉更积极。&#10;- 控制你能控制的：你无法控制一切。想想你能控制什么，并专注于它。你可以控制自己的行为，但你无法控制别人如何反应。&#10;- 花时间思考：暂时离开当前情境，给自己一个机会，思考大局并冷静下来。安排好一天中的休息时间。&#10;- 自言自语：积极的“自我对话”可以帮助你感觉更好，变得更积极。照镜子时，对自己说“你能行的！”和“你不会总是这样感觉;事情会好起来的。”&#10;- 微笑：简单的微笑行为会向大脑传递信号，告诉它你感到快乐，从而让你开始感觉更好。&#10;- 改变你的肢体语言：你不能总是控制情绪，但你可以控制你的肢体语言。我们经常用身体交流（比如：双臂交叉、弯腰等）。通过改变你的肢体语言变得积极，它会向大脑发送信号，告诉它让你的情绪更加积极。">
            <a:extLst>
              <a:ext uri="{FF2B5EF4-FFF2-40B4-BE49-F238E27FC236}">
                <a16:creationId xmlns:a16="http://schemas.microsoft.com/office/drawing/2014/main" id="{4DB63AC7-BF50-46BC-A78C-3277BA5B4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578187"/>
            <a:ext cx="7620000" cy="477554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9BF4BBE-0D6E-4E5B-8F86-00FAEA54F776}"/>
              </a:ext>
            </a:extLst>
          </p:cNvPr>
          <p:cNvSpPr txBox="1">
            <a:spLocks/>
          </p:cNvSpPr>
          <p:nvPr/>
        </p:nvSpPr>
        <p:spPr>
          <a:xfrm>
            <a:off x="1457210" y="609157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自我管理技巧</a:t>
            </a:r>
          </a:p>
        </p:txBody>
      </p:sp>
    </p:spTree>
    <p:extLst>
      <p:ext uri="{BB962C8B-B14F-4D97-AF65-F5344CB8AC3E}">
        <p14:creationId xmlns:p14="http://schemas.microsoft.com/office/powerpoint/2010/main" val="834456284"/>
      </p:ext>
    </p:extLst>
  </p:cSld>
  <p:clrMapOvr>
    <a:masterClrMapping/>
  </p:clrMapOvr>
</p:sld>
</file>

<file path=ppt/slides/slide1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44445C-C860-4CDC-9CFB-AB5B8EF3A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167" y="3677433"/>
            <a:ext cx="6897666" cy="30177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21E7C6A-4A4C-430B-B4A6-35DDA635A902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latin typeface="Ubuntu Light" panose="020B0304030602030204" pitchFamily="34" charset="0"/>
              </a:rPr>
              <a:t>坚强的心智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B994DE-0ECE-477B-9559-D132DDC0743A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Hans" sz="2800" dirty="0">
                <a:latin typeface="Ubuntu Light" panose="020B0304030602030204" pitchFamily="34" charset="0"/>
              </a:rPr>
              <a:t>其他资源请访问：</a:t>
            </a:r>
            <a:r>
              <a:rPr lang="zh-Hans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https://resources.specialolympics.org/ </a:t>
            </a:r>
            <a:br>
              <a:rPr lang="en-US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</a:br>
            <a:r>
              <a:rPr lang="zh-Hans" sz="2800" b="1" u="sng" dirty="0">
                <a:solidFill>
                  <a:srgbClr val="0000FF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health/strong-minds</a:t>
            </a:r>
            <a:endParaRPr lang="en-US" sz="2800" b="1" dirty="0">
              <a:latin typeface="Ubuntu" panose="020B050403060203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336561"/>
      </p:ext>
    </p:extLst>
  </p:cSld>
  <p:clrMapOvr>
    <a:masterClrMapping/>
  </p:clrMapOvr>
</p:sld>
</file>

<file path=ppt/slides/slide1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4CE237-D017-4F54-82C1-CD0A48C3CBA8}"/>
              </a:ext>
            </a:extLst>
          </p:cNvPr>
          <p:cNvSpPr txBox="1">
            <a:spLocks/>
          </p:cNvSpPr>
          <p:nvPr/>
        </p:nvSpPr>
        <p:spPr>
          <a:xfrm>
            <a:off x="1457210" y="61468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latin typeface="Ubuntu Light" panose="020B0304030602030204" pitchFamily="34" charset="0"/>
              </a:rPr>
              <a:t>讨论问题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45B9DF-65A3-48C1-A7F3-E3BD17D0252E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你怎么知道某种自我管理技巧是否有效让你平静下来？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有没有什么不在清单上的技巧，你会推荐给其他人？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你怎样才能更好地管理自己的情绪？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表达情感是好事还是坏事？</a:t>
            </a:r>
          </a:p>
          <a:p>
            <a:pPr marL="228600" marR="0" lvl="0" indent="-2286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导师们：你们是如何处理自己的情绪的？对运动员领队有什么建议吗？</a:t>
            </a:r>
          </a:p>
        </p:txBody>
      </p:sp>
    </p:spTree>
    <p:extLst>
      <p:ext uri="{BB962C8B-B14F-4D97-AF65-F5344CB8AC3E}">
        <p14:creationId xmlns:p14="http://schemas.microsoft.com/office/powerpoint/2010/main" val="1738755737"/>
      </p:ext>
    </p:extLst>
  </p:cSld>
  <p:clrMapOvr>
    <a:masterClrMapping/>
  </p:clrMapOvr>
</p:sld>
</file>

<file path=ppt/slides/slide1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图标&#10;&#10;描述自动生成">
            <a:extLst>
              <a:ext uri="{FF2B5EF4-FFF2-40B4-BE49-F238E27FC236}">
                <a16:creationId xmlns:a16="http://schemas.microsoft.com/office/drawing/2014/main" id="{8F40F5CF-8DD2-40B1-808A-F75DDDE43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930" y="3866147"/>
            <a:ext cx="1648743" cy="1696421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F4E5C1B-8784-4454-991E-497D93AF70C1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108000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Hans" sz="2400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在本课中，我们将： </a:t>
            </a:r>
          </a:p>
          <a:p>
            <a:pPr marL="257168" indent="-257168">
              <a:lnSpc>
                <a:spcPct val="150000"/>
              </a:lnSpc>
            </a:pPr>
            <a:r>
              <a:rPr lang="zh-Han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请定义 </a:t>
            </a:r>
            <a:r>
              <a:rPr lang="zh-Hans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怜悯</a:t>
            </a:r>
            <a:r>
              <a:rPr lang="zh-Han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、 </a:t>
            </a:r>
            <a:r>
              <a:rPr lang="zh-Hans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同情</a:t>
            </a:r>
            <a:r>
              <a:rPr lang="zh-Han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、 </a:t>
            </a:r>
            <a:r>
              <a:rPr lang="zh-Hans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共情</a:t>
            </a:r>
            <a:r>
              <a:rPr lang="zh-Han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和 </a:t>
            </a:r>
            <a:r>
              <a:rPr lang="zh-Hans" sz="2400" b="1" dirty="0">
                <a:solidFill>
                  <a:schemeClr val="bg1"/>
                </a:solidFill>
                <a:latin typeface="Ubuntu Light" panose="020B0304030602030204" pitchFamily="34" charset="0"/>
              </a:rPr>
              <a:t>同情</a:t>
            </a:r>
          </a:p>
          <a:p>
            <a:pPr marL="257168" indent="-257168">
              <a:lnSpc>
                <a:spcPct val="150000"/>
              </a:lnSpc>
            </a:pPr>
            <a:r>
              <a:rPr lang="zh-Han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讨论这些模型的样子以及它们的区别</a:t>
            </a:r>
          </a:p>
          <a:p>
            <a:pPr marL="257168" indent="-257168">
              <a:lnSpc>
                <a:spcPct val="150000"/>
              </a:lnSpc>
            </a:pPr>
            <a:r>
              <a:rPr lang="zh-Han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讨论如何以同理心回应他人</a:t>
            </a:r>
          </a:p>
          <a:p>
            <a:pPr marL="257168" indent="-257168">
              <a:lnSpc>
                <a:spcPct val="150000"/>
              </a:lnSpc>
            </a:pPr>
            <a:r>
              <a:rPr lang="zh-Han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讨论同理心如何增强你的领导力</a:t>
            </a:r>
          </a:p>
          <a:p>
            <a:pPr marL="257168" indent="-257168">
              <a:lnSpc>
                <a:spcPct val="150000"/>
              </a:lnSpc>
            </a:pPr>
            <a:r>
              <a:rPr lang="zh-Hans" sz="2400" dirty="0">
                <a:solidFill>
                  <a:schemeClr val="bg1"/>
                </a:solidFill>
                <a:latin typeface="Ubuntu Light" panose="020B0304030602030204" pitchFamily="34" charset="0"/>
              </a:rPr>
              <a:t>找出你如何提升同理心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2E471D84-E68C-4D32-BAA8-2D385E61F9B2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第三课：同理他人</a:t>
            </a: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224AD332-8879-4442-8D88-F2F4B0D2D17C}"/>
              </a:ext>
            </a:extLst>
          </p:cNvPr>
          <p:cNvGrpSpPr/>
          <p:nvPr/>
        </p:nvGrpSpPr>
        <p:grpSpPr>
          <a:xfrm>
            <a:off x="2537699" y="3272589"/>
            <a:ext cx="7116601" cy="2695389"/>
            <a:chOff x="2862923" y="3877449"/>
            <a:chExt cx="6992326" cy="2648320"/>
          </a:xfrm>
        </p:grpSpPr>
        <p:pic>
          <p:nvPicPr>
            <p:cNvPr id="6" name="Picture 5" descr="一张彩色表格，包含四个不同类别（从左到右，分别是“怜悯”、“同情”、“共情”和“同情”），上面有箭头，显示感受这些情绪的人参与度随着每个类别的进展而提升。&#10;&#10;这张照片显示“怜悯”，并说“我看到并了解你的处境”。它还举了一个例子，说明如果有人在同情别人，会说：“哦不！这真是遗憾。”">
              <a:extLst>
                <a:ext uri="{FF2B5EF4-FFF2-40B4-BE49-F238E27FC236}">
                  <a16:creationId xmlns:a16="http://schemas.microsoft.com/office/drawing/2014/main" id="{1359FE50-05AA-4668-BFFE-D6E04D130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AD2FF2B-6013-4D07-81FF-11EE2BDBDDA1}"/>
                </a:ext>
              </a:extLst>
            </p:cNvPr>
            <p:cNvSpPr/>
            <p:nvPr/>
          </p:nvSpPr>
          <p:spPr>
            <a:xfrm>
              <a:off x="4643284" y="4296427"/>
              <a:ext cx="1708389" cy="68893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8D8D002-B338-4F0D-97ED-5F641B87B8CD}"/>
                </a:ext>
              </a:extLst>
            </p:cNvPr>
            <p:cNvSpPr/>
            <p:nvPr/>
          </p:nvSpPr>
          <p:spPr>
            <a:xfrm>
              <a:off x="4643283" y="5652073"/>
              <a:ext cx="1708390" cy="87369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AC6A46-AA68-4D35-B252-BA233603FA70}"/>
                </a:ext>
              </a:extLst>
            </p:cNvPr>
            <p:cNvSpPr/>
            <p:nvPr/>
          </p:nvSpPr>
          <p:spPr>
            <a:xfrm>
              <a:off x="6395071" y="4296427"/>
              <a:ext cx="1708389" cy="6889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9790C06-C140-4B41-B959-07512B07D24F}"/>
                </a:ext>
              </a:extLst>
            </p:cNvPr>
            <p:cNvSpPr/>
            <p:nvPr/>
          </p:nvSpPr>
          <p:spPr>
            <a:xfrm>
              <a:off x="6395070" y="5652073"/>
              <a:ext cx="1708390" cy="87369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0FE4C8F-A7FD-437B-AFC9-AF3059BEE83D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CE1C495-F8F9-41B8-8C4B-32383447A4E2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991F8C8E-8D4D-4805-A763-968F13C5D5E1}"/>
              </a:ext>
            </a:extLst>
          </p:cNvPr>
          <p:cNvSpPr txBox="1">
            <a:spLocks/>
          </p:cNvSpPr>
          <p:nvPr/>
        </p:nvSpPr>
        <p:spPr>
          <a:xfrm>
            <a:off x="1472450" y="60847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真遗憾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1D23EC7-40FB-49DC-A8E2-A0D02879C64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Hans" sz="2000" b="1" dirty="0">
                <a:latin typeface="Ubuntu Light" panose="020B0304030602030204" pitchFamily="34" charset="0"/>
              </a:rPr>
              <a:t>怜悯</a:t>
            </a:r>
            <a:r>
              <a:rPr lang="zh-Hans" sz="2000" dirty="0">
                <a:latin typeface="Ubuntu Light" panose="020B0304030602030204" pitchFamily="34" charset="0"/>
              </a:rPr>
              <a:t> 是因他人的痛苦和不幸而产生的悲伤情绪。</a:t>
            </a:r>
            <a:br>
              <a:rPr lang="en-US" sz="2000" dirty="0">
                <a:latin typeface="Ubuntu Light" panose="020B0304030602030204" pitchFamily="34" charset="0"/>
              </a:rPr>
            </a:br>
            <a:endParaRPr lang="en-US" sz="2000" dirty="0">
              <a:latin typeface="Ubuntu Light" panose="020B030403060203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Hans" sz="2000" dirty="0">
                <a:latin typeface="Ubuntu Light" panose="020B0304030602030204" pitchFamily="34" charset="0"/>
              </a:rPr>
              <a:t>被同情的人通常意味着因为处境艰难而被轻视。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16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061054"/>
      </p:ext>
    </p:extLst>
  </p:cSld>
  <p:clrMapOvr>
    <a:masterClrMapping/>
  </p:clrMapOvr>
</p:sld>
</file>

<file path=ppt/slides/slide2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1FCED0F4-0503-40CE-B88C-4690D402A61E}"/>
              </a:ext>
            </a:extLst>
          </p:cNvPr>
          <p:cNvSpPr txBox="1">
            <a:spLocks/>
          </p:cNvSpPr>
          <p:nvPr/>
        </p:nvSpPr>
        <p:spPr>
          <a:xfrm>
            <a:off x="148769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同情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0A2537A-4A55-4363-A7B0-7AE733A8370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Han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同情</a:t>
            </a: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 是人与人之间的关系，所以当某件事影响到某人时，对方也会感受到。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这比怜悯要好，因为你关心并关心他们的处境，但这种感觉还不够强烈，让你去帮助他们。</a:t>
            </a:r>
            <a:endParaRPr lang="en-US" sz="1800" dirty="0">
              <a:latin typeface="Ubuntu Light" panose="020B030403060203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1136C29-0DE5-4B72-A876-C5423A91DD7F}"/>
              </a:ext>
            </a:extLst>
          </p:cNvPr>
          <p:cNvGrpSpPr/>
          <p:nvPr/>
        </p:nvGrpSpPr>
        <p:grpSpPr>
          <a:xfrm>
            <a:off x="2537699" y="3272589"/>
            <a:ext cx="7116601" cy="2695389"/>
            <a:chOff x="2862923" y="3877449"/>
            <a:chExt cx="6992326" cy="2648320"/>
          </a:xfrm>
        </p:grpSpPr>
        <p:pic>
          <p:nvPicPr>
            <p:cNvPr id="14" name="Picture 5" descr="一张彩色表格，包含四个不同类别（从左到右，分别是“怜悯”、“同情”、“共情”和“同情”），上面有箭头，显示感受这些情绪的人参与度随着每个类别的进展而提升。&#10;&#10;这张照片显示“怜悯”，并说“我看到并了解你的处境”。它还举了一个例子，说明如果有人在同情别人，会说：“哦不！这真是遗憾。”">
              <a:extLst>
                <a:ext uri="{FF2B5EF4-FFF2-40B4-BE49-F238E27FC236}">
                  <a16:creationId xmlns:a16="http://schemas.microsoft.com/office/drawing/2014/main" id="{84D15508-8968-4B9B-B441-8D1A508A0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183F3AE5-44D1-441A-9371-C8125C0CFEF7}"/>
                </a:ext>
              </a:extLst>
            </p:cNvPr>
            <p:cNvSpPr/>
            <p:nvPr/>
          </p:nvSpPr>
          <p:spPr>
            <a:xfrm>
              <a:off x="6395071" y="4296427"/>
              <a:ext cx="1708389" cy="6889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9">
              <a:extLst>
                <a:ext uri="{FF2B5EF4-FFF2-40B4-BE49-F238E27FC236}">
                  <a16:creationId xmlns:a16="http://schemas.microsoft.com/office/drawing/2014/main" id="{6EBB5BD4-CEBB-4B9C-A7DF-53C48936A7F6}"/>
                </a:ext>
              </a:extLst>
            </p:cNvPr>
            <p:cNvSpPr/>
            <p:nvPr/>
          </p:nvSpPr>
          <p:spPr>
            <a:xfrm>
              <a:off x="6395070" y="5652073"/>
              <a:ext cx="1708390" cy="87369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D0095859-0550-4D74-B396-5A6EE8F20CFD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1">
              <a:extLst>
                <a:ext uri="{FF2B5EF4-FFF2-40B4-BE49-F238E27FC236}">
                  <a16:creationId xmlns:a16="http://schemas.microsoft.com/office/drawing/2014/main" id="{12BB531E-EDA3-462F-8A42-0FC3CED5D42F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6049226"/>
      </p:ext>
    </p:extLst>
  </p:cSld>
  <p:clrMapOvr>
    <a:masterClrMapping/>
  </p:clrMapOvr>
</p:sld>
</file>

<file path=ppt/slides/slide2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B29BA72-40AF-4EB4-A535-D87A2B7FA2DF}"/>
              </a:ext>
            </a:extLst>
          </p:cNvPr>
          <p:cNvSpPr txBox="1">
            <a:spLocks/>
          </p:cNvSpPr>
          <p:nvPr/>
        </p:nvSpPr>
        <p:spPr>
          <a:xfrm>
            <a:off x="147245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共情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878302F-68CE-46E1-ADBE-60206F493CB8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Hans" sz="2000" b="1" dirty="0">
                <a:latin typeface="Ubuntu Light" panose="020B0304030602030204" pitchFamily="34" charset="0"/>
              </a:rPr>
              <a:t>共情</a:t>
            </a:r>
            <a:r>
              <a:rPr lang="zh-Hans" sz="2000" dirty="0">
                <a:latin typeface="Ubuntu Light" panose="020B0304030602030204" pitchFamily="34" charset="0"/>
              </a:rPr>
              <a:t> 是理解并分享他人感受的能力。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Hans" sz="2000" dirty="0">
                <a:latin typeface="Ubuntu Light" panose="020B0304030602030204" pitchFamily="34" charset="0"/>
              </a:rPr>
              <a:t>同理心与怜悯和同情不同，因为它涉及试图理解和分享他人感受的行为。 </a:t>
            </a:r>
            <a:br>
              <a:rPr lang="en-US" sz="2000" dirty="0">
                <a:latin typeface="Ubuntu Light" panose="020B0304030602030204" pitchFamily="34" charset="0"/>
              </a:rPr>
            </a:br>
            <a:endParaRPr lang="en-US" sz="2000" dirty="0">
              <a:latin typeface="Ubuntu Light" panose="020B030403060203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61C123A-8E2F-4BDF-9FC5-382646275637}"/>
              </a:ext>
            </a:extLst>
          </p:cNvPr>
          <p:cNvGrpSpPr/>
          <p:nvPr/>
        </p:nvGrpSpPr>
        <p:grpSpPr>
          <a:xfrm>
            <a:off x="2537699" y="3272589"/>
            <a:ext cx="7116601" cy="2695389"/>
            <a:chOff x="2862923" y="3877449"/>
            <a:chExt cx="6992326" cy="2648320"/>
          </a:xfrm>
        </p:grpSpPr>
        <p:pic>
          <p:nvPicPr>
            <p:cNvPr id="12" name="Picture 5" descr="一张彩色表格，包含四个不同类别（从左到右，分别是“怜悯”、“同情”、“共情”和“同情”），上面有箭头，显示感受这些情绪的人参与度随着每个类别的进展而提升。&#10;&#10;这张照片显示“怜悯”，并说“我看到并了解你的处境”。它还举了一个例子，说明如果有人在同情别人，会说：“哦不！这真是遗憾。”">
              <a:extLst>
                <a:ext uri="{FF2B5EF4-FFF2-40B4-BE49-F238E27FC236}">
                  <a16:creationId xmlns:a16="http://schemas.microsoft.com/office/drawing/2014/main" id="{62CDCA1F-8513-4349-8BBE-D816A63CA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62923" y="3877449"/>
              <a:ext cx="6992326" cy="2648320"/>
            </a:xfrm>
            <a:prstGeom prst="rect">
              <a:avLst/>
            </a:prstGeom>
          </p:spPr>
        </p:pic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A9AD4A4F-0908-44A5-B0B3-B5DD0B7E1346}"/>
                </a:ext>
              </a:extLst>
            </p:cNvPr>
            <p:cNvSpPr/>
            <p:nvPr/>
          </p:nvSpPr>
          <p:spPr>
            <a:xfrm>
              <a:off x="8146860" y="4296427"/>
              <a:ext cx="1708389" cy="688932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6A141E21-722A-4531-ADF5-517D2DC321ED}"/>
                </a:ext>
              </a:extLst>
            </p:cNvPr>
            <p:cNvSpPr/>
            <p:nvPr/>
          </p:nvSpPr>
          <p:spPr>
            <a:xfrm>
              <a:off x="8146859" y="5652073"/>
              <a:ext cx="1708390" cy="873696"/>
            </a:xfrm>
            <a:prstGeom prst="rect">
              <a:avLst/>
            </a:prstGeom>
            <a:solidFill>
              <a:srgbClr val="F65C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2213472"/>
      </p:ext>
    </p:extLst>
  </p:cSld>
  <p:clrMapOvr>
    <a:masterClrMapping/>
  </p:clrMapOvr>
</p:sld>
</file>

<file path=ppt/slides/slide2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一张彩色表格，包含四个不同类别（从左到右，分别是“怜悯”、“同情”、“共情”和“同情”），上面有箭头，显示感受这些情绪的人参与度随着每个类别的进展而提升。&#10;&#10;这张照片显示“怜悯”，并说“我看到并了解你的处境”。它还举了一个例子，说明如果有人在同情别人，会说：“哦不！这真是遗憾。”">
            <a:extLst>
              <a:ext uri="{FF2B5EF4-FFF2-40B4-BE49-F238E27FC236}">
                <a16:creationId xmlns:a16="http://schemas.microsoft.com/office/drawing/2014/main" id="{2CF916E7-12C3-4D70-A36E-A75FC42BD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7699" y="3272589"/>
            <a:ext cx="7116601" cy="269538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A143515-D9F3-49E7-A0C8-C97B95BC974B}"/>
              </a:ext>
            </a:extLst>
          </p:cNvPr>
          <p:cNvSpPr txBox="1">
            <a:spLocks/>
          </p:cNvSpPr>
          <p:nvPr/>
        </p:nvSpPr>
        <p:spPr>
          <a:xfrm>
            <a:off x="1457210" y="6106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同情心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6FD28B2-8F26-4AD9-A183-E5D6E13C513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Han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同情</a:t>
            </a: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心是当</a:t>
            </a:r>
            <a:r>
              <a:rPr kumimoji="0" lang="zh-Han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同理</a:t>
            </a: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心强烈到必须采取行动去帮助的感觉。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 Light" panose="020B030403060203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你理解他们的处境，甚至可能自己感受到痛苦，并愿意做任何事让他们感觉好些。</a:t>
            </a:r>
          </a:p>
        </p:txBody>
      </p:sp>
    </p:spTree>
    <p:extLst>
      <p:ext uri="{BB962C8B-B14F-4D97-AF65-F5344CB8AC3E}">
        <p14:creationId xmlns:p14="http://schemas.microsoft.com/office/powerpoint/2010/main" val="1841769964"/>
      </p:ext>
    </p:extLst>
  </p:cSld>
  <p:clrMapOvr>
    <a:masterClrMapping/>
  </p:clrMapOvr>
</p:sld>
</file>

<file path=ppt/slides/slide2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4708013-74A5-42E7-BBEC-13AE129E3F1C}"/>
              </a:ext>
            </a:extLst>
          </p:cNvPr>
          <p:cNvSpPr txBox="1">
            <a:spLocks/>
          </p:cNvSpPr>
          <p:nvPr/>
        </p:nvSpPr>
        <p:spPr>
          <a:xfrm>
            <a:off x="2599837" y="1154832"/>
            <a:ext cx="6992327" cy="677084"/>
          </a:xfrm>
          <a:prstGeom prst="rect">
            <a:avLst/>
          </a:prstGeom>
        </p:spPr>
        <p:txBody>
          <a:bodyPr numCol="1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endParaRPr lang="en-US" sz="2400" dirty="0">
              <a:latin typeface="Ubuntu Light" panose="020B0304030602030204" pitchFamily="34" charset="0"/>
            </a:endParaRPr>
          </a:p>
        </p:txBody>
      </p:sp>
      <p:pic>
        <p:nvPicPr>
          <p:cNvPr id="4" name="Picture 3" descr="这张表格和之前幻灯片中用的颜色相同，展示了所有四种情绪和描述。">
            <a:extLst>
              <a:ext uri="{FF2B5EF4-FFF2-40B4-BE49-F238E27FC236}">
                <a16:creationId xmlns:a16="http://schemas.microsoft.com/office/drawing/2014/main" id="{0936A389-DD13-4917-96EE-8431FC6BD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488" y="2005263"/>
            <a:ext cx="9327024" cy="353257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238FA19-8072-4415-B37D-2D9F6F252948}"/>
              </a:ext>
            </a:extLst>
          </p:cNvPr>
          <p:cNvSpPr txBox="1">
            <a:spLocks/>
          </p:cNvSpPr>
          <p:nvPr/>
        </p:nvSpPr>
        <p:spPr>
          <a:xfrm>
            <a:off x="1487690" y="61127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zh-Hans" sz="3200" b="1" dirty="0">
                <a:latin typeface="Ubuntu Light" panose="020B0304030602030204" pitchFamily="34" charset="0"/>
              </a:rPr>
              <a:t>让我们来复习一下！</a:t>
            </a:r>
          </a:p>
        </p:txBody>
      </p:sp>
    </p:spTree>
    <p:extLst>
      <p:ext uri="{BB962C8B-B14F-4D97-AF65-F5344CB8AC3E}">
        <p14:creationId xmlns:p14="http://schemas.microsoft.com/office/powerpoint/2010/main" val="3563795167"/>
      </p:ext>
    </p:extLst>
  </p:cSld>
  <p:clrMapOvr>
    <a:masterClrMapping/>
  </p:clrMapOvr>
</p:sld>
</file>

<file path=ppt/slides/slide2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5E49B03-DCA2-45C1-ACC6-F4B4F86812EC}"/>
              </a:ext>
            </a:extLst>
          </p:cNvPr>
          <p:cNvSpPr txBox="1">
            <a:spLocks/>
          </p:cNvSpPr>
          <p:nvPr/>
        </p:nvSpPr>
        <p:spPr>
          <a:xfrm>
            <a:off x="148769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latin typeface="Ubuntu Light" panose="020B0304030602030204" pitchFamily="34" charset="0"/>
              </a:rPr>
              <a:t>哪一个是同理心？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6756A9E-E979-451C-A12F-AF0373991A7C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Hans" sz="2000" dirty="0">
                <a:latin typeface="Ubuntu Light" panose="020B0304030602030204" pitchFamily="34" charset="0"/>
              </a:rPr>
              <a:t>“我感觉上周训练时感觉自己今天没法竞争。”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zh-Hans" sz="2000" dirty="0">
                <a:latin typeface="Ubuntu Light" panose="020B0304030602030204" pitchFamily="34" charset="0"/>
              </a:rPr>
              <a:t>“别耍孩子！你会没事的。”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zh-Hans" sz="2000" dirty="0">
                <a:latin typeface="Ubuntu Light" panose="020B0304030602030204" pitchFamily="34" charset="0"/>
              </a:rPr>
              <a:t>“天哪！我很抱歉。看起来一定很疼！”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zh-Hans" sz="2000" dirty="0">
                <a:latin typeface="Ubuntu Light" panose="020B0304030602030204" pitchFamily="34" charset="0"/>
              </a:rPr>
              <a:t>“哎哟！你应该看看我上周受的淤青。”</a:t>
            </a:r>
          </a:p>
        </p:txBody>
      </p:sp>
    </p:spTree>
    <p:extLst>
      <p:ext uri="{BB962C8B-B14F-4D97-AF65-F5344CB8AC3E}">
        <p14:creationId xmlns:p14="http://schemas.microsoft.com/office/powerpoint/2010/main" val="1831371230"/>
      </p:ext>
    </p:extLst>
  </p:cSld>
  <p:clrMapOvr>
    <a:masterClrMapping/>
  </p:clrMapOvr>
</p:sld>
</file>

<file path=ppt/slides/slide2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B9D2AD0-EA1B-4D43-ABF2-AA614C585198}"/>
              </a:ext>
            </a:extLst>
          </p:cNvPr>
          <p:cNvSpPr txBox="1">
            <a:spLocks/>
          </p:cNvSpPr>
          <p:nvPr/>
        </p:nvSpPr>
        <p:spPr>
          <a:xfrm>
            <a:off x="150293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latin typeface="Ubuntu Light" panose="020B0304030602030204" pitchFamily="34" charset="0"/>
              </a:rPr>
              <a:t>哪一个是同理心？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314D2E3-7D04-4B9F-ADDA-46CC323E81FD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Hans" sz="2000" dirty="0">
                <a:latin typeface="Ubuntu Light" panose="020B0304030602030204" pitchFamily="34" charset="0"/>
              </a:rPr>
              <a:t>“我对今天的网球比赛感到焦虑。”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zh-Hans" sz="2000" dirty="0">
                <a:latin typeface="Ubuntu Light" panose="020B0304030602030204" pitchFamily="34" charset="0"/>
              </a:rPr>
              <a:t>“这对你来说会是一场艰难的比赛，但我相信你能做到。”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zh-Hans" sz="2000" dirty="0">
                <a:latin typeface="Ubuntu Light" panose="020B0304030602030204" pitchFamily="34" charset="0"/>
              </a:rPr>
              <a:t>“我理解，也不怪你。我们找个替代者让你顶替你。”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zh-Hans" sz="2000" dirty="0">
                <a:latin typeface="Ubuntu Light" panose="020B0304030602030204" pitchFamily="34" charset="0"/>
              </a:rPr>
              <a:t>“我理解紧张，但我知道你练习了很多，所以我知道你会尽力而为！”</a:t>
            </a:r>
          </a:p>
        </p:txBody>
      </p:sp>
    </p:spTree>
    <p:extLst>
      <p:ext uri="{BB962C8B-B14F-4D97-AF65-F5344CB8AC3E}">
        <p14:creationId xmlns:p14="http://schemas.microsoft.com/office/powerpoint/2010/main" val="2596625672"/>
      </p:ext>
    </p:extLst>
  </p:cSld>
  <p:clrMapOvr>
    <a:masterClrMapping/>
  </p:clrMapOvr>
</p:sld>
</file>

<file path=ppt/slides/slide27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F59054E-1452-4ADE-BC3F-2971A3627FAF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latin typeface="Ubuntu Light" panose="020B0304030602030204" pitchFamily="34" charset="0"/>
              </a:rPr>
              <a:t>哪一个是同理心？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322FA39-F3FC-4802-A4E1-114FDD05B026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Hans" sz="2000" dirty="0">
                <a:latin typeface="Ubuntu Light" panose="020B0304030602030204" pitchFamily="34" charset="0"/>
              </a:rPr>
              <a:t>“牙医告诉我必须做一个非常痛苦的根管手术。”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zh-Hans" sz="2000" dirty="0">
                <a:latin typeface="Ubuntu Light" panose="020B0304030602030204" pitchFamily="34" charset="0"/>
              </a:rPr>
              <a:t>“天哪，太可怕了！ 如果之后需要我给你拿点汤或奶昔，告诉我。”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zh-Hans" sz="2000" dirty="0">
                <a:latin typeface="Ubuntu Light" panose="020B0304030602030204" pitchFamily="34" charset="0"/>
              </a:rPr>
              <a:t>“我表哥也打过，他说一点都不疼。”</a:t>
            </a:r>
          </a:p>
          <a:p>
            <a:pPr marL="914400" lvl="1" indent="-457200" algn="just">
              <a:lnSpc>
                <a:spcPct val="150000"/>
              </a:lnSpc>
              <a:buFont typeface="+mj-lt"/>
              <a:buAutoNum type="alphaLcParenR"/>
            </a:pPr>
            <a:r>
              <a:rPr lang="zh-Hans" sz="2000" dirty="0">
                <a:latin typeface="Ubuntu Light" panose="020B0304030602030204" pitchFamily="34" charset="0"/>
              </a:rPr>
              <a:t>“那真的很疼。祝你好运！”</a:t>
            </a:r>
          </a:p>
        </p:txBody>
      </p:sp>
    </p:spTree>
    <p:extLst>
      <p:ext uri="{BB962C8B-B14F-4D97-AF65-F5344CB8AC3E}">
        <p14:creationId xmlns:p14="http://schemas.microsoft.com/office/powerpoint/2010/main" val="4229405557"/>
      </p:ext>
    </p:extLst>
  </p:cSld>
  <p:clrMapOvr>
    <a:masterClrMapping/>
  </p:clrMapOvr>
</p:sld>
</file>

<file path=ppt/slides/slide2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2565427" y="1365660"/>
            <a:ext cx="6262255" cy="425054"/>
          </a:xfrm>
          <a:prstGeom prst="rect">
            <a:avLst/>
          </a:prstGeom>
          <a:noFill/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chemeClr val="bg1"/>
                </a:solidFill>
                <a:latin typeface="Ubuntu"/>
                <a:ea typeface="+mj-ea"/>
                <a:cs typeface="Ubuntu"/>
              </a:defRPr>
            </a:lvl1pPr>
          </a:lstStyle>
          <a:p>
            <a:pPr/>
            <a:endParaRPr lang="en-US" sz="3300" dirty="0">
              <a:solidFill>
                <a:schemeClr val="tx1"/>
              </a:solidFill>
              <a:latin typeface="Ubuntu Light" panose="020B030403060203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53F18D1-E36A-4C31-ABAE-F3DCEC19A398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latin typeface="Ubuntu Light" panose="020B0304030602030204" pitchFamily="34" charset="0"/>
              </a:rPr>
              <a:t>反思问题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4F3D926-4FF2-497F-9CE8-860F567F0E5A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告诉我们一个有人对你表现出同情的时刻。它让你感觉如何（使用情绪轮）。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请谈谈你曾经对别人表现出同情心的经历。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拥有同理心如何帮助你成为领导者？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你怎样才能更好地表达同理心？</a:t>
            </a:r>
          </a:p>
        </p:txBody>
      </p:sp>
    </p:spTree>
    <p:extLst>
      <p:ext uri="{BB962C8B-B14F-4D97-AF65-F5344CB8AC3E}">
        <p14:creationId xmlns:p14="http://schemas.microsoft.com/office/powerpoint/2010/main" val="3327717421"/>
      </p:ext>
    </p:extLst>
  </p:cSld>
  <p:clrMapOvr>
    <a:masterClrMapping/>
  </p:clrMapOvr>
</p:sld>
</file>

<file path=ppt/slides/slide2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F7B228B-AB2F-4516-8669-B0C9D6AB553D}"/>
              </a:ext>
            </a:extLst>
          </p:cNvPr>
          <p:cNvSpPr txBox="1">
            <a:spLocks/>
          </p:cNvSpPr>
          <p:nvPr/>
        </p:nvSpPr>
        <p:spPr>
          <a:xfrm>
            <a:off x="145721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latin typeface="Ubuntu Light" panose="020B0304030602030204" pitchFamily="34" charset="0"/>
              </a:rPr>
              <a:t>猜猜这情绪！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ADABD23-4C03-4058-9B6F-A62D778E53AF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小组将被分为2-4人一组。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你将使用第一课情绪轮中的情绪列表。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小组中的每个人轮流从列表中选择一种情绪，并不使用任何言语地表演出来。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组员们必须猜测情绪。</a:t>
            </a:r>
          </a:p>
        </p:txBody>
      </p:sp>
    </p:spTree>
    <p:extLst>
      <p:ext uri="{BB962C8B-B14F-4D97-AF65-F5344CB8AC3E}">
        <p14:creationId xmlns:p14="http://schemas.microsoft.com/office/powerpoint/2010/main" val="2784166878"/>
      </p:ext>
    </p:extLst>
  </p:cSld>
  <p:clrMapOvr>
    <a:masterClrMapping/>
  </p:clrMapOvr>
</p:sld>
</file>

<file path=ppt/slides/slide3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D4B89F-6C7F-4A52-981D-E6AFDD987F0E}"/>
              </a:ext>
            </a:extLst>
          </p:cNvPr>
          <p:cNvSpPr txBox="1">
            <a:spLocks/>
          </p:cNvSpPr>
          <p:nvPr/>
        </p:nvSpPr>
        <p:spPr>
          <a:xfrm>
            <a:off x="1426730" y="62992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latin typeface="Ubuntu Light" panose="020B0304030602030204" pitchFamily="34" charset="0"/>
              </a:rPr>
              <a:t>猜猜这情绪！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929280-751F-4349-BFA9-EC1978A87FA6}"/>
              </a:ext>
            </a:extLst>
          </p:cNvPr>
          <p:cNvSpPr txBox="1">
            <a:spLocks/>
          </p:cNvSpPr>
          <p:nvPr/>
        </p:nvSpPr>
        <p:spPr>
          <a:xfrm>
            <a:off x="696000" y="1591204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1950" dirty="0">
                <a:latin typeface="Ubuntu Light" panose="020B0304030602030204" pitchFamily="34" charset="0"/>
              </a:rPr>
              <a:t>小组将分为两组。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1950" dirty="0">
                <a:latin typeface="Ubuntu Light" panose="020B0304030602030204" pitchFamily="34" charset="0"/>
              </a:rPr>
              <a:t>A队的一名参与者将选择一张写有情绪的抽认卡。 他们会在不使用任何语言的情况下，向团队表达这种情绪。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1950" dirty="0">
                <a:latin typeface="Ubuntu Light" panose="020B0304030602030204" pitchFamily="34" charset="0"/>
              </a:rPr>
              <a:t>其他A队成员必须猜测情绪。你有15秒时间猜测情绪。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1950" dirty="0">
                <a:latin typeface="Ubuntu Light" panose="020B0304030602030204" pitchFamily="34" charset="0"/>
              </a:rPr>
              <a:t>如果A队猜对了情绪，他们得1分。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1950" dirty="0">
                <a:latin typeface="Ubuntu Light" panose="020B0304030602030204" pitchFamily="34" charset="0"/>
              </a:rPr>
              <a:t>B队重复这个过程，选择一种新的情绪并进行表演。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1950" dirty="0">
                <a:latin typeface="Ubuntu Light" panose="020B0304030602030204" pitchFamily="34" charset="0"/>
              </a:rPr>
              <a:t>重复这个过程，直到每个团队成员轮流表达情感。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1950" dirty="0">
                <a:latin typeface="Ubuntu Light" panose="020B0304030602030204" pitchFamily="34" charset="0"/>
              </a:rPr>
              <a:t>得分最高的队伍获胜！</a:t>
            </a:r>
          </a:p>
        </p:txBody>
      </p:sp>
    </p:spTree>
    <p:extLst>
      <p:ext uri="{BB962C8B-B14F-4D97-AF65-F5344CB8AC3E}">
        <p14:creationId xmlns:p14="http://schemas.microsoft.com/office/powerpoint/2010/main" val="1750456318"/>
      </p:ext>
    </p:extLst>
  </p:cSld>
  <p:clrMapOvr>
    <a:masterClrMapping/>
  </p:clrMapOvr>
</p:sld>
</file>

<file path=ppt/slides/slide3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4313353-A687-4A5A-B52D-A5A5F8C0D798}"/>
              </a:ext>
            </a:extLst>
          </p:cNvPr>
          <p:cNvSpPr txBox="1">
            <a:spLocks/>
          </p:cNvSpPr>
          <p:nvPr/>
        </p:nvSpPr>
        <p:spPr>
          <a:xfrm>
            <a:off x="1472450" y="6168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latin typeface="Ubuntu Light" panose="020B0304030602030204" pitchFamily="34" charset="0"/>
              </a:rPr>
              <a:t>猜猜情绪总结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B6ED84-B7A7-4B46-BC2F-CFA3D375CB1F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猜情绪有什么难的？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有没有某些情绪更容易猜测？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你注意了哪些因素来猜对情绪？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zh-Hans" sz="2000" dirty="0">
                <a:latin typeface="Ubuntu Light" panose="020B0304030602030204" pitchFamily="34" charset="0"/>
              </a:rPr>
              <a:t>识别人（以及自己）的情绪如何帮助你与人合作，成为更好的领导者？</a:t>
            </a:r>
          </a:p>
        </p:txBody>
      </p:sp>
    </p:spTree>
    <p:extLst>
      <p:ext uri="{BB962C8B-B14F-4D97-AF65-F5344CB8AC3E}">
        <p14:creationId xmlns:p14="http://schemas.microsoft.com/office/powerpoint/2010/main" val="3939114147"/>
      </p:ext>
    </p:extLst>
  </p:cSld>
  <p:clrMapOvr>
    <a:masterClrMapping/>
  </p:clrMapOvr>
</p:sld>
</file>

<file path=ppt/slides/slide32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16266E1C-717A-46A8-AD6E-4E2FB54C3110}"/>
              </a:ext>
            </a:extLst>
          </p:cNvPr>
          <p:cNvGrpSpPr/>
          <p:nvPr/>
        </p:nvGrpSpPr>
        <p:grpSpPr>
          <a:xfrm>
            <a:off x="4934334" y="670284"/>
            <a:ext cx="1161666" cy="1167572"/>
            <a:chOff x="7429141" y="246836"/>
            <a:chExt cx="1306152" cy="1312793"/>
          </a:xfrm>
        </p:grpSpPr>
        <p:sp>
          <p:nvSpPr>
            <p:cNvPr id="7" name="Oval 6"/>
            <p:cNvSpPr/>
            <p:nvPr/>
          </p:nvSpPr>
          <p:spPr bwMode="auto">
            <a:xfrm>
              <a:off x="7480575" y="304800"/>
              <a:ext cx="1178518" cy="11772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344042-E244-493A-8BF2-3E491BF8735F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9141" y="246836"/>
              <a:ext cx="1306152" cy="13127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29EA5954-6B99-4750-A892-5427A632A624}"/>
              </a:ext>
            </a:extLst>
          </p:cNvPr>
          <p:cNvSpPr txBox="1">
            <a:spLocks/>
          </p:cNvSpPr>
          <p:nvPr/>
        </p:nvSpPr>
        <p:spPr>
          <a:xfrm>
            <a:off x="1472450" y="610325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/>
            <a:r>
              <a:rPr lang="zh-Hans" sz="3200" b="1" dirty="0">
                <a:latin typeface="Ubuntu Light" panose="020B0304030602030204" pitchFamily="34" charset="0"/>
              </a:rPr>
              <a:t>模块总结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BE5E89E-6E75-4BB9-BC3E-9964DF466D2C}"/>
              </a:ext>
            </a:extLst>
          </p:cNvPr>
          <p:cNvSpPr txBox="1">
            <a:spLocks/>
          </p:cNvSpPr>
          <p:nvPr/>
        </p:nvSpPr>
        <p:spPr>
          <a:xfrm>
            <a:off x="696000" y="1797049"/>
            <a:ext cx="10800000" cy="3833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自我意识是识别和理解自己情绪的能力。它帮助你管理情绪。</a:t>
            </a:r>
          </a:p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自我管理是指控制情绪、思想和行为的能力。它帮助你冷静地反应，而不是情绪化。</a:t>
            </a:r>
          </a:p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共情是理解并分享他人感受的能力。它帮助你理解别人为何会有那样的反应，并让你能够做出恰当的回应。</a:t>
            </a:r>
          </a:p>
          <a:p>
            <a:pPr marL="257168" marR="0" lvl="0" indent="-25716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Han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 Light" panose="020B0304030602030204" pitchFamily="34" charset="0"/>
                <a:ea typeface="+mn-ea"/>
                <a:cs typeface="+mn-cs"/>
              </a:rPr>
              <a:t>理解自己的情绪，能够控制自己的情绪，理解他人的情绪，会让你成为更强大的领导者。</a:t>
            </a: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slides/slide3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DF6749-BDAB-44B2-98F1-D002DE4FAC5F}"/>
              </a:ext>
            </a:extLst>
          </p:cNvPr>
          <p:cNvSpPr txBox="1"/>
          <p:nvPr/>
        </p:nvSpPr>
        <p:spPr>
          <a:xfrm>
            <a:off x="5841811" y="4976787"/>
            <a:ext cx="5260622" cy="12926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/>
            <a:r>
              <a:rPr lang="zh-Hans" sz="2400" dirty="0">
                <a:solidFill>
                  <a:schemeClr val="bg1"/>
                </a:solidFill>
              </a:rPr>
              <a:t>请参加评估：</a:t>
            </a:r>
            <a:br>
              <a:rPr lang="en-US" dirty="0"/>
            </a:br>
            <a:r>
              <a:rPr lang="zh-Hans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https://specialolympics.qualtrics.com</a:t>
            </a:r>
            <a:br>
              <a:rPr lang="en-US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</a:br>
            <a:r>
              <a:rPr lang="zh-Hans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/jfe/form/SV_5cZHOzU0qemAkDP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C3A867-BAA4-4FB4-81DE-0D1B0237006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771" y="4976787"/>
            <a:ext cx="1292662" cy="12926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EFB84FE5-6FD1-468D-A76B-C10780EC1E43}"/>
              </a:ext>
            </a:extLst>
          </p:cNvPr>
          <p:cNvSpPr txBox="1"/>
          <p:nvPr/>
        </p:nvSpPr>
        <p:spPr>
          <a:xfrm>
            <a:off x="1695450" y="1609994"/>
            <a:ext cx="4567276" cy="2948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Hans" sz="115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谢谢</a:t>
            </a:r>
          </a:p>
          <a:p>
            <a:pPr>
              <a:lnSpc>
                <a:spcPct val="80000"/>
              </a:lnSpc>
            </a:pPr>
            <a:r>
              <a:rPr lang="zh-Hans" sz="115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你</a:t>
            </a:r>
          </a:p>
        </p:txBody>
      </p:sp>
    </p:spTree>
    <p:extLst>
      <p:ext uri="{BB962C8B-B14F-4D97-AF65-F5344CB8AC3E}">
        <p14:creationId xmlns:p14="http://schemas.microsoft.com/office/powerpoint/2010/main" val="3037245643"/>
      </p:ext>
    </p:extLst>
  </p:cSld>
  <p:clrMapOvr>
    <a:masterClrMapping/>
  </p:clrMapOvr>
</p:sld>
</file>

<file path=ppt/theme/theme1.xml><?xml version="1.0" encoding="utf-8"?>
<a:theme xmlns:thm15="http://schemas.microsoft.com/office/thememl/2012/main"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thm15="http://schemas.microsoft.com/office/thememl/2012/main"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A0A6CBB-BAFC-4B03-8A9D-0D3877BC3410}"/>
</file>

<file path=customXml/itemProps2.xml><?xml version="1.0" encoding="utf-8"?>
<ds:datastoreItem xmlns:ds="http://schemas.openxmlformats.org/officeDocument/2006/customXml" ds:itemID="{5913D1CC-0C43-41EE-899A-9DB99A5490AA}"/>
</file>

<file path=customXml/itemProps3.xml><?xml version="1.0" encoding="utf-8"?>
<ds:datastoreItem xmlns:ds="http://schemas.openxmlformats.org/officeDocument/2006/customXml" ds:itemID="{925F471A-1172-4DA3-BCAA-5F4907A5CEA4}"/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17270</TotalTime>
  <Words>1548</Words>
  <Application>Microsoft Office PowerPoint</Application>
  <PresentationFormat>Widescreen</PresentationFormat>
  <Paragraphs>169</Paragraphs>
  <Slides>33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1_Custom Design</vt:lpstr>
      <vt:lpstr>2_Custom Design</vt:lpstr>
      <vt:lpstr>Understanding Emotions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PPT演示</dc:title>
  <dc:creator>Ciaran OGaora</dc:creator>
  <lastModifiedBy>Cristina Rodriguez</lastModifiedBy>
  <revision>138</revision>
  <dcterms:created xsi:type="dcterms:W3CDTF">2012-07-03T15:00:02.0000000Z</dcterms:created>
  <dcterms:modified xsi:type="dcterms:W3CDTF">2026-07-30T22:20:38.0000000Z</dcterms:modified>
</coreProperties>
</file>