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35"/>
  </p:notesMasterIdLst>
  <p:handoutMasterIdLst>
    <p:handoutMasterId r:id="rId36"/>
  </p:handoutMasterIdLst>
  <p:sldIdLst>
    <p:sldId id="276" r:id="rId2"/>
    <p:sldId id="279" r:id="rId3"/>
    <p:sldId id="280" r:id="rId4"/>
    <p:sldId id="281" r:id="rId5"/>
    <p:sldId id="277" r:id="rId6"/>
    <p:sldId id="282" r:id="rId7"/>
    <p:sldId id="303" r:id="rId8"/>
    <p:sldId id="306" r:id="rId9"/>
    <p:sldId id="326" r:id="rId10"/>
    <p:sldId id="324" r:id="rId11"/>
    <p:sldId id="325" r:id="rId12"/>
    <p:sldId id="323" r:id="rId13"/>
    <p:sldId id="308" r:id="rId14"/>
    <p:sldId id="285" r:id="rId15"/>
    <p:sldId id="304" r:id="rId16"/>
    <p:sldId id="310" r:id="rId17"/>
    <p:sldId id="328" r:id="rId18"/>
    <p:sldId id="327" r:id="rId19"/>
    <p:sldId id="288" r:id="rId20"/>
    <p:sldId id="305" r:id="rId21"/>
    <p:sldId id="332" r:id="rId22"/>
    <p:sldId id="333" r:id="rId23"/>
    <p:sldId id="334" r:id="rId24"/>
    <p:sldId id="335" r:id="rId25"/>
    <p:sldId id="314" r:id="rId26"/>
    <p:sldId id="313" r:id="rId27"/>
    <p:sldId id="315" r:id="rId28"/>
    <p:sldId id="316" r:id="rId29"/>
    <p:sldId id="317" r:id="rId30"/>
    <p:sldId id="318" r:id="rId31"/>
    <p:sldId id="319" r:id="rId32"/>
    <p:sldId id="302" r:id="rId33"/>
    <p:sldId id="27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Huffman" initials="SH" lastIdx="17" clrIdx="0">
    <p:extLst>
      <p:ext uri="{19B8F6BF-5375-455C-9EA6-DF929625EA0E}">
        <p15:presenceInfo xmlns:p15="http://schemas.microsoft.com/office/powerpoint/2012/main" userId="S::shuffman@specialolympics.org::ac277a05-3f32-493b-be0f-67750426eb40" providerId="AD"/>
      </p:ext>
    </p:extLst>
  </p:cmAuthor>
  <p:cmAuthor id="2" name="Emily Klinger" initials="EK" lastIdx="13" clrIdx="1">
    <p:extLst>
      <p:ext uri="{19B8F6BF-5375-455C-9EA6-DF929625EA0E}">
        <p15:presenceInfo xmlns:p15="http://schemas.microsoft.com/office/powerpoint/2012/main" userId="S-1-5-21-2897855483-1492041518-4156851567-23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65C88"/>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30" autoAdjust="0"/>
    <p:restoredTop sz="86388" autoAdjust="0"/>
  </p:normalViewPr>
  <p:slideViewPr>
    <p:cSldViewPr snapToGrid="0" snapToObjects="1">
      <p:cViewPr varScale="1">
        <p:scale>
          <a:sx n="47" d="100"/>
          <a:sy n="47" d="100"/>
        </p:scale>
        <p:origin x="132" y="42"/>
      </p:cViewPr>
      <p:guideLst>
        <p:guide orient="horz" pos="2160"/>
        <p:guide pos="2880"/>
      </p:guideLst>
    </p:cSldViewPr>
  </p:slideViewPr>
  <p:outlineViewPr>
    <p:cViewPr>
      <p:scale>
        <a:sx n="33" d="100"/>
        <a:sy n="33" d="100"/>
      </p:scale>
      <p:origin x="0" y="-3856"/>
    </p:cViewPr>
  </p:outlin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pPr/>
              <a:t>9/1/2021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pPr/>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pPr/>
              <a:t>9/1/2021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pPr/>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Use the facilitator’s guide for notes on what to say and how long each section should take you! Overall, this training should take 2-2.5 hours.</a:t>
            </a:r>
          </a:p>
          <a:p>
            <a:endParaRPr lang="en-US" b="1" i="1" dirty="0"/>
          </a:p>
          <a:p>
            <a:r>
              <a:rPr lang="en-US" b="1" i="1" dirty="0"/>
              <a:t>Updated May 2021</a:t>
            </a: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a:t>
            </a:fld>
            <a:endParaRPr lang="en-US"/>
          </a:p>
        </p:txBody>
      </p:sp>
    </p:spTree>
    <p:extLst>
      <p:ext uri="{BB962C8B-B14F-4D97-AF65-F5344CB8AC3E}">
        <p14:creationId xmlns:p14="http://schemas.microsoft.com/office/powerpoint/2010/main" val="23363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29</a:t>
            </a:fld>
            <a:endParaRPr lang="en-US"/>
          </a:p>
        </p:txBody>
      </p:sp>
    </p:spTree>
    <p:extLst>
      <p:ext uri="{BB962C8B-B14F-4D97-AF65-F5344CB8AC3E}">
        <p14:creationId xmlns:p14="http://schemas.microsoft.com/office/powerpoint/2010/main" val="132724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In-person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30</a:t>
            </a:fld>
            <a:endParaRPr lang="en-US"/>
          </a:p>
        </p:txBody>
      </p:sp>
    </p:spTree>
    <p:extLst>
      <p:ext uri="{BB962C8B-B14F-4D97-AF65-F5344CB8AC3E}">
        <p14:creationId xmlns:p14="http://schemas.microsoft.com/office/powerpoint/2010/main" val="28630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In-person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31</a:t>
            </a:fld>
            <a:endParaRPr lang="en-US"/>
          </a:p>
        </p:txBody>
      </p:sp>
    </p:spTree>
    <p:extLst>
      <p:ext uri="{BB962C8B-B14F-4D97-AF65-F5344CB8AC3E}">
        <p14:creationId xmlns:p14="http://schemas.microsoft.com/office/powerpoint/2010/main" val="313432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Please make sure all athlete leaders take the evaluation.</a:t>
            </a:r>
          </a:p>
        </p:txBody>
      </p:sp>
      <p:sp>
        <p:nvSpPr>
          <p:cNvPr id="4" name="Slide Number Placeholder 3"/>
          <p:cNvSpPr>
            <a:spLocks noGrp="1"/>
          </p:cNvSpPr>
          <p:nvPr>
            <p:ph type="sldNum" sz="quarter" idx="5"/>
          </p:nvPr>
        </p:nvSpPr>
        <p:spPr/>
        <p:txBody>
          <a:bodyPr/>
          <a:lstStyle/>
          <a:p>
            <a:fld id="{036B4B2F-0019-C942-9AE2-8EB4A07943DA}" type="slidenum">
              <a:rPr lang="en-US" smtClean="0"/>
              <a:pPr/>
              <a:t>33</a:t>
            </a:fld>
            <a:endParaRPr lang="en-US"/>
          </a:p>
        </p:txBody>
      </p:sp>
    </p:spTree>
    <p:extLst>
      <p:ext uri="{BB962C8B-B14F-4D97-AF65-F5344CB8AC3E}">
        <p14:creationId xmlns:p14="http://schemas.microsoft.com/office/powerpoint/2010/main" val="110247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8</a:t>
            </a:fld>
            <a:endParaRPr lang="en-US"/>
          </a:p>
        </p:txBody>
      </p:sp>
    </p:spTree>
    <p:extLst>
      <p:ext uri="{BB962C8B-B14F-4D97-AF65-F5344CB8AC3E}">
        <p14:creationId xmlns:p14="http://schemas.microsoft.com/office/powerpoint/2010/main" val="4256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9</a:t>
            </a:fld>
            <a:endParaRPr lang="en-US"/>
          </a:p>
        </p:txBody>
      </p:sp>
    </p:spTree>
    <p:extLst>
      <p:ext uri="{BB962C8B-B14F-4D97-AF65-F5344CB8AC3E}">
        <p14:creationId xmlns:p14="http://schemas.microsoft.com/office/powerpoint/2010/main" val="13798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10</a:t>
            </a:fld>
            <a:endParaRPr lang="en-US"/>
          </a:p>
        </p:txBody>
      </p:sp>
    </p:spTree>
    <p:extLst>
      <p:ext uri="{BB962C8B-B14F-4D97-AF65-F5344CB8AC3E}">
        <p14:creationId xmlns:p14="http://schemas.microsoft.com/office/powerpoint/2010/main" val="29416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11</a:t>
            </a:fld>
            <a:endParaRPr lang="en-US"/>
          </a:p>
        </p:txBody>
      </p:sp>
    </p:spTree>
    <p:extLst>
      <p:ext uri="{BB962C8B-B14F-4D97-AF65-F5344CB8AC3E}">
        <p14:creationId xmlns:p14="http://schemas.microsoft.com/office/powerpoint/2010/main" val="30586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21</a:t>
            </a:fld>
            <a:endParaRPr lang="en-US"/>
          </a:p>
        </p:txBody>
      </p:sp>
    </p:spTree>
    <p:extLst>
      <p:ext uri="{BB962C8B-B14F-4D97-AF65-F5344CB8AC3E}">
        <p14:creationId xmlns:p14="http://schemas.microsoft.com/office/powerpoint/2010/main" val="203051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22</a:t>
            </a:fld>
            <a:endParaRPr lang="en-US"/>
          </a:p>
        </p:txBody>
      </p:sp>
    </p:spTree>
    <p:extLst>
      <p:ext uri="{BB962C8B-B14F-4D97-AF65-F5344CB8AC3E}">
        <p14:creationId xmlns:p14="http://schemas.microsoft.com/office/powerpoint/2010/main" val="400560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23</a:t>
            </a:fld>
            <a:endParaRPr lang="en-US"/>
          </a:p>
        </p:txBody>
      </p:sp>
    </p:spTree>
    <p:extLst>
      <p:ext uri="{BB962C8B-B14F-4D97-AF65-F5344CB8AC3E}">
        <p14:creationId xmlns:p14="http://schemas.microsoft.com/office/powerpoint/2010/main" val="52744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24</a:t>
            </a:fld>
            <a:endParaRPr lang="en-US"/>
          </a:p>
        </p:txBody>
      </p:sp>
    </p:spTree>
    <p:extLst>
      <p:ext uri="{BB962C8B-B14F-4D97-AF65-F5344CB8AC3E}">
        <p14:creationId xmlns:p14="http://schemas.microsoft.com/office/powerpoint/2010/main" val="572662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2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4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4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emf"/><Relationship Id="rId1" Type="http://schemas.openxmlformats.org/officeDocument/2006/relationships/slideMaster" Target="../slideMasters/slideMaster1.xml"/><Relationship Id="rId4" Type="http://schemas.openxmlformats.org/officeDocument/2006/relationships/image" Target="../media/image4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D1098B-B32E-0948-8784-67408D0D42ED}"/>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79BFFBD-4CFD-F74C-8671-23D116989C0F}"/>
              </a:ext>
            </a:extLst>
          </p:cNvPr>
          <p:cNvPicPr>
            <a:picLocks noChangeAspect="1"/>
          </p:cNvPicPr>
          <p:nvPr userDrawn="1"/>
        </p:nvPicPr>
        <p:blipFill>
          <a:blip r:embed="rId3"/>
          <a:stretch>
            <a:fillRect/>
          </a:stretch>
        </p:blipFill>
        <p:spPr>
          <a:xfrm>
            <a:off x="6991927" y="344960"/>
            <a:ext cx="1737014" cy="607422"/>
          </a:xfrm>
          <a:prstGeom prst="rect">
            <a:avLst/>
          </a:prstGeom>
        </p:spPr>
      </p:pic>
      <p:pic>
        <p:nvPicPr>
          <p:cNvPr id="10" name="Picture 9">
            <a:extLst>
              <a:ext uri="{FF2B5EF4-FFF2-40B4-BE49-F238E27FC236}">
                <a16:creationId xmlns:a16="http://schemas.microsoft.com/office/drawing/2014/main" id="{F9BA9C8C-2EFF-344C-BF9B-C7035A7BC760}"/>
              </a:ext>
            </a:extLst>
          </p:cNvPr>
          <p:cNvPicPr>
            <a:picLocks noChangeAspect="1"/>
          </p:cNvPicPr>
          <p:nvPr userDrawn="1"/>
        </p:nvPicPr>
        <p:blipFill>
          <a:blip r:embed="rId4"/>
          <a:stretch>
            <a:fillRect/>
          </a:stretch>
        </p:blipFill>
        <p:spPr>
          <a:xfrm>
            <a:off x="515505" y="1663700"/>
            <a:ext cx="4444423" cy="2024193"/>
          </a:xfrm>
          <a:prstGeom prst="rect">
            <a:avLst/>
          </a:prstGeom>
        </p:spPr>
      </p:pic>
      <p:pic>
        <p:nvPicPr>
          <p:cNvPr id="6" name="Picture 5">
            <a:extLst>
              <a:ext uri="{FF2B5EF4-FFF2-40B4-BE49-F238E27FC236}">
                <a16:creationId xmlns:a16="http://schemas.microsoft.com/office/drawing/2014/main" id="{A563D4EC-2406-B148-9BA1-795D715C6970}"/>
              </a:ext>
            </a:extLst>
          </p:cNvPr>
          <p:cNvPicPr>
            <a:picLocks noChangeAspect="1"/>
          </p:cNvPicPr>
          <p:nvPr userDrawn="1"/>
        </p:nvPicPr>
        <p:blipFill>
          <a:blip r:embed="rId5"/>
          <a:stretch>
            <a:fillRect/>
          </a:stretch>
        </p:blipFill>
        <p:spPr>
          <a:xfrm>
            <a:off x="515505" y="482312"/>
            <a:ext cx="1635028" cy="102189"/>
          </a:xfrm>
          <a:prstGeom prst="rect">
            <a:avLst/>
          </a:prstGeom>
        </p:spPr>
      </p:pic>
    </p:spTree>
    <p:extLst>
      <p:ext uri="{BB962C8B-B14F-4D97-AF65-F5344CB8AC3E}">
        <p14:creationId xmlns:p14="http://schemas.microsoft.com/office/powerpoint/2010/main" val="20312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700A1-4F1C-DD43-B567-5B80208EF30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6B313C29-9F6E-C546-826F-153BD8D1BCDA}"/>
              </a:ext>
            </a:extLst>
          </p:cNvPr>
          <p:cNvPicPr>
            <a:picLocks noChangeAspect="1"/>
          </p:cNvPicPr>
          <p:nvPr userDrawn="1"/>
        </p:nvPicPr>
        <p:blipFill>
          <a:blip r:embed="rId3"/>
          <a:stretch>
            <a:fillRect/>
          </a:stretch>
        </p:blipFill>
        <p:spPr>
          <a:xfrm>
            <a:off x="795005" y="1908729"/>
            <a:ext cx="7553989" cy="2799194"/>
          </a:xfrm>
          <a:prstGeom prst="rect">
            <a:avLst/>
          </a:prstGeom>
        </p:spPr>
      </p:pic>
    </p:spTree>
    <p:extLst>
      <p:ext uri="{BB962C8B-B14F-4D97-AF65-F5344CB8AC3E}">
        <p14:creationId xmlns:p14="http://schemas.microsoft.com/office/powerpoint/2010/main" val="378324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913F1B-F886-EB4B-BB16-CB1C571340CA}"/>
              </a:ext>
            </a:extLst>
          </p:cNvPr>
          <p:cNvPicPr>
            <a:picLocks noChangeAspect="1"/>
          </p:cNvPicPr>
          <p:nvPr userDrawn="1"/>
        </p:nvPicPr>
        <p:blipFill>
          <a:blip r:embed="rId2"/>
          <a:stretch>
            <a:fillRect/>
          </a:stretch>
        </p:blipFill>
        <p:spPr>
          <a:xfrm>
            <a:off x="4867565" y="1870676"/>
            <a:ext cx="4155060" cy="6005633"/>
          </a:xfrm>
          <a:prstGeom prst="rect">
            <a:avLst/>
          </a:prstGeom>
        </p:spPr>
      </p:pic>
      <p:pic>
        <p:nvPicPr>
          <p:cNvPr id="7" name="Picture 6">
            <a:extLst>
              <a:ext uri="{FF2B5EF4-FFF2-40B4-BE49-F238E27FC236}">
                <a16:creationId xmlns:a16="http://schemas.microsoft.com/office/drawing/2014/main" id="{D47529C6-E491-0242-B48B-1710690F85CB}"/>
              </a:ext>
            </a:extLst>
          </p:cNvPr>
          <p:cNvPicPr>
            <a:picLocks noChangeAspect="1"/>
          </p:cNvPicPr>
          <p:nvPr userDrawn="1"/>
        </p:nvPicPr>
        <p:blipFill>
          <a:blip r:embed="rId3"/>
          <a:stretch>
            <a:fillRect/>
          </a:stretch>
        </p:blipFill>
        <p:spPr>
          <a:xfrm>
            <a:off x="497060" y="1303481"/>
            <a:ext cx="3992596" cy="1818410"/>
          </a:xfrm>
          <a:prstGeom prst="rect">
            <a:avLst/>
          </a:prstGeom>
        </p:spPr>
      </p:pic>
      <p:pic>
        <p:nvPicPr>
          <p:cNvPr id="13" name="Picture 12">
            <a:extLst>
              <a:ext uri="{FF2B5EF4-FFF2-40B4-BE49-F238E27FC236}">
                <a16:creationId xmlns:a16="http://schemas.microsoft.com/office/drawing/2014/main" id="{49DFAD10-9F26-834A-86F7-1A76BFB714DF}"/>
              </a:ext>
            </a:extLst>
          </p:cNvPr>
          <p:cNvPicPr>
            <a:picLocks noChangeAspect="1"/>
          </p:cNvPicPr>
          <p:nvPr userDrawn="1"/>
        </p:nvPicPr>
        <p:blipFill>
          <a:blip r:embed="rId4"/>
          <a:stretch>
            <a:fillRect/>
          </a:stretch>
        </p:blipFill>
        <p:spPr>
          <a:xfrm>
            <a:off x="503238" y="481245"/>
            <a:ext cx="1647295" cy="102955"/>
          </a:xfrm>
          <a:prstGeom prst="rect">
            <a:avLst/>
          </a:prstGeom>
        </p:spPr>
      </p:pic>
      <p:pic>
        <p:nvPicPr>
          <p:cNvPr id="14" name="Picture 13">
            <a:extLst>
              <a:ext uri="{FF2B5EF4-FFF2-40B4-BE49-F238E27FC236}">
                <a16:creationId xmlns:a16="http://schemas.microsoft.com/office/drawing/2014/main" id="{36D699ED-30D3-4D42-8E8A-16A218130B24}"/>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6531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A7C546-E535-F942-A724-EE3E7ED9B962}"/>
              </a:ext>
            </a:extLst>
          </p:cNvPr>
          <p:cNvPicPr>
            <a:picLocks noChangeAspect="1"/>
          </p:cNvPicPr>
          <p:nvPr userDrawn="1"/>
        </p:nvPicPr>
        <p:blipFill>
          <a:blip r:embed="rId2"/>
          <a:stretch>
            <a:fillRect/>
          </a:stretch>
        </p:blipFill>
        <p:spPr>
          <a:xfrm>
            <a:off x="503238" y="1311565"/>
            <a:ext cx="3868955" cy="1459343"/>
          </a:xfrm>
          <a:prstGeom prst="rect">
            <a:avLst/>
          </a:prstGeom>
        </p:spPr>
      </p:pic>
      <p:pic>
        <p:nvPicPr>
          <p:cNvPr id="8" name="Picture 7">
            <a:extLst>
              <a:ext uri="{FF2B5EF4-FFF2-40B4-BE49-F238E27FC236}">
                <a16:creationId xmlns:a16="http://schemas.microsoft.com/office/drawing/2014/main" id="{6A646A00-1F34-BE4A-99A8-251C18B6DFC1}"/>
              </a:ext>
            </a:extLst>
          </p:cNvPr>
          <p:cNvPicPr>
            <a:picLocks noChangeAspect="1"/>
          </p:cNvPicPr>
          <p:nvPr userDrawn="1"/>
        </p:nvPicPr>
        <p:blipFill>
          <a:blip r:embed="rId3"/>
          <a:stretch>
            <a:fillRect/>
          </a:stretch>
        </p:blipFill>
        <p:spPr>
          <a:xfrm>
            <a:off x="3138751" y="1597893"/>
            <a:ext cx="6650779" cy="6087751"/>
          </a:xfrm>
          <a:prstGeom prst="rect">
            <a:avLst/>
          </a:prstGeom>
        </p:spPr>
      </p:pic>
      <p:pic>
        <p:nvPicPr>
          <p:cNvPr id="17" name="Picture 16">
            <a:extLst>
              <a:ext uri="{FF2B5EF4-FFF2-40B4-BE49-F238E27FC236}">
                <a16:creationId xmlns:a16="http://schemas.microsoft.com/office/drawing/2014/main" id="{E841346D-3DF8-8844-BEA9-CACDA0A637A2}"/>
              </a:ext>
            </a:extLst>
          </p:cNvPr>
          <p:cNvPicPr>
            <a:picLocks noChangeAspect="1"/>
          </p:cNvPicPr>
          <p:nvPr userDrawn="1"/>
        </p:nvPicPr>
        <p:blipFill>
          <a:blip r:embed="rId4"/>
          <a:stretch>
            <a:fillRect/>
          </a:stretch>
        </p:blipFill>
        <p:spPr>
          <a:xfrm>
            <a:off x="497060" y="480174"/>
            <a:ext cx="1687533" cy="104026"/>
          </a:xfrm>
          <a:prstGeom prst="rect">
            <a:avLst/>
          </a:prstGeom>
        </p:spPr>
      </p:pic>
      <p:pic>
        <p:nvPicPr>
          <p:cNvPr id="18" name="Picture 17">
            <a:extLst>
              <a:ext uri="{FF2B5EF4-FFF2-40B4-BE49-F238E27FC236}">
                <a16:creationId xmlns:a16="http://schemas.microsoft.com/office/drawing/2014/main" id="{ED6B3D0F-516D-4449-A3CE-D2D7D8025219}"/>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185254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CAD04-2298-3E41-ACDE-E8C4F85CAF7B}"/>
              </a:ext>
            </a:extLst>
          </p:cNvPr>
          <p:cNvPicPr>
            <a:picLocks noChangeAspect="1"/>
          </p:cNvPicPr>
          <p:nvPr userDrawn="1"/>
        </p:nvPicPr>
        <p:blipFill>
          <a:blip r:embed="rId2"/>
          <a:stretch>
            <a:fillRect/>
          </a:stretch>
        </p:blipFill>
        <p:spPr>
          <a:xfrm>
            <a:off x="503238" y="1303481"/>
            <a:ext cx="4109815" cy="1273464"/>
          </a:xfrm>
          <a:prstGeom prst="rect">
            <a:avLst/>
          </a:prstGeom>
        </p:spPr>
      </p:pic>
      <p:pic>
        <p:nvPicPr>
          <p:cNvPr id="8" name="Picture 7">
            <a:extLst>
              <a:ext uri="{FF2B5EF4-FFF2-40B4-BE49-F238E27FC236}">
                <a16:creationId xmlns:a16="http://schemas.microsoft.com/office/drawing/2014/main" id="{2D85ADA3-36C9-EF42-8BEB-47DEB1A09B27}"/>
              </a:ext>
            </a:extLst>
          </p:cNvPr>
          <p:cNvPicPr>
            <a:picLocks noChangeAspect="1"/>
          </p:cNvPicPr>
          <p:nvPr userDrawn="1"/>
        </p:nvPicPr>
        <p:blipFill>
          <a:blip r:embed="rId3"/>
          <a:stretch>
            <a:fillRect/>
          </a:stretch>
        </p:blipFill>
        <p:spPr>
          <a:xfrm>
            <a:off x="4305076" y="2411326"/>
            <a:ext cx="4734023" cy="5316982"/>
          </a:xfrm>
          <a:prstGeom prst="rect">
            <a:avLst/>
          </a:prstGeom>
        </p:spPr>
      </p:pic>
      <p:pic>
        <p:nvPicPr>
          <p:cNvPr id="10" name="Picture 9">
            <a:extLst>
              <a:ext uri="{FF2B5EF4-FFF2-40B4-BE49-F238E27FC236}">
                <a16:creationId xmlns:a16="http://schemas.microsoft.com/office/drawing/2014/main" id="{89EA6B1D-0275-5748-8CD0-3020CEDFC45A}"/>
              </a:ext>
            </a:extLst>
          </p:cNvPr>
          <p:cNvPicPr>
            <a:picLocks noChangeAspect="1"/>
          </p:cNvPicPr>
          <p:nvPr userDrawn="1"/>
        </p:nvPicPr>
        <p:blipFill>
          <a:blip r:embed="rId4"/>
          <a:stretch>
            <a:fillRect/>
          </a:stretch>
        </p:blipFill>
        <p:spPr>
          <a:xfrm>
            <a:off x="509416" y="485287"/>
            <a:ext cx="1774711" cy="103048"/>
          </a:xfrm>
          <a:prstGeom prst="rect">
            <a:avLst/>
          </a:prstGeom>
        </p:spPr>
      </p:pic>
      <p:pic>
        <p:nvPicPr>
          <p:cNvPr id="11" name="Picture 10">
            <a:extLst>
              <a:ext uri="{FF2B5EF4-FFF2-40B4-BE49-F238E27FC236}">
                <a16:creationId xmlns:a16="http://schemas.microsoft.com/office/drawing/2014/main" id="{5360ACCD-E9DB-8F40-B5B7-FBE94FB586A1}"/>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27386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D2DFC-764E-3842-8C73-A89F407FCECE}"/>
              </a:ext>
            </a:extLst>
          </p:cNvPr>
          <p:cNvPicPr>
            <a:picLocks noChangeAspect="1"/>
          </p:cNvPicPr>
          <p:nvPr userDrawn="1"/>
        </p:nvPicPr>
        <p:blipFill>
          <a:blip r:embed="rId2"/>
          <a:stretch>
            <a:fillRect/>
          </a:stretch>
        </p:blipFill>
        <p:spPr>
          <a:xfrm>
            <a:off x="503238" y="1304925"/>
            <a:ext cx="4180920" cy="1843810"/>
          </a:xfrm>
          <a:prstGeom prst="rect">
            <a:avLst/>
          </a:prstGeom>
        </p:spPr>
      </p:pic>
      <p:pic>
        <p:nvPicPr>
          <p:cNvPr id="9" name="Picture 8">
            <a:extLst>
              <a:ext uri="{FF2B5EF4-FFF2-40B4-BE49-F238E27FC236}">
                <a16:creationId xmlns:a16="http://schemas.microsoft.com/office/drawing/2014/main" id="{B5C6D6B6-2D1B-5B4E-8AF2-20709B939775}"/>
              </a:ext>
            </a:extLst>
          </p:cNvPr>
          <p:cNvPicPr>
            <a:picLocks noChangeAspect="1"/>
          </p:cNvPicPr>
          <p:nvPr userDrawn="1"/>
        </p:nvPicPr>
        <p:blipFill>
          <a:blip r:embed="rId3"/>
          <a:stretch>
            <a:fillRect/>
          </a:stretch>
        </p:blipFill>
        <p:spPr>
          <a:xfrm>
            <a:off x="4243682" y="2413330"/>
            <a:ext cx="4699420" cy="6151779"/>
          </a:xfrm>
          <a:prstGeom prst="rect">
            <a:avLst/>
          </a:prstGeom>
        </p:spPr>
      </p:pic>
      <p:pic>
        <p:nvPicPr>
          <p:cNvPr id="12" name="Picture 11">
            <a:extLst>
              <a:ext uri="{FF2B5EF4-FFF2-40B4-BE49-F238E27FC236}">
                <a16:creationId xmlns:a16="http://schemas.microsoft.com/office/drawing/2014/main" id="{E6062D68-DF3A-3547-9E44-0FAFC94C3662}"/>
              </a:ext>
            </a:extLst>
          </p:cNvPr>
          <p:cNvPicPr>
            <a:picLocks noChangeAspect="1"/>
          </p:cNvPicPr>
          <p:nvPr userDrawn="1"/>
        </p:nvPicPr>
        <p:blipFill>
          <a:blip r:embed="rId4"/>
          <a:stretch>
            <a:fillRect/>
          </a:stretch>
        </p:blipFill>
        <p:spPr>
          <a:xfrm>
            <a:off x="503238" y="479930"/>
            <a:ext cx="1610380" cy="104269"/>
          </a:xfrm>
          <a:prstGeom prst="rect">
            <a:avLst/>
          </a:prstGeom>
        </p:spPr>
      </p:pic>
      <p:pic>
        <p:nvPicPr>
          <p:cNvPr id="13" name="Picture 12">
            <a:extLst>
              <a:ext uri="{FF2B5EF4-FFF2-40B4-BE49-F238E27FC236}">
                <a16:creationId xmlns:a16="http://schemas.microsoft.com/office/drawing/2014/main" id="{8811620E-4B6C-CF49-91F9-CBD3B201B343}"/>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16061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24F888-09CB-D040-A077-060A8FBA4910}"/>
              </a:ext>
            </a:extLst>
          </p:cNvPr>
          <p:cNvPicPr>
            <a:picLocks noChangeAspect="1"/>
          </p:cNvPicPr>
          <p:nvPr userDrawn="1"/>
        </p:nvPicPr>
        <p:blipFill>
          <a:blip r:embed="rId2"/>
          <a:stretch>
            <a:fillRect/>
          </a:stretch>
        </p:blipFill>
        <p:spPr>
          <a:xfrm>
            <a:off x="503238" y="1304925"/>
            <a:ext cx="4007412" cy="1363518"/>
          </a:xfrm>
          <a:prstGeom prst="rect">
            <a:avLst/>
          </a:prstGeom>
        </p:spPr>
      </p:pic>
      <p:pic>
        <p:nvPicPr>
          <p:cNvPr id="8" name="Picture 7">
            <a:extLst>
              <a:ext uri="{FF2B5EF4-FFF2-40B4-BE49-F238E27FC236}">
                <a16:creationId xmlns:a16="http://schemas.microsoft.com/office/drawing/2014/main" id="{9CC9C700-BEFD-9045-8C0F-E6A9FCD71122}"/>
              </a:ext>
            </a:extLst>
          </p:cNvPr>
          <p:cNvPicPr>
            <a:picLocks noChangeAspect="1"/>
          </p:cNvPicPr>
          <p:nvPr userDrawn="1"/>
        </p:nvPicPr>
        <p:blipFill>
          <a:blip r:embed="rId3"/>
          <a:stretch>
            <a:fillRect/>
          </a:stretch>
        </p:blipFill>
        <p:spPr>
          <a:xfrm>
            <a:off x="4290505" y="1951201"/>
            <a:ext cx="5680460" cy="6301276"/>
          </a:xfrm>
          <a:prstGeom prst="rect">
            <a:avLst/>
          </a:prstGeom>
        </p:spPr>
      </p:pic>
      <p:pic>
        <p:nvPicPr>
          <p:cNvPr id="14" name="Picture 13">
            <a:extLst>
              <a:ext uri="{FF2B5EF4-FFF2-40B4-BE49-F238E27FC236}">
                <a16:creationId xmlns:a16="http://schemas.microsoft.com/office/drawing/2014/main" id="{CE9748ED-4F29-544E-A8D2-ED7A5298D7CF}"/>
              </a:ext>
            </a:extLst>
          </p:cNvPr>
          <p:cNvPicPr>
            <a:picLocks noChangeAspect="1"/>
          </p:cNvPicPr>
          <p:nvPr userDrawn="1"/>
        </p:nvPicPr>
        <p:blipFill>
          <a:blip r:embed="rId4"/>
          <a:stretch>
            <a:fillRect/>
          </a:stretch>
        </p:blipFill>
        <p:spPr>
          <a:xfrm>
            <a:off x="515505" y="480028"/>
            <a:ext cx="1527842" cy="104171"/>
          </a:xfrm>
          <a:prstGeom prst="rect">
            <a:avLst/>
          </a:prstGeom>
        </p:spPr>
      </p:pic>
      <p:pic>
        <p:nvPicPr>
          <p:cNvPr id="15" name="Picture 14">
            <a:extLst>
              <a:ext uri="{FF2B5EF4-FFF2-40B4-BE49-F238E27FC236}">
                <a16:creationId xmlns:a16="http://schemas.microsoft.com/office/drawing/2014/main" id="{BDD2685F-B1D7-A24B-946D-18EE0EF97986}"/>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3663894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ECD938-3303-6D47-A05C-F5C8C9CC9B47}"/>
              </a:ext>
            </a:extLst>
          </p:cNvPr>
          <p:cNvPicPr>
            <a:picLocks noChangeAspect="1"/>
          </p:cNvPicPr>
          <p:nvPr userDrawn="1"/>
        </p:nvPicPr>
        <p:blipFill>
          <a:blip r:embed="rId2"/>
          <a:stretch>
            <a:fillRect/>
          </a:stretch>
        </p:blipFill>
        <p:spPr>
          <a:xfrm>
            <a:off x="503238" y="1304925"/>
            <a:ext cx="4071205" cy="1354282"/>
          </a:xfrm>
          <a:prstGeom prst="rect">
            <a:avLst/>
          </a:prstGeom>
        </p:spPr>
      </p:pic>
      <p:pic>
        <p:nvPicPr>
          <p:cNvPr id="8" name="Picture 7">
            <a:extLst>
              <a:ext uri="{FF2B5EF4-FFF2-40B4-BE49-F238E27FC236}">
                <a16:creationId xmlns:a16="http://schemas.microsoft.com/office/drawing/2014/main" id="{67BD0F29-56B2-B84A-ACED-4445817BF1C3}"/>
              </a:ext>
            </a:extLst>
          </p:cNvPr>
          <p:cNvPicPr>
            <a:picLocks noChangeAspect="1"/>
          </p:cNvPicPr>
          <p:nvPr userDrawn="1"/>
        </p:nvPicPr>
        <p:blipFill>
          <a:blip r:embed="rId3"/>
          <a:stretch>
            <a:fillRect/>
          </a:stretch>
        </p:blipFill>
        <p:spPr>
          <a:xfrm>
            <a:off x="3311662" y="2295877"/>
            <a:ext cx="6804672" cy="6858000"/>
          </a:xfrm>
          <a:prstGeom prst="rect">
            <a:avLst/>
          </a:prstGeom>
        </p:spPr>
      </p:pic>
      <p:pic>
        <p:nvPicPr>
          <p:cNvPr id="12" name="Picture 11">
            <a:extLst>
              <a:ext uri="{FF2B5EF4-FFF2-40B4-BE49-F238E27FC236}">
                <a16:creationId xmlns:a16="http://schemas.microsoft.com/office/drawing/2014/main" id="{F53C333C-6CE4-244B-BB6E-6300819F5F92}"/>
              </a:ext>
            </a:extLst>
          </p:cNvPr>
          <p:cNvPicPr>
            <a:picLocks noChangeAspect="1"/>
          </p:cNvPicPr>
          <p:nvPr userDrawn="1"/>
        </p:nvPicPr>
        <p:blipFill>
          <a:blip r:embed="rId4"/>
          <a:stretch>
            <a:fillRect/>
          </a:stretch>
        </p:blipFill>
        <p:spPr>
          <a:xfrm>
            <a:off x="503238" y="485285"/>
            <a:ext cx="1540109" cy="103440"/>
          </a:xfrm>
          <a:prstGeom prst="rect">
            <a:avLst/>
          </a:prstGeom>
        </p:spPr>
      </p:pic>
      <p:pic>
        <p:nvPicPr>
          <p:cNvPr id="13" name="Picture 12">
            <a:extLst>
              <a:ext uri="{FF2B5EF4-FFF2-40B4-BE49-F238E27FC236}">
                <a16:creationId xmlns:a16="http://schemas.microsoft.com/office/drawing/2014/main" id="{882C6015-8201-A54B-9DB4-0FC7DFE3F33E}"/>
              </a:ext>
            </a:extLst>
          </p:cNvPr>
          <p:cNvPicPr>
            <a:picLocks noChangeAspect="1"/>
          </p:cNvPicPr>
          <p:nvPr userDrawn="1"/>
        </p:nvPicPr>
        <p:blipFill>
          <a:blip r:embed="rId5"/>
          <a:stretch>
            <a:fillRect/>
          </a:stretch>
        </p:blipFill>
        <p:spPr>
          <a:xfrm>
            <a:off x="8107795" y="332901"/>
            <a:ext cx="630382" cy="630382"/>
          </a:xfrm>
          <a:prstGeom prst="rect">
            <a:avLst/>
          </a:prstGeom>
        </p:spPr>
      </p:pic>
    </p:spTree>
    <p:extLst>
      <p:ext uri="{BB962C8B-B14F-4D97-AF65-F5344CB8AC3E}">
        <p14:creationId xmlns:p14="http://schemas.microsoft.com/office/powerpoint/2010/main" val="159230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841346D-3DF8-8844-BEA9-CACDA0A637A2}"/>
              </a:ext>
            </a:extLst>
          </p:cNvPr>
          <p:cNvPicPr>
            <a:picLocks noChangeAspect="1"/>
          </p:cNvPicPr>
          <p:nvPr userDrawn="1"/>
        </p:nvPicPr>
        <p:blipFill>
          <a:blip r:embed="rId2"/>
          <a:stretch>
            <a:fillRect/>
          </a:stretch>
        </p:blipFill>
        <p:spPr>
          <a:xfrm>
            <a:off x="1105991" y="236301"/>
            <a:ext cx="1502456" cy="92617"/>
          </a:xfrm>
          <a:prstGeom prst="rect">
            <a:avLst/>
          </a:prstGeom>
        </p:spPr>
      </p:pic>
      <p:pic>
        <p:nvPicPr>
          <p:cNvPr id="18" name="Picture 17">
            <a:extLst>
              <a:ext uri="{FF2B5EF4-FFF2-40B4-BE49-F238E27FC236}">
                <a16:creationId xmlns:a16="http://schemas.microsoft.com/office/drawing/2014/main" id="{ED6B3D0F-516D-4449-A3CE-D2D7D8025219}"/>
              </a:ext>
            </a:extLst>
          </p:cNvPr>
          <p:cNvPicPr>
            <a:picLocks noChangeAspect="1"/>
          </p:cNvPicPr>
          <p:nvPr userDrawn="1"/>
        </p:nvPicPr>
        <p:blipFill>
          <a:blip r:embed="rId3"/>
          <a:stretch>
            <a:fillRect/>
          </a:stretch>
        </p:blipFill>
        <p:spPr>
          <a:xfrm>
            <a:off x="8107795" y="332901"/>
            <a:ext cx="630382" cy="63038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3D1B204-6E96-4B42-9BB5-8A1A741F4813}"/>
              </a:ext>
            </a:extLst>
          </p:cNvPr>
          <p:cNvPicPr>
            <a:picLocks noChangeAspect="1"/>
          </p:cNvPicPr>
          <p:nvPr userDrawn="1"/>
        </p:nvPicPr>
        <p:blipFill rotWithShape="1">
          <a:blip r:embed="rId4"/>
          <a:srcRect r="10112"/>
          <a:stretch/>
        </p:blipFill>
        <p:spPr>
          <a:xfrm>
            <a:off x="200025" y="69141"/>
            <a:ext cx="905966" cy="1007887"/>
          </a:xfrm>
          <a:prstGeom prst="rect">
            <a:avLst/>
          </a:prstGeom>
        </p:spPr>
      </p:pic>
    </p:spTree>
    <p:extLst>
      <p:ext uri="{BB962C8B-B14F-4D97-AF65-F5344CB8AC3E}">
        <p14:creationId xmlns:p14="http://schemas.microsoft.com/office/powerpoint/2010/main" val="215989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D87FF-80D3-CD45-A107-B5D4895196DF}"/>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12D5E192-F92E-3944-A718-50AC732ECAFF}"/>
              </a:ext>
            </a:extLst>
          </p:cNvPr>
          <p:cNvPicPr>
            <a:picLocks noChangeAspect="1"/>
          </p:cNvPicPr>
          <p:nvPr userDrawn="1"/>
        </p:nvPicPr>
        <p:blipFill>
          <a:blip r:embed="rId3"/>
          <a:stretch>
            <a:fillRect/>
          </a:stretch>
        </p:blipFill>
        <p:spPr>
          <a:xfrm>
            <a:off x="6991927" y="388505"/>
            <a:ext cx="1737014" cy="607422"/>
          </a:xfrm>
          <a:prstGeom prst="rect">
            <a:avLst/>
          </a:prstGeom>
        </p:spPr>
      </p:pic>
      <p:pic>
        <p:nvPicPr>
          <p:cNvPr id="12" name="Picture 11">
            <a:extLst>
              <a:ext uri="{FF2B5EF4-FFF2-40B4-BE49-F238E27FC236}">
                <a16:creationId xmlns:a16="http://schemas.microsoft.com/office/drawing/2014/main" id="{9086B601-FDB4-FD44-96D6-7093FB46B697}"/>
              </a:ext>
            </a:extLst>
          </p:cNvPr>
          <p:cNvPicPr>
            <a:picLocks noChangeAspect="1"/>
          </p:cNvPicPr>
          <p:nvPr userDrawn="1"/>
        </p:nvPicPr>
        <p:blipFill>
          <a:blip r:embed="rId4"/>
          <a:stretch>
            <a:fillRect/>
          </a:stretch>
        </p:blipFill>
        <p:spPr>
          <a:xfrm>
            <a:off x="515505" y="1608284"/>
            <a:ext cx="3371696" cy="1820716"/>
          </a:xfrm>
          <a:prstGeom prst="rect">
            <a:avLst/>
          </a:prstGeom>
        </p:spPr>
      </p:pic>
    </p:spTree>
    <p:extLst>
      <p:ext uri="{BB962C8B-B14F-4D97-AF65-F5344CB8AC3E}">
        <p14:creationId xmlns:p14="http://schemas.microsoft.com/office/powerpoint/2010/main" val="7699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umbrella&#10;&#10;Description automatically generated">
            <a:extLst>
              <a:ext uri="{FF2B5EF4-FFF2-40B4-BE49-F238E27FC236}">
                <a16:creationId xmlns:a16="http://schemas.microsoft.com/office/drawing/2014/main" id="{71F99743-B863-4A49-9F27-B86CB8464617}"/>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DBB5C22D-0508-F542-BFE2-110B4B5E60A3}"/>
              </a:ext>
            </a:extLst>
          </p:cNvPr>
          <p:cNvPicPr>
            <a:picLocks noChangeAspect="1"/>
          </p:cNvPicPr>
          <p:nvPr userDrawn="1"/>
        </p:nvPicPr>
        <p:blipFill>
          <a:blip r:embed="rId3"/>
          <a:stretch>
            <a:fillRect/>
          </a:stretch>
        </p:blipFill>
        <p:spPr>
          <a:xfrm>
            <a:off x="515505" y="1663700"/>
            <a:ext cx="4213513" cy="1589308"/>
          </a:xfrm>
          <a:prstGeom prst="rect">
            <a:avLst/>
          </a:prstGeom>
        </p:spPr>
      </p:pic>
      <p:pic>
        <p:nvPicPr>
          <p:cNvPr id="13" name="Picture 12">
            <a:extLst>
              <a:ext uri="{FF2B5EF4-FFF2-40B4-BE49-F238E27FC236}">
                <a16:creationId xmlns:a16="http://schemas.microsoft.com/office/drawing/2014/main" id="{BEB55756-C4E8-6E4E-AF38-2B9CFEB35BF4}"/>
              </a:ext>
            </a:extLst>
          </p:cNvPr>
          <p:cNvPicPr>
            <a:picLocks noChangeAspect="1"/>
          </p:cNvPicPr>
          <p:nvPr userDrawn="1"/>
        </p:nvPicPr>
        <p:blipFill>
          <a:blip r:embed="rId4"/>
          <a:stretch>
            <a:fillRect/>
          </a:stretch>
        </p:blipFill>
        <p:spPr>
          <a:xfrm>
            <a:off x="507038" y="485287"/>
            <a:ext cx="1677555" cy="97122"/>
          </a:xfrm>
          <a:prstGeom prst="rect">
            <a:avLst/>
          </a:prstGeom>
        </p:spPr>
      </p:pic>
      <p:pic>
        <p:nvPicPr>
          <p:cNvPr id="8" name="Picture 7">
            <a:extLst>
              <a:ext uri="{FF2B5EF4-FFF2-40B4-BE49-F238E27FC236}">
                <a16:creationId xmlns:a16="http://schemas.microsoft.com/office/drawing/2014/main" id="{881DD882-A013-1C44-A714-378362563369}"/>
              </a:ext>
            </a:extLst>
          </p:cNvPr>
          <p:cNvPicPr>
            <a:picLocks noChangeAspect="1"/>
          </p:cNvPicPr>
          <p:nvPr userDrawn="1"/>
        </p:nvPicPr>
        <p:blipFill>
          <a:blip r:embed="rId5"/>
          <a:stretch>
            <a:fillRect/>
          </a:stretch>
        </p:blipFill>
        <p:spPr>
          <a:xfrm>
            <a:off x="6991927" y="344960"/>
            <a:ext cx="1737014" cy="607422"/>
          </a:xfrm>
          <a:prstGeom prst="rect">
            <a:avLst/>
          </a:prstGeom>
        </p:spPr>
      </p:pic>
    </p:spTree>
    <p:extLst>
      <p:ext uri="{BB962C8B-B14F-4D97-AF65-F5344CB8AC3E}">
        <p14:creationId xmlns:p14="http://schemas.microsoft.com/office/powerpoint/2010/main" val="396280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55756-C4E8-6E4E-AF38-2B9CFEB35BF4}"/>
              </a:ext>
            </a:extLst>
          </p:cNvPr>
          <p:cNvPicPr>
            <a:picLocks noChangeAspect="1"/>
          </p:cNvPicPr>
          <p:nvPr userDrawn="1"/>
        </p:nvPicPr>
        <p:blipFill>
          <a:blip r:embed="rId2"/>
          <a:stretch>
            <a:fillRect/>
          </a:stretch>
        </p:blipFill>
        <p:spPr>
          <a:xfrm>
            <a:off x="507038" y="485287"/>
            <a:ext cx="1677555" cy="97122"/>
          </a:xfrm>
          <a:prstGeom prst="rect">
            <a:avLst/>
          </a:prstGeom>
        </p:spPr>
      </p:pic>
      <p:pic>
        <p:nvPicPr>
          <p:cNvPr id="8" name="Picture 7">
            <a:extLst>
              <a:ext uri="{FF2B5EF4-FFF2-40B4-BE49-F238E27FC236}">
                <a16:creationId xmlns:a16="http://schemas.microsoft.com/office/drawing/2014/main" id="{881DD882-A013-1C44-A714-378362563369}"/>
              </a:ext>
            </a:extLst>
          </p:cNvPr>
          <p:cNvPicPr>
            <a:picLocks noChangeAspect="1"/>
          </p:cNvPicPr>
          <p:nvPr userDrawn="1"/>
        </p:nvPicPr>
        <p:blipFill>
          <a:blip r:embed="rId3"/>
          <a:stretch>
            <a:fillRect/>
          </a:stretch>
        </p:blipFill>
        <p:spPr>
          <a:xfrm>
            <a:off x="6991927" y="344960"/>
            <a:ext cx="1737014" cy="607422"/>
          </a:xfrm>
          <a:prstGeom prst="rect">
            <a:avLst/>
          </a:prstGeom>
        </p:spPr>
      </p:pic>
      <p:pic>
        <p:nvPicPr>
          <p:cNvPr id="3" name="Picture 2">
            <a:extLst>
              <a:ext uri="{FF2B5EF4-FFF2-40B4-BE49-F238E27FC236}">
                <a16:creationId xmlns:a16="http://schemas.microsoft.com/office/drawing/2014/main" id="{D591799D-85BB-F547-9628-0AE35DA4A095}"/>
              </a:ext>
            </a:extLst>
          </p:cNvPr>
          <p:cNvPicPr>
            <a:picLocks noChangeAspect="1"/>
          </p:cNvPicPr>
          <p:nvPr userDrawn="1"/>
        </p:nvPicPr>
        <p:blipFill>
          <a:blip r:embed="rId4"/>
          <a:stretch>
            <a:fillRect/>
          </a:stretch>
        </p:blipFill>
        <p:spPr>
          <a:xfrm>
            <a:off x="-606903" y="0"/>
            <a:ext cx="10357806" cy="6858000"/>
          </a:xfrm>
          <a:prstGeom prst="rect">
            <a:avLst/>
          </a:prstGeom>
        </p:spPr>
      </p:pic>
    </p:spTree>
    <p:extLst>
      <p:ext uri="{BB962C8B-B14F-4D97-AF65-F5344CB8AC3E}">
        <p14:creationId xmlns:p14="http://schemas.microsoft.com/office/powerpoint/2010/main" val="244888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C28958-B591-0043-A53C-4F2CC02DB922}"/>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FE30B7D-4587-7E43-A824-A2AFD0A417F2}"/>
              </a:ext>
            </a:extLst>
          </p:cNvPr>
          <p:cNvPicPr>
            <a:picLocks noChangeAspect="1"/>
          </p:cNvPicPr>
          <p:nvPr userDrawn="1"/>
        </p:nvPicPr>
        <p:blipFill>
          <a:blip r:embed="rId3"/>
          <a:stretch>
            <a:fillRect/>
          </a:stretch>
        </p:blipFill>
        <p:spPr>
          <a:xfrm>
            <a:off x="515505" y="1663700"/>
            <a:ext cx="4589946" cy="2024193"/>
          </a:xfrm>
          <a:prstGeom prst="rect">
            <a:avLst/>
          </a:prstGeom>
        </p:spPr>
      </p:pic>
      <p:pic>
        <p:nvPicPr>
          <p:cNvPr id="10" name="Picture 9">
            <a:extLst>
              <a:ext uri="{FF2B5EF4-FFF2-40B4-BE49-F238E27FC236}">
                <a16:creationId xmlns:a16="http://schemas.microsoft.com/office/drawing/2014/main" id="{2F8BA1CB-C129-B044-812E-2FA18B6484FC}"/>
              </a:ext>
            </a:extLst>
          </p:cNvPr>
          <p:cNvPicPr>
            <a:picLocks noChangeAspect="1"/>
          </p:cNvPicPr>
          <p:nvPr userDrawn="1"/>
        </p:nvPicPr>
        <p:blipFill>
          <a:blip r:embed="rId4"/>
          <a:stretch>
            <a:fillRect/>
          </a:stretch>
        </p:blipFill>
        <p:spPr>
          <a:xfrm>
            <a:off x="515505" y="485287"/>
            <a:ext cx="1598113" cy="97123"/>
          </a:xfrm>
          <a:prstGeom prst="rect">
            <a:avLst/>
          </a:prstGeom>
        </p:spPr>
      </p:pic>
      <p:pic>
        <p:nvPicPr>
          <p:cNvPr id="8" name="Picture 7">
            <a:extLst>
              <a:ext uri="{FF2B5EF4-FFF2-40B4-BE49-F238E27FC236}">
                <a16:creationId xmlns:a16="http://schemas.microsoft.com/office/drawing/2014/main" id="{98480D00-73B6-FE46-8318-C8BCB4FA636D}"/>
              </a:ext>
            </a:extLst>
          </p:cNvPr>
          <p:cNvPicPr>
            <a:picLocks noChangeAspect="1"/>
          </p:cNvPicPr>
          <p:nvPr userDrawn="1"/>
        </p:nvPicPr>
        <p:blipFill>
          <a:blip r:embed="rId5"/>
          <a:stretch>
            <a:fillRect/>
          </a:stretch>
        </p:blipFill>
        <p:spPr>
          <a:xfrm>
            <a:off x="6991927" y="344960"/>
            <a:ext cx="1737014" cy="607422"/>
          </a:xfrm>
          <a:prstGeom prst="rect">
            <a:avLst/>
          </a:prstGeom>
        </p:spPr>
      </p:pic>
    </p:spTree>
    <p:extLst>
      <p:ext uri="{BB962C8B-B14F-4D97-AF65-F5344CB8AC3E}">
        <p14:creationId xmlns:p14="http://schemas.microsoft.com/office/powerpoint/2010/main" val="78899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D7EDF7-F688-784F-81B7-0C830749A08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050B374-CA25-DB4C-A007-A871D3F32F96}"/>
              </a:ext>
            </a:extLst>
          </p:cNvPr>
          <p:cNvPicPr>
            <a:picLocks noChangeAspect="1"/>
          </p:cNvPicPr>
          <p:nvPr userDrawn="1"/>
        </p:nvPicPr>
        <p:blipFill>
          <a:blip r:embed="rId3"/>
          <a:stretch>
            <a:fillRect/>
          </a:stretch>
        </p:blipFill>
        <p:spPr>
          <a:xfrm>
            <a:off x="515505" y="1663700"/>
            <a:ext cx="4378090" cy="1356591"/>
          </a:xfrm>
          <a:prstGeom prst="rect">
            <a:avLst/>
          </a:prstGeom>
        </p:spPr>
      </p:pic>
      <p:pic>
        <p:nvPicPr>
          <p:cNvPr id="13" name="Picture 12">
            <a:extLst>
              <a:ext uri="{FF2B5EF4-FFF2-40B4-BE49-F238E27FC236}">
                <a16:creationId xmlns:a16="http://schemas.microsoft.com/office/drawing/2014/main" id="{25D78F19-4C5A-4641-83D7-E60856294FA4}"/>
              </a:ext>
            </a:extLst>
          </p:cNvPr>
          <p:cNvPicPr>
            <a:picLocks noChangeAspect="1"/>
          </p:cNvPicPr>
          <p:nvPr userDrawn="1"/>
        </p:nvPicPr>
        <p:blipFill>
          <a:blip r:embed="rId4"/>
          <a:stretch>
            <a:fillRect/>
          </a:stretch>
        </p:blipFill>
        <p:spPr>
          <a:xfrm>
            <a:off x="515505" y="485286"/>
            <a:ext cx="1774711" cy="97123"/>
          </a:xfrm>
          <a:prstGeom prst="rect">
            <a:avLst/>
          </a:prstGeom>
        </p:spPr>
      </p:pic>
      <p:pic>
        <p:nvPicPr>
          <p:cNvPr id="9" name="Picture 8">
            <a:extLst>
              <a:ext uri="{FF2B5EF4-FFF2-40B4-BE49-F238E27FC236}">
                <a16:creationId xmlns:a16="http://schemas.microsoft.com/office/drawing/2014/main" id="{0A6D246F-94D6-EA42-AD22-D85D5A18E57A}"/>
              </a:ext>
            </a:extLst>
          </p:cNvPr>
          <p:cNvPicPr>
            <a:picLocks noChangeAspect="1"/>
          </p:cNvPicPr>
          <p:nvPr userDrawn="1"/>
        </p:nvPicPr>
        <p:blipFill>
          <a:blip r:embed="rId5"/>
          <a:stretch>
            <a:fillRect/>
          </a:stretch>
        </p:blipFill>
        <p:spPr>
          <a:xfrm>
            <a:off x="6991927" y="344960"/>
            <a:ext cx="1737014" cy="607422"/>
          </a:xfrm>
          <a:prstGeom prst="rect">
            <a:avLst/>
          </a:prstGeom>
        </p:spPr>
      </p:pic>
    </p:spTree>
    <p:extLst>
      <p:ext uri="{BB962C8B-B14F-4D97-AF65-F5344CB8AC3E}">
        <p14:creationId xmlns:p14="http://schemas.microsoft.com/office/powerpoint/2010/main" val="385200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20B4D7-CD43-B64C-8F84-BCA0A3593785}"/>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6C7162D-D28C-BC42-A35D-93AE3E745283}"/>
              </a:ext>
            </a:extLst>
          </p:cNvPr>
          <p:cNvPicPr>
            <a:picLocks noChangeAspect="1"/>
          </p:cNvPicPr>
          <p:nvPr userDrawn="1"/>
        </p:nvPicPr>
        <p:blipFill>
          <a:blip r:embed="rId3"/>
          <a:stretch>
            <a:fillRect/>
          </a:stretch>
        </p:blipFill>
        <p:spPr>
          <a:xfrm>
            <a:off x="515505" y="1663700"/>
            <a:ext cx="4056495" cy="1380218"/>
          </a:xfrm>
          <a:prstGeom prst="rect">
            <a:avLst/>
          </a:prstGeom>
        </p:spPr>
      </p:pic>
      <p:pic>
        <p:nvPicPr>
          <p:cNvPr id="9" name="Picture 8">
            <a:extLst>
              <a:ext uri="{FF2B5EF4-FFF2-40B4-BE49-F238E27FC236}">
                <a16:creationId xmlns:a16="http://schemas.microsoft.com/office/drawing/2014/main" id="{4ACA9856-4683-EC4E-B797-8E435FCA7976}"/>
              </a:ext>
            </a:extLst>
          </p:cNvPr>
          <p:cNvPicPr>
            <a:picLocks noChangeAspect="1"/>
          </p:cNvPicPr>
          <p:nvPr userDrawn="1"/>
        </p:nvPicPr>
        <p:blipFill>
          <a:blip r:embed="rId4"/>
          <a:stretch>
            <a:fillRect/>
          </a:stretch>
        </p:blipFill>
        <p:spPr>
          <a:xfrm>
            <a:off x="507038" y="485285"/>
            <a:ext cx="1536309" cy="99408"/>
          </a:xfrm>
          <a:prstGeom prst="rect">
            <a:avLst/>
          </a:prstGeom>
        </p:spPr>
      </p:pic>
      <p:pic>
        <p:nvPicPr>
          <p:cNvPr id="13" name="Picture 12">
            <a:extLst>
              <a:ext uri="{FF2B5EF4-FFF2-40B4-BE49-F238E27FC236}">
                <a16:creationId xmlns:a16="http://schemas.microsoft.com/office/drawing/2014/main" id="{746B318B-3EA2-7648-A061-40E0DD0564E3}"/>
              </a:ext>
            </a:extLst>
          </p:cNvPr>
          <p:cNvPicPr>
            <a:picLocks noChangeAspect="1"/>
          </p:cNvPicPr>
          <p:nvPr userDrawn="1"/>
        </p:nvPicPr>
        <p:blipFill>
          <a:blip r:embed="rId5"/>
          <a:stretch>
            <a:fillRect/>
          </a:stretch>
        </p:blipFill>
        <p:spPr>
          <a:xfrm>
            <a:off x="6991927" y="344960"/>
            <a:ext cx="1737014" cy="607422"/>
          </a:xfrm>
          <a:prstGeom prst="rect">
            <a:avLst/>
          </a:prstGeom>
        </p:spPr>
      </p:pic>
    </p:spTree>
    <p:extLst>
      <p:ext uri="{BB962C8B-B14F-4D97-AF65-F5344CB8AC3E}">
        <p14:creationId xmlns:p14="http://schemas.microsoft.com/office/powerpoint/2010/main" val="94502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305C28-E0C0-2B45-8761-F01135C065BB}"/>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4B95E7F6-1C72-D94B-BE02-7E61CF13BE4C}"/>
              </a:ext>
            </a:extLst>
          </p:cNvPr>
          <p:cNvPicPr>
            <a:picLocks noChangeAspect="1"/>
          </p:cNvPicPr>
          <p:nvPr userDrawn="1"/>
        </p:nvPicPr>
        <p:blipFill>
          <a:blip r:embed="rId3"/>
          <a:stretch>
            <a:fillRect/>
          </a:stretch>
        </p:blipFill>
        <p:spPr>
          <a:xfrm>
            <a:off x="515505" y="1608284"/>
            <a:ext cx="4378090" cy="1456367"/>
          </a:xfrm>
          <a:prstGeom prst="rect">
            <a:avLst/>
          </a:prstGeom>
        </p:spPr>
      </p:pic>
      <p:pic>
        <p:nvPicPr>
          <p:cNvPr id="9" name="Picture 8">
            <a:extLst>
              <a:ext uri="{FF2B5EF4-FFF2-40B4-BE49-F238E27FC236}">
                <a16:creationId xmlns:a16="http://schemas.microsoft.com/office/drawing/2014/main" id="{6D6765CF-125E-664E-A275-351B6D6FDFD1}"/>
              </a:ext>
            </a:extLst>
          </p:cNvPr>
          <p:cNvPicPr>
            <a:picLocks noChangeAspect="1"/>
          </p:cNvPicPr>
          <p:nvPr userDrawn="1"/>
        </p:nvPicPr>
        <p:blipFill>
          <a:blip r:embed="rId4"/>
          <a:stretch>
            <a:fillRect/>
          </a:stretch>
        </p:blipFill>
        <p:spPr>
          <a:xfrm>
            <a:off x="507038" y="485285"/>
            <a:ext cx="1536309" cy="97123"/>
          </a:xfrm>
          <a:prstGeom prst="rect">
            <a:avLst/>
          </a:prstGeom>
        </p:spPr>
      </p:pic>
      <p:pic>
        <p:nvPicPr>
          <p:cNvPr id="10" name="Picture 9">
            <a:extLst>
              <a:ext uri="{FF2B5EF4-FFF2-40B4-BE49-F238E27FC236}">
                <a16:creationId xmlns:a16="http://schemas.microsoft.com/office/drawing/2014/main" id="{296BBE7A-BABE-864C-A8B5-DC0E6210F545}"/>
              </a:ext>
            </a:extLst>
          </p:cNvPr>
          <p:cNvPicPr>
            <a:picLocks noChangeAspect="1"/>
          </p:cNvPicPr>
          <p:nvPr userDrawn="1"/>
        </p:nvPicPr>
        <p:blipFill>
          <a:blip r:embed="rId5"/>
          <a:stretch>
            <a:fillRect/>
          </a:stretch>
        </p:blipFill>
        <p:spPr>
          <a:xfrm>
            <a:off x="6991927" y="344960"/>
            <a:ext cx="1737014" cy="607422"/>
          </a:xfrm>
          <a:prstGeom prst="rect">
            <a:avLst/>
          </a:prstGeom>
        </p:spPr>
      </p:pic>
    </p:spTree>
    <p:extLst>
      <p:ext uri="{BB962C8B-B14F-4D97-AF65-F5344CB8AC3E}">
        <p14:creationId xmlns:p14="http://schemas.microsoft.com/office/powerpoint/2010/main" val="29782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835A8-0BEF-464E-AE1F-3779C0EFBE2F}"/>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E809740A-7AEB-3E4A-A17E-727C01231D2F}"/>
              </a:ext>
            </a:extLst>
          </p:cNvPr>
          <p:cNvPicPr>
            <a:picLocks noChangeAspect="1"/>
          </p:cNvPicPr>
          <p:nvPr userDrawn="1"/>
        </p:nvPicPr>
        <p:blipFill>
          <a:blip r:embed="rId3"/>
          <a:stretch>
            <a:fillRect/>
          </a:stretch>
        </p:blipFill>
        <p:spPr>
          <a:xfrm>
            <a:off x="847436" y="1884218"/>
            <a:ext cx="7309617" cy="2808432"/>
          </a:xfrm>
          <a:prstGeom prst="rect">
            <a:avLst/>
          </a:prstGeom>
        </p:spPr>
      </p:pic>
    </p:spTree>
    <p:extLst>
      <p:ext uri="{BB962C8B-B14F-4D97-AF65-F5344CB8AC3E}">
        <p14:creationId xmlns:p14="http://schemas.microsoft.com/office/powerpoint/2010/main" val="386562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32AF1-7B15-B14A-AFB4-883FBBF9437C}"/>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3F8FEB22-D611-584A-A806-FF22FE42AB00}"/>
              </a:ext>
            </a:extLst>
          </p:cNvPr>
          <p:cNvPicPr>
            <a:picLocks noChangeAspect="1"/>
          </p:cNvPicPr>
          <p:nvPr userDrawn="1"/>
        </p:nvPicPr>
        <p:blipFill>
          <a:blip r:embed="rId3"/>
          <a:stretch>
            <a:fillRect/>
          </a:stretch>
        </p:blipFill>
        <p:spPr>
          <a:xfrm>
            <a:off x="1120937" y="1893455"/>
            <a:ext cx="6902125" cy="2799195"/>
          </a:xfrm>
          <a:prstGeom prst="rect">
            <a:avLst/>
          </a:prstGeom>
        </p:spPr>
      </p:pic>
    </p:spTree>
    <p:extLst>
      <p:ext uri="{BB962C8B-B14F-4D97-AF65-F5344CB8AC3E}">
        <p14:creationId xmlns:p14="http://schemas.microsoft.com/office/powerpoint/2010/main" val="238066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5EF09-E786-FE4E-BB60-DF7671C184AD}"/>
              </a:ext>
            </a:extLst>
          </p:cNvPr>
          <p:cNvPicPr>
            <a:picLocks noChangeAspect="1"/>
          </p:cNvPicPr>
          <p:nvPr userDrawn="1"/>
        </p:nvPicPr>
        <p:blipFill>
          <a:blip r:embed="rId20"/>
          <a:stretch>
            <a:fillRect/>
          </a:stretch>
        </p:blipFill>
        <p:spPr>
          <a:xfrm>
            <a:off x="515505" y="490779"/>
            <a:ext cx="1635028" cy="102189"/>
          </a:xfrm>
          <a:prstGeom prst="rect">
            <a:avLst/>
          </a:prstGeom>
        </p:spPr>
      </p:pic>
    </p:spTree>
    <p:extLst>
      <p:ext uri="{BB962C8B-B14F-4D97-AF65-F5344CB8AC3E}">
        <p14:creationId xmlns:p14="http://schemas.microsoft.com/office/powerpoint/2010/main" val="3030066943"/>
      </p:ext>
    </p:extLst>
  </p:cSld>
  <p:clrMap bg1="lt1" tx1="dk1" bg2="lt2" tx2="dk2" accent1="accent1" accent2="accent2" accent3="accent3" accent4="accent4" accent5="accent5" accent6="accent6" hlink="hlink" folHlink="folHlink"/>
  <p:sldLayoutIdLst>
    <p:sldLayoutId id="2147483783" r:id="rId1"/>
    <p:sldLayoutId id="2147483768" r:id="rId2"/>
    <p:sldLayoutId id="2147483795" r:id="rId3"/>
    <p:sldLayoutId id="2147483779" r:id="rId4"/>
    <p:sldLayoutId id="2147483780" r:id="rId5"/>
    <p:sldLayoutId id="2147483781" r:id="rId6"/>
    <p:sldLayoutId id="2147483782" r:id="rId7"/>
    <p:sldLayoutId id="2147483784" r:id="rId8"/>
    <p:sldLayoutId id="2147483785" r:id="rId9"/>
    <p:sldLayoutId id="2147483787" r:id="rId10"/>
    <p:sldLayoutId id="2147483786" r:id="rId11"/>
    <p:sldLayoutId id="2147483789" r:id="rId12"/>
    <p:sldLayoutId id="2147483790" r:id="rId13"/>
    <p:sldLayoutId id="2147483791" r:id="rId14"/>
    <p:sldLayoutId id="2147483792" r:id="rId15"/>
    <p:sldLayoutId id="2147483788" r:id="rId16"/>
    <p:sldLayoutId id="2147483794" r:id="rId17"/>
    <p:sldLayoutId id="214748379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317" userDrawn="1">
          <p15:clr>
            <a:srgbClr val="F26B43"/>
          </p15:clr>
        </p15:guide>
        <p15:guide id="3"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specialolympics.org/health/strong-minds" TargetMode="External"/><Relationship Id="rId2" Type="http://schemas.openxmlformats.org/officeDocument/2006/relationships/image" Target="../media/image55.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hyperlink" Target="https://specialolympics.qualtrics.com/jfe/form/SV_5cZHOzU0qemAkD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kidshealth.org/en/teens/understand-emo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9183" y="5936776"/>
            <a:ext cx="6400799" cy="917175"/>
          </a:xfrm>
          <a:prstGeom prst="rect">
            <a:avLst/>
          </a:prstGeom>
        </p:spPr>
        <p:txBody>
          <a:bodyPr>
            <a:normAutofit fontScale="90000"/>
          </a:bodyPr>
          <a:lstStyle/>
          <a:p>
            <a:r>
              <a:rPr lang="en-US" b="1" dirty="0">
                <a:solidFill>
                  <a:schemeClr val="bg1"/>
                </a:solidFill>
                <a:latin typeface="Ubuntu Light" panose="020B0304030602030204" pitchFamily="34" charset="0"/>
              </a:rPr>
              <a:t>Understanding Emotions</a:t>
            </a:r>
          </a:p>
        </p:txBody>
      </p:sp>
      <p:pic>
        <p:nvPicPr>
          <p:cNvPr id="5" name="Picture 4">
            <a:extLst>
              <a:ext uri="{FF2B5EF4-FFF2-40B4-BE49-F238E27FC236}">
                <a16:creationId xmlns:a16="http://schemas.microsoft.com/office/drawing/2014/main" id="{16096104-DCC9-41C3-83D4-16891EC023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37" y="4472403"/>
            <a:ext cx="1689053" cy="1737328"/>
          </a:xfrm>
          <a:prstGeom prst="rect">
            <a:avLst/>
          </a:prstGeom>
          <a:noFill/>
          <a:ln>
            <a:noFill/>
          </a:ln>
        </p:spPr>
      </p:pic>
    </p:spTree>
    <p:extLst>
      <p:ext uri="{BB962C8B-B14F-4D97-AF65-F5344CB8AC3E}">
        <p14:creationId xmlns:p14="http://schemas.microsoft.com/office/powerpoint/2010/main" val="321903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Are emotions good or bad?</a:t>
            </a:r>
            <a:endParaRPr lang="en-US" sz="3300" dirty="0">
              <a:solidFill>
                <a:schemeClr val="tx1"/>
              </a:solidFill>
              <a:latin typeface="Ubuntu Light" panose="020B0304030602030204" pitchFamily="34" charset="0"/>
            </a:endParaRPr>
          </a:p>
        </p:txBody>
      </p:sp>
      <p:sp>
        <p:nvSpPr>
          <p:cNvPr id="7" name="TextBox 6">
            <a:extLst>
              <a:ext uri="{FF2B5EF4-FFF2-40B4-BE49-F238E27FC236}">
                <a16:creationId xmlns:a16="http://schemas.microsoft.com/office/drawing/2014/main" id="{C6BA097F-3E67-4547-810E-362687A303ED}"/>
              </a:ext>
            </a:extLst>
          </p:cNvPr>
          <p:cNvSpPr txBox="1"/>
          <p:nvPr/>
        </p:nvSpPr>
        <p:spPr>
          <a:xfrm>
            <a:off x="501041" y="1685660"/>
            <a:ext cx="8467595" cy="3894079"/>
          </a:xfrm>
          <a:prstGeom prst="rect">
            <a:avLst/>
          </a:prstGeom>
          <a:noFill/>
        </p:spPr>
        <p:txBody>
          <a:bodyPr wrap="square">
            <a:spAutoFit/>
          </a:bodyPr>
          <a:lstStyle/>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No such thing as good emotions or bad emotions</a:t>
            </a:r>
          </a:p>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Everyone shows their emotions differently</a:t>
            </a:r>
          </a:p>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They are the best way for people to communicate with one another especially if language is a barrier</a:t>
            </a:r>
          </a:p>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You need to understand how your emotions affect others</a:t>
            </a:r>
          </a:p>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Emotions can be mild or intense – or anything in between</a:t>
            </a:r>
          </a:p>
          <a:p>
            <a:pPr marL="342892" indent="-342892" algn="just">
              <a:lnSpc>
                <a:spcPct val="150000"/>
              </a:lnSpc>
              <a:buFont typeface="Arial" panose="020B0604020202020204" pitchFamily="34" charset="0"/>
              <a:buChar char="•"/>
            </a:pPr>
            <a:r>
              <a:rPr lang="en-US" sz="2400" dirty="0">
                <a:latin typeface="Ubuntu Light" panose="020B0304030602030204" pitchFamily="34" charset="0"/>
              </a:rPr>
              <a:t>Emotions change </a:t>
            </a:r>
            <a:r>
              <a:rPr lang="en-US" sz="2400" b="1" dirty="0">
                <a:latin typeface="Ubuntu Light" panose="020B0304030602030204" pitchFamily="34" charset="0"/>
              </a:rPr>
              <a:t>constantly</a:t>
            </a:r>
            <a:r>
              <a:rPr lang="en-US" sz="2400" dirty="0">
                <a:latin typeface="Ubuntu Light" panose="020B0304030602030204" pitchFamily="34" charset="0"/>
              </a:rPr>
              <a:t> – and that is okay!</a:t>
            </a:r>
          </a:p>
        </p:txBody>
      </p:sp>
    </p:spTree>
    <p:extLst>
      <p:ext uri="{BB962C8B-B14F-4D97-AF65-F5344CB8AC3E}">
        <p14:creationId xmlns:p14="http://schemas.microsoft.com/office/powerpoint/2010/main" val="267392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Emotional awareness</a:t>
            </a:r>
            <a:endParaRPr lang="en-US" sz="3300" dirty="0">
              <a:solidFill>
                <a:schemeClr val="tx1"/>
              </a:solidFill>
              <a:latin typeface="Ubuntu Light" panose="020B0304030602030204" pitchFamily="34" charset="0"/>
            </a:endParaRPr>
          </a:p>
        </p:txBody>
      </p:sp>
      <p:sp>
        <p:nvSpPr>
          <p:cNvPr id="7" name="TextBox 6">
            <a:extLst>
              <a:ext uri="{FF2B5EF4-FFF2-40B4-BE49-F238E27FC236}">
                <a16:creationId xmlns:a16="http://schemas.microsoft.com/office/drawing/2014/main" id="{C6BA097F-3E67-4547-810E-362687A303ED}"/>
              </a:ext>
            </a:extLst>
          </p:cNvPr>
          <p:cNvSpPr txBox="1"/>
          <p:nvPr/>
        </p:nvSpPr>
        <p:spPr>
          <a:xfrm>
            <a:off x="501041" y="1685660"/>
            <a:ext cx="8467595" cy="4374787"/>
          </a:xfrm>
          <a:prstGeom prst="rect">
            <a:avLst/>
          </a:prstGeom>
          <a:noFill/>
        </p:spPr>
        <p:txBody>
          <a:bodyPr wrap="square">
            <a:spAutoFit/>
          </a:bodyPr>
          <a:lstStyle/>
          <a:p>
            <a:pPr marL="342892" indent="-342892" algn="just">
              <a:lnSpc>
                <a:spcPct val="150000"/>
              </a:lnSpc>
              <a:buFont typeface="Arial" panose="020B0604020202020204" pitchFamily="34" charset="0"/>
              <a:buChar char="•"/>
            </a:pPr>
            <a:r>
              <a:rPr lang="en-US" sz="2000" dirty="0">
                <a:latin typeface="Ubuntu Light" panose="020B0304030602030204" pitchFamily="34" charset="0"/>
              </a:rPr>
              <a:t>You must control your emotions, so they do not control </a:t>
            </a:r>
            <a:r>
              <a:rPr lang="en-US" sz="2000" b="1" dirty="0">
                <a:latin typeface="Ubuntu Light" panose="020B0304030602030204" pitchFamily="34" charset="0"/>
              </a:rPr>
              <a:t>you!</a:t>
            </a:r>
          </a:p>
          <a:p>
            <a:pPr marL="342892" indent="-342892" algn="just">
              <a:lnSpc>
                <a:spcPct val="150000"/>
              </a:lnSpc>
              <a:buFont typeface="Arial" panose="020B0604020202020204" pitchFamily="34" charset="0"/>
              <a:buChar char="•"/>
            </a:pPr>
            <a:r>
              <a:rPr lang="en-US" sz="2000" dirty="0">
                <a:latin typeface="Ubuntu Light" panose="020B0304030602030204" pitchFamily="34" charset="0"/>
              </a:rPr>
              <a:t>How well do you control your own emotions?</a:t>
            </a:r>
          </a:p>
          <a:p>
            <a:pPr marL="342892" indent="-342892" algn="just">
              <a:lnSpc>
                <a:spcPct val="150000"/>
              </a:lnSpc>
              <a:buFont typeface="Arial" panose="020B0604020202020204" pitchFamily="34" charset="0"/>
              <a:buChar char="•"/>
            </a:pPr>
            <a:r>
              <a:rPr lang="en-US" sz="2000" dirty="0">
                <a:latin typeface="Ubuntu Light" panose="020B0304030602030204" pitchFamily="34" charset="0"/>
              </a:rPr>
              <a:t>Why is it important to control your emotions?</a:t>
            </a:r>
          </a:p>
          <a:p>
            <a:pPr marL="342892" indent="-342892" algn="just">
              <a:lnSpc>
                <a:spcPct val="150000"/>
              </a:lnSpc>
              <a:buFont typeface="Arial" panose="020B0604020202020204" pitchFamily="34" charset="0"/>
              <a:buChar char="•"/>
            </a:pPr>
            <a:r>
              <a:rPr lang="en-US" sz="2000" dirty="0">
                <a:latin typeface="Ubuntu Light" panose="020B0304030602030204" pitchFamily="34" charset="0"/>
              </a:rPr>
              <a:t>How can you control your emotions better?</a:t>
            </a:r>
          </a:p>
          <a:p>
            <a:pPr marL="800092" lvl="1" indent="-342892" algn="just">
              <a:lnSpc>
                <a:spcPct val="150000"/>
              </a:lnSpc>
              <a:buFont typeface="Arial" panose="020B0604020202020204" pitchFamily="34" charset="0"/>
              <a:buChar char="•"/>
            </a:pPr>
            <a:r>
              <a:rPr lang="en-US" dirty="0">
                <a:latin typeface="Ubuntu Light" panose="020B0304030602030204" pitchFamily="34" charset="0"/>
              </a:rPr>
              <a:t>Pay attention to your emotions throughout the day and ask yourself what caused that emotion. </a:t>
            </a:r>
          </a:p>
          <a:p>
            <a:pPr marL="800092" lvl="1" indent="-342892" algn="just">
              <a:lnSpc>
                <a:spcPct val="150000"/>
              </a:lnSpc>
              <a:buFont typeface="Arial" panose="020B0604020202020204" pitchFamily="34" charset="0"/>
              <a:buChar char="•"/>
            </a:pPr>
            <a:r>
              <a:rPr lang="en-US" dirty="0">
                <a:latin typeface="Ubuntu Light" panose="020B0304030602030204" pitchFamily="34" charset="0"/>
              </a:rPr>
              <a:t>Rate how strong the feeling is and why this version of this feeling you felt the other day is different.</a:t>
            </a:r>
          </a:p>
          <a:p>
            <a:pPr marL="800092" lvl="1" indent="-342892" algn="just">
              <a:lnSpc>
                <a:spcPct val="150000"/>
              </a:lnSpc>
              <a:buFont typeface="Arial" panose="020B0604020202020204" pitchFamily="34" charset="0"/>
              <a:buChar char="•"/>
            </a:pPr>
            <a:r>
              <a:rPr lang="en-US" dirty="0">
                <a:latin typeface="Ubuntu Light" panose="020B0304030602030204" pitchFamily="34" charset="0"/>
              </a:rPr>
              <a:t>Share your feelings with other people.</a:t>
            </a:r>
          </a:p>
          <a:p>
            <a:pPr marL="800092" lvl="1" indent="-342892" algn="just">
              <a:lnSpc>
                <a:spcPct val="150000"/>
              </a:lnSpc>
              <a:buFont typeface="Arial" panose="020B0604020202020204" pitchFamily="34" charset="0"/>
              <a:buChar char="•"/>
            </a:pPr>
            <a:r>
              <a:rPr lang="en-US" dirty="0">
                <a:latin typeface="Ubuntu Light" panose="020B0304030602030204" pitchFamily="34" charset="0"/>
              </a:rPr>
              <a:t>Fight the urge to judge your emotions in terms of bad vs. good emotions</a:t>
            </a:r>
          </a:p>
        </p:txBody>
      </p:sp>
    </p:spTree>
    <p:extLst>
      <p:ext uri="{BB962C8B-B14F-4D97-AF65-F5344CB8AC3E}">
        <p14:creationId xmlns:p14="http://schemas.microsoft.com/office/powerpoint/2010/main" val="103115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Emotion Diary</a:t>
            </a:r>
            <a:endParaRPr lang="en-US" sz="3300" dirty="0">
              <a:solidFill>
                <a:schemeClr val="tx1"/>
              </a:solidFill>
              <a:latin typeface="Ubuntu Light" panose="020B0304030602030204" pitchFamily="34" charset="0"/>
            </a:endParaRPr>
          </a:p>
        </p:txBody>
      </p:sp>
      <p:pic>
        <p:nvPicPr>
          <p:cNvPr id="4" name="Picture 3" descr="A table that asks the user to write down their emotions every couple of hours during a day. It asks the user to answer the following questions:&#10;- What are you doing right now?&#10;- What are you thinking about? &#10;- What emotion are you feeling?&#10;- How would you describe the emotion that you are feeling?">
            <a:extLst>
              <a:ext uri="{FF2B5EF4-FFF2-40B4-BE49-F238E27FC236}">
                <a16:creationId xmlns:a16="http://schemas.microsoft.com/office/drawing/2014/main" id="{F441B7B4-734E-4560-A236-606023872740}"/>
              </a:ext>
            </a:extLst>
          </p:cNvPr>
          <p:cNvPicPr>
            <a:picLocks noChangeAspect="1"/>
          </p:cNvPicPr>
          <p:nvPr/>
        </p:nvPicPr>
        <p:blipFill rotWithShape="1">
          <a:blip r:embed="rId2"/>
          <a:srcRect l="22561" t="27128" r="24634" b="9783"/>
          <a:stretch/>
        </p:blipFill>
        <p:spPr>
          <a:xfrm>
            <a:off x="739305" y="1169569"/>
            <a:ext cx="7958646" cy="5348651"/>
          </a:xfrm>
          <a:prstGeom prst="rect">
            <a:avLst/>
          </a:prstGeom>
        </p:spPr>
      </p:pic>
    </p:spTree>
    <p:extLst>
      <p:ext uri="{BB962C8B-B14F-4D97-AF65-F5344CB8AC3E}">
        <p14:creationId xmlns:p14="http://schemas.microsoft.com/office/powerpoint/2010/main" val="408713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22277" y="1365660"/>
            <a:ext cx="7854287" cy="5213560"/>
          </a:xfrm>
          <a:prstGeom prst="rect">
            <a:avLst/>
          </a:prstGeom>
        </p:spPr>
        <p:txBody>
          <a:bodyPr/>
          <a:lstStyle/>
          <a:p>
            <a:pPr algn="just">
              <a:lnSpc>
                <a:spcPct val="150000"/>
              </a:lnSpc>
            </a:pPr>
            <a:r>
              <a:rPr lang="en-US" sz="2400" dirty="0">
                <a:latin typeface="Ubuntu Light" panose="020B0304030602030204" pitchFamily="34" charset="0"/>
              </a:rPr>
              <a:t>What are the signs that tell you when you are happy? What about the signs that tell you when you are sad?</a:t>
            </a:r>
          </a:p>
          <a:p>
            <a:pPr algn="just">
              <a:lnSpc>
                <a:spcPct val="150000"/>
              </a:lnSpc>
            </a:pPr>
            <a:r>
              <a:rPr lang="en-US" sz="2400" dirty="0">
                <a:latin typeface="Ubuntu Light" panose="020B0304030602030204" pitchFamily="34" charset="0"/>
              </a:rPr>
              <a:t>Why is it important to have self-awareness as a leader?</a:t>
            </a:r>
          </a:p>
          <a:p>
            <a:pPr algn="just">
              <a:lnSpc>
                <a:spcPct val="150000"/>
              </a:lnSpc>
            </a:pPr>
            <a:r>
              <a:rPr lang="en-US" sz="2400" dirty="0">
                <a:latin typeface="Ubuntu Light" panose="020B0304030602030204" pitchFamily="34" charset="0"/>
              </a:rPr>
              <a:t>How can your emotions keep you from becoming a good leader?</a:t>
            </a:r>
          </a:p>
          <a:p>
            <a:pPr algn="just">
              <a:lnSpc>
                <a:spcPct val="150000"/>
              </a:lnSpc>
            </a:pPr>
            <a:r>
              <a:rPr lang="en-US" sz="2400" dirty="0">
                <a:latin typeface="Ubuntu Light" panose="020B0304030602030204" pitchFamily="34" charset="0"/>
              </a:rPr>
              <a:t>How do you get better at knowing your emotions and changing how you act?</a:t>
            </a:r>
          </a:p>
        </p:txBody>
      </p:sp>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4152099" cy="584775"/>
          </a:xfrm>
          <a:prstGeom prst="rect">
            <a:avLst/>
          </a:prstGeom>
        </p:spPr>
        <p:txBody>
          <a:bodyPr wrap="none">
            <a:spAutoFit/>
          </a:bodyPr>
          <a:lstStyle/>
          <a:p>
            <a:r>
              <a:rPr lang="en-US" sz="3200" b="1" dirty="0">
                <a:latin typeface="Ubuntu Light" panose="020B0304030602030204" pitchFamily="34" charset="0"/>
              </a:rPr>
              <a:t>Discussion questions</a:t>
            </a:r>
          </a:p>
        </p:txBody>
      </p:sp>
    </p:spTree>
    <p:extLst>
      <p:ext uri="{BB962C8B-B14F-4D97-AF65-F5344CB8AC3E}">
        <p14:creationId xmlns:p14="http://schemas.microsoft.com/office/powerpoint/2010/main" val="288785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69" y="510462"/>
            <a:ext cx="7903369" cy="629840"/>
          </a:xfrm>
          <a:prstGeom prst="rect">
            <a:avLst/>
          </a:prstGeom>
        </p:spPr>
        <p:txBody>
          <a:bodyPr/>
          <a:lstStyle/>
          <a:p>
            <a:r>
              <a:rPr lang="en-US" sz="3200" b="1" dirty="0">
                <a:solidFill>
                  <a:schemeClr val="bg1"/>
                </a:solidFill>
                <a:latin typeface="Ubuntu Light" panose="020B0304030602030204" pitchFamily="34" charset="0"/>
              </a:rPr>
              <a:t>Lesson 2: Self-Management</a:t>
            </a:r>
          </a:p>
        </p:txBody>
      </p:sp>
      <p:sp>
        <p:nvSpPr>
          <p:cNvPr id="3" name="Content Placeholder 2"/>
          <p:cNvSpPr>
            <a:spLocks noGrp="1"/>
          </p:cNvSpPr>
          <p:nvPr>
            <p:ph idx="4294967295"/>
          </p:nvPr>
        </p:nvSpPr>
        <p:spPr>
          <a:xfrm>
            <a:off x="0" y="2014977"/>
            <a:ext cx="7172696" cy="3058716"/>
          </a:xfrm>
          <a:prstGeom prst="rect">
            <a:avLst/>
          </a:prstGeom>
        </p:spPr>
        <p:txBody>
          <a:bodyPr>
            <a:normAutofit fontScale="92500" lnSpcReduction="20000"/>
          </a:bodyPr>
          <a:lstStyle/>
          <a:p>
            <a:pPr marL="0" indent="0">
              <a:buNone/>
            </a:pPr>
            <a:r>
              <a:rPr lang="en-US" b="1" u="sng" dirty="0">
                <a:solidFill>
                  <a:schemeClr val="bg1"/>
                </a:solidFill>
                <a:latin typeface="Ubuntu Light" panose="020B0304030602030204" pitchFamily="34" charset="0"/>
              </a:rPr>
              <a:t>In this lesson we will:</a:t>
            </a:r>
          </a:p>
          <a:p>
            <a:pPr marL="257168" indent="-257168">
              <a:lnSpc>
                <a:spcPct val="150000"/>
              </a:lnSpc>
            </a:pPr>
            <a:r>
              <a:rPr lang="en-US" sz="2400" dirty="0">
                <a:solidFill>
                  <a:schemeClr val="bg1"/>
                </a:solidFill>
                <a:latin typeface="Ubuntu Light" panose="020B0304030602030204" pitchFamily="34" charset="0"/>
              </a:rPr>
              <a:t>Define self-management</a:t>
            </a:r>
          </a:p>
          <a:p>
            <a:pPr marL="257168" indent="-257168">
              <a:lnSpc>
                <a:spcPct val="150000"/>
              </a:lnSpc>
            </a:pPr>
            <a:r>
              <a:rPr lang="en-US" sz="2400" dirty="0">
                <a:solidFill>
                  <a:schemeClr val="bg1"/>
                </a:solidFill>
                <a:latin typeface="Ubuntu Light" panose="020B0304030602030204" pitchFamily="34" charset="0"/>
              </a:rPr>
              <a:t>Review self-management techniques</a:t>
            </a:r>
          </a:p>
          <a:p>
            <a:pPr marL="257168" indent="-257168">
              <a:lnSpc>
                <a:spcPct val="150000"/>
              </a:lnSpc>
            </a:pPr>
            <a:r>
              <a:rPr lang="en-US" sz="2400" dirty="0">
                <a:solidFill>
                  <a:schemeClr val="bg1"/>
                </a:solidFill>
                <a:latin typeface="Ubuntu Light" panose="020B0304030602030204" pitchFamily="34" charset="0"/>
              </a:rPr>
              <a:t>Discuss how self-management strengthens your leadership</a:t>
            </a:r>
          </a:p>
          <a:p>
            <a:pPr marL="257168" indent="-257168">
              <a:lnSpc>
                <a:spcPct val="150000"/>
              </a:lnSpc>
            </a:pPr>
            <a:r>
              <a:rPr lang="en-US" sz="2400" dirty="0">
                <a:solidFill>
                  <a:schemeClr val="bg1"/>
                </a:solidFill>
                <a:latin typeface="Ubuntu Light" panose="020B0304030602030204" pitchFamily="34" charset="0"/>
              </a:rPr>
              <a:t>Identify how you can improve your self-management</a:t>
            </a:r>
          </a:p>
        </p:txBody>
      </p:sp>
      <p:pic>
        <p:nvPicPr>
          <p:cNvPr id="5" name="Picture 4" descr="Icon&#10;&#10;Description automatically generated">
            <a:extLst>
              <a:ext uri="{FF2B5EF4-FFF2-40B4-BE49-F238E27FC236}">
                <a16:creationId xmlns:a16="http://schemas.microsoft.com/office/drawing/2014/main" id="{6BFCF0F8-DD23-4C60-B7B4-3C6D337EFA51}"/>
              </a:ext>
            </a:extLst>
          </p:cNvPr>
          <p:cNvPicPr>
            <a:picLocks noChangeAspect="1"/>
          </p:cNvPicPr>
          <p:nvPr/>
        </p:nvPicPr>
        <p:blipFill>
          <a:blip r:embed="rId2"/>
          <a:stretch>
            <a:fillRect/>
          </a:stretch>
        </p:blipFill>
        <p:spPr>
          <a:xfrm>
            <a:off x="7330994" y="2463882"/>
            <a:ext cx="1813006" cy="1734314"/>
          </a:xfrm>
          <a:prstGeom prst="rect">
            <a:avLst/>
          </a:prstGeom>
        </p:spPr>
      </p:pic>
    </p:spTree>
    <p:extLst>
      <p:ext uri="{BB962C8B-B14F-4D97-AF65-F5344CB8AC3E}">
        <p14:creationId xmlns:p14="http://schemas.microsoft.com/office/powerpoint/2010/main" val="346532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90862" y="2643794"/>
            <a:ext cx="8762276"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400" b="1" dirty="0">
                <a:latin typeface="Ubuntu Light" panose="020B0304030602030204" pitchFamily="34" charset="0"/>
              </a:rPr>
              <a:t>Self-management</a:t>
            </a:r>
            <a:r>
              <a:rPr lang="en-US" sz="2400" dirty="0">
                <a:latin typeface="Ubuntu Light" panose="020B0304030602030204" pitchFamily="34" charset="0"/>
              </a:rPr>
              <a:t> is the ability to control your emotions, thoughts, and behaviors.</a:t>
            </a: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Self-Management</a:t>
            </a:r>
            <a:endParaRPr lang="en-US" sz="3300" dirty="0">
              <a:solidFill>
                <a:schemeClr val="tx1"/>
              </a:solidFill>
              <a:latin typeface="Ubuntu Light" panose="020B0304030602030204" pitchFamily="34" charset="0"/>
            </a:endParaRPr>
          </a:p>
        </p:txBody>
      </p:sp>
      <p:pic>
        <p:nvPicPr>
          <p:cNvPr id="4" name="Picture 3" descr="Icon&#10;&#10;Description automatically generated">
            <a:extLst>
              <a:ext uri="{FF2B5EF4-FFF2-40B4-BE49-F238E27FC236}">
                <a16:creationId xmlns:a16="http://schemas.microsoft.com/office/drawing/2014/main" id="{87A10E1B-E0C6-4536-9512-47A09A77EA97}"/>
              </a:ext>
            </a:extLst>
          </p:cNvPr>
          <p:cNvPicPr>
            <a:picLocks noChangeAspect="1"/>
          </p:cNvPicPr>
          <p:nvPr/>
        </p:nvPicPr>
        <p:blipFill>
          <a:blip r:embed="rId2"/>
          <a:stretch>
            <a:fillRect/>
          </a:stretch>
        </p:blipFill>
        <p:spPr>
          <a:xfrm>
            <a:off x="3665497" y="3899214"/>
            <a:ext cx="1813006" cy="1734314"/>
          </a:xfrm>
          <a:prstGeom prst="rect">
            <a:avLst/>
          </a:prstGeom>
        </p:spPr>
      </p:pic>
    </p:spTree>
    <p:extLst>
      <p:ext uri="{BB962C8B-B14F-4D97-AF65-F5344CB8AC3E}">
        <p14:creationId xmlns:p14="http://schemas.microsoft.com/office/powerpoint/2010/main" val="105928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5832046" cy="584775"/>
          </a:xfrm>
          <a:prstGeom prst="rect">
            <a:avLst/>
          </a:prstGeom>
        </p:spPr>
        <p:txBody>
          <a:bodyPr wrap="none">
            <a:spAutoFit/>
          </a:bodyPr>
          <a:lstStyle/>
          <a:p>
            <a:r>
              <a:rPr lang="en-US" sz="3200" b="1" dirty="0">
                <a:latin typeface="Ubuntu Light" panose="020B0304030602030204" pitchFamily="34" charset="0"/>
              </a:rPr>
              <a:t>Self-Management Techniques</a:t>
            </a:r>
          </a:p>
        </p:txBody>
      </p:sp>
      <p:pic>
        <p:nvPicPr>
          <p:cNvPr id="5" name="Picture 4" descr="A table the outlines a series of self-management techniques and has checkboxes for each technique:&#10;- I've tried it and it works&#10;- I've tried it and it does NOT work&#10;- If it did not work, why?&#10;- I want to try it&#10;- I do not think it will work&#10;- If you do not think it will work, why?&#10;&#10;Here are the self-management techniques and their definitions:&#10;- Count to 10: Slowly count to 10 before reacting&#10;- Take deep breaths: Close your eyes and take a few slow, deep breaths before reacting.&#10;- Speak to someone who is not involved in the situation: This can give you an outside perspective and help you see all sides of the situation.&#10;- Exercise: Exercising can give your brain a break to recharge and will release endorphins that help you feel more positive.&#10;- Control what you can control: You cannot control everything. Think about what you can control in the situation and focus on that. You can control how you act, but you cannot control how other people react.&#10;- Take time to think: Step away from the situation for some time and give yourself a chance to think about the big picture and to calm down. Plan breaks during your day.&#10;- Talk to yourself: Positive &quot;self-talk&quot; can help you feel better and be more positive. Look at your reflection in the mirror and tell yourself things such as &quot;You've got this!&quot; and &quot;You won't always feel this way; thing will get better.&quot;&#10;- Smile: The simple act of smiling will send signals to your brain telling it that you are feeling happy and as a result, you will start to feel better.&#10;- Change your body language: You cannot always control your emotions, but you can control your body language. We communicate a lot with our body (for example: folded arms, hunched over, etc.). By changing your body language to be positive, it can send signals to your brain telling it to make your emotions more positive as well.">
            <a:extLst>
              <a:ext uri="{FF2B5EF4-FFF2-40B4-BE49-F238E27FC236}">
                <a16:creationId xmlns:a16="http://schemas.microsoft.com/office/drawing/2014/main" id="{4DB63AC7-BF50-46BC-A78C-3277BA5B4FCC}"/>
              </a:ext>
            </a:extLst>
          </p:cNvPr>
          <p:cNvPicPr>
            <a:picLocks noChangeAspect="1"/>
          </p:cNvPicPr>
          <p:nvPr/>
        </p:nvPicPr>
        <p:blipFill>
          <a:blip r:embed="rId2"/>
          <a:stretch>
            <a:fillRect/>
          </a:stretch>
        </p:blipFill>
        <p:spPr>
          <a:xfrm>
            <a:off x="0" y="1127342"/>
            <a:ext cx="9144000" cy="5730658"/>
          </a:xfrm>
          <a:prstGeom prst="rect">
            <a:avLst/>
          </a:prstGeom>
        </p:spPr>
      </p:pic>
    </p:spTree>
    <p:extLst>
      <p:ext uri="{BB962C8B-B14F-4D97-AF65-F5344CB8AC3E}">
        <p14:creationId xmlns:p14="http://schemas.microsoft.com/office/powerpoint/2010/main" val="83445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2714205" cy="584775"/>
          </a:xfrm>
          <a:prstGeom prst="rect">
            <a:avLst/>
          </a:prstGeom>
        </p:spPr>
        <p:txBody>
          <a:bodyPr wrap="none">
            <a:spAutoFit/>
          </a:bodyPr>
          <a:lstStyle/>
          <a:p>
            <a:r>
              <a:rPr lang="en-US" sz="3200" b="1" dirty="0">
                <a:latin typeface="Ubuntu Light" panose="020B0304030602030204" pitchFamily="34" charset="0"/>
              </a:rPr>
              <a:t>Strong Minds</a:t>
            </a:r>
          </a:p>
        </p:txBody>
      </p:sp>
      <p:pic>
        <p:nvPicPr>
          <p:cNvPr id="4" name="Picture 3">
            <a:extLst>
              <a:ext uri="{FF2B5EF4-FFF2-40B4-BE49-F238E27FC236}">
                <a16:creationId xmlns:a16="http://schemas.microsoft.com/office/drawing/2014/main" id="{0344445C-C860-4CDC-9CFB-AB5B8EF3AE93}"/>
              </a:ext>
            </a:extLst>
          </p:cNvPr>
          <p:cNvPicPr>
            <a:picLocks noChangeAspect="1"/>
          </p:cNvPicPr>
          <p:nvPr/>
        </p:nvPicPr>
        <p:blipFill>
          <a:blip r:embed="rId2"/>
          <a:stretch>
            <a:fillRect/>
          </a:stretch>
        </p:blipFill>
        <p:spPr>
          <a:xfrm>
            <a:off x="1123167" y="3677432"/>
            <a:ext cx="6897666" cy="3017729"/>
          </a:xfrm>
          <a:prstGeom prst="rect">
            <a:avLst/>
          </a:prstGeom>
        </p:spPr>
      </p:pic>
      <p:sp>
        <p:nvSpPr>
          <p:cNvPr id="7" name="TextBox 6">
            <a:extLst>
              <a:ext uri="{FF2B5EF4-FFF2-40B4-BE49-F238E27FC236}">
                <a16:creationId xmlns:a16="http://schemas.microsoft.com/office/drawing/2014/main" id="{476DB71A-6DE7-45B7-BB21-7A1049005F98}"/>
              </a:ext>
            </a:extLst>
          </p:cNvPr>
          <p:cNvSpPr txBox="1"/>
          <p:nvPr/>
        </p:nvSpPr>
        <p:spPr>
          <a:xfrm>
            <a:off x="951978" y="1499396"/>
            <a:ext cx="7068855" cy="1384995"/>
          </a:xfrm>
          <a:prstGeom prst="rect">
            <a:avLst/>
          </a:prstGeom>
          <a:noFill/>
        </p:spPr>
        <p:txBody>
          <a:bodyPr wrap="square" rtlCol="0">
            <a:spAutoFit/>
          </a:bodyPr>
          <a:lstStyle/>
          <a:p>
            <a:pPr algn="ctr"/>
            <a:r>
              <a:rPr lang="en-US" sz="2800" dirty="0">
                <a:latin typeface="Ubuntu Light" panose="020B0304030602030204" pitchFamily="34" charset="0"/>
              </a:rPr>
              <a:t>Other resources available at: </a:t>
            </a:r>
            <a:r>
              <a:rPr lang="en-US" sz="2800" b="1" u="sng" dirty="0">
                <a:solidFill>
                  <a:srgbClr val="0000FF"/>
                </a:solidFill>
                <a:effectLst/>
                <a:latin typeface="Ubuntu" panose="020B0504030602030204" pitchFamily="34" charset="0"/>
                <a:ea typeface="Calibri" panose="020F0502020204030204" pitchFamily="34" charset="0"/>
                <a:cs typeface="Times New Roman" panose="02020603050405020304" pitchFamily="18" charset="0"/>
                <a:hlinkClick r:id="rId3"/>
              </a:rPr>
              <a:t>https://resources.specialolympics.org/</a:t>
            </a:r>
            <a:br>
              <a:rPr lang="en-US" sz="2800" b="1" u="sng" dirty="0">
                <a:solidFill>
                  <a:srgbClr val="0000FF"/>
                </a:solidFill>
                <a:effectLst/>
                <a:latin typeface="Ubuntu" panose="020B0504030602030204" pitchFamily="34" charset="0"/>
                <a:ea typeface="Calibri" panose="020F0502020204030204" pitchFamily="34" charset="0"/>
                <a:cs typeface="Times New Roman" panose="02020603050405020304" pitchFamily="18" charset="0"/>
                <a:hlinkClick r:id="rId3"/>
              </a:rPr>
            </a:br>
            <a:r>
              <a:rPr lang="en-US" sz="2800" b="1" u="sng" dirty="0">
                <a:solidFill>
                  <a:srgbClr val="0000FF"/>
                </a:solidFill>
                <a:effectLst/>
                <a:latin typeface="Ubuntu" panose="020B0504030602030204" pitchFamily="34" charset="0"/>
                <a:ea typeface="Calibri" panose="020F0502020204030204" pitchFamily="34" charset="0"/>
                <a:cs typeface="Times New Roman" panose="02020603050405020304" pitchFamily="18" charset="0"/>
                <a:hlinkClick r:id="rId3"/>
              </a:rPr>
              <a:t>health/strong-minds</a:t>
            </a:r>
            <a:endParaRPr lang="en-US" sz="2800" b="1" dirty="0">
              <a:latin typeface="Ubuntu" panose="020B0504030602030204" pitchFamily="34" charset="0"/>
            </a:endParaRPr>
          </a:p>
        </p:txBody>
      </p:sp>
    </p:spTree>
    <p:extLst>
      <p:ext uri="{BB962C8B-B14F-4D97-AF65-F5344CB8AC3E}">
        <p14:creationId xmlns:p14="http://schemas.microsoft.com/office/powerpoint/2010/main" val="96833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22277" y="1365660"/>
            <a:ext cx="7854287" cy="5213560"/>
          </a:xfrm>
          <a:prstGeom prst="rect">
            <a:avLst/>
          </a:prstGeom>
        </p:spPr>
        <p:txBody>
          <a:bodyPr/>
          <a:lstStyle/>
          <a:p>
            <a:pPr algn="just">
              <a:lnSpc>
                <a:spcPct val="150000"/>
              </a:lnSpc>
            </a:pPr>
            <a:r>
              <a:rPr lang="en-US" sz="2400" dirty="0">
                <a:latin typeface="Ubuntu Light" panose="020B0304030602030204" pitchFamily="34" charset="0"/>
              </a:rPr>
              <a:t>How do you know if a self-management technique has worked to calm you or not?</a:t>
            </a:r>
          </a:p>
          <a:p>
            <a:pPr algn="just">
              <a:lnSpc>
                <a:spcPct val="150000"/>
              </a:lnSpc>
            </a:pPr>
            <a:r>
              <a:rPr lang="en-US" sz="2400" dirty="0">
                <a:latin typeface="Ubuntu Light" panose="020B0304030602030204" pitchFamily="34" charset="0"/>
              </a:rPr>
              <a:t>Are there any techniques that are not on this list that you would recommend to others?</a:t>
            </a:r>
          </a:p>
          <a:p>
            <a:pPr algn="just">
              <a:lnSpc>
                <a:spcPct val="150000"/>
              </a:lnSpc>
            </a:pPr>
            <a:r>
              <a:rPr lang="en-US" sz="2400" dirty="0">
                <a:latin typeface="Ubuntu Light" panose="020B0304030602030204" pitchFamily="34" charset="0"/>
              </a:rPr>
              <a:t>How can you get better at managing your emotions?</a:t>
            </a:r>
          </a:p>
          <a:p>
            <a:pPr algn="just">
              <a:lnSpc>
                <a:spcPct val="150000"/>
              </a:lnSpc>
            </a:pPr>
            <a:r>
              <a:rPr lang="en-US" sz="2400" dirty="0">
                <a:latin typeface="Ubuntu Light" panose="020B0304030602030204" pitchFamily="34" charset="0"/>
              </a:rPr>
              <a:t>Is showing emotions good or bad?</a:t>
            </a:r>
          </a:p>
          <a:p>
            <a:pPr algn="just">
              <a:lnSpc>
                <a:spcPct val="150000"/>
              </a:lnSpc>
            </a:pPr>
            <a:r>
              <a:rPr lang="en-US" sz="2400" dirty="0">
                <a:latin typeface="Ubuntu Light" panose="020B0304030602030204" pitchFamily="34" charset="0"/>
              </a:rPr>
              <a:t>Mentors: How do you deal with your emotions? Any advice for the athlete leaders? </a:t>
            </a:r>
          </a:p>
        </p:txBody>
      </p:sp>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4152099" cy="584775"/>
          </a:xfrm>
          <a:prstGeom prst="rect">
            <a:avLst/>
          </a:prstGeom>
        </p:spPr>
        <p:txBody>
          <a:bodyPr wrap="none">
            <a:spAutoFit/>
          </a:bodyPr>
          <a:lstStyle/>
          <a:p>
            <a:r>
              <a:rPr lang="en-US" sz="3200" b="1" dirty="0">
                <a:latin typeface="Ubuntu Light" panose="020B0304030602030204" pitchFamily="34" charset="0"/>
              </a:rPr>
              <a:t>Discussion questions</a:t>
            </a:r>
          </a:p>
        </p:txBody>
      </p:sp>
    </p:spTree>
    <p:extLst>
      <p:ext uri="{BB962C8B-B14F-4D97-AF65-F5344CB8AC3E}">
        <p14:creationId xmlns:p14="http://schemas.microsoft.com/office/powerpoint/2010/main" val="173875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980" y="376123"/>
            <a:ext cx="9211798" cy="629840"/>
          </a:xfrm>
          <a:prstGeom prst="rect">
            <a:avLst/>
          </a:prstGeom>
        </p:spPr>
        <p:txBody>
          <a:bodyPr/>
          <a:lstStyle/>
          <a:p>
            <a:r>
              <a:rPr lang="en-US" b="1" dirty="0">
                <a:solidFill>
                  <a:schemeClr val="bg1"/>
                </a:solidFill>
                <a:latin typeface="Ubuntu Light" panose="020B0304030602030204" pitchFamily="34" charset="0"/>
              </a:rPr>
              <a:t>Lesson 3: Empathizing with Others</a:t>
            </a:r>
          </a:p>
        </p:txBody>
      </p:sp>
      <p:sp>
        <p:nvSpPr>
          <p:cNvPr id="3" name="Content Placeholder 2"/>
          <p:cNvSpPr>
            <a:spLocks noGrp="1"/>
          </p:cNvSpPr>
          <p:nvPr>
            <p:ph idx="4294967295"/>
          </p:nvPr>
        </p:nvSpPr>
        <p:spPr>
          <a:xfrm>
            <a:off x="0" y="1365336"/>
            <a:ext cx="6632812" cy="5235879"/>
          </a:xfrm>
          <a:prstGeom prst="rect">
            <a:avLst/>
          </a:prstGeom>
        </p:spPr>
        <p:txBody>
          <a:bodyPr>
            <a:normAutofit fontScale="92500"/>
          </a:bodyPr>
          <a:lstStyle/>
          <a:p>
            <a:pPr marL="0" indent="0">
              <a:buNone/>
            </a:pPr>
            <a:r>
              <a:rPr lang="en-US" b="1" u="sng" dirty="0">
                <a:solidFill>
                  <a:schemeClr val="bg1"/>
                </a:solidFill>
                <a:latin typeface="Ubuntu Light" panose="020B0304030602030204" pitchFamily="34" charset="0"/>
              </a:rPr>
              <a:t>In this lesson we will: </a:t>
            </a:r>
          </a:p>
          <a:p>
            <a:pPr marL="257168" indent="-257168">
              <a:lnSpc>
                <a:spcPct val="150000"/>
              </a:lnSpc>
            </a:pPr>
            <a:r>
              <a:rPr lang="en-US" sz="2400" dirty="0">
                <a:solidFill>
                  <a:schemeClr val="bg1"/>
                </a:solidFill>
                <a:latin typeface="Ubuntu Light" panose="020B0304030602030204" pitchFamily="34" charset="0"/>
              </a:rPr>
              <a:t>Define </a:t>
            </a:r>
            <a:r>
              <a:rPr lang="en-US" sz="2400" b="1" dirty="0">
                <a:solidFill>
                  <a:schemeClr val="bg1"/>
                </a:solidFill>
                <a:latin typeface="Ubuntu Light" panose="020B0304030602030204" pitchFamily="34" charset="0"/>
              </a:rPr>
              <a:t>pity</a:t>
            </a:r>
            <a:r>
              <a:rPr lang="en-US" sz="2400" dirty="0">
                <a:solidFill>
                  <a:schemeClr val="bg1"/>
                </a:solidFill>
                <a:latin typeface="Ubuntu Light" panose="020B0304030602030204" pitchFamily="34" charset="0"/>
              </a:rPr>
              <a:t>, </a:t>
            </a:r>
            <a:r>
              <a:rPr lang="en-US" sz="2400" b="1" dirty="0">
                <a:solidFill>
                  <a:schemeClr val="bg1"/>
                </a:solidFill>
                <a:latin typeface="Ubuntu Light" panose="020B0304030602030204" pitchFamily="34" charset="0"/>
              </a:rPr>
              <a:t>sympathy</a:t>
            </a:r>
            <a:r>
              <a:rPr lang="en-US" sz="2400" dirty="0">
                <a:solidFill>
                  <a:schemeClr val="bg1"/>
                </a:solidFill>
                <a:latin typeface="Ubuntu Light" panose="020B0304030602030204" pitchFamily="34" charset="0"/>
              </a:rPr>
              <a:t>, </a:t>
            </a:r>
            <a:r>
              <a:rPr lang="en-US" sz="2400" b="1" dirty="0">
                <a:solidFill>
                  <a:schemeClr val="bg1"/>
                </a:solidFill>
                <a:latin typeface="Ubuntu Light" panose="020B0304030602030204" pitchFamily="34" charset="0"/>
              </a:rPr>
              <a:t>empathy</a:t>
            </a:r>
            <a:r>
              <a:rPr lang="en-US" sz="2400" dirty="0">
                <a:solidFill>
                  <a:schemeClr val="bg1"/>
                </a:solidFill>
                <a:latin typeface="Ubuntu Light" panose="020B0304030602030204" pitchFamily="34" charset="0"/>
              </a:rPr>
              <a:t>, and </a:t>
            </a:r>
            <a:r>
              <a:rPr lang="en-US" sz="2400" b="1" dirty="0">
                <a:solidFill>
                  <a:schemeClr val="bg1"/>
                </a:solidFill>
                <a:latin typeface="Ubuntu Light" panose="020B0304030602030204" pitchFamily="34" charset="0"/>
              </a:rPr>
              <a:t>compassion</a:t>
            </a:r>
          </a:p>
          <a:p>
            <a:pPr marL="257168" indent="-257168">
              <a:lnSpc>
                <a:spcPct val="150000"/>
              </a:lnSpc>
            </a:pPr>
            <a:r>
              <a:rPr lang="en-US" sz="2400" dirty="0">
                <a:solidFill>
                  <a:schemeClr val="bg1"/>
                </a:solidFill>
                <a:latin typeface="Ubuntu Light" panose="020B0304030602030204" pitchFamily="34" charset="0"/>
              </a:rPr>
              <a:t>Discuss what each of these looks like and how they are all different</a:t>
            </a:r>
          </a:p>
          <a:p>
            <a:pPr marL="257168" indent="-257168">
              <a:lnSpc>
                <a:spcPct val="150000"/>
              </a:lnSpc>
            </a:pPr>
            <a:r>
              <a:rPr lang="en-US" sz="2400" dirty="0">
                <a:solidFill>
                  <a:schemeClr val="bg1"/>
                </a:solidFill>
                <a:latin typeface="Ubuntu Light" panose="020B0304030602030204" pitchFamily="34" charset="0"/>
              </a:rPr>
              <a:t>Discuss how to respond to others with empathy</a:t>
            </a:r>
          </a:p>
          <a:p>
            <a:pPr marL="257168" indent="-257168">
              <a:lnSpc>
                <a:spcPct val="150000"/>
              </a:lnSpc>
            </a:pPr>
            <a:r>
              <a:rPr lang="en-US" sz="2400" dirty="0">
                <a:solidFill>
                  <a:schemeClr val="bg1"/>
                </a:solidFill>
                <a:latin typeface="Ubuntu Light" panose="020B0304030602030204" pitchFamily="34" charset="0"/>
              </a:rPr>
              <a:t>Discuss how empathy can strengthen your leadership</a:t>
            </a:r>
          </a:p>
          <a:p>
            <a:pPr marL="257168" indent="-257168">
              <a:lnSpc>
                <a:spcPct val="150000"/>
              </a:lnSpc>
            </a:pPr>
            <a:r>
              <a:rPr lang="en-US" sz="2400" dirty="0">
                <a:solidFill>
                  <a:schemeClr val="bg1"/>
                </a:solidFill>
                <a:latin typeface="Ubuntu Light" panose="020B0304030602030204" pitchFamily="34" charset="0"/>
              </a:rPr>
              <a:t>Identify how you can improve your empathy</a:t>
            </a:r>
          </a:p>
          <a:p>
            <a:pPr marL="257168" indent="-257168">
              <a:lnSpc>
                <a:spcPct val="150000"/>
              </a:lnSpc>
            </a:pPr>
            <a:endParaRPr lang="en-US" sz="2400" dirty="0">
              <a:solidFill>
                <a:schemeClr val="bg1"/>
              </a:solidFill>
              <a:latin typeface="Ubuntu Light" panose="020B0304030602030204" pitchFamily="34" charset="0"/>
            </a:endParaRPr>
          </a:p>
          <a:p>
            <a:pPr marL="257168" indent="-257168">
              <a:lnSpc>
                <a:spcPct val="150000"/>
              </a:lnSpc>
            </a:pPr>
            <a:endParaRPr lang="en-US" sz="2400" dirty="0">
              <a:solidFill>
                <a:schemeClr val="bg1"/>
              </a:solidFill>
              <a:latin typeface="Ubuntu Light" panose="020B0304030602030204" pitchFamily="34" charset="0"/>
            </a:endParaRPr>
          </a:p>
          <a:p>
            <a:pPr marL="257168" indent="-257168">
              <a:lnSpc>
                <a:spcPct val="150000"/>
              </a:lnSpc>
            </a:pPr>
            <a:endParaRPr lang="en-US" sz="2400" dirty="0">
              <a:solidFill>
                <a:schemeClr val="bg1"/>
              </a:solidFill>
              <a:latin typeface="Ubuntu Light" panose="020B0304030602030204" pitchFamily="34" charset="0"/>
            </a:endParaRPr>
          </a:p>
          <a:p>
            <a:pPr marL="385754" indent="-385754">
              <a:buFont typeface="+mj-lt"/>
              <a:buAutoNum type="arabicPeriod"/>
            </a:pPr>
            <a:endParaRPr lang="en-US" sz="2400" dirty="0">
              <a:latin typeface="Ubuntu Light" panose="020B0304030602030204" pitchFamily="34" charset="0"/>
            </a:endParaRPr>
          </a:p>
        </p:txBody>
      </p:sp>
      <p:pic>
        <p:nvPicPr>
          <p:cNvPr id="5" name="Picture 4" descr="Icon&#10;&#10;Description automatically generated">
            <a:extLst>
              <a:ext uri="{FF2B5EF4-FFF2-40B4-BE49-F238E27FC236}">
                <a16:creationId xmlns:a16="http://schemas.microsoft.com/office/drawing/2014/main" id="{8F40F5CF-8DD2-40B1-808A-F75DDDE434FE}"/>
              </a:ext>
            </a:extLst>
          </p:cNvPr>
          <p:cNvPicPr>
            <a:picLocks noChangeAspect="1"/>
          </p:cNvPicPr>
          <p:nvPr/>
        </p:nvPicPr>
        <p:blipFill>
          <a:blip r:embed="rId2"/>
          <a:stretch>
            <a:fillRect/>
          </a:stretch>
        </p:blipFill>
        <p:spPr>
          <a:xfrm>
            <a:off x="7376924" y="2885449"/>
            <a:ext cx="1511069" cy="1554766"/>
          </a:xfrm>
          <a:prstGeom prst="rect">
            <a:avLst/>
          </a:prstGeom>
        </p:spPr>
      </p:pic>
    </p:spTree>
    <p:extLst>
      <p:ext uri="{BB962C8B-B14F-4D97-AF65-F5344CB8AC3E}">
        <p14:creationId xmlns:p14="http://schemas.microsoft.com/office/powerpoint/2010/main" val="8059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77240" y="1834104"/>
            <a:ext cx="7370618" cy="2580194"/>
          </a:xfrm>
          <a:prstGeom prst="rect">
            <a:avLst/>
          </a:prstGeom>
        </p:spPr>
        <p:txBody>
          <a:bodyPr numCol="1">
            <a:noAutofit/>
          </a:bodyPr>
          <a:lstStyle/>
          <a:p>
            <a:pPr marL="342892" indent="-342892" algn="just">
              <a:lnSpc>
                <a:spcPct val="150000"/>
              </a:lnSpc>
            </a:pPr>
            <a:r>
              <a:rPr lang="en-US" sz="2000" dirty="0">
                <a:latin typeface="Ubuntu Light" panose="020B0304030602030204" pitchFamily="34" charset="0"/>
              </a:rPr>
              <a:t>Be respectful of the person speaking</a:t>
            </a:r>
          </a:p>
          <a:p>
            <a:pPr marL="342892" indent="-342892" algn="just">
              <a:lnSpc>
                <a:spcPct val="150000"/>
              </a:lnSpc>
            </a:pPr>
            <a:r>
              <a:rPr lang="en-US" sz="2000" dirty="0">
                <a:latin typeface="Ubuntu Light" panose="020B0304030602030204" pitchFamily="34" charset="0"/>
              </a:rPr>
              <a:t>Engage in the class</a:t>
            </a:r>
          </a:p>
          <a:p>
            <a:pPr marL="342892" indent="-342892" algn="just">
              <a:lnSpc>
                <a:spcPct val="150000"/>
              </a:lnSpc>
            </a:pPr>
            <a:r>
              <a:rPr lang="en-US" sz="2000" dirty="0">
                <a:latin typeface="Ubuntu Light" panose="020B0304030602030204" pitchFamily="34" charset="0"/>
              </a:rPr>
              <a:t>Ask questions</a:t>
            </a:r>
          </a:p>
          <a:p>
            <a:pPr marL="342892" indent="-342892" algn="just">
              <a:lnSpc>
                <a:spcPct val="150000"/>
              </a:lnSpc>
            </a:pPr>
            <a:r>
              <a:rPr lang="en-US" sz="2000" dirty="0">
                <a:latin typeface="Ubuntu Light" panose="020B0304030602030204" pitchFamily="34" charset="0"/>
              </a:rPr>
              <a:t>Minimize distractions</a:t>
            </a:r>
          </a:p>
        </p:txBody>
      </p:sp>
      <p:sp>
        <p:nvSpPr>
          <p:cNvPr id="4" name="Title 2"/>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Expectations</a:t>
            </a:r>
            <a:r>
              <a:rPr lang="en-US" sz="3300" dirty="0">
                <a:solidFill>
                  <a:schemeClr val="tx1"/>
                </a:solidFill>
                <a:latin typeface="Ubuntu Light" panose="020B0304030602030204" pitchFamily="34" charset="0"/>
              </a:rPr>
              <a:t> – For Athletes </a:t>
            </a:r>
          </a:p>
        </p:txBody>
      </p:sp>
    </p:spTree>
    <p:extLst>
      <p:ext uri="{BB962C8B-B14F-4D97-AF65-F5344CB8AC3E}">
        <p14:creationId xmlns:p14="http://schemas.microsoft.com/office/powerpoint/2010/main" val="251841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170456" y="1405870"/>
            <a:ext cx="7329261"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latin typeface="Ubuntu Light" panose="020B0304030602030204" pitchFamily="34" charset="0"/>
              </a:rPr>
              <a:t>Pity</a:t>
            </a:r>
            <a:r>
              <a:rPr lang="en-US" sz="2400" dirty="0">
                <a:latin typeface="Ubuntu Light" panose="020B0304030602030204" pitchFamily="34" charset="0"/>
              </a:rPr>
              <a:t> is the feeling of sadness caused by the suffering and misfortune of others.</a:t>
            </a:r>
          </a:p>
          <a:p>
            <a:pPr marL="0" indent="0" algn="ctr">
              <a:lnSpc>
                <a:spcPct val="100000"/>
              </a:lnSpc>
              <a:buNone/>
            </a:pPr>
            <a:br>
              <a:rPr lang="en-US" sz="2400" dirty="0">
                <a:latin typeface="Ubuntu Light" panose="020B0304030602030204" pitchFamily="34" charset="0"/>
              </a:rPr>
            </a:br>
            <a:r>
              <a:rPr lang="en-US" sz="2400" dirty="0">
                <a:latin typeface="Ubuntu Light" panose="020B0304030602030204" pitchFamily="34" charset="0"/>
              </a:rPr>
              <a:t>A person being pitied is typically being </a:t>
            </a:r>
            <a:br>
              <a:rPr lang="en-US" sz="2400" dirty="0">
                <a:latin typeface="Ubuntu Light" panose="020B0304030602030204" pitchFamily="34" charset="0"/>
              </a:rPr>
            </a:br>
            <a:r>
              <a:rPr lang="en-US" sz="2400" dirty="0">
                <a:latin typeface="Ubuntu Light" panose="020B0304030602030204" pitchFamily="34" charset="0"/>
              </a:rPr>
              <a:t>looked down on for being in a bad situation.</a:t>
            </a: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170456" y="516995"/>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Pity</a:t>
            </a:r>
            <a:endParaRPr lang="en-US" sz="3300" dirty="0">
              <a:solidFill>
                <a:schemeClr val="tx1"/>
              </a:solidFill>
              <a:latin typeface="Ubuntu Light" panose="020B0304030602030204" pitchFamily="34" charset="0"/>
            </a:endParaRPr>
          </a:p>
        </p:txBody>
      </p:sp>
      <p:pic>
        <p:nvPicPr>
          <p:cNvPr id="6" name="Picture 5"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Pity&quot; and says &quot;I see and am aware of your situation.&quot; It also shares an example of something someone would say if they were pitying someone else: &quot;Oh no! That is a shame that happened.&quot;">
            <a:extLst>
              <a:ext uri="{FF2B5EF4-FFF2-40B4-BE49-F238E27FC236}">
                <a16:creationId xmlns:a16="http://schemas.microsoft.com/office/drawing/2014/main" id="{1359FE50-05AA-4668-BFFE-D6E04D1309A7}"/>
              </a:ext>
            </a:extLst>
          </p:cNvPr>
          <p:cNvPicPr>
            <a:picLocks noChangeAspect="1"/>
          </p:cNvPicPr>
          <p:nvPr/>
        </p:nvPicPr>
        <p:blipFill>
          <a:blip r:embed="rId2"/>
          <a:stretch>
            <a:fillRect/>
          </a:stretch>
        </p:blipFill>
        <p:spPr>
          <a:xfrm>
            <a:off x="1338923" y="3877449"/>
            <a:ext cx="6992326" cy="2648320"/>
          </a:xfrm>
          <a:prstGeom prst="rect">
            <a:avLst/>
          </a:prstGeom>
        </p:spPr>
      </p:pic>
      <p:sp>
        <p:nvSpPr>
          <p:cNvPr id="7" name="Rectangle 6">
            <a:extLst>
              <a:ext uri="{FF2B5EF4-FFF2-40B4-BE49-F238E27FC236}">
                <a16:creationId xmlns:a16="http://schemas.microsoft.com/office/drawing/2014/main" id="{9AD2FF2B-6013-4D07-81FF-11EE2BDBDDA1}"/>
              </a:ext>
            </a:extLst>
          </p:cNvPr>
          <p:cNvSpPr/>
          <p:nvPr/>
        </p:nvSpPr>
        <p:spPr>
          <a:xfrm>
            <a:off x="3119283" y="4296427"/>
            <a:ext cx="1708389" cy="6889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D8D002-B338-4F0D-97ED-5F641B87B8CD}"/>
              </a:ext>
            </a:extLst>
          </p:cNvPr>
          <p:cNvSpPr/>
          <p:nvPr/>
        </p:nvSpPr>
        <p:spPr>
          <a:xfrm>
            <a:off x="3119283" y="5652072"/>
            <a:ext cx="1708390" cy="8736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AC6A46-AA68-4D35-B252-BA233603FA70}"/>
              </a:ext>
            </a:extLst>
          </p:cNvPr>
          <p:cNvSpPr/>
          <p:nvPr/>
        </p:nvSpPr>
        <p:spPr>
          <a:xfrm>
            <a:off x="4871070" y="4296427"/>
            <a:ext cx="1708389" cy="6889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9790C06-C140-4B41-B959-07512B07D24F}"/>
              </a:ext>
            </a:extLst>
          </p:cNvPr>
          <p:cNvSpPr/>
          <p:nvPr/>
        </p:nvSpPr>
        <p:spPr>
          <a:xfrm>
            <a:off x="4871070" y="5652073"/>
            <a:ext cx="1708390" cy="8736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E4C8F-A7FD-437B-AFC9-AF3059BEE83D}"/>
              </a:ext>
            </a:extLst>
          </p:cNvPr>
          <p:cNvSpPr/>
          <p:nvPr/>
        </p:nvSpPr>
        <p:spPr>
          <a:xfrm>
            <a:off x="6622859" y="4296427"/>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CE1C495-F8F9-41B8-8C4B-32383447A4E2}"/>
              </a:ext>
            </a:extLst>
          </p:cNvPr>
          <p:cNvSpPr/>
          <p:nvPr/>
        </p:nvSpPr>
        <p:spPr>
          <a:xfrm>
            <a:off x="6622859" y="5652073"/>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6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075836" y="1022485"/>
            <a:ext cx="6992327"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latin typeface="Ubuntu Light" panose="020B0304030602030204" pitchFamily="34" charset="0"/>
              </a:rPr>
              <a:t>Sympathy</a:t>
            </a:r>
            <a:r>
              <a:rPr lang="en-US" sz="2400" dirty="0">
                <a:latin typeface="Ubuntu Light" panose="020B0304030602030204" pitchFamily="34" charset="0"/>
              </a:rPr>
              <a:t> is the relationship between people </a:t>
            </a:r>
            <a:br>
              <a:rPr lang="en-US" sz="2400" dirty="0">
                <a:latin typeface="Ubuntu Light" panose="020B0304030602030204" pitchFamily="34" charset="0"/>
              </a:rPr>
            </a:br>
            <a:r>
              <a:rPr lang="en-US" sz="2400" dirty="0">
                <a:latin typeface="Ubuntu Light" panose="020B0304030602030204" pitchFamily="34" charset="0"/>
              </a:rPr>
              <a:t>so when something affects someone, </a:t>
            </a:r>
            <a:br>
              <a:rPr lang="en-US" sz="2400" dirty="0">
                <a:latin typeface="Ubuntu Light" panose="020B0304030602030204" pitchFamily="34" charset="0"/>
              </a:rPr>
            </a:br>
            <a:r>
              <a:rPr lang="en-US" sz="2400" dirty="0">
                <a:latin typeface="Ubuntu Light" panose="020B0304030602030204" pitchFamily="34" charset="0"/>
              </a:rPr>
              <a:t>the other person feels it as well.</a:t>
            </a:r>
          </a:p>
          <a:p>
            <a:pPr marL="0" indent="0" algn="ctr">
              <a:lnSpc>
                <a:spcPct val="100000"/>
              </a:lnSpc>
              <a:buNone/>
            </a:pPr>
            <a:br>
              <a:rPr lang="en-US" sz="2400" dirty="0">
                <a:latin typeface="Ubuntu Light" panose="020B0304030602030204" pitchFamily="34" charset="0"/>
              </a:rPr>
            </a:br>
            <a:r>
              <a:rPr lang="en-US" sz="2400" dirty="0">
                <a:latin typeface="Ubuntu Light" panose="020B0304030602030204" pitchFamily="34" charset="0"/>
              </a:rPr>
              <a:t>It is better than pity because you think and care about their situation, but the feeling is not strong enough for you to try and help them.</a:t>
            </a: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170456" y="516995"/>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Sympathy</a:t>
            </a:r>
            <a:endParaRPr lang="en-US" sz="3300" dirty="0">
              <a:solidFill>
                <a:schemeClr val="tx1"/>
              </a:solidFill>
              <a:latin typeface="Ubuntu Light" panose="020B0304030602030204" pitchFamily="34" charset="0"/>
            </a:endParaRPr>
          </a:p>
        </p:txBody>
      </p:sp>
      <p:pic>
        <p:nvPicPr>
          <p:cNvPr id="4" name="Picture 3"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Sympathy&quot; and says &quot;I care about your situation.&quot; It also shares an example of something someone would say if they were sympathizing with someone else: &quot;I am so sad that you experienced that.&quot;">
            <a:extLst>
              <a:ext uri="{FF2B5EF4-FFF2-40B4-BE49-F238E27FC236}">
                <a16:creationId xmlns:a16="http://schemas.microsoft.com/office/drawing/2014/main" id="{0936A389-DD13-4917-96EE-8431FC6BD256}"/>
              </a:ext>
            </a:extLst>
          </p:cNvPr>
          <p:cNvPicPr>
            <a:picLocks noChangeAspect="1"/>
          </p:cNvPicPr>
          <p:nvPr/>
        </p:nvPicPr>
        <p:blipFill>
          <a:blip r:embed="rId3"/>
          <a:stretch>
            <a:fillRect/>
          </a:stretch>
        </p:blipFill>
        <p:spPr>
          <a:xfrm>
            <a:off x="1206440" y="3877445"/>
            <a:ext cx="6992326" cy="2648320"/>
          </a:xfrm>
          <a:prstGeom prst="rect">
            <a:avLst/>
          </a:prstGeom>
        </p:spPr>
      </p:pic>
      <p:sp>
        <p:nvSpPr>
          <p:cNvPr id="7" name="Rectangle 6">
            <a:extLst>
              <a:ext uri="{FF2B5EF4-FFF2-40B4-BE49-F238E27FC236}">
                <a16:creationId xmlns:a16="http://schemas.microsoft.com/office/drawing/2014/main" id="{182260D2-6FB6-471B-AB86-3553B580B932}"/>
              </a:ext>
            </a:extLst>
          </p:cNvPr>
          <p:cNvSpPr/>
          <p:nvPr/>
        </p:nvSpPr>
        <p:spPr>
          <a:xfrm>
            <a:off x="4738587" y="4296423"/>
            <a:ext cx="1708389" cy="6889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F60D02C-DB57-4F9C-8294-2088E3435430}"/>
              </a:ext>
            </a:extLst>
          </p:cNvPr>
          <p:cNvSpPr/>
          <p:nvPr/>
        </p:nvSpPr>
        <p:spPr>
          <a:xfrm>
            <a:off x="4738587" y="5652069"/>
            <a:ext cx="1708390" cy="8736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DFCCD-234A-43DE-AE7F-42FBA696A616}"/>
              </a:ext>
            </a:extLst>
          </p:cNvPr>
          <p:cNvSpPr/>
          <p:nvPr/>
        </p:nvSpPr>
        <p:spPr>
          <a:xfrm>
            <a:off x="6490376" y="4296423"/>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5C538F-5A30-4D0F-B63E-75616EC3B4B9}"/>
              </a:ext>
            </a:extLst>
          </p:cNvPr>
          <p:cNvSpPr/>
          <p:nvPr/>
        </p:nvSpPr>
        <p:spPr>
          <a:xfrm>
            <a:off x="6490376" y="5652069"/>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04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075836" y="1154832"/>
            <a:ext cx="6992327"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latin typeface="Ubuntu Light" panose="020B0304030602030204" pitchFamily="34" charset="0"/>
              </a:rPr>
              <a:t>Empathy</a:t>
            </a:r>
            <a:r>
              <a:rPr lang="en-US" sz="2400" dirty="0">
                <a:latin typeface="Ubuntu Light" panose="020B0304030602030204" pitchFamily="34" charset="0"/>
              </a:rPr>
              <a:t> is the ability to understand and share the feelings of someone else.</a:t>
            </a:r>
          </a:p>
          <a:p>
            <a:pPr marL="0" indent="0" algn="ctr">
              <a:lnSpc>
                <a:spcPct val="100000"/>
              </a:lnSpc>
              <a:buNone/>
            </a:pPr>
            <a:endParaRPr lang="en-US" sz="2400" dirty="0">
              <a:latin typeface="Ubuntu Light" panose="020B0304030602030204" pitchFamily="34" charset="0"/>
            </a:endParaRPr>
          </a:p>
          <a:p>
            <a:pPr marL="0" indent="0" algn="ctr">
              <a:lnSpc>
                <a:spcPct val="100000"/>
              </a:lnSpc>
              <a:buNone/>
            </a:pPr>
            <a:r>
              <a:rPr lang="en-US" sz="2400" dirty="0">
                <a:latin typeface="Ubuntu Light" panose="020B0304030602030204" pitchFamily="34" charset="0"/>
              </a:rPr>
              <a:t>Empathy is different from pity and sympathy because it involves an action of trying to understand and share someone else’s feelings. </a:t>
            </a:r>
            <a:br>
              <a:rPr lang="en-US" sz="2400" dirty="0">
                <a:latin typeface="Ubuntu Light" panose="020B0304030602030204" pitchFamily="34" charset="0"/>
              </a:rPr>
            </a:br>
            <a:endParaRPr lang="en-US" sz="2400" dirty="0">
              <a:latin typeface="Ubuntu Light" panose="020B0304030602030204" pitchFamily="34" charset="0"/>
            </a:endParaRP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170456" y="516995"/>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Empathy</a:t>
            </a:r>
            <a:endParaRPr lang="en-US" sz="3300" dirty="0">
              <a:solidFill>
                <a:schemeClr val="tx1"/>
              </a:solidFill>
              <a:latin typeface="Ubuntu Light" panose="020B0304030602030204" pitchFamily="34" charset="0"/>
            </a:endParaRPr>
          </a:p>
        </p:txBody>
      </p:sp>
      <p:pic>
        <p:nvPicPr>
          <p:cNvPr id="4" name="Picture 3"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Empathy&quot; and says &quot;I feel the same feelings you have in that situation.&quot; It also shares an example of something someone would say if they were empathizing with someone else: &quot;I understand exactly what you are going through and it is so frustrating.&quot;">
            <a:extLst>
              <a:ext uri="{FF2B5EF4-FFF2-40B4-BE49-F238E27FC236}">
                <a16:creationId xmlns:a16="http://schemas.microsoft.com/office/drawing/2014/main" id="{0936A389-DD13-4917-96EE-8431FC6BD256}"/>
              </a:ext>
            </a:extLst>
          </p:cNvPr>
          <p:cNvPicPr>
            <a:picLocks noChangeAspect="1"/>
          </p:cNvPicPr>
          <p:nvPr/>
        </p:nvPicPr>
        <p:blipFill>
          <a:blip r:embed="rId3"/>
          <a:stretch>
            <a:fillRect/>
          </a:stretch>
        </p:blipFill>
        <p:spPr>
          <a:xfrm>
            <a:off x="1206440" y="3877445"/>
            <a:ext cx="6992326" cy="2648320"/>
          </a:xfrm>
          <a:prstGeom prst="rect">
            <a:avLst/>
          </a:prstGeom>
        </p:spPr>
      </p:pic>
      <p:sp>
        <p:nvSpPr>
          <p:cNvPr id="9" name="Rectangle 8">
            <a:extLst>
              <a:ext uri="{FF2B5EF4-FFF2-40B4-BE49-F238E27FC236}">
                <a16:creationId xmlns:a16="http://schemas.microsoft.com/office/drawing/2014/main" id="{157DFCCD-234A-43DE-AE7F-42FBA696A616}"/>
              </a:ext>
            </a:extLst>
          </p:cNvPr>
          <p:cNvSpPr/>
          <p:nvPr/>
        </p:nvSpPr>
        <p:spPr>
          <a:xfrm>
            <a:off x="6490376" y="4296423"/>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5C538F-5A30-4D0F-B63E-75616EC3B4B9}"/>
              </a:ext>
            </a:extLst>
          </p:cNvPr>
          <p:cNvSpPr/>
          <p:nvPr/>
        </p:nvSpPr>
        <p:spPr>
          <a:xfrm>
            <a:off x="6490376" y="5652069"/>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21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075836" y="1154832"/>
            <a:ext cx="6992327"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latin typeface="Ubuntu Light" panose="020B0304030602030204" pitchFamily="34" charset="0"/>
              </a:rPr>
              <a:t>Compassion</a:t>
            </a:r>
            <a:r>
              <a:rPr lang="en-US" sz="2400" dirty="0">
                <a:latin typeface="Ubuntu Light" panose="020B0304030602030204" pitchFamily="34" charset="0"/>
              </a:rPr>
              <a:t> is the feeling when </a:t>
            </a:r>
            <a:r>
              <a:rPr lang="en-US" sz="2400" b="1" dirty="0">
                <a:latin typeface="Ubuntu Light" panose="020B0304030602030204" pitchFamily="34" charset="0"/>
              </a:rPr>
              <a:t>empathy</a:t>
            </a:r>
            <a:r>
              <a:rPr lang="en-US" sz="2400" dirty="0">
                <a:latin typeface="Ubuntu Light" panose="020B0304030602030204" pitchFamily="34" charset="0"/>
              </a:rPr>
              <a:t> is so strong that you must do something to help.</a:t>
            </a:r>
          </a:p>
          <a:p>
            <a:pPr marL="0" indent="0" algn="ctr">
              <a:lnSpc>
                <a:spcPct val="100000"/>
              </a:lnSpc>
              <a:buNone/>
            </a:pPr>
            <a:endParaRPr lang="en-US" sz="2400" dirty="0">
              <a:latin typeface="Ubuntu Light" panose="020B0304030602030204" pitchFamily="34" charset="0"/>
            </a:endParaRPr>
          </a:p>
          <a:p>
            <a:pPr marL="0" indent="0" algn="ctr">
              <a:lnSpc>
                <a:spcPct val="100000"/>
              </a:lnSpc>
              <a:buNone/>
            </a:pPr>
            <a:r>
              <a:rPr lang="en-US" sz="2400" dirty="0">
                <a:latin typeface="Ubuntu Light" panose="020B0304030602030204" pitchFamily="34" charset="0"/>
              </a:rPr>
              <a:t>You understand their situation, maybe even feel the pain yourself, and will do anything to make them feel better.</a:t>
            </a: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170456" y="516995"/>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Compassion</a:t>
            </a:r>
            <a:endParaRPr lang="en-US" sz="3300" dirty="0">
              <a:solidFill>
                <a:schemeClr val="tx1"/>
              </a:solidFill>
              <a:latin typeface="Ubuntu Light" panose="020B0304030602030204" pitchFamily="34" charset="0"/>
            </a:endParaRPr>
          </a:p>
        </p:txBody>
      </p:sp>
      <p:pic>
        <p:nvPicPr>
          <p:cNvPr id="4" name="Picture 3"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Compassion&quot; and says &quot;I want to take away the pain you feeling.&quot; It also shares an example of something someone would say if they were showing someone else compassion: &quot;I know what that is like and I want to help you in any way that I can.&quot;">
            <a:extLst>
              <a:ext uri="{FF2B5EF4-FFF2-40B4-BE49-F238E27FC236}">
                <a16:creationId xmlns:a16="http://schemas.microsoft.com/office/drawing/2014/main" id="{0936A389-DD13-4917-96EE-8431FC6BD256}"/>
              </a:ext>
            </a:extLst>
          </p:cNvPr>
          <p:cNvPicPr>
            <a:picLocks noChangeAspect="1"/>
          </p:cNvPicPr>
          <p:nvPr/>
        </p:nvPicPr>
        <p:blipFill>
          <a:blip r:embed="rId3"/>
          <a:stretch>
            <a:fillRect/>
          </a:stretch>
        </p:blipFill>
        <p:spPr>
          <a:xfrm>
            <a:off x="1206440" y="3877445"/>
            <a:ext cx="6992326" cy="2648320"/>
          </a:xfrm>
          <a:prstGeom prst="rect">
            <a:avLst/>
          </a:prstGeom>
        </p:spPr>
      </p:pic>
    </p:spTree>
    <p:extLst>
      <p:ext uri="{BB962C8B-B14F-4D97-AF65-F5344CB8AC3E}">
        <p14:creationId xmlns:p14="http://schemas.microsoft.com/office/powerpoint/2010/main" val="184176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1075836" y="1154832"/>
            <a:ext cx="6992327"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2400" dirty="0">
              <a:latin typeface="Ubuntu Light" panose="020B0304030602030204" pitchFamily="34" charset="0"/>
            </a:endParaRP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170456" y="516995"/>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Let’s review!</a:t>
            </a:r>
            <a:endParaRPr lang="en-US" sz="3300" dirty="0">
              <a:solidFill>
                <a:schemeClr val="tx1"/>
              </a:solidFill>
              <a:latin typeface="Ubuntu Light" panose="020B0304030602030204" pitchFamily="34" charset="0"/>
            </a:endParaRPr>
          </a:p>
        </p:txBody>
      </p:sp>
      <p:pic>
        <p:nvPicPr>
          <p:cNvPr id="4" name="Picture 3" descr="This is the same colored table from the previous slides showing all four emotions and description.">
            <a:extLst>
              <a:ext uri="{FF2B5EF4-FFF2-40B4-BE49-F238E27FC236}">
                <a16:creationId xmlns:a16="http://schemas.microsoft.com/office/drawing/2014/main" id="{0936A389-DD13-4917-96EE-8431FC6BD256}"/>
              </a:ext>
            </a:extLst>
          </p:cNvPr>
          <p:cNvPicPr>
            <a:picLocks noChangeAspect="1"/>
          </p:cNvPicPr>
          <p:nvPr/>
        </p:nvPicPr>
        <p:blipFill>
          <a:blip r:embed="rId3"/>
          <a:stretch>
            <a:fillRect/>
          </a:stretch>
        </p:blipFill>
        <p:spPr>
          <a:xfrm>
            <a:off x="520640" y="1991803"/>
            <a:ext cx="8218956" cy="3112902"/>
          </a:xfrm>
          <a:prstGeom prst="rect">
            <a:avLst/>
          </a:prstGeom>
        </p:spPr>
      </p:pic>
    </p:spTree>
    <p:extLst>
      <p:ext uri="{BB962C8B-B14F-4D97-AF65-F5344CB8AC3E}">
        <p14:creationId xmlns:p14="http://schemas.microsoft.com/office/powerpoint/2010/main" val="356379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Which One is Empathy?</a:t>
            </a:r>
            <a:endParaRPr lang="en-US" sz="3300" dirty="0">
              <a:solidFill>
                <a:schemeClr val="tx1"/>
              </a:solidFill>
              <a:latin typeface="Ubuntu Light" panose="020B0304030602030204" pitchFamily="34" charset="0"/>
            </a:endParaRPr>
          </a:p>
        </p:txBody>
      </p:sp>
      <p:sp>
        <p:nvSpPr>
          <p:cNvPr id="6" name="Content Placeholder 1">
            <a:extLst>
              <a:ext uri="{FF2B5EF4-FFF2-40B4-BE49-F238E27FC236}">
                <a16:creationId xmlns:a16="http://schemas.microsoft.com/office/drawing/2014/main" id="{0D04987D-1DCC-48B6-897F-294A530C8986}"/>
              </a:ext>
            </a:extLst>
          </p:cNvPr>
          <p:cNvSpPr txBox="1">
            <a:spLocks/>
          </p:cNvSpPr>
          <p:nvPr/>
        </p:nvSpPr>
        <p:spPr>
          <a:xfrm>
            <a:off x="457200" y="1365660"/>
            <a:ext cx="8229600" cy="3450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“I feel last week at practice and I do not think I can compete today.”</a:t>
            </a:r>
          </a:p>
          <a:p>
            <a:pPr marL="457200" indent="-457200" algn="just">
              <a:lnSpc>
                <a:spcPct val="150000"/>
              </a:lnSpc>
              <a:buFont typeface="+mj-lt"/>
              <a:buAutoNum type="alphaLcParenR"/>
            </a:pPr>
            <a:r>
              <a:rPr lang="en-US" sz="2000" dirty="0">
                <a:latin typeface="Ubuntu Light" panose="020B0304030602030204" pitchFamily="34" charset="0"/>
              </a:rPr>
              <a:t>“Do not be a baby! You will be fine.”</a:t>
            </a:r>
          </a:p>
          <a:p>
            <a:pPr marL="457200" indent="-457200" algn="just">
              <a:lnSpc>
                <a:spcPct val="150000"/>
              </a:lnSpc>
              <a:buFont typeface="+mj-lt"/>
              <a:buAutoNum type="alphaLcParenR"/>
            </a:pPr>
            <a:r>
              <a:rPr lang="en-US" sz="2000" dirty="0">
                <a:latin typeface="Ubuntu Light" panose="020B0304030602030204" pitchFamily="34" charset="0"/>
              </a:rPr>
              <a:t>“Oh man! I’m so sorry. That looks like it must hurt!”</a:t>
            </a:r>
          </a:p>
          <a:p>
            <a:pPr marL="457200" indent="-457200" algn="just">
              <a:lnSpc>
                <a:spcPct val="150000"/>
              </a:lnSpc>
              <a:buFont typeface="+mj-lt"/>
              <a:buAutoNum type="alphaLcParenR"/>
            </a:pPr>
            <a:r>
              <a:rPr lang="en-US" sz="2000" dirty="0">
                <a:latin typeface="Ubuntu Light" panose="020B0304030602030204" pitchFamily="34" charset="0"/>
              </a:rPr>
              <a:t>“Ouch! You should see the bruise I got last week.”</a:t>
            </a:r>
          </a:p>
        </p:txBody>
      </p:sp>
    </p:spTree>
    <p:extLst>
      <p:ext uri="{BB962C8B-B14F-4D97-AF65-F5344CB8AC3E}">
        <p14:creationId xmlns:p14="http://schemas.microsoft.com/office/powerpoint/2010/main" val="183137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2104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Which One is Empathy?</a:t>
            </a:r>
            <a:endParaRPr lang="en-US" sz="3300" dirty="0">
              <a:solidFill>
                <a:schemeClr val="tx1"/>
              </a:solidFill>
              <a:latin typeface="Ubuntu Light" panose="020B0304030602030204" pitchFamily="34" charset="0"/>
            </a:endParaRPr>
          </a:p>
        </p:txBody>
      </p:sp>
      <p:sp>
        <p:nvSpPr>
          <p:cNvPr id="6" name="Content Placeholder 1">
            <a:extLst>
              <a:ext uri="{FF2B5EF4-FFF2-40B4-BE49-F238E27FC236}">
                <a16:creationId xmlns:a16="http://schemas.microsoft.com/office/drawing/2014/main" id="{0D04987D-1DCC-48B6-897F-294A530C8986}"/>
              </a:ext>
            </a:extLst>
          </p:cNvPr>
          <p:cNvSpPr txBox="1">
            <a:spLocks/>
          </p:cNvSpPr>
          <p:nvPr/>
        </p:nvSpPr>
        <p:spPr>
          <a:xfrm>
            <a:off x="457200" y="1365660"/>
            <a:ext cx="8229600" cy="3450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“I’m anxious about my tennis match today.”</a:t>
            </a:r>
          </a:p>
          <a:p>
            <a:pPr marL="457200" indent="-457200" algn="just">
              <a:lnSpc>
                <a:spcPct val="150000"/>
              </a:lnSpc>
              <a:buFont typeface="+mj-lt"/>
              <a:buAutoNum type="alphaLcParenR"/>
            </a:pPr>
            <a:r>
              <a:rPr lang="en-US" sz="2000" dirty="0">
                <a:latin typeface="Ubuntu Light" panose="020B0304030602030204" pitchFamily="34" charset="0"/>
              </a:rPr>
              <a:t>“It is going to be a tough match for you, but I think you can do it.”</a:t>
            </a:r>
          </a:p>
          <a:p>
            <a:pPr marL="457200" indent="-457200" algn="just">
              <a:lnSpc>
                <a:spcPct val="150000"/>
              </a:lnSpc>
              <a:buFont typeface="+mj-lt"/>
              <a:buAutoNum type="alphaLcParenR"/>
            </a:pPr>
            <a:r>
              <a:rPr lang="en-US" sz="2000" dirty="0">
                <a:latin typeface="Ubuntu Light" panose="020B0304030602030204" pitchFamily="34" charset="0"/>
              </a:rPr>
              <a:t>“I understand and don’t blame you. Let’s find a replacement for you to take your place.”</a:t>
            </a:r>
          </a:p>
          <a:p>
            <a:pPr marL="457200" indent="-457200" algn="just">
              <a:lnSpc>
                <a:spcPct val="150000"/>
              </a:lnSpc>
              <a:buFont typeface="+mj-lt"/>
              <a:buAutoNum type="alphaLcParenR"/>
            </a:pPr>
            <a:r>
              <a:rPr lang="en-US" sz="2000" dirty="0">
                <a:latin typeface="Ubuntu Light" panose="020B0304030602030204" pitchFamily="34" charset="0"/>
              </a:rPr>
              <a:t>“I understand being nervous, but I know you have been practicing a lot so I know you will do the best that you can!”</a:t>
            </a:r>
          </a:p>
        </p:txBody>
      </p:sp>
    </p:spTree>
    <p:extLst>
      <p:ext uri="{BB962C8B-B14F-4D97-AF65-F5344CB8AC3E}">
        <p14:creationId xmlns:p14="http://schemas.microsoft.com/office/powerpoint/2010/main" val="259662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Which One is Empathy?</a:t>
            </a:r>
            <a:endParaRPr lang="en-US" sz="3300" dirty="0">
              <a:solidFill>
                <a:schemeClr val="tx1"/>
              </a:solidFill>
              <a:latin typeface="Ubuntu Light" panose="020B0304030602030204" pitchFamily="34" charset="0"/>
            </a:endParaRPr>
          </a:p>
        </p:txBody>
      </p:sp>
      <p:sp>
        <p:nvSpPr>
          <p:cNvPr id="6" name="Content Placeholder 1">
            <a:extLst>
              <a:ext uri="{FF2B5EF4-FFF2-40B4-BE49-F238E27FC236}">
                <a16:creationId xmlns:a16="http://schemas.microsoft.com/office/drawing/2014/main" id="{0D04987D-1DCC-48B6-897F-294A530C8986}"/>
              </a:ext>
            </a:extLst>
          </p:cNvPr>
          <p:cNvSpPr txBox="1">
            <a:spLocks/>
          </p:cNvSpPr>
          <p:nvPr/>
        </p:nvSpPr>
        <p:spPr>
          <a:xfrm>
            <a:off x="457200" y="1365660"/>
            <a:ext cx="8229600" cy="3450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“The dentist told me I have to get a very painful root canal surgery.”</a:t>
            </a:r>
          </a:p>
          <a:p>
            <a:pPr marL="457200" indent="-457200" algn="just">
              <a:lnSpc>
                <a:spcPct val="150000"/>
              </a:lnSpc>
              <a:buFont typeface="+mj-lt"/>
              <a:buAutoNum type="alphaLcParenR"/>
            </a:pPr>
            <a:r>
              <a:rPr lang="en-US" sz="2000" dirty="0">
                <a:latin typeface="Ubuntu Light" panose="020B0304030602030204" pitchFamily="34" charset="0"/>
              </a:rPr>
              <a:t>“Oh man, that’s horrible!  Let me know if you need me to get you some soup or a milkshake afterwards.”</a:t>
            </a:r>
          </a:p>
          <a:p>
            <a:pPr marL="457200" indent="-457200" algn="just">
              <a:lnSpc>
                <a:spcPct val="150000"/>
              </a:lnSpc>
              <a:buFont typeface="+mj-lt"/>
              <a:buAutoNum type="alphaLcParenR"/>
            </a:pPr>
            <a:r>
              <a:rPr lang="en-US" sz="2000" dirty="0">
                <a:latin typeface="Ubuntu Light" panose="020B0304030602030204" pitchFamily="34" charset="0"/>
              </a:rPr>
              <a:t>“My cousin had one and he said it did not hurt at all.”</a:t>
            </a:r>
          </a:p>
          <a:p>
            <a:pPr marL="457200" indent="-457200" algn="just">
              <a:lnSpc>
                <a:spcPct val="150000"/>
              </a:lnSpc>
              <a:buFont typeface="+mj-lt"/>
              <a:buAutoNum type="alphaLcParenR"/>
            </a:pPr>
            <a:r>
              <a:rPr lang="en-US" sz="2000" dirty="0">
                <a:latin typeface="Ubuntu Light" panose="020B0304030602030204" pitchFamily="34" charset="0"/>
              </a:rPr>
              <a:t>“That is really going to hurt. Good luck!”</a:t>
            </a:r>
          </a:p>
          <a:p>
            <a:pPr marL="457200" indent="-457200" algn="just">
              <a:lnSpc>
                <a:spcPct val="150000"/>
              </a:lnSpc>
              <a:buFont typeface="+mj-lt"/>
              <a:buAutoNum type="alphaLcParenR"/>
            </a:pPr>
            <a:endParaRPr lang="en-US" sz="2000" dirty="0">
              <a:latin typeface="Ubuntu Light" panose="020B0304030602030204" pitchFamily="34" charset="0"/>
            </a:endParaRPr>
          </a:p>
        </p:txBody>
      </p:sp>
    </p:spTree>
    <p:extLst>
      <p:ext uri="{BB962C8B-B14F-4D97-AF65-F5344CB8AC3E}">
        <p14:creationId xmlns:p14="http://schemas.microsoft.com/office/powerpoint/2010/main" val="422940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65660"/>
            <a:ext cx="8229600" cy="3450437"/>
          </a:xfrm>
          <a:prstGeom prst="rect">
            <a:avLst/>
          </a:prstGeom>
        </p:spPr>
        <p:txBody>
          <a:bodyPr/>
          <a:lstStyle/>
          <a:p>
            <a:pPr marL="457200" indent="-457200" algn="just">
              <a:lnSpc>
                <a:spcPct val="150000"/>
              </a:lnSpc>
              <a:buFont typeface="+mj-lt"/>
              <a:buAutoNum type="arabicPeriod"/>
            </a:pPr>
            <a:r>
              <a:rPr lang="en-US" sz="2000" dirty="0">
                <a:latin typeface="Ubuntu Light" panose="020B0304030602030204" pitchFamily="34" charset="0"/>
              </a:rPr>
              <a:t>Tell us a time when someone showed you compassion. How did it make you feel (use the emotion wheel).</a:t>
            </a:r>
          </a:p>
          <a:p>
            <a:pPr marL="457200" indent="-457200" algn="just">
              <a:lnSpc>
                <a:spcPct val="150000"/>
              </a:lnSpc>
              <a:buFont typeface="+mj-lt"/>
              <a:buAutoNum type="arabicPeriod"/>
            </a:pPr>
            <a:r>
              <a:rPr lang="en-US" sz="2000" dirty="0">
                <a:latin typeface="Ubuntu Light" panose="020B0304030602030204" pitchFamily="34" charset="0"/>
              </a:rPr>
              <a:t>Tell us about a time when you showed someone else compassion.</a:t>
            </a:r>
          </a:p>
          <a:p>
            <a:pPr marL="457200" indent="-457200" algn="just">
              <a:lnSpc>
                <a:spcPct val="150000"/>
              </a:lnSpc>
              <a:buFont typeface="+mj-lt"/>
              <a:buAutoNum type="arabicPeriod"/>
            </a:pPr>
            <a:r>
              <a:rPr lang="en-US" sz="2000" dirty="0">
                <a:latin typeface="Ubuntu Light" panose="020B0304030602030204" pitchFamily="34" charset="0"/>
              </a:rPr>
              <a:t>How can having empathy help you as a leader?</a:t>
            </a:r>
          </a:p>
          <a:p>
            <a:pPr marL="457200" indent="-457200" algn="just">
              <a:lnSpc>
                <a:spcPct val="150000"/>
              </a:lnSpc>
              <a:buFont typeface="+mj-lt"/>
              <a:buAutoNum type="arabicPeriod"/>
            </a:pPr>
            <a:r>
              <a:rPr lang="en-US" sz="2000" dirty="0">
                <a:latin typeface="Ubuntu Light" panose="020B0304030602030204" pitchFamily="34" charset="0"/>
              </a:rPr>
              <a:t>How can you get better at showing empathy?</a:t>
            </a:r>
          </a:p>
        </p:txBody>
      </p:sp>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4201791" cy="584775"/>
          </a:xfrm>
          <a:prstGeom prst="rect">
            <a:avLst/>
          </a:prstGeom>
        </p:spPr>
        <p:txBody>
          <a:bodyPr wrap="none">
            <a:spAutoFit/>
          </a:bodyPr>
          <a:lstStyle/>
          <a:p>
            <a:r>
              <a:rPr lang="en-US" sz="3200" b="1" dirty="0">
                <a:latin typeface="Ubuntu Light" panose="020B0304030602030204" pitchFamily="34" charset="0"/>
              </a:rPr>
              <a:t>Reflection Questions</a:t>
            </a:r>
          </a:p>
        </p:txBody>
      </p:sp>
    </p:spTree>
    <p:extLst>
      <p:ext uri="{BB962C8B-B14F-4D97-AF65-F5344CB8AC3E}">
        <p14:creationId xmlns:p14="http://schemas.microsoft.com/office/powerpoint/2010/main" val="332771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65660"/>
            <a:ext cx="8229600" cy="3450437"/>
          </a:xfrm>
          <a:prstGeom prst="rect">
            <a:avLst/>
          </a:prstGeom>
        </p:spPr>
        <p:txBody>
          <a:bodyPr/>
          <a:lstStyle/>
          <a:p>
            <a:pPr marL="457200" indent="-457200" algn="just">
              <a:lnSpc>
                <a:spcPct val="150000"/>
              </a:lnSpc>
              <a:buFont typeface="+mj-lt"/>
              <a:buAutoNum type="arabicPeriod"/>
            </a:pPr>
            <a:r>
              <a:rPr lang="en-US" sz="2000" dirty="0">
                <a:latin typeface="Ubuntu Light" panose="020B0304030602030204" pitchFamily="34" charset="0"/>
              </a:rPr>
              <a:t>Group will be divided into groups of 2-4 individuals.</a:t>
            </a:r>
          </a:p>
          <a:p>
            <a:pPr marL="457200" indent="-457200" algn="just">
              <a:lnSpc>
                <a:spcPct val="150000"/>
              </a:lnSpc>
              <a:buFont typeface="+mj-lt"/>
              <a:buAutoNum type="arabicPeriod"/>
            </a:pPr>
            <a:r>
              <a:rPr lang="en-US" sz="2000" dirty="0">
                <a:latin typeface="Ubuntu Light" panose="020B0304030602030204" pitchFamily="34" charset="0"/>
              </a:rPr>
              <a:t>You will use the list of emotions from the emotion wheel from Lesson 1. </a:t>
            </a:r>
          </a:p>
          <a:p>
            <a:pPr marL="457200" indent="-457200" algn="just">
              <a:lnSpc>
                <a:spcPct val="150000"/>
              </a:lnSpc>
              <a:buFont typeface="+mj-lt"/>
              <a:buAutoNum type="arabicPeriod"/>
            </a:pPr>
            <a:r>
              <a:rPr lang="en-US" sz="2000" dirty="0">
                <a:latin typeface="Ubuntu Light" panose="020B0304030602030204" pitchFamily="34" charset="0"/>
              </a:rPr>
              <a:t>Each person in the group will take a turn selecting an emotion from the list and acting it out without using any words.</a:t>
            </a:r>
          </a:p>
          <a:p>
            <a:pPr marL="457200" indent="-457200" algn="just">
              <a:lnSpc>
                <a:spcPct val="150000"/>
              </a:lnSpc>
              <a:buFont typeface="+mj-lt"/>
              <a:buAutoNum type="arabicPeriod"/>
            </a:pPr>
            <a:r>
              <a:rPr lang="en-US" sz="2000" dirty="0">
                <a:latin typeface="Ubuntu Light" panose="020B0304030602030204" pitchFamily="34" charset="0"/>
              </a:rPr>
              <a:t>Group members must guess the emotion.</a:t>
            </a:r>
          </a:p>
        </p:txBody>
      </p:sp>
      <p:sp>
        <p:nvSpPr>
          <p:cNvPr id="3" name="Rectangle 2"/>
          <p:cNvSpPr/>
          <p:nvPr/>
        </p:nvSpPr>
        <p:spPr>
          <a:xfrm>
            <a:off x="1041426" y="379705"/>
            <a:ext cx="3886000" cy="584775"/>
          </a:xfrm>
          <a:prstGeom prst="rect">
            <a:avLst/>
          </a:prstGeom>
        </p:spPr>
        <p:txBody>
          <a:bodyPr wrap="none">
            <a:spAutoFit/>
          </a:bodyPr>
          <a:lstStyle/>
          <a:p>
            <a:r>
              <a:rPr lang="en-US" sz="3200" b="1" dirty="0">
                <a:latin typeface="Ubuntu Light" panose="020B0304030602030204" pitchFamily="34" charset="0"/>
              </a:rPr>
              <a:t>Guess the Emotion!</a:t>
            </a:r>
          </a:p>
        </p:txBody>
      </p:sp>
    </p:spTree>
    <p:extLst>
      <p:ext uri="{BB962C8B-B14F-4D97-AF65-F5344CB8AC3E}">
        <p14:creationId xmlns:p14="http://schemas.microsoft.com/office/powerpoint/2010/main" val="278416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6844" y="1488205"/>
            <a:ext cx="7785653" cy="3700084"/>
          </a:xfrm>
          <a:prstGeom prst="rect">
            <a:avLst/>
          </a:prstGeom>
        </p:spPr>
        <p:txBody>
          <a:bodyPr/>
          <a:lstStyle/>
          <a:p>
            <a:pPr marL="342892" indent="-342892" algn="just">
              <a:lnSpc>
                <a:spcPct val="150000"/>
              </a:lnSpc>
            </a:pPr>
            <a:r>
              <a:rPr lang="en-US" sz="2000" dirty="0">
                <a:latin typeface="Ubuntu Light" panose="020B0304030602030204" pitchFamily="34" charset="0"/>
              </a:rPr>
              <a:t>Be attentive</a:t>
            </a:r>
          </a:p>
          <a:p>
            <a:pPr marL="342892" indent="-342892" algn="just">
              <a:lnSpc>
                <a:spcPct val="150000"/>
              </a:lnSpc>
            </a:pPr>
            <a:r>
              <a:rPr lang="en-US" sz="2000" dirty="0">
                <a:latin typeface="Ubuntu Light" panose="020B0304030602030204" pitchFamily="34" charset="0"/>
              </a:rPr>
              <a:t>Be prepared to assist the athlete participants if they ask for it</a:t>
            </a:r>
          </a:p>
          <a:p>
            <a:pPr marL="342892" indent="-342892" algn="just">
              <a:lnSpc>
                <a:spcPct val="150000"/>
              </a:lnSpc>
            </a:pPr>
            <a:r>
              <a:rPr lang="en-US" sz="2000" dirty="0">
                <a:latin typeface="Ubuntu Light" panose="020B0304030602030204" pitchFamily="34" charset="0"/>
              </a:rPr>
              <a:t>Do not speak for the athletes; give help only if the athlete is asking for help </a:t>
            </a:r>
          </a:p>
          <a:p>
            <a:pPr marL="342892" indent="-342892" algn="just">
              <a:lnSpc>
                <a:spcPct val="150000"/>
              </a:lnSpc>
            </a:pPr>
            <a:r>
              <a:rPr lang="en-US" sz="2000" dirty="0">
                <a:latin typeface="Ubuntu Light" panose="020B0304030602030204" pitchFamily="34" charset="0"/>
              </a:rPr>
              <a:t>Don’t speak for athletes or assume they need help – ask them</a:t>
            </a:r>
          </a:p>
          <a:p>
            <a:pPr marL="342892" indent="-342892" algn="just">
              <a:lnSpc>
                <a:spcPct val="150000"/>
              </a:lnSpc>
            </a:pPr>
            <a:r>
              <a:rPr lang="en-US" sz="2000" dirty="0">
                <a:latin typeface="Ubuntu Light" panose="020B0304030602030204" pitchFamily="34" charset="0"/>
              </a:rPr>
              <a:t>Be energetic and positive</a:t>
            </a:r>
          </a:p>
          <a:p>
            <a:pPr marL="342892" indent="-342892" algn="just">
              <a:lnSpc>
                <a:spcPct val="150000"/>
              </a:lnSpc>
            </a:pPr>
            <a:r>
              <a:rPr lang="en-US" sz="2000" dirty="0">
                <a:latin typeface="Ubuntu Light" panose="020B0304030602030204" pitchFamily="34" charset="0"/>
              </a:rPr>
              <a:t>Minimize distractions</a:t>
            </a:r>
          </a:p>
        </p:txBody>
      </p:sp>
      <p:sp>
        <p:nvSpPr>
          <p:cNvPr id="6" name="Title 2"/>
          <p:cNvSpPr txBox="1">
            <a:spLocks/>
          </p:cNvSpPr>
          <p:nvPr/>
        </p:nvSpPr>
        <p:spPr>
          <a:xfrm>
            <a:off x="1076954" y="524880"/>
            <a:ext cx="5493327"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Expectations</a:t>
            </a:r>
            <a:r>
              <a:rPr lang="en-US" sz="3300" dirty="0">
                <a:solidFill>
                  <a:schemeClr val="tx1"/>
                </a:solidFill>
                <a:latin typeface="Ubuntu Light" panose="020B0304030602030204" pitchFamily="34" charset="0"/>
              </a:rPr>
              <a:t> – For Mentors </a:t>
            </a:r>
          </a:p>
        </p:txBody>
      </p:sp>
    </p:spTree>
    <p:extLst>
      <p:ext uri="{BB962C8B-B14F-4D97-AF65-F5344CB8AC3E}">
        <p14:creationId xmlns:p14="http://schemas.microsoft.com/office/powerpoint/2010/main" val="67090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215535"/>
            <a:ext cx="8229600" cy="3450437"/>
          </a:xfrm>
          <a:prstGeom prst="rect">
            <a:avLst/>
          </a:prstGeom>
        </p:spPr>
        <p:txBody>
          <a:bodyPr/>
          <a:lstStyle/>
          <a:p>
            <a:pPr marL="457200" indent="-457200" algn="just">
              <a:lnSpc>
                <a:spcPct val="150000"/>
              </a:lnSpc>
              <a:buFont typeface="+mj-lt"/>
              <a:buAutoNum type="arabicPeriod"/>
            </a:pPr>
            <a:r>
              <a:rPr lang="en-US" sz="1800" dirty="0">
                <a:latin typeface="Ubuntu Light" panose="020B0304030602030204" pitchFamily="34" charset="0"/>
              </a:rPr>
              <a:t>Group will be dividing into 2 teams.</a:t>
            </a:r>
          </a:p>
          <a:p>
            <a:pPr marL="457200" indent="-457200" algn="just">
              <a:lnSpc>
                <a:spcPct val="150000"/>
              </a:lnSpc>
              <a:buFont typeface="+mj-lt"/>
              <a:buAutoNum type="arabicPeriod"/>
            </a:pPr>
            <a:r>
              <a:rPr lang="en-US" sz="1800" dirty="0">
                <a:latin typeface="Ubuntu Light" panose="020B0304030602030204" pitchFamily="34" charset="0"/>
              </a:rPr>
              <a:t>One participant from Team A will select a flashcard that has an emotion written down on it.  They will act that emotion out to their group without using any words.</a:t>
            </a:r>
          </a:p>
          <a:p>
            <a:pPr marL="457200" indent="-457200" algn="just">
              <a:lnSpc>
                <a:spcPct val="150000"/>
              </a:lnSpc>
              <a:buFont typeface="+mj-lt"/>
              <a:buAutoNum type="arabicPeriod"/>
            </a:pPr>
            <a:r>
              <a:rPr lang="en-US" sz="1800" dirty="0">
                <a:latin typeface="Ubuntu Light" panose="020B0304030602030204" pitchFamily="34" charset="0"/>
              </a:rPr>
              <a:t>Other Team A members must guess the emotion. You will have 15 seconds to guess the emotion.</a:t>
            </a:r>
          </a:p>
          <a:p>
            <a:pPr marL="457200" indent="-457200" algn="just">
              <a:lnSpc>
                <a:spcPct val="150000"/>
              </a:lnSpc>
              <a:buFont typeface="+mj-lt"/>
              <a:buAutoNum type="arabicPeriod"/>
            </a:pPr>
            <a:r>
              <a:rPr lang="en-US" sz="1800" dirty="0">
                <a:latin typeface="Ubuntu Light" panose="020B0304030602030204" pitchFamily="34" charset="0"/>
              </a:rPr>
              <a:t>If Team A guesses emotion correctly, they get 1 point.</a:t>
            </a:r>
          </a:p>
          <a:p>
            <a:pPr marL="457200" indent="-457200" algn="just">
              <a:lnSpc>
                <a:spcPct val="150000"/>
              </a:lnSpc>
              <a:buFont typeface="+mj-lt"/>
              <a:buAutoNum type="arabicPeriod"/>
            </a:pPr>
            <a:r>
              <a:rPr lang="en-US" sz="1800" dirty="0">
                <a:latin typeface="Ubuntu Light" panose="020B0304030602030204" pitchFamily="34" charset="0"/>
              </a:rPr>
              <a:t>Team B repeats the process by selecting a new emotion and acting it out.</a:t>
            </a:r>
          </a:p>
          <a:p>
            <a:pPr marL="457200" indent="-457200" algn="just">
              <a:lnSpc>
                <a:spcPct val="150000"/>
              </a:lnSpc>
              <a:buFont typeface="+mj-lt"/>
              <a:buAutoNum type="arabicPeriod"/>
            </a:pPr>
            <a:r>
              <a:rPr lang="en-US" sz="1800" dirty="0">
                <a:latin typeface="Ubuntu Light" panose="020B0304030602030204" pitchFamily="34" charset="0"/>
              </a:rPr>
              <a:t>Repeat until every team member has a turn to act out an emotion.</a:t>
            </a:r>
          </a:p>
          <a:p>
            <a:pPr marL="457200" indent="-457200" algn="just">
              <a:lnSpc>
                <a:spcPct val="150000"/>
              </a:lnSpc>
              <a:buFont typeface="+mj-lt"/>
              <a:buAutoNum type="arabicPeriod"/>
            </a:pPr>
            <a:r>
              <a:rPr lang="en-US" sz="1800" dirty="0">
                <a:latin typeface="Ubuntu Light" panose="020B0304030602030204" pitchFamily="34" charset="0"/>
              </a:rPr>
              <a:t>Team with highest score wins!</a:t>
            </a:r>
          </a:p>
          <a:p>
            <a:pPr marL="457200" indent="-457200" algn="just">
              <a:lnSpc>
                <a:spcPct val="150000"/>
              </a:lnSpc>
              <a:buFont typeface="+mj-lt"/>
              <a:buAutoNum type="arabicPeriod"/>
            </a:pPr>
            <a:endParaRPr lang="en-US" sz="1800" dirty="0">
              <a:latin typeface="Ubuntu Light" panose="020B0304030602030204" pitchFamily="34" charset="0"/>
            </a:endParaRPr>
          </a:p>
        </p:txBody>
      </p:sp>
      <p:sp>
        <p:nvSpPr>
          <p:cNvPr id="3" name="Rectangle 2"/>
          <p:cNvSpPr/>
          <p:nvPr/>
        </p:nvSpPr>
        <p:spPr>
          <a:xfrm>
            <a:off x="1041426" y="379705"/>
            <a:ext cx="3886000" cy="584775"/>
          </a:xfrm>
          <a:prstGeom prst="rect">
            <a:avLst/>
          </a:prstGeom>
        </p:spPr>
        <p:txBody>
          <a:bodyPr wrap="none">
            <a:spAutoFit/>
          </a:bodyPr>
          <a:lstStyle/>
          <a:p>
            <a:r>
              <a:rPr lang="en-US" sz="3200" b="1" dirty="0">
                <a:latin typeface="Ubuntu Light" panose="020B0304030602030204" pitchFamily="34" charset="0"/>
              </a:rPr>
              <a:t>Guess the Emotion!</a:t>
            </a:r>
          </a:p>
        </p:txBody>
      </p:sp>
    </p:spTree>
    <p:extLst>
      <p:ext uri="{BB962C8B-B14F-4D97-AF65-F5344CB8AC3E}">
        <p14:creationId xmlns:p14="http://schemas.microsoft.com/office/powerpoint/2010/main" val="175045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703781"/>
            <a:ext cx="8229600" cy="3450437"/>
          </a:xfrm>
          <a:prstGeom prst="rect">
            <a:avLst/>
          </a:prstGeom>
        </p:spPr>
        <p:txBody>
          <a:bodyPr/>
          <a:lstStyle/>
          <a:p>
            <a:pPr marL="457200" indent="-457200" algn="just">
              <a:lnSpc>
                <a:spcPct val="150000"/>
              </a:lnSpc>
              <a:buFont typeface="+mj-lt"/>
              <a:buAutoNum type="arabicPeriod"/>
            </a:pPr>
            <a:r>
              <a:rPr lang="en-US" sz="2000" dirty="0">
                <a:latin typeface="Ubuntu Light" panose="020B0304030602030204" pitchFamily="34" charset="0"/>
              </a:rPr>
              <a:t>What was difficult about guessing the emotions?</a:t>
            </a:r>
          </a:p>
          <a:p>
            <a:pPr marL="457200" indent="-457200" algn="just">
              <a:lnSpc>
                <a:spcPct val="150000"/>
              </a:lnSpc>
              <a:buFont typeface="+mj-lt"/>
              <a:buAutoNum type="arabicPeriod"/>
            </a:pPr>
            <a:r>
              <a:rPr lang="en-US" sz="2000" dirty="0">
                <a:latin typeface="Ubuntu Light" panose="020B0304030602030204" pitchFamily="34" charset="0"/>
              </a:rPr>
              <a:t>Were there certain emotions that were easier to guess?</a:t>
            </a:r>
          </a:p>
          <a:p>
            <a:pPr marL="457200" indent="-457200" algn="just">
              <a:lnSpc>
                <a:spcPct val="150000"/>
              </a:lnSpc>
              <a:buFont typeface="+mj-lt"/>
              <a:buAutoNum type="arabicPeriod"/>
            </a:pPr>
            <a:r>
              <a:rPr lang="en-US" sz="2000" dirty="0">
                <a:latin typeface="Ubuntu Light" panose="020B0304030602030204" pitchFamily="34" charset="0"/>
              </a:rPr>
              <a:t>What did you pay attention to in order to guess the correct emotion?</a:t>
            </a:r>
          </a:p>
          <a:p>
            <a:pPr marL="457200" indent="-457200" algn="just">
              <a:lnSpc>
                <a:spcPct val="150000"/>
              </a:lnSpc>
              <a:buFont typeface="+mj-lt"/>
              <a:buAutoNum type="arabicPeriod"/>
            </a:pPr>
            <a:r>
              <a:rPr lang="en-US" sz="2000" dirty="0">
                <a:latin typeface="Ubuntu Light" panose="020B0304030602030204" pitchFamily="34" charset="0"/>
              </a:rPr>
              <a:t>How can identifying emotions in people (and yourself) help you work with people and become a better leader?</a:t>
            </a:r>
          </a:p>
          <a:p>
            <a:pPr marL="457200" indent="-457200" algn="just">
              <a:lnSpc>
                <a:spcPct val="150000"/>
              </a:lnSpc>
              <a:buFont typeface="+mj-lt"/>
              <a:buAutoNum type="arabicPeriod"/>
            </a:pPr>
            <a:endParaRPr lang="en-US" sz="2000" dirty="0">
              <a:latin typeface="Ubuntu Light" panose="020B0304030602030204" pitchFamily="34" charset="0"/>
            </a:endParaRPr>
          </a:p>
        </p:txBody>
      </p:sp>
      <p:sp>
        <p:nvSpPr>
          <p:cNvPr id="3" name="Rectangle 2"/>
          <p:cNvSpPr/>
          <p:nvPr/>
        </p:nvSpPr>
        <p:spPr>
          <a:xfrm>
            <a:off x="1041426" y="379705"/>
            <a:ext cx="5311069" cy="584775"/>
          </a:xfrm>
          <a:prstGeom prst="rect">
            <a:avLst/>
          </a:prstGeom>
        </p:spPr>
        <p:txBody>
          <a:bodyPr wrap="none">
            <a:spAutoFit/>
          </a:bodyPr>
          <a:lstStyle/>
          <a:p>
            <a:r>
              <a:rPr lang="en-US" sz="3200" b="1" dirty="0">
                <a:latin typeface="Ubuntu Light" panose="020B0304030602030204" pitchFamily="34" charset="0"/>
              </a:rPr>
              <a:t>Guess the Emotion Debrief</a:t>
            </a:r>
          </a:p>
        </p:txBody>
      </p:sp>
    </p:spTree>
    <p:extLst>
      <p:ext uri="{BB962C8B-B14F-4D97-AF65-F5344CB8AC3E}">
        <p14:creationId xmlns:p14="http://schemas.microsoft.com/office/powerpoint/2010/main" val="393911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6796" y="623714"/>
            <a:ext cx="7903369" cy="628650"/>
          </a:xfrm>
          <a:prstGeom prst="rect">
            <a:avLst/>
          </a:prstGeom>
        </p:spPr>
        <p:txBody>
          <a:bodyPr/>
          <a:lstStyle/>
          <a:p>
            <a:r>
              <a:rPr lang="en-US" b="1" dirty="0">
                <a:latin typeface="Ubuntu Light" panose="020B0304030602030204" pitchFamily="34" charset="0"/>
              </a:rPr>
              <a:t>Module Wrap Up</a:t>
            </a:r>
            <a:endParaRPr lang="en-US" b="1" i="1" dirty="0">
              <a:latin typeface="Ubuntu Light" panose="020B0304030602030204" pitchFamily="34" charset="0"/>
            </a:endParaRPr>
          </a:p>
        </p:txBody>
      </p:sp>
      <p:sp>
        <p:nvSpPr>
          <p:cNvPr id="3" name="Content Placeholder 2"/>
          <p:cNvSpPr>
            <a:spLocks noGrp="1"/>
          </p:cNvSpPr>
          <p:nvPr>
            <p:ph idx="4294967295"/>
          </p:nvPr>
        </p:nvSpPr>
        <p:spPr>
          <a:xfrm>
            <a:off x="245805" y="1604900"/>
            <a:ext cx="8180628" cy="3567601"/>
          </a:xfrm>
          <a:prstGeom prst="rect">
            <a:avLst/>
          </a:prstGeom>
        </p:spPr>
        <p:txBody>
          <a:bodyPr>
            <a:noAutofit/>
          </a:bodyPr>
          <a:lstStyle/>
          <a:p>
            <a:pPr marL="257168" indent="-257168">
              <a:lnSpc>
                <a:spcPct val="150000"/>
              </a:lnSpc>
            </a:pPr>
            <a:r>
              <a:rPr lang="en-US" sz="2000" dirty="0">
                <a:latin typeface="Ubuntu Light" panose="020B0304030602030204" pitchFamily="34" charset="0"/>
              </a:rPr>
              <a:t>Self-Awareness is the ability to identify and understand your emotions. It helps you manage your emotions.</a:t>
            </a:r>
          </a:p>
          <a:p>
            <a:pPr marL="257168" indent="-257168">
              <a:lnSpc>
                <a:spcPct val="150000"/>
              </a:lnSpc>
            </a:pPr>
            <a:r>
              <a:rPr lang="en-US" sz="2000" dirty="0">
                <a:latin typeface="Ubuntu Light" panose="020B0304030602030204" pitchFamily="34" charset="0"/>
              </a:rPr>
              <a:t>Self-management is the ability to control your emotions, thoughts, and behaviors. It helps you react calmly instead of emotionally.</a:t>
            </a:r>
          </a:p>
          <a:p>
            <a:pPr marL="257168" indent="-257168">
              <a:lnSpc>
                <a:spcPct val="150000"/>
              </a:lnSpc>
            </a:pPr>
            <a:r>
              <a:rPr lang="en-US" sz="2000" dirty="0">
                <a:latin typeface="Ubuntu Light" panose="020B0304030602030204" pitchFamily="34" charset="0"/>
              </a:rPr>
              <a:t>Empathy is the ability to understand and share the feelings of others. It helps you understand why others react the way they do and allows you to respond appropriately.</a:t>
            </a:r>
          </a:p>
          <a:p>
            <a:pPr marL="257168" indent="-257168">
              <a:lnSpc>
                <a:spcPct val="150000"/>
              </a:lnSpc>
            </a:pPr>
            <a:r>
              <a:rPr lang="en-US" sz="2000" dirty="0">
                <a:latin typeface="Ubuntu Light" panose="020B0304030602030204" pitchFamily="34" charset="0"/>
              </a:rPr>
              <a:t>Understanding your emotions, being able to control your emotions, and understanding the emotions of others will make you a stronger leader.</a:t>
            </a:r>
          </a:p>
          <a:p>
            <a:pPr marL="0" indent="0">
              <a:lnSpc>
                <a:spcPct val="150000"/>
              </a:lnSpc>
              <a:buNone/>
            </a:pPr>
            <a:endParaRPr lang="en-US" sz="2000" dirty="0">
              <a:latin typeface="Ubuntu Light" panose="020B0304030602030204" pitchFamily="34" charset="0"/>
            </a:endParaRPr>
          </a:p>
        </p:txBody>
      </p:sp>
      <p:sp>
        <p:nvSpPr>
          <p:cNvPr id="7" name="Oval 6"/>
          <p:cNvSpPr/>
          <p:nvPr/>
        </p:nvSpPr>
        <p:spPr bwMode="auto">
          <a:xfrm>
            <a:off x="5956575" y="199498"/>
            <a:ext cx="1178518" cy="1229134"/>
          </a:xfrm>
          <a:prstGeom prst="ellips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pic>
        <p:nvPicPr>
          <p:cNvPr id="5" name="Picture 4">
            <a:extLst>
              <a:ext uri="{FF2B5EF4-FFF2-40B4-BE49-F238E27FC236}">
                <a16:creationId xmlns:a16="http://schemas.microsoft.com/office/drawing/2014/main" id="{4E344042-E244-493A-8BF2-3E491BF87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941" y="115839"/>
            <a:ext cx="1433786" cy="1312793"/>
          </a:xfrm>
          <a:prstGeom prst="rect">
            <a:avLst/>
          </a:prstGeom>
          <a:noFill/>
          <a:ln>
            <a:noFill/>
          </a:ln>
        </p:spPr>
      </p:pic>
    </p:spTree>
    <p:extLst>
      <p:ext uri="{BB962C8B-B14F-4D97-AF65-F5344CB8AC3E}">
        <p14:creationId xmlns:p14="http://schemas.microsoft.com/office/powerpoint/2010/main" val="392064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4EE989-7310-6248-8713-D57062E330DA}"/>
              </a:ext>
            </a:extLst>
          </p:cNvPr>
          <p:cNvPicPr>
            <a:picLocks noChangeAspect="1"/>
          </p:cNvPicPr>
          <p:nvPr/>
        </p:nvPicPr>
        <p:blipFill>
          <a:blip r:embed="rId3"/>
          <a:stretch>
            <a:fillRect/>
          </a:stretch>
        </p:blipFill>
        <p:spPr>
          <a:xfrm>
            <a:off x="155908" y="1608284"/>
            <a:ext cx="4308737" cy="2326718"/>
          </a:xfrm>
          <a:prstGeom prst="rect">
            <a:avLst/>
          </a:prstGeom>
        </p:spPr>
      </p:pic>
      <p:sp>
        <p:nvSpPr>
          <p:cNvPr id="3" name="TextBox 2">
            <a:extLst>
              <a:ext uri="{FF2B5EF4-FFF2-40B4-BE49-F238E27FC236}">
                <a16:creationId xmlns:a16="http://schemas.microsoft.com/office/drawing/2014/main" id="{45DF6749-BDAB-44B2-98F1-D002DE4FAC5F}"/>
              </a:ext>
            </a:extLst>
          </p:cNvPr>
          <p:cNvSpPr txBox="1"/>
          <p:nvPr/>
        </p:nvSpPr>
        <p:spPr>
          <a:xfrm>
            <a:off x="4346222" y="4831644"/>
            <a:ext cx="5260622" cy="1292662"/>
          </a:xfrm>
          <a:prstGeom prst="rect">
            <a:avLst/>
          </a:prstGeom>
          <a:solidFill>
            <a:schemeClr val="accent5">
              <a:lumMod val="60000"/>
              <a:lumOff val="40000"/>
            </a:schemeClr>
          </a:solidFill>
          <a:ln w="57150">
            <a:solidFill>
              <a:schemeClr val="bg1"/>
            </a:solidFill>
          </a:ln>
        </p:spPr>
        <p:txBody>
          <a:bodyPr wrap="square" rtlCol="0">
            <a:spAutoFit/>
          </a:bodyPr>
          <a:lstStyle/>
          <a:p>
            <a:r>
              <a:rPr lang="en-US" sz="2400" dirty="0">
                <a:solidFill>
                  <a:schemeClr val="bg1"/>
                </a:solidFill>
              </a:rPr>
              <a:t>Please take the evaluation:</a:t>
            </a:r>
            <a:br>
              <a:rPr lang="en-US" dirty="0"/>
            </a:br>
            <a: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https://specialolympics.qualtrics.com</a:t>
            </a:r>
            <a:b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br>
            <a: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/jfe/form/SV_5cZHOzU0qemAkDP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AC3A867-BAA4-4FB4-81DE-0D1B0237006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4182" y="4831644"/>
            <a:ext cx="1292662" cy="1292662"/>
          </a:xfrm>
          <a:prstGeom prst="rect">
            <a:avLst/>
          </a:prstGeom>
          <a:noFill/>
          <a:ln>
            <a:noFill/>
          </a:ln>
        </p:spPr>
      </p:pic>
    </p:spTree>
    <p:extLst>
      <p:ext uri="{BB962C8B-B14F-4D97-AF65-F5344CB8AC3E}">
        <p14:creationId xmlns:p14="http://schemas.microsoft.com/office/powerpoint/2010/main" val="303724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65660"/>
            <a:ext cx="8229600" cy="3450437"/>
          </a:xfrm>
          <a:prstGeom prst="rect">
            <a:avLst/>
          </a:prstGeom>
        </p:spPr>
        <p:txBody>
          <a:bodyPr/>
          <a:lstStyle/>
          <a:p>
            <a:pPr marL="342892" indent="-342892" algn="just">
              <a:lnSpc>
                <a:spcPct val="150000"/>
              </a:lnSpc>
            </a:pPr>
            <a:r>
              <a:rPr lang="en-US" sz="2000" dirty="0">
                <a:latin typeface="Ubuntu Light" panose="020B0304030602030204" pitchFamily="34" charset="0"/>
              </a:rPr>
              <a:t>Be prepared to teach and try to meet the needs of all athletes</a:t>
            </a:r>
          </a:p>
          <a:p>
            <a:pPr marL="342892" indent="-342892" algn="just">
              <a:lnSpc>
                <a:spcPct val="150000"/>
              </a:lnSpc>
            </a:pPr>
            <a:r>
              <a:rPr lang="en-US" sz="2000" dirty="0">
                <a:latin typeface="Ubuntu Light" panose="020B0304030602030204" pitchFamily="34" charset="0"/>
              </a:rPr>
              <a:t>Challenge participants to learn something new about themselves and others</a:t>
            </a:r>
          </a:p>
          <a:p>
            <a:pPr marL="342892" indent="-342892" algn="just">
              <a:lnSpc>
                <a:spcPct val="150000"/>
              </a:lnSpc>
            </a:pPr>
            <a:r>
              <a:rPr lang="en-US" sz="2000" dirty="0">
                <a:latin typeface="Ubuntu Light" panose="020B0304030602030204" pitchFamily="34" charset="0"/>
              </a:rPr>
              <a:t>Provide opportunities for each athlete to be successful and grow</a:t>
            </a:r>
          </a:p>
          <a:p>
            <a:pPr marL="342892" indent="-342892" algn="just">
              <a:lnSpc>
                <a:spcPct val="150000"/>
              </a:lnSpc>
            </a:pPr>
            <a:r>
              <a:rPr lang="en-US" sz="2000" dirty="0">
                <a:latin typeface="Ubuntu Light" panose="020B0304030602030204" pitchFamily="34" charset="0"/>
              </a:rPr>
              <a:t>Support and engage in discussion and questioning that lead to learning</a:t>
            </a:r>
          </a:p>
          <a:p>
            <a:pPr marL="342892" indent="-342892" algn="just">
              <a:lnSpc>
                <a:spcPct val="150000"/>
              </a:lnSpc>
            </a:pPr>
            <a:r>
              <a:rPr lang="en-US" sz="2000" dirty="0">
                <a:latin typeface="Ubuntu Light" panose="020B0304030602030204" pitchFamily="34" charset="0"/>
              </a:rPr>
              <a:t>Treat athletes and mentors with respect and care</a:t>
            </a:r>
          </a:p>
          <a:p>
            <a:pPr marL="342892" indent="-342892" algn="just">
              <a:lnSpc>
                <a:spcPct val="150000"/>
              </a:lnSpc>
            </a:pPr>
            <a:r>
              <a:rPr lang="en-US" sz="2000" dirty="0">
                <a:latin typeface="Ubuntu Light" panose="020B0304030602030204" pitchFamily="34" charset="0"/>
              </a:rPr>
              <a:t> Create an atmosphere of mutual respect and joy of learning</a:t>
            </a:r>
          </a:p>
        </p:txBody>
      </p:sp>
      <p:sp>
        <p:nvSpPr>
          <p:cNvPr id="6" name="Title 2"/>
          <p:cNvSpPr txBox="1">
            <a:spLocks/>
          </p:cNvSpPr>
          <p:nvPr/>
        </p:nvSpPr>
        <p:spPr>
          <a:xfrm>
            <a:off x="1041426"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3" name="Rectangle 2"/>
          <p:cNvSpPr/>
          <p:nvPr/>
        </p:nvSpPr>
        <p:spPr>
          <a:xfrm>
            <a:off x="1041426" y="379705"/>
            <a:ext cx="6136616" cy="584775"/>
          </a:xfrm>
          <a:prstGeom prst="rect">
            <a:avLst/>
          </a:prstGeom>
        </p:spPr>
        <p:txBody>
          <a:bodyPr wrap="none">
            <a:spAutoFit/>
          </a:bodyPr>
          <a:lstStyle/>
          <a:p>
            <a:r>
              <a:rPr lang="en-US" sz="3200" b="1" dirty="0">
                <a:latin typeface="Ubuntu Light" panose="020B0304030602030204" pitchFamily="34" charset="0"/>
              </a:rPr>
              <a:t>Expectations – For Facilitators  </a:t>
            </a:r>
          </a:p>
        </p:txBody>
      </p:sp>
    </p:spTree>
    <p:extLst>
      <p:ext uri="{BB962C8B-B14F-4D97-AF65-F5344CB8AC3E}">
        <p14:creationId xmlns:p14="http://schemas.microsoft.com/office/powerpoint/2010/main" val="96986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9136" y="433532"/>
            <a:ext cx="7903369" cy="629841"/>
          </a:xfrm>
          <a:prstGeom prst="rect">
            <a:avLst/>
          </a:prstGeom>
        </p:spPr>
        <p:txBody>
          <a:bodyPr/>
          <a:lstStyle/>
          <a:p>
            <a:r>
              <a:rPr lang="en-US" sz="3200" b="1" dirty="0">
                <a:latin typeface="Ubuntu Light" panose="020B0304030602030204" pitchFamily="34" charset="0"/>
              </a:rPr>
              <a:t>Module Overview</a:t>
            </a:r>
          </a:p>
        </p:txBody>
      </p:sp>
      <p:sp>
        <p:nvSpPr>
          <p:cNvPr id="3" name="Content Placeholder 2"/>
          <p:cNvSpPr>
            <a:spLocks noGrp="1"/>
          </p:cNvSpPr>
          <p:nvPr>
            <p:ph idx="4294967295"/>
          </p:nvPr>
        </p:nvSpPr>
        <p:spPr>
          <a:xfrm>
            <a:off x="470046" y="1954275"/>
            <a:ext cx="8274561" cy="4648323"/>
          </a:xfrm>
          <a:prstGeom prst="rect">
            <a:avLst/>
          </a:prstGeom>
        </p:spPr>
        <p:txBody>
          <a:bodyPr/>
          <a:lstStyle/>
          <a:p>
            <a:pPr marL="0" indent="0" algn="just">
              <a:lnSpc>
                <a:spcPct val="150000"/>
              </a:lnSpc>
              <a:buNone/>
            </a:pPr>
            <a:r>
              <a:rPr lang="en-US" sz="2000" b="1" u="sng" dirty="0">
                <a:latin typeface="Ubuntu Light" panose="020B0304030602030204" pitchFamily="34" charset="0"/>
              </a:rPr>
              <a:t>Lesson 1: Self-Awareness.</a:t>
            </a:r>
            <a:r>
              <a:rPr lang="en-US" sz="2000" b="1" dirty="0">
                <a:latin typeface="Ubuntu Light" panose="020B0304030602030204" pitchFamily="34" charset="0"/>
              </a:rPr>
              <a:t> </a:t>
            </a:r>
            <a:r>
              <a:rPr lang="en-US" sz="2000" dirty="0">
                <a:latin typeface="Ubuntu Light" panose="020B0304030602030204" pitchFamily="34" charset="0"/>
              </a:rPr>
              <a:t>We will discuss identifying your emotions.</a:t>
            </a:r>
          </a:p>
          <a:p>
            <a:pPr marL="0" indent="0">
              <a:lnSpc>
                <a:spcPct val="150000"/>
              </a:lnSpc>
              <a:buNone/>
            </a:pPr>
            <a:r>
              <a:rPr lang="en-US" sz="2000" b="1" u="sng" dirty="0">
                <a:latin typeface="Ubuntu Light" panose="020B0304030602030204" pitchFamily="34" charset="0"/>
              </a:rPr>
              <a:t>Lesson 2: Self-Management</a:t>
            </a:r>
            <a:r>
              <a:rPr lang="en-US" sz="2000" b="1" dirty="0">
                <a:latin typeface="Ubuntu Light" panose="020B0304030602030204" pitchFamily="34" charset="0"/>
              </a:rPr>
              <a:t>.</a:t>
            </a:r>
            <a:r>
              <a:rPr lang="en-US" sz="2000" dirty="0">
                <a:latin typeface="Ubuntu Light" panose="020B0304030602030204" pitchFamily="34" charset="0"/>
              </a:rPr>
              <a:t>  We will discuss self-management techniques.</a:t>
            </a:r>
          </a:p>
          <a:p>
            <a:pPr marL="0" indent="0" algn="just">
              <a:lnSpc>
                <a:spcPct val="150000"/>
              </a:lnSpc>
              <a:buNone/>
            </a:pPr>
            <a:r>
              <a:rPr lang="en-US" sz="2000" b="1" u="sng" dirty="0">
                <a:latin typeface="Ubuntu Light" panose="020B0304030602030204" pitchFamily="34" charset="0"/>
              </a:rPr>
              <a:t>Lesson 3: Empathizing with Others</a:t>
            </a:r>
            <a:r>
              <a:rPr lang="en-US" sz="2000" dirty="0">
                <a:latin typeface="Ubuntu Light" panose="020B0304030602030204" pitchFamily="34" charset="0"/>
              </a:rPr>
              <a:t>.  We will discuss the importance of empathy and responding to others with empathy.</a:t>
            </a:r>
          </a:p>
          <a:p>
            <a:pPr marL="0" indent="0">
              <a:buNone/>
            </a:pPr>
            <a:endParaRPr lang="en-US" sz="2000" dirty="0">
              <a:latin typeface="Ubuntu Light" panose="020B0304030602030204" pitchFamily="34" charset="0"/>
            </a:endParaRPr>
          </a:p>
        </p:txBody>
      </p:sp>
    </p:spTree>
    <p:extLst>
      <p:ext uri="{BB962C8B-B14F-4D97-AF65-F5344CB8AC3E}">
        <p14:creationId xmlns:p14="http://schemas.microsoft.com/office/powerpoint/2010/main" val="71916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2920"/>
            <a:ext cx="9476509" cy="629840"/>
          </a:xfrm>
          <a:prstGeom prst="rect">
            <a:avLst/>
          </a:prstGeom>
        </p:spPr>
        <p:txBody>
          <a:bodyPr/>
          <a:lstStyle/>
          <a:p>
            <a:r>
              <a:rPr lang="en-US" b="1">
                <a:solidFill>
                  <a:schemeClr val="bg1"/>
                </a:solidFill>
                <a:latin typeface="Ubuntu Light" panose="020B0304030602030204" pitchFamily="34" charset="0"/>
              </a:rPr>
              <a:t>Lesson 1: Self-Awareness</a:t>
            </a:r>
            <a:endParaRPr lang="en-US" b="1" dirty="0">
              <a:solidFill>
                <a:schemeClr val="bg1"/>
              </a:solidFill>
              <a:latin typeface="Ubuntu Light" panose="020B0304030602030204" pitchFamily="34" charset="0"/>
            </a:endParaRPr>
          </a:p>
        </p:txBody>
      </p:sp>
      <p:sp>
        <p:nvSpPr>
          <p:cNvPr id="3" name="Content Placeholder 2"/>
          <p:cNvSpPr>
            <a:spLocks noGrp="1"/>
          </p:cNvSpPr>
          <p:nvPr>
            <p:ph idx="4294967295"/>
          </p:nvPr>
        </p:nvSpPr>
        <p:spPr>
          <a:xfrm>
            <a:off x="0" y="1921220"/>
            <a:ext cx="6472052" cy="3058715"/>
          </a:xfrm>
          <a:prstGeom prst="rect">
            <a:avLst/>
          </a:prstGeom>
        </p:spPr>
        <p:txBody>
          <a:bodyPr/>
          <a:lstStyle/>
          <a:p>
            <a:pPr marL="0" indent="0" algn="just">
              <a:buNone/>
            </a:pPr>
            <a:r>
              <a:rPr lang="en-US" b="1" u="sng">
                <a:solidFill>
                  <a:schemeClr val="bg1"/>
                </a:solidFill>
                <a:latin typeface="Ubuntu Light" panose="020B0304030602030204" pitchFamily="34" charset="0"/>
              </a:rPr>
              <a:t>In this lesson we will:</a:t>
            </a:r>
          </a:p>
          <a:p>
            <a:pPr marL="257168" indent="-257168" algn="just">
              <a:lnSpc>
                <a:spcPct val="150000"/>
              </a:lnSpc>
            </a:pPr>
            <a:r>
              <a:rPr lang="en-US" sz="2400">
                <a:solidFill>
                  <a:schemeClr val="bg1"/>
                </a:solidFill>
                <a:latin typeface="Ubuntu Light" panose="020B0304030602030204" pitchFamily="34" charset="0"/>
              </a:rPr>
              <a:t>Define self-awareness</a:t>
            </a:r>
          </a:p>
          <a:p>
            <a:pPr marL="257168" indent="-257168" algn="just">
              <a:lnSpc>
                <a:spcPct val="150000"/>
              </a:lnSpc>
            </a:pPr>
            <a:r>
              <a:rPr lang="en-US" sz="2400">
                <a:solidFill>
                  <a:schemeClr val="bg1"/>
                </a:solidFill>
                <a:latin typeface="Ubuntu Light" panose="020B0304030602030204" pitchFamily="34" charset="0"/>
              </a:rPr>
              <a:t>Explore your emotions</a:t>
            </a:r>
          </a:p>
          <a:p>
            <a:pPr marL="257168" indent="-257168" algn="just">
              <a:lnSpc>
                <a:spcPct val="150000"/>
              </a:lnSpc>
            </a:pPr>
            <a:r>
              <a:rPr lang="en-US" sz="2400">
                <a:solidFill>
                  <a:schemeClr val="bg1"/>
                </a:solidFill>
                <a:latin typeface="Ubuntu Light" panose="020B0304030602030204" pitchFamily="34" charset="0"/>
              </a:rPr>
              <a:t>Discuss how self-awareness strengthens your leadership</a:t>
            </a:r>
          </a:p>
          <a:p>
            <a:pPr marL="257168" indent="-257168" algn="just">
              <a:lnSpc>
                <a:spcPct val="150000"/>
              </a:lnSpc>
            </a:pPr>
            <a:r>
              <a:rPr lang="en-US" sz="2400">
                <a:solidFill>
                  <a:schemeClr val="bg1"/>
                </a:solidFill>
                <a:latin typeface="Ubuntu Light" panose="020B0304030602030204" pitchFamily="34" charset="0"/>
              </a:rPr>
              <a:t>Identify how you can improve your self-awareness</a:t>
            </a:r>
          </a:p>
          <a:p>
            <a:pPr marL="0" indent="0" algn="just">
              <a:buNone/>
            </a:pPr>
            <a:endParaRPr lang="en-US" sz="2400">
              <a:latin typeface="Ubuntu Light" panose="020B0304030602030204" pitchFamily="34" charset="0"/>
            </a:endParaRPr>
          </a:p>
          <a:p>
            <a:pPr marL="0" indent="0" algn="just">
              <a:buNone/>
            </a:pPr>
            <a:endParaRPr lang="en-US" sz="2400">
              <a:latin typeface="Ubuntu Light" panose="020B0304030602030204" pitchFamily="34" charset="0"/>
            </a:endParaRPr>
          </a:p>
          <a:p>
            <a:pPr marL="0" indent="0" algn="just">
              <a:buNone/>
            </a:pPr>
            <a:endParaRPr lang="en-US" sz="2400" dirty="0">
              <a:latin typeface="Ubuntu Light" panose="020B0304030602030204" pitchFamily="34" charset="0"/>
            </a:endParaRPr>
          </a:p>
        </p:txBody>
      </p:sp>
      <p:pic>
        <p:nvPicPr>
          <p:cNvPr id="5" name="Picture 4">
            <a:extLst>
              <a:ext uri="{FF2B5EF4-FFF2-40B4-BE49-F238E27FC236}">
                <a16:creationId xmlns:a16="http://schemas.microsoft.com/office/drawing/2014/main" id="{2BEF8C19-B20F-44F6-AACE-CFDA71AAF035}"/>
              </a:ext>
            </a:extLst>
          </p:cNvPr>
          <p:cNvPicPr>
            <a:picLocks noChangeAspect="1"/>
          </p:cNvPicPr>
          <p:nvPr/>
        </p:nvPicPr>
        <p:blipFill>
          <a:blip r:embed="rId2"/>
          <a:stretch>
            <a:fillRect/>
          </a:stretch>
        </p:blipFill>
        <p:spPr>
          <a:xfrm>
            <a:off x="7149118" y="2878865"/>
            <a:ext cx="1771858" cy="1788836"/>
          </a:xfrm>
          <a:prstGeom prst="rect">
            <a:avLst/>
          </a:prstGeom>
        </p:spPr>
      </p:pic>
    </p:spTree>
    <p:extLst>
      <p:ext uri="{BB962C8B-B14F-4D97-AF65-F5344CB8AC3E}">
        <p14:creationId xmlns:p14="http://schemas.microsoft.com/office/powerpoint/2010/main" val="157191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886691" y="2413374"/>
            <a:ext cx="7370618"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400" dirty="0">
                <a:latin typeface="Ubuntu Light" panose="020B0304030602030204" pitchFamily="34" charset="0"/>
              </a:rPr>
              <a:t>The ability to identify and understand your emotions.</a:t>
            </a:r>
          </a:p>
        </p:txBody>
      </p:sp>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Self-Awareness</a:t>
            </a:r>
            <a:endParaRPr lang="en-US" sz="3300" dirty="0">
              <a:solidFill>
                <a:schemeClr val="tx1"/>
              </a:solidFill>
              <a:latin typeface="Ubuntu Light" panose="020B0304030602030204" pitchFamily="34" charset="0"/>
            </a:endParaRPr>
          </a:p>
        </p:txBody>
      </p:sp>
      <p:pic>
        <p:nvPicPr>
          <p:cNvPr id="5" name="Picture 4" descr="Icon&#10;&#10;Description automatically generated">
            <a:extLst>
              <a:ext uri="{FF2B5EF4-FFF2-40B4-BE49-F238E27FC236}">
                <a16:creationId xmlns:a16="http://schemas.microsoft.com/office/drawing/2014/main" id="{20A748DD-E8AA-419C-BE22-2790537ADAAE}"/>
              </a:ext>
            </a:extLst>
          </p:cNvPr>
          <p:cNvPicPr>
            <a:picLocks noChangeAspect="1"/>
          </p:cNvPicPr>
          <p:nvPr/>
        </p:nvPicPr>
        <p:blipFill>
          <a:blip r:embed="rId2"/>
          <a:stretch>
            <a:fillRect/>
          </a:stretch>
        </p:blipFill>
        <p:spPr>
          <a:xfrm>
            <a:off x="3624738" y="3767543"/>
            <a:ext cx="1894523" cy="1912676"/>
          </a:xfrm>
          <a:prstGeom prst="rect">
            <a:avLst/>
          </a:prstGeom>
        </p:spPr>
      </p:pic>
    </p:spTree>
    <p:extLst>
      <p:ext uri="{BB962C8B-B14F-4D97-AF65-F5344CB8AC3E}">
        <p14:creationId xmlns:p14="http://schemas.microsoft.com/office/powerpoint/2010/main" val="51813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Emotion Wheel</a:t>
            </a:r>
            <a:endParaRPr lang="en-US" sz="3300" dirty="0">
              <a:solidFill>
                <a:schemeClr val="tx1"/>
              </a:solidFill>
              <a:latin typeface="Ubuntu Light" panose="020B0304030602030204" pitchFamily="34" charset="0"/>
            </a:endParaRPr>
          </a:p>
        </p:txBody>
      </p:sp>
      <p:pic>
        <p:nvPicPr>
          <p:cNvPr id="5" name="Picture 4" descr="A colored wheel shows seven different categories of emotions (love, fear, anger, sadness, happiness, surprise, and disgust). Within each of those categories, there are even more emotions.&#10;&#10;Love:&#10;- Trusted: to place confidence in someone/thing&#10;- Passionate: to show intense/strong feeling&#10;- Affectionate: warm regard/love&#10;- Gentle: kind; free from harshness/violence&#10;- Accepted: regarded favorably; welcomed&#10;&#10;Fear:&#10;- Embarrassed: self-conscious confusion/anxiety&#10;- Vulnerable: open to physical/emotional hurt&#10;- Rejected: not accepted; turned down/away&#10;- Insecure: not confident/sure&#10;- Worried:  concerned/anxious&#10;&#10;Anger:&#10;- Threatened: backed into a corner; scared&#10;- Mad: unreasonable; angry; can’t think clearly&#10;- Offended: violated; wronged; hurt feelings&#10;- Frustrated: discouraged; fed up with something&#10;- Annoyed: irritated; peeved&#10;&#10;Sadness:&#10;- Hurt: wounded; harmed physically/mentally&#10;- Guilty: aware of deserving of blame&#10;- Lonely: cut off from others; solitary&#10;- Uninterested: not interested/engaged&#10;- Inadequate: not enough/good enough&#10;&#10;Happiness:&#10;- Playful: full of play/frolic&#10;- Excited: really happy/high energy&#10;- Peaceful:  free from conflict/agitation&#10;- Grateful: expressing thanks; appreciative&#10;- Confident: not scared; certain; self-reliant&#10;&#10;Surprise:&#10;- Shocked: sudden concern/disturbance&#10;- Amazed: feeling of great surprise/wonder&#10;- Confused:  being mixed up/&#10;perplexed/disordered&#10;- Overwhelmed: overcome by feelings/thoughts&#10;- Startled: frightened suddenly&#10;&#10;Disgust:&#10;- Averse: active feeling of distaste/dislike&#10;- Disappointed: defeated in hope or expectation&#10;- Bitter: distasteful; unpleasant&#10;- Shameful: painful emotion caused by guilt/falling short &#10;- Resentful: full of displeasure/ill will toward someone or something&#10;&#10;">
            <a:extLst>
              <a:ext uri="{FF2B5EF4-FFF2-40B4-BE49-F238E27FC236}">
                <a16:creationId xmlns:a16="http://schemas.microsoft.com/office/drawing/2014/main" id="{5BD5CD67-0A19-4B34-85AA-EB446CBFB365}"/>
              </a:ext>
            </a:extLst>
          </p:cNvPr>
          <p:cNvPicPr>
            <a:picLocks noChangeAspect="1"/>
          </p:cNvPicPr>
          <p:nvPr/>
        </p:nvPicPr>
        <p:blipFill>
          <a:blip r:embed="rId3"/>
          <a:stretch>
            <a:fillRect/>
          </a:stretch>
        </p:blipFill>
        <p:spPr>
          <a:xfrm>
            <a:off x="1657869" y="934072"/>
            <a:ext cx="5828261" cy="5828261"/>
          </a:xfrm>
          <a:prstGeom prst="rect">
            <a:avLst/>
          </a:prstGeom>
        </p:spPr>
      </p:pic>
      <p:sp>
        <p:nvSpPr>
          <p:cNvPr id="6" name="TextBox 5">
            <a:extLst>
              <a:ext uri="{FF2B5EF4-FFF2-40B4-BE49-F238E27FC236}">
                <a16:creationId xmlns:a16="http://schemas.microsoft.com/office/drawing/2014/main" id="{1E525E6D-E005-4E54-A070-381870388BEF}"/>
              </a:ext>
            </a:extLst>
          </p:cNvPr>
          <p:cNvSpPr txBox="1"/>
          <p:nvPr/>
        </p:nvSpPr>
        <p:spPr>
          <a:xfrm>
            <a:off x="212942" y="6439345"/>
            <a:ext cx="2668044" cy="461665"/>
          </a:xfrm>
          <a:prstGeom prst="rect">
            <a:avLst/>
          </a:prstGeom>
          <a:noFill/>
        </p:spPr>
        <p:txBody>
          <a:bodyPr wrap="square" rtlCol="0">
            <a:spAutoFit/>
          </a:bodyPr>
          <a:lstStyle/>
          <a:p>
            <a:r>
              <a:rPr lang="en-US" sz="12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Source: </a:t>
            </a:r>
            <a:r>
              <a:rPr lang="en-US" sz="12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TeensHealth</a:t>
            </a:r>
            <a:r>
              <a:rPr lang="en-US" sz="12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from Nemours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57155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19960-34CB-46DD-8B1E-C63E01CDC2DE}"/>
              </a:ext>
            </a:extLst>
          </p:cNvPr>
          <p:cNvSpPr txBox="1">
            <a:spLocks/>
          </p:cNvSpPr>
          <p:nvPr/>
        </p:nvSpPr>
        <p:spPr>
          <a:xfrm>
            <a:off x="1096145" y="509018"/>
            <a:ext cx="6951713"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r>
              <a:rPr lang="en-US" sz="3200" dirty="0">
                <a:solidFill>
                  <a:schemeClr val="tx1"/>
                </a:solidFill>
                <a:latin typeface="Ubuntu Light" panose="020B0304030602030204" pitchFamily="34" charset="0"/>
              </a:rPr>
              <a:t>Emotions can be confusing</a:t>
            </a:r>
            <a:endParaRPr lang="en-US" sz="3300" dirty="0">
              <a:solidFill>
                <a:schemeClr val="tx1"/>
              </a:solidFill>
              <a:latin typeface="Ubuntu Light" panose="020B0304030602030204" pitchFamily="34" charset="0"/>
            </a:endParaRPr>
          </a:p>
        </p:txBody>
      </p:sp>
      <p:pic>
        <p:nvPicPr>
          <p:cNvPr id="4" name="Picture 3" descr="A collection of dice with facial expressions showing a variety of emotions">
            <a:extLst>
              <a:ext uri="{FF2B5EF4-FFF2-40B4-BE49-F238E27FC236}">
                <a16:creationId xmlns:a16="http://schemas.microsoft.com/office/drawing/2014/main" id="{24D6334E-3196-42EE-8013-8BA4149D75DA}"/>
              </a:ext>
            </a:extLst>
          </p:cNvPr>
          <p:cNvPicPr>
            <a:picLocks noChangeAspect="1"/>
          </p:cNvPicPr>
          <p:nvPr/>
        </p:nvPicPr>
        <p:blipFill>
          <a:blip r:embed="rId3"/>
          <a:stretch>
            <a:fillRect/>
          </a:stretch>
        </p:blipFill>
        <p:spPr>
          <a:xfrm>
            <a:off x="4328160" y="1905000"/>
            <a:ext cx="4572000" cy="3048000"/>
          </a:xfrm>
          <a:prstGeom prst="rect">
            <a:avLst/>
          </a:prstGeom>
        </p:spPr>
      </p:pic>
      <p:sp>
        <p:nvSpPr>
          <p:cNvPr id="5" name="TextBox 4">
            <a:extLst>
              <a:ext uri="{FF2B5EF4-FFF2-40B4-BE49-F238E27FC236}">
                <a16:creationId xmlns:a16="http://schemas.microsoft.com/office/drawing/2014/main" id="{6ADB383B-4D28-4B8D-943C-ED22F46F0590}"/>
              </a:ext>
            </a:extLst>
          </p:cNvPr>
          <p:cNvSpPr txBox="1"/>
          <p:nvPr/>
        </p:nvSpPr>
        <p:spPr>
          <a:xfrm>
            <a:off x="325120" y="1463040"/>
            <a:ext cx="37998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Ubuntu" panose="020B0504030602030204" pitchFamily="34" charset="0"/>
              </a:rPr>
              <a:t>Depending on the situation you are in, the emotion you are feeling can mean different things.</a:t>
            </a:r>
          </a:p>
          <a:p>
            <a:pPr marL="285750" indent="-285750">
              <a:buFont typeface="Arial" panose="020B0604020202020204" pitchFamily="34" charset="0"/>
              <a:buChar char="•"/>
            </a:pPr>
            <a:r>
              <a:rPr lang="en-US" sz="2000" dirty="0">
                <a:latin typeface="Ubuntu" panose="020B0504030602030204" pitchFamily="34" charset="0"/>
              </a:rPr>
              <a:t>Close your eyes and imagine the following situations thinking about the emotions you feel:</a:t>
            </a:r>
          </a:p>
          <a:p>
            <a:pPr marL="742950" lvl="1" indent="-285750">
              <a:buFont typeface="Arial" panose="020B0604020202020204" pitchFamily="34" charset="0"/>
              <a:buChar char="•"/>
            </a:pPr>
            <a:r>
              <a:rPr lang="en-US" sz="2000" b="1" i="1" dirty="0">
                <a:latin typeface="Ubuntu" panose="020B0504030602030204" pitchFamily="34" charset="0"/>
              </a:rPr>
              <a:t>Winning a gold medal </a:t>
            </a:r>
          </a:p>
          <a:p>
            <a:pPr marL="742950" lvl="1" indent="-285750">
              <a:buFont typeface="Arial" panose="020B0604020202020204" pitchFamily="34" charset="0"/>
              <a:buChar char="•"/>
            </a:pPr>
            <a:r>
              <a:rPr lang="en-US" sz="2000" b="1" i="1" dirty="0">
                <a:latin typeface="Ubuntu" panose="020B0504030602030204" pitchFamily="34" charset="0"/>
              </a:rPr>
              <a:t>Getting a hug from a family member</a:t>
            </a:r>
          </a:p>
          <a:p>
            <a:pPr marL="742950" lvl="1" indent="-285750">
              <a:buFont typeface="Arial" panose="020B0604020202020204" pitchFamily="34" charset="0"/>
              <a:buChar char="•"/>
            </a:pPr>
            <a:r>
              <a:rPr lang="en-US" sz="2000" dirty="0">
                <a:latin typeface="Ubuntu" panose="020B0504030602030204" pitchFamily="34" charset="0"/>
              </a:rPr>
              <a:t>How do you feel in these moments?</a:t>
            </a:r>
          </a:p>
          <a:p>
            <a:pPr marL="742950" lvl="1" indent="-285750">
              <a:buFont typeface="Arial" panose="020B0604020202020204" pitchFamily="34" charset="0"/>
              <a:buChar char="•"/>
            </a:pPr>
            <a:r>
              <a:rPr lang="en-US" sz="2000" dirty="0">
                <a:latin typeface="Ubuntu" panose="020B0504030602030204" pitchFamily="34" charset="0"/>
              </a:rPr>
              <a:t>How are the emotions the same or different?</a:t>
            </a:r>
          </a:p>
        </p:txBody>
      </p:sp>
    </p:spTree>
    <p:extLst>
      <p:ext uri="{BB962C8B-B14F-4D97-AF65-F5344CB8AC3E}">
        <p14:creationId xmlns:p14="http://schemas.microsoft.com/office/powerpoint/2010/main" val="27642062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17220</TotalTime>
  <Words>1578</Words>
  <Application>Microsoft Office PowerPoint</Application>
  <PresentationFormat>On-screen Show (4:3)</PresentationFormat>
  <Paragraphs>172</Paragraphs>
  <Slides>33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vt:lpstr>
      <vt:lpstr>Ubuntu</vt:lpstr>
      <vt:lpstr>Ubuntu Light</vt:lpstr>
      <vt:lpstr>1_Custom Design</vt:lpstr>
      <vt:lpstr>Understanding Emotions</vt:lpstr>
      <vt:lpstr>PowerPoint Presentation</vt:lpstr>
      <vt:lpstr>PowerPoint Presentation</vt:lpstr>
      <vt:lpstr>PowerPoint Presentation</vt:lpstr>
      <vt:lpstr>Module Overview</vt:lpstr>
      <vt:lpstr>Lesson 1: Self-Awareness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 Self-Management</vt:lpstr>
      <vt:lpstr>PowerPoint Presentation</vt:lpstr>
      <vt:lpstr>PowerPoint Presentation</vt:lpstr>
      <vt:lpstr>PowerPoint Presentation</vt:lpstr>
      <vt:lpstr>PowerPoint Presentation</vt:lpstr>
      <vt:lpstr>Lesson 3: Empathizing with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Wrap Up</vt:lpstr>
      <vt:lpstr>PowerPoint Presentation</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Brandon Schatsiek</cp:lastModifiedBy>
  <cp:revision>110</cp:revision>
  <dcterms:created xsi:type="dcterms:W3CDTF">2012-07-03T15:00:02Z</dcterms:created>
  <dcterms:modified xsi:type="dcterms:W3CDTF">2021-09-01T18:14:05Z</dcterms:modified>
</cp:coreProperties>
</file>