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2"/>
  </p:notesMasterIdLst>
  <p:handoutMasterIdLst>
    <p:handoutMasterId r:id="rId33"/>
  </p:handoutMasterIdLst>
  <p:sldIdLst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7" r:id="rId16"/>
    <p:sldId id="314" r:id="rId17"/>
    <p:sldId id="306" r:id="rId18"/>
    <p:sldId id="311" r:id="rId19"/>
    <p:sldId id="315" r:id="rId20"/>
    <p:sldId id="317" r:id="rId21"/>
    <p:sldId id="316" r:id="rId22"/>
    <p:sldId id="318" r:id="rId23"/>
    <p:sldId id="288" r:id="rId24"/>
    <p:sldId id="312" r:id="rId25"/>
    <p:sldId id="313" r:id="rId26"/>
    <p:sldId id="319" r:id="rId27"/>
    <p:sldId id="320" r:id="rId28"/>
    <p:sldId id="321" r:id="rId29"/>
    <p:sldId id="322" r:id="rId30"/>
    <p:sldId id="30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4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8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17"/>
    <a:srgbClr val="222421"/>
    <a:srgbClr val="2E3333"/>
    <a:srgbClr val="1A1A16"/>
    <a:srgbClr val="1A1A10"/>
    <a:srgbClr val="16151E"/>
    <a:srgbClr val="292511"/>
    <a:srgbClr val="000000"/>
    <a:srgbClr val="FF55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1" autoAdjust="0"/>
    <p:restoredTop sz="89693" autoAdjust="0"/>
  </p:normalViewPr>
  <p:slideViewPr>
    <p:cSldViewPr snapToGrid="0" snapToObjects="1">
      <p:cViewPr varScale="1">
        <p:scale>
          <a:sx n="59" d="100"/>
          <a:sy n="59" d="100"/>
        </p:scale>
        <p:origin x="91" y="22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4" d="100"/>
          <a:sy n="54" d="100"/>
        </p:scale>
        <p:origin x="282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"/>
              <a:t>Нажмите, чтобы редактировать стили мастер-текста</a:t>
            </a:r>
          </a:p>
          <a:p>
            <a:pPr lvl="1"/>
            <a:r>
              <a:rPr lang="ru"/>
              <a:t>Второй уровень</a:t>
            </a:r>
          </a:p>
          <a:p>
            <a:pPr lvl="2"/>
            <a:r>
              <a:rPr lang="ru"/>
              <a:t>Третий уровень</a:t>
            </a:r>
          </a:p>
          <a:p>
            <a:pPr lvl="3"/>
            <a:r>
              <a:rPr lang="ru"/>
              <a:t>Четвёртый уровень</a:t>
            </a:r>
          </a:p>
          <a:p>
            <a:pPr lvl="4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" dirty="0"/>
              <a:t>*упоминайте, что ледоколы могут быть отличным способом вовлечь аудиторию с самого начала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3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92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5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11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5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48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29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67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32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95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50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08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18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24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Картина с зонтом&#10;&#10;Описание генерируется автоматически">
            <a:extLst>
              <a:ext uri="{FF2B5EF4-FFF2-40B4-BE49-F238E27FC236}">
                <a16:creationId xmlns:a16="http://schemas.microsoft.com/office/drawing/2014/main" id="{DBC0B292-6827-477F-87BA-1A1F6B173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E8A4F25-BCD5-4E1D-9FBB-BA69B8B0C1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A4E81C46-D5ED-49C4-9438-701E263150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78B14F2F-F62F-4ABD-A4DF-2F45781424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3C41A16B-6721-4C3F-A039-8DD29209A2B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67158" y="350016"/>
            <a:ext cx="2047804" cy="1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03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887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76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658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58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86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5885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43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57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60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4951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5260AA-B0D5-44A6-B7D9-51C25B156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6D06F8E-8164-41E1-B4BA-321AE83DCB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F5EA33BA-C0C4-46F3-9B1E-1B5C3ECAE3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1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"/>
              <a:t>Haga clic para modificar los estilos de texto del patrón</a:t>
            </a:r>
          </a:p>
          <a:p>
            <a:pPr lvl="1"/>
            <a:r>
              <a:rPr lang="ru"/>
              <a:t>Сегундо Нивел</a:t>
            </a:r>
          </a:p>
          <a:p>
            <a:pPr lvl="2"/>
            <a:r>
              <a:rPr lang="ru"/>
              <a:t>Tercer nivel</a:t>
            </a:r>
          </a:p>
          <a:p>
            <a:pPr lvl="3"/>
            <a:r>
              <a:rPr lang="ru"/>
              <a:t>Куарто нивел</a:t>
            </a:r>
          </a:p>
          <a:p>
            <a:pPr lvl="4"/>
            <a:r>
              <a:rPr lang="ru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C251CC7-99C3-48BA-855E-5331D962D2B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4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81992" y="5646738"/>
            <a:ext cx="4377645" cy="11033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Ведение</a:t>
            </a:r>
            <a:r>
              <a:rPr lang="en-US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обсуждений</a:t>
            </a:r>
            <a:endParaRPr lang="ru" sz="36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808387-D8CE-4523-8854-629DD5BC72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515" y="4069080"/>
            <a:ext cx="2006601" cy="19924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E279C62-A08D-4B01-B422-CE5914FA6873}"/>
              </a:ext>
            </a:extLst>
          </p:cNvPr>
          <p:cNvSpPr txBox="1"/>
          <p:nvPr/>
        </p:nvSpPr>
        <p:spPr>
          <a:xfrm>
            <a:off x="985200" y="2459296"/>
            <a:ext cx="6173678" cy="204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ПОКАЗ</a:t>
            </a:r>
            <a:r>
              <a:rPr lang="ru-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ЫВАЯ</a:t>
            </a:r>
            <a:endParaRPr lang="ru" sz="8800" dirty="0">
              <a:solidFill>
                <a:schemeClr val="bg1"/>
              </a:solidFill>
              <a:latin typeface="GT Walsheim Pro Condensed Black" panose="00000906000000000000" pitchFamily="2" charset="0"/>
            </a:endParaRPr>
          </a:p>
          <a:p>
            <a:pPr>
              <a:lnSpc>
                <a:spcPct val="70000"/>
              </a:lnSpc>
            </a:pPr>
            <a:r>
              <a:rPr lang="ru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ПУТЬ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BDD487-4A71-411B-9A0B-15B9F3722A5E}"/>
              </a:ext>
            </a:extLst>
          </p:cNvPr>
          <p:cNvSpPr txBox="1">
            <a:spLocks/>
          </p:cNvSpPr>
          <p:nvPr/>
        </p:nvSpPr>
        <p:spPr>
          <a:xfrm>
            <a:off x="1447050" y="50673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Обзор модуля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79532F-C2DD-49E5-934C-9EC2123756F1}"/>
              </a:ext>
            </a:extLst>
          </p:cNvPr>
          <p:cNvSpPr txBox="1">
            <a:spLocks/>
          </p:cNvSpPr>
          <p:nvPr/>
        </p:nvSpPr>
        <p:spPr>
          <a:xfrm>
            <a:off x="582651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1: Вовлечение аудитории.</a:t>
            </a:r>
            <a:r>
              <a:rPr lang="ru" sz="2000" b="1" dirty="0">
                <a:latin typeface="Ubuntu Light" panose="020B0304030602030204" pitchFamily="34" charset="0"/>
              </a:rPr>
              <a:t> </a:t>
            </a:r>
            <a:r>
              <a:rPr lang="ru" sz="2000" dirty="0">
                <a:latin typeface="Ubuntu Light" panose="020B0304030602030204" pitchFamily="34" charset="0"/>
              </a:rPr>
              <a:t>Мы обсудим </a:t>
            </a:r>
            <a:r>
              <a:rPr lang="en-US" sz="2000" dirty="0" err="1">
                <a:latin typeface="Ubuntu Light" panose="020B0304030602030204" pitchFamily="34" charset="0"/>
              </a:rPr>
              <a:t>приёмы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помогут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сделать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интересным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вовлекающим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2: Управление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ходом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обсуждения</a:t>
            </a:r>
            <a:r>
              <a:rPr lang="ru" sz="2000" b="1" dirty="0">
                <a:latin typeface="Ubuntu Light" panose="020B0304030602030204" pitchFamily="34" charset="0"/>
              </a:rPr>
              <a:t>.</a:t>
            </a:r>
            <a:r>
              <a:rPr lang="ru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обсудим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определять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основные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темы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находить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компромиссы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принимать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решения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устраивают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всех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Урок 3: Планирование </a:t>
            </a:r>
            <a:r>
              <a:rPr lang="en-US" sz="2000" b="1" u="sng" dirty="0">
                <a:latin typeface="Ubuntu Light" panose="020B0304030602030204" pitchFamily="34" charset="0"/>
              </a:rPr>
              <a:t>и </a:t>
            </a:r>
            <a:r>
              <a:rPr lang="en-US" sz="2000" b="1" u="sng" dirty="0" err="1">
                <a:latin typeface="Ubuntu Light" panose="020B0304030602030204" pitchFamily="34" charset="0"/>
              </a:rPr>
              <a:t>проведение</a:t>
            </a:r>
            <a:r>
              <a:rPr lang="en-US" sz="2000" b="1" u="sng" dirty="0">
                <a:latin typeface="Ubuntu Light" panose="020B0304030602030204" pitchFamily="34" charset="0"/>
              </a:rPr>
              <a:t> </a:t>
            </a:r>
            <a:r>
              <a:rPr lang="en-US" sz="2000" b="1" u="sng" dirty="0" err="1">
                <a:latin typeface="Ubuntu Light" panose="020B0304030602030204" pitchFamily="34" charset="0"/>
              </a:rPr>
              <a:t>обсуждения</a:t>
            </a:r>
            <a:r>
              <a:rPr lang="ru" sz="2000" dirty="0">
                <a:latin typeface="Ubuntu Light" panose="020B0304030602030204" pitchFamily="34" charset="0"/>
              </a:rPr>
              <a:t>.  Мы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обсудим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составить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повестку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обсуждения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A2A2C1-D904-4812-849E-CC0A7C5C8755}"/>
              </a:ext>
            </a:extLst>
          </p:cNvPr>
          <p:cNvSpPr txBox="1">
            <a:spLocks/>
          </p:cNvSpPr>
          <p:nvPr/>
        </p:nvSpPr>
        <p:spPr>
          <a:xfrm>
            <a:off x="1440700" y="47625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Знакомство</a:t>
            </a:r>
            <a:endParaRPr lang="en-US" sz="3200" b="1" dirty="0"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D2F9CB-33F2-41D2-B29C-363F398AE749}"/>
              </a:ext>
            </a:extLst>
          </p:cNvPr>
          <p:cNvSpPr txBox="1">
            <a:spLocks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" sz="2000" b="1" u="sng" dirty="0">
                <a:latin typeface="Ubuntu Light" panose="020B0304030602030204" pitchFamily="34" charset="0"/>
              </a:rPr>
              <a:t>Расскажите о себе: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ru-RU" sz="2000" dirty="0">
                <a:latin typeface="Ubuntu Light" panose="020B0304030602030204" pitchFamily="34" charset="0"/>
              </a:rPr>
              <a:t>Имя</a:t>
            </a:r>
            <a:endParaRPr lang="ru" sz="2000" dirty="0">
              <a:latin typeface="Ubuntu Light" panose="020B0304030602030204" pitchFamily="34" charset="0"/>
            </a:endParaRPr>
          </a:p>
          <a:p>
            <a:pPr marL="257168" indent="-257168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Расскажите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своём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любимом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упражнении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знакомства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DE6316-9A57-4227-8FC8-06498C74FD65}"/>
              </a:ext>
            </a:extLst>
          </p:cNvPr>
          <p:cNvSpPr txBox="1">
            <a:spLocks/>
          </p:cNvSpPr>
          <p:nvPr/>
        </p:nvSpPr>
        <p:spPr>
          <a:xfrm>
            <a:off x="1434350" y="46317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</a:t>
            </a:r>
            <a:r>
              <a:rPr lang="ru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от атлетов 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FA0AFD-D359-4A70-AA94-1FDA615E7BDE}"/>
              </a:ext>
            </a:extLst>
          </p:cNvPr>
          <p:cNvSpPr txBox="1">
            <a:spLocks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Уважительно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относитесь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тому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кто</a:t>
            </a:r>
            <a:r>
              <a:rPr lang="en-US" sz="2000" dirty="0">
                <a:latin typeface="Ubuntu Light" panose="020B0304030602030204" pitchFamily="34" charset="0"/>
              </a:rPr>
              <a:t> говорит.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Активно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участвуйте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занятии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Задавайте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вопросы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95670A-3150-452C-A091-B0F968FE1204}"/>
              </a:ext>
            </a:extLst>
          </p:cNvPr>
          <p:cNvSpPr txBox="1">
            <a:spLocks/>
          </p:cNvSpPr>
          <p:nvPr/>
        </p:nvSpPr>
        <p:spPr>
          <a:xfrm>
            <a:off x="1440700" y="46825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Ожидания </a:t>
            </a:r>
            <a:r>
              <a:rPr lang="ru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от наставников 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6E87BF-D6C2-449A-8D9C-7E83E41F0506}"/>
              </a:ext>
            </a:extLst>
          </p:cNvPr>
          <p:cNvSpPr txBox="1">
            <a:spLocks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внимательны</a:t>
            </a: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готовы помочь </a:t>
            </a:r>
            <a:r>
              <a:rPr lang="en-US" sz="2000" dirty="0" err="1">
                <a:latin typeface="Ubuntu Light" panose="020B0304030602030204" pitchFamily="34" charset="0"/>
              </a:rPr>
              <a:t>атлетам-участникам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попросят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; </a:t>
            </a: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только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тогда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просит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помощи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Не говорите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предполагайте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помощь</a:t>
            </a:r>
            <a:r>
              <a:rPr lang="en-US" sz="2000" dirty="0">
                <a:latin typeface="Ubuntu Light" panose="020B0304030602030204" pitchFamily="34" charset="0"/>
              </a:rPr>
              <a:t> — </a:t>
            </a:r>
            <a:r>
              <a:rPr lang="en-US" sz="2000" dirty="0" err="1">
                <a:latin typeface="Ubuntu Light" panose="020B0304030602030204" pitchFamily="34" charset="0"/>
              </a:rPr>
              <a:t>сначала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спросите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их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Будьте энергичны и </a:t>
            </a:r>
            <a:r>
              <a:rPr lang="en-US" sz="2000" dirty="0" err="1">
                <a:latin typeface="Ubuntu Light" panose="020B0304030602030204" pitchFamily="34" charset="0"/>
              </a:rPr>
              <a:t>сохраняйте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позитивный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настрой</a:t>
            </a:r>
            <a:endParaRPr lang="ru" sz="2000" dirty="0">
              <a:latin typeface="Ubuntu Light" panose="020B0304030602030204" pitchFamily="34" charset="0"/>
            </a:endParaRPr>
          </a:p>
          <a:p>
            <a:pPr marL="342892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Сведите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отвлекающие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факторы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минимуму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360092-2F43-48A5-B872-BF7AE9ED8A2D}"/>
              </a:ext>
            </a:extLst>
          </p:cNvPr>
          <p:cNvSpPr txBox="1">
            <a:spLocks/>
          </p:cNvSpPr>
          <p:nvPr/>
        </p:nvSpPr>
        <p:spPr>
          <a:xfrm>
            <a:off x="1447050" y="46355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latin typeface="Ubuntu Light" panose="020B0304030602030204" pitchFamily="34" charset="0"/>
              </a:rPr>
              <a:t>Ожидания </a:t>
            </a:r>
            <a:r>
              <a:rPr lang="ru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от фасилитаторов 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07C51C-0A1F-4FF3-A08B-80CBB1141900}"/>
              </a:ext>
            </a:extLst>
          </p:cNvPr>
          <p:cNvSpPr txBox="1">
            <a:spLocks/>
          </p:cNvSpPr>
          <p:nvPr/>
        </p:nvSpPr>
        <p:spPr>
          <a:xfrm>
            <a:off x="576937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Будьте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готовы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проводить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занятие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старайтесь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учитывать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потребности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всех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атлетов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узнать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что-то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новое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себе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других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для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того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атлет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добиться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успеха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развиваться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Поддерживайте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вопросы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которые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способствуют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обучению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Относитесь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атлетам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наставникам</a:t>
            </a:r>
            <a:r>
              <a:rPr lang="en-US" sz="2000" dirty="0">
                <a:latin typeface="Ubuntu Light" panose="020B0304030602030204" pitchFamily="34" charset="0"/>
              </a:rPr>
              <a:t> с </a:t>
            </a:r>
            <a:r>
              <a:rPr lang="en-US" sz="2000" dirty="0" err="1">
                <a:latin typeface="Ubuntu Light" panose="020B0304030602030204" pitchFamily="34" charset="0"/>
              </a:rPr>
              <a:t>уважением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заботой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342892" lvl="0" indent="-342892"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Создавайте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атмосферу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взаимного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уважения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радости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обучения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88C63134-95E5-436F-AC56-DAEBA3538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526" y="2407158"/>
            <a:ext cx="2051483" cy="204368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6EFBE5F-CE4F-4ABC-A135-77FD59C0E06D}"/>
              </a:ext>
            </a:extLst>
          </p:cNvPr>
          <p:cNvSpPr txBox="1">
            <a:spLocks/>
          </p:cNvSpPr>
          <p:nvPr/>
        </p:nvSpPr>
        <p:spPr>
          <a:xfrm>
            <a:off x="551900" y="476250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1: Вовлечение аудитории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87D3B0F-857D-457D-8968-B0D9F39CA71C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755669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В этом уроке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</a:t>
            </a:r>
          </a:p>
          <a:p>
            <a:pPr lvl="0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Подумаете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о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том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ваши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действия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могут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способствовать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вовлечению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аудитории</a:t>
            </a:r>
            <a:endParaRPr lang="en-US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конкретные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приёмы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вовлечения</a:t>
            </a:r>
            <a:endParaRPr lang="ru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393BC65A-7ED5-471E-9221-19ABC7083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399" y="1805176"/>
            <a:ext cx="1215893" cy="17457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E1D91A-BC5B-417A-B0C5-C7C78C9A0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753" y="4165917"/>
            <a:ext cx="2396494" cy="1951704"/>
          </a:xfrm>
          <a:prstGeom prst="rect">
            <a:avLst/>
          </a:prstGeom>
        </p:spPr>
      </p:pic>
      <p:pic>
        <p:nvPicPr>
          <p:cNvPr id="28" name="Picture 27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F5EF3461-6220-43D4-83CF-09B40AFF2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746" y="1805176"/>
            <a:ext cx="1455423" cy="1667991"/>
          </a:xfrm>
          <a:prstGeom prst="rect">
            <a:avLst/>
          </a:prstGeom>
        </p:spPr>
      </p:pic>
      <p:pic>
        <p:nvPicPr>
          <p:cNvPr id="4" name="Picture 3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3E57D85B-69A2-4E79-9DBD-472FC9E06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992" y="1780127"/>
            <a:ext cx="1304016" cy="1795841"/>
          </a:xfrm>
          <a:prstGeom prst="rect">
            <a:avLst/>
          </a:prstGeom>
        </p:spPr>
      </p:pic>
      <p:pic>
        <p:nvPicPr>
          <p:cNvPr id="6" name="Picture 5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FA872FD3-E9C9-4E59-92E7-FB881329A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9865" y="4165918"/>
            <a:ext cx="2163035" cy="1906885"/>
          </a:xfrm>
          <a:prstGeom prst="rect">
            <a:avLst/>
          </a:prstGeom>
        </p:spPr>
      </p:pic>
      <p:pic>
        <p:nvPicPr>
          <p:cNvPr id="8" name="Picture 7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FFBF23FA-3F52-4957-AA75-201FA5D4F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7384" y="4165917"/>
            <a:ext cx="1243784" cy="198914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C2ED32B-0F61-4D78-8947-19838E763BB8}"/>
              </a:ext>
            </a:extLst>
          </p:cNvPr>
          <p:cNvSpPr txBox="1">
            <a:spLocks/>
          </p:cNvSpPr>
          <p:nvPr/>
        </p:nvSpPr>
        <p:spPr>
          <a:xfrm>
            <a:off x="1434349" y="457139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Приёмы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вовлечения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40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C9988B-374F-4EE4-84E9-6DBF1DAB4757}"/>
              </a:ext>
            </a:extLst>
          </p:cNvPr>
          <p:cNvSpPr txBox="1">
            <a:spLocks/>
          </p:cNvSpPr>
          <p:nvPr/>
        </p:nvSpPr>
        <p:spPr>
          <a:xfrm>
            <a:off x="1434348" y="49365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Размышления о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проведённом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времени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0EC4C3-61CE-4209-9771-8AF79B888CFC}"/>
              </a:ext>
            </a:extLst>
          </p:cNvPr>
          <p:cNvSpPr txBox="1">
            <a:spLocks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понимаете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вас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слушают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примеры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позитивного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языка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тела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мимики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можете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привести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ещё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может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отвлекать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вас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встречи</a:t>
            </a:r>
            <a:r>
              <a:rPr lang="en-US" sz="2000" dirty="0">
                <a:latin typeface="Ubuntu Light" panose="020B0304030602030204" pitchFamily="34" charset="0"/>
              </a:rPr>
              <a:t>? А </a:t>
            </a:r>
            <a:r>
              <a:rPr lang="en-US" sz="2000" dirty="0" err="1">
                <a:latin typeface="Ubuntu Light" panose="020B0304030602030204" pitchFamily="34" charset="0"/>
              </a:rPr>
              <a:t>если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встреча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проходит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виртуальном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формате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385754" lvl="0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ещё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способы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удержать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внимание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аудитории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побудить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участвовать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можете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предложить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7294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омната с картиной&#10;&#10;Описание генерируется автоматически">
            <a:extLst>
              <a:ext uri="{FF2B5EF4-FFF2-40B4-BE49-F238E27FC236}">
                <a16:creationId xmlns:a16="http://schemas.microsoft.com/office/drawing/2014/main" id="{C4D66C8E-DF61-4FDC-9C11-997451DF9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774" y="2510683"/>
            <a:ext cx="2320325" cy="183663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4A078AEF-BE9A-42D9-9A11-DD21A7E930ED}"/>
              </a:ext>
            </a:extLst>
          </p:cNvPr>
          <p:cNvSpPr txBox="1">
            <a:spLocks/>
          </p:cNvSpPr>
          <p:nvPr/>
        </p:nvSpPr>
        <p:spPr>
          <a:xfrm>
            <a:off x="584478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2: Управление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ходом</a:t>
            </a:r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обсуждения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D82AF36-38A1-490E-B8D7-6F4DED41AF90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В этом уроке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</a:t>
            </a:r>
          </a:p>
          <a:p>
            <a:pPr marL="257168" lvl="0" indent="-257168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выделять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основные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темы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принимать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решения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которые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устраивают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всех</a:t>
            </a:r>
            <a:endParaRPr lang="en-US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257168" lvl="0" indent="-257168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другие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способы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поддерживать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обсуждение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делать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его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продуктивным</a:t>
            </a:r>
            <a:endParaRPr lang="en-US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12D9FC1D-0FCA-4AA2-AB78-8E0C0BC2B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247" y="1556708"/>
            <a:ext cx="4155505" cy="4445684"/>
          </a:xfrm>
          <a:prstGeom prst="rect">
            <a:avLst/>
          </a:prstGeom>
        </p:spPr>
      </p:pic>
      <p:pic>
        <p:nvPicPr>
          <p:cNvPr id="7" name="Picture 6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15BE4F1E-DA3B-4CD6-85E4-4A7EB1503D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798"/>
          <a:stretch/>
        </p:blipFill>
        <p:spPr>
          <a:xfrm>
            <a:off x="10604092" y="5013950"/>
            <a:ext cx="1329331" cy="137619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60B70A-FCA5-4336-A72E-8063F12C1BBB}"/>
              </a:ext>
            </a:extLst>
          </p:cNvPr>
          <p:cNvSpPr txBox="1">
            <a:spLocks/>
          </p:cNvSpPr>
          <p:nvPr/>
        </p:nvSpPr>
        <p:spPr>
          <a:xfrm>
            <a:off x="1434346" y="4984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Выявление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общей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темы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4A86FE17-7E06-4D5F-B4F6-1975A20D6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954" y="1268538"/>
            <a:ext cx="4666091" cy="4985658"/>
          </a:xfrm>
          <a:prstGeom prst="rect">
            <a:avLst/>
          </a:prstGeom>
        </p:spPr>
      </p:pic>
      <p:pic>
        <p:nvPicPr>
          <p:cNvPr id="6" name="Picture 5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9F9091C0-C3A1-4DD3-AB4E-D888670263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386"/>
          <a:stretch/>
        </p:blipFill>
        <p:spPr>
          <a:xfrm>
            <a:off x="10546942" y="5010188"/>
            <a:ext cx="1315607" cy="1379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758F989-EBB1-48D0-8340-35F3D26AEB08}"/>
              </a:ext>
            </a:extLst>
          </p:cNvPr>
          <p:cNvSpPr txBox="1">
            <a:spLocks/>
          </p:cNvSpPr>
          <p:nvPr/>
        </p:nvSpPr>
        <p:spPr>
          <a:xfrm>
            <a:off x="1448636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n-US" sz="3200" b="1" dirty="0" err="1">
                <a:latin typeface="Ubuntu Light" panose="020B0304030602030204" pitchFamily="34" charset="0"/>
              </a:rPr>
              <a:t>Поиск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latin typeface="Ubuntu Light" panose="020B0304030602030204" pitchFamily="34" charset="0"/>
              </a:rPr>
              <a:t>компромисса</a:t>
            </a:r>
            <a:endParaRPr lang="ru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98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7B838F1C-704B-4FC8-B35B-CE7B90892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620" y="1569718"/>
            <a:ext cx="3016759" cy="472088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5D1F67-6CAC-4ECA-B8AC-815D443A970A}"/>
              </a:ext>
            </a:extLst>
          </p:cNvPr>
          <p:cNvSpPr txBox="1">
            <a:spLocks/>
          </p:cNvSpPr>
          <p:nvPr/>
        </p:nvSpPr>
        <p:spPr>
          <a:xfrm>
            <a:off x="1453398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Сценарий </a:t>
            </a:r>
            <a:r>
              <a:rPr lang="en-US" sz="3200" b="1" dirty="0">
                <a:latin typeface="Ubuntu Light" panose="020B0304030602030204" pitchFamily="34" charset="0"/>
              </a:rPr>
              <a:t>№</a:t>
            </a:r>
            <a:r>
              <a:rPr lang="ru" sz="3200" b="1" dirty="0">
                <a:latin typeface="Ubuntu Light" panose="020B0304030602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402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артинка с часами&#10;&#10;Описание генерируется автоматически">
            <a:extLst>
              <a:ext uri="{FF2B5EF4-FFF2-40B4-BE49-F238E27FC236}">
                <a16:creationId xmlns:a16="http://schemas.microsoft.com/office/drawing/2014/main" id="{00925FEF-608B-4E79-9193-73D6B8410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083" y="5060950"/>
            <a:ext cx="1272592" cy="1272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68AB198-7F60-464A-A692-48127F7ACB99}"/>
              </a:ext>
            </a:extLst>
          </p:cNvPr>
          <p:cNvSpPr txBox="1">
            <a:spLocks/>
          </p:cNvSpPr>
          <p:nvPr/>
        </p:nvSpPr>
        <p:spPr>
          <a:xfrm>
            <a:off x="1453397" y="47042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Сценарий </a:t>
            </a:r>
            <a:r>
              <a:rPr lang="en-US" sz="3200" b="1" dirty="0">
                <a:latin typeface="Ubuntu Light" panose="020B0304030602030204" pitchFamily="34" charset="0"/>
              </a:rPr>
              <a:t>№</a:t>
            </a:r>
            <a:r>
              <a:rPr lang="ru" sz="3200" b="1" dirty="0">
                <a:latin typeface="Ubuntu Light" panose="020B0304030602030204" pitchFamily="34" charset="0"/>
              </a:rPr>
              <a:t>1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A0DE04-76F6-4BE3-9B14-53ECE1F5B132}"/>
              </a:ext>
            </a:extLst>
          </p:cNvPr>
          <p:cNvSpPr txBox="1">
            <a:spLocks/>
          </p:cNvSpPr>
          <p:nvPr/>
        </p:nvSpPr>
        <p:spPr>
          <a:xfrm>
            <a:off x="586463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Отлично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Давайте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теперь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попробуем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высказаться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кому-нибудь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ещё</a:t>
            </a:r>
            <a:r>
              <a:rPr lang="en-US" sz="2000" dirty="0">
                <a:latin typeface="Ubuntu Light" panose="020B0304030602030204" pitchFamily="34" charset="0"/>
              </a:rPr>
              <a:t>».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Выберите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подходящий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момент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прервать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говорящего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предоставить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слово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другому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участнику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Ubuntu Light" panose="020B0304030602030204" pitchFamily="34" charset="0"/>
              </a:rPr>
              <a:t>В </a:t>
            </a:r>
            <a:r>
              <a:rPr lang="en-US" sz="2000" dirty="0" err="1">
                <a:latin typeface="Ubuntu Light" panose="020B0304030602030204" pitchFamily="34" charset="0"/>
              </a:rPr>
              <a:t>начале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встречи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установите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основные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правила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Объясните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возможность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высказаться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каждому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должны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доминировать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обсуждении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перебивать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друг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друга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" sz="2000" b="1" dirty="0">
                <a:latin typeface="Ubuntu Light" panose="020B0304030602030204" pitchFamily="34" charset="0"/>
              </a:rPr>
              <a:t>Примечание: </a:t>
            </a:r>
            <a:r>
              <a:rPr lang="ru" sz="2000" dirty="0">
                <a:latin typeface="Ubuntu Light" panose="020B0304030602030204" pitchFamily="34" charset="0"/>
              </a:rPr>
              <a:t>Обязательно сохраняйте </a:t>
            </a:r>
            <a:r>
              <a:rPr lang="en-US" sz="2000" dirty="0" err="1">
                <a:latin typeface="Ubuntu Light" panose="020B0304030602030204" pitchFamily="34" charset="0"/>
              </a:rPr>
              <a:t>доброжелательный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тон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42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F5DB6863-3B38-400B-8690-A968B987D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639" y="1823465"/>
            <a:ext cx="3474723" cy="412333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053FE7-4DDC-4FE9-985A-8ED20670B5E4}"/>
              </a:ext>
            </a:extLst>
          </p:cNvPr>
          <p:cNvSpPr txBox="1">
            <a:spLocks/>
          </p:cNvSpPr>
          <p:nvPr/>
        </p:nvSpPr>
        <p:spPr>
          <a:xfrm>
            <a:off x="1453397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Сценарий </a:t>
            </a:r>
            <a:r>
              <a:rPr lang="en-US" sz="3200" b="1" dirty="0">
                <a:latin typeface="Ubuntu Light" panose="020B0304030602030204" pitchFamily="34" charset="0"/>
              </a:rPr>
              <a:t>№ </a:t>
            </a:r>
            <a:r>
              <a:rPr lang="ru" sz="3200" b="1" dirty="0">
                <a:latin typeface="Ubuntu Light" panose="020B030403060203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21931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рупный план таблички&#10;&#10;Описание генерируется автоматически">
            <a:extLst>
              <a:ext uri="{FF2B5EF4-FFF2-40B4-BE49-F238E27FC236}">
                <a16:creationId xmlns:a16="http://schemas.microsoft.com/office/drawing/2014/main" id="{4BF422D0-4A7C-4476-8911-0F1BE2EBE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563" y="5041900"/>
            <a:ext cx="1423909" cy="12482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3C084D1-7D93-47E8-BECC-1403D25A8ABE}"/>
              </a:ext>
            </a:extLst>
          </p:cNvPr>
          <p:cNvSpPr txBox="1">
            <a:spLocks/>
          </p:cNvSpPr>
          <p:nvPr/>
        </p:nvSpPr>
        <p:spPr>
          <a:xfrm>
            <a:off x="1453398" y="46196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Сценарий </a:t>
            </a:r>
            <a:r>
              <a:rPr lang="en-US" sz="3200" b="1" dirty="0">
                <a:latin typeface="Ubuntu Light" panose="020B0304030602030204" pitchFamily="34" charset="0"/>
              </a:rPr>
              <a:t>№ </a:t>
            </a:r>
            <a:r>
              <a:rPr lang="ru" sz="3200" b="1" dirty="0">
                <a:latin typeface="Ubuntu Light" panose="020B0304030602030204" pitchFamily="34" charset="0"/>
              </a:rPr>
              <a:t>2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7B8290-9CA1-4FC1-9568-0860249C4690}"/>
              </a:ext>
            </a:extLst>
          </p:cNvPr>
          <p:cNvSpPr txBox="1">
            <a:spLocks/>
          </p:cNvSpPr>
          <p:nvPr/>
        </p:nvSpPr>
        <p:spPr>
          <a:xfrm>
            <a:off x="57693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Напомните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каждого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имеет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значение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Ubuntu Light" panose="020B0304030602030204" pitchFamily="34" charset="0"/>
              </a:rPr>
              <a:t>«</a:t>
            </a:r>
            <a:r>
              <a:rPr lang="en-US" sz="2000" dirty="0" err="1">
                <a:latin typeface="Ubuntu Light" panose="020B0304030602030204" pitchFamily="34" charset="0"/>
              </a:rPr>
              <a:t>Сейчас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спорить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Возможно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сможете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разногласия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перерыва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после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встречи</a:t>
            </a:r>
            <a:r>
              <a:rPr lang="en-US" sz="2000" dirty="0">
                <a:latin typeface="Ubuntu Light" panose="020B0304030602030204" pitchFamily="34" charset="0"/>
              </a:rPr>
              <a:t>».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Прервите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обсуждение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смените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тему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ru" sz="2000" dirty="0">
              <a:latin typeface="Ubuntu Light" panose="020B030403060203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218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Изображение с графикой&#10;&#10;Описание генерируется автоматически">
            <a:extLst>
              <a:ext uri="{FF2B5EF4-FFF2-40B4-BE49-F238E27FC236}">
                <a16:creationId xmlns:a16="http://schemas.microsoft.com/office/drawing/2014/main" id="{966FAA8B-F45C-43B3-83FD-D3FD79DEE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999" y="1770551"/>
            <a:ext cx="3826003" cy="396493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0462D65-0C58-47AA-A3A1-26A19FCF3C28}"/>
              </a:ext>
            </a:extLst>
          </p:cNvPr>
          <p:cNvSpPr txBox="1">
            <a:spLocks/>
          </p:cNvSpPr>
          <p:nvPr/>
        </p:nvSpPr>
        <p:spPr>
          <a:xfrm>
            <a:off x="145339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Сценарий </a:t>
            </a:r>
            <a:r>
              <a:rPr lang="en-US" sz="3200" b="1" dirty="0">
                <a:latin typeface="Ubuntu Light" panose="020B0304030602030204" pitchFamily="34" charset="0"/>
              </a:rPr>
              <a:t>№</a:t>
            </a:r>
            <a:r>
              <a:rPr lang="ru" sz="3200" b="1" dirty="0">
                <a:latin typeface="Ubuntu Light" panose="020B0304030602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5747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Крупный план логотипа&#10;&#10;Описание генерируется автоматически">
            <a:extLst>
              <a:ext uri="{FF2B5EF4-FFF2-40B4-BE49-F238E27FC236}">
                <a16:creationId xmlns:a16="http://schemas.microsoft.com/office/drawing/2014/main" id="{813D77F6-9852-4775-918F-9500FEED2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442" y="5194300"/>
            <a:ext cx="1465641" cy="10726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A26CE4-72C0-491F-9FA5-CB5C9D67DE0E}"/>
              </a:ext>
            </a:extLst>
          </p:cNvPr>
          <p:cNvSpPr txBox="1">
            <a:spLocks/>
          </p:cNvSpPr>
          <p:nvPr/>
        </p:nvSpPr>
        <p:spPr>
          <a:xfrm>
            <a:off x="1453395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Сценарий </a:t>
            </a:r>
            <a:r>
              <a:rPr lang="en-US" sz="3200" b="1" dirty="0">
                <a:latin typeface="Ubuntu Light" panose="020B0304030602030204" pitchFamily="34" charset="0"/>
              </a:rPr>
              <a:t>№ </a:t>
            </a:r>
            <a:r>
              <a:rPr lang="ru" sz="3200" b="1" dirty="0">
                <a:latin typeface="Ubuntu Light" panose="020B0304030602030204" pitchFamily="34" charset="0"/>
              </a:rPr>
              <a:t>3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E40E0A-B69E-4F06-94A0-291F9815B87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Отложенные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вопросы</a:t>
            </a:r>
            <a:endParaRPr lang="en-US" sz="2000" dirty="0">
              <a:latin typeface="Ubuntu Light" panose="020B03040306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Напомните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всем</a:t>
            </a:r>
            <a:r>
              <a:rPr lang="en-US" sz="2000" dirty="0">
                <a:latin typeface="Ubuntu Light" panose="020B0304030602030204" pitchFamily="34" charset="0"/>
              </a:rPr>
              <a:t> о </a:t>
            </a:r>
            <a:r>
              <a:rPr lang="en-US" sz="2000" dirty="0" err="1">
                <a:latin typeface="Ubuntu Light" panose="020B0304030602030204" pitchFamily="34" charset="0"/>
              </a:rPr>
              <a:t>теме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обсуждения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«Это важно, но сейчас нам нужно </a:t>
            </a:r>
            <a:r>
              <a:rPr lang="en-US" sz="2000" dirty="0" err="1">
                <a:latin typeface="Ubuntu Light" panose="020B0304030602030204" pitchFamily="34" charset="0"/>
              </a:rPr>
              <a:t>обсудить</a:t>
            </a:r>
            <a:r>
              <a:rPr lang="ru" sz="2000" dirty="0">
                <a:latin typeface="Ubuntu Light" panose="020B0304030602030204" pitchFamily="34" charset="0"/>
              </a:rPr>
              <a:t> _____»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«Мы можем </a:t>
            </a:r>
            <a:r>
              <a:rPr lang="en-US" sz="2000" dirty="0" err="1">
                <a:latin typeface="Ubuntu Light" panose="020B0304030602030204" pitchFamily="34" charset="0"/>
              </a:rPr>
              <a:t>обсудить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это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следующий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раз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Сейчас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обсудить</a:t>
            </a:r>
            <a:r>
              <a:rPr lang="ru" sz="2000" dirty="0">
                <a:latin typeface="Ubuntu Light" panose="020B0304030602030204" pitchFamily="34" charset="0"/>
              </a:rPr>
              <a:t>_____»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" sz="2000" dirty="0">
                <a:latin typeface="Ubuntu Light" panose="020B0304030602030204" pitchFamily="34" charset="0"/>
              </a:rPr>
              <a:t>«Давай </a:t>
            </a:r>
            <a:r>
              <a:rPr lang="en-US" sz="2000" dirty="0" err="1">
                <a:latin typeface="Ubuntu Light" panose="020B0304030602030204" pitchFamily="34" charset="0"/>
              </a:rPr>
              <a:t>придерживаться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темы</a:t>
            </a:r>
            <a:r>
              <a:rPr lang="ru" sz="2000" dirty="0">
                <a:latin typeface="Ubuntu Light" panose="020B0304030602030204" pitchFamily="34" charset="0"/>
              </a:rPr>
              <a:t>»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  <a:endParaRPr lang="ru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33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19220E-7EA2-4519-9717-431EEA8F4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046" y="2343758"/>
            <a:ext cx="1859954" cy="196644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B9C56C9-6935-48E5-8A2C-536DFFF44C9E}"/>
              </a:ext>
            </a:extLst>
          </p:cNvPr>
          <p:cNvSpPr txBox="1">
            <a:spLocks/>
          </p:cNvSpPr>
          <p:nvPr/>
        </p:nvSpPr>
        <p:spPr>
          <a:xfrm>
            <a:off x="550310" y="514354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Урок 3: Планирование и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проведение</a:t>
            </a:r>
            <a:r>
              <a:rPr lang="en-U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обсуждения</a:t>
            </a:r>
            <a:endParaRPr lang="ru" sz="3200" b="1" dirty="0">
              <a:solidFill>
                <a:schemeClr val="bg1"/>
              </a:solidFill>
              <a:latin typeface="Ubuntu Light" panose="020B0304030602030204" pitchFamily="34" charset="0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3231CA5-4369-4031-85D1-56BA755876AC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В этом уроке </a:t>
            </a:r>
            <a:r>
              <a:rPr lang="en-US" b="1" u="sng" dirty="0" err="1">
                <a:solidFill>
                  <a:schemeClr val="bg1"/>
                </a:solidFill>
                <a:latin typeface="Ubuntu Light" panose="020B0304030602030204" pitchFamily="34" charset="0"/>
              </a:rPr>
              <a:t>вы</a:t>
            </a:r>
            <a:r>
              <a:rPr lang="ru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: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Обсудите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важность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наличия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повестки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</a:p>
          <a:p>
            <a:pPr marL="257168" lvl="0" indent="-257168" algn="just"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Попрактикуетесь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в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составлении</a:t>
            </a:r>
            <a:r>
              <a:rPr lang="en-US" dirty="0">
                <a:solidFill>
                  <a:schemeClr val="bg1"/>
                </a:solidFill>
                <a:latin typeface="Ubuntu Light" panose="020B0304030602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Ubuntu Light" panose="020B0304030602030204" pitchFamily="34" charset="0"/>
              </a:rPr>
              <a:t>повестки</a:t>
            </a:r>
            <a:endParaRPr lang="en-US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257168" indent="-257168" algn="just">
              <a:lnSpc>
                <a:spcPct val="150000"/>
              </a:lnSpc>
            </a:pPr>
            <a:endParaRPr lang="ru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1A32D-0AF8-4B9D-BF8F-740014D11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54" t="22484" r="36966" b="35423"/>
          <a:stretch/>
        </p:blipFill>
        <p:spPr>
          <a:xfrm>
            <a:off x="3445588" y="1414408"/>
            <a:ext cx="5300823" cy="47941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9185479-F840-47E7-A035-546A8EC4C4B5}"/>
              </a:ext>
            </a:extLst>
          </p:cNvPr>
          <p:cNvSpPr txBox="1">
            <a:spLocks/>
          </p:cNvSpPr>
          <p:nvPr/>
        </p:nvSpPr>
        <p:spPr>
          <a:xfrm>
            <a:off x="1448638" y="46196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Со</a:t>
            </a:r>
            <a:r>
              <a:rPr lang="en-US" sz="3200" b="1" dirty="0" err="1">
                <a:latin typeface="Ubuntu Light" panose="020B0304030602030204" pitchFamily="34" charset="0"/>
              </a:rPr>
              <a:t>ставьте</a:t>
            </a:r>
            <a:r>
              <a:rPr lang="en-US" sz="3200" b="1" dirty="0">
                <a:latin typeface="Ubuntu Light" panose="020B0304030602030204" pitchFamily="34" charset="0"/>
              </a:rPr>
              <a:t> </a:t>
            </a:r>
            <a:r>
              <a:rPr lang="ru" sz="3200" b="1" dirty="0">
                <a:latin typeface="Ubuntu Light" panose="020B0304030602030204" pitchFamily="34" charset="0"/>
              </a:rPr>
              <a:t> повестку дня</a:t>
            </a:r>
          </a:p>
        </p:txBody>
      </p:sp>
    </p:spTree>
    <p:extLst>
      <p:ext uri="{BB962C8B-B14F-4D97-AF65-F5344CB8AC3E}">
        <p14:creationId xmlns:p14="http://schemas.microsoft.com/office/powerpoint/2010/main" val="1694245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E8ACC52-1801-443E-834D-7F1551FE3CA9}"/>
              </a:ext>
            </a:extLst>
          </p:cNvPr>
          <p:cNvSpPr txBox="1">
            <a:spLocks/>
          </p:cNvSpPr>
          <p:nvPr/>
        </p:nvSpPr>
        <p:spPr>
          <a:xfrm>
            <a:off x="143434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Обсуждение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35F95D-8D00-4C26-84F2-93B315BEC0B7}"/>
              </a:ext>
            </a:extLst>
          </p:cNvPr>
          <p:cNvSpPr txBox="1">
            <a:spLocks/>
          </p:cNvSpPr>
          <p:nvPr/>
        </p:nvSpPr>
        <p:spPr>
          <a:xfrm>
            <a:off x="562646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основные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включили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повестку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дня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Сколько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времени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запланировали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каждую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тему</a:t>
            </a:r>
            <a:r>
              <a:rPr lang="en-US" sz="2000" dirty="0">
                <a:latin typeface="Ubuntu Light" panose="020B0304030602030204" pitchFamily="34" charset="0"/>
              </a:rPr>
              <a:t>?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определили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порядок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</a:t>
            </a:r>
            <a:r>
              <a:rPr lang="en-US" sz="2000" dirty="0">
                <a:latin typeface="Ubuntu Light" panose="020B030403060203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ru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834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E1A076DA-E79E-4212-ADB4-866B4540570D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DE02602-A4E9-4E26-9823-B727059CC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B453FC-F7FE-4A1E-B806-480F407FA34C}"/>
                </a:ext>
              </a:extLst>
            </p:cNvPr>
            <p:cNvSpPr/>
            <p:nvPr/>
          </p:nvSpPr>
          <p:spPr>
            <a:xfrm>
              <a:off x="3099800" y="2229107"/>
              <a:ext cx="2241821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501D3C77-5263-47EE-9744-DE3432168B8E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Улучшение повестки дня</a:t>
            </a:r>
          </a:p>
        </p:txBody>
      </p:sp>
    </p:spTree>
    <p:extLst>
      <p:ext uri="{BB962C8B-B14F-4D97-AF65-F5344CB8AC3E}">
        <p14:creationId xmlns:p14="http://schemas.microsoft.com/office/powerpoint/2010/main" val="3349302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7DFD2139-859D-4B42-8A10-42B16AC880CF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109188D-63F3-472E-869E-7B60C0A21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862CAD8C-6E24-4A44-ACE8-F860B04CC1FD}"/>
                </a:ext>
              </a:extLst>
            </p:cNvPr>
            <p:cNvSpPr/>
            <p:nvPr/>
          </p:nvSpPr>
          <p:spPr>
            <a:xfrm>
              <a:off x="5408428" y="2229107"/>
              <a:ext cx="2241821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9CE36715-B55F-491A-8DF1-27883478F27B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Улучшение повестки дня</a:t>
            </a:r>
          </a:p>
        </p:txBody>
      </p:sp>
    </p:spTree>
    <p:extLst>
      <p:ext uri="{BB962C8B-B14F-4D97-AF65-F5344CB8AC3E}">
        <p14:creationId xmlns:p14="http://schemas.microsoft.com/office/powerpoint/2010/main" val="4251532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BFE142B6-3E58-495B-9FF0-46EAFA761A83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0D3DAAAB-146A-4176-BC50-BD9E75E25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DA59BFB8-66FD-478A-A06F-AD44348C70EB}"/>
                </a:ext>
              </a:extLst>
            </p:cNvPr>
            <p:cNvSpPr/>
            <p:nvPr/>
          </p:nvSpPr>
          <p:spPr>
            <a:xfrm>
              <a:off x="7632546" y="2229107"/>
              <a:ext cx="1571839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3E4CDEE-B4BD-4E13-98D5-DCBD8C0D7287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Улучшение повестки дня</a:t>
            </a:r>
          </a:p>
        </p:txBody>
      </p:sp>
    </p:spTree>
    <p:extLst>
      <p:ext uri="{BB962C8B-B14F-4D97-AF65-F5344CB8AC3E}">
        <p14:creationId xmlns:p14="http://schemas.microsoft.com/office/powerpoint/2010/main" val="1478297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3C7EA45-EB49-47D3-90EA-97CC4A547959}"/>
              </a:ext>
            </a:extLst>
          </p:cNvPr>
          <p:cNvSpPr txBox="1">
            <a:spLocks/>
          </p:cNvSpPr>
          <p:nvPr/>
        </p:nvSpPr>
        <p:spPr>
          <a:xfrm>
            <a:off x="1462930" y="4936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Советы по ведению обсуждений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776196F-DDF3-43BA-A88F-055E11589AC6}"/>
              </a:ext>
            </a:extLst>
          </p:cNvPr>
          <p:cNvSpPr txBox="1">
            <a:spLocks/>
          </p:cNvSpPr>
          <p:nvPr/>
        </p:nvSpPr>
        <p:spPr>
          <a:xfrm>
            <a:off x="565374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" sz="2000" dirty="0">
                <a:latin typeface="Ubuntu Light" panose="020B0304030602030204" pitchFamily="34" charset="0"/>
              </a:rPr>
              <a:t>Не </a:t>
            </a:r>
            <a:r>
              <a:rPr lang="en-US" sz="2000" dirty="0" err="1">
                <a:latin typeface="Ubuntu Light" panose="020B0304030602030204" pitchFamily="34" charset="0"/>
              </a:rPr>
              <a:t>торопитесь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Учитывайте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долго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могут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сохранять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внимание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Будьте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открыты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мнению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каждого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latin typeface="Ubuntu Light" panose="020B0304030602030204" pitchFamily="34" charset="0"/>
              </a:rPr>
              <a:t>Знайте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свою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аудиторию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помните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учится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по-разному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175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B4AC3E-7087-49C4-A18A-BAEDC34E6D14}"/>
              </a:ext>
            </a:extLst>
          </p:cNvPr>
          <p:cNvSpPr txBox="1">
            <a:spLocks/>
          </p:cNvSpPr>
          <p:nvPr/>
        </p:nvSpPr>
        <p:spPr>
          <a:xfrm>
            <a:off x="572166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Важно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поддерживать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вовлечённость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аудитории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время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обсуждений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они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были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максимально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продуктивными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фасилитатору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вам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часто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нужно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будет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следить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каждый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чувствовал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его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мнение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имеет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значение</a:t>
            </a:r>
            <a:r>
              <a:rPr lang="en-US" sz="2000" dirty="0">
                <a:latin typeface="Ubuntu Light" panose="020B0304030602030204" pitchFamily="34" charset="0"/>
              </a:rPr>
              <a:t>, а </a:t>
            </a:r>
            <a:r>
              <a:rPr lang="en-US" sz="2000" dirty="0" err="1">
                <a:latin typeface="Ubuntu Light" panose="020B0304030602030204" pitchFamily="34" charset="0"/>
              </a:rPr>
              <a:t>также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помогать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группе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принимать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решения</a:t>
            </a:r>
            <a:r>
              <a:rPr lang="en-US" sz="2000" dirty="0">
                <a:latin typeface="Ubuntu Light" panose="020B0304030602030204" pitchFamily="34" charset="0"/>
              </a:rPr>
              <a:t>. </a:t>
            </a:r>
            <a:r>
              <a:rPr lang="en-US" sz="2000" dirty="0" err="1">
                <a:latin typeface="Ubuntu Light" panose="020B0304030602030204" pitchFamily="34" charset="0"/>
              </a:rPr>
              <a:t>Сохраняйте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позитивный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настрой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старайтесь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выявлять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общие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темы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помогайте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находить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компромиссы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Всегда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заранее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составляйте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повестку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дня</a:t>
            </a:r>
            <a:r>
              <a:rPr lang="en-US" sz="2000" dirty="0">
                <a:latin typeface="Ubuntu Light" panose="020B0304030602030204" pitchFamily="34" charset="0"/>
              </a:rPr>
              <a:t> и </a:t>
            </a:r>
            <a:r>
              <a:rPr lang="en-US" sz="2000" dirty="0" err="1">
                <a:latin typeface="Ubuntu Light" panose="020B0304030602030204" pitchFamily="34" charset="0"/>
              </a:rPr>
              <a:t>отправляйте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её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участникам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встречи</a:t>
            </a:r>
            <a:r>
              <a:rPr lang="en-US" sz="2000" dirty="0">
                <a:latin typeface="Ubuntu Light" panose="020B03040306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Ubuntu Light" panose="020B0304030602030204" pitchFamily="34" charset="0"/>
              </a:rPr>
              <a:t>Включайте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повестку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дня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как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можно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больше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подробностей</a:t>
            </a:r>
            <a:r>
              <a:rPr lang="en-US" sz="2000" dirty="0">
                <a:latin typeface="Ubuntu Light" panose="020B0304030602030204" pitchFamily="34" charset="0"/>
              </a:rPr>
              <a:t>, </a:t>
            </a:r>
            <a:r>
              <a:rPr lang="en-US" sz="2000" dirty="0" err="1">
                <a:latin typeface="Ubuntu Light" panose="020B0304030602030204" pitchFamily="34" charset="0"/>
              </a:rPr>
              <a:t>чтобы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участники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могли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подготовиться</a:t>
            </a:r>
            <a:r>
              <a:rPr lang="en-US" sz="2000" dirty="0">
                <a:latin typeface="Ubuntu Light" panose="020B0304030602030204" pitchFamily="34" charset="0"/>
              </a:rPr>
              <a:t> к </a:t>
            </a:r>
            <a:r>
              <a:rPr lang="en-US" sz="2000" dirty="0" err="1">
                <a:latin typeface="Ubuntu Light" panose="020B0304030602030204" pitchFamily="34" charset="0"/>
              </a:rPr>
              <a:t>активному</a:t>
            </a:r>
            <a:r>
              <a:rPr lang="en-US" sz="2000" dirty="0">
                <a:latin typeface="Ubuntu Light" panose="020B0304030602030204" pitchFamily="34" charset="0"/>
              </a:rPr>
              <a:t> </a:t>
            </a:r>
            <a:r>
              <a:rPr lang="en-US" sz="2000" dirty="0" err="1">
                <a:latin typeface="Ubuntu Light" panose="020B0304030602030204" pitchFamily="34" charset="0"/>
              </a:rPr>
              <a:t>участию</a:t>
            </a:r>
            <a:r>
              <a:rPr lang="en-US" sz="2000" dirty="0">
                <a:latin typeface="Ubuntu Light" panose="020B0304030602030204" pitchFamily="34" charset="0"/>
              </a:rPr>
              <a:t> в </a:t>
            </a:r>
            <a:r>
              <a:rPr lang="en-US" sz="2000" dirty="0" err="1">
                <a:latin typeface="Ubuntu Light" panose="020B0304030602030204" pitchFamily="34" charset="0"/>
              </a:rPr>
              <a:t>обсуждении</a:t>
            </a:r>
            <a:r>
              <a:rPr lang="ru" sz="2000" dirty="0">
                <a:latin typeface="Ubuntu Light" panose="020B03040306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Ubuntu Light" panose="020B03040306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83BC352-B1FA-4A29-834E-CA8AD7650CD7}"/>
              </a:ext>
            </a:extLst>
          </p:cNvPr>
          <p:cNvGrpSpPr/>
          <p:nvPr/>
        </p:nvGrpSpPr>
        <p:grpSpPr>
          <a:xfrm>
            <a:off x="10524164" y="5060950"/>
            <a:ext cx="1409047" cy="1229134"/>
            <a:chOff x="9115117" y="5438695"/>
            <a:chExt cx="1409047" cy="1229134"/>
          </a:xfrm>
        </p:grpSpPr>
        <p:sp>
          <p:nvSpPr>
            <p:cNvPr id="7" name="Oval 6"/>
            <p:cNvSpPr/>
            <p:nvPr/>
          </p:nvSpPr>
          <p:spPr bwMode="auto">
            <a:xfrm>
              <a:off x="9243677" y="543869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1CC3447-05A7-4A8B-8C91-2E39D184ED40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5117" y="5438695"/>
              <a:ext cx="1409047" cy="12291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60C5BFF9-4CF9-499B-A665-6311773558D6}"/>
              </a:ext>
            </a:extLst>
          </p:cNvPr>
          <p:cNvSpPr txBox="1">
            <a:spLocks/>
          </p:cNvSpPr>
          <p:nvPr/>
        </p:nvSpPr>
        <p:spPr>
          <a:xfrm>
            <a:off x="145340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ru" sz="3200" b="1" dirty="0">
                <a:latin typeface="Ubuntu Light" panose="020B0304030602030204" pitchFamily="34" charset="0"/>
              </a:rPr>
              <a:t>Итог</a:t>
            </a:r>
            <a:r>
              <a:rPr lang="ru-RU" sz="3200" b="1" dirty="0">
                <a:latin typeface="Ubuntu Light" panose="020B0304030602030204" pitchFamily="34" charset="0"/>
              </a:rPr>
              <a:t>и</a:t>
            </a:r>
            <a:r>
              <a:rPr lang="ru" sz="3200" b="1" dirty="0">
                <a:latin typeface="Ubuntu Light" panose="020B0304030602030204" pitchFamily="34" charset="0"/>
              </a:rPr>
              <a:t> модуля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FAD838-C99E-4C0C-811D-6ED21860DBF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F68B407-E114-4BF8-876C-16179D7F25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6FB209-6499-43F9-B7B8-393C637AFD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3403</TotalTime>
  <Words>712</Words>
  <Application>Microsoft Office PowerPoint</Application>
  <PresentationFormat>Widescreen</PresentationFormat>
  <Paragraphs>106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Gill Sans</vt:lpstr>
      <vt:lpstr>GT Walsheim Pro Condensed Black</vt:lpstr>
      <vt:lpstr>Ubuntu Light</vt:lpstr>
      <vt:lpstr>1_Custom Design</vt:lpstr>
      <vt:lpstr>2_Custom Design</vt:lpstr>
      <vt:lpstr>Ведение обсуждений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Ciaran OGaora</dc:creator>
  <cp:lastModifiedBy>Saule Dairabayeva</cp:lastModifiedBy>
  <cp:revision>133</cp:revision>
  <dcterms:created xsi:type="dcterms:W3CDTF">2012-07-03T15:00:02Z</dcterms:created>
  <dcterms:modified xsi:type="dcterms:W3CDTF">2026-08-14T15:57:40Z</dcterms:modified>
</cp:coreProperties>
</file>