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8" Type="http://schemas.openxmlformats.org/officeDocument/2006/relationships/slide" Target="slides/slide1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7.xml"/><Relationship Id="rId34" Type="http://schemas.openxmlformats.org/officeDocument/2006/relationships/customXml" Target="../customXml/item1.xml"/><Relationship Id="rId7" Type="http://schemas.openxmlformats.org/officeDocument/2006/relationships/slide" Target="slides/slide3.xml"/><Relationship Id="rId33" Type="http://schemas.openxmlformats.org/officeDocument/2006/relationships/tableStyles" Target="tableStyles.xml"/><Relationship Id="rId25" Type="http://schemas.openxmlformats.org/officeDocument/2006/relationships/slide" Target="slides/slide21.xml"/><Relationship Id="rId17" Type="http://schemas.openxmlformats.org/officeDocument/2006/relationships/slide" Target="slides/slide13.xml"/><Relationship Id="rId12" Type="http://schemas.openxmlformats.org/officeDocument/2006/relationships/slide" Target="slides/slide8.xml"/><Relationship Id="rId29" Type="http://schemas.openxmlformats.org/officeDocument/2006/relationships/slide" Target="slides/slide25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6" Type="http://schemas.openxmlformats.org/officeDocument/2006/relationships/slide" Target="slides/slide12.xml"/><Relationship Id="rId6" Type="http://schemas.openxmlformats.org/officeDocument/2006/relationships/slide" Target="slides/slide2.xml"/><Relationship Id="rId32" Type="http://schemas.openxmlformats.org/officeDocument/2006/relationships/viewProps" Target="viewProps.xml"/><Relationship Id="rId24" Type="http://schemas.openxmlformats.org/officeDocument/2006/relationships/slide" Target="slides/slide20.xml"/><Relationship Id="rId11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28" Type="http://schemas.openxmlformats.org/officeDocument/2006/relationships/slide" Target="slides/slide24.xml"/><Relationship Id="rId23" Type="http://schemas.openxmlformats.org/officeDocument/2006/relationships/slide" Target="slides/slide19.xml"/><Relationship Id="rId15" Type="http://schemas.openxmlformats.org/officeDocument/2006/relationships/slide" Target="slides/slide11.xml"/><Relationship Id="rId36" Type="http://schemas.openxmlformats.org/officeDocument/2006/relationships/customXml" Target="../customXml/item3.xml"/><Relationship Id="rId31" Type="http://schemas.openxmlformats.org/officeDocument/2006/relationships/presProps" Target="presProps.xml"/><Relationship Id="rId19" Type="http://schemas.openxmlformats.org/officeDocument/2006/relationships/slide" Target="slides/slide15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4" Type="http://schemas.openxmlformats.org/officeDocument/2006/relationships/slide" Target="slides/slide1.xml"/><Relationship Id="rId30" Type="http://schemas.openxmlformats.org/officeDocument/2006/relationships/slide" Target="slides/slide26.xml"/><Relationship Id="rId27" Type="http://schemas.openxmlformats.org/officeDocument/2006/relationships/slide" Target="slides/slide23.xml"/><Relationship Id="rId22" Type="http://schemas.openxmlformats.org/officeDocument/2006/relationships/slide" Target="slides/slide18.xml"/><Relationship Id="rId14" Type="http://schemas.openxmlformats.org/officeDocument/2006/relationships/slide" Target="slides/slide10.xml"/><Relationship Id="rId35" Type="http://schemas.openxmlformats.org/officeDocument/2006/relationships/customXml" Target="../customXml/item2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t>*提到破冰活动如何从一开始就吸引观众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emf"/><Relationship Id="rId4" Type="http://schemas.openxmlformats.org/officeDocument/2006/relationships/image" Target="../media/image7.emf"/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emf"/><Relationship Id="rId4" Type="http://schemas.openxmlformats.org/officeDocument/2006/relationships/image" Target="../media/image11.emf"/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emf"/><Relationship Id="rId4" Type="http://schemas.openxmlformats.org/officeDocument/2006/relationships/image" Target="../media/image14.emf"/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emf"/><Relationship Id="rId4" Type="http://schemas.openxmlformats.org/officeDocument/2006/relationships/image" Target="../media/image17.emf"/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emf"/><Relationship Id="rId4" Type="http://schemas.openxmlformats.org/officeDocument/2006/relationships/image" Target="../media/image20.emf"/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emf"/><Relationship Id="rId4" Type="http://schemas.openxmlformats.org/officeDocument/2006/relationships/image" Target="../media/image29.emf"/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emf"/><Relationship Id="rId4" Type="http://schemas.openxmlformats.org/officeDocument/2006/relationships/image" Target="../media/image33.emf"/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emf"/><Relationship Id="rId4" Type="http://schemas.openxmlformats.org/officeDocument/2006/relationships/image" Target="../media/image36.emf"/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emf"/><Relationship Id="rId4" Type="http://schemas.openxmlformats.org/officeDocument/2006/relationships/image" Target="../media/image39.emf"/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emf"/><Relationship Id="rId4" Type="http://schemas.openxmlformats.org/officeDocument/2006/relationships/image" Target="../media/image42.emf"/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emf"/><Relationship Id="rId4" Type="http://schemas.openxmlformats.org/officeDocument/2006/relationships/image" Target="../media/image45.emf"/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emf"/><Relationship Id="rId3" Type="http://schemas.openxmlformats.org/officeDocument/2006/relationships/image" Target="../media/image30.emf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emf"/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emf"/><Relationship Id="rId3" Type="http://schemas.openxmlformats.org/officeDocument/2006/relationships/image" Target="../media/image2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/>
      <p:pic>
        <p:nvPicPr>
          <p:cNvPr id="5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/>
      <p:pic>
        <p:nvPicPr>
          <p:cNvPr id="5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/>
      <p:pic>
        <p:nvPicPr>
          <p:cNvPr id="4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4"/>
          <a:srcRect t="7522" b="752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/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/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/>
      <p:pic>
        <p:nvPicPr>
          <p:cNvPr id="5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8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/>
      <p:pic>
        <p:nvPicPr>
          <p:cNvPr id="5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/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/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/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/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8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/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/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8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/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8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/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8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/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8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/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5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  <p:pic>
        <p:nvPicPr>
          <p:cNvPr id="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58" y="350016"/>
            <a:ext cx="2047804" cy="1262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/>
      <p:pic>
        <p:nvPicPr>
          <p:cNvPr id="4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6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buNone/>
            </a:pPr>
            <a:r>
              <a:t>Haga clic para modificar el estilo de subtítulo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/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buNone/>
            </a:pPr>
            <a:r>
              <a:t>Haga clic en el icono para agregar una imagen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 hasCustomPrompt="1"/>
          </p:nvPr>
        </p:nvSpPr>
        <p:spPr/>
        <p:txBody>
          <a:bodyPr vert="eaVert"/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/>
      <p:pic>
        <p:nvPicPr>
          <p:cNvPr id="4" name="Imagen 5"/>
          <p:cNvPicPr>
            <a:picLocks noChangeAspect="1"/>
          </p:cNvPicPr>
          <p:nvPr/>
        </p:nvPicPr>
        <p:blipFill rotWithShape="1">
          <a:blip r:embed="rId2"/>
          <a:srcRect t="12558" b="12558"/>
          <a:stretch>
            <a:fillRect/>
          </a:stretch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6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4.emf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4" Type="http://schemas.openxmlformats.org/officeDocument/2006/relationships/theme" Target="../theme/theme2.xml"/><Relationship Id="rId13" Type="http://schemas.openxmlformats.org/officeDocument/2006/relationships/image" Target="../media/image4.emf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pic>
        <p:nvPicPr>
          <p:cNvPr id="2" name="Picture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>
              <a:buNone/>
            </a:pPr>
            <a:r>
              <a:t>Haga clic para modificar el estilo de título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第三颗小子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昆托·尼维尔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None/>
            </a:pPr>
            <a:fld id="{C764DE79-268F-4C1A-8933-263129D2AF90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None/>
            </a:p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None/>
            </a:pPr>
            <a:fld id="{48F63A3B-78C7-47BE-AE5E-E10140E04643}" type="slidenum">
              <a:rPr/>
            </a:fld>
            <a:endParaRPr/>
          </a:p>
        </p:txBody>
      </p:sp>
      <p:pic>
        <p:nvPicPr>
          <p:cNvPr id="13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4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81992" y="5646738"/>
            <a:ext cx="4377645" cy="11033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6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引导讨论</a:t>
            </a:r>
            <a:endParaRPr sz="36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467515" y="4069080"/>
            <a:ext cx="2006601" cy="1992416"/>
          </a:xfrm>
          <a:prstGeom prst="rect">
            <a:avLst/>
          </a:prstGeom>
          <a:ln>
            <a:noFill/>
          </a:ln>
        </p:spPr>
      </p:pic>
      <p:sp>
        <p:nvSpPr>
          <p:cNvPr id="4" name="CuadroTexto 3"/>
          <p:cNvSpPr>
            <a:spLocks noGrp="1"/>
          </p:cNvSpPr>
          <p:nvPr/>
        </p:nvSpPr>
        <p:spPr>
          <a:xfrm>
            <a:off x="2204720" y="2459355"/>
            <a:ext cx="4450715" cy="198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8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引领</a:t>
            </a:r>
            <a:endParaRPr sz="8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>
              <a:lnSpc>
                <a:spcPct val="70000"/>
              </a:lnSpc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8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方向</a:t>
            </a:r>
            <a:endParaRPr sz="8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1"/>
          <p:cNvSpPr>
            <a:spLocks noGrp="1"/>
          </p:cNvSpPr>
          <p:nvPr/>
        </p:nvSpPr>
        <p:spPr>
          <a:xfrm>
            <a:off x="1447050" y="506730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模块概述</a:t>
            </a:r>
            <a:endParaRPr sz="3200" b="1"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582651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just">
              <a:lnSpc>
                <a:spcPct val="150000"/>
              </a:lnSpc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 b="1" u="sng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第 1 课：吸引受众</a:t>
            </a:r>
            <a:r>
              <a:rPr sz="2000" b="1">
                <a:sym typeface="+mn-ea"/>
              </a:rPr>
              <a:t>。</a:t>
            </a: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我们将讨论促进参与者投入讨论的技巧。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 algn="just">
              <a:lnSpc>
                <a:spcPct val="150000"/>
              </a:lnSpc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 b="1" u="sng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第 2 课：管理讨论</a:t>
            </a:r>
            <a:r>
              <a:rPr sz="20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。</a:t>
            </a: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我们将讨论如何识别共同主题并寻求折中方案，从而作出令所有人满意的决定。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 algn="just">
              <a:lnSpc>
                <a:spcPct val="150000"/>
              </a:lnSpc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 b="1" u="sng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第 3 课：规划并引导讨论</a:t>
            </a:r>
            <a:r>
              <a:rPr sz="2000" b="1">
                <a:sym typeface="+mn-ea"/>
              </a:rPr>
              <a:t>。</a:t>
            </a: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我们将讨论如何制定讨论议程。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1"/>
          <p:cNvSpPr>
            <a:spLocks noGrp="1"/>
          </p:cNvSpPr>
          <p:nvPr/>
        </p:nvSpPr>
        <p:spPr>
          <a:xfrm>
            <a:off x="1440700" y="476250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自我介绍</a:t>
            </a:r>
            <a:endParaRPr sz="3200" b="1">
              <a:solidFill>
                <a:prstClr val="black"/>
              </a:solidFill>
              <a:latin typeface="Ubuntu Light"/>
              <a:ea typeface="Ubuntu Light"/>
              <a:cs typeface="Ubuntu Light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just"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 b="1" u="sng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请向大家介绍自己</a:t>
            </a:r>
            <a:r>
              <a:rPr sz="2000" b="1" u="sng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： </a:t>
            </a:r>
            <a:endParaRPr sz="2000" b="1" u="sng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姓名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分享你最喜欢的破冰活动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1"/>
          <p:cNvSpPr>
            <a:spLocks noGrp="1"/>
          </p:cNvSpPr>
          <p:nvPr/>
        </p:nvSpPr>
        <p:spPr>
          <a:xfrm>
            <a:off x="1434350" y="463178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对运动员的期望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尊重发言者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积极参与课程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主动提问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尽量减少干扰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1"/>
          <p:cNvSpPr>
            <a:spLocks noGrp="1"/>
          </p:cNvSpPr>
          <p:nvPr/>
        </p:nvSpPr>
        <p:spPr>
          <a:xfrm>
            <a:off x="1440700" y="468258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对导师的期望 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专心投入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当运动员提出请求时，做好提供帮助的准备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不要代替运动员发言；仅在运动员主动请求时提供帮助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不要代替运动员发言，也不要想当然地认为他们需要帮助——应先询问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保持热情和积极态度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尽量减少干扰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1"/>
          <p:cNvSpPr>
            <a:spLocks noGrp="1"/>
          </p:cNvSpPr>
          <p:nvPr/>
        </p:nvSpPr>
        <p:spPr>
          <a:xfrm>
            <a:off x="1447050" y="463550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对引导员的期望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576937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做好授课准备，并尽量满足所有运动员的需求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鼓励参与者进一步了解自己和他人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为每位运动员提供取得成功和实现成长的机会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支持并参与有助于学习的讨论和提问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以尊重和关怀对待运动员和导师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 营造相互尊重、乐于学习的氛围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9526" y="2407158"/>
            <a:ext cx="2051483" cy="2043683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/>
        </p:nvSpPr>
        <p:spPr>
          <a:xfrm>
            <a:off x="551900" y="476250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第 1 课：吸引受众</a:t>
            </a:r>
            <a:endParaRPr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Content Placeholder 1"/>
          <p:cNvSpPr>
            <a:spLocks noGrp="1"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just"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b="1" u="sng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在本课中，我们将：</a:t>
            </a:r>
            <a:endParaRPr b="1" u="sng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思考自己的行为如何</a:t>
            </a:r>
            <a:r>
              <a:rPr lang="zh-CN"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提升</a:t>
            </a: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受众参与</a:t>
            </a:r>
            <a:r>
              <a:rPr lang="zh-CN"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度</a:t>
            </a: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。</a:t>
            </a:r>
            <a:endParaRPr sz="2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讨论</a:t>
            </a:r>
            <a:r>
              <a:rPr lang="zh-CN"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提升</a:t>
            </a: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参与</a:t>
            </a:r>
            <a:r>
              <a:rPr lang="zh-CN"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度</a:t>
            </a: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的具体技巧。</a:t>
            </a:r>
            <a:endParaRPr sz="2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 algn="just">
              <a:buNone/>
            </a:pPr>
            <a:endParaRPr sz="28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399" y="1805176"/>
            <a:ext cx="1215893" cy="1745745"/>
          </a:xfrm>
          <a:prstGeom prst="rect">
            <a:avLst/>
          </a:prstGeom>
        </p:spPr>
      </p:pic>
      <p:pic>
        <p:nvPicPr>
          <p:cNvPr id="17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753" y="4165917"/>
            <a:ext cx="2396494" cy="1951704"/>
          </a:xfrm>
          <a:prstGeom prst="rect">
            <a:avLst/>
          </a:prstGeom>
        </p:spPr>
      </p:pic>
      <p:pic>
        <p:nvPicPr>
          <p:cNvPr id="1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746" y="1805176"/>
            <a:ext cx="1455423" cy="1667991"/>
          </a:xfrm>
          <a:prstGeom prst="rect">
            <a:avLst/>
          </a:prstGeom>
        </p:spPr>
      </p:pic>
      <p:pic>
        <p:nvPicPr>
          <p:cNvPr id="19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992" y="1780127"/>
            <a:ext cx="1304016" cy="1795841"/>
          </a:xfrm>
          <a:prstGeom prst="rect">
            <a:avLst/>
          </a:prstGeom>
        </p:spPr>
      </p:pic>
      <p:pic>
        <p:nvPicPr>
          <p:cNvPr id="20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9865" y="4165918"/>
            <a:ext cx="2163035" cy="1906885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7384" y="4165917"/>
            <a:ext cx="1243784" cy="198914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/>
        </p:nvSpPr>
        <p:spPr>
          <a:xfrm>
            <a:off x="1434349" y="457139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lang="zh-CN"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提升</a:t>
            </a: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参与</a:t>
            </a:r>
            <a:r>
              <a:rPr lang="zh-CN"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度</a:t>
            </a: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的技巧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22" name="Localized image label"/>
          <p:cNvSpPr txBox="1"/>
          <p:nvPr/>
        </p:nvSpPr>
        <p:spPr>
          <a:xfrm>
            <a:off x="2266950" y="3048000"/>
            <a:ext cx="1619250" cy="5238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20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积极倾听</a:t>
            </a:r>
            <a:endParaRPr sz="20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3" name="Localized image label"/>
          <p:cNvSpPr txBox="1"/>
          <p:nvPr/>
        </p:nvSpPr>
        <p:spPr>
          <a:xfrm>
            <a:off x="5295900" y="3048000"/>
            <a:ext cx="1619250" cy="5238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20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点头回应</a:t>
            </a:r>
            <a:endParaRPr sz="20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4" name="Localized image label"/>
          <p:cNvSpPr txBox="1"/>
          <p:nvPr/>
        </p:nvSpPr>
        <p:spPr>
          <a:xfrm>
            <a:off x="8194040" y="3036570"/>
            <a:ext cx="1759585" cy="4400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noAutofit/>
          </a:bodyPr>
          <a:lstStyle/>
          <a:p>
            <a:pPr algn="ctr"/>
            <a:r>
              <a:rPr sz="20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减少干扰</a:t>
            </a:r>
            <a:endParaRPr sz="20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5" name="Localized image label"/>
          <p:cNvSpPr txBox="1"/>
          <p:nvPr/>
        </p:nvSpPr>
        <p:spPr>
          <a:xfrm>
            <a:off x="2171700" y="5476875"/>
            <a:ext cx="1809750" cy="5905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8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保持积极的语气</a:t>
            </a:r>
            <a:endParaRPr sz="18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6" name="Localized image label"/>
          <p:cNvSpPr txBox="1"/>
          <p:nvPr/>
        </p:nvSpPr>
        <p:spPr>
          <a:xfrm>
            <a:off x="4960620" y="5476240"/>
            <a:ext cx="2314575" cy="6419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noAutofit/>
          </a:bodyPr>
          <a:lstStyle/>
          <a:p>
            <a:pPr algn="ctr"/>
            <a:r>
              <a:rPr sz="15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使用积极的肢体语言</a:t>
            </a:r>
            <a:br>
              <a:rPr sz="15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sz="15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和面部表情</a:t>
            </a:r>
            <a:endParaRPr sz="15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7" name="Localized image label"/>
          <p:cNvSpPr txBox="1"/>
          <p:nvPr/>
        </p:nvSpPr>
        <p:spPr>
          <a:xfrm>
            <a:off x="8248650" y="5476875"/>
            <a:ext cx="1809750" cy="5905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8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保持积极态度</a:t>
            </a:r>
            <a:endParaRPr sz="18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1"/>
          <p:cNvSpPr>
            <a:spLocks noGrp="1"/>
          </p:cNvSpPr>
          <p:nvPr/>
        </p:nvSpPr>
        <p:spPr>
          <a:xfrm>
            <a:off x="1434348" y="493654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回顾与反思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385445" indent="-385445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如何判断对方是否在倾听你？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85445" indent="-385445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积极的肢体语言和面部表情有哪些？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85445" indent="-385445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你还能想到哪些可能在会议中分散你注意力的因素？如果会议在线上进行，又有哪些？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85445" indent="-385445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你还能想到哪些方法可以吸引受众的注意力，并鼓励他们参与？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5774" y="2510683"/>
            <a:ext cx="2320325" cy="1836633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/>
        </p:nvSpPr>
        <p:spPr>
          <a:xfrm>
            <a:off x="584478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第 2 课：</a:t>
            </a:r>
            <a:r>
              <a:rPr lang="zh-CN"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对</a:t>
            </a:r>
            <a:r>
              <a:rPr sz="3200" b="1">
                <a:solidFill>
                  <a:schemeClr val="bg1"/>
                </a:solidFill>
                <a:sym typeface="+mn-ea"/>
              </a:rPr>
              <a:t>讨论</a:t>
            </a:r>
            <a:r>
              <a:rPr lang="zh-CN" sz="3200" b="1">
                <a:solidFill>
                  <a:schemeClr val="bg1"/>
                </a:solidFill>
                <a:sym typeface="+mn-ea"/>
              </a:rPr>
              <a:t>进行</a:t>
            </a:r>
            <a:r>
              <a:rPr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管理</a:t>
            </a:r>
            <a:endParaRPr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Content Placeholder 1"/>
          <p:cNvSpPr>
            <a:spLocks noGrp="1"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b="1" u="sng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在本课中，我们将：</a:t>
            </a:r>
            <a:endParaRPr b="1" u="sng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讨论如何识别共同主题，作出令所有人满意的决定</a:t>
            </a:r>
            <a:endParaRPr sz="2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讨论推动对话持续进行并富有成效的其他技巧</a:t>
            </a:r>
            <a:endParaRPr sz="2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 algn="just">
              <a:buNone/>
            </a:pPr>
            <a:endParaRPr sz="28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8247" y="1567503"/>
            <a:ext cx="4155505" cy="4445684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/>
          </p:cNvPicPr>
          <p:nvPr/>
        </p:nvPicPr>
        <p:blipFill rotWithShape="1">
          <a:blip r:embed="rId2"/>
          <a:srcRect b="25798"/>
          <a:stretch>
            <a:fillRect/>
          </a:stretch>
        </p:blipFill>
        <p:spPr>
          <a:xfrm>
            <a:off x="10604092" y="5013950"/>
            <a:ext cx="1329331" cy="137619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/>
        </p:nvSpPr>
        <p:spPr>
          <a:xfrm>
            <a:off x="1434346" y="498422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找出共同主题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1" name="Localized image label"/>
          <p:cNvSpPr txBox="1"/>
          <p:nvPr/>
        </p:nvSpPr>
        <p:spPr>
          <a:xfrm>
            <a:off x="3922395" y="2486660"/>
            <a:ext cx="1480185" cy="622935"/>
          </a:xfrm>
          <a:prstGeom prst="rect">
            <a:avLst/>
          </a:prstGeom>
          <a:solidFill>
            <a:srgbClr val="3C2466"/>
          </a:solidFill>
          <a:ln>
            <a:noFill/>
          </a:ln>
        </p:spPr>
        <p:txBody>
          <a:bodyPr wrap="square" lIns="25400" tIns="12700" rIns="25400" bIns="12700" anchor="ctr">
            <a:no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我觉得应该采用</a:t>
            </a:r>
            <a:br>
              <a:rPr sz="14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sz="14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迪士尼主题！</a:t>
            </a:r>
            <a:endParaRPr sz="1400" b="1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Localized image label"/>
          <p:cNvSpPr txBox="1"/>
          <p:nvPr/>
        </p:nvSpPr>
        <p:spPr>
          <a:xfrm>
            <a:off x="5305425" y="1636395"/>
            <a:ext cx="1544320" cy="709930"/>
          </a:xfrm>
          <a:prstGeom prst="rect">
            <a:avLst/>
          </a:prstGeom>
          <a:solidFill>
            <a:srgbClr val="3C2466"/>
          </a:solidFill>
          <a:ln>
            <a:noFill/>
          </a:ln>
        </p:spPr>
        <p:txBody>
          <a:bodyPr wrap="square" lIns="25400" tIns="12700" rIns="25400" bIns="12700" anchor="ctr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采用游泳主题吧！</a:t>
            </a:r>
            <a:endParaRPr sz="1500" b="1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Localized image label"/>
          <p:cNvSpPr txBox="1"/>
          <p:nvPr/>
        </p:nvSpPr>
        <p:spPr>
          <a:xfrm>
            <a:off x="6819900" y="2346325"/>
            <a:ext cx="1637030" cy="601345"/>
          </a:xfrm>
          <a:prstGeom prst="rect">
            <a:avLst/>
          </a:prstGeom>
          <a:solidFill>
            <a:srgbClr val="3C2466"/>
          </a:solidFill>
          <a:ln>
            <a:noFill/>
          </a:ln>
        </p:spPr>
        <p:txBody>
          <a:bodyPr wrap="square" lIns="25400" tIns="12700" rIns="25400" bIns="12700" anchor="ctr">
            <a:no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我们的配色应该用</a:t>
            </a:r>
            <a:br>
              <a:rPr sz="14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sz="14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蓝色和绿色！</a:t>
            </a:r>
            <a:endParaRPr sz="1400" b="1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2954" y="1268538"/>
            <a:ext cx="4666091" cy="4985658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/>
          </p:cNvPicPr>
          <p:nvPr/>
        </p:nvPicPr>
        <p:blipFill rotWithShape="1">
          <a:blip r:embed="rId2"/>
          <a:srcRect b="35386"/>
          <a:stretch>
            <a:fillRect/>
          </a:stretch>
        </p:blipFill>
        <p:spPr>
          <a:xfrm>
            <a:off x="10546942" y="5010188"/>
            <a:ext cx="1315607" cy="1379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/>
        </p:nvSpPr>
        <p:spPr>
          <a:xfrm>
            <a:off x="1448636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寻求折中方案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0" name="Localized image label"/>
          <p:cNvSpPr txBox="1"/>
          <p:nvPr/>
        </p:nvSpPr>
        <p:spPr>
          <a:xfrm>
            <a:off x="3952875" y="2289810"/>
            <a:ext cx="1238250" cy="552450"/>
          </a:xfrm>
          <a:prstGeom prst="rect">
            <a:avLst/>
          </a:prstGeom>
          <a:solidFill>
            <a:srgbClr val="28B8E5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鞋子怎么样？</a:t>
            </a:r>
            <a:endParaRPr sz="1600" b="1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Localized image label"/>
          <p:cNvSpPr txBox="1"/>
          <p:nvPr/>
        </p:nvSpPr>
        <p:spPr>
          <a:xfrm>
            <a:off x="5403850" y="1478280"/>
            <a:ext cx="1352550" cy="590550"/>
          </a:xfrm>
          <a:prstGeom prst="rect">
            <a:avLst/>
          </a:prstGeom>
          <a:solidFill>
            <a:srgbClr val="28B8E5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袜子怎么样？</a:t>
            </a:r>
            <a:endParaRPr sz="1600" b="1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Localized image label"/>
          <p:cNvSpPr txBox="1"/>
          <p:nvPr/>
        </p:nvSpPr>
        <p:spPr>
          <a:xfrm>
            <a:off x="6830695" y="2058670"/>
            <a:ext cx="1884680" cy="940435"/>
          </a:xfrm>
          <a:prstGeom prst="rect">
            <a:avLst/>
          </a:prstGeom>
          <a:solidFill>
            <a:srgbClr val="28B8E5"/>
          </a:solidFill>
          <a:ln>
            <a:noFill/>
          </a:ln>
        </p:spPr>
        <p:txBody>
          <a:bodyPr wrap="square" lIns="25400" tIns="12700" rIns="25400" bIns="12700" anchor="ctr">
            <a:no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我不确定具体应该是什么，</a:t>
            </a:r>
            <a:br>
              <a:rPr sz="12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sz="1200" b="1">
                <a:solidFill>
                  <a:srgbClr val="FFFF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但上面要有特奥会标志！</a:t>
            </a:r>
            <a:endParaRPr sz="1200" b="1">
              <a:solidFill>
                <a:srgbClr val="FFFFFF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620" y="1569718"/>
            <a:ext cx="3016759" cy="4720882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/>
        </p:nvSpPr>
        <p:spPr>
          <a:xfrm>
            <a:off x="1453398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情境 1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Localized image label"/>
          <p:cNvSpPr txBox="1"/>
          <p:nvPr/>
        </p:nvSpPr>
        <p:spPr>
          <a:xfrm>
            <a:off x="4457700" y="5124450"/>
            <a:ext cx="3276600" cy="11817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noAutofit/>
          </a:bodyPr>
          <a:lstStyle/>
          <a:p>
            <a:pPr algn="ctr"/>
            <a:r>
              <a:rPr sz="32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发言过多</a:t>
            </a:r>
            <a:endParaRPr sz="32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3083" y="5060950"/>
            <a:ext cx="1272592" cy="12725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/>
        </p:nvSpPr>
        <p:spPr>
          <a:xfrm>
            <a:off x="1453397" y="470423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情境 1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586463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“说得很好。现在我们看看能不能让其他人也发言。”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在适当时机打断，并请另一位参与者发言。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会议开始时设定基本规则。例如：我们希望听到每个人的意见；任何人都不应主导对话；参与者之间不应互相打断。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  <a:p>
            <a:pPr marL="0" indent="0" algn="just">
              <a:lnSpc>
                <a:spcPct val="150000"/>
              </a:lnSpc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注意：</a:t>
            </a: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始终保持积极的语气。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8639" y="1823465"/>
            <a:ext cx="3474723" cy="412333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/>
        </p:nvSpPr>
        <p:spPr>
          <a:xfrm>
            <a:off x="1453397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情境 2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Localized image label"/>
          <p:cNvSpPr txBox="1"/>
          <p:nvPr/>
        </p:nvSpPr>
        <p:spPr>
          <a:xfrm>
            <a:off x="4476750" y="5219700"/>
            <a:ext cx="3238500" cy="781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30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意见不一致</a:t>
            </a:r>
            <a:endParaRPr sz="30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3563" y="5041900"/>
            <a:ext cx="1423909" cy="124829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/>
        </p:nvSpPr>
        <p:spPr>
          <a:xfrm>
            <a:off x="1453398" y="461961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情境 2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57693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提醒小组成员：每个人的意见都很重要，值得认真对待。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“现在不是争论的时候。你们可以在休息期间或会议结束后再讨论分歧。”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适时打断并转换话题。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  <a:p>
            <a:pPr marL="0" indent="0"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999" y="1770551"/>
            <a:ext cx="3826003" cy="396493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/>
        </p:nvSpPr>
        <p:spPr>
          <a:xfrm>
            <a:off x="145339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情境 3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Localized image label"/>
          <p:cNvSpPr txBox="1"/>
          <p:nvPr/>
        </p:nvSpPr>
        <p:spPr>
          <a:xfrm>
            <a:off x="4476750" y="5162550"/>
            <a:ext cx="3238500" cy="83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3200" b="1">
                <a:solidFill>
                  <a:srgbClr val="173D7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偏离主题</a:t>
            </a:r>
            <a:endParaRPr sz="3200" b="1">
              <a:solidFill>
                <a:srgbClr val="173D7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56442" y="5194300"/>
            <a:ext cx="1465641" cy="107262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/>
        </p:nvSpPr>
        <p:spPr>
          <a:xfrm>
            <a:off x="1453395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情境 3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Content Placeholder 2"/>
          <p:cNvSpPr>
            <a:spLocks noGrp="1"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待议事项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提醒大家当前的讨论主题。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“这一点很重要，但现在我们需要讨论_____。”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“我们可以下次再讨论。现在我们需要讨论_____。”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“让我们回到主题。”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08046" y="2343758"/>
            <a:ext cx="1859954" cy="1966440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/>
        </p:nvSpPr>
        <p:spPr>
          <a:xfrm>
            <a:off x="550310" y="514354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第 3 课：规划并引导讨论</a:t>
            </a:r>
            <a:endParaRPr sz="3200" b="1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Content Placeholder 1"/>
          <p:cNvSpPr>
            <a:spLocks noGrp="1"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b="1" u="sng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在本课中，我们将： </a:t>
            </a:r>
            <a:endParaRPr b="1" u="sng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讨论制定议程的重要性</a:t>
            </a:r>
            <a:endParaRPr sz="2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8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练习制定议程</a:t>
            </a:r>
            <a:endParaRPr sz="280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 algn="just">
              <a:buNone/>
            </a:pPr>
            <a:endParaRPr sz="28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1"/>
          <a:srcRect l="36854" t="22484" r="36966" b="35423"/>
          <a:stretch>
            <a:fillRect/>
          </a:stretch>
        </p:blipFill>
        <p:spPr>
          <a:xfrm>
            <a:off x="3445588" y="1414408"/>
            <a:ext cx="5300823" cy="4794132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/>
        </p:nvSpPr>
        <p:spPr>
          <a:xfrm>
            <a:off x="1448638" y="461961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制定议程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Localized image label"/>
          <p:cNvSpPr txBox="1"/>
          <p:nvPr/>
        </p:nvSpPr>
        <p:spPr>
          <a:xfrm>
            <a:off x="3571875" y="1657350"/>
            <a:ext cx="2381250" cy="38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20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会议议程</a:t>
            </a:r>
            <a:endParaRPr sz="20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Localized image label"/>
          <p:cNvSpPr txBox="1"/>
          <p:nvPr/>
        </p:nvSpPr>
        <p:spPr>
          <a:xfrm>
            <a:off x="5953125" y="1695450"/>
            <a:ext cx="8572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13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endParaRPr sz="13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" name="Localized image label"/>
          <p:cNvSpPr txBox="1"/>
          <p:nvPr/>
        </p:nvSpPr>
        <p:spPr>
          <a:xfrm>
            <a:off x="3571875" y="2152650"/>
            <a:ext cx="904875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时间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Localized image label"/>
          <p:cNvSpPr txBox="1"/>
          <p:nvPr/>
        </p:nvSpPr>
        <p:spPr>
          <a:xfrm>
            <a:off x="4476750" y="2152650"/>
            <a:ext cx="104774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主题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1"/>
          <p:cNvSpPr>
            <a:spLocks noGrp="1"/>
          </p:cNvSpPr>
          <p:nvPr/>
        </p:nvSpPr>
        <p:spPr>
          <a:xfrm>
            <a:off x="143434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讨论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562646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你的议程包含哪些主要主题？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你为每个主题安排了多长时间？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你是如何确定各主题顺序的？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0" indent="0"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1"/>
          <a:srcRect l="37753" t="23283" r="37978" b="38164"/>
          <a:stretch>
            <a:fillRect/>
          </a:stretch>
        </p:blipFill>
        <p:spPr>
          <a:xfrm>
            <a:off x="3436907" y="1528708"/>
            <a:ext cx="5318185" cy="4751899"/>
          </a:xfrm>
          <a:prstGeom prst="rect">
            <a:avLst/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3532875" y="2527327"/>
            <a:ext cx="1917783" cy="3753279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完善议程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9" name="Localized image label"/>
          <p:cNvSpPr txBox="1"/>
          <p:nvPr/>
        </p:nvSpPr>
        <p:spPr>
          <a:xfrm>
            <a:off x="3571875" y="1657350"/>
            <a:ext cx="2381250" cy="38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20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会议议程</a:t>
            </a:r>
            <a:endParaRPr sz="20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" name="Localized image label"/>
          <p:cNvSpPr txBox="1"/>
          <p:nvPr/>
        </p:nvSpPr>
        <p:spPr>
          <a:xfrm>
            <a:off x="5953125" y="1695450"/>
            <a:ext cx="8572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13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endParaRPr sz="13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1" name="Localized image label"/>
          <p:cNvSpPr txBox="1"/>
          <p:nvPr/>
        </p:nvSpPr>
        <p:spPr>
          <a:xfrm>
            <a:off x="3571875" y="2152650"/>
            <a:ext cx="904875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时间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Localized image label"/>
          <p:cNvSpPr txBox="1"/>
          <p:nvPr/>
        </p:nvSpPr>
        <p:spPr>
          <a:xfrm>
            <a:off x="4476750" y="2152650"/>
            <a:ext cx="104774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主题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Localized image label"/>
          <p:cNvSpPr txBox="1"/>
          <p:nvPr/>
        </p:nvSpPr>
        <p:spPr>
          <a:xfrm>
            <a:off x="5476875" y="2152650"/>
            <a:ext cx="2143125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说明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Localized image label"/>
          <p:cNvSpPr txBox="1"/>
          <p:nvPr/>
        </p:nvSpPr>
        <p:spPr>
          <a:xfrm>
            <a:off x="7620000" y="2152650"/>
            <a:ext cx="1066800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4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负责人</a:t>
            </a:r>
            <a:endParaRPr sz="14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Picture 2"/>
          <p:cNvPicPr>
            <a:picLocks noChangeAspect="1"/>
          </p:cNvPicPr>
          <p:nvPr/>
        </p:nvPicPr>
        <p:blipFill rotWithShape="1">
          <a:blip r:embed="rId1"/>
          <a:srcRect l="37753" t="23283" r="37978" b="38164"/>
          <a:stretch>
            <a:fillRect/>
          </a:stretch>
        </p:blipFill>
        <p:spPr>
          <a:xfrm>
            <a:off x="3436907" y="1528708"/>
            <a:ext cx="5318185" cy="4751899"/>
          </a:xfrm>
          <a:prstGeom prst="rect">
            <a:avLst/>
          </a:prstGeom>
        </p:spPr>
      </p:pic>
      <p:sp>
        <p:nvSpPr>
          <p:cNvPr id="9" name="Rectangle 5"/>
          <p:cNvSpPr>
            <a:spLocks noGrp="1"/>
          </p:cNvSpPr>
          <p:nvPr/>
        </p:nvSpPr>
        <p:spPr>
          <a:xfrm>
            <a:off x="5507810" y="2527327"/>
            <a:ext cx="1917783" cy="3753279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完善议程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2" name="Localized image label"/>
          <p:cNvSpPr txBox="1"/>
          <p:nvPr/>
        </p:nvSpPr>
        <p:spPr>
          <a:xfrm>
            <a:off x="3571875" y="1657350"/>
            <a:ext cx="2381250" cy="38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20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会议议程</a:t>
            </a:r>
            <a:endParaRPr sz="20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Localized image label"/>
          <p:cNvSpPr txBox="1"/>
          <p:nvPr/>
        </p:nvSpPr>
        <p:spPr>
          <a:xfrm>
            <a:off x="5953125" y="1695450"/>
            <a:ext cx="8572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13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endParaRPr sz="13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Localized image label"/>
          <p:cNvSpPr txBox="1"/>
          <p:nvPr/>
        </p:nvSpPr>
        <p:spPr>
          <a:xfrm>
            <a:off x="3571875" y="2152650"/>
            <a:ext cx="904875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时间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Localized image label"/>
          <p:cNvSpPr txBox="1"/>
          <p:nvPr/>
        </p:nvSpPr>
        <p:spPr>
          <a:xfrm>
            <a:off x="4476750" y="2152650"/>
            <a:ext cx="104774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主题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Localized image label"/>
          <p:cNvSpPr txBox="1"/>
          <p:nvPr/>
        </p:nvSpPr>
        <p:spPr>
          <a:xfrm>
            <a:off x="5476875" y="2152650"/>
            <a:ext cx="2143125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说明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Localized image label"/>
          <p:cNvSpPr txBox="1"/>
          <p:nvPr/>
        </p:nvSpPr>
        <p:spPr>
          <a:xfrm>
            <a:off x="7620000" y="2152650"/>
            <a:ext cx="1066800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4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负责人</a:t>
            </a:r>
            <a:endParaRPr sz="14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Picture 2"/>
          <p:cNvPicPr>
            <a:picLocks noChangeAspect="1"/>
          </p:cNvPicPr>
          <p:nvPr/>
        </p:nvPicPr>
        <p:blipFill rotWithShape="1">
          <a:blip r:embed="rId1"/>
          <a:srcRect l="37753" t="23283" r="37978" b="38164"/>
          <a:stretch>
            <a:fillRect/>
          </a:stretch>
        </p:blipFill>
        <p:spPr>
          <a:xfrm>
            <a:off x="3436907" y="1528708"/>
            <a:ext cx="5318185" cy="4751899"/>
          </a:xfrm>
          <a:prstGeom prst="rect">
            <a:avLst/>
          </a:prstGeom>
        </p:spPr>
      </p:pic>
      <p:sp>
        <p:nvSpPr>
          <p:cNvPr id="9" name="Rectangle 5"/>
          <p:cNvSpPr>
            <a:spLocks noGrp="1"/>
          </p:cNvSpPr>
          <p:nvPr/>
        </p:nvSpPr>
        <p:spPr>
          <a:xfrm>
            <a:off x="7410449" y="2527327"/>
            <a:ext cx="1344642" cy="3753279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完善议程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2" name="Localized image label"/>
          <p:cNvSpPr txBox="1"/>
          <p:nvPr/>
        </p:nvSpPr>
        <p:spPr>
          <a:xfrm>
            <a:off x="3571875" y="1657350"/>
            <a:ext cx="2381250" cy="38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20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会议议程</a:t>
            </a:r>
            <a:endParaRPr sz="20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Localized image label"/>
          <p:cNvSpPr txBox="1"/>
          <p:nvPr/>
        </p:nvSpPr>
        <p:spPr>
          <a:xfrm>
            <a:off x="5953125" y="1695450"/>
            <a:ext cx="85725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l"/>
            <a:r>
              <a:rPr sz="1300" b="1">
                <a:solidFill>
                  <a:srgbClr val="999999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日期：</a:t>
            </a:r>
            <a:endParaRPr sz="1300" b="1">
              <a:solidFill>
                <a:srgbClr val="999999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4" name="Localized image label"/>
          <p:cNvSpPr txBox="1"/>
          <p:nvPr/>
        </p:nvSpPr>
        <p:spPr>
          <a:xfrm>
            <a:off x="3571875" y="2152650"/>
            <a:ext cx="904875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时间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5" name="Localized image label"/>
          <p:cNvSpPr txBox="1"/>
          <p:nvPr/>
        </p:nvSpPr>
        <p:spPr>
          <a:xfrm>
            <a:off x="4476750" y="2152650"/>
            <a:ext cx="104774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主题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6" name="Localized image label"/>
          <p:cNvSpPr txBox="1"/>
          <p:nvPr/>
        </p:nvSpPr>
        <p:spPr>
          <a:xfrm>
            <a:off x="5476875" y="2152650"/>
            <a:ext cx="2143125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5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说明</a:t>
            </a:r>
            <a:endParaRPr sz="15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7" name="Localized image label"/>
          <p:cNvSpPr txBox="1"/>
          <p:nvPr/>
        </p:nvSpPr>
        <p:spPr>
          <a:xfrm>
            <a:off x="7620000" y="2152650"/>
            <a:ext cx="1066800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25400" tIns="12700" rIns="25400" bIns="12700" anchor="ctr">
            <a:spAutoFit/>
          </a:bodyPr>
          <a:lstStyle/>
          <a:p>
            <a:pPr algn="ctr"/>
            <a:r>
              <a:rPr sz="1400" b="1">
                <a:solidFill>
                  <a:srgbClr val="662D9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负责人</a:t>
            </a:r>
            <a:endParaRPr sz="1400" b="1">
              <a:solidFill>
                <a:srgbClr val="662D9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le 1"/>
          <p:cNvSpPr>
            <a:spLocks noGrp="1"/>
          </p:cNvSpPr>
          <p:nvPr/>
        </p:nvSpPr>
        <p:spPr>
          <a:xfrm>
            <a:off x="1462930" y="493653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引导讨论的技巧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565374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把握好节奏。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考虑参与者能够保持注意力的时长。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以开放的态度听取每个人的意见。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了解你的受众，并记住每个人的学习方式各不相同。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85445" indent="-385445" algn="just">
              <a:lnSpc>
                <a:spcPct val="150000"/>
              </a:lnSpc>
              <a:buFont typeface="+mj-lt"/>
              <a:buAutoNum type="arabicPeriod"/>
            </a:pPr>
            <a:endParaRPr sz="2000">
              <a:latin typeface="Ubuntu Light"/>
              <a:ea typeface="Ubuntu Light"/>
              <a:cs typeface="Ubuntu Light"/>
            </a:endParaRPr>
          </a:p>
          <a:p>
            <a:pPr marL="457200" indent="-457200">
              <a:buFont typeface="+mj-lt"/>
              <a:buAutoNum type="arabicPeriod"/>
            </a:pPr>
            <a:endParaRPr sz="2000">
              <a:latin typeface="Ubuntu Light"/>
              <a:ea typeface="Ubuntu Light"/>
              <a:cs typeface="Ubuntu Light"/>
            </a:endParaRPr>
          </a:p>
          <a:p>
            <a:pPr marL="0" indent="0"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Content Placeholder 2"/>
          <p:cNvSpPr>
            <a:spLocks noGrp="1"/>
          </p:cNvSpPr>
          <p:nvPr/>
        </p:nvSpPr>
        <p:spPr>
          <a:xfrm>
            <a:off x="572166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为了让讨论尽可能富有成效，让受众保持投入非常重要。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作为引导员，你通常需要确保每个人都感到自己的意见受到重视，并可能需要帮助小组作出决定。保持积极的态度，努力找出共同主题，并帮助参与者寻求折中方案。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务必提前制定议程，并在会议前发送给参与者。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2000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在议程中提供尽可能详细的信息，以便受众做好参与准备。</a:t>
            </a:r>
            <a:endParaRPr sz="2000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85445" indent="-385445" algn="just">
              <a:lnSpc>
                <a:spcPct val="150000"/>
              </a:lnSpc>
              <a:buFont typeface="+mj-lt"/>
              <a:buAutoNum type="arabicPeriod"/>
            </a:pPr>
            <a:endParaRPr sz="2000">
              <a:latin typeface="Ubuntu Light"/>
              <a:ea typeface="Ubuntu Light"/>
              <a:cs typeface="Ubuntu Light"/>
            </a:endParaRPr>
          </a:p>
          <a:p>
            <a:pPr marL="457200" indent="-457200">
              <a:buFont typeface="+mj-lt"/>
              <a:buAutoNum type="arabicPeriod"/>
            </a:pPr>
            <a:endParaRPr sz="2000">
              <a:latin typeface="Ubuntu Light"/>
              <a:ea typeface="Ubuntu Light"/>
              <a:cs typeface="Ubuntu Light"/>
            </a:endParaRPr>
          </a:p>
          <a:p>
            <a:pPr marL="0" indent="0">
              <a:buNone/>
            </a:pPr>
            <a:endParaRPr sz="2000">
              <a:latin typeface="Ubuntu Light"/>
              <a:ea typeface="Ubuntu Light"/>
              <a:cs typeface="Ubuntu Light"/>
            </a:endParaRPr>
          </a:p>
        </p:txBody>
      </p:sp>
      <p:sp>
        <p:nvSpPr>
          <p:cNvPr id="7" name="Oval 6"/>
          <p:cNvSpPr>
            <a:spLocks noGrp="1"/>
          </p:cNvSpPr>
          <p:nvPr/>
        </p:nvSpPr>
        <p:spPr>
          <a:xfrm>
            <a:off x="10652724" y="5060950"/>
            <a:ext cx="1178518" cy="1229134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68580" tIns="34290" rIns="68580" bIns="34290" anchor="t"/>
          <a:lstStyle/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endParaRPr sz="3150">
              <a:solidFill>
                <a:srgbClr val="000000"/>
              </a:solidFill>
              <a:latin typeface="Gill Sans"/>
              <a:ea typeface="Gill Sans"/>
              <a:cs typeface="Gill Sans"/>
            </a:endParaRP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524164" y="5060950"/>
            <a:ext cx="1409047" cy="1229134"/>
          </a:xfrm>
          <a:prstGeom prst="rect">
            <a:avLst/>
          </a:prstGeom>
          <a:ln>
            <a:noFill/>
          </a:ln>
        </p:spPr>
      </p:pic>
      <p:sp>
        <p:nvSpPr>
          <p:cNvPr id="6" name="Title 1"/>
          <p:cNvSpPr>
            <a:spLocks noGrp="1"/>
          </p:cNvSpPr>
          <p:nvPr/>
        </p:nvSpPr>
        <p:spPr>
          <a:xfrm>
            <a:off x="145340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defTabSz="685800">
              <a:spcAft>
                <a:spcPct val="0"/>
              </a:spcAft>
              <a:buNone/>
              <a:defRPr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defRPr>
            </a:pPr>
            <a:r>
              <a:rPr sz="3200" b="1">
                <a:latin typeface="SimSun" panose="02010600030101010101" pitchFamily="2" charset="-122"/>
                <a:ea typeface="SimSun" panose="02010600030101010101" pitchFamily="2" charset="-122"/>
                <a:cs typeface="SimSun" panose="02010600030101010101" pitchFamily="2" charset="-122"/>
              </a:rPr>
              <a:t>模块总结</a:t>
            </a:r>
            <a:endParaRPr sz="3200" b="1">
              <a:latin typeface="SimSun" panose="02010600030101010101" pitchFamily="2" charset="-122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90DED3-E2E2-41AF-965F-8F5841F58718}"/>
</file>

<file path=customXml/itemProps2.xml><?xml version="1.0" encoding="utf-8"?>
<ds:datastoreItem xmlns:ds="http://schemas.openxmlformats.org/officeDocument/2006/customXml" ds:itemID="{75BD0905-D26C-4CC9-81ED-D9CB481F3A4C}"/>
</file>

<file path=customXml/itemProps3.xml><?xml version="1.0" encoding="utf-8"?>
<ds:datastoreItem xmlns:ds="http://schemas.openxmlformats.org/officeDocument/2006/customXml" ds:itemID="{85F018A5-27A7-4D8F-8BBF-AA1E91AD2C9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1383</Words>
  <Application>WPS 演示</Application>
  <PresentationFormat>Converted Presentation</PresentationFormat>
  <Paragraphs>217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SimSun</vt:lpstr>
      <vt:lpstr>Wingdings</vt:lpstr>
      <vt:lpstr>Arial</vt:lpstr>
      <vt:lpstr>Ubuntu Light</vt:lpstr>
      <vt:lpstr>AaChuLianti</vt:lpstr>
      <vt:lpstr>Microsoft YaHei</vt:lpstr>
      <vt:lpstr>Arial Unicode MS</vt:lpstr>
      <vt:lpstr>Calibri Light</vt:lpstr>
      <vt:lpstr>Calibri</vt:lpstr>
      <vt:lpstr>DengXian</vt:lpstr>
      <vt:lpstr>Gill Sans</vt:lpstr>
      <vt:lpstr>Gill Sans MT</vt:lpstr>
      <vt:lpstr>1_Custom Design</vt:lpstr>
      <vt:lpstr>2_Custom Design</vt:lpstr>
      <vt:lpstr>引导讨论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引导讨论</dc:title>
  <dc:creator>Walnut Exporter</dc:creator>
  <cp:lastModifiedBy>yinying寅颖印映</cp:lastModifiedBy>
  <cp:revision>1</cp:revision>
  <dcterms:created xsi:type="dcterms:W3CDTF">2026-09-08T14:03:26Z</dcterms:created>
  <dcterms:modified xsi:type="dcterms:W3CDTF">2026-09-08T14:03:26Z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15055DB197674489BCDFCB3861A11C51_12</vt:lpwstr>
  </property>
  <property fmtid="{D5CDD505-2E9C-101B-9397-08002B2CF9AE}" pid="3" name="KSOProductBuildVer">
    <vt:lpwstr>2052-12.1.0.22529</vt:lpwstr>
  </property>
</Properties>
</file>