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1"/>
    <p:sldMasterId id="2147483796" r:id="rId2"/>
    <p:sldMasterId id="2147483800" r:id="rId3"/>
  </p:sldMasterIdLst>
  <p:notesMasterIdLst>
    <p:notesMasterId r:id="rId38"/>
  </p:notesMasterIdLst>
  <p:handoutMasterIdLst>
    <p:handoutMasterId r:id="rId39"/>
  </p:handoutMasterIdLst>
  <p:sldIdLst>
    <p:sldId id="319" r:id="rId4"/>
    <p:sldId id="278" r:id="rId5"/>
    <p:sldId id="279" r:id="rId6"/>
    <p:sldId id="280" r:id="rId7"/>
    <p:sldId id="281" r:id="rId8"/>
    <p:sldId id="282" r:id="rId9"/>
    <p:sldId id="329" r:id="rId10"/>
    <p:sldId id="283" r:id="rId11"/>
    <p:sldId id="284" r:id="rId12"/>
    <p:sldId id="285" r:id="rId13"/>
    <p:sldId id="297" r:id="rId14"/>
    <p:sldId id="298" r:id="rId15"/>
    <p:sldId id="299" r:id="rId16"/>
    <p:sldId id="300" r:id="rId17"/>
    <p:sldId id="301" r:id="rId18"/>
    <p:sldId id="316" r:id="rId19"/>
    <p:sldId id="318" r:id="rId20"/>
    <p:sldId id="305" r:id="rId21"/>
    <p:sldId id="306" r:id="rId22"/>
    <p:sldId id="328" r:id="rId23"/>
    <p:sldId id="333" r:id="rId24"/>
    <p:sldId id="332" r:id="rId25"/>
    <p:sldId id="331" r:id="rId26"/>
    <p:sldId id="330" r:id="rId27"/>
    <p:sldId id="334" r:id="rId28"/>
    <p:sldId id="307" r:id="rId29"/>
    <p:sldId id="309" r:id="rId30"/>
    <p:sldId id="308" r:id="rId31"/>
    <p:sldId id="310" r:id="rId32"/>
    <p:sldId id="312" r:id="rId33"/>
    <p:sldId id="335" r:id="rId34"/>
    <p:sldId id="314" r:id="rId35"/>
    <p:sldId id="315" r:id="rId36"/>
    <p:sldId id="27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Klinger" initials="EK" lastIdx="1" clrIdx="0">
    <p:extLst>
      <p:ext uri="{19B8F6BF-5375-455C-9EA6-DF929625EA0E}">
        <p15:presenceInfo xmlns:p15="http://schemas.microsoft.com/office/powerpoint/2012/main" userId="S::eklinger@specialolympics.org::32fd7057-244c-48f8-a445-f523d89347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2022"/>
    <a:srgbClr val="142661"/>
    <a:srgbClr val="3F8979"/>
    <a:srgbClr val="209A85"/>
    <a:srgbClr val="FF0000"/>
    <a:srgbClr val="668CCF"/>
    <a:srgbClr val="FFFFFF"/>
    <a:srgbClr val="0C77C3"/>
    <a:srgbClr val="2294D1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2" autoAdjust="0"/>
    <p:restoredTop sz="94249" autoAdjust="0"/>
  </p:normalViewPr>
  <p:slideViewPr>
    <p:cSldViewPr snapToGrid="0" snapToObjects="1">
      <p:cViewPr varScale="1">
        <p:scale>
          <a:sx n="114" d="100"/>
          <a:sy n="114" d="100"/>
        </p:scale>
        <p:origin x="154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2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ducciones PTY" userId="5bfa9bb023ce78d1" providerId="LiveId" clId="{051D9605-6515-4C16-9589-56A25E5754A4}"/>
    <pc:docChg chg="modSld">
      <pc:chgData name="Traducciones PTY" userId="5bfa9bb023ce78d1" providerId="LiveId" clId="{051D9605-6515-4C16-9589-56A25E5754A4}" dt="2021-06-27T22:40:38.888" v="9" actId="20577"/>
      <pc:docMkLst>
        <pc:docMk/>
      </pc:docMkLst>
      <pc:sldChg chg="modSp mod">
        <pc:chgData name="Traducciones PTY" userId="5bfa9bb023ce78d1" providerId="LiveId" clId="{051D9605-6515-4C16-9589-56A25E5754A4}" dt="2021-06-27T22:39:37.543" v="3" actId="20577"/>
        <pc:sldMkLst>
          <pc:docMk/>
          <pc:sldMk cId="682700822" sldId="278"/>
        </pc:sldMkLst>
        <pc:spChg chg="mod">
          <ac:chgData name="Traducciones PTY" userId="5bfa9bb023ce78d1" providerId="LiveId" clId="{051D9605-6515-4C16-9589-56A25E5754A4}" dt="2021-06-27T22:39:34.616" v="1" actId="20577"/>
          <ac:spMkLst>
            <pc:docMk/>
            <pc:sldMk cId="682700822" sldId="278"/>
            <ac:spMk id="2" creationId="{0ED05D5F-9CB7-914D-A202-7F32A63F48F0}"/>
          </ac:spMkLst>
        </pc:spChg>
        <pc:spChg chg="mod">
          <ac:chgData name="Traducciones PTY" userId="5bfa9bb023ce78d1" providerId="LiveId" clId="{051D9605-6515-4C16-9589-56A25E5754A4}" dt="2021-06-27T22:39:37.543" v="3" actId="20577"/>
          <ac:spMkLst>
            <pc:docMk/>
            <pc:sldMk cId="682700822" sldId="278"/>
            <ac:spMk id="3" creationId="{A05C308E-1212-4B41-8238-CC796F20B39C}"/>
          </ac:spMkLst>
        </pc:spChg>
      </pc:sldChg>
      <pc:sldChg chg="modSp mod">
        <pc:chgData name="Traducciones PTY" userId="5bfa9bb023ce78d1" providerId="LiveId" clId="{051D9605-6515-4C16-9589-56A25E5754A4}" dt="2021-06-27T22:40:38.888" v="9" actId="20577"/>
        <pc:sldMkLst>
          <pc:docMk/>
          <pc:sldMk cId="2427463792" sldId="281"/>
        </pc:sldMkLst>
        <pc:spChg chg="mod">
          <ac:chgData name="Traducciones PTY" userId="5bfa9bb023ce78d1" providerId="LiveId" clId="{051D9605-6515-4C16-9589-56A25E5754A4}" dt="2021-06-27T22:40:38.888" v="9" actId="20577"/>
          <ac:spMkLst>
            <pc:docMk/>
            <pc:sldMk cId="2427463792" sldId="281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0A94-535E-A242-8751-E65D819C19D3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2F98-C731-A94C-AA10-6D9C96A04D6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5BBB-A885-FB47-A586-C46B257BEE92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4B2F-0019-C942-9AE2-8EB4A07943D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320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/>
              <a:t>Utilice la guía del facilitador para obtener notas sobre qué decir y cuánto tiempo debe tomar cada sección. En general, esta formación debería durar entre 2 y 2.5 horas.</a:t>
            </a:r>
          </a:p>
          <a:p>
            <a:endParaRPr lang="en-US" b="1" i="1" dirty="0"/>
          </a:p>
          <a:p>
            <a:r>
              <a:rPr lang="en-US" b="1" i="1" dirty="0" err="1"/>
              <a:t>Actualizado</a:t>
            </a:r>
            <a:r>
              <a:rPr lang="en-US" b="1" i="1" dirty="0"/>
              <a:t> Mayo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0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b="1" i="1" noProof="0" dirty="0"/>
              <a:t>OPCIONAL – remover </a:t>
            </a:r>
            <a:r>
              <a:rPr lang="es-PA" b="1" i="1" noProof="0" dirty="0" err="1"/>
              <a:t>diapositive</a:t>
            </a:r>
            <a:r>
              <a:rPr lang="es-PA" b="1" i="1" noProof="0" dirty="0"/>
              <a:t> si no se utiliza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/>
              <a:t>En mayo de 2021, todavía no tenemos los números del censo actualizados para compartir con todos. Actualice estos números una vez que salga la información actualizada</a:t>
            </a:r>
            <a:r>
              <a:rPr lang="en-US" b="1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Feel free to add your own categories and make this whatever you want it to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also available on YouTube: https://www.youtube.com/watch?v=nkgZ2lI0aDc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2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Please make sure all athlete leaders take the evaluation.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7.png"/><Relationship Id="rId4" Type="http://schemas.openxmlformats.org/officeDocument/2006/relationships/image" Target="../media/image3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3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png"/><Relationship Id="rId4" Type="http://schemas.openxmlformats.org/officeDocument/2006/relationships/image" Target="../media/image3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1098B-B32E-0948-8784-67408D0D4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A9C8C-2EFF-344C-BF9B-C7035A7BC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63700"/>
            <a:ext cx="4444423" cy="2024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13C29-9F6E-C546-826F-153BD8D1B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005" y="1908729"/>
            <a:ext cx="7553989" cy="27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4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13F1B-F886-EB4B-BB16-CB1C57134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7565" y="1870676"/>
            <a:ext cx="4155060" cy="600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8751" y="1597893"/>
            <a:ext cx="6650779" cy="608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47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5ADA3-36C9-EF42-8BEB-47DEB1A09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076" y="2411326"/>
            <a:ext cx="4734023" cy="531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6D6B6-2D1B-5B4E-8AF2-20709B939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682" y="2413330"/>
            <a:ext cx="4699420" cy="6151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9C700-BEFD-9045-8C0F-E6A9FCD711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0505" y="1951201"/>
            <a:ext cx="5680460" cy="630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D0F29-56B2-B84A-ACED-4445817BF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11662" y="2295877"/>
            <a:ext cx="680467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0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394"/>
            <a:ext cx="1231119" cy="112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991" y="236301"/>
            <a:ext cx="1502456" cy="9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D87FF-80D3-CD45-A107-B5D489519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6B601-FDB4-FD44-96D6-7093FB46B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1608284"/>
            <a:ext cx="3371696" cy="18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80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9" y="1506049"/>
            <a:ext cx="4354144" cy="1478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213513" cy="1589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0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1799D-85BB-F547-9628-0AE35DA4A0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7" y="332901"/>
            <a:ext cx="630382" cy="630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" y="0"/>
            <a:ext cx="963283" cy="9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2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FBEBA2B4-EBCF-5A42-810C-F43223720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2312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, computer&#10;&#10;Description automatically generated">
            <a:extLst>
              <a:ext uri="{FF2B5EF4-FFF2-40B4-BE49-F238E27FC236}">
                <a16:creationId xmlns:a16="http://schemas.microsoft.com/office/drawing/2014/main" id="{0BD725AE-076E-B44E-A11A-D2F02758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9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554D614-FA1F-E94F-90BC-87FA20124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8" r="48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5FC857A0-6BB4-3C4F-9C8B-3D08B8281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6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883B87D8-0D3E-4740-B14D-2844765C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48" r="-3748"/>
          <a:stretch/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2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4CE71AB-FBF0-8C4D-B5F9-A086366EF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-5859"/>
          <a:stretch/>
        </p:blipFill>
        <p:spPr>
          <a:xfrm>
            <a:off x="-1" y="0"/>
            <a:ext cx="103578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9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4BB79-CE8F-CA4C-920F-7D76D3C76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54" y="229946"/>
            <a:ext cx="1647295" cy="10295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0D6D430-FC8F-6642-AE86-84C6A033B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2639" y="279641"/>
            <a:ext cx="1139264" cy="114902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062E0CC-C89D-9049-A935-E5FC49A5E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957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ABF7E-0266-6849-8798-E92E46EEF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755" y="217853"/>
            <a:ext cx="1687533" cy="104026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6EB5A63E-0FDF-4F4E-B3F6-F413706B2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308013"/>
            <a:ext cx="1066687" cy="11206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792839-7876-E049-94E5-9902B9AF09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81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7038" y="485287"/>
            <a:ext cx="1677555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1799D-85BB-F547-9628-0AE35DA4A0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06903" y="0"/>
            <a:ext cx="10357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7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B3E71-904D-C14F-A30A-FCA8D3F84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989" y="216930"/>
            <a:ext cx="1774711" cy="103048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CFFBA05F-4E5F-AD44-B7FF-D28695C8F3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526" y="293054"/>
            <a:ext cx="1159051" cy="12176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80C1EE-8372-2F45-AF73-454D4041E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7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518A4-8346-8845-A72D-FE7675EC5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610380" cy="10426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1D44165-20BD-194D-9861-01F9A63DB7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93144"/>
            <a:ext cx="1105907" cy="11618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39D87-70B2-A448-A9F2-997A50119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94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CB62D-670B-B841-AB4B-0492EFC21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939" y="217853"/>
            <a:ext cx="1527842" cy="10417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FAA8AB2-AEBD-BE4E-B0D4-8C296876B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5946" y="293080"/>
            <a:ext cx="1190524" cy="120072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694AF4-24A4-254D-B5B9-570D0EC48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394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229461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823" y="284878"/>
            <a:ext cx="1118563" cy="11281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386" y="524620"/>
            <a:ext cx="7051675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3F2C43-9718-8A47-89D1-089F318A8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6275" y="1938683"/>
            <a:ext cx="554562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162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0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67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73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60" y="1303481"/>
            <a:ext cx="3992596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1245"/>
            <a:ext cx="1647295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44A8503-08D2-DD43-BE52-0E12E70FA3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49700" y="1174266"/>
            <a:ext cx="5532230" cy="55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4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11565"/>
            <a:ext cx="3868955" cy="1459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7060" y="480174"/>
            <a:ext cx="1687533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DAF21B3B-55CC-D84D-8363-68B269C318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04181" y="1249611"/>
            <a:ext cx="4956313" cy="52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08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3481"/>
            <a:ext cx="4109815" cy="1273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416" y="485287"/>
            <a:ext cx="177471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lamp&#10;&#10;Description automatically generated">
            <a:extLst>
              <a:ext uri="{FF2B5EF4-FFF2-40B4-BE49-F238E27FC236}">
                <a16:creationId xmlns:a16="http://schemas.microsoft.com/office/drawing/2014/main" id="{9BD22BEF-672E-C943-9B5F-FEF5627345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5470" y="1513925"/>
            <a:ext cx="5267739" cy="55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2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28958-B591-0043-A53C-4F2CC02DB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30B7D-4587-7E43-A824-A2AFD0A41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589946" cy="2024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7"/>
            <a:ext cx="1598113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180920" cy="1843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79930"/>
            <a:ext cx="1610380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F506C01-4D7A-B945-8970-E347F92B02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8843" y="1115983"/>
            <a:ext cx="5314122" cy="55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1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07412" cy="1363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480028"/>
            <a:ext cx="1527842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DA010E-FF22-8D41-8C02-B708C43B8E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99395" y="1304925"/>
            <a:ext cx="5573086" cy="56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7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8" y="1304925"/>
            <a:ext cx="4071205" cy="1354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38" y="485285"/>
            <a:ext cx="154010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07795" y="332901"/>
            <a:ext cx="630382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3814" y="1304925"/>
            <a:ext cx="5658116" cy="57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7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CE6F39AD-7609-324E-A5D3-587CCF267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89454" y="0"/>
            <a:ext cx="923345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1927" y="388505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D7EDF7-F688-784F-81B7-0C830749A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0B374-CA25-DB4C-A007-A871D3F32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378090" cy="1356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05" y="485286"/>
            <a:ext cx="177471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0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20B4D7-CD43-B64C-8F84-BCA0A3593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7162D-D28C-BC42-A35D-93AE3E745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63700"/>
            <a:ext cx="4056495" cy="138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305C28-E0C0-2B45-8761-F01135C06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5E7F6-1C72-D94B-BE02-7E61CF13B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505" y="1608284"/>
            <a:ext cx="4378090" cy="145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7038" y="485285"/>
            <a:ext cx="1536309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1927" y="344960"/>
            <a:ext cx="1737014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9740A-7AEB-3E4A-A17E-727C01231D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436" y="1884218"/>
            <a:ext cx="7309617" cy="28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FEB22-D611-584A-A806-FF22FE42A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37" y="1893455"/>
            <a:ext cx="6902125" cy="279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6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68" r:id="rId2"/>
    <p:sldLayoutId id="2147483795" r:id="rId3"/>
    <p:sldLayoutId id="2147483779" r:id="rId4"/>
    <p:sldLayoutId id="2147483780" r:id="rId5"/>
    <p:sldLayoutId id="2147483781" r:id="rId6"/>
    <p:sldLayoutId id="2147483782" r:id="rId7"/>
    <p:sldLayoutId id="2147483784" r:id="rId8"/>
    <p:sldLayoutId id="2147483785" r:id="rId9"/>
    <p:sldLayoutId id="2147483787" r:id="rId10"/>
    <p:sldLayoutId id="2147483786" r:id="rId11"/>
    <p:sldLayoutId id="2147483789" r:id="rId12"/>
    <p:sldLayoutId id="2147483790" r:id="rId13"/>
    <p:sldLayoutId id="2147483791" r:id="rId14"/>
    <p:sldLayoutId id="2147483792" r:id="rId15"/>
    <p:sldLayoutId id="2147483788" r:id="rId16"/>
    <p:sldLayoutId id="2147483794" r:id="rId17"/>
    <p:sldLayoutId id="21474837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505" y="490783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3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15505" y="490779"/>
            <a:ext cx="1635028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dropbox.com/sh/1suf81qstl81c2m/AACt8VEKZoxHvovgqIuyzH2Ea?dl=0&amp;preview=Unified+Leadership+-+Let+them+lead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ialolympics.qualtrics.com/jfe/form/SV_5cZHOzU0qemAkD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8" y="3110683"/>
            <a:ext cx="2565139" cy="254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471AFD-F87E-7B42-9311-59A2DD98A9DB}"/>
              </a:ext>
            </a:extLst>
          </p:cNvPr>
          <p:cNvSpPr txBox="1">
            <a:spLocks/>
          </p:cNvSpPr>
          <p:nvPr/>
        </p:nvSpPr>
        <p:spPr>
          <a:xfrm>
            <a:off x="96253" y="5852092"/>
            <a:ext cx="7910513" cy="85963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Introducción a Liderazgo de Atletas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551310-E7B6-45BB-9198-FB0C0EA0871E}"/>
              </a:ext>
            </a:extLst>
          </p:cNvPr>
          <p:cNvSpPr txBox="1"/>
          <p:nvPr/>
        </p:nvSpPr>
        <p:spPr>
          <a:xfrm>
            <a:off x="277481" y="37667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  <a:endParaRPr lang="de-DE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40E126-B3F0-465C-B1FA-025CFE0C92E5}"/>
              </a:ext>
            </a:extLst>
          </p:cNvPr>
          <p:cNvSpPr txBox="1"/>
          <p:nvPr/>
        </p:nvSpPr>
        <p:spPr>
          <a:xfrm>
            <a:off x="478972" y="1582341"/>
            <a:ext cx="444063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MOSTRANDO </a:t>
            </a:r>
          </a:p>
          <a:p>
            <a:r>
              <a:rPr lang="es-PA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CAMINO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623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914400" y="431442"/>
            <a:ext cx="7111999" cy="508357"/>
          </a:xfrm>
          <a:prstGeom prst="rect">
            <a:avLst/>
          </a:prstGeom>
        </p:spPr>
        <p:txBody>
          <a:bodyPr/>
          <a:lstStyle>
            <a:lvl1pPr marL="241093" indent="-241093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defRPr sz="2531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40" indent="-285740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1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20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6pPr>
            <a:lvl7pPr marL="1178677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7pPr>
            <a:lvl8pPr marL="1500134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8pPr>
            <a:lvl9pPr marL="1821591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9pPr>
          </a:lstStyle>
          <a:p>
            <a:pPr marL="180820" indent="-180820" defTabSz="685800">
              <a:spcBef>
                <a:spcPts val="633"/>
              </a:spcBef>
            </a:pPr>
            <a:r>
              <a:rPr lang="es-PA" sz="2700" b="1" kern="0" dirty="0">
                <a:solidFill>
                  <a:prstClr val="black"/>
                </a:solidFill>
                <a:latin typeface="Ubuntu Light" panose="020B0304030602030204" pitchFamily="34" charset="0"/>
              </a:rPr>
              <a:t>Declaración de Misión de Olimpiadas Especiales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135E3B-8118-4B84-B3BE-A9C14C9D1A61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D46AE8-6D82-487E-88C8-4163830A54C2}"/>
              </a:ext>
            </a:extLst>
          </p:cNvPr>
          <p:cNvSpPr txBox="1">
            <a:spLocks/>
          </p:cNvSpPr>
          <p:nvPr/>
        </p:nvSpPr>
        <p:spPr>
          <a:xfrm>
            <a:off x="355599" y="1874639"/>
            <a:ext cx="8229600" cy="31087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es-ES" sz="2400" dirty="0">
                <a:latin typeface="Ubuntu Light" panose="020B0304030602030204" pitchFamily="34" charset="0"/>
              </a:rPr>
              <a:t>Brindar 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entrenamiento deportivo </a:t>
            </a:r>
            <a:r>
              <a:rPr lang="es-ES" sz="2400" dirty="0">
                <a:latin typeface="Ubuntu Light" panose="020B0304030602030204" pitchFamily="34" charset="0"/>
              </a:rPr>
              <a:t>y 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competencia atlética </a:t>
            </a:r>
            <a:r>
              <a:rPr lang="es-ES" sz="2400" dirty="0">
                <a:latin typeface="Ubuntu Light" panose="020B0304030602030204" pitchFamily="34" charset="0"/>
              </a:rPr>
              <a:t>durante todo el año en una variedad de 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deportes de tipo olímpico</a:t>
            </a:r>
            <a:r>
              <a:rPr lang="es-ES" sz="2400" dirty="0">
                <a:latin typeface="Ubuntu Light" panose="020B0304030602030204" pitchFamily="34" charset="0"/>
              </a:rPr>
              <a:t> para 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niños y adultos</a:t>
            </a:r>
            <a:r>
              <a:rPr lang="es-ES" sz="2400" dirty="0">
                <a:latin typeface="Ubuntu Light" panose="020B0304030602030204" pitchFamily="34" charset="0"/>
              </a:rPr>
              <a:t> con 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discapacidades intelectuales</a:t>
            </a:r>
            <a:r>
              <a:rPr lang="es-ES" sz="2400" dirty="0">
                <a:latin typeface="Ubuntu Light" panose="020B0304030602030204" pitchFamily="34" charset="0"/>
              </a:rPr>
              <a:t>, brindándoles oportunidades continuas para 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desarrollar una condición física</a:t>
            </a:r>
            <a:r>
              <a:rPr lang="es-ES" sz="2400" dirty="0">
                <a:latin typeface="Ubuntu Light" panose="020B0304030602030204" pitchFamily="34" charset="0"/>
              </a:rPr>
              <a:t>, 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demostrar coraje</a:t>
            </a:r>
            <a:r>
              <a:rPr lang="es-ES" sz="2400" dirty="0">
                <a:latin typeface="Ubuntu Light" panose="020B0304030602030204" pitchFamily="34" charset="0"/>
              </a:rPr>
              <a:t>, </a:t>
            </a:r>
            <a:r>
              <a:rPr lang="es-ES" sz="2400" b="1" dirty="0">
                <a:solidFill>
                  <a:srgbClr val="FF0000"/>
                </a:solidFill>
                <a:latin typeface="Ubuntu Light" panose="020B0304030602030204" pitchFamily="34" charset="0"/>
              </a:rPr>
              <a:t>experimentar alegría </a:t>
            </a:r>
            <a:r>
              <a:rPr lang="es-ES" sz="2400" dirty="0">
                <a:latin typeface="Ubuntu Light" panose="020B0304030602030204" pitchFamily="34" charset="0"/>
              </a:rPr>
              <a:t>y participar en </a:t>
            </a:r>
            <a:r>
              <a:rPr lang="es-ES" sz="2400" b="1" dirty="0">
                <a:solidFill>
                  <a:srgbClr val="668CCF"/>
                </a:solidFill>
                <a:latin typeface="Ubuntu Light" panose="020B0304030602030204" pitchFamily="34" charset="0"/>
              </a:rPr>
              <a:t>el intercambio de dones, habilidades y amistad con sus familias, </a:t>
            </a:r>
            <a:r>
              <a:rPr lang="es-ES" sz="2400" dirty="0">
                <a:latin typeface="Ubuntu Light" panose="020B0304030602030204" pitchFamily="34" charset="0"/>
              </a:rPr>
              <a:t>otros atletas de Olimpiadas Especiales y la comunidad</a:t>
            </a:r>
            <a:r>
              <a:rPr lang="en-US" sz="2400" dirty="0">
                <a:latin typeface="Ubuntu Light" panose="020B03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99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6841" y="1304367"/>
            <a:ext cx="8334704" cy="391927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Olimpiadas Especiales ofrece una variedad de oportunidades deportivas para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todos los niveles de habilidad</a:t>
            </a:r>
            <a:r>
              <a:rPr lang="es-PA" sz="2400">
                <a:latin typeface="Ubuntu Light" panose="020B0304030602030204" pitchFamily="34" charset="0"/>
              </a:rPr>
              <a:t>.</a:t>
            </a:r>
            <a:r>
              <a:rPr lang="es-PA" sz="240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Los atletas se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agrupan por habilidad </a:t>
            </a:r>
            <a:r>
              <a:rPr lang="es-PA" sz="2400">
                <a:latin typeface="Ubuntu Light" panose="020B0304030602030204" pitchFamily="34" charset="0"/>
              </a:rPr>
              <a:t>a través de un proceso llamado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división</a:t>
            </a:r>
            <a:r>
              <a:rPr lang="es-PA" sz="2400">
                <a:latin typeface="Ubuntu Light" panose="020B0304030602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Se otorgan premios a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todos los participantes </a:t>
            </a:r>
            <a:r>
              <a:rPr lang="es-PA" sz="2400">
                <a:latin typeface="Ubuntu Light" panose="020B0304030602030204" pitchFamily="34" charset="0"/>
              </a:rPr>
              <a:t>que compiten.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Olimpiadas Especiales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no cobra una tarifa a los atletas </a:t>
            </a:r>
            <a:r>
              <a:rPr lang="es-PA" sz="2400">
                <a:latin typeface="Ubuntu Light" panose="020B0304030602030204" pitchFamily="34" charset="0"/>
              </a:rPr>
              <a:t>(ni a sus familias) para entrenar ni competir.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03713" y="461704"/>
            <a:ext cx="7125887" cy="4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0">
                <a:solidFill>
                  <a:schemeClr val="bg1"/>
                </a:solidFill>
                <a:latin typeface="Ubuntu"/>
                <a:ea typeface="+mj-ea"/>
                <a:cs typeface="Ubuntu"/>
                <a:sym typeface="Ubuntu Light" panose="020B0304030602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panose="020B0304030602030204" pitchFamily="34" charset="0"/>
              </a:defRPr>
            </a:lvl5pPr>
            <a:lvl6pPr marL="321457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6pPr>
            <a:lvl7pPr marL="642915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7pPr>
            <a:lvl8pPr marL="964372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8pPr>
            <a:lvl9pPr marL="1285829" algn="l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Ubuntu Light" charset="0"/>
                <a:ea typeface="ヒラギノ角ゴ ProN W3" charset="0"/>
                <a:cs typeface="ヒラギノ角ゴ ProN W3" charset="0"/>
                <a:sym typeface="Ubuntu Light" charset="0"/>
              </a:defRPr>
            </a:lvl9pPr>
          </a:lstStyle>
          <a:p>
            <a:pPr defTabSz="685800"/>
            <a:r>
              <a:rPr lang="es-PA" sz="2400" kern="0">
                <a:solidFill>
                  <a:prstClr val="black"/>
                </a:solidFill>
                <a:latin typeface="Ubuntu Light" panose="020B0304030602030204" pitchFamily="34" charset="0"/>
              </a:rPr>
              <a:t>¿Qué hace que Olimpiadas Especiales sea única? 	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BCBE3E-7C8F-4D38-9005-51F26AB85F89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846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0524" y="464590"/>
            <a:ext cx="7903369" cy="629841"/>
          </a:xfrm>
          <a:prstGeom prst="rect">
            <a:avLst/>
          </a:prstGeom>
        </p:spPr>
        <p:txBody>
          <a:bodyPr/>
          <a:lstStyle/>
          <a:p>
            <a:r>
              <a:rPr lang="es-PA" sz="2700" b="1">
                <a:latin typeface="Ubuntu Light" panose="020B0304030602030204" pitchFamily="34" charset="0"/>
              </a:rPr>
              <a:t>Datos Globales del 2019 </a:t>
            </a:r>
            <a:br>
              <a:rPr lang="es-PA" sz="3600" b="1">
                <a:latin typeface="Ubuntu Light" panose="020B0304030602030204" pitchFamily="34" charset="0"/>
              </a:rPr>
            </a:br>
            <a:endParaRPr lang="es-PA" b="1">
              <a:latin typeface="Ubuntu Light" panose="020B03040306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9903" y="1380921"/>
            <a:ext cx="7062952" cy="4263134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___ estados y países tienen programas de OE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Más de___ millones de atletas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Más de ___ atletas jóvenes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Más de___ competencias anualmente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Más de ___  Atletas Líderes en roles significativos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latin typeface="Ubuntu Light" panose="020B0304030602030204" pitchFamily="34" charset="0"/>
              </a:rPr>
              <a:t>Casi ___ Líderes Juveniles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006"/>
          <a:stretch/>
        </p:blipFill>
        <p:spPr>
          <a:xfrm>
            <a:off x="7472855" y="3850124"/>
            <a:ext cx="1471037" cy="23235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53C2D5-B8BA-4414-92D2-17F69FA9BE7C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78166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3229" y="387067"/>
            <a:ext cx="7468782" cy="629841"/>
          </a:xfrm>
          <a:prstGeom prst="rect">
            <a:avLst/>
          </a:prstGeom>
        </p:spPr>
        <p:txBody>
          <a:bodyPr/>
          <a:lstStyle/>
          <a:p>
            <a:r>
              <a:rPr lang="es-PA" sz="2800" b="1">
                <a:latin typeface="Ubuntu Light" panose="020B0304030602030204" pitchFamily="34" charset="0"/>
              </a:rPr>
              <a:t>Datos Globales 2019</a:t>
            </a:r>
            <a:br>
              <a:rPr lang="es-PA" sz="3600" b="1"/>
            </a:br>
            <a:endParaRPr lang="es-PA" b="1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3628" y="1244497"/>
            <a:ext cx="7709337" cy="3348038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216 estados y países tienen programas de Olimpiadas Especiales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Más de 5.7 millones de deportistas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Más de 500,000 jóvenes deportistas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Más de 100,000 competiciones al año 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Más de 50,000 atletas líderes en roles significativos.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Casi 100,000 Líderes Juveniles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460"/>
          <a:stretch/>
        </p:blipFill>
        <p:spPr>
          <a:xfrm>
            <a:off x="7649029" y="4571665"/>
            <a:ext cx="1194486" cy="18992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5AA691-EF93-42F2-A79B-669CEDE2F005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17467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5346" y="467168"/>
            <a:ext cx="7903369" cy="402374"/>
          </a:xfrm>
          <a:prstGeom prst="rect">
            <a:avLst/>
          </a:prstGeom>
        </p:spPr>
        <p:txBody>
          <a:bodyPr/>
          <a:lstStyle/>
          <a:p>
            <a:r>
              <a:rPr lang="es-PA" sz="2800" b="1">
                <a:latin typeface="Ubuntu Light" panose="020B0304030602030204" pitchFamily="34" charset="0"/>
              </a:rPr>
              <a:t>Hechos e Información del Programa</a:t>
            </a:r>
            <a:br>
              <a:rPr lang="es-PA" sz="2800"/>
            </a:br>
            <a:endParaRPr lang="es-PA" sz="280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5442" y="1558513"/>
            <a:ext cx="7912894" cy="3348038"/>
          </a:xfrm>
          <a:prstGeom prst="rect">
            <a:avLst/>
          </a:prstGeom>
        </p:spPr>
        <p:txBody>
          <a:bodyPr/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highlight>
                  <a:srgbClr val="FFFF00"/>
                </a:highlight>
                <a:latin typeface="Ubuntu Light" panose="020B0304030602030204" pitchFamily="34" charset="0"/>
              </a:rPr>
              <a:t>Más de (#) atletas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highlight>
                  <a:srgbClr val="FFFF00"/>
                </a:highlight>
                <a:latin typeface="Ubuntu Light" panose="020B0304030602030204" pitchFamily="34" charset="0"/>
              </a:rPr>
              <a:t>(#) Atletas Jóvenes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highlight>
                  <a:srgbClr val="FFFF00"/>
                </a:highlight>
                <a:latin typeface="Ubuntu Light" panose="020B0304030602030204" pitchFamily="34" charset="0"/>
              </a:rPr>
              <a:t>(#) competencias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highlight>
                  <a:srgbClr val="FFFF00"/>
                </a:highlight>
                <a:latin typeface="Ubuntu Light" panose="020B0304030602030204" pitchFamily="34" charset="0"/>
              </a:rPr>
              <a:t>(#) Atletas Líderes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s-PA" sz="2400">
                <a:highlight>
                  <a:srgbClr val="FFFF00"/>
                </a:highlight>
                <a:latin typeface="Ubuntu Light" panose="020B0304030602030204" pitchFamily="34" charset="0"/>
              </a:rPr>
              <a:t>(#) Líderes Juveniles</a:t>
            </a:r>
          </a:p>
          <a:p>
            <a:endParaRPr lang="es-PA" sz="2400">
              <a:highlight>
                <a:srgbClr val="FFFF00"/>
              </a:highligh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919" b="5385"/>
          <a:stretch/>
        </p:blipFill>
        <p:spPr>
          <a:xfrm>
            <a:off x="6194407" y="3158671"/>
            <a:ext cx="2293929" cy="2008415"/>
          </a:xfrm>
          <a:prstGeom prst="rect">
            <a:avLst/>
          </a:prstGeom>
          <a:solidFill>
            <a:schemeClr val="accent1"/>
          </a:solidFill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FC2CB6-FE84-4528-8AEB-669F296984D9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427802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41506"/>
            <a:ext cx="8410904" cy="994172"/>
          </a:xfrm>
          <a:prstGeom prst="rect">
            <a:avLst/>
          </a:prstGeom>
        </p:spPr>
        <p:txBody>
          <a:bodyPr/>
          <a:lstStyle/>
          <a:p>
            <a:r>
              <a:rPr lang="es-PA" sz="3200" b="1">
                <a:solidFill>
                  <a:schemeClr val="bg1"/>
                </a:solidFill>
                <a:latin typeface="Ubuntu Light" panose="020B0304030602030204" pitchFamily="34" charset="0"/>
              </a:rPr>
              <a:t>Lección 2: Definiciones de Liderazgo de Atletas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055110"/>
            <a:ext cx="7886700" cy="32635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u="sng">
                <a:solidFill>
                  <a:schemeClr val="bg1"/>
                </a:solidFill>
                <a:latin typeface="Ubuntu Light" panose="020B0304030602030204" pitchFamily="34" charset="0"/>
              </a:rPr>
              <a:t>En esta lección, ustedes: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PA" sz="2400">
                <a:solidFill>
                  <a:schemeClr val="bg1"/>
                </a:solidFill>
                <a:latin typeface="Ubuntu Light" panose="020B0304030602030204" pitchFamily="34" charset="0"/>
              </a:rPr>
              <a:t>Aprenderán los 3 principios rectores del Liderazgo de Atletas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72" r="72"/>
          <a:stretch/>
        </p:blipFill>
        <p:spPr>
          <a:xfrm>
            <a:off x="5681799" y="3621901"/>
            <a:ext cx="3363310" cy="209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231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34" b="134"/>
          <a:stretch/>
        </p:blipFill>
        <p:spPr>
          <a:xfrm>
            <a:off x="1368088" y="1475889"/>
            <a:ext cx="6546202" cy="405668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64021" y="668355"/>
            <a:ext cx="7903369" cy="40237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2800" b="1" dirty="0">
                <a:latin typeface="Ubuntu Light" panose="020B0304030602030204" pitchFamily="34" charset="0"/>
              </a:rPr>
              <a:t>Principios Rectores</a:t>
            </a:r>
            <a:endParaRPr lang="es-PA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2BAD13-F16D-4701-ABE8-C248F1046361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30467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64021" y="423951"/>
            <a:ext cx="7903369" cy="88371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2800" b="1">
                <a:latin typeface="Ubuntu Light" panose="020B0304030602030204" pitchFamily="34" charset="0"/>
              </a:rPr>
              <a:t>Educación y Concienciación:</a:t>
            </a:r>
            <a:br>
              <a:rPr lang="es-PA" sz="2800" b="1">
                <a:latin typeface="Ubuntu Light" panose="020B0304030602030204" pitchFamily="34" charset="0"/>
              </a:rPr>
            </a:br>
            <a:r>
              <a:rPr lang="es-PA" sz="2800" b="1">
                <a:latin typeface="Ubuntu Light" panose="020B0304030602030204" pitchFamily="34" charset="0"/>
              </a:rPr>
              <a:t>Liderazgo Unificado</a:t>
            </a:r>
            <a:br>
              <a:rPr lang="es-PA" sz="2800"/>
            </a:br>
            <a:endParaRPr lang="es-PA" sz="2800"/>
          </a:p>
        </p:txBody>
      </p:sp>
      <p:pic>
        <p:nvPicPr>
          <p:cNvPr id="3" name="Picture 2" descr="Unified Leadership video on YouTube"/>
          <p:cNvPicPr>
            <a:picLocks noChangeAspect="1"/>
          </p:cNvPicPr>
          <p:nvPr/>
        </p:nvPicPr>
        <p:blipFill rotWithShape="1">
          <a:blip r:embed="rId3"/>
          <a:srcRect l="54100" t="43607" r="23235" b="27135"/>
          <a:stretch/>
        </p:blipFill>
        <p:spPr>
          <a:xfrm>
            <a:off x="756745" y="1211416"/>
            <a:ext cx="7123384" cy="5172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980" y="6064717"/>
            <a:ext cx="311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>
                <a:hlinkClick r:id="rId4"/>
              </a:rPr>
              <a:t>Video</a:t>
            </a:r>
            <a:r>
              <a:rPr lang="es-PA"/>
              <a:t> de Liderazgo Unificado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57FCA7-F871-479F-AAED-BB9DAA0D34DD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3098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5310" y="1531583"/>
            <a:ext cx="8361680" cy="31087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>
                <a:solidFill>
                  <a:schemeClr val="tx1"/>
                </a:solidFill>
                <a:latin typeface="Ubuntu Light" panose="020B0304030602030204" pitchFamily="34" charset="0"/>
              </a:rPr>
              <a:t>Capacitación: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400">
                <a:latin typeface="Ubuntu Light" panose="020B0304030602030204" pitchFamily="34" charset="0"/>
              </a:rPr>
              <a:t>Los atletas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pueden elegir </a:t>
            </a:r>
            <a:r>
              <a:rPr lang="es-PA" sz="2400">
                <a:latin typeface="Ubuntu Light" panose="020B0304030602030204" pitchFamily="34" charset="0"/>
              </a:rPr>
              <a:t>cómo y dónde liderar en Olimpiadas Especiales. Necesita estar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capacitado en el conocimiento y las habilidades </a:t>
            </a:r>
            <a:r>
              <a:rPr lang="es-PA" sz="2400">
                <a:latin typeface="Ubuntu Light" panose="020B0304030602030204" pitchFamily="34" charset="0"/>
              </a:rPr>
              <a:t>para tener éxito en lo que elija..  </a:t>
            </a:r>
          </a:p>
          <a:p>
            <a:pPr marL="0" indent="0">
              <a:buNone/>
            </a:pPr>
            <a:endParaRPr lang="es-PA" sz="1800"/>
          </a:p>
        </p:txBody>
      </p:sp>
      <p:sp>
        <p:nvSpPr>
          <p:cNvPr id="5" name="Rectangle 4"/>
          <p:cNvSpPr/>
          <p:nvPr/>
        </p:nvSpPr>
        <p:spPr>
          <a:xfrm>
            <a:off x="1025014" y="424718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Principios Rectores del Liderazgo de Atletas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7103D1-2C16-49A7-8860-A0E5FDA797DB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8107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1849" y="503718"/>
            <a:ext cx="6947338" cy="425054"/>
          </a:xfrm>
          <a:prstGeom prst="rect">
            <a:avLst/>
          </a:prstGeom>
        </p:spPr>
        <p:txBody>
          <a:bodyPr anchor="ctr"/>
          <a:lstStyle/>
          <a:p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Principios Rectores del Liderazgo de Atletas</a:t>
            </a:r>
            <a:endParaRPr lang="es-PA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826B125-07A8-4B67-9DDA-FB9C50FEBCE4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pic>
        <p:nvPicPr>
          <p:cNvPr id="9" name="Imagen 8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32E7F88-F8A0-4DBA-B2B8-C98F17B4E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" t="1864" r="1507" b="3423"/>
          <a:stretch/>
        </p:blipFill>
        <p:spPr>
          <a:xfrm>
            <a:off x="377371" y="1310640"/>
            <a:ext cx="8389258" cy="4168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521A0E-7E1D-45B1-9D07-A67E320655E6}"/>
              </a:ext>
            </a:extLst>
          </p:cNvPr>
          <p:cNvSpPr/>
          <p:nvPr/>
        </p:nvSpPr>
        <p:spPr>
          <a:xfrm>
            <a:off x="443995" y="4745740"/>
            <a:ext cx="4001112" cy="650443"/>
          </a:xfrm>
          <a:prstGeom prst="rect">
            <a:avLst/>
          </a:prstGeom>
          <a:solidFill>
            <a:srgbClr val="142661"/>
          </a:solidFill>
          <a:ln>
            <a:solidFill>
              <a:srgbClr val="142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C4037-351A-4620-927E-FE8F74330BC6}"/>
              </a:ext>
            </a:extLst>
          </p:cNvPr>
          <p:cNvSpPr/>
          <p:nvPr/>
        </p:nvSpPr>
        <p:spPr>
          <a:xfrm>
            <a:off x="4745198" y="4711752"/>
            <a:ext cx="4001111" cy="728928"/>
          </a:xfrm>
          <a:prstGeom prst="rect">
            <a:avLst/>
          </a:prstGeom>
          <a:solidFill>
            <a:srgbClr val="3F8979"/>
          </a:solidFill>
          <a:ln>
            <a:solidFill>
              <a:srgbClr val="3F8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A0036-D06C-40A1-851F-C674CD5433BB}"/>
              </a:ext>
            </a:extLst>
          </p:cNvPr>
          <p:cNvSpPr txBox="1"/>
          <p:nvPr/>
        </p:nvSpPr>
        <p:spPr>
          <a:xfrm>
            <a:off x="4855800" y="4749852"/>
            <a:ext cx="378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ACTUALMENTE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EN DESARROLLO</a:t>
            </a:r>
          </a:p>
        </p:txBody>
      </p:sp>
    </p:spTree>
    <p:extLst>
      <p:ext uri="{BB962C8B-B14F-4D97-AF65-F5344CB8AC3E}">
        <p14:creationId xmlns:p14="http://schemas.microsoft.com/office/powerpoint/2010/main" val="282947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5D5F-9CB7-914D-A202-7F32A63F4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4455" y="564349"/>
            <a:ext cx="7886700" cy="557429"/>
          </a:xfrm>
          <a:prstGeom prst="rect">
            <a:avLst/>
          </a:prstGeom>
        </p:spPr>
        <p:txBody>
          <a:bodyPr/>
          <a:lstStyle/>
          <a:p>
            <a:r>
              <a:rPr lang="es-PA" dirty="0">
                <a:latin typeface="Ubuntu" panose="020B0504030602030204" pitchFamily="34" charset="0"/>
              </a:rPr>
              <a:t>Resumen del Módulo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C308E-1212-4B41-8238-CC796F20B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5876" y="1761944"/>
            <a:ext cx="7886700" cy="326350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PA" sz="1800" b="1" u="sng" dirty="0">
                <a:latin typeface="Ubuntu Light" panose="020B0304030602030204" pitchFamily="34" charset="0"/>
              </a:rPr>
              <a:t>En este módulo</a:t>
            </a:r>
            <a:r>
              <a:rPr lang="es-PA" sz="2000" b="1" u="sng" dirty="0">
                <a:latin typeface="Ubuntu Light" panose="020B0304030602030204" pitchFamily="34" charset="0"/>
              </a:rPr>
              <a:t>: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>
                <a:latin typeface="Ubuntu Light" panose="020B0304030602030204" pitchFamily="34" charset="0"/>
              </a:rPr>
              <a:t>Discutirán la 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misión de Olimpiadas Especiales </a:t>
            </a:r>
            <a:r>
              <a:rPr lang="es-PA" sz="2000" dirty="0">
                <a:latin typeface="Ubuntu Light" panose="020B0304030602030204" pitchFamily="34" charset="0"/>
              </a:rPr>
              <a:t>y lo que la hace única.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>
                <a:latin typeface="Ubuntu Light" panose="020B0304030602030204" pitchFamily="34" charset="0"/>
              </a:rPr>
              <a:t>Aprenderán los conceptos básicos y los 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principios rectores</a:t>
            </a:r>
            <a:r>
              <a:rPr lang="es-PA" sz="2000" b="1" dirty="0">
                <a:solidFill>
                  <a:srgbClr val="2294D1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>
                <a:latin typeface="Ubuntu Light" panose="020B0304030602030204" pitchFamily="34" charset="0"/>
              </a:rPr>
              <a:t>del Liderazgo de Atletas.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>
                <a:latin typeface="Ubuntu Light" panose="020B0304030602030204" pitchFamily="34" charset="0"/>
              </a:rPr>
              <a:t>Identificarán los roles de 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Liderazgo de Atletas</a:t>
            </a:r>
            <a:r>
              <a:rPr lang="es-PA" sz="2000" dirty="0">
                <a:latin typeface="Ubuntu Light" panose="020B0304030602030204" pitchFamily="34" charset="0"/>
              </a:rPr>
              <a:t> que les interesan.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>
                <a:latin typeface="Ubuntu Light" panose="020B0304030602030204" pitchFamily="34" charset="0"/>
              </a:rPr>
              <a:t>Escribirán su 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declaración de misión personal</a:t>
            </a:r>
            <a:r>
              <a:rPr lang="es-PA" sz="2000" dirty="0">
                <a:latin typeface="Ubuntu Light" panose="020B0304030602030204" pitchFamily="34" charset="0"/>
              </a:rPr>
              <a:t> (meta o propósito).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>
                <a:latin typeface="Ubuntu Light" panose="020B0304030602030204" pitchFamily="34" charset="0"/>
              </a:rPr>
              <a:t>Crearán un 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plan de acción</a:t>
            </a:r>
            <a:r>
              <a:rPr lang="es-PA" sz="2000" dirty="0">
                <a:latin typeface="Ubuntu Light" panose="020B0304030602030204" pitchFamily="34" charset="0"/>
              </a:rPr>
              <a:t> para sus próximos pasos hacia el Liderazgo de Atletas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es-PA" dirty="0"/>
          </a:p>
        </p:txBody>
      </p:sp>
      <p:sp>
        <p:nvSpPr>
          <p:cNvPr id="4" name="AutoShape 2" descr="https://previews.dropbox.com/p/thumb/AA5UqonZAXUwo6sbSv0AArEacjjX7h5QdUr0FnXtEEkBuoXoUWX5vmXk1Chhin9kBgS4RR0Z5NiDVxDXI4yI8Z2pUa4Ir5_hi_BJJuGH05NuJkBMzPQwu59QjuW6A8YFaT-lVqVlZWO97UDBI7R2SxHYBSbQseKQgC3iHhGomdwrX8cYLX4iwpQpU9K5y6LhQyWaO0s0TTESHq37_LhlaR5YmviifmUUQtQMmv3FoRriZ9MJ1c26yZOawucGk2ErVThk5G8fo3gpmNp16qlziyvVQRgWqipXMJKKfry_KJFqx01q3ngRLbkzqYuSYTeccTEOBWNuqE6Ac270sg57mCve2zEG5Owdlf-zdJcYwlmOfg/p.png?fv_content=true&amp;size_mode=5"/>
          <p:cNvSpPr>
            <a:spLocks noChangeAspect="1" noChangeArrowheads="1"/>
          </p:cNvSpPr>
          <p:nvPr/>
        </p:nvSpPr>
        <p:spPr bwMode="auto">
          <a:xfrm>
            <a:off x="155574" y="23023"/>
            <a:ext cx="617427" cy="6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AAD64E-DD1F-44F3-80EF-04D56D959F90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68270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s with a microphone in front of a large pad of paper and talks to a group of peopl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r="13290" b="2511"/>
          <a:stretch/>
        </p:blipFill>
        <p:spPr>
          <a:xfrm>
            <a:off x="2389208" y="744417"/>
            <a:ext cx="4365584" cy="53691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969A3A-9EEB-4169-A0B2-D4E296C42FEA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105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 around a bocce court and make sure everything looks ready for the competition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/>
          <a:stretch/>
        </p:blipFill>
        <p:spPr>
          <a:xfrm>
            <a:off x="2336099" y="744417"/>
            <a:ext cx="4471802" cy="53691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EA91F1C-8D1B-458C-BF5E-EC0DFC6F1846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7419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s at a podium and gives a speech to the crowd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/>
          <a:stretch/>
        </p:blipFill>
        <p:spPr>
          <a:xfrm>
            <a:off x="968311" y="952538"/>
            <a:ext cx="7207378" cy="5410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D01FD71-0A66-4CBF-8F63-B7A3536398ED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10706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 in front of a sign that reads &quot;Fit Families Special Olympics Rwanda&quot; and write on a board in front of an audienc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5454"/>
          <a:stretch/>
        </p:blipFill>
        <p:spPr>
          <a:xfrm>
            <a:off x="968311" y="1087879"/>
            <a:ext cx="7207378" cy="54101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D36898-7F4C-452C-8047-ADC608763B7B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15742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blows a whistle and points at a player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441"/>
          <a:stretch/>
        </p:blipFill>
        <p:spPr>
          <a:xfrm>
            <a:off x="370954" y="1051785"/>
            <a:ext cx="8402092" cy="55878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0F12F25-3651-409F-A103-BFF38B6B192F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40819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1849" y="503718"/>
            <a:ext cx="6947338" cy="425054"/>
          </a:xfrm>
          <a:prstGeom prst="rect">
            <a:avLst/>
          </a:prstGeom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Principios Rectores del Liderazgo de Atletas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0DED12-8F21-421F-A02C-4D0F544596A3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0F1F5F3-E60A-48D6-AE85-4CDA371D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 t="2384" r="1528" b="4115"/>
          <a:stretch/>
        </p:blipFill>
        <p:spPr>
          <a:xfrm>
            <a:off x="139700" y="1333500"/>
            <a:ext cx="8864600" cy="41148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160D54AA-ED83-48F2-9396-F61214220A61}"/>
              </a:ext>
            </a:extLst>
          </p:cNvPr>
          <p:cNvSpPr/>
          <p:nvPr/>
        </p:nvSpPr>
        <p:spPr>
          <a:xfrm>
            <a:off x="4745198" y="4711752"/>
            <a:ext cx="4259102" cy="728928"/>
          </a:xfrm>
          <a:prstGeom prst="rect">
            <a:avLst/>
          </a:prstGeom>
          <a:solidFill>
            <a:srgbClr val="3F8979"/>
          </a:solidFill>
          <a:ln>
            <a:solidFill>
              <a:srgbClr val="3F8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DA57BD34-F9BB-4071-89F6-7C74FC8731E5}"/>
              </a:ext>
            </a:extLst>
          </p:cNvPr>
          <p:cNvSpPr txBox="1"/>
          <p:nvPr/>
        </p:nvSpPr>
        <p:spPr>
          <a:xfrm>
            <a:off x="4800499" y="4703598"/>
            <a:ext cx="414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ACTUALMENTE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ea typeface="Yu Gothic" panose="020B0400000000000000" pitchFamily="34" charset="-128"/>
              </a:rPr>
              <a:t>EN DESARROLLO</a:t>
            </a:r>
          </a:p>
        </p:txBody>
      </p:sp>
    </p:spTree>
    <p:extLst>
      <p:ext uri="{BB962C8B-B14F-4D97-AF65-F5344CB8AC3E}">
        <p14:creationId xmlns:p14="http://schemas.microsoft.com/office/powerpoint/2010/main" val="3591368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2455" y="1735119"/>
            <a:ext cx="8092190" cy="345699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>
                <a:solidFill>
                  <a:schemeClr val="tx1"/>
                </a:solidFill>
                <a:latin typeface="Ubuntu Light" panose="020B0304030602030204" pitchFamily="34" charset="0"/>
              </a:rPr>
              <a:t>Posiciones de Liderazgo: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PA" sz="2400">
                <a:latin typeface="Ubuntu Light" panose="020B0304030602030204" pitchFamily="34" charset="0"/>
              </a:rPr>
              <a:t>Crear </a:t>
            </a:r>
            <a:r>
              <a:rPr lang="es-PA" sz="2400" b="1">
                <a:solidFill>
                  <a:srgbClr val="FF0000"/>
                </a:solidFill>
                <a:latin typeface="Ubuntu Light" panose="020B0304030602030204" pitchFamily="34" charset="0"/>
              </a:rPr>
              <a:t>posiciones significativas de influencia y liderazgo </a:t>
            </a:r>
            <a:r>
              <a:rPr lang="es-PA" sz="2400">
                <a:latin typeface="Ubuntu Light" panose="020B0304030602030204" pitchFamily="34" charset="0"/>
              </a:rPr>
              <a:t>en toda la organización y la comunidad para personas con discapacidad intelectual. La organización será liderada por un atleta, en donde los atletas ayudarán a determinar la política, establecer la dirección y liderar la programación.</a:t>
            </a:r>
          </a:p>
          <a:p>
            <a:pPr marL="0" indent="0">
              <a:buNone/>
            </a:pPr>
            <a:endParaRPr lang="es-PA" sz="2400">
              <a:latin typeface="Ubuntu Light" panose="020B03040306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4927" y="444893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Principios Rectores del Liderazgo de Atletas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D593D7-9984-47E5-97F4-28037FB38E5E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43225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352" y="1221422"/>
            <a:ext cx="8332940" cy="2418160"/>
          </a:xfrm>
          <a:prstGeom prst="rect">
            <a:avLst/>
          </a:prstGeom>
        </p:spPr>
        <p:txBody>
          <a:bodyPr/>
          <a:lstStyle/>
          <a:p>
            <a:pPr marL="257175" indent="-257175">
              <a:lnSpc>
                <a:spcPct val="150000"/>
              </a:lnSpc>
            </a:pPr>
            <a:r>
              <a:rPr lang="es-PA" sz="2400">
                <a:latin typeface="Ubuntu Light" panose="020B0304030602030204" pitchFamily="34" charset="0"/>
              </a:rPr>
              <a:t>El enfoque cambió de ofrecer programas </a:t>
            </a:r>
            <a:r>
              <a:rPr lang="es-PA" sz="2400" b="1">
                <a:latin typeface="Ubuntu Light" panose="020B0304030602030204" pitchFamily="34" charset="0"/>
              </a:rPr>
              <a:t>para</a:t>
            </a:r>
            <a:r>
              <a:rPr lang="es-PA" sz="2400">
                <a:latin typeface="Ubuntu Light" panose="020B0304030602030204" pitchFamily="34" charset="0"/>
              </a:rPr>
              <a:t> personas con DI a uno de respeto por las personas con DI, su experiencia y su potencial para desarrollar sus habilidades aún más. </a:t>
            </a:r>
          </a:p>
          <a:p>
            <a:pPr marL="257175" indent="-257175">
              <a:lnSpc>
                <a:spcPct val="150000"/>
              </a:lnSpc>
            </a:pPr>
            <a:r>
              <a:rPr lang="es-PA" sz="2400">
                <a:latin typeface="Ubuntu Light" panose="020B0304030602030204" pitchFamily="34" charset="0"/>
              </a:rPr>
              <a:t>Los líderes del programa deben escuchar las ideas de los atletas y hacerlas parte del proceso de planificación.</a:t>
            </a:r>
          </a:p>
          <a:p>
            <a:pPr marL="0" indent="0">
              <a:buNone/>
            </a:pPr>
            <a:endParaRPr lang="es-PA" sz="1800">
              <a:latin typeface="Ubuntu Light" panose="020B03040306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0526" y="431951"/>
            <a:ext cx="7539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800" b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Cambio Organizacional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17486" y="4353990"/>
            <a:ext cx="5197449" cy="17844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59DB5E-E367-46A6-BFC0-0BCAE4297C9E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113360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497" y="1259459"/>
            <a:ext cx="8489005" cy="508327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>
                <a:latin typeface="Ubuntu Light" panose="020B0304030602030204" pitchFamily="34" charset="0"/>
              </a:rPr>
              <a:t>Principios en la Práctica:</a:t>
            </a:r>
          </a:p>
          <a:p>
            <a:pPr marL="0" indent="0">
              <a:buNone/>
            </a:pPr>
            <a:r>
              <a:rPr lang="es-PA" sz="2400">
                <a:latin typeface="Ubuntu Light" panose="020B0304030602030204" pitchFamily="34" charset="0"/>
              </a:rPr>
              <a:t>1. Serán divididos en tres grupos iguales.</a:t>
            </a:r>
          </a:p>
          <a:p>
            <a:pPr marL="0" indent="0">
              <a:buNone/>
            </a:pPr>
            <a:endParaRPr lang="es-PA" sz="240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400">
                <a:latin typeface="Ubuntu Light" panose="020B0304030602030204" pitchFamily="34" charset="0"/>
              </a:rPr>
              <a:t>2. Al primer grupo se le asigna "Educación y Concienciación", el segundo grupo tiene "Capacitación" y el tercer grupo tiene "Posiciones de Liderazgo".</a:t>
            </a:r>
          </a:p>
          <a:p>
            <a:pPr marL="0" indent="0">
              <a:buNone/>
            </a:pPr>
            <a:endParaRPr lang="es-PA" sz="240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400">
                <a:latin typeface="Ubuntu Light" panose="020B0304030602030204" pitchFamily="34" charset="0"/>
              </a:rPr>
              <a:t>3. Su objetivo como equipo es mostrarnos cómo se verá cuando ese principio se aplique con éxito. ¡Sean creativos!</a:t>
            </a:r>
          </a:p>
          <a:p>
            <a:pPr marL="0" indent="0">
              <a:buNone/>
            </a:pPr>
            <a:endParaRPr lang="es-PA" sz="240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400">
                <a:latin typeface="Ubuntu Light" panose="020B0304030602030204" pitchFamily="34" charset="0"/>
              </a:rPr>
              <a:t>4. Tienen 10 minutos para pensar en una parodia, inventar un baile, crear una canción, dibujar algo, crear una historia, contar un poema, lo que quieran.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4760" y="515262"/>
            <a:ext cx="753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24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Principios Rectores del Liderazgo de Atletas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A42BB2-CA1F-460C-8743-6EDE055C295C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1883012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-1" y="1449721"/>
            <a:ext cx="8933793" cy="32635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u="sng">
                <a:solidFill>
                  <a:schemeClr val="bg1"/>
                </a:solidFill>
                <a:latin typeface="Ubuntu Light" panose="020B0304030602030204" pitchFamily="34" charset="0"/>
              </a:rPr>
              <a:t>En esta lección, ustedes: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>
                <a:solidFill>
                  <a:schemeClr val="bg1"/>
                </a:solidFill>
                <a:latin typeface="Ubuntu Light" panose="020B0304030602030204" pitchFamily="34" charset="0"/>
              </a:rPr>
              <a:t>Explorarán los roles específicos disponibles para los atletas líderes.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>
                <a:solidFill>
                  <a:schemeClr val="bg1"/>
                </a:solidFill>
                <a:latin typeface="Ubuntu Light" panose="020B0304030602030204" pitchFamily="34" charset="0"/>
              </a:rPr>
              <a:t>Evaluarán sus fortalezas y oportunidades para el desarrollo del liderazgo.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>
                <a:solidFill>
                  <a:schemeClr val="bg1"/>
                </a:solidFill>
                <a:latin typeface="Ubuntu Light" panose="020B0304030602030204" pitchFamily="34" charset="0"/>
              </a:rPr>
              <a:t>Escribirán su declaración de misión personal (objetivo o propósito)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000">
                <a:solidFill>
                  <a:schemeClr val="bg1"/>
                </a:solidFill>
                <a:latin typeface="Ubuntu Light" panose="020B0304030602030204" pitchFamily="34" charset="0"/>
              </a:rPr>
              <a:t>Iniciarán un plan de acción o identifique los próximos pasos a seguir en su viaje de liderazgo.</a:t>
            </a:r>
          </a:p>
          <a:p>
            <a:endParaRPr lang="es-PA" sz="180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s-PA" sz="3200" b="1">
                <a:solidFill>
                  <a:schemeClr val="bg1"/>
                </a:solidFill>
                <a:latin typeface="Ubuntu Light" panose="020B0304030602030204" pitchFamily="34" charset="0"/>
              </a:rPr>
              <a:t>Lección 3: Atletas Líderes</a:t>
            </a:r>
          </a:p>
        </p:txBody>
      </p:sp>
    </p:spTree>
    <p:extLst>
      <p:ext uri="{BB962C8B-B14F-4D97-AF65-F5344CB8AC3E}">
        <p14:creationId xmlns:p14="http://schemas.microsoft.com/office/powerpoint/2010/main" val="151794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es-PA" sz="2700" b="1" dirty="0">
                <a:latin typeface="Ubuntu Light" panose="020B0304030602030204" pitchFamily="34" charset="0"/>
              </a:rPr>
              <a:t>Introducción</a:t>
            </a:r>
            <a:r>
              <a:rPr lang="es-PA" dirty="0">
                <a:latin typeface="Ubuntu Light" panose="020B0304030602030204" pitchFamily="34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063" y="1672260"/>
            <a:ext cx="7461647" cy="3348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PA" sz="2400" b="1" u="sng">
                <a:latin typeface="Ubuntu Light" panose="020B0304030602030204" pitchFamily="34" charset="0"/>
              </a:rPr>
              <a:t>Por favor díganos:</a:t>
            </a:r>
            <a:endParaRPr lang="es-PA" sz="2400" u="sng">
              <a:latin typeface="Ubuntu Light" panose="020B0304030602030204" pitchFamily="34" charset="0"/>
            </a:endParaRPr>
          </a:p>
          <a:p>
            <a:pPr lvl="0"/>
            <a:endParaRPr lang="es-PA" sz="240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>
                <a:latin typeface="Ubuntu Light" panose="020B0304030602030204" pitchFamily="34" charset="0"/>
              </a:rPr>
              <a:t>Su nombre</a:t>
            </a: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>
                <a:latin typeface="Ubuntu Light" panose="020B0304030602030204" pitchFamily="34" charset="0"/>
              </a:rPr>
              <a:t>Algo que ha aprendido al ser parte de Olimpiadas Especiales</a:t>
            </a:r>
          </a:p>
          <a:p>
            <a:endParaRPr lang="es-PA" sz="24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26C1D79-B4AA-4D65-9F3C-0B0D74849001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103251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>
                <a:latin typeface="Ubuntu Light" panose="020B0304030602030204" pitchFamily="34" charset="0"/>
              </a:rPr>
              <a:t>Roles del Programa Local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923" y="1720243"/>
            <a:ext cx="83400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/>
            <a:r>
              <a:rPr lang="es-PA" sz="6000" b="1" i="1" u="sng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Enumere los roles que los atletas líderes pueden asumir dentro de su programa</a:t>
            </a:r>
            <a:endParaRPr lang="es-PA" sz="2800" b="1" i="1" u="sng">
              <a:solidFill>
                <a:srgbClr val="000000"/>
              </a:solidFill>
              <a:highlight>
                <a:srgbClr val="FFFF00"/>
              </a:highlight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9AA40C-43C9-45E0-A8D4-C80ADC033DD9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93169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72056" y="435328"/>
            <a:ext cx="6531769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dirty="0">
                <a:latin typeface="Ubuntu Light" panose="020B0304030602030204" pitchFamily="34" charset="0"/>
              </a:rPr>
              <a:t>Reflexión de Fortalezas y Oportunidades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923" y="2165412"/>
            <a:ext cx="8340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 fontAlgn="base">
              <a:buFont typeface="+mj-lt"/>
              <a:buAutoNum type="arabicPeriod"/>
            </a:pPr>
            <a:r>
              <a:rPr lang="es-ES" sz="24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¿Cuáles son mis mayores fortalezas? ¿En qué soy bueno?</a:t>
            </a:r>
            <a:endParaRPr lang="en-US" sz="24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342900" indent="-342900" defTabSz="685800" fontAlgn="base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¿Qué es lo más importante para mí y por qué?</a:t>
            </a: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¿Cómo puedo contribuir a Olimpiadas Especiales? ¿Por qué es eso importante para mí?</a:t>
            </a: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de-DE" sz="2400" dirty="0">
              <a:effectLst/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PA" sz="2400" dirty="0">
                <a:effectLst/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¿Qué es algo en lo que quiero mejorar y cómo puedo hacerlo?</a:t>
            </a:r>
            <a:endParaRPr lang="en-US" sz="2400" dirty="0">
              <a:solidFill>
                <a:srgbClr val="000000"/>
              </a:solidFill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8F75BB7-7123-4499-91DF-FDFF1D8D159F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33063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945" y="1383912"/>
            <a:ext cx="8794532" cy="31087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400" b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Esquema de una Declaración de Misión: 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>
                <a:latin typeface="Ubuntu Light" panose="020B0304030602030204" pitchFamily="34" charset="0"/>
              </a:rPr>
              <a:t>¿Qué tipo de líder quiero ser?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>
                <a:latin typeface="Ubuntu Light" panose="020B0304030602030204" pitchFamily="34" charset="0"/>
              </a:rPr>
              <a:t>¿Cómo lo haré?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>
                <a:latin typeface="Ubuntu Light" panose="020B0304030602030204" pitchFamily="34" charset="0"/>
              </a:rPr>
              <a:t>¿Por qué lo quiero hacer?</a:t>
            </a:r>
          </a:p>
          <a:p>
            <a:pPr lvl="0"/>
            <a:endParaRPr lang="es-PA" sz="2000" dirty="0">
              <a:latin typeface="Ubuntu Light" panose="020B0304030602030204" pitchFamily="34" charset="0"/>
            </a:endParaRPr>
          </a:p>
          <a:p>
            <a:pPr lvl="0"/>
            <a:endParaRPr lang="es-PA" sz="24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r>
              <a:rPr lang="es-PA" sz="2000" dirty="0">
                <a:latin typeface="Ubuntu Light" panose="020B0304030602030204" pitchFamily="34" charset="0"/>
              </a:rPr>
              <a:t>Yo quiero _____. Puedo lograr esto mediante ______. Mi meta es_________.</a:t>
            </a:r>
          </a:p>
          <a:p>
            <a:pPr marL="0" indent="0">
              <a:buNone/>
            </a:pPr>
            <a:r>
              <a:rPr lang="es-PA" sz="1600" dirty="0">
                <a:latin typeface="Ubuntu Light" panose="020B0304030602030204" pitchFamily="34" charset="0"/>
              </a:rPr>
              <a:t>	          (ser)			                              (cómo)		                (por qué</a:t>
            </a:r>
            <a:r>
              <a:rPr lang="es-PA" sz="1400" dirty="0">
                <a:latin typeface="Ubuntu Light" panose="020B0304030602030204" pitchFamily="34" charset="0"/>
              </a:rPr>
              <a:t>)</a:t>
            </a:r>
          </a:p>
          <a:p>
            <a:pPr marL="0" indent="0">
              <a:buNone/>
            </a:pPr>
            <a:endParaRPr lang="es-PA" sz="1800" dirty="0">
              <a:latin typeface="Ubuntu Light" panose="020B0304030602030204" pitchFamily="34" charset="0"/>
            </a:endParaRPr>
          </a:p>
          <a:p>
            <a:pPr marL="0" indent="0">
              <a:buNone/>
            </a:pPr>
            <a:endParaRPr lang="es-PA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016877" y="389100"/>
            <a:ext cx="5954138" cy="29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241093" indent="-241093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defRPr sz="2531">
                <a:solidFill>
                  <a:schemeClr val="tx1"/>
                </a:solidFill>
                <a:latin typeface="+mn-lt"/>
                <a:ea typeface="+mn-ea"/>
                <a:cs typeface="+mn-cs"/>
                <a:sym typeface="Ubuntu" panose="020B0504030602030204" pitchFamily="34" charset="0"/>
              </a:defRPr>
            </a:lvl1pPr>
            <a:lvl2pPr marL="285740" indent="-285740" algn="l" rtl="0" eaLnBrk="1" fontAlgn="base" hangingPunct="1">
              <a:lnSpc>
                <a:spcPct val="110000"/>
              </a:lnSpc>
              <a:spcBef>
                <a:spcPts val="844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2531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2pPr>
            <a:lvl3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3pPr>
            <a:lvl4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4pPr>
            <a:lvl5pPr marL="535762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panose="020B0304030602030204" pitchFamily="34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panose="020B0304030602030204" pitchFamily="34" charset="0"/>
              </a:defRPr>
            </a:lvl5pPr>
            <a:lvl6pPr marL="857220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6pPr>
            <a:lvl7pPr marL="1178677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7pPr>
            <a:lvl8pPr marL="1500134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8pPr>
            <a:lvl9pPr marL="1821591" indent="-28574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4F5146"/>
              </a:buClr>
              <a:buSzPct val="80000"/>
              <a:buFont typeface="Ubuntu Light" charset="0"/>
              <a:buChar char="‣"/>
              <a:defRPr sz="1687">
                <a:solidFill>
                  <a:srgbClr val="4F5146"/>
                </a:solidFill>
                <a:latin typeface="+mj-lt"/>
                <a:ea typeface="+mn-ea"/>
                <a:cs typeface="+mn-cs"/>
                <a:sym typeface="Ubuntu Light" charset="0"/>
              </a:defRPr>
            </a:lvl9pPr>
          </a:lstStyle>
          <a:p>
            <a:pPr marL="180820" indent="-180820" defTabSz="685800">
              <a:spcBef>
                <a:spcPts val="633"/>
              </a:spcBef>
            </a:pPr>
            <a:r>
              <a:rPr lang="es-PA" sz="2800" b="1" kern="0">
                <a:solidFill>
                  <a:prstClr val="black"/>
                </a:solidFill>
                <a:latin typeface="Ubuntu Light" panose="020B0304030602030204" pitchFamily="34" charset="0"/>
              </a:rPr>
              <a:t>Declaración de Misión Personal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016613-1465-4359-AB54-C8059DB55BB2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53974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016877" y="504625"/>
            <a:ext cx="5953125" cy="290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PA" sz="2800" b="1" dirty="0">
                <a:latin typeface="Ubuntu Light" panose="020B0304030602030204" pitchFamily="34" charset="0"/>
              </a:rPr>
              <a:t>Plan de Acción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6EA3AB5-A68C-49F6-AD92-EF9818CDC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92151"/>
              </p:ext>
            </p:extLst>
          </p:nvPr>
        </p:nvGraphicFramePr>
        <p:xfrm>
          <a:off x="285008" y="1134225"/>
          <a:ext cx="8538356" cy="5177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4589">
                  <a:extLst>
                    <a:ext uri="{9D8B030D-6E8A-4147-A177-3AD203B41FA5}">
                      <a16:colId xmlns:a16="http://schemas.microsoft.com/office/drawing/2014/main" val="2147537774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3678265255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3803088486"/>
                    </a:ext>
                  </a:extLst>
                </a:gridCol>
                <a:gridCol w="2134589">
                  <a:extLst>
                    <a:ext uri="{9D8B030D-6E8A-4147-A177-3AD203B41FA5}">
                      <a16:colId xmlns:a16="http://schemas.microsoft.com/office/drawing/2014/main" val="2621543408"/>
                    </a:ext>
                  </a:extLst>
                </a:gridCol>
              </a:tblGrid>
              <a:tr h="1062710">
                <a:tc gridSpan="4">
                  <a:txBody>
                    <a:bodyPr/>
                    <a:lstStyle/>
                    <a:p>
                      <a:r>
                        <a:rPr lang="es-PA" sz="2800" b="1" noProof="0" dirty="0"/>
                        <a:t>Declaración de Misión Personal: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88712"/>
                  </a:ext>
                </a:extLst>
              </a:tr>
              <a:tr h="1549686">
                <a:tc>
                  <a:txBody>
                    <a:bodyPr/>
                    <a:lstStyle/>
                    <a:p>
                      <a:r>
                        <a:rPr lang="es-PA" sz="2400" b="1" noProof="0"/>
                        <a:t>¿Quiénes son las personas que pueden ayudarme?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A" sz="2400" b="1" noProof="0"/>
                        <a:t>¿Qué tipo de capacitación necesito?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A" sz="2400" b="1" noProof="0"/>
                        <a:t>¿Qué desafíos podría enfrentar?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A" sz="2400" b="1" noProof="0" dirty="0"/>
                        <a:t>¿Cuáles son las soluciones a esos desafíos?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763389"/>
                  </a:ext>
                </a:extLst>
              </a:tr>
              <a:tr h="15496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91820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1FD162C-1225-40D3-9757-146F69D7FAC5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792560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DF6749-BDAB-44B2-98F1-D002DE4FAC5F}"/>
              </a:ext>
            </a:extLst>
          </p:cNvPr>
          <p:cNvSpPr txBox="1"/>
          <p:nvPr/>
        </p:nvSpPr>
        <p:spPr>
          <a:xfrm>
            <a:off x="4346222" y="4831644"/>
            <a:ext cx="5260622" cy="12926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PA" sz="2400" dirty="0">
                <a:solidFill>
                  <a:schemeClr val="bg1"/>
                </a:solidFill>
              </a:rPr>
              <a:t>Por favor llene la evaluación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br>
              <a:rPr lang="en-US" dirty="0"/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https://specialolympics.qualtrics.com</a:t>
            </a:r>
            <a:b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</a:b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/jfe/form/SV_5cZHOzU0qemAkDP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3A867-BAA4-4FB4-81DE-0D1B0237006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82" y="4831644"/>
            <a:ext cx="1292662" cy="12926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61D0017-794E-4265-8307-8FC6AADEE402}"/>
              </a:ext>
            </a:extLst>
          </p:cNvPr>
          <p:cNvSpPr txBox="1"/>
          <p:nvPr/>
        </p:nvSpPr>
        <p:spPr>
          <a:xfrm>
            <a:off x="136072" y="2026841"/>
            <a:ext cx="374493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GRACIAS</a:t>
            </a:r>
            <a:endParaRPr lang="es-PA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724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70338" y="1713098"/>
            <a:ext cx="8336777" cy="2953495"/>
          </a:xfrm>
          <a:prstGeom prst="rect">
            <a:avLst/>
          </a:prstGeom>
        </p:spPr>
        <p:txBody>
          <a:bodyPr numCol="1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>
                <a:latin typeface="Ubuntu Light" panose="020B0304030602030204" pitchFamily="34" charset="0"/>
              </a:rPr>
              <a:t>Sea respetuoso con la persona que habla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>
                <a:latin typeface="Ubuntu Light" panose="020B0304030602030204" pitchFamily="34" charset="0"/>
              </a:rPr>
              <a:t>Participe en la clase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>
                <a:latin typeface="Ubuntu Light" panose="020B0304030602030204" pitchFamily="34" charset="0"/>
              </a:rPr>
              <a:t>Haga preguntas y pídale ayuda a su mentor si la necesita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400" dirty="0">
                <a:latin typeface="Ubuntu Light" panose="020B0304030602030204" pitchFamily="34" charset="0"/>
              </a:rPr>
              <a:t>Minimice las distracciones</a:t>
            </a:r>
            <a:endParaRPr lang="en-US" sz="2400" dirty="0">
              <a:latin typeface="Ubuntu Light" panose="020B0304030602030204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016877" y="553534"/>
            <a:ext cx="5493327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Expectativas – Para Atletas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F796C4-DE57-4760-9A85-27B75FE11E6D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 dirty="0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04700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47118" y="1211102"/>
            <a:ext cx="7541387" cy="4691595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Sea atento.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Esté preparado para ayudar a los atletas </a:t>
            </a:r>
            <a:r>
              <a:rPr lang="es-PA" sz="2400" b="1" dirty="0">
                <a:latin typeface="Ubuntu Light" panose="020B0304030602030204" pitchFamily="34" charset="0"/>
              </a:rPr>
              <a:t>si ellos lo piden</a:t>
            </a:r>
            <a:r>
              <a:rPr lang="es-PA" sz="24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No hable por los deportistas; dé ayuda solo si el atleta está pidiendo ayuda. 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No se limite en asumir que necesitan ayuda.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Sea enérgico y positivo.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>
                <a:latin typeface="Ubuntu Light" panose="020B0304030602030204" pitchFamily="34" charset="0"/>
              </a:rPr>
              <a:t>Minimice las distracciones.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" y="5692379"/>
            <a:ext cx="3631406" cy="140494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 </a:t>
            </a:r>
            <a:endParaRPr lang="es-PA" sz="1200" b="1">
              <a:solidFill>
                <a:srgbClr val="000000"/>
              </a:solidFill>
              <a:latin typeface="Helvetica Neue"/>
              <a:ea typeface="ヒラギノ角ゴ ProN W3" charset="-128"/>
              <a:cs typeface="Helvetica Neue"/>
              <a:sym typeface="Gill Sans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140497" y="573919"/>
            <a:ext cx="5493327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Expectativas – Para Mentores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A10005-8808-41E6-A13A-F3D0E82A51A5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242746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21520" y="1253104"/>
            <a:ext cx="8465127" cy="5604896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>
                <a:latin typeface="Ubuntu Light" panose="020B0304030602030204" pitchFamily="34" charset="0"/>
              </a:rPr>
              <a:t>Esté preparado para enseñar y tratar de satisfacer las necesidades de todos los atletas.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>
                <a:latin typeface="Ubuntu Light" panose="020B0304030602030204" pitchFamily="34" charset="0"/>
              </a:rPr>
              <a:t>Desafíe a los participantes a aprender algo nuevo sobre ellos mismos y los demás.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>
                <a:latin typeface="Ubuntu Light" panose="020B0304030602030204" pitchFamily="34" charset="0"/>
              </a:rPr>
              <a:t>Brinde oportunidades para que cada atleta tenga éxito y crezca.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>
                <a:latin typeface="Ubuntu Light" panose="020B0304030602030204" pitchFamily="34" charset="0"/>
              </a:rPr>
              <a:t>Apoye y participe en discusiones y cuestionamientos que conduzcan al aprendizaje.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>
                <a:latin typeface="Ubuntu Light" panose="020B0304030602030204" pitchFamily="34" charset="0"/>
              </a:rPr>
              <a:t>Trate a los atletas y mentores con respeto y cuidado.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983673" y="484200"/>
            <a:ext cx="6262255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Expectativas – Para Facilitadores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B5649B3-C8C1-49DE-B15D-E375106B1DA6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39749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9581" y="486353"/>
            <a:ext cx="7903369" cy="629840"/>
          </a:xfrm>
          <a:prstGeom prst="rect">
            <a:avLst/>
          </a:prstGeom>
        </p:spPr>
        <p:txBody>
          <a:bodyPr/>
          <a:lstStyle/>
          <a:p>
            <a:r>
              <a:rPr lang="es-PA" sz="2700" b="1">
                <a:latin typeface="Ubuntu Light" panose="020B0304030602030204" pitchFamily="34" charset="0"/>
              </a:rPr>
              <a:t>Introducciones</a:t>
            </a:r>
            <a:r>
              <a:rPr lang="es-PA">
                <a:latin typeface="Ubuntu Light" panose="020B0304030602030204" pitchFamily="34" charset="0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4063" y="1672260"/>
            <a:ext cx="7461647" cy="3348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PA" sz="2400" b="1" u="sng">
                <a:latin typeface="Ubuntu Light" panose="020B0304030602030204" pitchFamily="34" charset="0"/>
              </a:rPr>
              <a:t>¡Conozca a un compañero atleta líder!</a:t>
            </a:r>
            <a:endParaRPr lang="es-PA" sz="2400" u="sng">
              <a:latin typeface="Ubuntu Light" panose="020B0304030602030204" pitchFamily="34" charset="0"/>
            </a:endParaRPr>
          </a:p>
          <a:p>
            <a:pPr lvl="0"/>
            <a:endParaRPr lang="es-PA" sz="240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i="1">
                <a:highlight>
                  <a:srgbClr val="FFFF00"/>
                </a:highlight>
                <a:latin typeface="Ubuntu Light" panose="020B0304030602030204" pitchFamily="34" charset="0"/>
              </a:rPr>
              <a:t>Inserte aquí imágenes y una descripción del atleta líder</a:t>
            </a:r>
          </a:p>
          <a:p>
            <a:endParaRPr lang="es-PA" sz="24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117C48-366A-45EC-B427-CB2BDE1EA3E3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40805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80475" y="1656798"/>
            <a:ext cx="8229600" cy="310872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PA" sz="2400" b="1" u="sng" dirty="0">
                <a:latin typeface="Ubuntu Light" panose="020B0304030602030204" pitchFamily="34" charset="0"/>
              </a:rPr>
              <a:t>Hay tres lecciones en este módulo: 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Resumen de Olimpiadas Especiales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Principios de Liderazgo de Atletas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>
                <a:latin typeface="Ubuntu Light" panose="020B0304030602030204" pitchFamily="34" charset="0"/>
              </a:rPr>
              <a:t>Su Papel en el Liderazgo de Atletas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90075" y="468951"/>
            <a:ext cx="4467240" cy="425054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Ubuntu"/>
                <a:ea typeface="+mj-ea"/>
                <a:cs typeface="Ubuntu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270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Lecciones del Módulo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4B6E3E-A85E-476E-B4B6-407505832BF3}"/>
              </a:ext>
            </a:extLst>
          </p:cNvPr>
          <p:cNvSpPr txBox="1"/>
          <p:nvPr/>
        </p:nvSpPr>
        <p:spPr>
          <a:xfrm>
            <a:off x="894701" y="116903"/>
            <a:ext cx="16081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900" b="1">
                <a:solidFill>
                  <a:srgbClr val="0C77C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ATLETAS</a:t>
            </a:r>
          </a:p>
        </p:txBody>
      </p:sp>
    </p:spTree>
    <p:extLst>
      <p:ext uri="{BB962C8B-B14F-4D97-AF65-F5344CB8AC3E}">
        <p14:creationId xmlns:p14="http://schemas.microsoft.com/office/powerpoint/2010/main" val="429263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95224"/>
            <a:ext cx="8547100" cy="994172"/>
          </a:xfrm>
          <a:prstGeom prst="rect">
            <a:avLst/>
          </a:prstGeom>
        </p:spPr>
        <p:txBody>
          <a:bodyPr/>
          <a:lstStyle/>
          <a:p>
            <a:r>
              <a:rPr lang="es-PA" b="1">
                <a:solidFill>
                  <a:schemeClr val="bg1"/>
                </a:solidFill>
                <a:latin typeface="Ubuntu Light" panose="020B0304030602030204" pitchFamily="34" charset="0"/>
              </a:rPr>
              <a:t>Lección 1: Resumen de Olimpiadas Especiales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941680"/>
            <a:ext cx="7886700" cy="326350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PA" sz="2800" b="1" u="sng">
                <a:solidFill>
                  <a:schemeClr val="bg1"/>
                </a:solidFill>
                <a:latin typeface="Ubuntu Light" panose="020B0304030602030204" pitchFamily="34" charset="0"/>
              </a:rPr>
              <a:t>En esta lección</a:t>
            </a:r>
            <a:r>
              <a:rPr lang="es-PA" sz="2800" u="sng">
                <a:solidFill>
                  <a:schemeClr val="bg1"/>
                </a:solidFill>
                <a:latin typeface="Ubuntu Light" panose="020B0304030602030204" pitchFamily="34" charset="0"/>
              </a:rPr>
              <a:t>: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>
                <a:solidFill>
                  <a:schemeClr val="bg1"/>
                </a:solidFill>
                <a:latin typeface="Ubuntu Light" panose="020B0304030602030204" pitchFamily="34" charset="0"/>
              </a:rPr>
              <a:t>Revisarán y discutirán la declaración de la misión de Olimpiadas Especiales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>
                <a:solidFill>
                  <a:schemeClr val="bg1"/>
                </a:solidFill>
                <a:latin typeface="Ubuntu Light" panose="020B0304030602030204" pitchFamily="34" charset="0"/>
              </a:rPr>
              <a:t>Revisarán lo que hace que Olimpiadas Especiales sea única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>
                <a:solidFill>
                  <a:schemeClr val="bg1"/>
                </a:solidFill>
                <a:latin typeface="Ubuntu Light" panose="020B0304030602030204" pitchFamily="34" charset="0"/>
              </a:rPr>
              <a:t>Aprenderán información importante sobre Olimpiadas Especiales</a:t>
            </a:r>
          </a:p>
          <a:p>
            <a:endParaRPr lang="es-PA" sz="240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7805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SO_AP_Presentation.potx</Template>
  <TotalTime>5</TotalTime>
  <Words>1360</Words>
  <Application>Microsoft Office PowerPoint</Application>
  <PresentationFormat>Presentación en pantalla (4:3)</PresentationFormat>
  <Paragraphs>194</Paragraphs>
  <Slides>34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Gill Sans</vt:lpstr>
      <vt:lpstr>Helvetica Neue</vt:lpstr>
      <vt:lpstr>Tahoma</vt:lpstr>
      <vt:lpstr>Ubuntu</vt:lpstr>
      <vt:lpstr>Ubuntu Light</vt:lpstr>
      <vt:lpstr>1_Custom Design</vt:lpstr>
      <vt:lpstr>2_Custom Design</vt:lpstr>
      <vt:lpstr>3_Custom Design</vt:lpstr>
      <vt:lpstr>Presentación de PowerPoint</vt:lpstr>
      <vt:lpstr>Resumen del Módulo</vt:lpstr>
      <vt:lpstr>Introducción </vt:lpstr>
      <vt:lpstr>Presentación de PowerPoint</vt:lpstr>
      <vt:lpstr>Presentación de PowerPoint</vt:lpstr>
      <vt:lpstr>Presentación de PowerPoint</vt:lpstr>
      <vt:lpstr>Introducciones </vt:lpstr>
      <vt:lpstr>Presentación de PowerPoint</vt:lpstr>
      <vt:lpstr>Lección 1: Resumen de Olimpiadas Especiales</vt:lpstr>
      <vt:lpstr>Presentación de PowerPoint</vt:lpstr>
      <vt:lpstr>Presentación de PowerPoint</vt:lpstr>
      <vt:lpstr>Datos Globales del 2019  </vt:lpstr>
      <vt:lpstr>Datos Globales 2019 </vt:lpstr>
      <vt:lpstr>Hechos e Información del Programa </vt:lpstr>
      <vt:lpstr>Lección 2: Definiciones de Liderazgo de Atletas</vt:lpstr>
      <vt:lpstr>Presentación de PowerPoint</vt:lpstr>
      <vt:lpstr>Presentación de PowerPoint</vt:lpstr>
      <vt:lpstr>Presentación de PowerPoint</vt:lpstr>
      <vt:lpstr>Principios Rectores del Liderazgo de Atletas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Principios Rectores del Liderazgo de Atletas</vt:lpstr>
      <vt:lpstr>Presentación de PowerPoint</vt:lpstr>
      <vt:lpstr>Presentación de PowerPoint</vt:lpstr>
      <vt:lpstr>Presentación de PowerPoint</vt:lpstr>
      <vt:lpstr>Lección 3: Atletas Líderes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Zero-G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OGaora</dc:creator>
  <cp:lastModifiedBy>Traducciones PTY</cp:lastModifiedBy>
  <cp:revision>120</cp:revision>
  <dcterms:created xsi:type="dcterms:W3CDTF">2012-07-03T15:00:02Z</dcterms:created>
  <dcterms:modified xsi:type="dcterms:W3CDTF">2021-06-27T22:44:25Z</dcterms:modified>
</cp:coreProperties>
</file>