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CA7"/>
    <a:srgbClr val="2294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ducciones PTY" userId="5bfa9bb023ce78d1" providerId="LiveId" clId="{CC8B675E-C250-441C-8747-4289E1231BF6}"/>
    <pc:docChg chg="modSld">
      <pc:chgData name="Traducciones PTY" userId="5bfa9bb023ce78d1" providerId="LiveId" clId="{CC8B675E-C250-441C-8747-4289E1231BF6}" dt="2021-07-15T01:46:30.952" v="7" actId="20577"/>
      <pc:docMkLst>
        <pc:docMk/>
      </pc:docMkLst>
      <pc:sldChg chg="modNotesTx">
        <pc:chgData name="Traducciones PTY" userId="5bfa9bb023ce78d1" providerId="LiveId" clId="{CC8B675E-C250-441C-8747-4289E1231BF6}" dt="2021-07-15T01:45:41.681" v="1" actId="20577"/>
        <pc:sldMkLst>
          <pc:docMk/>
          <pc:sldMk cId="0" sldId="256"/>
        </pc:sldMkLst>
      </pc:sldChg>
      <pc:sldChg chg="modNotesTx">
        <pc:chgData name="Traducciones PTY" userId="5bfa9bb023ce78d1" providerId="LiveId" clId="{CC8B675E-C250-441C-8747-4289E1231BF6}" dt="2021-07-15T01:45:49.896" v="2" actId="20577"/>
        <pc:sldMkLst>
          <pc:docMk/>
          <pc:sldMk cId="0" sldId="262"/>
        </pc:sldMkLst>
      </pc:sldChg>
      <pc:sldChg chg="modNotesTx">
        <pc:chgData name="Traducciones PTY" userId="5bfa9bb023ce78d1" providerId="LiveId" clId="{CC8B675E-C250-441C-8747-4289E1231BF6}" dt="2021-07-15T01:46:03.459" v="4" actId="20577"/>
        <pc:sldMkLst>
          <pc:docMk/>
          <pc:sldMk cId="0" sldId="268"/>
        </pc:sldMkLst>
      </pc:sldChg>
      <pc:sldChg chg="modNotesTx">
        <pc:chgData name="Traducciones PTY" userId="5bfa9bb023ce78d1" providerId="LiveId" clId="{CC8B675E-C250-441C-8747-4289E1231BF6}" dt="2021-07-15T01:46:06.969" v="5" actId="20577"/>
        <pc:sldMkLst>
          <pc:docMk/>
          <pc:sldMk cId="0" sldId="269"/>
        </pc:sldMkLst>
      </pc:sldChg>
      <pc:sldChg chg="modNotesTx">
        <pc:chgData name="Traducciones PTY" userId="5bfa9bb023ce78d1" providerId="LiveId" clId="{CC8B675E-C250-441C-8747-4289E1231BF6}" dt="2021-07-15T01:46:14.872" v="6" actId="20577"/>
        <pc:sldMkLst>
          <pc:docMk/>
          <pc:sldMk cId="0" sldId="272"/>
        </pc:sldMkLst>
      </pc:sldChg>
      <pc:sldChg chg="modNotesTx">
        <pc:chgData name="Traducciones PTY" userId="5bfa9bb023ce78d1" providerId="LiveId" clId="{CC8B675E-C250-441C-8747-4289E1231BF6}" dt="2021-07-15T01:46:30.952" v="7" actId="20577"/>
        <pc:sldMkLst>
          <pc:docMk/>
          <pc:sldMk cId="0" sldId="289"/>
        </pc:sldMkLst>
      </pc:sldChg>
    </pc:docChg>
  </pc:docChgLst>
  <pc:docChgLst>
    <pc:chgData name="Traducciones PTY" userId="5bfa9bb023ce78d1" providerId="LiveId" clId="{DFD55B5C-76D6-4086-9C74-522DAA1FE30A}"/>
    <pc:docChg chg="modSld">
      <pc:chgData name="Traducciones PTY" userId="5bfa9bb023ce78d1" providerId="LiveId" clId="{DFD55B5C-76D6-4086-9C74-522DAA1FE30A}" dt="2021-07-15T22:53:16.060" v="3" actId="14100"/>
      <pc:docMkLst>
        <pc:docMk/>
      </pc:docMkLst>
      <pc:sldChg chg="modSp mod">
        <pc:chgData name="Traducciones PTY" userId="5bfa9bb023ce78d1" providerId="LiveId" clId="{DFD55B5C-76D6-4086-9C74-522DAA1FE30A}" dt="2021-07-15T22:53:16.060" v="3" actId="14100"/>
        <pc:sldMkLst>
          <pc:docMk/>
          <pc:sldMk cId="0" sldId="288"/>
        </pc:sldMkLst>
        <pc:graphicFrameChg chg="mod modGraphic">
          <ac:chgData name="Traducciones PTY" userId="5bfa9bb023ce78d1" providerId="LiveId" clId="{DFD55B5C-76D6-4086-9C74-522DAA1FE30A}" dt="2021-07-15T22:53:16.060" v="3" actId="14100"/>
          <ac:graphicFrameMkLst>
            <pc:docMk/>
            <pc:sldMk cId="0" sldId="288"/>
            <ac:graphicFrameMk id="27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9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70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71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D244265-DFCC-48D3-9A03-2F6BF7F8AA14}" type="slidenum">
              <a:rPr lang="ru-RU" sz="1400" b="0" strike="noStrike" spc="-1">
                <a:latin typeface="Times New Roman"/>
              </a:rPr>
              <a:t>‹Nº›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6E29F64-9346-4F63-8EE6-F36DFAB4452F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8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40552C8-AE7C-4AA3-BA4B-430F2E2B951C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32B6722-E2CA-496B-A206-1C0476F7840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AE2988E-6F47-4F25-9643-81E288C7497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E9E94C6-5144-4CE0-916E-FFE716E5DAA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r>
              <a:rPr lang="en-US" sz="2000" b="0" strike="noStrike" spc="-1" dirty="0">
                <a:latin typeface="Arial"/>
              </a:rPr>
              <a:t>https://www.youtube.com/watch?v=nkgZ2lI0aDc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6070DFF-421B-4BC4-961B-320B124BBF34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17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2A931DD-AD51-4B9C-BCF7-F4AEA5169970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16000" indent="-21528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16F7AF6-889B-4E3A-BCB4-7E8F4D469215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t>34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wm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14"/>
          <a:stretch/>
        </p:blipFill>
        <p:spPr>
          <a:xfrm>
            <a:off x="515520" y="490680"/>
            <a:ext cx="1634040" cy="101160"/>
          </a:xfrm>
          <a:prstGeom prst="rect">
            <a:avLst/>
          </a:prstGeom>
          <a:ln w="0">
            <a:noFill/>
          </a:ln>
        </p:spPr>
      </p:pic>
      <p:pic>
        <p:nvPicPr>
          <p:cNvPr id="6" name="Picture 2" descr="A picture containing clock, computer&#10;&#10;Description automatically generated"/>
          <p:cNvPicPr/>
          <p:nvPr/>
        </p:nvPicPr>
        <p:blipFill>
          <a:blip r:embed="rId15"/>
          <a:srcRect l="5859" r="5859"/>
          <a:stretch/>
        </p:blipFill>
        <p:spPr>
          <a:xfrm>
            <a:off x="0" y="0"/>
            <a:ext cx="9142920" cy="6856920"/>
          </a:xfrm>
          <a:prstGeom prst="rect">
            <a:avLst/>
          </a:prstGeom>
          <a:ln w="0">
            <a:noFill/>
          </a:ln>
        </p:spPr>
      </p:pic>
      <p:pic>
        <p:nvPicPr>
          <p:cNvPr id="2" name="Picture 7"/>
          <p:cNvPicPr/>
          <p:nvPr/>
        </p:nvPicPr>
        <p:blipFill>
          <a:blip r:embed="rId16"/>
          <a:stretch/>
        </p:blipFill>
        <p:spPr>
          <a:xfrm>
            <a:off x="6991920" y="344880"/>
            <a:ext cx="1735920" cy="6062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/>
          <p:cNvPicPr/>
          <p:nvPr/>
        </p:nvPicPr>
        <p:blipFill>
          <a:blip r:embed="rId14"/>
          <a:stretch/>
        </p:blipFill>
        <p:spPr>
          <a:xfrm>
            <a:off x="515520" y="490680"/>
            <a:ext cx="1634040" cy="10116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17"/>
          <p:cNvPicPr/>
          <p:nvPr/>
        </p:nvPicPr>
        <p:blipFill>
          <a:blip r:embed="rId15"/>
          <a:stretch/>
        </p:blipFill>
        <p:spPr>
          <a:xfrm>
            <a:off x="8107920" y="333000"/>
            <a:ext cx="629280" cy="62928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1"/>
          <p:cNvPicPr/>
          <p:nvPr/>
        </p:nvPicPr>
        <p:blipFill>
          <a:blip r:embed="rId16"/>
          <a:stretch/>
        </p:blipFill>
        <p:spPr>
          <a:xfrm>
            <a:off x="76320" y="0"/>
            <a:ext cx="962280" cy="96228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1"/>
          <p:cNvPicPr/>
          <p:nvPr/>
        </p:nvPicPr>
        <p:blipFill>
          <a:blip r:embed="rId14"/>
          <a:stretch/>
        </p:blipFill>
        <p:spPr>
          <a:xfrm>
            <a:off x="515520" y="490680"/>
            <a:ext cx="1634040" cy="101160"/>
          </a:xfrm>
          <a:prstGeom prst="rect">
            <a:avLst/>
          </a:prstGeom>
          <a:ln w="0">
            <a:noFill/>
          </a:ln>
        </p:spPr>
      </p:pic>
      <p:pic>
        <p:nvPicPr>
          <p:cNvPr id="83" name="Picture 12"/>
          <p:cNvPicPr/>
          <p:nvPr/>
        </p:nvPicPr>
        <p:blipFill>
          <a:blip r:embed="rId15"/>
          <a:stretch/>
        </p:blipFill>
        <p:spPr>
          <a:xfrm>
            <a:off x="506880" y="485280"/>
            <a:ext cx="1676520" cy="96120"/>
          </a:xfrm>
          <a:prstGeom prst="rect">
            <a:avLst/>
          </a:prstGeom>
          <a:ln w="0">
            <a:noFill/>
          </a:ln>
        </p:spPr>
      </p:pic>
      <p:pic>
        <p:nvPicPr>
          <p:cNvPr id="84" name="Picture 7"/>
          <p:cNvPicPr/>
          <p:nvPr/>
        </p:nvPicPr>
        <p:blipFill>
          <a:blip r:embed="rId16"/>
          <a:stretch/>
        </p:blipFill>
        <p:spPr>
          <a:xfrm>
            <a:off x="6991920" y="344880"/>
            <a:ext cx="1735920" cy="606240"/>
          </a:xfrm>
          <a:prstGeom prst="rect">
            <a:avLst/>
          </a:prstGeom>
          <a:ln w="0">
            <a:noFill/>
          </a:ln>
        </p:spPr>
      </p:pic>
      <p:pic>
        <p:nvPicPr>
          <p:cNvPr id="85" name="Picture 2"/>
          <p:cNvPicPr/>
          <p:nvPr/>
        </p:nvPicPr>
        <p:blipFill>
          <a:blip r:embed="rId17"/>
          <a:stretch/>
        </p:blipFill>
        <p:spPr>
          <a:xfrm>
            <a:off x="-606960" y="0"/>
            <a:ext cx="10356840" cy="685692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"/>
          <p:cNvPicPr/>
          <p:nvPr/>
        </p:nvPicPr>
        <p:blipFill>
          <a:blip r:embed="rId14"/>
          <a:stretch/>
        </p:blipFill>
        <p:spPr>
          <a:xfrm>
            <a:off x="515520" y="490680"/>
            <a:ext cx="1634040" cy="10116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12"/>
          <p:cNvPicPr/>
          <p:nvPr/>
        </p:nvPicPr>
        <p:blipFill>
          <a:blip r:embed="rId15"/>
          <a:stretch/>
        </p:blipFill>
        <p:spPr>
          <a:xfrm>
            <a:off x="506880" y="485280"/>
            <a:ext cx="1676520" cy="9612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7"/>
          <p:cNvPicPr/>
          <p:nvPr/>
        </p:nvPicPr>
        <p:blipFill>
          <a:blip r:embed="rId16"/>
          <a:stretch/>
        </p:blipFill>
        <p:spPr>
          <a:xfrm>
            <a:off x="6991920" y="344880"/>
            <a:ext cx="1735920" cy="60624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2"/>
          <p:cNvPicPr/>
          <p:nvPr/>
        </p:nvPicPr>
        <p:blipFill>
          <a:blip r:embed="rId17"/>
          <a:stretch/>
        </p:blipFill>
        <p:spPr>
          <a:xfrm>
            <a:off x="-606960" y="0"/>
            <a:ext cx="10356840" cy="6856920"/>
          </a:xfrm>
          <a:prstGeom prst="rect">
            <a:avLst/>
          </a:prstGeom>
          <a:ln w="0">
            <a:noFill/>
          </a:ln>
        </p:spPr>
      </p:pic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dropbox.com/sh/1suf81qstl81c2m/AACt8VEKZoxHvovgqIuyzH2Ea?dl=0&amp;preview=Unified+Leadership+-+Let+them+lead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specialolympics.qualtrics.com/jfe/form/SV_5cZHOzU0qemAkDP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2"/>
          <p:cNvPicPr/>
          <p:nvPr/>
        </p:nvPicPr>
        <p:blipFill>
          <a:blip r:embed="rId3"/>
          <a:stretch/>
        </p:blipFill>
        <p:spPr>
          <a:xfrm>
            <a:off x="1081440" y="3110760"/>
            <a:ext cx="2563920" cy="2540520"/>
          </a:xfrm>
          <a:prstGeom prst="rect">
            <a:avLst/>
          </a:prstGeom>
          <a:ln w="0">
            <a:noFill/>
          </a:ln>
          <a:effectLst>
            <a:outerShdw blurRad="292100" dist="138479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3" name="CustomShape 1"/>
          <p:cNvSpPr/>
          <p:nvPr/>
        </p:nvSpPr>
        <p:spPr>
          <a:xfrm>
            <a:off x="96120" y="5852160"/>
            <a:ext cx="7909560" cy="85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5500"/>
          </a:bodyPr>
          <a:lstStyle/>
          <a:p>
            <a:pPr>
              <a:lnSpc>
                <a:spcPct val="100000"/>
              </a:lnSpc>
            </a:pPr>
            <a:r>
              <a:rPr lang="es-PA" sz="4400" b="1" strike="noStrike" spc="-1">
                <a:solidFill>
                  <a:srgbClr val="FFFFFF"/>
                </a:solidFill>
                <a:latin typeface="Ubuntu Light"/>
                <a:ea typeface="PingFang SC"/>
              </a:rPr>
              <a:t>Введение в спортивное лидерство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285840" y="376560"/>
            <a:ext cx="1770462" cy="2755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1" dirty="0">
                <a:solidFill>
                  <a:schemeClr val="bg1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9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502920" y="1582200"/>
            <a:ext cx="3496320" cy="218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r>
              <a:rPr lang="ru-RU" sz="4400" b="1" kern="100" dirty="0">
                <a:solidFill>
                  <a:schemeClr val="bg1"/>
                </a:solidFill>
                <a:effectLst/>
                <a:latin typeface="Liberation Serif"/>
                <a:ea typeface="Songti SC"/>
                <a:cs typeface="Arial Unicode MS"/>
              </a:rPr>
              <a:t>Моделируем </a:t>
            </a:r>
            <a:endParaRPr lang="es-PA" sz="4400" b="1" kern="100" dirty="0">
              <a:solidFill>
                <a:schemeClr val="bg1"/>
              </a:solidFill>
              <a:effectLst/>
              <a:latin typeface="Liberation Serif"/>
              <a:ea typeface="Songti SC"/>
              <a:cs typeface="Arial Unicode MS"/>
            </a:endParaRPr>
          </a:p>
          <a:p>
            <a:r>
              <a:rPr lang="ru-RU" sz="4400" b="1" kern="100" dirty="0">
                <a:solidFill>
                  <a:schemeClr val="bg1"/>
                </a:solidFill>
                <a:effectLst/>
                <a:latin typeface="Liberation Serif"/>
                <a:ea typeface="Songti SC"/>
                <a:cs typeface="Arial Unicode MS"/>
              </a:rPr>
              <a:t>путь</a:t>
            </a:r>
            <a:endParaRPr lang="de-DE" sz="4400" kern="100" dirty="0">
              <a:solidFill>
                <a:schemeClr val="bg1"/>
              </a:solidFill>
              <a:effectLst/>
              <a:latin typeface="Liberation Serif"/>
              <a:ea typeface="Songti SC"/>
              <a:cs typeface="Arial Unicode MS"/>
            </a:endParaRPr>
          </a:p>
          <a:p>
            <a:pPr>
              <a:lnSpc>
                <a:spcPct val="100000"/>
              </a:lnSpc>
            </a:pP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1348560" y="900000"/>
            <a:ext cx="7111080" cy="5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Декларация миссии Специальной Олимпиады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771120" y="1980000"/>
            <a:ext cx="8228520" cy="31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Обеспечивать круглогодичные </a:t>
            </a:r>
            <a:r>
              <a:rPr lang="ru-RU" sz="24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спортивные тренировки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и с</a:t>
            </a:r>
            <a:r>
              <a:rPr lang="ru-RU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портивные соревнования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по различным </a:t>
            </a:r>
            <a:r>
              <a:rPr lang="ru-RU" sz="24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видам спорта олимпийского типа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ru-RU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для детей и взрослых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с</a:t>
            </a:r>
            <a:r>
              <a:rPr lang="ru-RU" sz="24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 ограниченными интеллектуальными возможностями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, предоставляя им возможность </a:t>
            </a:r>
            <a:r>
              <a:rPr lang="ru-RU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развивать физическую форму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, проявлять</a:t>
            </a:r>
            <a:r>
              <a:rPr lang="ru-RU" sz="24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 мужество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, испытывать </a:t>
            </a:r>
            <a:r>
              <a:rPr lang="ru-RU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радость, 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делиться </a:t>
            </a:r>
            <a:r>
              <a:rPr lang="ru-RU" sz="24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навыками, поддерживать дружбу с 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другими спортсменами Специальной Олимпиады и</a:t>
            </a:r>
            <a:r>
              <a:rPr lang="ru-RU" sz="24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 их семьями, </a:t>
            </a:r>
            <a:r>
              <a:rPr lang="ru-RU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участвовать в жизни общества в целом.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69238876-F8A3-452F-8001-79F4525E4432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360000" y="2381400"/>
            <a:ext cx="8333640" cy="3918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1. Специальная Олимпиада предлагает разнообразные спортивные возможности д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ля всех уровней подготовки.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2. Спортсмены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группируются по способностям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посредством процесса, называемого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делением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3. Призы присуждаются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всем участникам конкурс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а.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PingFang SC"/>
              </a:rPr>
              <a:t>   4. Специальная Олимпиада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PingFang SC"/>
              </a:rPr>
              <a:t>не взимает плату со      спортсменов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PingFang SC"/>
              </a:rPr>
              <a:t> (или их семей) за тренировку или участие в соревнованиях.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1154880" y="1440000"/>
            <a:ext cx="712476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8160" tIns="38160" rIns="38160" bIns="3816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Что делает Специальную Олимпиаду уникальной? 	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DECD66E3-A71A-4814-AC31-14796E43C8AF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881280" y="990720"/>
            <a:ext cx="7902360" cy="62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Данные Всемирной Специальной Олимпиады</a:t>
            </a: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 в 2019 году: </a:t>
            </a:r>
            <a:br/>
            <a:endParaRPr lang="ru-RU" sz="2700" b="0" strike="noStrike" spc="-1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40000" y="2217600"/>
            <a:ext cx="7061760" cy="426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В ___ штатах и странах есть программы Специальной Олимпиады.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___ миллионов спортсменов.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___ юных спортсменов.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___ соревнований ежегодно.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___ ведущих спортсменов на социально значимых ролях.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Почти ___ молодежных лидеров.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19D43054-E2A8-495E-8ACC-EFC14FD9497B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5C81F32-0E43-49E0-8AD0-1BC204E82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864" y="4043523"/>
            <a:ext cx="2235368" cy="24361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720000" y="1170720"/>
            <a:ext cx="7467840" cy="62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Глобальные данные 2019 года:</a:t>
            </a:r>
            <a:br/>
            <a:endParaRPr lang="ru-RU" sz="2800" b="0" strike="noStrike" spc="-1"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540000" y="2160000"/>
            <a:ext cx="7708320" cy="33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216 штатов и стран имеют программы Специальной Олимпиады.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5,7 миллиона спортсменов.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500 000 юных спортсменов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100 000 соревнований в год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Более 50 000 ведущих спортсменов на значимых ролях.</a:t>
            </a:r>
            <a:endParaRPr lang="ru-RU" sz="2400" b="0" strike="noStrike" spc="-1"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Почти 100 000 молодежных лидеров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8848F6D2-3416-4EFF-AC5F-9230D89C8B25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4C52FEEE-F0A0-4EC1-8384-04D9A176E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05" y="4499924"/>
            <a:ext cx="2096717" cy="2285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985320" y="789120"/>
            <a:ext cx="7902360" cy="40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Факты и информация о программе  Специальной Олимпиады:</a:t>
            </a:r>
            <a:br/>
            <a:endParaRPr lang="ru-RU" sz="2800" b="0" strike="noStrike" spc="-1"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720000" y="2052720"/>
            <a:ext cx="7911720" cy="33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Более (№) спортсменов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Молодых спортсменов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соревнований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Ведущие спортсмены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(</a:t>
            </a:r>
            <a:r>
              <a:rPr lang="es-PA" sz="2400" b="0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DejaVu Sans"/>
              </a:rPr>
              <a:t>№) Молодежные лидеры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E0D7F39A-D87F-44F0-8EC6-2B64C087A6DB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  <p:pic>
        <p:nvPicPr>
          <p:cNvPr id="3" name="Imagen 2" descr="Texto, Logotipo&#10;&#10;Descripción generada automáticamente con confianza media">
            <a:extLst>
              <a:ext uri="{FF2B5EF4-FFF2-40B4-BE49-F238E27FC236}">
                <a16:creationId xmlns:a16="http://schemas.microsoft.com/office/drawing/2014/main" id="{52150F68-48A1-40FD-A9B9-41AB711133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500" y="3726180"/>
            <a:ext cx="3862167" cy="2826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17680" y="626400"/>
            <a:ext cx="8409960" cy="99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200" b="1" strike="noStrike" spc="-1">
                <a:solidFill>
                  <a:srgbClr val="FFFFFF"/>
                </a:solidFill>
                <a:latin typeface="Ubuntu Light"/>
                <a:ea typeface="PingFang SC"/>
              </a:rPr>
              <a:t>Урок 2: Определения спортивного лидерства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73840" y="2137320"/>
            <a:ext cx="7885800" cy="326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u="sng" strike="noStrike" spc="-1">
                <a:solidFill>
                  <a:srgbClr val="FFFFFF"/>
                </a:solidFill>
                <a:uFillTx/>
                <a:latin typeface="Ubuntu Light"/>
                <a:ea typeface="PingFang SC"/>
              </a:rPr>
              <a:t>На этом уроке вы</a:t>
            </a:r>
            <a:r>
              <a:rPr lang="es-PA" sz="2800" b="1" u="sng" strike="noStrike" spc="-1">
                <a:solidFill>
                  <a:srgbClr val="FFFFFF"/>
                </a:solidFill>
                <a:uFillTx/>
                <a:latin typeface="Ubuntu Light"/>
                <a:ea typeface="DejaVu Sans"/>
              </a:rPr>
              <a:t>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FFFFFF"/>
                </a:solidFill>
                <a:latin typeface="Ubuntu Light"/>
                <a:ea typeface="PingFang SC"/>
              </a:rPr>
              <a:t>Изучите 3 руководящих принципа спортивного лидерства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7DFCCC-587E-4BD1-B061-42B5D10DC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730" y="3928476"/>
            <a:ext cx="3038910" cy="188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b="138"/>
          <a:stretch/>
        </p:blipFill>
        <p:spPr>
          <a:xfrm>
            <a:off x="1368000" y="1476000"/>
            <a:ext cx="6545160" cy="4055760"/>
          </a:xfrm>
          <a:prstGeom prst="rect">
            <a:avLst/>
          </a:prstGeom>
          <a:ln w="0">
            <a:noFill/>
          </a:ln>
        </p:spPr>
      </p:pic>
      <p:sp>
        <p:nvSpPr>
          <p:cNvPr id="223" name="CustomShape 1"/>
          <p:cNvSpPr/>
          <p:nvPr/>
        </p:nvSpPr>
        <p:spPr>
          <a:xfrm>
            <a:off x="1163880" y="668520"/>
            <a:ext cx="7902360" cy="40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Руководящие принципы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906ABC00-7244-4C2C-A600-35F056737DC7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066320" y="462960"/>
            <a:ext cx="7902360" cy="88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Образование и осведомленность: единое/равноправное лидерство</a:t>
            </a:r>
            <a:br/>
            <a:endParaRPr lang="ru-RU" sz="2800" b="0" strike="noStrike" spc="-1">
              <a:latin typeface="Arial"/>
            </a:endParaRPr>
          </a:p>
        </p:txBody>
      </p:sp>
      <p:pic>
        <p:nvPicPr>
          <p:cNvPr id="226" name="Picture 2" descr="Unified Leadership video on YouTube"/>
          <p:cNvPicPr/>
          <p:nvPr/>
        </p:nvPicPr>
        <p:blipFill>
          <a:blip r:embed="rId3"/>
          <a:srcRect l="54100" t="43607" r="23237" b="27134"/>
          <a:stretch/>
        </p:blipFill>
        <p:spPr>
          <a:xfrm>
            <a:off x="797400" y="1440000"/>
            <a:ext cx="7122240" cy="5171400"/>
          </a:xfrm>
          <a:prstGeom prst="rect">
            <a:avLst/>
          </a:prstGeom>
          <a:ln w="0">
            <a:noFill/>
          </a:ln>
        </p:spPr>
      </p:pic>
      <p:sp>
        <p:nvSpPr>
          <p:cNvPr id="227" name="CustomShape 2"/>
          <p:cNvSpPr/>
          <p:nvPr/>
        </p:nvSpPr>
        <p:spPr>
          <a:xfrm>
            <a:off x="3026880" y="6247440"/>
            <a:ext cx="31089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1800" b="0" u="sng" strike="noStrike" spc="-1">
                <a:solidFill>
                  <a:srgbClr val="0563C1"/>
                </a:solidFill>
                <a:uFillTx/>
                <a:latin typeface="Calibri"/>
                <a:ea typeface="DejaVu Sans"/>
                <a:hlinkClick r:id="rId4"/>
              </a:rPr>
              <a:t>Video</a:t>
            </a:r>
            <a:r>
              <a:rPr lang="es-PA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Единое лидерство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0BE98DD1-CC2C-4117-9035-38685594E994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459000" y="2292120"/>
            <a:ext cx="8360640" cy="31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Занятие</a:t>
            </a: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DejaVu Sans"/>
              </a:rPr>
              <a:t>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Спортсмены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могут выбирать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, как и в чем лидировать на Специальной Олимпиаде.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Для успеха в том, что они выбрали,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им необходимо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DejaVu Sans"/>
              </a:rPr>
              <a:t>получить знания и навыки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900000" y="978840"/>
            <a:ext cx="7538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 принципы спортивного лидерства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BE6C765E-1244-4A9D-A17E-0EA3250C62BD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1291680" y="503640"/>
            <a:ext cx="694620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 принципы спортивного лидерства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FCE0FA05-1290-46F0-96AE-AA0D6F13C9B3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3B76E6-9059-4EB1-BDE0-ACBB2189F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" y="1114985"/>
            <a:ext cx="8542857" cy="5476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900000" y="1260000"/>
            <a:ext cx="7885800" cy="55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300" b="0" strike="noStrike" spc="-1">
                <a:solidFill>
                  <a:srgbClr val="000000"/>
                </a:solidFill>
                <a:latin typeface="Ubuntu"/>
                <a:ea typeface="PingFang SC"/>
              </a:rPr>
              <a:t>Обзор модуля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933840" y="2160000"/>
            <a:ext cx="7885800" cy="326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89500" lnSpcReduction="10000"/>
          </a:bodyPr>
          <a:lstStyle/>
          <a:p>
            <a:pPr>
              <a:lnSpc>
                <a:spcPct val="100000"/>
              </a:lnSpc>
            </a:pPr>
            <a:r>
              <a:rPr lang="es-PA" sz="18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В этом модуле вы: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Обсудите </a:t>
            </a:r>
            <a:r>
              <a:rPr lang="es-PA" sz="2000" b="0" strike="noStrike" spc="-1">
                <a:solidFill>
                  <a:srgbClr val="3465A4"/>
                </a:solidFill>
                <a:latin typeface="Ubuntu Light"/>
                <a:ea typeface="DejaVu Sans"/>
              </a:rPr>
              <a:t>миссию </a:t>
            </a:r>
            <a:r>
              <a:rPr lang="es-PA" sz="20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Специальной Олимпиады</a:t>
            </a: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и ее уникальность.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Изучите основные концепции и </a:t>
            </a:r>
            <a:r>
              <a:rPr lang="es-PA" sz="20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руководящие принципы</a:t>
            </a: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спортивного лидерства.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Определите, какие </a:t>
            </a:r>
            <a:r>
              <a:rPr lang="es-PA" sz="20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руководящие роли спортсмена</a:t>
            </a: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вас интересуют.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Напишите </a:t>
            </a:r>
            <a:r>
              <a:rPr lang="es-PA" sz="20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декларацию своей личной миссии</a:t>
            </a: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(побуждение или цель).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Составите себе </a:t>
            </a:r>
            <a:r>
              <a:rPr lang="es-PA" sz="2000" b="1" strike="noStrike" spc="-1">
                <a:solidFill>
                  <a:srgbClr val="3465A4"/>
                </a:solidFill>
                <a:latin typeface="Ubuntu Light"/>
                <a:ea typeface="DejaVu Sans"/>
              </a:rPr>
              <a:t>план действий</a:t>
            </a: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для последующих шагов к лидерству спортсмена.</a:t>
            </a:r>
            <a:endParaRPr lang="ru-RU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451"/>
              </a:spcBef>
              <a:spcAft>
                <a:spcPts val="451"/>
              </a:spcAft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155520" y="23040"/>
            <a:ext cx="616320" cy="61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4"/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4" descr="A person stands with a microphone in front of a large pad of paper and talks to a group of people."/>
          <p:cNvPicPr/>
          <p:nvPr/>
        </p:nvPicPr>
        <p:blipFill>
          <a:blip r:embed="rId2"/>
          <a:srcRect t="15759" r="13292" b="2513"/>
          <a:stretch/>
        </p:blipFill>
        <p:spPr>
          <a:xfrm>
            <a:off x="2389320" y="744480"/>
            <a:ext cx="4364640" cy="536796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799015B3-A056-4306-B602-404BE5DC0E7A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Picture 5" descr="A group of people stand around a bocce court and make sure everything looks ready for the competition."/>
          <p:cNvPicPr/>
          <p:nvPr/>
        </p:nvPicPr>
        <p:blipFill>
          <a:blip r:embed="rId2"/>
          <a:srcRect t="7931"/>
          <a:stretch/>
        </p:blipFill>
        <p:spPr>
          <a:xfrm>
            <a:off x="2336040" y="744480"/>
            <a:ext cx="4470840" cy="536796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C8CE26EA-CBB9-4592-B659-01CE83A30A51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3" descr="A person stands at a podium and gives a speech to the crowd."/>
          <p:cNvPicPr/>
          <p:nvPr/>
        </p:nvPicPr>
        <p:blipFill>
          <a:blip r:embed="rId2"/>
          <a:srcRect l="13257"/>
          <a:stretch/>
        </p:blipFill>
        <p:spPr>
          <a:xfrm>
            <a:off x="968400" y="952560"/>
            <a:ext cx="7206120" cy="540900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3C8C09BB-B456-41C2-B8F8-33DFD8D88640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icture 2" descr="Two people stand in front of a sign that reads &quot;Fit Families Special Olympics Rwanda&quot; and write on a board in front of an audience."/>
          <p:cNvPicPr/>
          <p:nvPr/>
        </p:nvPicPr>
        <p:blipFill>
          <a:blip r:embed="rId2"/>
          <a:srcRect l="12987" r="5454"/>
          <a:stretch/>
        </p:blipFill>
        <p:spPr>
          <a:xfrm>
            <a:off x="968400" y="1087920"/>
            <a:ext cx="7206120" cy="540900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2A2BC45D-4EE2-4D58-821D-37A025A95292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" descr="A person blows a whistle and points at a player."/>
          <p:cNvPicPr/>
          <p:nvPr/>
        </p:nvPicPr>
        <p:blipFill>
          <a:blip r:embed="rId2"/>
          <a:srcRect l="9092" r="8440"/>
          <a:stretch/>
        </p:blipFill>
        <p:spPr>
          <a:xfrm>
            <a:off x="370800" y="1051920"/>
            <a:ext cx="8400960" cy="558684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4">
            <a:extLst>
              <a:ext uri="{FF2B5EF4-FFF2-40B4-BE49-F238E27FC236}">
                <a16:creationId xmlns:a16="http://schemas.microsoft.com/office/drawing/2014/main" id="{FAFE8037-294A-418F-B101-2CA247EB60CC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 xmlns:p15="http://schemas.microsoft.com/office/powerpoint/2012/main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291680" y="503640"/>
            <a:ext cx="694620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 принципы спортивного лидерства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098CB4F7-2C81-4EBE-A6B9-8169102B70FB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B80EE5-163A-4654-97EA-9AF20F980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1" y="1264810"/>
            <a:ext cx="8542857" cy="54761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548640" y="1620000"/>
            <a:ext cx="8091000" cy="3456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Руководящие должности: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15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PingFang SC"/>
              </a:rPr>
              <a:t>Создавайте </a:t>
            </a:r>
            <a:r>
              <a:rPr lang="es-PA" sz="2400" b="1" strike="noStrike" spc="-1">
                <a:solidFill>
                  <a:srgbClr val="FF0000"/>
                </a:solidFill>
                <a:latin typeface="Ubuntu Light"/>
                <a:ea typeface="PingFang SC"/>
              </a:rPr>
              <a:t>значимые влиятельные и руководящие должности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PingFang SC"/>
              </a:rPr>
              <a:t> в организации и обществе для людей с ограниченными интеллектуальными возможностями. Организацию возглавят спортсмены, и спортсмены будут помогать определять политику организации, устанавливать направление ее развития и руководить программой.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014840" y="720000"/>
            <a:ext cx="7538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 принципы спортивного лидерства: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F602887F-9339-4266-A3BC-E43FEDD62A5D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668880" y="1375920"/>
            <a:ext cx="8331840" cy="241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Акцент сместился с предоставления программы </a:t>
            </a: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для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 людей с ИН (интеллектуальная недееспособность) на программу уважения к людям с ИН, их опыту и потенциалу для дальнейшего развития их навыков.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15000"/>
              </a:lnSpc>
              <a:spcBef>
                <a:spcPts val="850"/>
              </a:spcBef>
              <a:spcAft>
                <a:spcPts val="850"/>
              </a:spcAft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Руководители программы должны прислушиваться к идеям спортсменов и включать их в процесс планирования программы.</a:t>
            </a:r>
            <a:endParaRPr lang="ru-RU" sz="2400" b="0" strike="noStrike" spc="-1">
              <a:latin typeface="Arial"/>
            </a:endParaRPr>
          </a:p>
          <a:p>
            <a:pPr marL="257040" indent="-25596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257" name="CustomShape 2"/>
          <p:cNvSpPr/>
          <p:nvPr/>
        </p:nvSpPr>
        <p:spPr>
          <a:xfrm>
            <a:off x="1040400" y="432000"/>
            <a:ext cx="753876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ヒラギノ角ゴ ProN W3"/>
              </a:rPr>
              <a:t>Организационные изменения</a:t>
            </a:r>
            <a:endParaRPr lang="ru-RU" sz="2800" b="0" strike="noStrike" spc="-1">
              <a:latin typeface="Arial"/>
            </a:endParaRPr>
          </a:p>
        </p:txBody>
      </p:sp>
      <p:pic>
        <p:nvPicPr>
          <p:cNvPr id="258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6"/>
          <a:stretch/>
        </p:blipFill>
        <p:spPr>
          <a:xfrm>
            <a:off x="1823400" y="4745556"/>
            <a:ext cx="5196240" cy="1541209"/>
          </a:xfrm>
          <a:prstGeom prst="rect">
            <a:avLst/>
          </a:prstGeom>
          <a:ln w="0">
            <a:noFill/>
          </a:ln>
        </p:spPr>
      </p:pic>
      <p:sp>
        <p:nvSpPr>
          <p:cNvPr id="6" name="CustomShape 4">
            <a:extLst>
              <a:ext uri="{FF2B5EF4-FFF2-40B4-BE49-F238E27FC236}">
                <a16:creationId xmlns:a16="http://schemas.microsoft.com/office/drawing/2014/main" id="{5C1A13A9-3F76-4537-A119-0AB36B541775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327600" y="1259280"/>
            <a:ext cx="8488080" cy="508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Принципы на практике: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1. </a:t>
            </a: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PingFang SC"/>
              </a:rPr>
              <a:t>Разделите участников на три равные группы.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2. Первой группе присвоим «Образование и осведомленность», второй – «Обучение», а третьей – «Лидерские позиции».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3. Цель каждой команды – показать нам, как выглядит этот принцип, когда он успешно применен. Подойдите к задаче творчески!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4. У вас есть 10 минут, чтобы придумать сценку, составить танец, сочинить песню, что-нибудь нарисовать, сочинить историю, рассказать стихотворение – все, что хотите.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1024920" y="515160"/>
            <a:ext cx="7538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ヒラギノ角ゴ ProN W3"/>
              </a:rPr>
              <a:t>Руководящие принципы спортивного лидерства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32004214-51EE-4C8D-A42C-79A02329185A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080000" y="790200"/>
            <a:ext cx="653076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6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Роли местной программы</a:t>
            </a:r>
            <a:endParaRPr lang="ru-RU" sz="26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430920" y="1720080"/>
            <a:ext cx="8339040" cy="136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2800" b="1" i="1" u="sng" strike="noStrike" spc="-1">
                <a:solidFill>
                  <a:srgbClr val="000000"/>
                </a:solidFill>
                <a:highlight>
                  <a:srgbClr val="FFFF00"/>
                </a:highlight>
                <a:uFillTx/>
                <a:latin typeface="Ubuntu Light"/>
                <a:ea typeface="Calibri"/>
              </a:rPr>
              <a:t>Составьте список ролей, которые ведущие спортсмены могут взять на себя в рамках вашей программы.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81CAF427-3A58-40A0-98E1-E9679E31910B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881280" y="1080000"/>
            <a:ext cx="7902360" cy="62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Вступление:</a:t>
            </a:r>
            <a:r>
              <a:rPr lang="es-PA" sz="33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	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900000" y="2232720"/>
            <a:ext cx="7460640" cy="33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Пожалуйста, скажите нам: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Свое имя.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Что вы узнали, участвуя в Специальной Олимпиаде.</a:t>
            </a:r>
            <a:endParaRPr lang="ru-RU" sz="2400" b="0" strike="noStrike" spc="-1">
              <a:latin typeface="Arial"/>
            </a:endParaRPr>
          </a:p>
          <a:p>
            <a:pPr marL="685800" indent="-3384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67038D74-9010-4DC7-94C5-4AD15141C94E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642960" y="1449720"/>
            <a:ext cx="8932680" cy="326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800" b="1" u="sng" strike="noStrike" spc="-1">
                <a:solidFill>
                  <a:srgbClr val="FFFFFF"/>
                </a:solidFill>
                <a:uFillTx/>
                <a:latin typeface="Ubuntu Light"/>
                <a:ea typeface="PingFang SC"/>
              </a:rPr>
              <a:t>На этом уроке вы: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1. Изучите конкретные роли, доступные ведущим спортсменам.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2. Оцените ваши сильные стороны и возможности для развития лидерских качеств.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3. Напишете свою личную миссию (цель или причину).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4. Разработаете план действий или определите следующие шаги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 на своем пути к лидерству.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540000" y="446400"/>
            <a:ext cx="7885800" cy="99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200" b="1" strike="noStrike" spc="-1">
                <a:solidFill>
                  <a:srgbClr val="FFFFFF"/>
                </a:solidFill>
                <a:latin typeface="Ubuntu Light"/>
                <a:ea typeface="PingFang SC"/>
              </a:rPr>
              <a:t>Урок 3: Ведущие спортсмены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208880" y="790200"/>
            <a:ext cx="653076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Размышления о сильных сторонах и возможностях</a:t>
            </a: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s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69" name="CustomShape 2"/>
          <p:cNvSpPr/>
          <p:nvPr/>
        </p:nvSpPr>
        <p:spPr>
          <a:xfrm>
            <a:off x="430920" y="2165400"/>
            <a:ext cx="8339040" cy="338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Calibri"/>
              </a:rPr>
              <a:t>1. Каковы мои самые сильные стороны? Что у меня хорошо получается?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Calibri"/>
              </a:rPr>
              <a:t>2. Что для меня самое важное и почему?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Calibri"/>
              </a:rPr>
              <a:t>3. Как я могу внести свой вклад в Специальную Олимпиаду? Почему это важно для меня?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Calibri"/>
              </a:rPr>
              <a:t>4. Что я хочу улучшить и как это сделать?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0C013B30-6E08-40ED-BC04-51D23BEC09D2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ustomShape 1"/>
          <p:cNvSpPr/>
          <p:nvPr/>
        </p:nvSpPr>
        <p:spPr>
          <a:xfrm>
            <a:off x="746280" y="1980000"/>
            <a:ext cx="8793360" cy="31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Краткий план личной миссии:</a:t>
            </a: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Каким лидером я хочу быть?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Как мне это сделать?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Почему я хочу это сделать?</a:t>
            </a:r>
            <a:endParaRPr lang="ru-RU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Я хочу _____. Я могу добиться этого посредством ______. </a:t>
            </a:r>
            <a:endParaRPr lang="ru-RU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Моя цель _________.</a:t>
            </a:r>
            <a:endParaRPr lang="ru-RU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………….(быть) ……………...(как) ……………..(почему)</a:t>
            </a:r>
            <a:endParaRPr lang="ru-RU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  <a:p>
            <a:pPr marL="457200">
              <a:lnSpc>
                <a:spcPct val="100000"/>
              </a:lnSpc>
              <a:tabLst>
                <a:tab pos="0" algn="l"/>
              </a:tabLst>
            </a:pPr>
            <a:endParaRPr lang="ru-RU" sz="2000" b="0" strike="noStrike" spc="-1">
              <a:latin typeface="Arial"/>
            </a:endParaRPr>
          </a:p>
        </p:txBody>
      </p:sp>
      <p:sp>
        <p:nvSpPr>
          <p:cNvPr id="272" name="CustomShape 2"/>
          <p:cNvSpPr/>
          <p:nvPr/>
        </p:nvSpPr>
        <p:spPr>
          <a:xfrm>
            <a:off x="1017000" y="389160"/>
            <a:ext cx="595296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8160" tIns="38160" rIns="38160" bIns="38160">
            <a:noAutofit/>
          </a:bodyPr>
          <a:lstStyle/>
          <a:p>
            <a:pPr marL="180720" indent="-179640">
              <a:lnSpc>
                <a:spcPct val="110000"/>
              </a:lnSpc>
              <a:spcBef>
                <a:spcPts val="632"/>
              </a:spcBef>
              <a:tabLst>
                <a:tab pos="0" algn="l"/>
              </a:tabLst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Декларация личной миссии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AE5727CE-9AE4-4D4A-9FBD-5C257ABDB1FE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1017000" y="504720"/>
            <a:ext cx="5951880" cy="28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8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План действий</a:t>
            </a:r>
            <a:endParaRPr lang="ru-RU" sz="2800" b="0" strike="noStrike" spc="-1">
              <a:latin typeface="Arial"/>
            </a:endParaRPr>
          </a:p>
        </p:txBody>
      </p:sp>
      <p:graphicFrame>
        <p:nvGraphicFramePr>
          <p:cNvPr id="275" name="Table 2"/>
          <p:cNvGraphicFramePr/>
          <p:nvPr>
            <p:extLst>
              <p:ext uri="{D42A27DB-BD31-4B8C-83A1-F6EECF244321}">
                <p14:modId xmlns:p14="http://schemas.microsoft.com/office/powerpoint/2010/main" val="1816358191"/>
              </p:ext>
            </p:extLst>
          </p:nvPr>
        </p:nvGraphicFramePr>
        <p:xfrm>
          <a:off x="285120" y="1134362"/>
          <a:ext cx="8538120" cy="5720741"/>
        </p:xfrm>
        <a:graphic>
          <a:graphicData uri="http://schemas.openxmlformats.org/drawingml/2006/table">
            <a:tbl>
              <a:tblPr/>
              <a:tblGrid>
                <a:gridCol w="2134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2981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800" b="1" strike="noStrike" spc="-1">
                          <a:solidFill>
                            <a:srgbClr val="000000"/>
                          </a:solidFill>
                          <a:latin typeface="Calibri"/>
                          <a:ea typeface="PingFang SC"/>
                        </a:rPr>
                        <a:t>Декларация личной миссии:</a:t>
                      </a:r>
                      <a:endParaRPr lang="ru-RU" sz="2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95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>
                          <a:solidFill>
                            <a:srgbClr val="000000"/>
                          </a:solidFill>
                          <a:latin typeface="Calibri"/>
                          <a:ea typeface="PingFang SC"/>
                        </a:rPr>
                        <a:t>Кто мне может помочь?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>
                          <a:solidFill>
                            <a:srgbClr val="000000"/>
                          </a:solidFill>
                          <a:latin typeface="Calibri"/>
                          <a:ea typeface="PingFang SC"/>
                        </a:rPr>
                        <a:t>Какое обучение мне нужно?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>
                          <a:solidFill>
                            <a:srgbClr val="000000"/>
                          </a:solidFill>
                          <a:latin typeface="Calibri"/>
                          <a:ea typeface="PingFang SC"/>
                        </a:rPr>
                        <a:t>С какими проблемами вы могли столкнуться?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PA" sz="2400" b="1" strike="noStrike" spc="-1">
                          <a:solidFill>
                            <a:srgbClr val="000000"/>
                          </a:solidFill>
                          <a:latin typeface="Calibri"/>
                          <a:ea typeface="PingFang SC"/>
                        </a:rPr>
                        <a:t>Каковы решения этих проблем?</a:t>
                      </a:r>
                      <a:endParaRPr lang="ru-RU" sz="2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07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ustomShape 4">
            <a:extLst>
              <a:ext uri="{FF2B5EF4-FFF2-40B4-BE49-F238E27FC236}">
                <a16:creationId xmlns:a16="http://schemas.microsoft.com/office/drawing/2014/main" id="{DA5FF347-C736-4E88-B0FF-B1681F0FB7D4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3420000" y="4320000"/>
            <a:ext cx="5259600" cy="16441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bg1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Оцените, пожалуйста,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0" strike="noStrike" spc="-1">
                <a:solidFill>
                  <a:srgbClr val="FFFFFF"/>
                </a:solidFill>
                <a:latin typeface="Calibri"/>
                <a:ea typeface="DejaVu Sans"/>
              </a:rPr>
              <a:t>свои успехи:</a:t>
            </a:r>
            <a:br/>
            <a:r>
              <a:rPr lang="en-US" sz="1800" b="1" u="sng" strike="noStrike" spc="-1">
                <a:solidFill>
                  <a:srgbClr val="0563C1"/>
                </a:solidFill>
                <a:uFillTx/>
                <a:latin typeface="Calibri"/>
                <a:ea typeface="Calibri"/>
                <a:hlinkClick r:id="rId3"/>
              </a:rPr>
              <a:t>https://specialolympics.qualtrics.com/jfe/form/SV_5cZHOzU0qemAkDP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278" name="Picture 3"/>
          <p:cNvPicPr/>
          <p:nvPr/>
        </p:nvPicPr>
        <p:blipFill>
          <a:blip r:embed="rId4"/>
          <a:stretch/>
        </p:blipFill>
        <p:spPr>
          <a:xfrm>
            <a:off x="7272000" y="4500000"/>
            <a:ext cx="1291680" cy="1291680"/>
          </a:xfrm>
          <a:prstGeom prst="rect">
            <a:avLst/>
          </a:prstGeom>
          <a:ln w="0"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934200" y="2041560"/>
            <a:ext cx="3745800" cy="191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PA" sz="6000" b="1" strike="noStrike" spc="-1">
                <a:solidFill>
                  <a:srgbClr val="FFFFFF"/>
                </a:solidFill>
                <a:latin typeface="Tahoma"/>
                <a:ea typeface="Tahoma"/>
              </a:rPr>
              <a:t>Спасибо!</a:t>
            </a:r>
            <a:endParaRPr lang="ru-RU" sz="6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6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663840" y="2520000"/>
            <a:ext cx="8335800" cy="295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С уважением относитесь к говорящему.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Активно участвуйте в занятиях.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Задавайте вопросы и обращайтесь за необходимой помощью к своему наставнику.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Сведите к минимуму отвлекающие факторы.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1167480" y="1620000"/>
            <a:ext cx="549216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Задачи спортсмена на занятиях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81B57EBB-0323-4E58-B553-A84FD28E837B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739440" y="1440000"/>
            <a:ext cx="7540200" cy="469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Будьте внимательным.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Будьте готовы помочь спортсменам, </a:t>
            </a:r>
            <a:r>
              <a:rPr lang="es-PA" sz="24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если они попросят.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Не говорите за спортсменов; оказывайте им помощь только в том случае, если спортсмен об этом просит.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Не думайте, что им нужна помощь.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Будьте энергичны и позитивны.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Сведите к минимуму отвлекающие факторы.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0" y="5692320"/>
            <a:ext cx="3630240" cy="13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PA" sz="1200" b="0" strike="noStrike" spc="-1">
                <a:solidFill>
                  <a:srgbClr val="000000"/>
                </a:solidFill>
                <a:latin typeface="Gill Sans"/>
                <a:ea typeface="ヒラギノ角ゴ ProN W3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980000" y="344160"/>
            <a:ext cx="5492160" cy="96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Задачи наставника на занятиях 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FD8200C4-5439-47EA-8CF2-21AD0BB4ECC3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35680" y="2135880"/>
            <a:ext cx="8463960" cy="560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Будьте готовы обучать и стараться удовлетворить потребности всех спортсменов.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Предложите участникам узнать что-то новое о себе и других.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Дайте возможность каждому спортсмену добиться успеха и роста.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Поддерживайте и участвуйте в обсуждениях и вопросах, которые приводят к обучению.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0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Относитесь к спортсменам и наставникам с уважением и заботой.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1260000" y="1260000"/>
            <a:ext cx="626112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Задачи фасилитатора на занятиях 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6F786995-FCC0-4A57-8946-997CC3F8E953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1241280" y="630720"/>
            <a:ext cx="7902360" cy="628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PingFang SC"/>
              </a:rPr>
              <a:t>Знакомство:</a:t>
            </a:r>
            <a:r>
              <a:rPr lang="es-PA" sz="33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	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44240" y="1672200"/>
            <a:ext cx="7460640" cy="334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Познакомьтесь с другим ведущим спортсменом!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 marL="685800" indent="-338400">
              <a:lnSpc>
                <a:spcPct val="150000"/>
              </a:lnSpc>
              <a:spcBef>
                <a:spcPts val="451"/>
              </a:spcBef>
              <a:spcAft>
                <a:spcPts val="451"/>
              </a:spcAft>
              <a:tabLst>
                <a:tab pos="0" algn="l"/>
              </a:tabLst>
            </a:pPr>
            <a:r>
              <a:rPr lang="es-PA" sz="2400" b="0" i="1" strike="noStrike" spc="-1">
                <a:solidFill>
                  <a:srgbClr val="000000"/>
                </a:solidFill>
                <a:highlight>
                  <a:srgbClr val="FFFF00"/>
                </a:highlight>
                <a:latin typeface="Ubuntu Light"/>
                <a:ea typeface="PingFang SC"/>
              </a:rPr>
              <a:t>Вставьте сюда фотографии и описание ведущего спортсмена</a:t>
            </a:r>
            <a:endParaRPr lang="ru-RU" sz="2400" b="0" strike="noStrike" spc="-1">
              <a:latin typeface="Arial"/>
            </a:endParaRPr>
          </a:p>
          <a:p>
            <a:pPr marL="685800" indent="-338400"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AC2E982F-E1BB-446E-94AE-46B9AFE6C2D2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116000" y="2112120"/>
            <a:ext cx="8228520" cy="310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PingFang SC"/>
              </a:rPr>
              <a:t>В этом модуле три урока: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1" u="sng" strike="noStrike" spc="-1">
                <a:solidFill>
                  <a:srgbClr val="000000"/>
                </a:solidFill>
                <a:uFillTx/>
                <a:latin typeface="Ubuntu Light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1. Обзор Специальной Олимпиады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2. Принципы спортивного лидерства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PA" sz="2400" b="0" strike="noStrike" spc="-1">
                <a:solidFill>
                  <a:srgbClr val="000000"/>
                </a:solidFill>
                <a:latin typeface="Ubuntu Light"/>
                <a:ea typeface="DejaVu Sans"/>
              </a:rPr>
              <a:t>3. Ваша роль в спортивном лидерстве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197" name="CustomShape 2"/>
          <p:cNvSpPr/>
          <p:nvPr/>
        </p:nvSpPr>
        <p:spPr>
          <a:xfrm>
            <a:off x="1080000" y="1015560"/>
            <a:ext cx="4466160" cy="4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760" tIns="34200" rIns="68760" bIns="342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PA" sz="2700" b="1" strike="noStrike" spc="-1">
                <a:solidFill>
                  <a:srgbClr val="000000"/>
                </a:solidFill>
                <a:latin typeface="Ubuntu Light"/>
                <a:ea typeface="DejaVu Sans"/>
              </a:rPr>
              <a:t>Уроки модуля</a:t>
            </a:r>
            <a:endParaRPr lang="ru-RU" sz="2700" b="0" strike="noStrike" spc="-1">
              <a:latin typeface="Arial"/>
            </a:endParaRPr>
          </a:p>
        </p:txBody>
      </p:sp>
      <p:sp>
        <p:nvSpPr>
          <p:cNvPr id="5" name="CustomShape 4">
            <a:extLst>
              <a:ext uri="{FF2B5EF4-FFF2-40B4-BE49-F238E27FC236}">
                <a16:creationId xmlns:a16="http://schemas.microsoft.com/office/drawing/2014/main" id="{09618DE4-5486-4235-8AC8-6D936333BD7E}"/>
              </a:ext>
            </a:extLst>
          </p:cNvPr>
          <p:cNvSpPr/>
          <p:nvPr/>
        </p:nvSpPr>
        <p:spPr>
          <a:xfrm>
            <a:off x="902880" y="117000"/>
            <a:ext cx="2039254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rgbClr val="185CA7"/>
                </a:solidFill>
                <a:effectLst/>
                <a:latin typeface="Liberation Serif"/>
                <a:ea typeface="Songti SC"/>
                <a:cs typeface="Arial Unicode MS"/>
              </a:rPr>
              <a:t>Спортивное лидерство</a:t>
            </a:r>
            <a:endParaRPr lang="ru-RU" sz="700" b="0" strike="noStrike" spc="-1" dirty="0">
              <a:solidFill>
                <a:srgbClr val="185CA7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88120" y="711720"/>
            <a:ext cx="8546040" cy="99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PA" sz="3300" b="1" strike="noStrike" spc="-1">
                <a:solidFill>
                  <a:srgbClr val="FFFFFF"/>
                </a:solidFill>
                <a:latin typeface="Ubuntu Light"/>
                <a:ea typeface="PingFang SC"/>
              </a:rPr>
              <a:t>Урок 1: Обзор Специальной Олимпиады</a:t>
            </a:r>
            <a:endParaRPr lang="ru-RU" sz="33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933840" y="1800000"/>
            <a:ext cx="7885800" cy="3262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  <a:spcBef>
                <a:spcPts val="451"/>
              </a:spcBef>
              <a:spcAft>
                <a:spcPts val="451"/>
              </a:spcAft>
              <a:tabLst>
                <a:tab pos="0" algn="l"/>
              </a:tabLst>
            </a:pPr>
            <a:r>
              <a:rPr lang="es-PA" sz="2800" b="1" u="sng" strike="noStrike" spc="-1">
                <a:solidFill>
                  <a:srgbClr val="FFFFFF"/>
                </a:solidFill>
                <a:uFillTx/>
                <a:latin typeface="Ubuntu Light"/>
                <a:ea typeface="PingFang SC"/>
              </a:rPr>
              <a:t>На этом уроке: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451"/>
              </a:spcBef>
              <a:spcAft>
                <a:spcPts val="451"/>
              </a:spcAft>
              <a:tabLst>
                <a:tab pos="0" algn="l"/>
              </a:tabLst>
            </a:pPr>
            <a:r>
              <a:rPr lang="es-PA" sz="2400" b="0" strike="noStrike" spc="-1">
                <a:solidFill>
                  <a:srgbClr val="FFFFFF"/>
                </a:solidFill>
                <a:latin typeface="Ubuntu Light"/>
                <a:ea typeface="PingFang SC"/>
              </a:rPr>
              <a:t>1</a:t>
            </a:r>
            <a:r>
              <a:rPr lang="es-PA" sz="24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. Просмотрите и обсудите декларацию миссии Специальной Олимпиады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2. Рассмотрите, что делает Специальную Олимпиаду уникальной.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s-PA" sz="2400" b="0" strike="noStrike" spc="-1">
                <a:solidFill>
                  <a:srgbClr val="FFFFFF"/>
                </a:solidFill>
                <a:latin typeface="Ubuntu Light"/>
                <a:ea typeface="DejaVu Sans"/>
              </a:rPr>
              <a:t>3. Узнайте важную информацию о Специальной Олимпиаде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7</TotalTime>
  <Words>1141</Words>
  <Application>Microsoft Office PowerPoint</Application>
  <PresentationFormat>Presentación en pantalla (4:3)</PresentationFormat>
  <Paragraphs>222</Paragraphs>
  <Slides>34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34</vt:i4>
      </vt:variant>
    </vt:vector>
  </HeadingPairs>
  <TitlesOfParts>
    <vt:vector size="49" baseType="lpstr">
      <vt:lpstr>Arial</vt:lpstr>
      <vt:lpstr>Calibri</vt:lpstr>
      <vt:lpstr>Gill Sans</vt:lpstr>
      <vt:lpstr>Liberation Serif</vt:lpstr>
      <vt:lpstr>StarSymbol</vt:lpstr>
      <vt:lpstr>Symbol</vt:lpstr>
      <vt:lpstr>Tahoma</vt:lpstr>
      <vt:lpstr>Times New Roman</vt:lpstr>
      <vt:lpstr>Ubuntu</vt:lpstr>
      <vt:lpstr>Ubuntu Light</vt:lpstr>
      <vt:lpstr>Wingdings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Ciaran OGaora</dc:creator>
  <dc:description/>
  <cp:lastModifiedBy>Traducciones PTY</cp:lastModifiedBy>
  <cp:revision>159</cp:revision>
  <dcterms:created xsi:type="dcterms:W3CDTF">2012-07-03T15:00:02Z</dcterms:created>
  <dcterms:modified xsi:type="dcterms:W3CDTF">2021-07-15T22:53:22Z</dcterms:modified>
  <dc:language>es-PA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8</vt:i4>
  </property>
  <property fmtid="{D5CDD505-2E9C-101B-9397-08002B2CF9AE}" pid="3" name="PresentationFormat">
    <vt:lpwstr>Presentación en pantalla (4:3)</vt:lpwstr>
  </property>
  <property fmtid="{D5CDD505-2E9C-101B-9397-08002B2CF9AE}" pid="4" name="Slides">
    <vt:i4>34</vt:i4>
  </property>
</Properties>
</file>