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CA7"/>
    <a:srgbClr val="229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ducciones PTY" userId="5bfa9bb023ce78d1" providerId="LiveId" clId="{DFD55B5C-76D6-4086-9C74-522DAA1FE30A}"/>
    <pc:docChg chg="modSld">
      <pc:chgData name="Traducciones PTY" userId="5bfa9bb023ce78d1" providerId="LiveId" clId="{DFD55B5C-76D6-4086-9C74-522DAA1FE30A}" dt="2021-07-15T22:53:16.060" v="3" actId="14100"/>
      <pc:docMkLst>
        <pc:docMk/>
      </pc:docMkLst>
      <pc:sldChg chg="modSp mod">
        <pc:chgData name="Traducciones PTY" userId="5bfa9bb023ce78d1" providerId="LiveId" clId="{DFD55B5C-76D6-4086-9C74-522DAA1FE30A}" dt="2021-07-15T22:53:16.060" v="3" actId="14100"/>
        <pc:sldMkLst>
          <pc:docMk/>
          <pc:sldMk cId="0" sldId="288"/>
        </pc:sldMkLst>
        <pc:graphicFrameChg chg="mod modGraphic">
          <ac:chgData name="Traducciones PTY" userId="5bfa9bb023ce78d1" providerId="LiveId" clId="{DFD55B5C-76D6-4086-9C74-522DAA1FE30A}" dt="2021-07-15T22:53:16.060" v="3" actId="14100"/>
          <ac:graphicFrameMkLst>
            <pc:docMk/>
            <pc:sldMk cId="0" sldId="288"/>
            <ac:graphicFrameMk id="275" creationId="{00000000-0000-0000-0000-000000000000}"/>
          </ac:graphicFrameMkLst>
        </pc:graphicFrameChg>
      </pc:sldChg>
    </pc:docChg>
  </pc:docChgLst>
  <pc:docChgLst>
    <pc:chgData name="Traducciones PTY" userId="5bfa9bb023ce78d1" providerId="LiveId" clId="{CC8B675E-C250-441C-8747-4289E1231BF6}"/>
    <pc:docChg chg="modSld">
      <pc:chgData name="Traducciones PTY" userId="5bfa9bb023ce78d1" providerId="LiveId" clId="{CC8B675E-C250-441C-8747-4289E1231BF6}" dt="2021-07-15T01:46:30.952" v="7" actId="20577"/>
      <pc:docMkLst>
        <pc:docMk/>
      </pc:docMkLst>
      <pc:sldChg chg="modNotesTx">
        <pc:chgData name="Traducciones PTY" userId="5bfa9bb023ce78d1" providerId="LiveId" clId="{CC8B675E-C250-441C-8747-4289E1231BF6}" dt="2021-07-15T01:45:41.681" v="1" actId="20577"/>
        <pc:sldMkLst>
          <pc:docMk/>
          <pc:sldMk cId="0" sldId="256"/>
        </pc:sldMkLst>
      </pc:sldChg>
      <pc:sldChg chg="modNotesTx">
        <pc:chgData name="Traducciones PTY" userId="5bfa9bb023ce78d1" providerId="LiveId" clId="{CC8B675E-C250-441C-8747-4289E1231BF6}" dt="2021-07-15T01:45:49.896" v="2" actId="20577"/>
        <pc:sldMkLst>
          <pc:docMk/>
          <pc:sldMk cId="0" sldId="262"/>
        </pc:sldMkLst>
      </pc:sldChg>
      <pc:sldChg chg="modNotesTx">
        <pc:chgData name="Traducciones PTY" userId="5bfa9bb023ce78d1" providerId="LiveId" clId="{CC8B675E-C250-441C-8747-4289E1231BF6}" dt="2021-07-15T01:46:03.459" v="4" actId="20577"/>
        <pc:sldMkLst>
          <pc:docMk/>
          <pc:sldMk cId="0" sldId="268"/>
        </pc:sldMkLst>
      </pc:sldChg>
      <pc:sldChg chg="modNotesTx">
        <pc:chgData name="Traducciones PTY" userId="5bfa9bb023ce78d1" providerId="LiveId" clId="{CC8B675E-C250-441C-8747-4289E1231BF6}" dt="2021-07-15T01:46:06.969" v="5" actId="20577"/>
        <pc:sldMkLst>
          <pc:docMk/>
          <pc:sldMk cId="0" sldId="269"/>
        </pc:sldMkLst>
      </pc:sldChg>
      <pc:sldChg chg="modNotesTx">
        <pc:chgData name="Traducciones PTY" userId="5bfa9bb023ce78d1" providerId="LiveId" clId="{CC8B675E-C250-441C-8747-4289E1231BF6}" dt="2021-07-15T01:46:14.872" v="6" actId="20577"/>
        <pc:sldMkLst>
          <pc:docMk/>
          <pc:sldMk cId="0" sldId="272"/>
        </pc:sldMkLst>
      </pc:sldChg>
      <pc:sldChg chg="modNotesTx">
        <pc:chgData name="Traducciones PTY" userId="5bfa9bb023ce78d1" providerId="LiveId" clId="{CC8B675E-C250-441C-8747-4289E1231BF6}" dt="2021-07-15T01:46:30.952" v="7" actId="20577"/>
        <pc:sldMkLst>
          <pc:docMk/>
          <pc:sldMk cId="0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71946D2-904E-40A0-AD9D-0612E0C0C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41DC94-48C3-4EF7-9682-F8F504AA1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1FCDA-5691-419D-984E-8B7DDA51B769}" type="datetimeFigureOut">
              <a:rPr lang="es-PA" smtClean="0"/>
              <a:t>11/14/2021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B2098A-525A-4DC8-AEA8-73F5876517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0A3A59-55D7-4B47-A99F-C38235F8C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0016B-05EC-42CA-BFE2-1316E454F2DC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9420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7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D244265-DFCC-48D3-9A03-2F6BF7F8AA1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E29F64-9346-4F63-8EE6-F36DFAB4452F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40552C8-AE7C-4AA3-BA4B-430F2E2B951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32B6722-E2CA-496B-A206-1C0476F7840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AE2988E-6F47-4F25-9643-81E288C7497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9E94C6-5144-4CE0-916E-FFE716E5DAA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https://www.youtube.com/watch?v=nkgZ2lI0aDc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6070DFF-421B-4BC4-961B-320B124BBF3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2A931DD-AD51-4B9C-BCF7-F4AEA516997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6F7AF6-889B-4E3A-BCB4-7E8F4D46921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98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DF86CE-81D5-4C98-BF56-5B7D66FAA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2558" b="12558"/>
          <a:stretch/>
        </p:blipFill>
        <p:spPr>
          <a:xfrm>
            <a:off x="-976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19FA3-F1C5-480C-B0F0-6A02912E5E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CCE744-A21B-4AD8-99B2-F172E21EF93A}"/>
              </a:ext>
            </a:extLst>
          </p:cNvPr>
          <p:cNvSpPr txBox="1"/>
          <p:nvPr userDrawn="1"/>
        </p:nvSpPr>
        <p:spPr>
          <a:xfrm>
            <a:off x="476250" y="470158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effectLst/>
                <a:latin typeface="GT Walsheim Pro Condensed Black" panose="00000906000000000000" pitchFamily="2" charset="0"/>
                <a:ea typeface="Songti SC"/>
                <a:cs typeface="Arial Unicode MS"/>
              </a:rPr>
              <a:t>Спортивное лидерство</a:t>
            </a:r>
            <a:endParaRPr lang="ru-RU" sz="1100" b="0" strike="noStrike" spc="-1" dirty="0">
              <a:solidFill>
                <a:schemeClr val="bg1"/>
              </a:solidFill>
              <a:latin typeface="GT Walsheim Pro Condensed Black" panose="00000906000000000000" pitchFamily="2" charset="0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/>
          <p:nvPr/>
        </p:nvPicPr>
        <p:blipFill>
          <a:blip r:embed="rId14"/>
          <a:stretch/>
        </p:blipFill>
        <p:spPr>
          <a:xfrm>
            <a:off x="687360" y="490680"/>
            <a:ext cx="2178720" cy="1011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D40F4A1-2266-4615-A8BB-4E1CF8ED14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107B3F6-D784-442D-8A23-17E4AF8C53D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23533" y="282614"/>
            <a:ext cx="909203" cy="909203"/>
          </a:xfrm>
          <a:prstGeom prst="rect">
            <a:avLst/>
          </a:prstGeom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id="{0F197C57-90E7-45D1-91F7-D091B88E3289}"/>
              </a:ext>
            </a:extLst>
          </p:cNvPr>
          <p:cNvSpPr/>
          <p:nvPr userDrawn="1"/>
        </p:nvSpPr>
        <p:spPr>
          <a:xfrm>
            <a:off x="1461356" y="206723"/>
            <a:ext cx="284755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185CA7"/>
                </a:solidFill>
                <a:latin typeface="Ubuntu" panose="020B0504030602030204" pitchFamily="34" charset="0"/>
                <a:ea typeface="Songti SC"/>
                <a:cs typeface="Arial Unicode MS"/>
              </a:rPr>
              <a:t>Спортивное лидерство</a:t>
            </a:r>
            <a:endParaRPr lang="ru-RU" sz="900" spc="-1" dirty="0">
              <a:solidFill>
                <a:srgbClr val="185CA7"/>
              </a:solidFill>
              <a:latin typeface="Ubuntu" panose="020B05040306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6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pos="98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/>
          <p:cNvPicPr/>
          <p:nvPr/>
        </p:nvPicPr>
        <p:blipFill>
          <a:blip r:embed="rId14"/>
          <a:stretch/>
        </p:blipFill>
        <p:spPr>
          <a:xfrm>
            <a:off x="687360" y="490680"/>
            <a:ext cx="2178720" cy="10116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12"/>
          <p:cNvPicPr/>
          <p:nvPr/>
        </p:nvPicPr>
        <p:blipFill>
          <a:blip r:embed="rId15"/>
          <a:stretch/>
        </p:blipFill>
        <p:spPr>
          <a:xfrm>
            <a:off x="675840" y="485280"/>
            <a:ext cx="2235360" cy="96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16"/>
          <a:stretch/>
        </p:blipFill>
        <p:spPr>
          <a:xfrm>
            <a:off x="9322560" y="344880"/>
            <a:ext cx="2314560" cy="6062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Seventh Outline Level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BD26A56-1C18-4CB7-9C48-FEDC11FC8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"/>
          <p:cNvPicPr/>
          <p:nvPr/>
        </p:nvPicPr>
        <p:blipFill>
          <a:blip r:embed="rId14"/>
          <a:stretch/>
        </p:blipFill>
        <p:spPr>
          <a:xfrm>
            <a:off x="687360" y="490680"/>
            <a:ext cx="2178720" cy="10116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12"/>
          <p:cNvPicPr/>
          <p:nvPr/>
        </p:nvPicPr>
        <p:blipFill>
          <a:blip r:embed="rId15"/>
          <a:stretch/>
        </p:blipFill>
        <p:spPr>
          <a:xfrm>
            <a:off x="675840" y="485280"/>
            <a:ext cx="2235360" cy="9612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7"/>
          <p:cNvPicPr/>
          <p:nvPr/>
        </p:nvPicPr>
        <p:blipFill>
          <a:blip r:embed="rId16"/>
          <a:stretch/>
        </p:blipFill>
        <p:spPr>
          <a:xfrm>
            <a:off x="9322560" y="344880"/>
            <a:ext cx="2314560" cy="60624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latin typeface="Arial"/>
              </a:rPr>
              <a:t>Seventh Outline Level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439BE7-3146-4A91-A491-A3C24C6F1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ropbox.com/sh/1suf81qstl81c2m/AACt8VEKZoxHvovgqIuyzH2Ea?dl=0&amp;preview=Unified+Leadership+-+Let+them+lead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/>
          <p:cNvPicPr/>
          <p:nvPr/>
        </p:nvPicPr>
        <p:blipFill>
          <a:blip r:embed="rId3"/>
          <a:stretch/>
        </p:blipFill>
        <p:spPr>
          <a:xfrm>
            <a:off x="2605440" y="3168814"/>
            <a:ext cx="2563920" cy="2540520"/>
          </a:xfrm>
          <a:prstGeom prst="rect">
            <a:avLst/>
          </a:prstGeom>
          <a:ln w="0"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3" name="CustomShape 1"/>
          <p:cNvSpPr/>
          <p:nvPr/>
        </p:nvSpPr>
        <p:spPr>
          <a:xfrm>
            <a:off x="473492" y="5839962"/>
            <a:ext cx="7102965" cy="85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200" spc="-1" dirty="0" err="1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Введение</a:t>
            </a:r>
            <a:r>
              <a:rPr lang="es-PA" sz="3200" spc="-1" dirty="0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 в </a:t>
            </a:r>
            <a:r>
              <a:rPr lang="es-PA" sz="3200" spc="-1" dirty="0" err="1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спортивное</a:t>
            </a:r>
            <a:r>
              <a:rPr lang="es-PA" sz="3200" spc="-1" dirty="0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 </a:t>
            </a:r>
            <a:r>
              <a:rPr lang="es-PA" sz="3200" spc="-1" dirty="0" err="1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лидерство</a:t>
            </a:r>
            <a:r>
              <a:rPr lang="es-PA" sz="3200" spc="-1" dirty="0">
                <a:solidFill>
                  <a:srgbClr val="FFFFFF"/>
                </a:solidFill>
                <a:latin typeface="Ubuntu" panose="020B0504030602030204" pitchFamily="34" charset="0"/>
                <a:ea typeface="PingFang SC"/>
              </a:rPr>
              <a:t> </a:t>
            </a:r>
            <a:endParaRPr lang="ru-RU" sz="3200" spc="-1" dirty="0">
              <a:latin typeface="Ubuntu" panose="020B0504030602030204" pitchFamily="34" charset="0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73492" y="1839804"/>
            <a:ext cx="494428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ru-RU" sz="6000" b="1" kern="100" dirty="0">
                <a:solidFill>
                  <a:schemeClr val="bg1"/>
                </a:solidFill>
                <a:latin typeface="GT Walsheim Pro Condensed Black" panose="00000906000000000000" pitchFamily="2" charset="0"/>
                <a:ea typeface="Songti SC"/>
                <a:cs typeface="Arial Unicode MS"/>
              </a:rPr>
              <a:t>Моделируем </a:t>
            </a:r>
            <a:endParaRPr lang="es-PA" sz="6000" b="1" kern="100" dirty="0">
              <a:solidFill>
                <a:schemeClr val="bg1"/>
              </a:solidFill>
              <a:latin typeface="GT Walsheim Pro Condensed Black" panose="00000906000000000000" pitchFamily="2" charset="0"/>
              <a:ea typeface="Songti SC"/>
              <a:cs typeface="Arial Unicode MS"/>
            </a:endParaRPr>
          </a:p>
          <a:p>
            <a:r>
              <a:rPr lang="ru-RU" sz="6000" b="1" kern="100" dirty="0">
                <a:solidFill>
                  <a:schemeClr val="bg1"/>
                </a:solidFill>
                <a:latin typeface="GT Walsheim Pro Condensed Black" panose="00000906000000000000" pitchFamily="2" charset="0"/>
                <a:ea typeface="Songti SC"/>
                <a:cs typeface="Arial Unicode MS"/>
              </a:rPr>
              <a:t>путь</a:t>
            </a:r>
            <a:endParaRPr lang="de-DE" sz="6000" kern="100" dirty="0">
              <a:solidFill>
                <a:schemeClr val="bg1"/>
              </a:solidFill>
              <a:latin typeface="GT Walsheim Pro Condensed Black" panose="00000906000000000000" pitchFamily="2" charset="0"/>
              <a:ea typeface="Songti SC"/>
              <a:cs typeface="Arial Unicode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472F6A-DA9F-4148-83DE-F66DEC5CB56B}"/>
              </a:ext>
            </a:extLst>
          </p:cNvPr>
          <p:cNvSpPr txBox="1">
            <a:spLocks/>
          </p:cNvSpPr>
          <p:nvPr/>
        </p:nvSpPr>
        <p:spPr>
          <a:xfrm>
            <a:off x="1467687" y="506012"/>
            <a:ext cx="8647278" cy="91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Декларация миссии Специальной Олимпиады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2726F1-E367-452B-B884-4C7F314920D8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Обеспечивать круглогодичные 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спортивные тренировки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с</a:t>
            </a:r>
            <a:r>
              <a:rPr lang="ru-RU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портивные соревнования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 по различным 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видам спорта олимпийского типа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ru-RU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для детей и взрослых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 с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 ограниченными интеллектуальными возможностями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, предоставляя им возможность </a:t>
            </a:r>
            <a:r>
              <a:rPr lang="ru-RU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развивать физическую форму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, проявлять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 мужество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, испытывать </a:t>
            </a:r>
            <a:r>
              <a:rPr lang="ru-RU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радость, 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делиться 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навыками, поддерживать дружбу с 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другими спортсменами Специальной Олимпиады и</a:t>
            </a:r>
            <a:r>
              <a:rPr lang="ru-RU" sz="2400" b="1" spc="-1" dirty="0">
                <a:solidFill>
                  <a:srgbClr val="3465A4"/>
                </a:solidFill>
                <a:latin typeface="Ubuntu Light"/>
                <a:ea typeface="DejaVu Sans"/>
              </a:rPr>
              <a:t> их семьями, </a:t>
            </a:r>
            <a:r>
              <a:rPr lang="ru-RU" sz="2400" spc="-1" dirty="0">
                <a:solidFill>
                  <a:srgbClr val="000000"/>
                </a:solidFill>
                <a:latin typeface="Ubuntu Light"/>
                <a:ea typeface="DejaVu Sans"/>
              </a:rPr>
              <a:t> участвовать в жизни общества в целом. 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15EC18-67A3-4EFC-BF36-36C1C5C4975C}"/>
              </a:ext>
            </a:extLst>
          </p:cNvPr>
          <p:cNvSpPr txBox="1">
            <a:spLocks/>
          </p:cNvSpPr>
          <p:nvPr/>
        </p:nvSpPr>
        <p:spPr>
          <a:xfrm>
            <a:off x="1450598" y="591542"/>
            <a:ext cx="9252700" cy="82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Что делает Специальную Олимпиаду уникальной? </a:t>
            </a:r>
            <a:endParaRPr lang="az-Cyrl-AZ" sz="3200" b="1" spc="-1" dirty="0">
              <a:solidFill>
                <a:srgbClr val="000000"/>
              </a:solidFill>
              <a:latin typeface="Ubuntu Light" panose="020B0304030602030204" pitchFamily="34" charset="0"/>
              <a:ea typeface="PingFang S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9DA70D-5F55-4A11-A6F1-13D2CBE94473}"/>
              </a:ext>
            </a:extLst>
          </p:cNvPr>
          <p:cNvSpPr txBox="1">
            <a:spLocks/>
          </p:cNvSpPr>
          <p:nvPr/>
        </p:nvSpPr>
        <p:spPr>
          <a:xfrm>
            <a:off x="676948" y="208661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Специальная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предлагает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разнообразные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спортивные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возможности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д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ля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всех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уровней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подготовки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группируются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по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способностям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посредством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процесса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называемого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делением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Призы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присуждаются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всем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участникам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конкурс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Специальная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Олимпиада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не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взимает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плату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со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    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(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или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семей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)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за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тренировку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или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участие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соревнованиях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.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5C81F32-0E43-49E0-8AD0-1BC204E8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32" y="3842891"/>
            <a:ext cx="2235368" cy="24361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C1066E-1559-4A69-ADDF-0B4E25597612}"/>
              </a:ext>
            </a:extLst>
          </p:cNvPr>
          <p:cNvSpPr txBox="1">
            <a:spLocks/>
          </p:cNvSpPr>
          <p:nvPr/>
        </p:nvSpPr>
        <p:spPr>
          <a:xfrm>
            <a:off x="1480066" y="476250"/>
            <a:ext cx="8647278" cy="952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Данные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Всемирной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Специальной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Олимпиады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DejaVu Sans"/>
              </a:rPr>
              <a:t> в 2019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году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DejaVu Sans"/>
              </a:rPr>
              <a:t>:</a:t>
            </a:r>
            <a:endParaRPr lang="az-Cyrl-AZ" sz="3200" spc="-1" dirty="0">
              <a:solidFill>
                <a:srgbClr val="000000"/>
              </a:solidFill>
              <a:latin typeface="Ubuntu"/>
              <a:ea typeface="PingFang SC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72FDC-0A0B-4858-967E-E82AE2C59C1A}"/>
              </a:ext>
            </a:extLst>
          </p:cNvPr>
          <p:cNvSpPr txBox="1">
            <a:spLocks/>
          </p:cNvSpPr>
          <p:nvPr/>
        </p:nvSpPr>
        <p:spPr>
          <a:xfrm>
            <a:off x="357985" y="1797050"/>
            <a:ext cx="9898535" cy="426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В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штатах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странах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есть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Специальной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миллионов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es-PA" sz="2400" spc="-1" dirty="0">
              <a:latin typeface="Arial"/>
            </a:endParaRPr>
          </a:p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юных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es-PA" sz="2400" spc="-1" dirty="0">
              <a:latin typeface="Arial"/>
            </a:endParaRPr>
          </a:p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соревнований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ежегодно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ведущих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социально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значимых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ролях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68616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Почти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___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молодежных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C52FEEE-F0A0-4EC1-8384-04D9A176E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83" y="3918442"/>
            <a:ext cx="2096717" cy="22850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4977EB-C71A-42E2-B925-149BCCDBC09F}"/>
              </a:ext>
            </a:extLst>
          </p:cNvPr>
          <p:cNvSpPr txBox="1">
            <a:spLocks/>
          </p:cNvSpPr>
          <p:nvPr/>
        </p:nvSpPr>
        <p:spPr>
          <a:xfrm>
            <a:off x="1437005" y="456954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Глобальные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данные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2019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года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az-Cyrl-AZ" sz="3200" spc="-1" dirty="0">
              <a:solidFill>
                <a:srgbClr val="000000"/>
              </a:solidFill>
              <a:latin typeface="Ubuntu"/>
              <a:ea typeface="PingFang SC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94D386-74D3-4DC7-8F0D-688663A362E6}"/>
              </a:ext>
            </a:extLst>
          </p:cNvPr>
          <p:cNvSpPr txBox="1">
            <a:spLocks/>
          </p:cNvSpPr>
          <p:nvPr/>
        </p:nvSpPr>
        <p:spPr>
          <a:xfrm>
            <a:off x="581694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216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штатов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стран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имеют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Специальной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5,7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миллиона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500 000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юных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endParaRPr lang="ru-RU" sz="2400" spc="-1" dirty="0">
              <a:latin typeface="Arial"/>
            </a:endParaRPr>
          </a:p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100 000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соревнований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год</a:t>
            </a:r>
            <a:endParaRPr lang="ru-RU" sz="2400" spc="-1" dirty="0">
              <a:latin typeface="Arial"/>
            </a:endParaRPr>
          </a:p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50 000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ведущих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значимых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ролях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560" indent="-457200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Почти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100 000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молодежных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лидеров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52150F68-48A1-40FD-A9B9-41AB71113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49" y="3429000"/>
            <a:ext cx="3862167" cy="28262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F58421-9D0B-4202-B559-71C8E0E52373}"/>
              </a:ext>
            </a:extLst>
          </p:cNvPr>
          <p:cNvSpPr txBox="1">
            <a:spLocks/>
          </p:cNvSpPr>
          <p:nvPr/>
        </p:nvSpPr>
        <p:spPr>
          <a:xfrm>
            <a:off x="1452447" y="352827"/>
            <a:ext cx="7157200" cy="1201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Факты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и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информация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о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программе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Специальной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Олимпиады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az-Cyrl-AZ" sz="3200" spc="-1" dirty="0">
              <a:solidFill>
                <a:srgbClr val="000000"/>
              </a:solidFill>
              <a:latin typeface="Ubuntu"/>
              <a:ea typeface="PingFang SC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9C32F0-70C8-48D1-93D9-037B9F7FE3A4}"/>
              </a:ext>
            </a:extLst>
          </p:cNvPr>
          <p:cNvSpPr txBox="1">
            <a:spLocks/>
          </p:cNvSpPr>
          <p:nvPr/>
        </p:nvSpPr>
        <p:spPr>
          <a:xfrm>
            <a:off x="608916" y="1962508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Более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 (№)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спортсменов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Молодых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спортсменов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соревнований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Ведущие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спортсмены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Молодежные</a:t>
            </a:r>
            <a:r>
              <a:rPr lang="es-PA" sz="2400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лидеры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7DFCCC-587E-4BD1-B061-42B5D10DC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29" y="3855720"/>
            <a:ext cx="3842743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B2C71CE-E2ED-471F-B977-C6ED5C24A997}"/>
              </a:ext>
            </a:extLst>
          </p:cNvPr>
          <p:cNvSpPr txBox="1">
            <a:spLocks/>
          </p:cNvSpPr>
          <p:nvPr/>
        </p:nvSpPr>
        <p:spPr>
          <a:xfrm>
            <a:off x="619800" y="438150"/>
            <a:ext cx="1152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FFFFFF"/>
                </a:solidFill>
                <a:latin typeface="Ubuntu Light"/>
                <a:ea typeface="PingFang SC"/>
              </a:rPr>
              <a:t>Урок</a:t>
            </a:r>
            <a:r>
              <a:rPr lang="es-PA" sz="3200" b="1" spc="-1" dirty="0">
                <a:solidFill>
                  <a:srgbClr val="FFFFFF"/>
                </a:solidFill>
                <a:latin typeface="Ubuntu Light"/>
                <a:ea typeface="PingFang SC"/>
              </a:rPr>
              <a:t> 2: </a:t>
            </a:r>
            <a:r>
              <a:rPr lang="es-PA" sz="3200" b="1" spc="-1" dirty="0" err="1">
                <a:solidFill>
                  <a:srgbClr val="FFFFFF"/>
                </a:solidFill>
                <a:latin typeface="Ubuntu Light"/>
                <a:ea typeface="PingFang SC"/>
              </a:rPr>
              <a:t>Определения</a:t>
            </a:r>
            <a:r>
              <a:rPr lang="es-PA" sz="3200" b="1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FFFFFF"/>
                </a:solidFill>
                <a:latin typeface="Ubuntu Light"/>
                <a:ea typeface="PingFang SC"/>
              </a:rPr>
              <a:t>спортивного</a:t>
            </a:r>
            <a:r>
              <a:rPr lang="es-PA" sz="3200" b="1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FFFFFF"/>
                </a:solidFill>
                <a:latin typeface="Ubuntu Light"/>
                <a:ea typeface="PingFang SC"/>
              </a:rPr>
              <a:t>лидерства</a:t>
            </a:r>
            <a:endParaRPr lang="ru-RU" sz="3200" spc="-1" dirty="0">
              <a:latin typeface="Arial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4266DA-3402-48CA-98FE-4A0850B60E7D}"/>
              </a:ext>
            </a:extLst>
          </p:cNvPr>
          <p:cNvSpPr txBox="1">
            <a:spLocks/>
          </p:cNvSpPr>
          <p:nvPr/>
        </p:nvSpPr>
        <p:spPr>
          <a:xfrm>
            <a:off x="619800" y="1941683"/>
            <a:ext cx="75717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На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этом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уроке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вы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DejaVu Sans"/>
              </a:rPr>
              <a:t>:</a:t>
            </a:r>
            <a:endParaRPr lang="ru-RU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PingFang SC"/>
              </a:rPr>
              <a:t>Изучите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PingFang SC"/>
              </a:rPr>
              <a:t> 3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PingFang SC"/>
              </a:rPr>
              <a:t>руководящих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PingFang SC"/>
              </a:rPr>
              <a:t>принципа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PingFang SC"/>
              </a:rPr>
              <a:t>спортивного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PingFang SC"/>
              </a:rPr>
              <a:t>лидерства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/>
        </p:blipFill>
        <p:spPr>
          <a:xfrm>
            <a:off x="2168756" y="1305104"/>
            <a:ext cx="7854488" cy="4867095"/>
          </a:xfrm>
          <a:prstGeom prst="rect">
            <a:avLst/>
          </a:prstGeom>
          <a:ln w="0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D52D7D-86A3-406C-9E52-49B4895F83DF}"/>
              </a:ext>
            </a:extLst>
          </p:cNvPr>
          <p:cNvSpPr txBox="1">
            <a:spLocks/>
          </p:cNvSpPr>
          <p:nvPr/>
        </p:nvSpPr>
        <p:spPr>
          <a:xfrm>
            <a:off x="1441970" y="468238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принципы</a:t>
            </a:r>
            <a:endParaRPr lang="ru-RU" sz="3200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Unified Leadership video on YouTube"/>
          <p:cNvPicPr/>
          <p:nvPr/>
        </p:nvPicPr>
        <p:blipFill>
          <a:blip r:embed="rId3"/>
          <a:srcRect l="54100" t="43607" r="23237" b="27134"/>
          <a:stretch/>
        </p:blipFill>
        <p:spPr>
          <a:xfrm>
            <a:off x="2854234" y="1630540"/>
            <a:ext cx="6483532" cy="4707639"/>
          </a:xfrm>
          <a:prstGeom prst="rect">
            <a:avLst/>
          </a:prstGeom>
          <a:ln w="0"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4541520" y="6046501"/>
            <a:ext cx="31089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A" u="sng" spc="-1" dirty="0">
                <a:solidFill>
                  <a:srgbClr val="0563C1"/>
                </a:solidFill>
                <a:latin typeface="Calibri"/>
                <a:ea typeface="DejaVu Sans"/>
                <a:hlinkClick r:id="rId4"/>
              </a:rPr>
              <a:t>Video</a:t>
            </a:r>
            <a:r>
              <a:rPr lang="es-PA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Calibri"/>
                <a:ea typeface="DejaVu Sans"/>
              </a:rPr>
              <a:t>Единое</a:t>
            </a:r>
            <a:r>
              <a:rPr lang="es-PA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Calibri"/>
                <a:ea typeface="DejaVu Sans"/>
              </a:rPr>
              <a:t>лидерство</a:t>
            </a:r>
            <a:endParaRPr lang="ru-RU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8B6E2576-3116-4692-9A32-AC64E0870B58}"/>
              </a:ext>
            </a:extLst>
          </p:cNvPr>
          <p:cNvSpPr/>
          <p:nvPr/>
        </p:nvSpPr>
        <p:spPr>
          <a:xfrm>
            <a:off x="1465860" y="443621"/>
            <a:ext cx="7902360" cy="106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200" b="1" strike="noStrike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Образование</a:t>
            </a:r>
            <a:r>
              <a:rPr lang="es-PA" sz="3200" b="1" strike="noStrike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3200" b="1" strike="noStrike" spc="-1" dirty="0" err="1">
                <a:solidFill>
                  <a:srgbClr val="000000"/>
                </a:solidFill>
                <a:latin typeface="Ubuntu Light"/>
                <a:ea typeface="DejaVu Sans"/>
              </a:rPr>
              <a:t>осведомленность</a:t>
            </a:r>
            <a:r>
              <a:rPr lang="es-PA" sz="3200" b="1" strike="noStrike" spc="-1" dirty="0">
                <a:solidFill>
                  <a:srgbClr val="000000"/>
                </a:solidFill>
                <a:latin typeface="Ubuntu Light"/>
                <a:ea typeface="DejaVu Sans"/>
              </a:rPr>
              <a:t>: </a:t>
            </a:r>
            <a:r>
              <a:rPr lang="es-PA" sz="3200" b="1" strike="noStrike" spc="-1" dirty="0" err="1">
                <a:solidFill>
                  <a:srgbClr val="000000"/>
                </a:solidFill>
                <a:latin typeface="Ubuntu Light"/>
                <a:ea typeface="DejaVu Sans"/>
              </a:rPr>
              <a:t>единое</a:t>
            </a:r>
            <a:r>
              <a:rPr lang="es-PA" sz="3200" b="1" strike="noStrike" spc="-1" dirty="0">
                <a:solidFill>
                  <a:srgbClr val="000000"/>
                </a:solidFill>
                <a:latin typeface="Ubuntu Light"/>
                <a:ea typeface="DejaVu Sans"/>
              </a:rPr>
              <a:t>/</a:t>
            </a:r>
            <a:r>
              <a:rPr lang="es-PA" sz="3200" b="1" strike="noStrike" spc="-1" dirty="0" err="1">
                <a:solidFill>
                  <a:srgbClr val="000000"/>
                </a:solidFill>
                <a:latin typeface="Ubuntu Light"/>
                <a:ea typeface="DejaVu Sans"/>
              </a:rPr>
              <a:t>равноправное</a:t>
            </a:r>
            <a:r>
              <a:rPr lang="es-PA" sz="3200" b="1" strike="noStrike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3200" b="1" strike="noStrike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лидерство</a:t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D3FCC0-60DC-46B3-8642-7052F31092D8}"/>
              </a:ext>
            </a:extLst>
          </p:cNvPr>
          <p:cNvSpPr txBox="1">
            <a:spLocks/>
          </p:cNvSpPr>
          <p:nvPr/>
        </p:nvSpPr>
        <p:spPr>
          <a:xfrm>
            <a:off x="1437005" y="523240"/>
            <a:ext cx="8647278" cy="84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принципы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спортивного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лидерства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endParaRPr lang="ru-RU" sz="3200" spc="-1" dirty="0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ABBE7-C58D-458E-AA39-90CFB562A90E}"/>
              </a:ext>
            </a:extLst>
          </p:cNvPr>
          <p:cNvSpPr txBox="1">
            <a:spLocks/>
          </p:cNvSpPr>
          <p:nvPr/>
        </p:nvSpPr>
        <p:spPr>
          <a:xfrm>
            <a:off x="604560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Занятие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DejaVu Sans"/>
              </a:rPr>
              <a:t>: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могут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выбирать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чем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лидировать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Специальной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 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Для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успеха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том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они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выбрали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им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необходимо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получить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знания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DejaVu Sans"/>
              </a:rPr>
              <a:t> и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DejaVu Sans"/>
              </a:rPr>
              <a:t>навыки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3B76E6-9059-4EB1-BDE0-ACBB2189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37" y="1576747"/>
            <a:ext cx="8452726" cy="54184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8EA6A2-8BC8-4044-842B-D74E5389CC5C}"/>
              </a:ext>
            </a:extLst>
          </p:cNvPr>
          <p:cNvSpPr txBox="1">
            <a:spLocks/>
          </p:cNvSpPr>
          <p:nvPr/>
        </p:nvSpPr>
        <p:spPr>
          <a:xfrm>
            <a:off x="1447032" y="69088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принципы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спортивного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лидерства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endParaRPr lang="ru-RU" sz="3200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3"/>
          <p:cNvSpPr/>
          <p:nvPr/>
        </p:nvSpPr>
        <p:spPr>
          <a:xfrm>
            <a:off x="1679520" y="23040"/>
            <a:ext cx="61632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E91B62-F1F1-41F6-8AEC-A356493F0453}"/>
              </a:ext>
            </a:extLst>
          </p:cNvPr>
          <p:cNvSpPr txBox="1">
            <a:spLocks/>
          </p:cNvSpPr>
          <p:nvPr/>
        </p:nvSpPr>
        <p:spPr>
          <a:xfrm>
            <a:off x="1443875" y="506696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Обзор</a:t>
            </a:r>
            <a:r>
              <a:rPr lang="es-PA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модуля</a:t>
            </a:r>
            <a:endParaRPr lang="ru-RU" sz="3200" b="1" spc="-1" dirty="0">
              <a:latin typeface="Ubuntu Light" panose="020B0304030602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8AD114-3EDE-454F-A97D-AF131EDD9DB5}"/>
              </a:ext>
            </a:extLst>
          </p:cNvPr>
          <p:cNvSpPr txBox="1">
            <a:spLocks/>
          </p:cNvSpPr>
          <p:nvPr/>
        </p:nvSpPr>
        <p:spPr>
          <a:xfrm>
            <a:off x="605503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es-PA" sz="20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В </a:t>
            </a:r>
            <a:r>
              <a:rPr lang="es-PA" sz="20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этом</a:t>
            </a:r>
            <a:r>
              <a:rPr lang="es-PA" sz="20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0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модуле</a:t>
            </a:r>
            <a:r>
              <a:rPr lang="es-PA" sz="20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0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вы</a:t>
            </a:r>
            <a:r>
              <a:rPr lang="es-PA" sz="20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ru-RU" sz="2000" spc="-1" dirty="0">
              <a:latin typeface="Arial"/>
            </a:endParaRPr>
          </a:p>
          <a:p>
            <a:pPr>
              <a:lnSpc>
                <a:spcPct val="60000"/>
              </a:lnSpc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Обсудите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3465A4"/>
                </a:solidFill>
                <a:latin typeface="Ubuntu Light"/>
                <a:ea typeface="DejaVu Sans"/>
              </a:rPr>
              <a:t>миссию</a:t>
            </a:r>
            <a:r>
              <a:rPr lang="es-PA" sz="2000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Специальной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Олимпиады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ее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уникальность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Изучите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основные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концепции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руководящие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принципы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спортивного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лидерства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Определите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какие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руководящие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роли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спортсмена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вас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интересуют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Напишите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декларацию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своей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личной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миссии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(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побуждение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или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цель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).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Составите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себе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план</a:t>
            </a:r>
            <a:r>
              <a:rPr lang="es-PA" sz="2000" b="1" spc="-1" dirty="0">
                <a:solidFill>
                  <a:srgbClr val="3465A4"/>
                </a:solidFill>
                <a:latin typeface="Ubuntu Light"/>
                <a:ea typeface="DejaVu Sans"/>
              </a:rPr>
              <a:t> </a:t>
            </a:r>
            <a:r>
              <a:rPr lang="es-PA" sz="2000" b="1" spc="-1" dirty="0" err="1">
                <a:solidFill>
                  <a:srgbClr val="3465A4"/>
                </a:solidFill>
                <a:latin typeface="Ubuntu Light"/>
                <a:ea typeface="DejaVu Sans"/>
              </a:rPr>
              <a:t>действий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для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последующих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шагов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лидерству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спортсмена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4" descr="A person stands with a microphone in front of a large pad of paper and talks to a group of people."/>
          <p:cNvPicPr/>
          <p:nvPr/>
        </p:nvPicPr>
        <p:blipFill>
          <a:blip r:embed="rId2"/>
          <a:srcRect t="15759" r="13292" b="2513"/>
          <a:stretch/>
        </p:blipFill>
        <p:spPr>
          <a:xfrm>
            <a:off x="3920750" y="970020"/>
            <a:ext cx="4350499" cy="535056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5" descr="A group of people stand around a bocce court and make sure everything looks ready for the competition."/>
          <p:cNvPicPr/>
          <p:nvPr/>
        </p:nvPicPr>
        <p:blipFill>
          <a:blip r:embed="rId2"/>
          <a:srcRect t="7931"/>
          <a:stretch/>
        </p:blipFill>
        <p:spPr>
          <a:xfrm>
            <a:off x="3945087" y="1155559"/>
            <a:ext cx="4301825" cy="516503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3" descr="A person stands at a podium and gives a speech to the crowd."/>
          <p:cNvPicPr/>
          <p:nvPr/>
        </p:nvPicPr>
        <p:blipFill>
          <a:blip r:embed="rId2"/>
          <a:srcRect l="13257"/>
          <a:stretch/>
        </p:blipFill>
        <p:spPr>
          <a:xfrm>
            <a:off x="2496188" y="1028760"/>
            <a:ext cx="7199624" cy="540412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Two people stand in front of a sign that reads &quot;Fit Families Special Olympics Rwanda&quot; and write on a board in front of an audience."/>
          <p:cNvPicPr/>
          <p:nvPr/>
        </p:nvPicPr>
        <p:blipFill>
          <a:blip r:embed="rId2"/>
          <a:srcRect l="12987" r="5454"/>
          <a:stretch/>
        </p:blipFill>
        <p:spPr>
          <a:xfrm>
            <a:off x="2675490" y="1126020"/>
            <a:ext cx="6841020" cy="51349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" descr="A person blows a whistle and points at a player."/>
          <p:cNvPicPr/>
          <p:nvPr/>
        </p:nvPicPr>
        <p:blipFill>
          <a:blip r:embed="rId2"/>
          <a:srcRect l="9092" r="8440"/>
          <a:stretch/>
        </p:blipFill>
        <p:spPr>
          <a:xfrm>
            <a:off x="2233995" y="1013820"/>
            <a:ext cx="7724010" cy="51366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B80EE5-163A-4654-97EA-9AF20F98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2" y="1549330"/>
            <a:ext cx="8495496" cy="54458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6D4384-6BDF-48AE-A015-58D0FBFCFC76}"/>
              </a:ext>
            </a:extLst>
          </p:cNvPr>
          <p:cNvSpPr txBox="1">
            <a:spLocks/>
          </p:cNvSpPr>
          <p:nvPr/>
        </p:nvSpPr>
        <p:spPr>
          <a:xfrm>
            <a:off x="1450495" y="69088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принципы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спортивного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лидерства</a:t>
            </a:r>
            <a:endParaRPr lang="ru-RU" sz="3200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40E21-143B-47B6-9C83-2E9C44464726}"/>
              </a:ext>
            </a:extLst>
          </p:cNvPr>
          <p:cNvSpPr txBox="1">
            <a:spLocks/>
          </p:cNvSpPr>
          <p:nvPr/>
        </p:nvSpPr>
        <p:spPr>
          <a:xfrm>
            <a:off x="1439113" y="422219"/>
            <a:ext cx="8647278" cy="1061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принципы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спортивного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лидерства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:</a:t>
            </a:r>
            <a:endParaRPr lang="ru-RU" sz="3200" spc="-1" dirty="0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82DA6-7EB8-4ED4-9132-EB5706B0A019}"/>
              </a:ext>
            </a:extLst>
          </p:cNvPr>
          <p:cNvSpPr txBox="1">
            <a:spLocks/>
          </p:cNvSpPr>
          <p:nvPr/>
        </p:nvSpPr>
        <p:spPr>
          <a:xfrm>
            <a:off x="696000" y="1797049"/>
            <a:ext cx="10800000" cy="357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Руководящие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должности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Создавайте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значимые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влиятельные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и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руководящие</a:t>
            </a:r>
            <a:r>
              <a:rPr lang="es-PA" sz="2400" b="1" spc="-1" dirty="0">
                <a:solidFill>
                  <a:srgbClr val="FF0000"/>
                </a:solidFill>
                <a:latin typeface="Ubuntu Light"/>
                <a:ea typeface="PingFang SC"/>
              </a:rPr>
              <a:t> </a:t>
            </a:r>
            <a:r>
              <a:rPr lang="es-PA" sz="2400" b="1" spc="-1" dirty="0" err="1">
                <a:solidFill>
                  <a:srgbClr val="FF0000"/>
                </a:solidFill>
                <a:latin typeface="Ubuntu Light"/>
                <a:ea typeface="PingFang SC"/>
              </a:rPr>
              <a:t>должности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организации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обществе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для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людей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с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ограниченными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интеллектуальными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возможностями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.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Организацию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возглавят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спортсмены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,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спортсмены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будут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помогать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определять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политику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организации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устанавливать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направление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ее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развития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руководить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PingFang SC"/>
              </a:rPr>
              <a:t>программой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PingFang SC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6"/>
          <a:stretch/>
        </p:blipFill>
        <p:spPr>
          <a:xfrm>
            <a:off x="2999127" y="4363454"/>
            <a:ext cx="6193746" cy="1837070"/>
          </a:xfrm>
          <a:prstGeom prst="rect">
            <a:avLst/>
          </a:prstGeom>
          <a:ln w="0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E6C0B5-A676-4BF2-BD39-1BF641516751}"/>
              </a:ext>
            </a:extLst>
          </p:cNvPr>
          <p:cNvSpPr txBox="1">
            <a:spLocks/>
          </p:cNvSpPr>
          <p:nvPr/>
        </p:nvSpPr>
        <p:spPr>
          <a:xfrm>
            <a:off x="1449438" y="45912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Организационные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изменения</a:t>
            </a:r>
            <a:endParaRPr lang="ru-RU" sz="3200" spc="-1" dirty="0"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DFCE06-F24E-444C-B276-EE70EE1A9F9B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256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Акцент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сместился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с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предоставления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для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людей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с ИН (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интеллектуальная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недееспособность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)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уважения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людям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с ИН,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опыту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потенциалу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для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дальнейшего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развития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навыков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Руководители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должны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прислушиваться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идеям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включать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их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процесс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планирования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программы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1963E3-52D7-4EEE-B663-8BD07D7B9EB4}"/>
              </a:ext>
            </a:extLst>
          </p:cNvPr>
          <p:cNvSpPr txBox="1">
            <a:spLocks/>
          </p:cNvSpPr>
          <p:nvPr/>
        </p:nvSpPr>
        <p:spPr>
          <a:xfrm>
            <a:off x="1434346" y="493562"/>
            <a:ext cx="8647278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принципы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спортивного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ヒラギノ角ゴ ProN W3"/>
              </a:rPr>
              <a:t>лидерства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 </a:t>
            </a:r>
            <a:endParaRPr lang="ru-RU" sz="3200" spc="-1" dirty="0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01951-B015-40E0-B206-4B612CBE8D54}"/>
              </a:ext>
            </a:extLst>
          </p:cNvPr>
          <p:cNvSpPr txBox="1">
            <a:spLocks/>
          </p:cNvSpPr>
          <p:nvPr/>
        </p:nvSpPr>
        <p:spPr>
          <a:xfrm>
            <a:off x="473242" y="1665505"/>
            <a:ext cx="11245515" cy="4876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0" algn="l"/>
              </a:tabLst>
            </a:pPr>
            <a:r>
              <a:rPr lang="es-PA" sz="23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Принципы</a:t>
            </a:r>
            <a:r>
              <a:rPr lang="es-PA" sz="23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на</a:t>
            </a:r>
            <a:r>
              <a:rPr lang="es-PA" sz="23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практике</a:t>
            </a:r>
            <a:r>
              <a:rPr lang="es-PA" sz="23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Разделите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участников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на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три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равные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PingFang SC"/>
              </a:rPr>
              <a:t>группы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PingFang SC"/>
              </a:rPr>
              <a:t>.</a:t>
            </a:r>
            <a:endParaRPr lang="ru-RU" sz="2300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Первой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группе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присвоим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«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Образование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осведомленность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»,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второй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– «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Обучение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», а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третьей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– «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Лидерские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позиции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».</a:t>
            </a:r>
            <a:endParaRPr lang="ru-RU" sz="2300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Цель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каждой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команды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–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показать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выглядит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этот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принцип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когда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он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успешно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применен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Подойдите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задаче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творчески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!</a:t>
            </a:r>
            <a:endParaRPr lang="ru-RU" sz="2300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У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вас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есть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10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минут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чтобы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придумать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сценку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составить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танец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сочинить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песню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что-нибудь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нарисовать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сочинить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историю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рассказать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стихотворение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–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все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хотите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Ubuntu Light" panose="020B03040306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C8A2B1-C373-47C9-A959-0AEF6062A457}"/>
              </a:ext>
            </a:extLst>
          </p:cNvPr>
          <p:cNvSpPr txBox="1">
            <a:spLocks/>
          </p:cNvSpPr>
          <p:nvPr/>
        </p:nvSpPr>
        <p:spPr>
          <a:xfrm>
            <a:off x="1455956" y="447036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Роли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местной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программы</a:t>
            </a:r>
            <a:endParaRPr lang="ru-RU" sz="3200" spc="-1" dirty="0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709CA0-B87D-4066-AF9B-3F8B3A9A1E44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1113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Составьте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список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ролей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,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которые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ведущие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спортсмены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могут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взять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на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себя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в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рамках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вашей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 </a:t>
            </a:r>
            <a:r>
              <a:rPr lang="es-PA" b="1" i="1" u="sng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программы</a:t>
            </a:r>
            <a:r>
              <a:rPr lang="es-PA" b="1" i="1" u="sng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Calibri"/>
              </a:rPr>
              <a:t>.</a:t>
            </a:r>
            <a:endParaRPr lang="ru-RU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F8250E-D670-4686-8CA7-48E19D2A26A8}"/>
              </a:ext>
            </a:extLst>
          </p:cNvPr>
          <p:cNvSpPr txBox="1">
            <a:spLocks/>
          </p:cNvSpPr>
          <p:nvPr/>
        </p:nvSpPr>
        <p:spPr>
          <a:xfrm>
            <a:off x="1434347" y="46699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Вступление:</a:t>
            </a:r>
            <a:endParaRPr lang="ru-RU" sz="3200" b="1" spc="-1" dirty="0">
              <a:latin typeface="Ubuntu Light" panose="020B0304030602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C4005-A46B-4BBF-814A-0BDDD5D4A75A}"/>
              </a:ext>
            </a:extLst>
          </p:cNvPr>
          <p:cNvSpPr txBox="1">
            <a:spLocks/>
          </p:cNvSpPr>
          <p:nvPr/>
        </p:nvSpPr>
        <p:spPr>
          <a:xfrm>
            <a:off x="610269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Пожалуйста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,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скажите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нам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ru-RU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Свое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имя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вы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узнали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участвуя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Специальной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Олимпиаде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6BF9FF72-B98C-461E-AD41-1F9D474D9E3C}"/>
              </a:ext>
            </a:extLst>
          </p:cNvPr>
          <p:cNvSpPr/>
          <p:nvPr/>
        </p:nvSpPr>
        <p:spPr>
          <a:xfrm>
            <a:off x="611940" y="436542"/>
            <a:ext cx="10169370" cy="9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200" b="1" strike="noStrike" spc="-1" dirty="0" err="1">
                <a:solidFill>
                  <a:srgbClr val="FFFFFF"/>
                </a:solidFill>
                <a:latin typeface="Ubuntu Light"/>
                <a:ea typeface="PingFang SC"/>
              </a:rPr>
              <a:t>Урок</a:t>
            </a:r>
            <a:r>
              <a:rPr lang="es-PA" sz="3200" b="1" strike="noStrike" spc="-1" dirty="0">
                <a:solidFill>
                  <a:srgbClr val="FFFFFF"/>
                </a:solidFill>
                <a:latin typeface="Ubuntu Light"/>
                <a:ea typeface="PingFang SC"/>
              </a:rPr>
              <a:t> 2: </a:t>
            </a:r>
            <a:r>
              <a:rPr lang="es-PA" sz="3200" b="1" strike="noStrike" spc="-1" dirty="0" err="1">
                <a:solidFill>
                  <a:srgbClr val="FFFFFF"/>
                </a:solidFill>
                <a:latin typeface="Ubuntu Light"/>
                <a:ea typeface="PingFang SC"/>
              </a:rPr>
              <a:t>Определения</a:t>
            </a:r>
            <a:r>
              <a:rPr lang="es-PA" sz="3200" b="1" strike="noStrike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3200" b="1" strike="noStrike" spc="-1" dirty="0" err="1">
                <a:solidFill>
                  <a:srgbClr val="FFFFFF"/>
                </a:solidFill>
                <a:latin typeface="Ubuntu Light"/>
                <a:ea typeface="PingFang SC"/>
              </a:rPr>
              <a:t>спортивного</a:t>
            </a:r>
            <a:r>
              <a:rPr lang="es-PA" sz="3200" b="1" strike="noStrike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3200" b="1" strike="noStrike" spc="-1" dirty="0" err="1">
                <a:solidFill>
                  <a:srgbClr val="FFFFFF"/>
                </a:solidFill>
                <a:latin typeface="Ubuntu Light"/>
                <a:ea typeface="PingFang SC"/>
              </a:rPr>
              <a:t>лидерства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7A9A6B39-6748-4C91-ABCF-6CE821997B48}"/>
              </a:ext>
            </a:extLst>
          </p:cNvPr>
          <p:cNvSpPr/>
          <p:nvPr/>
        </p:nvSpPr>
        <p:spPr>
          <a:xfrm>
            <a:off x="611940" y="1553120"/>
            <a:ext cx="10955220" cy="432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tabLst>
                <a:tab pos="0" algn="l"/>
              </a:tabLst>
            </a:pPr>
            <a:r>
              <a:rPr lang="es-PA" sz="2800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На</a:t>
            </a:r>
            <a:r>
              <a:rPr lang="es-PA" sz="2800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800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этом</a:t>
            </a:r>
            <a:r>
              <a:rPr lang="es-PA" sz="2800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800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уроке</a:t>
            </a:r>
            <a:r>
              <a:rPr lang="es-PA" sz="2800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sz="2800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вы</a:t>
            </a:r>
            <a:r>
              <a:rPr lang="es-PA" sz="2800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:</a:t>
            </a:r>
            <a:endParaRPr lang="ru-RU" sz="2800" spc="-1" dirty="0">
              <a:latin typeface="Arial"/>
            </a:endParaRPr>
          </a:p>
          <a:p>
            <a:pPr>
              <a:tabLst>
                <a:tab pos="0" algn="l"/>
              </a:tabLst>
            </a:pPr>
            <a:endParaRPr lang="ru-RU" sz="28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Изучите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конкретные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роли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,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доступные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ведущим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спортсменам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Оцените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ваши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сильные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стороны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и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возможности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для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развития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лидерских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качеств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Напишете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свою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личную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миссию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(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цель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или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причину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).</a:t>
            </a: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Разработаете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план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действий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или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определите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следующие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шаги</a:t>
            </a:r>
            <a:endParaRPr lang="ru-RU" sz="2400" spc="-1" dirty="0">
              <a:latin typeface="Arial"/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</a:tabLst>
            </a:pP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на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своем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пути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 к </a:t>
            </a:r>
            <a:r>
              <a:rPr lang="es-PA" sz="2400" spc="-1" dirty="0" err="1">
                <a:solidFill>
                  <a:srgbClr val="FFFFFF"/>
                </a:solidFill>
                <a:latin typeface="Ubuntu Light"/>
                <a:ea typeface="DejaVu Sans"/>
              </a:rPr>
              <a:t>лидерству</a:t>
            </a:r>
            <a:r>
              <a:rPr lang="es-PA" sz="2400" spc="-1" dirty="0">
                <a:solidFill>
                  <a:srgbClr val="FFFFFF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90AC14-2B9B-49BE-94CB-BC47F1F75917}"/>
              </a:ext>
            </a:extLst>
          </p:cNvPr>
          <p:cNvSpPr txBox="1">
            <a:spLocks/>
          </p:cNvSpPr>
          <p:nvPr/>
        </p:nvSpPr>
        <p:spPr>
          <a:xfrm>
            <a:off x="1443615" y="548134"/>
            <a:ext cx="8647278" cy="823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Ubuntu Light"/>
                <a:ea typeface="ヒラギノ角ゴ ProN W3"/>
              </a:rPr>
              <a:t>Размышления о сильных сторонах и возможностяхs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63EFF-939C-4EF3-B572-DF30BAF4E6C6}"/>
              </a:ext>
            </a:extLst>
          </p:cNvPr>
          <p:cNvSpPr txBox="1">
            <a:spLocks/>
          </p:cNvSpPr>
          <p:nvPr/>
        </p:nvSpPr>
        <p:spPr>
          <a:xfrm>
            <a:off x="619800" y="185801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Каковы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мои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самые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сильные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стороны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Что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у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меня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хорошо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получается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Что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для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меня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самое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важное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и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почему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Как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я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могу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внести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свой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вклад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в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Специальную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Олимпиаду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Почему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это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важно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для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меня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</a:t>
            </a:r>
            <a:endParaRPr lang="ru-RU" sz="2400" spc="-1" dirty="0"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Что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я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хочу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улучшить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и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как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это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Calibri"/>
              </a:rPr>
              <a:t>сделать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Calibri"/>
              </a:rPr>
              <a:t>?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F6872D-C0BF-48D0-9F5C-5B92F5A7D025}"/>
              </a:ext>
            </a:extLst>
          </p:cNvPr>
          <p:cNvSpPr txBox="1">
            <a:spLocks/>
          </p:cNvSpPr>
          <p:nvPr/>
        </p:nvSpPr>
        <p:spPr>
          <a:xfrm>
            <a:off x="1437941" y="454259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720" indent="-179640">
              <a:lnSpc>
                <a:spcPct val="110000"/>
              </a:lnSpc>
              <a:spcBef>
                <a:spcPts val="632"/>
              </a:spcBef>
              <a:tabLst>
                <a:tab pos="0" algn="l"/>
              </a:tabLst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Декларация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личной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миссии</a:t>
            </a:r>
            <a:endParaRPr lang="ru-RU" sz="3200" spc="-1" dirty="0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6B1ED6-F076-4590-8C20-6833AF2A82E2}"/>
              </a:ext>
            </a:extLst>
          </p:cNvPr>
          <p:cNvSpPr txBox="1">
            <a:spLocks/>
          </p:cNvSpPr>
          <p:nvPr/>
        </p:nvSpPr>
        <p:spPr>
          <a:xfrm>
            <a:off x="607100" y="1797050"/>
            <a:ext cx="10800000" cy="4331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Краткий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план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личной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миссии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Каким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лидером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я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хочу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быть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?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мне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это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сделать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?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Почему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я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хочу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это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сделать</a:t>
            </a:r>
            <a:r>
              <a:rPr lang="es-PA" sz="2400" spc="-1" dirty="0">
                <a:solidFill>
                  <a:srgbClr val="000000"/>
                </a:solidFill>
                <a:latin typeface="Ubuntu Light"/>
                <a:ea typeface="DejaVu Sans"/>
              </a:rPr>
              <a:t>?</a:t>
            </a:r>
            <a:endParaRPr lang="ru-RU" sz="2400" spc="-1" dirty="0">
              <a:latin typeface="Arial"/>
            </a:endParaRPr>
          </a:p>
          <a:p>
            <a:pPr indent="0">
              <a:buNone/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  <a:p>
            <a:pPr indent="0">
              <a:buNone/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  <a:p>
            <a:pPr lvl="1" indent="0">
              <a:buNone/>
              <a:tabLst>
                <a:tab pos="0" algn="l"/>
              </a:tabLst>
            </a:pP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Я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хочу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_____. Я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могу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добиться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этого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посредством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______. </a:t>
            </a:r>
            <a:endParaRPr lang="ru-RU" sz="2000" spc="-1" dirty="0">
              <a:latin typeface="Arial"/>
            </a:endParaRPr>
          </a:p>
          <a:p>
            <a:pPr lvl="1" indent="0">
              <a:buNone/>
              <a:tabLst>
                <a:tab pos="0" algn="l"/>
              </a:tabLst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Моя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цель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_________.</a:t>
            </a:r>
            <a:endParaRPr lang="ru-RU" sz="2000" spc="-1" dirty="0">
              <a:latin typeface="Arial"/>
            </a:endParaRPr>
          </a:p>
          <a:p>
            <a:pPr lvl="1" indent="0">
              <a:buNone/>
              <a:tabLst>
                <a:tab pos="0" algn="l"/>
              </a:tabLst>
            </a:pP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………….(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быть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) ……………...(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как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) ……………..(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почему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)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spc="-1" dirty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Table 2"/>
          <p:cNvGraphicFramePr/>
          <p:nvPr>
            <p:extLst>
              <p:ext uri="{D42A27DB-BD31-4B8C-83A1-F6EECF244321}">
                <p14:modId xmlns:p14="http://schemas.microsoft.com/office/powerpoint/2010/main" val="2187022780"/>
              </p:ext>
            </p:extLst>
          </p:nvPr>
        </p:nvGraphicFramePr>
        <p:xfrm>
          <a:off x="1957138" y="1491613"/>
          <a:ext cx="8759575" cy="4978254"/>
        </p:xfrm>
        <a:graphic>
          <a:graphicData uri="http://schemas.openxmlformats.org/drawingml/2006/table">
            <a:tbl>
              <a:tblPr/>
              <a:tblGrid>
                <a:gridCol w="218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32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8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Декларация</a:t>
                      </a:r>
                      <a:r>
                        <a:rPr lang="es-PA" sz="28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8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личной</a:t>
                      </a:r>
                      <a:r>
                        <a:rPr lang="es-PA" sz="28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8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миссии</a:t>
                      </a:r>
                      <a:r>
                        <a:rPr lang="es-PA" sz="28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:</a:t>
                      </a:r>
                      <a:endParaRPr lang="ru-RU" sz="2800" b="0" strike="noStrike" spc="-1" dirty="0">
                        <a:latin typeface="Ubuntu" panose="020B0504030602030204" pitchFamily="34" charset="0"/>
                      </a:endParaRPr>
                    </a:p>
                  </a:txBody>
                  <a:tcPr marL="77945" marR="77945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Кто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мне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может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помочь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?</a:t>
                      </a:r>
                      <a:endParaRPr lang="ru-RU" sz="2400" b="0" strike="noStrike" spc="-1" dirty="0">
                        <a:latin typeface="Ubuntu" panose="020B0504030602030204" pitchFamily="34" charset="0"/>
                      </a:endParaRPr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Какое обучение мне нужно?</a:t>
                      </a:r>
                      <a:endParaRPr lang="ru-RU" sz="2400" b="0" strike="noStrike" spc="-1">
                        <a:latin typeface="Ubuntu" panose="020B0504030602030204" pitchFamily="34" charset="0"/>
                      </a:endParaRPr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С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какими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проблемами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вы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могли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столкнуться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?</a:t>
                      </a:r>
                      <a:endParaRPr lang="ru-RU" sz="2400" b="0" strike="noStrike" spc="-1" dirty="0">
                        <a:latin typeface="Ubuntu" panose="020B0504030602030204" pitchFamily="34" charset="0"/>
                      </a:endParaRPr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Каковы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решения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этих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 </a:t>
                      </a:r>
                      <a:r>
                        <a:rPr lang="es-PA" sz="2400" b="1" strike="noStrike" spc="-1" dirty="0" err="1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проблем</a:t>
                      </a:r>
                      <a:r>
                        <a:rPr lang="es-PA" sz="2400" b="1" strike="noStrike" spc="-1" dirty="0">
                          <a:solidFill>
                            <a:srgbClr val="000000"/>
                          </a:solidFill>
                          <a:latin typeface="Ubuntu" panose="020B0504030602030204" pitchFamily="34" charset="0"/>
                          <a:ea typeface="PingFang SC"/>
                        </a:rPr>
                        <a:t>?</a:t>
                      </a:r>
                      <a:endParaRPr lang="ru-RU" sz="2400" b="0" strike="noStrike" spc="-1" dirty="0">
                        <a:latin typeface="Ubuntu" panose="020B0504030602030204" pitchFamily="34" charset="0"/>
                      </a:endParaRPr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11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9192" marR="79192" marT="39596" marB="39596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80F0036-E1FD-401B-BEA3-FE156CBB8B99}"/>
              </a:ext>
            </a:extLst>
          </p:cNvPr>
          <p:cNvSpPr txBox="1">
            <a:spLocks/>
          </p:cNvSpPr>
          <p:nvPr/>
        </p:nvSpPr>
        <p:spPr>
          <a:xfrm>
            <a:off x="1454402" y="455807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План</a:t>
            </a:r>
            <a:r>
              <a:rPr lang="es-PA" sz="3200" b="1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3200" b="1" spc="-1" dirty="0" err="1">
                <a:solidFill>
                  <a:srgbClr val="000000"/>
                </a:solidFill>
                <a:latin typeface="Ubuntu Light"/>
                <a:ea typeface="PingFang SC"/>
              </a:rPr>
              <a:t>действий</a:t>
            </a:r>
            <a:endParaRPr lang="ru-RU" sz="3200" spc="-1" dirty="0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112118" y="4748463"/>
            <a:ext cx="6473424" cy="1691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000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Calibri"/>
                <a:ea typeface="DejaVu Sans"/>
              </a:rPr>
              <a:t>Оцените</a:t>
            </a:r>
            <a:r>
              <a:rPr lang="en-US" sz="2400" spc="-1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en-US" sz="2400" spc="-1" dirty="0" err="1">
                <a:solidFill>
                  <a:srgbClr val="FFFFFF"/>
                </a:solidFill>
                <a:latin typeface="Calibri"/>
                <a:ea typeface="DejaVu Sans"/>
              </a:rPr>
              <a:t>пожалуйста</a:t>
            </a:r>
            <a:r>
              <a:rPr lang="en-US" sz="2400" spc="-1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endParaRPr lang="ru-RU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Calibri"/>
                <a:ea typeface="DejaVu Sans"/>
              </a:rPr>
              <a:t>свои</a:t>
            </a:r>
            <a:r>
              <a:rPr lang="en-US" sz="2400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  <a:latin typeface="Calibri"/>
                <a:ea typeface="DejaVu Sans"/>
              </a:rPr>
              <a:t>успехи</a:t>
            </a:r>
            <a:r>
              <a:rPr lang="en-US" sz="2400" spc="-1" dirty="0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br>
              <a:rPr sz="1600" dirty="0"/>
            </a:br>
            <a:r>
              <a:rPr lang="en-US" b="1" u="sng" spc="-1" dirty="0">
                <a:solidFill>
                  <a:srgbClr val="0563C1"/>
                </a:solidFill>
                <a:latin typeface="Calibri"/>
                <a:ea typeface="Calibri"/>
                <a:hlinkClick r:id="rId3"/>
              </a:rPr>
              <a:t>https://specialolympics.qualtrics.com/jfe/form</a:t>
            </a:r>
          </a:p>
          <a:p>
            <a:pPr>
              <a:lnSpc>
                <a:spcPct val="100000"/>
              </a:lnSpc>
            </a:pPr>
            <a:r>
              <a:rPr lang="en-US" b="1" u="sng" spc="-1" dirty="0">
                <a:solidFill>
                  <a:srgbClr val="0563C1"/>
                </a:solidFill>
                <a:latin typeface="Calibri"/>
                <a:ea typeface="Calibri"/>
                <a:hlinkClick r:id="rId3"/>
              </a:rPr>
              <a:t>/SV_5cZHOzU0qemAkDP</a:t>
            </a:r>
            <a:endParaRPr lang="en-US" b="1" u="sng" spc="-1" dirty="0">
              <a:solidFill>
                <a:srgbClr val="0563C1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endParaRPr lang="ru-RU" sz="1000" spc="-1" dirty="0">
              <a:latin typeface="Arial"/>
            </a:endParaRPr>
          </a:p>
        </p:txBody>
      </p:sp>
      <p:pic>
        <p:nvPicPr>
          <p:cNvPr id="278" name="Picture 3"/>
          <p:cNvPicPr/>
          <p:nvPr/>
        </p:nvPicPr>
        <p:blipFill>
          <a:blip r:embed="rId4"/>
          <a:stretch/>
        </p:blipFill>
        <p:spPr>
          <a:xfrm>
            <a:off x="9869863" y="4861874"/>
            <a:ext cx="1486690" cy="1469098"/>
          </a:xfrm>
          <a:prstGeom prst="rect">
            <a:avLst/>
          </a:prstGeom>
          <a:ln w="0"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892186" y="2275565"/>
            <a:ext cx="4500825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A" sz="7200" b="1" spc="-1" dirty="0" err="1">
                <a:solidFill>
                  <a:srgbClr val="FFFFFF"/>
                </a:solidFill>
                <a:latin typeface="Tahoma"/>
                <a:ea typeface="Tahoma"/>
              </a:rPr>
              <a:t>Спасибо</a:t>
            </a:r>
            <a:r>
              <a:rPr lang="es-PA" sz="7200" b="1" spc="-1" dirty="0">
                <a:solidFill>
                  <a:srgbClr val="FFFFFF"/>
                </a:solidFill>
                <a:latin typeface="Tahoma"/>
                <a:ea typeface="Tahoma"/>
              </a:rPr>
              <a:t>!</a:t>
            </a:r>
            <a:endParaRPr lang="ru-RU" sz="7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7200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CAC197-46CB-44C8-BCF6-F97A04FD0258}"/>
              </a:ext>
            </a:extLst>
          </p:cNvPr>
          <p:cNvSpPr txBox="1">
            <a:spLocks/>
          </p:cNvSpPr>
          <p:nvPr/>
        </p:nvSpPr>
        <p:spPr>
          <a:xfrm>
            <a:off x="1472253" y="477466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Задачи спортсмена на занятиях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E63B54-5BA0-468D-91E3-C32FE405E76F}"/>
              </a:ext>
            </a:extLst>
          </p:cNvPr>
          <p:cNvSpPr txBox="1">
            <a:spLocks/>
          </p:cNvSpPr>
          <p:nvPr/>
        </p:nvSpPr>
        <p:spPr>
          <a:xfrm>
            <a:off x="600741" y="1797050"/>
            <a:ext cx="10800000" cy="4039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С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уважением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относитесь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говорящему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Активно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участвуйте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занятиях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Задавайте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вопросы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обращайтесь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необходимой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помощью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своему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наставнику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Сведите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минимуму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отвлекающие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ES" sz="2400" spc="-1" dirty="0" err="1">
                <a:solidFill>
                  <a:srgbClr val="000000"/>
                </a:solidFill>
                <a:latin typeface="Ubuntu Light"/>
                <a:ea typeface="DejaVu Sans"/>
              </a:rPr>
              <a:t>факторы</a:t>
            </a:r>
            <a:r>
              <a:rPr lang="es-ES" sz="24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2"/>
          <p:cNvSpPr/>
          <p:nvPr/>
        </p:nvSpPr>
        <p:spPr>
          <a:xfrm>
            <a:off x="1524000" y="5692320"/>
            <a:ext cx="3630240" cy="13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PA" sz="1200" spc="-1">
                <a:solidFill>
                  <a:srgbClr val="000000"/>
                </a:solidFill>
                <a:latin typeface="Gill Sans"/>
                <a:ea typeface="ヒラギノ角ゴ ProN W3"/>
              </a:rPr>
              <a:t> </a:t>
            </a:r>
            <a:endParaRPr lang="ru-RU" sz="1200" spc="-1"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5793DB-B3FD-4A9B-B07B-4D0EB152989D}"/>
              </a:ext>
            </a:extLst>
          </p:cNvPr>
          <p:cNvSpPr txBox="1">
            <a:spLocks/>
          </p:cNvSpPr>
          <p:nvPr/>
        </p:nvSpPr>
        <p:spPr>
          <a:xfrm>
            <a:off x="1453399" y="453636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Задачи наставника на занятиях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318C6-9757-4176-AFE5-76B832DDFBEA}"/>
              </a:ext>
            </a:extLst>
          </p:cNvPr>
          <p:cNvSpPr txBox="1">
            <a:spLocks/>
          </p:cNvSpPr>
          <p:nvPr/>
        </p:nvSpPr>
        <p:spPr>
          <a:xfrm>
            <a:off x="575028" y="1614170"/>
            <a:ext cx="10809252" cy="4969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Будьте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внимательным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Будьте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готовы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помочь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спортсменам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если</a:t>
            </a:r>
            <a:r>
              <a:rPr lang="es-PA" sz="2300" b="1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они</a:t>
            </a:r>
            <a:r>
              <a:rPr lang="es-PA" sz="2300" b="1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b="1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попросят</a:t>
            </a:r>
            <a:r>
              <a:rPr lang="es-PA" sz="2300" b="1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говорите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;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оказывайте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помощь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только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том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случае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если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этом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просит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думайте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им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нужна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помощь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Будьте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энергичны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позитивны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300" spc="-1" dirty="0">
              <a:latin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Сведите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минимуму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отвлекающие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300" spc="-1" dirty="0" err="1">
                <a:solidFill>
                  <a:srgbClr val="000000"/>
                </a:solidFill>
                <a:latin typeface="Ubuntu Light"/>
                <a:ea typeface="DejaVu Sans"/>
              </a:rPr>
              <a:t>факторы</a:t>
            </a:r>
            <a:r>
              <a:rPr lang="es-PA" sz="23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300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B190B-C0AA-4256-A8F2-3FB3E399E6EB}"/>
              </a:ext>
            </a:extLst>
          </p:cNvPr>
          <p:cNvSpPr txBox="1">
            <a:spLocks/>
          </p:cNvSpPr>
          <p:nvPr/>
        </p:nvSpPr>
        <p:spPr>
          <a:xfrm>
            <a:off x="1443875" y="521846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spc="-1" dirty="0">
                <a:solidFill>
                  <a:srgbClr val="000000"/>
                </a:solidFill>
                <a:latin typeface="Ubuntu"/>
                <a:ea typeface="PingFang SC"/>
              </a:rPr>
              <a:t>Задачи фасилитатора на занятиях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1EF6A4-095B-4564-BA62-D73C328FC256}"/>
              </a:ext>
            </a:extLst>
          </p:cNvPr>
          <p:cNvSpPr txBox="1">
            <a:spLocks/>
          </p:cNvSpPr>
          <p:nvPr/>
        </p:nvSpPr>
        <p:spPr>
          <a:xfrm>
            <a:off x="595978" y="1797050"/>
            <a:ext cx="10800000" cy="400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Будьте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готовы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обучать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стараться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удовлетворить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потребности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всех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спортсменов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Предложите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участникам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узнать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что-то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новое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о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себе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других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Дайте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возможность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каждому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спортсмену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добиться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успеха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роста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Поддерживайте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участвуйте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обсуждениях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вопросах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,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которые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приводят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обучению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Относитесь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к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спортсменам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наставникам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с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уважением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 и </a:t>
            </a:r>
            <a:r>
              <a:rPr lang="es-PA" sz="2000" spc="-1" dirty="0" err="1">
                <a:solidFill>
                  <a:srgbClr val="000000"/>
                </a:solidFill>
                <a:latin typeface="Ubuntu Light"/>
                <a:ea typeface="DejaVu Sans"/>
              </a:rPr>
              <a:t>заботой</a:t>
            </a:r>
            <a:r>
              <a:rPr lang="es-PA" sz="2000" spc="-1" dirty="0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000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FB3F74-59A2-47B0-A4D3-F7EBC964973F}"/>
              </a:ext>
            </a:extLst>
          </p:cNvPr>
          <p:cNvSpPr txBox="1">
            <a:spLocks/>
          </p:cNvSpPr>
          <p:nvPr/>
        </p:nvSpPr>
        <p:spPr>
          <a:xfrm>
            <a:off x="1448636" y="477467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Знакомство: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54F614-EB6F-488B-ABAF-695ECD97ACE5}"/>
              </a:ext>
            </a:extLst>
          </p:cNvPr>
          <p:cNvSpPr txBox="1">
            <a:spLocks/>
          </p:cNvSpPr>
          <p:nvPr/>
        </p:nvSpPr>
        <p:spPr>
          <a:xfrm>
            <a:off x="610269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Познакомьтесь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с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другим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ведущим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спортсменом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!</a:t>
            </a:r>
            <a:endParaRPr lang="ru-RU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latin typeface="Arial"/>
            </a:endParaRPr>
          </a:p>
          <a:p>
            <a:pPr marL="347400" indent="0"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buNone/>
              <a:tabLst>
                <a:tab pos="0" algn="l"/>
              </a:tabLst>
            </a:pP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Вставьте</a:t>
            </a:r>
            <a:r>
              <a:rPr lang="es-PA" sz="2400" i="1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 </a:t>
            </a: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сюда</a:t>
            </a:r>
            <a:r>
              <a:rPr lang="es-PA" sz="2400" i="1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 </a:t>
            </a: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фотографии</a:t>
            </a:r>
            <a:r>
              <a:rPr lang="es-PA" sz="2400" i="1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 и </a:t>
            </a: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описание</a:t>
            </a:r>
            <a:r>
              <a:rPr lang="es-PA" sz="2400" i="1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 </a:t>
            </a: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ведущего</a:t>
            </a:r>
            <a:r>
              <a:rPr lang="es-PA" sz="2400" i="1" spc="-1" dirty="0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 </a:t>
            </a:r>
            <a:r>
              <a:rPr lang="es-PA" sz="2400" i="1" spc="-1" dirty="0" err="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спортсмена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E7E46C-3701-4D94-9469-9D46FC4D80F8}"/>
              </a:ext>
            </a:extLst>
          </p:cNvPr>
          <p:cNvSpPr txBox="1">
            <a:spLocks/>
          </p:cNvSpPr>
          <p:nvPr/>
        </p:nvSpPr>
        <p:spPr>
          <a:xfrm>
            <a:off x="1453397" y="466891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z-Cyrl-AZ" sz="3200" b="1" spc="-1" dirty="0">
                <a:solidFill>
                  <a:srgbClr val="000000"/>
                </a:solidFill>
                <a:latin typeface="Ubuntu Light" panose="020B0304030602030204" pitchFamily="34" charset="0"/>
                <a:ea typeface="PingFang SC"/>
              </a:rPr>
              <a:t>Уроки модуля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13F790-E1BE-4088-8272-FCE8E7B9533B}"/>
              </a:ext>
            </a:extLst>
          </p:cNvPr>
          <p:cNvSpPr txBox="1">
            <a:spLocks/>
          </p:cNvSpPr>
          <p:nvPr/>
        </p:nvSpPr>
        <p:spPr>
          <a:xfrm>
            <a:off x="600745" y="1797050"/>
            <a:ext cx="10800000" cy="326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В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этом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модуле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три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 </a:t>
            </a:r>
            <a:r>
              <a:rPr lang="es-PA" sz="2400" b="1" u="sng" spc="-1" dirty="0" err="1">
                <a:solidFill>
                  <a:srgbClr val="000000"/>
                </a:solidFill>
                <a:latin typeface="Ubuntu Light"/>
                <a:ea typeface="PingFang SC"/>
              </a:rPr>
              <a:t>урока</a:t>
            </a:r>
            <a:r>
              <a:rPr lang="es-PA" sz="2400" b="1" u="sng" spc="-1" dirty="0">
                <a:solidFill>
                  <a:srgbClr val="000000"/>
                </a:solidFill>
                <a:latin typeface="Ubuntu Light"/>
                <a:ea typeface="PingFang SC"/>
              </a:rPr>
              <a:t>:</a:t>
            </a:r>
            <a:endParaRPr lang="ru-RU" sz="24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Обзор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Специальной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Олимпиады</a:t>
            </a:r>
            <a:endParaRPr lang="ru-RU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Принципы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спортивного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лидерства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Ваша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роль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в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спортивном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000000"/>
                </a:solidFill>
                <a:latin typeface="Ubuntu Light"/>
                <a:ea typeface="DejaVu Sans"/>
              </a:rPr>
              <a:t>лидерстве</a:t>
            </a:r>
            <a:r>
              <a:rPr lang="es-PA" spc="-1" dirty="0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3439B24-E681-4BE4-BE47-6A5A40C5D655}"/>
              </a:ext>
            </a:extLst>
          </p:cNvPr>
          <p:cNvSpPr txBox="1">
            <a:spLocks/>
          </p:cNvSpPr>
          <p:nvPr/>
        </p:nvSpPr>
        <p:spPr>
          <a:xfrm>
            <a:off x="672000" y="584200"/>
            <a:ext cx="1152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Урок 1: Обзор Специальной Олимпиады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91B9CD9-9352-4E68-9712-02749C945380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111600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buNone/>
              <a:tabLst>
                <a:tab pos="0" algn="l"/>
              </a:tabLst>
            </a:pP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На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этом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 </a:t>
            </a:r>
            <a:r>
              <a:rPr lang="es-PA" b="1" u="sng" spc="-1" dirty="0" err="1">
                <a:solidFill>
                  <a:srgbClr val="FFFFFF"/>
                </a:solidFill>
                <a:latin typeface="Ubuntu Light"/>
                <a:ea typeface="PingFang SC"/>
              </a:rPr>
              <a:t>уроке</a:t>
            </a:r>
            <a:r>
              <a:rPr lang="es-PA" b="1" u="sng" spc="-1" dirty="0">
                <a:solidFill>
                  <a:srgbClr val="FFFFFF"/>
                </a:solidFill>
                <a:latin typeface="Ubuntu Light"/>
                <a:ea typeface="PingFang SC"/>
              </a:rPr>
              <a:t>:</a:t>
            </a:r>
            <a:endParaRPr lang="ru-RU" spc="-1" dirty="0">
              <a:latin typeface="Arial"/>
            </a:endParaRPr>
          </a:p>
          <a:p>
            <a:pPr marL="914400" lvl="1" indent="-457200"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Просмотрите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и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обсудите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декларацию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миссии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Специальной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Олимпиады</a:t>
            </a:r>
            <a:endParaRPr lang="ru-RU" spc="-1" dirty="0">
              <a:latin typeface="Arial"/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Рассмотрите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,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что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делает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Специальную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Олимпиаду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уникальной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.</a:t>
            </a:r>
            <a:endParaRPr lang="ru-RU" spc="-1" dirty="0">
              <a:latin typeface="Arial"/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Узнайте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важную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информацию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о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Специальной</a:t>
            </a:r>
            <a:r>
              <a:rPr lang="es-PA" spc="-1" dirty="0">
                <a:solidFill>
                  <a:srgbClr val="FFFFFF"/>
                </a:solidFill>
                <a:latin typeface="Ubuntu Light"/>
                <a:ea typeface="DejaVu Sans"/>
              </a:rPr>
              <a:t> </a:t>
            </a:r>
            <a:r>
              <a:rPr lang="es-PA" spc="-1" dirty="0" err="1">
                <a:solidFill>
                  <a:srgbClr val="FFFFFF"/>
                </a:solidFill>
                <a:latin typeface="Ubuntu Light"/>
                <a:ea typeface="DejaVu Sans"/>
              </a:rPr>
              <a:t>Олимпиаде</a:t>
            </a:r>
            <a:endParaRPr lang="ru-RU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154</TotalTime>
  <Words>1018</Words>
  <Application>Microsoft Office PowerPoint</Application>
  <PresentationFormat>Widescreen</PresentationFormat>
  <Paragraphs>185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Gill Sans</vt:lpstr>
      <vt:lpstr>GT Walsheim Pro Condensed Black</vt:lpstr>
      <vt:lpstr>Symbol</vt:lpstr>
      <vt:lpstr>Tahoma</vt:lpstr>
      <vt:lpstr>Times New Roman</vt:lpstr>
      <vt:lpstr>Ubuntu</vt:lpstr>
      <vt:lpstr>Ubuntu Light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Ciaran OGaora</dc:creator>
  <dc:description/>
  <cp:lastModifiedBy>Yaiguili Alvarado García</cp:lastModifiedBy>
  <cp:revision>198</cp:revision>
  <dcterms:created xsi:type="dcterms:W3CDTF">2012-07-03T15:00:02Z</dcterms:created>
  <dcterms:modified xsi:type="dcterms:W3CDTF">2021-11-14T22:21:11Z</dcterms:modified>
  <dc:language>es-PA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34</vt:i4>
  </property>
</Properties>
</file>