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1"/>
    <p:sldMasterId id="2147483796" r:id="rId2"/>
    <p:sldMasterId id="2147483800" r:id="rId3"/>
  </p:sldMasterIdLst>
  <p:notesMasterIdLst>
    <p:notesMasterId r:id="rId38"/>
  </p:notesMasterIdLst>
  <p:handoutMasterIdLst>
    <p:handoutMasterId r:id="rId39"/>
  </p:handoutMasterIdLst>
  <p:sldIdLst>
    <p:sldId id="319" r:id="rId4"/>
    <p:sldId id="278" r:id="rId5"/>
    <p:sldId id="279" r:id="rId6"/>
    <p:sldId id="280" r:id="rId7"/>
    <p:sldId id="281" r:id="rId8"/>
    <p:sldId id="282" r:id="rId9"/>
    <p:sldId id="329" r:id="rId10"/>
    <p:sldId id="283" r:id="rId11"/>
    <p:sldId id="284" r:id="rId12"/>
    <p:sldId id="285" r:id="rId13"/>
    <p:sldId id="297" r:id="rId14"/>
    <p:sldId id="298" r:id="rId15"/>
    <p:sldId id="299" r:id="rId16"/>
    <p:sldId id="300" r:id="rId17"/>
    <p:sldId id="301" r:id="rId18"/>
    <p:sldId id="316" r:id="rId19"/>
    <p:sldId id="318" r:id="rId20"/>
    <p:sldId id="305" r:id="rId21"/>
    <p:sldId id="306" r:id="rId22"/>
    <p:sldId id="328" r:id="rId23"/>
    <p:sldId id="333" r:id="rId24"/>
    <p:sldId id="332" r:id="rId25"/>
    <p:sldId id="331" r:id="rId26"/>
    <p:sldId id="330" r:id="rId27"/>
    <p:sldId id="334" r:id="rId28"/>
    <p:sldId id="307" r:id="rId29"/>
    <p:sldId id="309" r:id="rId30"/>
    <p:sldId id="308" r:id="rId31"/>
    <p:sldId id="310" r:id="rId32"/>
    <p:sldId id="312" r:id="rId33"/>
    <p:sldId id="335" r:id="rId34"/>
    <p:sldId id="314" r:id="rId35"/>
    <p:sldId id="315" r:id="rId36"/>
    <p:sldId id="27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Klinger" initials="EK" lastIdx="1" clrIdx="0">
    <p:extLst>
      <p:ext uri="{19B8F6BF-5375-455C-9EA6-DF929625EA0E}">
        <p15:presenceInfo xmlns:p15="http://schemas.microsoft.com/office/powerpoint/2012/main" userId="S::eklinger@specialolympics.org::32fd7057-244c-48f8-a445-f523d89347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D28"/>
    <a:srgbClr val="33CCCC"/>
    <a:srgbClr val="756457"/>
    <a:srgbClr val="66FFFF"/>
    <a:srgbClr val="F90F9A"/>
    <a:srgbClr val="9900CC"/>
    <a:srgbClr val="FF7917"/>
    <a:srgbClr val="289E77"/>
    <a:srgbClr val="222421"/>
    <a:srgbClr val="2E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81781" autoAdjust="0"/>
  </p:normalViewPr>
  <p:slideViewPr>
    <p:cSldViewPr snapToGrid="0" snapToObjects="1">
      <p:cViewPr varScale="1">
        <p:scale>
          <a:sx n="73" d="100"/>
          <a:sy n="73" d="100"/>
        </p:scale>
        <p:origin x="14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2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70A94-535E-A242-8751-E65D819C19D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42F98-C731-A94C-AA10-6D9C96A04D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5BBB-A885-FB47-A586-C46B257BEE92}" type="datetimeFigureOut">
              <a:rPr lang="en-US" smtClean="0"/>
              <a:pPr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4B2F-0019-C942-9AE2-8EB4A07943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320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Use the facilitator’s guide for notes on what to say and how long each section should take you! Overall, this training should take 2-2.5 hours.</a:t>
            </a:r>
          </a:p>
          <a:p>
            <a:endParaRPr lang="en-US" b="1" i="1" dirty="0"/>
          </a:p>
          <a:p>
            <a:r>
              <a:rPr lang="en-US" b="1" i="1" dirty="0"/>
              <a:t>Updated May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0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OPTIONAL – remove slide if not using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As of May 2021, we do not have updated Census numbers to share with everyone yet. Please update these numbers once updated information comes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Feel free to add your own categories and make this whatever you want it to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0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also available on YouTube: https://www.youtube.com/watch?v=nkgZ2lI0aDc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2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Please make sure all athlete leaders take the evaluation.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9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png"/><Relationship Id="rId4" Type="http://schemas.openxmlformats.org/officeDocument/2006/relationships/image" Target="../media/image3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png"/><Relationship Id="rId4" Type="http://schemas.openxmlformats.org/officeDocument/2006/relationships/image" Target="../media/image3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6.png"/><Relationship Id="rId4" Type="http://schemas.openxmlformats.org/officeDocument/2006/relationships/image" Target="../media/image30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7.png"/><Relationship Id="rId4" Type="http://schemas.openxmlformats.org/officeDocument/2006/relationships/image" Target="../media/image3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30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png"/><Relationship Id="rId4" Type="http://schemas.openxmlformats.org/officeDocument/2006/relationships/image" Target="../media/image3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D1098B-B32E-0948-8784-67408D0D4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FFBD-4CFD-F74C-8671-23D11698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A9C8C-2EFF-344C-BF9B-C7035A7BC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1663700"/>
            <a:ext cx="4444423" cy="2024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3D4EC-2406-B148-9BA1-795D715C69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505" y="482312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700A1-4F1C-DD43-B567-5B80208EF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13C29-9F6E-C546-826F-153BD8D1B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005" y="1908729"/>
            <a:ext cx="7553989" cy="27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4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13F1B-F886-EB4B-BB16-CB1C57134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7565" y="1870676"/>
            <a:ext cx="4155060" cy="600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529C6-E491-0242-B48B-1710690F85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060" y="1303481"/>
            <a:ext cx="3992596" cy="181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DFAD10-9F26-834A-86F7-1A76BFB714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81245"/>
            <a:ext cx="1647295" cy="102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699ED-30D3-4D42-8E8A-16A218130B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2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C546-E535-F942-A724-EE3E7ED9B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11565"/>
            <a:ext cx="3868955" cy="1459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46A00-1F34-BE4A-99A8-251C18B6D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8751" y="1597893"/>
            <a:ext cx="6650779" cy="608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060" y="480174"/>
            <a:ext cx="1687533" cy="104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47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CAD04-2298-3E41-ACDE-E8C4F85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3481"/>
            <a:ext cx="4109815" cy="1273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5ADA3-36C9-EF42-8BEB-47DEB1A09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076" y="2411326"/>
            <a:ext cx="4734023" cy="531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A6B1D-0275-5748-8CD0-3020CEDFC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416" y="485287"/>
            <a:ext cx="1774711" cy="10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0ACCD-E9DB-8F40-B5B7-FBE94FB586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D2DFC-764E-3842-8C73-A89F407FC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180920" cy="1843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6D6B6-2D1B-5B4E-8AF2-20709B939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682" y="2413330"/>
            <a:ext cx="4699420" cy="6151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62D68-DF3A-3547-9E44-0FAFC94C36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79930"/>
            <a:ext cx="1610380" cy="104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1620E-4B6C-CF49-91F9-CBD3B201B3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4F888-09CB-D040-A077-060A8FBA4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07412" cy="1363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9C700-BEFD-9045-8C0F-E6A9FCD711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0505" y="1951201"/>
            <a:ext cx="5680460" cy="630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48ED-4F29-544E-A8D2-ED7A5298D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0028"/>
            <a:ext cx="1527842" cy="104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2685F-B1D7-A24B-946D-18EE0EF979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4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CD938-3303-6D47-A05C-F5C8C9CC9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71205" cy="1354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D0F29-56B2-B84A-ACED-4445817BF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1662" y="2295877"/>
            <a:ext cx="680467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85285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0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646A00-1F34-BE4A-99A8-251C18B6D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394"/>
            <a:ext cx="1231119" cy="112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991" y="236301"/>
            <a:ext cx="1502456" cy="92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D87FF-80D3-CD45-A107-B5D489519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5E192-F92E-3944-A718-50AC732E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88505"/>
            <a:ext cx="1737014" cy="607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6B601-FDB4-FD44-96D6-7093FB46B6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1608284"/>
            <a:ext cx="3371696" cy="18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80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C09F3-CE9B-324B-B73C-0E51FD0A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C22D-0508-F542-BFE2-110B4B5E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9" y="1506049"/>
            <a:ext cx="4354144" cy="1478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0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C09F3-CE9B-324B-B73C-0E51FD0A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C22D-0508-F542-BFE2-110B4B5E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213513" cy="1589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02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1799D-85BB-F547-9628-0AE35DA4A0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6903" y="0"/>
            <a:ext cx="1035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993" y="236305"/>
            <a:ext cx="1502456" cy="92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7797" y="332901"/>
            <a:ext cx="630382" cy="630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" y="0"/>
            <a:ext cx="963283" cy="9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2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s, drawing, computer&#10;&#10;Description automatically generated">
            <a:extLst>
              <a:ext uri="{FF2B5EF4-FFF2-40B4-BE49-F238E27FC236}">
                <a16:creationId xmlns:a16="http://schemas.microsoft.com/office/drawing/2014/main" id="{FBEBA2B4-EBCF-5A42-810C-F43223720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55"/>
          <a:stretch/>
        </p:blipFill>
        <p:spPr>
          <a:xfrm>
            <a:off x="-89454" y="0"/>
            <a:ext cx="92334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FFBD-4CFD-F74C-8671-23D11698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3D4EC-2406-B148-9BA1-795D715C69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2312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, computer&#10;&#10;Description automatically generated">
            <a:extLst>
              <a:ext uri="{FF2B5EF4-FFF2-40B4-BE49-F238E27FC236}">
                <a16:creationId xmlns:a16="http://schemas.microsoft.com/office/drawing/2014/main" id="{0BD725AE-076E-B44E-A11A-D2F02758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9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F554D614-FA1F-E94F-90BC-87FA20124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8" r="48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BA1CB-C129-B044-812E-2FA18B6484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5287"/>
            <a:ext cx="1598113" cy="9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0D00-73B6-FE46-8318-C8BCB4FA63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8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5FC857A0-6BB4-3C4F-9C8B-3D08B8281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78F19-4C5A-4641-83D7-E60856294F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5286"/>
            <a:ext cx="1774711" cy="97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D246F-94D6-EA42-AD22-D85D5A18E5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96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883B87D8-0D3E-4740-B14D-2844765C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48" r="-3748"/>
          <a:stretch/>
        </p:blipFill>
        <p:spPr>
          <a:xfrm>
            <a:off x="-1" y="0"/>
            <a:ext cx="1035780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A9856-4683-EC4E-B797-8E435FCA79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5"/>
            <a:ext cx="1536309" cy="9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B318B-3EA2-7648-A061-40E0DD0564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22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4CE71AB-FBF0-8C4D-B5F9-A086366EF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-5859"/>
          <a:stretch/>
        </p:blipFill>
        <p:spPr>
          <a:xfrm>
            <a:off x="-1" y="0"/>
            <a:ext cx="1035780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65CF-125E-664E-A275-351B6D6FD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5"/>
            <a:ext cx="1536309" cy="9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BBE7A-BABE-864C-A8B5-DC0E6210F5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9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4BB79-CE8F-CA4C-920F-7D76D3C760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54" y="229946"/>
            <a:ext cx="1647295" cy="10295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0D6D430-FC8F-6642-AE86-84C6A033B8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2639" y="279641"/>
            <a:ext cx="1139264" cy="114902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062E0CC-C89D-9049-A935-E5FC49A5E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4957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ABF7E-0266-6849-8798-E92E46EEF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755" y="217853"/>
            <a:ext cx="1687533" cy="104026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6EB5A63E-0FDF-4F4E-B3F6-F413706B2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308013"/>
            <a:ext cx="1066687" cy="11206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792839-7876-E049-94E5-9902B9AF09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81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1799D-85BB-F547-9628-0AE35DA4A0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6903" y="0"/>
            <a:ext cx="1035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7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B3E71-904D-C14F-A30A-FCA8D3F84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989" y="216930"/>
            <a:ext cx="1774711" cy="103048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CFFBA05F-4E5F-AD44-B7FF-D28695C8F3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526" y="293054"/>
            <a:ext cx="1159051" cy="12176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80C1EE-8372-2F45-AF73-454D4041E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7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518A4-8346-8845-A72D-FE7675EC5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939" y="217853"/>
            <a:ext cx="1610380" cy="10426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1D44165-20BD-194D-9861-01F9A63DB7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293144"/>
            <a:ext cx="1105907" cy="11618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39D87-70B2-A448-A9F2-997A50119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949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CB62D-670B-B841-AB4B-0492EFC21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939" y="217853"/>
            <a:ext cx="1527842" cy="10417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FAA8AB2-AEBD-BE4E-B0D4-8C296876B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5946" y="293080"/>
            <a:ext cx="1190524" cy="120072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F694AF4-24A4-254D-B5B9-570D0EC48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394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229461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A8FC290-D544-3F42-B75D-B4B4724BB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284878"/>
            <a:ext cx="1118563" cy="11281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3F2C43-9718-8A47-89D1-089F318A8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162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835A8-0BEF-464E-AE1F-3779C0EFB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30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32AF1-7B15-B14A-AFB4-883FBBF94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67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700A1-4F1C-DD43-B567-5B80208EF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73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7529C6-E491-0242-B48B-1710690F8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60" y="1303481"/>
            <a:ext cx="3992596" cy="181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DFAD10-9F26-834A-86F7-1A76BFB71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81245"/>
            <a:ext cx="1647295" cy="102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699ED-30D3-4D42-8E8A-16A218130B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44A8503-08D2-DD43-BE52-0E12E70FA3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49700" y="1174266"/>
            <a:ext cx="5532230" cy="55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04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C546-E535-F942-A724-EE3E7ED9B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11565"/>
            <a:ext cx="3868955" cy="1459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060" y="480174"/>
            <a:ext cx="1687533" cy="104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DAF21B3B-55CC-D84D-8363-68B269C318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04181" y="1249611"/>
            <a:ext cx="4956313" cy="52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08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CAD04-2298-3E41-ACDE-E8C4F85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3481"/>
            <a:ext cx="4109815" cy="1273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A6B1D-0275-5748-8CD0-3020CEDFC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416" y="485287"/>
            <a:ext cx="1774711" cy="10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0ACCD-E9DB-8F40-B5B7-FBE94FB586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lamp&#10;&#10;Description automatically generated">
            <a:extLst>
              <a:ext uri="{FF2B5EF4-FFF2-40B4-BE49-F238E27FC236}">
                <a16:creationId xmlns:a16="http://schemas.microsoft.com/office/drawing/2014/main" id="{9BD22BEF-672E-C943-9B5F-FEF5627345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5470" y="1513925"/>
            <a:ext cx="5267739" cy="55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2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28958-B591-0043-A53C-4F2CC02DB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30B7D-4587-7E43-A824-A2AFD0A41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589946" cy="2024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BA1CB-C129-B044-812E-2FA18B648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5287"/>
            <a:ext cx="1598113" cy="9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0D00-73B6-FE46-8318-C8BCB4FA6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D2DFC-764E-3842-8C73-A89F407FC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180920" cy="1843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62D68-DF3A-3547-9E44-0FAFC94C36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79930"/>
            <a:ext cx="1610380" cy="104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1620E-4B6C-CF49-91F9-CBD3B201B3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F506C01-4D7A-B945-8970-E347F92B02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8843" y="1115983"/>
            <a:ext cx="5314122" cy="55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1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4F888-09CB-D040-A077-060A8FBA4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07412" cy="1363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48ED-4F29-544E-A8D2-ED7A5298D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0028"/>
            <a:ext cx="1527842" cy="104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2685F-B1D7-A24B-946D-18EE0EF97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DA010E-FF22-8D41-8C02-B708C43B8E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9395" y="1304925"/>
            <a:ext cx="5573086" cy="56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67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CD938-3303-6D47-A05C-F5C8C9CC9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71205" cy="1354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85285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A8FC290-D544-3F42-B75D-B4B4724BB0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3814" y="1304925"/>
            <a:ext cx="5658116" cy="57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7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s, drawing, computer&#10;&#10;Description automatically generated">
            <a:extLst>
              <a:ext uri="{FF2B5EF4-FFF2-40B4-BE49-F238E27FC236}">
                <a16:creationId xmlns:a16="http://schemas.microsoft.com/office/drawing/2014/main" id="{CE6F39AD-7609-324E-A5D3-587CCF267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55"/>
          <a:stretch/>
        </p:blipFill>
        <p:spPr>
          <a:xfrm>
            <a:off x="-89454" y="0"/>
            <a:ext cx="923345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5E192-F92E-3944-A718-50AC732E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88505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D7EDF7-F688-784F-81B7-0C830749A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0B374-CA25-DB4C-A007-A871D3F32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378090" cy="1356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78F19-4C5A-4641-83D7-E60856294F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5286"/>
            <a:ext cx="1774711" cy="97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D246F-94D6-EA42-AD22-D85D5A18E5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0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20B4D7-CD43-B64C-8F84-BCA0A3593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7162D-D28C-BC42-A35D-93AE3E745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056495" cy="138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A9856-4683-EC4E-B797-8E435FCA79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5"/>
            <a:ext cx="1536309" cy="9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B318B-3EA2-7648-A061-40E0DD056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305C28-E0C0-2B45-8761-F01135C06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5E7F6-1C72-D94B-BE02-7E61CF13B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08284"/>
            <a:ext cx="4378090" cy="145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65CF-125E-664E-A275-351B6D6FDF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5"/>
            <a:ext cx="1536309" cy="9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BBE7A-BABE-864C-A8B5-DC0E6210F5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835A8-0BEF-464E-AE1F-3779C0EFB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9740A-7AEB-3E4A-A17E-727C01231D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436" y="1884218"/>
            <a:ext cx="7309617" cy="28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32AF1-7B15-B14A-AFB4-883FBBF94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FEB22-D611-584A-A806-FF22FE42A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37" y="1893455"/>
            <a:ext cx="6902125" cy="279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6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15505" y="490779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6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68" r:id="rId2"/>
    <p:sldLayoutId id="2147483795" r:id="rId3"/>
    <p:sldLayoutId id="2147483779" r:id="rId4"/>
    <p:sldLayoutId id="2147483780" r:id="rId5"/>
    <p:sldLayoutId id="2147483781" r:id="rId6"/>
    <p:sldLayoutId id="2147483782" r:id="rId7"/>
    <p:sldLayoutId id="2147483784" r:id="rId8"/>
    <p:sldLayoutId id="2147483785" r:id="rId9"/>
    <p:sldLayoutId id="2147483787" r:id="rId10"/>
    <p:sldLayoutId id="2147483786" r:id="rId11"/>
    <p:sldLayoutId id="2147483789" r:id="rId12"/>
    <p:sldLayoutId id="2147483790" r:id="rId13"/>
    <p:sldLayoutId id="2147483791" r:id="rId14"/>
    <p:sldLayoutId id="2147483792" r:id="rId15"/>
    <p:sldLayoutId id="2147483788" r:id="rId16"/>
    <p:sldLayoutId id="2147483794" r:id="rId17"/>
    <p:sldLayoutId id="21474837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317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505" y="490783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3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15505" y="490779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dropbox.com/sh/1suf81qstl81c2m/AACt8VEKZoxHvovgqIuyzH2Ea?dl=0&amp;preview=Unified+Leadership+-+Let+them+lead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hyperlink" Target="https://specialolympics.qualtrics.com/jfe/form/SV_5cZHOzU0qemAkDP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B49DB3-0FC9-0F4D-8BE6-49DBE1532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5" y="1663700"/>
            <a:ext cx="4213513" cy="1589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8" y="3110683"/>
            <a:ext cx="2565139" cy="254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471AFD-F87E-7B42-9311-59A2DD98A9DB}"/>
              </a:ext>
            </a:extLst>
          </p:cNvPr>
          <p:cNvSpPr txBox="1">
            <a:spLocks/>
          </p:cNvSpPr>
          <p:nvPr/>
        </p:nvSpPr>
        <p:spPr>
          <a:xfrm>
            <a:off x="96253" y="5852092"/>
            <a:ext cx="7910513" cy="85963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Introduction to Athlete Leadership</a:t>
            </a:r>
          </a:p>
        </p:txBody>
      </p:sp>
    </p:spTree>
    <p:extLst>
      <p:ext uri="{BB962C8B-B14F-4D97-AF65-F5344CB8AC3E}">
        <p14:creationId xmlns:p14="http://schemas.microsoft.com/office/powerpoint/2010/main" val="421623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06759"/>
            <a:ext cx="8229600" cy="3108722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dirty="0">
                <a:latin typeface="Ubuntu Light" panose="020B0304030602030204" pitchFamily="34" charset="0"/>
              </a:rPr>
              <a:t>To provide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year-round</a:t>
            </a:r>
            <a:r>
              <a:rPr lang="en-US" sz="2400" dirty="0">
                <a:latin typeface="Ubuntu Light" panose="020B0304030602030204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Ubuntu Light" panose="020B0304030602030204" pitchFamily="34" charset="0"/>
              </a:rPr>
              <a:t>sports training </a:t>
            </a:r>
            <a:r>
              <a:rPr lang="en-US" sz="2400" dirty="0">
                <a:latin typeface="Ubuntu Light" panose="020B030403060203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athletic competition</a:t>
            </a:r>
            <a:r>
              <a:rPr lang="en-US" sz="2400" dirty="0">
                <a:latin typeface="Ubuntu Light" panose="020B0304030602030204" pitchFamily="34" charset="0"/>
              </a:rPr>
              <a:t> in a variety of </a:t>
            </a:r>
            <a:r>
              <a:rPr lang="en-US" sz="2400" b="1" dirty="0">
                <a:solidFill>
                  <a:schemeClr val="accent1"/>
                </a:solidFill>
                <a:latin typeface="Ubuntu Light" panose="020B0304030602030204" pitchFamily="34" charset="0"/>
              </a:rPr>
              <a:t>Olympic-type sports</a:t>
            </a:r>
            <a:r>
              <a:rPr lang="en-US" sz="2400" b="1" dirty="0">
                <a:solidFill>
                  <a:srgbClr val="FF7917"/>
                </a:solidFill>
                <a:latin typeface="Ubuntu Light" panose="020B0304030602030204" pitchFamily="34" charset="0"/>
              </a:rPr>
              <a:t> </a:t>
            </a:r>
            <a:r>
              <a:rPr lang="en-US" sz="2400" dirty="0">
                <a:latin typeface="Ubuntu Light" panose="020B0304030602030204" pitchFamily="34" charset="0"/>
              </a:rPr>
              <a:t>for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children and adults </a:t>
            </a:r>
            <a:r>
              <a:rPr lang="en-US" sz="2400" dirty="0">
                <a:latin typeface="Ubuntu Light" panose="020B0304030602030204" pitchFamily="34" charset="0"/>
              </a:rPr>
              <a:t>with </a:t>
            </a:r>
            <a:r>
              <a:rPr lang="en-US" sz="2400" b="1" dirty="0">
                <a:solidFill>
                  <a:schemeClr val="accent1"/>
                </a:solidFill>
                <a:latin typeface="Ubuntu Light" panose="020B0304030602030204" pitchFamily="34" charset="0"/>
              </a:rPr>
              <a:t>intellectual disabilities</a:t>
            </a:r>
            <a:r>
              <a:rPr lang="en-US" sz="2400" dirty="0">
                <a:latin typeface="Ubuntu Light" panose="020B0304030602030204" pitchFamily="34" charset="0"/>
              </a:rPr>
              <a:t>, giving them continuing opportunities to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develop physical fitness</a:t>
            </a:r>
            <a:r>
              <a:rPr lang="en-US" sz="2400" dirty="0">
                <a:latin typeface="Ubuntu Light" panose="020B0304030602030204" pitchFamily="34" charset="0"/>
              </a:rPr>
              <a:t>, </a:t>
            </a:r>
            <a:r>
              <a:rPr lang="en-US" sz="2400" b="1" dirty="0">
                <a:solidFill>
                  <a:schemeClr val="accent1"/>
                </a:solidFill>
                <a:latin typeface="Ubuntu Light" panose="020B0304030602030204" pitchFamily="34" charset="0"/>
              </a:rPr>
              <a:t>demonstrate courage</a:t>
            </a:r>
            <a:r>
              <a:rPr lang="en-US" sz="2400" dirty="0">
                <a:latin typeface="Ubuntu Light" panose="020B030403060203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experience joy</a:t>
            </a:r>
            <a:r>
              <a:rPr lang="en-US" sz="2400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n-US" sz="2400" dirty="0">
                <a:latin typeface="Ubuntu Light" panose="020B0304030602030204" pitchFamily="34" charset="0"/>
              </a:rPr>
              <a:t>and participate in the </a:t>
            </a:r>
            <a:r>
              <a:rPr lang="en-US" sz="2400" b="1" dirty="0">
                <a:solidFill>
                  <a:schemeClr val="accent1"/>
                </a:solidFill>
                <a:latin typeface="Ubuntu Light" panose="020B0304030602030204" pitchFamily="34" charset="0"/>
              </a:rPr>
              <a:t>sharing of gifts, skills and friendship with their families</a:t>
            </a:r>
            <a:r>
              <a:rPr lang="en-US" sz="2400" dirty="0">
                <a:latin typeface="Ubuntu Light" panose="020B0304030602030204" pitchFamily="34" charset="0"/>
              </a:rPr>
              <a:t>, other Special Olympics athletes and the community.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914401" y="431443"/>
            <a:ext cx="5954138" cy="290552"/>
          </a:xfrm>
          <a:prstGeom prst="rect">
            <a:avLst/>
          </a:prstGeom>
        </p:spPr>
        <p:txBody>
          <a:bodyPr/>
          <a:lstStyle>
            <a:lvl1pPr marL="241093" indent="-241093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defRPr sz="2531">
                <a:solidFill>
                  <a:schemeClr val="tx1"/>
                </a:solidFill>
                <a:latin typeface="+mn-lt"/>
                <a:ea typeface="+mn-ea"/>
                <a:cs typeface="+mn-cs"/>
                <a:sym typeface="Ubuntu" panose="020B0504030602030204" pitchFamily="34" charset="0"/>
              </a:defRPr>
            </a:lvl1pPr>
            <a:lvl2pPr marL="285740" indent="-285740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2531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2pPr>
            <a:lvl3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3pPr>
            <a:lvl4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4pPr>
            <a:lvl5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5pPr>
            <a:lvl6pPr marL="857220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6pPr>
            <a:lvl7pPr marL="1178677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7pPr>
            <a:lvl8pPr marL="1500134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8pPr>
            <a:lvl9pPr marL="1821591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9pPr>
          </a:lstStyle>
          <a:p>
            <a:pPr marL="180820" indent="-180820" defTabSz="685800">
              <a:spcBef>
                <a:spcPts val="633"/>
              </a:spcBef>
            </a:pPr>
            <a:r>
              <a:rPr lang="en-US" sz="2700" b="1" kern="0" dirty="0">
                <a:solidFill>
                  <a:prstClr val="black"/>
                </a:solidFill>
                <a:latin typeface="Ubuntu Light" panose="020B0304030602030204" pitchFamily="34" charset="0"/>
              </a:rPr>
              <a:t>Special Olympics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57099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6841" y="1304367"/>
            <a:ext cx="8334704" cy="391927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Special Olympics provides a variety of sports opportunities for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all ability levels</a:t>
            </a:r>
            <a:r>
              <a:rPr lang="en-US" sz="2400" dirty="0">
                <a:solidFill>
                  <a:srgbClr val="0070C0"/>
                </a:solidFill>
                <a:latin typeface="Ubuntu Light" panose="020B0304030602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Athletes are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 grouped by ability</a:t>
            </a:r>
            <a:r>
              <a:rPr lang="en-US" sz="2400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n-US" sz="2400" dirty="0">
                <a:latin typeface="Ubuntu Light" panose="020B0304030602030204" pitchFamily="34" charset="0"/>
              </a:rPr>
              <a:t>through a process called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divisioning</a:t>
            </a:r>
            <a:r>
              <a:rPr lang="en-US" sz="2400" dirty="0">
                <a:latin typeface="Ubuntu Light" panose="020B0304030602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Awards are provided to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all participants </a:t>
            </a:r>
            <a:r>
              <a:rPr lang="en-US" sz="2400" dirty="0">
                <a:latin typeface="Ubuntu Light" panose="020B0304030602030204" pitchFamily="34" charset="0"/>
              </a:rPr>
              <a:t>who compete.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Special Olympics does</a:t>
            </a:r>
            <a:r>
              <a:rPr lang="en-US" sz="2400" b="1" dirty="0">
                <a:latin typeface="Ubuntu Light" panose="020B0304030602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not charge a fee to athletes</a:t>
            </a:r>
            <a:r>
              <a:rPr lang="en-US" sz="2400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n-US" sz="2400" dirty="0">
                <a:latin typeface="Ubuntu Light" panose="020B0304030602030204" pitchFamily="34" charset="0"/>
              </a:rPr>
              <a:t>(nor their families) to train nor compete.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103713" y="461704"/>
            <a:ext cx="7125887" cy="42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0">
                <a:solidFill>
                  <a:schemeClr val="bg1"/>
                </a:solidFill>
                <a:latin typeface="Ubuntu"/>
                <a:ea typeface="+mj-ea"/>
                <a:cs typeface="Ubuntu"/>
                <a:sym typeface="Ubuntu Light" panose="020B0304030602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5pPr>
            <a:lvl6pPr marL="321457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6pPr>
            <a:lvl7pPr marL="642915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7pPr>
            <a:lvl8pPr marL="964372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8pPr>
            <a:lvl9pPr marL="1285829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9pPr>
          </a:lstStyle>
          <a:p>
            <a:pPr defTabSz="685800"/>
            <a:r>
              <a:rPr lang="en-US" sz="2400" kern="0" dirty="0">
                <a:solidFill>
                  <a:prstClr val="black"/>
                </a:solidFill>
                <a:latin typeface="Ubuntu Light" panose="020B0304030602030204" pitchFamily="34" charset="0"/>
              </a:rPr>
              <a:t>What makes Special Olympics unique?	</a:t>
            </a:r>
          </a:p>
        </p:txBody>
      </p:sp>
    </p:spTree>
    <p:extLst>
      <p:ext uri="{BB962C8B-B14F-4D97-AF65-F5344CB8AC3E}">
        <p14:creationId xmlns:p14="http://schemas.microsoft.com/office/powerpoint/2010/main" val="3846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0524" y="464590"/>
            <a:ext cx="7903369" cy="629841"/>
          </a:xfrm>
          <a:prstGeom prst="rect">
            <a:avLst/>
          </a:prstGeom>
        </p:spPr>
        <p:txBody>
          <a:bodyPr/>
          <a:lstStyle/>
          <a:p>
            <a:r>
              <a:rPr lang="en-US" sz="2700" b="1" dirty="0">
                <a:latin typeface="Ubuntu Light" panose="020B0304030602030204" pitchFamily="34" charset="0"/>
              </a:rPr>
              <a:t>Global 2019 Data</a:t>
            </a:r>
            <a:br>
              <a:rPr lang="en-US" sz="3600" b="1" dirty="0">
                <a:latin typeface="Ubuntu Light" panose="020B0304030602030204" pitchFamily="34" charset="0"/>
              </a:rPr>
            </a:br>
            <a:endParaRPr lang="en-US" b="1" dirty="0">
              <a:latin typeface="Ubuntu Light" panose="020B03040306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9903" y="1380921"/>
            <a:ext cx="7062952" cy="4263134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___ states and countries have SO programs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More than ___ million athletes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Over ___ young athletes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Over ___ competitions annually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Over ___  Athlete Leaders in meaningful roles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Almost ___ Youth Leaders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559" y="3974254"/>
            <a:ext cx="1624334" cy="26287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8166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3229" y="387067"/>
            <a:ext cx="7468782" cy="629841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latin typeface="Ubuntu Light" panose="020B0304030602030204" pitchFamily="34" charset="0"/>
              </a:rPr>
              <a:t>Global 2019 Data</a:t>
            </a:r>
            <a:br>
              <a:rPr lang="en-US" sz="3600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3628" y="1244497"/>
            <a:ext cx="7709337" cy="3348038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216 states and countries have SO programs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More than 5.7 million athletes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Over 500,000 young athletes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Over 100,000 competitions annually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Over 50,000 Athlete Leaders in meaningful roles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Almost 100,000 Youth Leaders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753" y="4333232"/>
            <a:ext cx="1501101" cy="24292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467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85346" y="467168"/>
            <a:ext cx="7903369" cy="402374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latin typeface="Ubuntu Light" panose="020B0304030602030204" pitchFamily="34" charset="0"/>
              </a:rPr>
              <a:t>Program Facts and Information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5442" y="1558513"/>
            <a:ext cx="7912894" cy="3348038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More than (#) athletes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(#) Young Athletes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(#) competitions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(#) Athlete Leaders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highlight>
                  <a:srgbClr val="FFFF00"/>
                </a:highlight>
                <a:latin typeface="Ubuntu Light" panose="020B0304030602030204" pitchFamily="34" charset="0"/>
              </a:rPr>
              <a:t>(#) Youth Leaders</a:t>
            </a:r>
          </a:p>
          <a:p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35" y="2928662"/>
            <a:ext cx="2900737" cy="2582742"/>
          </a:xfrm>
          <a:prstGeom prst="rect">
            <a:avLst/>
          </a:prstGeom>
          <a:solidFill>
            <a:schemeClr val="accent1"/>
          </a:solidFill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7802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1506"/>
            <a:ext cx="8410904" cy="99417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Lesson 2: Definition of Athlete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5110"/>
            <a:ext cx="7886700" cy="32635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In this lesson, you will: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Ubuntu Light" panose="020B0304030602030204" pitchFamily="34" charset="0"/>
              </a:rPr>
              <a:t>Learn the 3 guiding principles of Athlete Leadership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799" y="3621901"/>
            <a:ext cx="3363310" cy="209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231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Guiding Principles: &#10;- Education and Awareness&#10;- Training&#10;- Leadership Positions"/>
          <p:cNvPicPr>
            <a:picLocks noChangeAspect="1"/>
          </p:cNvPicPr>
          <p:nvPr/>
        </p:nvPicPr>
        <p:blipFill rotWithShape="1">
          <a:blip r:embed="rId2"/>
          <a:srcRect b="49812"/>
          <a:stretch/>
        </p:blipFill>
        <p:spPr>
          <a:xfrm>
            <a:off x="1368088" y="1475889"/>
            <a:ext cx="6546202" cy="405668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64021" y="668355"/>
            <a:ext cx="7903369" cy="40237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Ubuntu Light" panose="020B0304030602030204" pitchFamily="34" charset="0"/>
              </a:rPr>
              <a:t>Guiding Principles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4671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64021" y="423951"/>
            <a:ext cx="7903369" cy="88371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Ubuntu Light" panose="020B0304030602030204" pitchFamily="34" charset="0"/>
              </a:rPr>
              <a:t>Education &amp; Awareness:</a:t>
            </a:r>
            <a:br>
              <a:rPr lang="en-US" sz="2800" b="1" dirty="0">
                <a:latin typeface="Ubuntu Light" panose="020B0304030602030204" pitchFamily="34" charset="0"/>
              </a:rPr>
            </a:br>
            <a:r>
              <a:rPr lang="en-US" sz="2800" b="1" dirty="0">
                <a:latin typeface="Ubuntu Light" panose="020B0304030602030204" pitchFamily="34" charset="0"/>
              </a:rPr>
              <a:t>Unified Leadership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 descr="Unified Leadership video on YouTube"/>
          <p:cNvPicPr>
            <a:picLocks noChangeAspect="1"/>
          </p:cNvPicPr>
          <p:nvPr/>
        </p:nvPicPr>
        <p:blipFill rotWithShape="1">
          <a:blip r:embed="rId3"/>
          <a:srcRect l="54100" t="43607" r="23235" b="27135"/>
          <a:stretch/>
        </p:blipFill>
        <p:spPr>
          <a:xfrm>
            <a:off x="756745" y="1211416"/>
            <a:ext cx="7123384" cy="5172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980" y="6064717"/>
            <a:ext cx="277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Unified Leadership </a:t>
            </a:r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1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5310" y="1531583"/>
            <a:ext cx="8361680" cy="310872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Training: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Ubuntu Light" panose="020B0304030602030204" pitchFamily="34" charset="0"/>
              </a:rPr>
              <a:t>Athletes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have a choice </a:t>
            </a:r>
            <a:r>
              <a:rPr lang="en-US" sz="2400" dirty="0">
                <a:latin typeface="Ubuntu Light" panose="020B0304030602030204" pitchFamily="34" charset="0"/>
              </a:rPr>
              <a:t>in how and where you lead in Special Olympics. You need to be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trained in the knowledge and skills </a:t>
            </a:r>
            <a:r>
              <a:rPr lang="en-US" sz="2400" dirty="0">
                <a:latin typeface="Ubuntu Light" panose="020B0304030602030204" pitchFamily="34" charset="0"/>
              </a:rPr>
              <a:t>to be successful in whatever you choose. 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1025014" y="424718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Guiding Principles of Athlete Leadership</a:t>
            </a:r>
          </a:p>
        </p:txBody>
      </p:sp>
    </p:spTree>
    <p:extLst>
      <p:ext uri="{BB962C8B-B14F-4D97-AF65-F5344CB8AC3E}">
        <p14:creationId xmlns:p14="http://schemas.microsoft.com/office/powerpoint/2010/main" val="281073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1849" y="503718"/>
            <a:ext cx="6947338" cy="425054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Guiding Principles of Athlete Leadership</a:t>
            </a:r>
            <a:endParaRPr lang="en-US" dirty="0"/>
          </a:p>
        </p:txBody>
      </p:sp>
      <p:pic>
        <p:nvPicPr>
          <p:cNvPr id="3" name="Picture 2" descr="An outline of all Athlete Leadership courses including &quot;Introduction to Athlete Leadership&quot; and &quot;Understanding Leadership&quot; as the two core modules.&#10;&#10;Advanced Athlete Leadership courses/modules include: &#10;- Understanding Emotions&#10;- Engaging with Others&#10;- Managing Time&#10;- Leading Discussions&#10;- Unified Leadership&#10;&#10;There is space for roles courses and also personal and professional development courses, which are currently &quot;under construction.&quot;"/>
          <p:cNvPicPr>
            <a:picLocks noChangeAspect="1"/>
          </p:cNvPicPr>
          <p:nvPr/>
        </p:nvPicPr>
        <p:blipFill rotWithShape="1">
          <a:blip r:embed="rId2"/>
          <a:srcRect t="17084"/>
          <a:stretch/>
        </p:blipFill>
        <p:spPr>
          <a:xfrm>
            <a:off x="266502" y="1250732"/>
            <a:ext cx="8543883" cy="54741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521A0E-7E1D-45B1-9D07-A67E320655E6}"/>
              </a:ext>
            </a:extLst>
          </p:cNvPr>
          <p:cNvSpPr/>
          <p:nvPr/>
        </p:nvSpPr>
        <p:spPr>
          <a:xfrm>
            <a:off x="684004" y="5379522"/>
            <a:ext cx="3780961" cy="7718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C4037-351A-4620-927E-FE8F74330BC6}"/>
              </a:ext>
            </a:extLst>
          </p:cNvPr>
          <p:cNvSpPr/>
          <p:nvPr/>
        </p:nvSpPr>
        <p:spPr>
          <a:xfrm>
            <a:off x="4594812" y="5379522"/>
            <a:ext cx="3780961" cy="771896"/>
          </a:xfrm>
          <a:prstGeom prst="rect">
            <a:avLst/>
          </a:prstGeom>
          <a:solidFill>
            <a:srgbClr val="28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A0036-D06C-40A1-851F-C674CD5433BB}"/>
              </a:ext>
            </a:extLst>
          </p:cNvPr>
          <p:cNvSpPr txBox="1"/>
          <p:nvPr/>
        </p:nvSpPr>
        <p:spPr>
          <a:xfrm>
            <a:off x="4594812" y="5433243"/>
            <a:ext cx="3780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  <a:t>CURRENTLY</a:t>
            </a:r>
            <a:b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</a:br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  <a:t>IN DEVELOPMENT</a:t>
            </a:r>
            <a:b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</a:br>
            <a:endParaRPr lang="en-US" b="1" dirty="0">
              <a:solidFill>
                <a:schemeClr val="bg1"/>
              </a:solidFill>
              <a:latin typeface="Ubuntu" panose="020B0504030602030204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47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5D5F-9CB7-914D-A202-7F32A63F48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4455" y="564349"/>
            <a:ext cx="7886700" cy="55742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Module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C308E-1212-4B41-8238-CC796F20B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5876" y="1761944"/>
            <a:ext cx="7886700" cy="326350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sz="1800" b="1" u="sng" dirty="0">
                <a:latin typeface="Ubuntu Light" panose="020B0304030602030204" pitchFamily="34" charset="0"/>
              </a:rPr>
              <a:t>In this </a:t>
            </a:r>
            <a:r>
              <a:rPr lang="en-US" sz="2000" b="1" u="sng" dirty="0">
                <a:latin typeface="Ubuntu Light" panose="020B0304030602030204" pitchFamily="34" charset="0"/>
              </a:rPr>
              <a:t>module, you will: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Discuss the </a:t>
            </a:r>
            <a:r>
              <a:rPr lang="en-US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Special Olympics mission </a:t>
            </a:r>
            <a:r>
              <a:rPr lang="en-US" sz="2000" dirty="0">
                <a:latin typeface="Ubuntu Light" panose="020B0304030602030204" pitchFamily="34" charset="0"/>
              </a:rPr>
              <a:t>and what makes it unique.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Learn the basic concepts and </a:t>
            </a:r>
            <a:r>
              <a:rPr lang="en-US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guiding principles </a:t>
            </a:r>
            <a:r>
              <a:rPr lang="en-US" sz="2000" dirty="0">
                <a:latin typeface="Ubuntu Light" panose="020B0304030602030204" pitchFamily="34" charset="0"/>
              </a:rPr>
              <a:t>of Athlete Leadership.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Identify </a:t>
            </a:r>
            <a:r>
              <a:rPr lang="en-US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Athlete Leadership </a:t>
            </a:r>
            <a:r>
              <a:rPr lang="en-US" sz="2000" dirty="0">
                <a:latin typeface="Ubuntu Light" panose="020B0304030602030204" pitchFamily="34" charset="0"/>
              </a:rPr>
              <a:t>roles that interest you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Write your </a:t>
            </a:r>
            <a:r>
              <a:rPr lang="en-US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personal mission statement </a:t>
            </a:r>
            <a:r>
              <a:rPr lang="en-US" sz="2000" dirty="0">
                <a:latin typeface="Ubuntu Light" panose="020B0304030602030204" pitchFamily="34" charset="0"/>
              </a:rPr>
              <a:t>(goal or purpose).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Create an </a:t>
            </a:r>
            <a:r>
              <a:rPr lang="en-US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action plan </a:t>
            </a:r>
            <a:r>
              <a:rPr lang="en-US" sz="2000" dirty="0">
                <a:latin typeface="Ubuntu Light" panose="020B0304030602030204" pitchFamily="34" charset="0"/>
              </a:rPr>
              <a:t>for your next steps toward Athlete Leadership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US" dirty="0"/>
          </a:p>
        </p:txBody>
      </p:sp>
      <p:sp>
        <p:nvSpPr>
          <p:cNvPr id="4" name="AutoShape 2" descr="https://previews.dropbox.com/p/thumb/AA5UqonZAXUwo6sbSv0AArEacjjX7h5QdUr0FnXtEEkBuoXoUWX5vmXk1Chhin9kBgS4RR0Z5NiDVxDXI4yI8Z2pUa4Ir5_hi_BJJuGH05NuJkBMzPQwu59QjuW6A8YFaT-lVqVlZWO97UDBI7R2SxHYBSbQseKQgC3iHhGomdwrX8cYLX4iwpQpU9K5y6LhQyWaO0s0TTESHq37_LhlaR5YmviifmUUQtQMmv3FoRriZ9MJ1c26yZOawucGk2ErVThk5G8fo3gpmNp16qlziyvVQRgWqipXMJKKfry_KJFqx01q3ngRLbkzqYuSYTeccTEOBWNuqE6Ac270sg57mCve2zEG5Owdlf-zdJcYwlmOfg/p.png?fv_content=true&amp;size_mode=5"/>
          <p:cNvSpPr>
            <a:spLocks noChangeAspect="1" noChangeArrowheads="1"/>
          </p:cNvSpPr>
          <p:nvPr/>
        </p:nvSpPr>
        <p:spPr bwMode="auto">
          <a:xfrm>
            <a:off x="155574" y="-144463"/>
            <a:ext cx="617427" cy="6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0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s with a microphone in front of a large pad of paper and talks to a group of people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r="13290" b="2511"/>
          <a:stretch/>
        </p:blipFill>
        <p:spPr>
          <a:xfrm>
            <a:off x="2389208" y="744417"/>
            <a:ext cx="4365584" cy="53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 around a bocce court and make sure everything looks ready for the competition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/>
          <a:stretch/>
        </p:blipFill>
        <p:spPr>
          <a:xfrm>
            <a:off x="2336099" y="744417"/>
            <a:ext cx="4471802" cy="53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s at a podium and gives a speech to the crowd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/>
          <a:stretch/>
        </p:blipFill>
        <p:spPr>
          <a:xfrm>
            <a:off x="968311" y="952538"/>
            <a:ext cx="7207378" cy="54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 in front of a sign that reads &quot;Fit Families Special Olympics Rwanda&quot; and write on a board in front of an audience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5454"/>
          <a:stretch/>
        </p:blipFill>
        <p:spPr>
          <a:xfrm>
            <a:off x="968311" y="1087879"/>
            <a:ext cx="7207378" cy="54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blows a whistle and points at a player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441"/>
          <a:stretch/>
        </p:blipFill>
        <p:spPr>
          <a:xfrm>
            <a:off x="370954" y="1051785"/>
            <a:ext cx="8402092" cy="55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1849" y="503718"/>
            <a:ext cx="6947338" cy="425054"/>
          </a:xfrm>
          <a:prstGeom prst="rect">
            <a:avLst/>
          </a:prstGeom>
        </p:spPr>
        <p:txBody>
          <a:bodyPr anchor="ctr"/>
          <a:lstStyle/>
          <a:p>
            <a:r>
              <a:rPr lang="en-US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Guiding Principles of Athlete Leadership</a:t>
            </a:r>
            <a:endParaRPr lang="en-US" dirty="0"/>
          </a:p>
        </p:txBody>
      </p:sp>
      <p:pic>
        <p:nvPicPr>
          <p:cNvPr id="3" name="Picture 2" descr="An outline of all Athlete Leadership courses including &quot;Introduction to Athlete Leadership&quot; and &quot;Understanding Leadership&quot; as the two core modules.&#10;&#10;Advanced Athlete Leadership courses/modules include: &#10;- Understanding Emotions&#10;- Engaging with Others&#10;- Managing Time&#10;- Leading Discussions&#10;- Unified Leadership&#10;&#10;There is space for roles courses and also personal and professional development courses, which are currently &quot;under construction.&quot;"/>
          <p:cNvPicPr>
            <a:picLocks noChangeAspect="1"/>
          </p:cNvPicPr>
          <p:nvPr/>
        </p:nvPicPr>
        <p:blipFill rotWithShape="1">
          <a:blip r:embed="rId2"/>
          <a:srcRect t="17084"/>
          <a:stretch/>
        </p:blipFill>
        <p:spPr>
          <a:xfrm>
            <a:off x="266502" y="1250732"/>
            <a:ext cx="8543883" cy="54741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9C4037-351A-4620-927E-FE8F74330BC6}"/>
              </a:ext>
            </a:extLst>
          </p:cNvPr>
          <p:cNvSpPr/>
          <p:nvPr/>
        </p:nvSpPr>
        <p:spPr>
          <a:xfrm>
            <a:off x="4594812" y="5379522"/>
            <a:ext cx="3780961" cy="771896"/>
          </a:xfrm>
          <a:prstGeom prst="rect">
            <a:avLst/>
          </a:prstGeom>
          <a:solidFill>
            <a:srgbClr val="289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A0036-D06C-40A1-851F-C674CD5433BB}"/>
              </a:ext>
            </a:extLst>
          </p:cNvPr>
          <p:cNvSpPr txBox="1"/>
          <p:nvPr/>
        </p:nvSpPr>
        <p:spPr>
          <a:xfrm>
            <a:off x="4594812" y="5433243"/>
            <a:ext cx="3780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  <a:t>CURRENTLY</a:t>
            </a:r>
            <a:b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</a:br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  <a:t>IN DEVELOPMENT</a:t>
            </a:r>
            <a:b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</a:br>
            <a:endParaRPr lang="en-US" b="1" dirty="0">
              <a:solidFill>
                <a:schemeClr val="bg1"/>
              </a:solidFill>
              <a:latin typeface="Ubuntu" panose="020B0504030602030204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1368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2455" y="1735119"/>
            <a:ext cx="8092190" cy="345699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Leadership Positions: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Ubuntu Light" panose="020B0304030602030204" pitchFamily="34" charset="0"/>
              </a:rPr>
              <a:t>Create </a:t>
            </a:r>
            <a:r>
              <a:rPr lang="en-U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meaningful positions of influence and leadership </a:t>
            </a:r>
            <a:r>
              <a:rPr lang="en-US" sz="2400" dirty="0">
                <a:latin typeface="Ubuntu Light" panose="020B0304030602030204" pitchFamily="34" charset="0"/>
              </a:rPr>
              <a:t>throughout the organization and community for people with intellectual disabilities. The organization will become athlete led where athletes help determine policy, set direction, and lead programming.</a:t>
            </a:r>
          </a:p>
          <a:p>
            <a:pPr marL="0" indent="0">
              <a:buNone/>
            </a:pPr>
            <a:endParaRPr lang="en-US" sz="2400" dirty="0">
              <a:latin typeface="Ubuntu Light" panose="020B03040306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4927" y="444893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Guiding Principles of Athlete Leadership</a:t>
            </a:r>
          </a:p>
        </p:txBody>
      </p:sp>
    </p:spTree>
    <p:extLst>
      <p:ext uri="{BB962C8B-B14F-4D97-AF65-F5344CB8AC3E}">
        <p14:creationId xmlns:p14="http://schemas.microsoft.com/office/powerpoint/2010/main" val="3432252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352" y="1221422"/>
            <a:ext cx="8332940" cy="2418160"/>
          </a:xfrm>
          <a:prstGeom prst="rect">
            <a:avLst/>
          </a:prstGeom>
        </p:spPr>
        <p:txBody>
          <a:bodyPr/>
          <a:lstStyle/>
          <a:p>
            <a:pPr marL="257175" indent="-257175">
              <a:lnSpc>
                <a:spcPct val="150000"/>
              </a:lnSpc>
            </a:pPr>
            <a:r>
              <a:rPr lang="en-US" sz="2400" dirty="0">
                <a:latin typeface="Ubuntu Light" panose="020B0304030602030204" pitchFamily="34" charset="0"/>
              </a:rPr>
              <a:t>Focus shifted from offering programs </a:t>
            </a:r>
            <a:r>
              <a:rPr lang="en-US" sz="2400" b="1" dirty="0">
                <a:latin typeface="Ubuntu Light" panose="020B0304030602030204" pitchFamily="34" charset="0"/>
              </a:rPr>
              <a:t>for</a:t>
            </a:r>
            <a:r>
              <a:rPr lang="en-US" sz="2400" dirty="0">
                <a:latin typeface="Ubuntu Light" panose="020B0304030602030204" pitchFamily="34" charset="0"/>
              </a:rPr>
              <a:t> people with ID to one of respect for people with ID, their experience, and their potential to develop their abilities even further. </a:t>
            </a:r>
          </a:p>
          <a:p>
            <a:pPr marL="257175" indent="-257175">
              <a:lnSpc>
                <a:spcPct val="150000"/>
              </a:lnSpc>
            </a:pPr>
            <a:r>
              <a:rPr lang="en-US" sz="2400" dirty="0">
                <a:latin typeface="Ubuntu Light" panose="020B0304030602030204" pitchFamily="34" charset="0"/>
              </a:rPr>
              <a:t>Program leaders need to listen to ideas of athletes and make them part of the planning process.</a:t>
            </a:r>
          </a:p>
          <a:p>
            <a:pPr marL="0" indent="0">
              <a:buNone/>
            </a:pPr>
            <a:endParaRPr lang="en-US" sz="1800" dirty="0">
              <a:latin typeface="Ubuntu Light" panose="020B03040306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0526" y="431951"/>
            <a:ext cx="7539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Organization Shift</a:t>
            </a:r>
          </a:p>
        </p:txBody>
      </p:sp>
      <p:pic>
        <p:nvPicPr>
          <p:cNvPr id="5" name="Picture 4" descr="This is a graphic that shows three different cartoon drawings. &#10;&#10;The first one says &quot;for&quot; on top of it and has the athlete being talked at by another person.&#10;&#10;The second one says &quot;with&quot; on top of it and has the athlete in between two other people holding hands.&#10;&#10;The third one says &quot;led by&quot; on top of it and has the athlete telling two other people what to do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766" y="4525108"/>
            <a:ext cx="5693285" cy="161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60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497" y="1259459"/>
            <a:ext cx="8489005" cy="508327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latin typeface="Ubuntu Light" panose="020B0304030602030204" pitchFamily="34" charset="0"/>
              </a:rPr>
              <a:t>Principles in Practice:</a:t>
            </a:r>
          </a:p>
          <a:p>
            <a:pPr marL="0" indent="0">
              <a:buNone/>
            </a:pPr>
            <a:r>
              <a:rPr lang="en-US" sz="2400" dirty="0">
                <a:latin typeface="Ubuntu Light" panose="020B0304030602030204" pitchFamily="34" charset="0"/>
              </a:rPr>
              <a:t>1. You will be split into three equal groups.</a:t>
            </a:r>
          </a:p>
          <a:p>
            <a:pPr marL="0" indent="0">
              <a:buNone/>
            </a:pPr>
            <a:endParaRPr lang="en-US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Ubuntu Light" panose="020B0304030602030204" pitchFamily="34" charset="0"/>
              </a:rPr>
              <a:t>2. The first group is assigned “Education and Awareness,” the second group has “Training,” and the third group has </a:t>
            </a:r>
            <a:br>
              <a:rPr lang="en-US" sz="2400" dirty="0">
                <a:latin typeface="Ubuntu Light" panose="020B0304030602030204" pitchFamily="34" charset="0"/>
              </a:rPr>
            </a:br>
            <a:r>
              <a:rPr lang="en-US" sz="2400" dirty="0">
                <a:latin typeface="Ubuntu Light" panose="020B0304030602030204" pitchFamily="34" charset="0"/>
              </a:rPr>
              <a:t>“Leadership Positions.”</a:t>
            </a:r>
          </a:p>
          <a:p>
            <a:pPr marL="0" indent="0">
              <a:buNone/>
            </a:pPr>
            <a:endParaRPr lang="en-US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Ubuntu Light" panose="020B0304030602030204" pitchFamily="34" charset="0"/>
              </a:rPr>
              <a:t>3. Your goal as a team is to show us what it will look like to you when that principle is done successfully. Be creative!</a:t>
            </a:r>
          </a:p>
          <a:p>
            <a:pPr marL="0" indent="0">
              <a:buNone/>
            </a:pPr>
            <a:endParaRPr lang="en-US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Ubuntu Light" panose="020B0304030602030204" pitchFamily="34" charset="0"/>
              </a:rPr>
              <a:t>4. You have 10 minutes to think of a skit, make up a dance, create a song, draw something, create a story, tell a poem – whatever you want.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4760" y="515262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Guiding Principles of Athlete Leadership</a:t>
            </a:r>
          </a:p>
        </p:txBody>
      </p:sp>
    </p:spTree>
    <p:extLst>
      <p:ext uri="{BB962C8B-B14F-4D97-AF65-F5344CB8AC3E}">
        <p14:creationId xmlns:p14="http://schemas.microsoft.com/office/powerpoint/2010/main" val="1883012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-1" y="1449721"/>
            <a:ext cx="8933793" cy="32635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In this lesson, you will: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Explore specific roles available to Athlete Leaders.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Assess your strengths and opportunities for leadership development.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Write your personal mission </a:t>
            </a:r>
            <a:r>
              <a:rPr lang="en-US" sz="2000" i="1" dirty="0">
                <a:solidFill>
                  <a:schemeClr val="bg1"/>
                </a:solidFill>
                <a:latin typeface="Ubuntu Light" panose="020B0304030602030204" pitchFamily="34" charset="0"/>
              </a:rPr>
              <a:t>(goal or purpose)</a:t>
            </a:r>
            <a:r>
              <a:rPr 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 statement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Start an action plan or identify the next steps to take on your leadership journey.</a:t>
            </a:r>
          </a:p>
          <a:p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Lesson 3: Athlete Leaders</a:t>
            </a:r>
          </a:p>
        </p:txBody>
      </p:sp>
    </p:spTree>
    <p:extLst>
      <p:ext uri="{BB962C8B-B14F-4D97-AF65-F5344CB8AC3E}">
        <p14:creationId xmlns:p14="http://schemas.microsoft.com/office/powerpoint/2010/main" val="151794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/>
          <a:p>
            <a:r>
              <a:rPr lang="en-US" sz="2700" b="1" dirty="0">
                <a:latin typeface="Ubuntu Light" panose="020B0304030602030204" pitchFamily="34" charset="0"/>
              </a:rPr>
              <a:t>Introductions</a:t>
            </a:r>
            <a:r>
              <a:rPr lang="en-US" dirty="0">
                <a:latin typeface="Ubuntu Light" panose="020B0304030602030204" pitchFamily="34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063" y="1672260"/>
            <a:ext cx="7461647" cy="3348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400" b="1" u="sng" dirty="0">
                <a:latin typeface="Ubuntu Light" panose="020B0304030602030204" pitchFamily="34" charset="0"/>
              </a:rPr>
              <a:t>Please tell us:</a:t>
            </a:r>
            <a:endParaRPr lang="en-US" sz="2400" u="sng" dirty="0">
              <a:latin typeface="Ubuntu Light" panose="020B0304030602030204" pitchFamily="34" charset="0"/>
            </a:endParaRPr>
          </a:p>
          <a:p>
            <a:pPr lvl="0"/>
            <a:endParaRPr lang="en-US" sz="2400" dirty="0">
              <a:latin typeface="Ubuntu Light" panose="020B0304030602030204" pitchFamily="34" charset="0"/>
            </a:endParaRP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Your name</a:t>
            </a: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Something you’ve learned from being part of Special Olympics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251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72056" y="435328"/>
            <a:ext cx="6531769" cy="290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Ubuntu Light" panose="020B0304030602030204" pitchFamily="34" charset="0"/>
              </a:rPr>
              <a:t>Local Program roles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923" y="1720243"/>
            <a:ext cx="83400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/>
            <a:r>
              <a:rPr lang="en-US" sz="60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List the roles that athlete leaders can take on within your Program</a:t>
            </a:r>
            <a:endParaRPr lang="en-US" sz="2800" b="1" i="1" u="sng" dirty="0">
              <a:solidFill>
                <a:srgbClr val="000000"/>
              </a:solidFill>
              <a:highlight>
                <a:srgbClr val="FFFF00"/>
              </a:highlight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9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72056" y="435328"/>
            <a:ext cx="6531769" cy="290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Ubuntu Light" panose="020B0304030602030204" pitchFamily="34" charset="0"/>
              </a:rPr>
              <a:t>Strengths and Opportunities Reflection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923" y="2165412"/>
            <a:ext cx="83400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What are my greatest strengths? What am I good at?</a:t>
            </a:r>
          </a:p>
          <a:p>
            <a:pPr marL="342900" indent="-342900" defTabSz="685800" fontAlgn="base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  <a:p>
            <a:pPr marL="342900" indent="-342900" defTabSz="685800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What things are most important to me? Why are those things important to me?</a:t>
            </a:r>
          </a:p>
          <a:p>
            <a:pPr marL="342900" indent="-342900" defTabSz="685800" fontAlgn="base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  <a:p>
            <a:pPr marL="342900" indent="-342900" defTabSz="685800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How can I best give back to Special Olympics? Why is that important to me?</a:t>
            </a:r>
          </a:p>
          <a:p>
            <a:pPr marL="342900" indent="-342900" defTabSz="685800" fontAlgn="base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  <a:p>
            <a:pPr marL="342900" indent="-342900" defTabSz="685800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What things do I</a:t>
            </a:r>
            <a:r>
              <a:rPr lang="en-US" sz="2400" b="1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want to get better at? How can I get better at them?</a:t>
            </a:r>
            <a:endParaRPr lang="en-US" sz="105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7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945" y="1383912"/>
            <a:ext cx="8794532" cy="310872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Mission Statement Outline: 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>
                <a:latin typeface="Ubuntu Light" panose="020B0304030602030204" pitchFamily="34" charset="0"/>
              </a:rPr>
              <a:t>What leader do I want to be?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>
                <a:latin typeface="Ubuntu Light" panose="020B0304030602030204" pitchFamily="34" charset="0"/>
              </a:rPr>
              <a:t>How will I do it?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>
                <a:latin typeface="Ubuntu Light" panose="020B0304030602030204" pitchFamily="34" charset="0"/>
              </a:rPr>
              <a:t>Why do I want to do it?</a:t>
            </a:r>
          </a:p>
          <a:p>
            <a:pPr lvl="0"/>
            <a:endParaRPr lang="en-US" sz="2000" dirty="0">
              <a:latin typeface="Ubuntu Light" panose="020B0304030602030204" pitchFamily="34" charset="0"/>
            </a:endParaRPr>
          </a:p>
          <a:p>
            <a:pPr lvl="0"/>
            <a:endParaRPr lang="en-US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Ubuntu Light" panose="020B0304030602030204" pitchFamily="34" charset="0"/>
              </a:rPr>
              <a:t>I want to _____. I can do this through ______. My goal is to _________.</a:t>
            </a:r>
          </a:p>
          <a:p>
            <a:pPr marL="0" indent="0">
              <a:buNone/>
            </a:pPr>
            <a:r>
              <a:rPr lang="en-US" sz="1600" dirty="0">
                <a:latin typeface="Ubuntu Light" panose="020B0304030602030204" pitchFamily="34" charset="0"/>
              </a:rPr>
              <a:t>	        (be)			                           (how)		             (why</a:t>
            </a:r>
            <a:r>
              <a:rPr lang="en-US" sz="1400" dirty="0">
                <a:latin typeface="Ubuntu Light" panose="020B0304030602030204" pitchFamily="34" charset="0"/>
              </a:rPr>
              <a:t>)</a:t>
            </a:r>
          </a:p>
          <a:p>
            <a:pPr marL="0" indent="0">
              <a:buNone/>
            </a:pPr>
            <a:endParaRPr lang="en-US" sz="18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016877" y="389100"/>
            <a:ext cx="5954138" cy="29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241093" indent="-241093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defRPr sz="2531">
                <a:solidFill>
                  <a:schemeClr val="tx1"/>
                </a:solidFill>
                <a:latin typeface="+mn-lt"/>
                <a:ea typeface="+mn-ea"/>
                <a:cs typeface="+mn-cs"/>
                <a:sym typeface="Ubuntu" panose="020B0504030602030204" pitchFamily="34" charset="0"/>
              </a:defRPr>
            </a:lvl1pPr>
            <a:lvl2pPr marL="285740" indent="-285740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2531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2pPr>
            <a:lvl3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3pPr>
            <a:lvl4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4pPr>
            <a:lvl5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5pPr>
            <a:lvl6pPr marL="857220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6pPr>
            <a:lvl7pPr marL="1178677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7pPr>
            <a:lvl8pPr marL="1500134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8pPr>
            <a:lvl9pPr marL="1821591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9pPr>
          </a:lstStyle>
          <a:p>
            <a:pPr marL="180820" indent="-180820" defTabSz="685800">
              <a:spcBef>
                <a:spcPts val="633"/>
              </a:spcBef>
            </a:pPr>
            <a:r>
              <a:rPr lang="en-US" sz="2800" b="1" kern="0" dirty="0">
                <a:solidFill>
                  <a:prstClr val="black"/>
                </a:solidFill>
                <a:latin typeface="Ubuntu Light" panose="020B0304030602030204" pitchFamily="34" charset="0"/>
              </a:rPr>
              <a:t>Personal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539746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16877" y="504625"/>
            <a:ext cx="5953125" cy="290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Ubuntu Light" panose="020B0304030602030204" pitchFamily="34" charset="0"/>
              </a:rPr>
              <a:t>Action Plan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6EA3AB5-A68C-49F6-AD92-EF9818CDC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053184"/>
              </p:ext>
            </p:extLst>
          </p:nvPr>
        </p:nvGraphicFramePr>
        <p:xfrm>
          <a:off x="285008" y="1134225"/>
          <a:ext cx="8538356" cy="5177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4589">
                  <a:extLst>
                    <a:ext uri="{9D8B030D-6E8A-4147-A177-3AD203B41FA5}">
                      <a16:colId xmlns:a16="http://schemas.microsoft.com/office/drawing/2014/main" val="2147537774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3678265255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3803088486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2621543408"/>
                    </a:ext>
                  </a:extLst>
                </a:gridCol>
              </a:tblGrid>
              <a:tr h="1062710">
                <a:tc gridSpan="4">
                  <a:txBody>
                    <a:bodyPr/>
                    <a:lstStyle/>
                    <a:p>
                      <a:r>
                        <a:rPr lang="en-US" sz="2800" b="1" dirty="0"/>
                        <a:t>Personal Mission Statement: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88712"/>
                  </a:ext>
                </a:extLst>
              </a:tr>
              <a:tr h="1549686">
                <a:tc>
                  <a:txBody>
                    <a:bodyPr/>
                    <a:lstStyle/>
                    <a:p>
                      <a:r>
                        <a:rPr lang="en-US" sz="2400" b="1" dirty="0"/>
                        <a:t>Who are the people that can help 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What training do I need?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What challenges might I face?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What are solutions to those challenges?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763389"/>
                  </a:ext>
                </a:extLst>
              </a:tr>
              <a:tr h="1549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91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560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4EE989-7310-6248-8713-D57062E33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8" y="1608284"/>
            <a:ext cx="4308737" cy="232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DF6749-BDAB-44B2-98F1-D002DE4FAC5F}"/>
              </a:ext>
            </a:extLst>
          </p:cNvPr>
          <p:cNvSpPr txBox="1"/>
          <p:nvPr/>
        </p:nvSpPr>
        <p:spPr>
          <a:xfrm>
            <a:off x="4346222" y="4831644"/>
            <a:ext cx="5260622" cy="12926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Please take the evaluation:</a:t>
            </a:r>
            <a:br>
              <a:rPr lang="en-US" dirty="0"/>
            </a:b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https://specialolympics.qualtrics.com</a:t>
            </a:r>
            <a:b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</a:b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/jfe/form/SV_5cZHOzU0qemAkDP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3A867-BAA4-4FB4-81DE-0D1B0237006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82" y="4831644"/>
            <a:ext cx="1292662" cy="1292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245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70338" y="1713098"/>
            <a:ext cx="8336777" cy="2953495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Be respectful of the person speaking 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Engage in the class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Ask questions and ask your mentor for help if you need it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Minimize distractions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16877" y="553534"/>
            <a:ext cx="5493327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Expectations – For Athletes </a:t>
            </a:r>
          </a:p>
        </p:txBody>
      </p:sp>
    </p:spTree>
    <p:extLst>
      <p:ext uri="{BB962C8B-B14F-4D97-AF65-F5344CB8AC3E}">
        <p14:creationId xmlns:p14="http://schemas.microsoft.com/office/powerpoint/2010/main" val="304700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47118" y="1446445"/>
            <a:ext cx="7541387" cy="4691595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Be attentive.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Be prepared to assist athletes </a:t>
            </a:r>
            <a:r>
              <a:rPr lang="en-US" sz="2400" b="1" dirty="0">
                <a:latin typeface="Ubuntu Light" panose="020B0304030602030204" pitchFamily="34" charset="0"/>
              </a:rPr>
              <a:t>if they ask for it.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Do not speak for athletes; give help only if the athlete is asking for help. 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Don’t just step in and assume they need help.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Be energetic and positive.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latin typeface="Ubuntu Light" panose="020B0304030602030204" pitchFamily="34" charset="0"/>
              </a:rPr>
              <a:t>Minimize distractions.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" y="5692379"/>
            <a:ext cx="3631406" cy="140494"/>
          </a:xfrm>
          <a:prstGeom prst="rect">
            <a:avLst/>
          </a:prstGeom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 </a:t>
            </a:r>
            <a:endParaRPr lang="en-US" sz="1200" b="1" dirty="0">
              <a:solidFill>
                <a:srgbClr val="000000"/>
              </a:solidFill>
              <a:latin typeface="Helvetica Neue"/>
              <a:ea typeface="ヒラギノ角ゴ ProN W3" charset="-128"/>
              <a:cs typeface="Helvetica Neue"/>
              <a:sym typeface="Gill Sans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140497" y="573919"/>
            <a:ext cx="5493327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Expectations – For Mentors </a:t>
            </a:r>
          </a:p>
        </p:txBody>
      </p:sp>
    </p:spTree>
    <p:extLst>
      <p:ext uri="{BB962C8B-B14F-4D97-AF65-F5344CB8AC3E}">
        <p14:creationId xmlns:p14="http://schemas.microsoft.com/office/powerpoint/2010/main" val="242746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21520" y="1253104"/>
            <a:ext cx="8465127" cy="5604896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Be prepared to teach and try to meet the needs of all athletes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Challenge participants to learn something new about themselves and others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Provide opportunities for each athlete to be successful and grow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Support and engage in discussion and questioning that lead to learning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latin typeface="Ubuntu Light" panose="020B0304030602030204" pitchFamily="34" charset="0"/>
              </a:rPr>
              <a:t>Treat athletes and mentors with respect and care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83673" y="484200"/>
            <a:ext cx="6262255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Expectations – For Facilitators  </a:t>
            </a:r>
          </a:p>
        </p:txBody>
      </p:sp>
    </p:spTree>
    <p:extLst>
      <p:ext uri="{BB962C8B-B14F-4D97-AF65-F5344CB8AC3E}">
        <p14:creationId xmlns:p14="http://schemas.microsoft.com/office/powerpoint/2010/main" val="39749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/>
          <a:p>
            <a:r>
              <a:rPr lang="en-US" sz="2700" b="1" dirty="0">
                <a:latin typeface="Ubuntu Light" panose="020B0304030602030204" pitchFamily="34" charset="0"/>
              </a:rPr>
              <a:t>Introductions</a:t>
            </a:r>
            <a:r>
              <a:rPr lang="en-US" dirty="0">
                <a:latin typeface="Ubuntu Light" panose="020B0304030602030204" pitchFamily="34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063" y="1672260"/>
            <a:ext cx="7461647" cy="3348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400" b="1" u="sng" dirty="0">
                <a:latin typeface="Ubuntu Light" panose="020B0304030602030204" pitchFamily="34" charset="0"/>
              </a:rPr>
              <a:t>Meet a fellow athlete leader!</a:t>
            </a:r>
            <a:endParaRPr lang="en-US" sz="2400" u="sng" dirty="0">
              <a:latin typeface="Ubuntu Light" panose="020B0304030602030204" pitchFamily="34" charset="0"/>
            </a:endParaRPr>
          </a:p>
          <a:p>
            <a:pPr lvl="0"/>
            <a:endParaRPr lang="en-US" sz="2400" dirty="0">
              <a:latin typeface="Ubuntu Light" panose="020B0304030602030204" pitchFamily="34" charset="0"/>
            </a:endParaRP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i="1" dirty="0">
                <a:highlight>
                  <a:srgbClr val="FFFF00"/>
                </a:highlight>
                <a:latin typeface="Ubuntu Light" panose="020B0304030602030204" pitchFamily="34" charset="0"/>
              </a:rPr>
              <a:t>Insert pictures and description of athlete leader here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05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80475" y="1656798"/>
            <a:ext cx="8229600" cy="310872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u="sng" dirty="0">
                <a:latin typeface="Ubuntu Light" panose="020B0304030602030204" pitchFamily="34" charset="0"/>
              </a:rPr>
              <a:t>There are three lessons in this module: 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Overview of Special Olympics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Principles of Athlete Leadership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>
                <a:latin typeface="Ubuntu Light" panose="020B0304030602030204" pitchFamily="34" charset="0"/>
              </a:rPr>
              <a:t>Your Role in Athlete Leadership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90075" y="468951"/>
            <a:ext cx="4467240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Module Lessons</a:t>
            </a:r>
          </a:p>
        </p:txBody>
      </p:sp>
    </p:spTree>
    <p:extLst>
      <p:ext uri="{BB962C8B-B14F-4D97-AF65-F5344CB8AC3E}">
        <p14:creationId xmlns:p14="http://schemas.microsoft.com/office/powerpoint/2010/main" val="429263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9522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Ubuntu Light" panose="020B0304030602030204" pitchFamily="34" charset="0"/>
              </a:rPr>
              <a:t>Lesson 1: Overview of Special Olympics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941680"/>
            <a:ext cx="7886700" cy="326350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8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In this lesson, you will</a:t>
            </a:r>
            <a:r>
              <a:rPr lang="en-US" sz="2800" u="sng" dirty="0">
                <a:solidFill>
                  <a:schemeClr val="bg1"/>
                </a:solidFill>
                <a:latin typeface="Ubuntu Light" panose="020B0304030602030204" pitchFamily="34" charset="0"/>
              </a:rPr>
              <a:t>: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Ubuntu Light" panose="020B0304030602030204" pitchFamily="34" charset="0"/>
              </a:rPr>
              <a:t>Review and Discuss the Special Olympics Mission Statement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Ubuntu Light" panose="020B0304030602030204" pitchFamily="34" charset="0"/>
              </a:rPr>
              <a:t>Review what makes Special Olympics unique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Ubuntu Light" panose="020B0304030602030204" pitchFamily="34" charset="0"/>
              </a:rPr>
              <a:t>Learn important facts about Special Olympics</a:t>
            </a:r>
          </a:p>
          <a:p>
            <a:endParaRPr lang="en-US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7805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SO_AP_Presentation.potx</Template>
  <TotalTime>7660</TotalTime>
  <Words>1181</Words>
  <Application>Microsoft Office PowerPoint</Application>
  <PresentationFormat>On-screen Show (4:3)</PresentationFormat>
  <Paragraphs>158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Gill Sans</vt:lpstr>
      <vt:lpstr>Helvetica Neue</vt:lpstr>
      <vt:lpstr>Ubuntu</vt:lpstr>
      <vt:lpstr>Ubuntu Light</vt:lpstr>
      <vt:lpstr>1_Custom Design</vt:lpstr>
      <vt:lpstr>2_Custom Design</vt:lpstr>
      <vt:lpstr>3_Custom Design</vt:lpstr>
      <vt:lpstr>PowerPoint Presentation</vt:lpstr>
      <vt:lpstr>Module Overview</vt:lpstr>
      <vt:lpstr>Introductions </vt:lpstr>
      <vt:lpstr>PowerPoint Presentation</vt:lpstr>
      <vt:lpstr>PowerPoint Presentation</vt:lpstr>
      <vt:lpstr>PowerPoint Presentation</vt:lpstr>
      <vt:lpstr>Introductions </vt:lpstr>
      <vt:lpstr>PowerPoint Presentation</vt:lpstr>
      <vt:lpstr>Lesson 1: Overview of Special Olympics</vt:lpstr>
      <vt:lpstr>PowerPoint Presentation</vt:lpstr>
      <vt:lpstr>PowerPoint Presentation</vt:lpstr>
      <vt:lpstr>Global 2019 Data </vt:lpstr>
      <vt:lpstr>Global 2019 Data </vt:lpstr>
      <vt:lpstr>Program Facts and Information </vt:lpstr>
      <vt:lpstr>Lesson 2: Definition of Athlete Leadership</vt:lpstr>
      <vt:lpstr>PowerPoint Presentation</vt:lpstr>
      <vt:lpstr>PowerPoint Presentation</vt:lpstr>
      <vt:lpstr>PowerPoint Presentation</vt:lpstr>
      <vt:lpstr>Guiding Principles of Athlete Leadership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Guiding Principles of Athlete Leadership</vt:lpstr>
      <vt:lpstr>PowerPoint Presentation</vt:lpstr>
      <vt:lpstr>PowerPoint Presentation</vt:lpstr>
      <vt:lpstr>PowerPoint Presentation</vt:lpstr>
      <vt:lpstr>Lesson 3: Athlete Leaders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Zero-G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OGaora</dc:creator>
  <cp:lastModifiedBy>Brandon Schatsiek</cp:lastModifiedBy>
  <cp:revision>104</cp:revision>
  <dcterms:created xsi:type="dcterms:W3CDTF">2012-07-03T15:00:02Z</dcterms:created>
  <dcterms:modified xsi:type="dcterms:W3CDTF">2021-06-08T13:06:30Z</dcterms:modified>
</cp:coreProperties>
</file>