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handoutMasterIdLst>
    <p:handoutMasterId r:id="rId61"/>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 id="315"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14"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SimSun" panose="02010600030101010101" pitchFamily="2" charset="-122"/>
      <p:regular r:id="rId66"/>
    </p:embeddedFont>
    <p:embeddedFont>
      <p:font typeface="Ubuntu" panose="020B0504030602030204" pitchFamily="34" charset="0"/>
      <p:regular r:id="rId67"/>
      <p:bold r:id="rId68"/>
      <p:italic r:id="rId69"/>
      <p:boldItalic r:id="rId70"/>
    </p:embeddedFont>
    <p:embeddedFont>
      <p:font typeface="Ubuntu Light" panose="020B0304030602030204"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5E"/>
    <a:srgbClr val="009A79"/>
    <a:srgbClr val="29BB9C"/>
    <a:srgbClr val="179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85F38-1C99-452B-859A-7983EDB330C4}" v="7" dt="2022-03-17T15:51:15.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17" autoAdjust="0"/>
    <p:restoredTop sz="95118" autoAdjust="0"/>
  </p:normalViewPr>
  <p:slideViewPr>
    <p:cSldViewPr snapToGrid="0" showGuides="1">
      <p:cViewPr varScale="1">
        <p:scale>
          <a:sx n="64" d="100"/>
          <a:sy n="64" d="100"/>
        </p:scale>
        <p:origin x="1056" y="48"/>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66" d="100"/>
          <a:sy n="66" d="100"/>
        </p:scale>
        <p:origin x="3060"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dgm:spPr/>
      <dgm:t>
        <a:bodyPr/>
        <a:lstStyle/>
        <a:p>
          <a:r>
            <a:rPr lang="fr-fr" b="1" dirty="0"/>
            <a:t>Planification d’événements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dgm:spPr/>
      <dgm:t>
        <a:bodyPr/>
        <a:lstStyle/>
        <a:p>
          <a:r>
            <a:rPr lang="fr-fr" b="1" dirty="0"/>
            <a:t>Promotion d’événements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dgm:spPr/>
      <dgm:t>
        <a:bodyPr/>
        <a:lstStyle/>
        <a:p>
          <a:r>
            <a:rPr lang="fr-fr" b="1" dirty="0"/>
            <a:t>Exécution d’</a:t>
          </a:r>
          <a:r>
            <a:rPr lang="en-US" b="1" dirty="0" err="1"/>
            <a:t>événements</a:t>
          </a:r>
          <a:endParaRPr lang="fr-fr" b="1" dirty="0"/>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17ABE-54F9-46BD-9B9D-76B5A6E4E95D}" type="doc">
      <dgm:prSet loTypeId="urn:microsoft.com/office/officeart/2005/8/layout/hList6" loCatId="list" qsTypeId="urn:microsoft.com/office/officeart/2005/8/quickstyle/simple1" qsCatId="simple" csTypeId="urn:microsoft.com/office/officeart/2005/8/colors/accent2_4" csCatId="accent2" phldr="1"/>
      <dgm:spPr/>
      <dgm:t>
        <a:bodyPr/>
        <a:lstStyle/>
        <a:p>
          <a:endParaRPr lang="en-US"/>
        </a:p>
      </dgm:t>
    </dgm:pt>
    <dgm:pt modelId="{EE53B686-A166-4271-82C1-02DBAB803FFE}">
      <dgm:prSet phldrT="[Text]"/>
      <dgm:spPr/>
      <dgm:t>
        <a:bodyPr/>
        <a:lstStyle/>
        <a:p>
          <a:r>
            <a:rPr lang="fr-fr" dirty="0"/>
            <a:t>Jeux Nationaux</a:t>
          </a:r>
        </a:p>
      </dgm:t>
    </dgm:pt>
    <dgm:pt modelId="{B9592829-013D-4554-A033-6A00DB964A2F}" type="parTrans" cxnId="{C8B917D4-BB7E-42E8-B5D9-F2FDA4558E72}">
      <dgm:prSet/>
      <dgm:spPr/>
      <dgm:t>
        <a:bodyPr/>
        <a:lstStyle/>
        <a:p>
          <a:endParaRPr lang="en-US"/>
        </a:p>
      </dgm:t>
    </dgm:pt>
    <dgm:pt modelId="{C7694003-0BF4-4DF4-BEF6-3D26492362DD}" type="sibTrans" cxnId="{C8B917D4-BB7E-42E8-B5D9-F2FDA4558E72}">
      <dgm:prSet/>
      <dgm:spPr/>
      <dgm:t>
        <a:bodyPr/>
        <a:lstStyle/>
        <a:p>
          <a:endParaRPr lang="en-US"/>
        </a:p>
      </dgm:t>
    </dgm:pt>
    <dgm:pt modelId="{15DBF24E-5ED2-47DA-A6AE-492C7C5047D5}">
      <dgm:prSet phldrT="[Text]"/>
      <dgm:spPr/>
      <dgm:t>
        <a:bodyPr/>
        <a:lstStyle/>
        <a:p>
          <a:r>
            <a:rPr lang="fr-fr" dirty="0"/>
            <a:t>Jeux Locaux</a:t>
          </a:r>
        </a:p>
      </dgm:t>
    </dgm:pt>
    <dgm:pt modelId="{ADDC0B11-4670-402A-BC65-9BFAB954E062}" type="parTrans" cxnId="{3524FD79-89E2-45B8-95B5-91378A13050E}">
      <dgm:prSet/>
      <dgm:spPr/>
      <dgm:t>
        <a:bodyPr/>
        <a:lstStyle/>
        <a:p>
          <a:endParaRPr lang="en-US"/>
        </a:p>
      </dgm:t>
    </dgm:pt>
    <dgm:pt modelId="{B079C89F-794E-4F97-8F2E-F891C8EC7DAB}" type="sibTrans" cxnId="{3524FD79-89E2-45B8-95B5-91378A13050E}">
      <dgm:prSet/>
      <dgm:spPr/>
      <dgm:t>
        <a:bodyPr/>
        <a:lstStyle/>
        <a:p>
          <a:endParaRPr lang="en-US"/>
        </a:p>
      </dgm:t>
    </dgm:pt>
    <dgm:pt modelId="{9E5967ED-5067-404A-A8F8-2934310121FA}">
      <dgm:prSet phldrT="[Text]"/>
      <dgm:spPr/>
      <dgm:t>
        <a:bodyPr/>
        <a:lstStyle/>
        <a:p>
          <a:r>
            <a:rPr lang="fr-fr" dirty="0"/>
            <a:t>Jeux Régionaux</a:t>
          </a:r>
        </a:p>
      </dgm:t>
    </dgm:pt>
    <dgm:pt modelId="{2090E6D1-85B0-4A72-A67C-1D6F005E96E8}" type="parTrans" cxnId="{D9460741-A27F-4339-917C-8D448BA6FC9A}">
      <dgm:prSet/>
      <dgm:spPr/>
      <dgm:t>
        <a:bodyPr/>
        <a:lstStyle/>
        <a:p>
          <a:endParaRPr lang="en-US"/>
        </a:p>
      </dgm:t>
    </dgm:pt>
    <dgm:pt modelId="{99A13AD9-F076-40F5-A8C2-308A53CD8570}" type="sibTrans" cxnId="{D9460741-A27F-4339-917C-8D448BA6FC9A}">
      <dgm:prSet/>
      <dgm:spPr/>
      <dgm:t>
        <a:bodyPr/>
        <a:lstStyle/>
        <a:p>
          <a:endParaRPr lang="en-US"/>
        </a:p>
      </dgm:t>
    </dgm:pt>
    <dgm:pt modelId="{06F0EE85-F2EC-4FA6-9664-1C6F44CA392B}">
      <dgm:prSet phldrT="[Text]"/>
      <dgm:spPr/>
      <dgm:t>
        <a:bodyPr/>
        <a:lstStyle/>
        <a:p>
          <a:r>
            <a:rPr lang="fr-fr" dirty="0"/>
            <a:t>Jeux Mondiaux</a:t>
          </a:r>
        </a:p>
      </dgm:t>
    </dgm:pt>
    <dgm:pt modelId="{92BA3CD3-48D5-4409-B744-727F8F6E0FAB}" type="parTrans" cxnId="{BB64D399-8D35-4918-AD52-DA3498560AFB}">
      <dgm:prSet/>
      <dgm:spPr/>
      <dgm:t>
        <a:bodyPr/>
        <a:lstStyle/>
        <a:p>
          <a:endParaRPr lang="en-US"/>
        </a:p>
      </dgm:t>
    </dgm:pt>
    <dgm:pt modelId="{24FA1022-6C8B-416F-A8FC-B34624CAE04E}" type="sibTrans" cxnId="{BB64D399-8D35-4918-AD52-DA3498560AFB}">
      <dgm:prSet/>
      <dgm:spPr/>
      <dgm:t>
        <a:bodyPr/>
        <a:lstStyle/>
        <a:p>
          <a:endParaRPr lang="en-US"/>
        </a:p>
      </dgm:t>
    </dgm:pt>
    <dgm:pt modelId="{FC45633B-9B06-4140-8039-E862D96E70D1}">
      <dgm:prSet/>
      <dgm:spPr/>
      <dgm:t>
        <a:bodyPr/>
        <a:lstStyle/>
        <a:p>
          <a:r>
            <a:rPr lang="fr-fr" dirty="0"/>
            <a:t>Jeux d’État</a:t>
          </a:r>
        </a:p>
      </dgm:t>
    </dgm:pt>
    <dgm:pt modelId="{5CC7046D-DEA6-49AD-B2CE-E12300626110}" type="parTrans" cxnId="{E2BA0A4A-8728-40A9-B213-2DBEB883ED72}">
      <dgm:prSet/>
      <dgm:spPr/>
      <dgm:t>
        <a:bodyPr/>
        <a:lstStyle/>
        <a:p>
          <a:endParaRPr lang="en-US"/>
        </a:p>
      </dgm:t>
    </dgm:pt>
    <dgm:pt modelId="{CF54D7DF-6A4E-47EF-93B9-39E2ADCC6AEC}" type="sibTrans" cxnId="{E2BA0A4A-8728-40A9-B213-2DBEB883ED72}">
      <dgm:prSet/>
      <dgm:spPr/>
      <dgm:t>
        <a:bodyPr/>
        <a:lstStyle/>
        <a:p>
          <a:endParaRPr lang="en-US"/>
        </a:p>
      </dgm:t>
    </dgm:pt>
    <dgm:pt modelId="{5FD1FBE2-E78C-4168-B188-BB758CE817E4}" type="pres">
      <dgm:prSet presAssocID="{65017ABE-54F9-46BD-9B9D-76B5A6E4E95D}" presName="Name0" presStyleCnt="0">
        <dgm:presLayoutVars>
          <dgm:dir/>
          <dgm:resizeHandles val="exact"/>
        </dgm:presLayoutVars>
      </dgm:prSet>
      <dgm:spPr/>
    </dgm:pt>
    <dgm:pt modelId="{E8038403-91AE-4F7F-9261-C35C3E770BE0}" type="pres">
      <dgm:prSet presAssocID="{EE53B686-A166-4271-82C1-02DBAB803FFE}" presName="node" presStyleLbl="node1" presStyleIdx="0" presStyleCnt="5">
        <dgm:presLayoutVars>
          <dgm:bulletEnabled val="1"/>
        </dgm:presLayoutVars>
      </dgm:prSet>
      <dgm:spPr/>
    </dgm:pt>
    <dgm:pt modelId="{FDE25FDA-AAE2-4210-8044-6556E1FE8455}" type="pres">
      <dgm:prSet presAssocID="{C7694003-0BF4-4DF4-BEF6-3D26492362DD}" presName="sibTrans" presStyleCnt="0"/>
      <dgm:spPr/>
    </dgm:pt>
    <dgm:pt modelId="{E7BF61C7-DEE2-45C3-9227-A4812F4AA756}" type="pres">
      <dgm:prSet presAssocID="{15DBF24E-5ED2-47DA-A6AE-492C7C5047D5}" presName="node" presStyleLbl="node1" presStyleIdx="1" presStyleCnt="5">
        <dgm:presLayoutVars>
          <dgm:bulletEnabled val="1"/>
        </dgm:presLayoutVars>
      </dgm:prSet>
      <dgm:spPr/>
    </dgm:pt>
    <dgm:pt modelId="{99BF9C93-8523-4257-A0AA-BC74B50C0C5D}" type="pres">
      <dgm:prSet presAssocID="{B079C89F-794E-4F97-8F2E-F891C8EC7DAB}" presName="sibTrans" presStyleCnt="0"/>
      <dgm:spPr/>
    </dgm:pt>
    <dgm:pt modelId="{2B2BF4B9-A814-4EBD-9989-A98DF361B24B}" type="pres">
      <dgm:prSet presAssocID="{FC45633B-9B06-4140-8039-E862D96E70D1}" presName="node" presStyleLbl="node1" presStyleIdx="2" presStyleCnt="5">
        <dgm:presLayoutVars>
          <dgm:bulletEnabled val="1"/>
        </dgm:presLayoutVars>
      </dgm:prSet>
      <dgm:spPr/>
    </dgm:pt>
    <dgm:pt modelId="{28C80D36-5298-41E9-8B89-9E8737C021D2}" type="pres">
      <dgm:prSet presAssocID="{CF54D7DF-6A4E-47EF-93B9-39E2ADCC6AEC}" presName="sibTrans" presStyleCnt="0"/>
      <dgm:spPr/>
    </dgm:pt>
    <dgm:pt modelId="{3A37AEC9-F9FA-432D-942B-9D6ADFC76222}" type="pres">
      <dgm:prSet presAssocID="{9E5967ED-5067-404A-A8F8-2934310121FA}" presName="node" presStyleLbl="node1" presStyleIdx="3" presStyleCnt="5">
        <dgm:presLayoutVars>
          <dgm:bulletEnabled val="1"/>
        </dgm:presLayoutVars>
      </dgm:prSet>
      <dgm:spPr/>
    </dgm:pt>
    <dgm:pt modelId="{50E80658-5D6E-4E25-A2B4-E02275823D5E}" type="pres">
      <dgm:prSet presAssocID="{99A13AD9-F076-40F5-A8C2-308A53CD8570}" presName="sibTrans" presStyleCnt="0"/>
      <dgm:spPr/>
    </dgm:pt>
    <dgm:pt modelId="{47958D65-F61A-40EF-AD35-138D96E68C9C}" type="pres">
      <dgm:prSet presAssocID="{06F0EE85-F2EC-4FA6-9664-1C6F44CA392B}" presName="node" presStyleLbl="node1" presStyleIdx="4" presStyleCnt="5">
        <dgm:presLayoutVars>
          <dgm:bulletEnabled val="1"/>
        </dgm:presLayoutVars>
      </dgm:prSet>
      <dgm:spPr/>
    </dgm:pt>
  </dgm:ptLst>
  <dgm:cxnLst>
    <dgm:cxn modelId="{42773760-6617-4588-8BA1-B83E47ACB8CC}" type="presOf" srcId="{06F0EE85-F2EC-4FA6-9664-1C6F44CA392B}" destId="{47958D65-F61A-40EF-AD35-138D96E68C9C}" srcOrd="0" destOrd="0" presId="urn:microsoft.com/office/officeart/2005/8/layout/hList6"/>
    <dgm:cxn modelId="{D9460741-A27F-4339-917C-8D448BA6FC9A}" srcId="{65017ABE-54F9-46BD-9B9D-76B5A6E4E95D}" destId="{9E5967ED-5067-404A-A8F8-2934310121FA}" srcOrd="3" destOrd="0" parTransId="{2090E6D1-85B0-4A72-A67C-1D6F005E96E8}" sibTransId="{99A13AD9-F076-40F5-A8C2-308A53CD8570}"/>
    <dgm:cxn modelId="{E2BA0A4A-8728-40A9-B213-2DBEB883ED72}" srcId="{65017ABE-54F9-46BD-9B9D-76B5A6E4E95D}" destId="{FC45633B-9B06-4140-8039-E862D96E70D1}" srcOrd="2" destOrd="0" parTransId="{5CC7046D-DEA6-49AD-B2CE-E12300626110}" sibTransId="{CF54D7DF-6A4E-47EF-93B9-39E2ADCC6AEC}"/>
    <dgm:cxn modelId="{24BCBC70-7AA5-4FDB-BAA2-CD4BC3A2E9E9}" type="presOf" srcId="{EE53B686-A166-4271-82C1-02DBAB803FFE}" destId="{E8038403-91AE-4F7F-9261-C35C3E770BE0}" srcOrd="0" destOrd="0" presId="urn:microsoft.com/office/officeart/2005/8/layout/hList6"/>
    <dgm:cxn modelId="{3524FD79-89E2-45B8-95B5-91378A13050E}" srcId="{65017ABE-54F9-46BD-9B9D-76B5A6E4E95D}" destId="{15DBF24E-5ED2-47DA-A6AE-492C7C5047D5}" srcOrd="1" destOrd="0" parTransId="{ADDC0B11-4670-402A-BC65-9BFAB954E062}" sibTransId="{B079C89F-794E-4F97-8F2E-F891C8EC7DAB}"/>
    <dgm:cxn modelId="{ED26995A-AF5E-407F-B717-07B06D3EA27C}" type="presOf" srcId="{9E5967ED-5067-404A-A8F8-2934310121FA}" destId="{3A37AEC9-F9FA-432D-942B-9D6ADFC76222}" srcOrd="0" destOrd="0" presId="urn:microsoft.com/office/officeart/2005/8/layout/hList6"/>
    <dgm:cxn modelId="{53DAED82-7818-4F18-A5F1-FEE3355D3046}" type="presOf" srcId="{FC45633B-9B06-4140-8039-E862D96E70D1}" destId="{2B2BF4B9-A814-4EBD-9989-A98DF361B24B}" srcOrd="0" destOrd="0" presId="urn:microsoft.com/office/officeart/2005/8/layout/hList6"/>
    <dgm:cxn modelId="{BB64D399-8D35-4918-AD52-DA3498560AFB}" srcId="{65017ABE-54F9-46BD-9B9D-76B5A6E4E95D}" destId="{06F0EE85-F2EC-4FA6-9664-1C6F44CA392B}" srcOrd="4" destOrd="0" parTransId="{92BA3CD3-48D5-4409-B744-727F8F6E0FAB}" sibTransId="{24FA1022-6C8B-416F-A8FC-B34624CAE04E}"/>
    <dgm:cxn modelId="{4242619A-0309-4DAF-8F51-CBD810D63821}" type="presOf" srcId="{15DBF24E-5ED2-47DA-A6AE-492C7C5047D5}" destId="{E7BF61C7-DEE2-45C3-9227-A4812F4AA756}" srcOrd="0" destOrd="0" presId="urn:microsoft.com/office/officeart/2005/8/layout/hList6"/>
    <dgm:cxn modelId="{470FF3D2-B829-4162-837B-3714A068513E}" type="presOf" srcId="{65017ABE-54F9-46BD-9B9D-76B5A6E4E95D}" destId="{5FD1FBE2-E78C-4168-B188-BB758CE817E4}" srcOrd="0" destOrd="0" presId="urn:microsoft.com/office/officeart/2005/8/layout/hList6"/>
    <dgm:cxn modelId="{C8B917D4-BB7E-42E8-B5D9-F2FDA4558E72}" srcId="{65017ABE-54F9-46BD-9B9D-76B5A6E4E95D}" destId="{EE53B686-A166-4271-82C1-02DBAB803FFE}" srcOrd="0" destOrd="0" parTransId="{B9592829-013D-4554-A033-6A00DB964A2F}" sibTransId="{C7694003-0BF4-4DF4-BEF6-3D26492362DD}"/>
    <dgm:cxn modelId="{EFF4BC36-6D99-40B1-B434-281F652444D7}" type="presParOf" srcId="{5FD1FBE2-E78C-4168-B188-BB758CE817E4}" destId="{E8038403-91AE-4F7F-9261-C35C3E770BE0}" srcOrd="0" destOrd="0" presId="urn:microsoft.com/office/officeart/2005/8/layout/hList6"/>
    <dgm:cxn modelId="{59C00802-A358-4E18-B7CA-296344D8C27D}" type="presParOf" srcId="{5FD1FBE2-E78C-4168-B188-BB758CE817E4}" destId="{FDE25FDA-AAE2-4210-8044-6556E1FE8455}" srcOrd="1" destOrd="0" presId="urn:microsoft.com/office/officeart/2005/8/layout/hList6"/>
    <dgm:cxn modelId="{C18373C8-5571-403B-8609-9349BF0866B2}" type="presParOf" srcId="{5FD1FBE2-E78C-4168-B188-BB758CE817E4}" destId="{E7BF61C7-DEE2-45C3-9227-A4812F4AA756}" srcOrd="2" destOrd="0" presId="urn:microsoft.com/office/officeart/2005/8/layout/hList6"/>
    <dgm:cxn modelId="{D7FD0350-2D1A-410C-AEB7-9EA62798C2E5}" type="presParOf" srcId="{5FD1FBE2-E78C-4168-B188-BB758CE817E4}" destId="{99BF9C93-8523-4257-A0AA-BC74B50C0C5D}" srcOrd="3" destOrd="0" presId="urn:microsoft.com/office/officeart/2005/8/layout/hList6"/>
    <dgm:cxn modelId="{81F127C5-4B26-487D-9CCE-9B46B60304C9}" type="presParOf" srcId="{5FD1FBE2-E78C-4168-B188-BB758CE817E4}" destId="{2B2BF4B9-A814-4EBD-9989-A98DF361B24B}" srcOrd="4" destOrd="0" presId="urn:microsoft.com/office/officeart/2005/8/layout/hList6"/>
    <dgm:cxn modelId="{9AEDD93E-5938-4FB7-BC0B-974B50F5DB0D}" type="presParOf" srcId="{5FD1FBE2-E78C-4168-B188-BB758CE817E4}" destId="{28C80D36-5298-41E9-8B89-9E8737C021D2}" srcOrd="5" destOrd="0" presId="urn:microsoft.com/office/officeart/2005/8/layout/hList6"/>
    <dgm:cxn modelId="{FD3C67BC-6089-4DFE-A35C-98FE149A2778}" type="presParOf" srcId="{5FD1FBE2-E78C-4168-B188-BB758CE817E4}" destId="{3A37AEC9-F9FA-432D-942B-9D6ADFC76222}" srcOrd="6" destOrd="0" presId="urn:microsoft.com/office/officeart/2005/8/layout/hList6"/>
    <dgm:cxn modelId="{5872A335-FB88-4C3E-B5C3-80B3B098EF8A}" type="presParOf" srcId="{5FD1FBE2-E78C-4168-B188-BB758CE817E4}" destId="{50E80658-5D6E-4E25-A2B4-E02275823D5E}" srcOrd="7" destOrd="0" presId="urn:microsoft.com/office/officeart/2005/8/layout/hList6"/>
    <dgm:cxn modelId="{7B57E4B0-1642-4DC2-BA74-8E223BB56A2F}" type="presParOf" srcId="{5FD1FBE2-E78C-4168-B188-BB758CE817E4}" destId="{47958D65-F61A-40EF-AD35-138D96E68C9C}"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dgm:t>
        <a:bodyPr/>
        <a:lstStyle/>
        <a:p>
          <a:r>
            <a:rPr lang="fr-fr" sz="1800" b="1" dirty="0"/>
            <a:t>Planification d’événements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5">
            <a:lumMod val="75000"/>
          </a:schemeClr>
        </a:solidFill>
      </dgm:spPr>
      <dgm:t>
        <a:bodyPr/>
        <a:lstStyle/>
        <a:p>
          <a:r>
            <a:rPr lang="fr-fr" sz="1400" b="1" dirty="0"/>
            <a:t>Promotion d’événements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5">
            <a:lumMod val="75000"/>
          </a:schemeClr>
        </a:solidFill>
      </dgm:spPr>
      <dgm:t>
        <a:bodyPr/>
        <a:lstStyle/>
        <a:p>
          <a:r>
            <a:rPr lang="fr-fr" sz="1400" b="1" dirty="0"/>
            <a:t>Exécution d’</a:t>
          </a:r>
          <a:r>
            <a:rPr lang="en-US" sz="1400" b="1" dirty="0" err="1"/>
            <a:t>événements</a:t>
          </a:r>
          <a:endParaRPr lang="fr-fr" sz="1400" b="1" dirty="0"/>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105631" custScaleY="159600">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a:solidFill>
          <a:schemeClr val="accent6">
            <a:lumMod val="60000"/>
            <a:lumOff val="40000"/>
          </a:schemeClr>
        </a:solidFill>
        <a:ln>
          <a:noFill/>
        </a:ln>
      </dgm:spPr>
      <dgm:t>
        <a:bodyPr/>
        <a:lstStyle/>
        <a:p>
          <a:r>
            <a:rPr lang="fr-fr" sz="1600" b="1" dirty="0"/>
            <a:t>Planification d’événements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dgm:t>
        <a:bodyPr/>
        <a:lstStyle/>
        <a:p>
          <a:r>
            <a:rPr lang="fr-fr" sz="1800" b="1" dirty="0"/>
            <a:t>Promotion d’événements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6">
            <a:lumMod val="60000"/>
            <a:lumOff val="40000"/>
          </a:schemeClr>
        </a:solidFill>
        <a:ln>
          <a:noFill/>
        </a:ln>
      </dgm:spPr>
      <dgm:t>
        <a:bodyPr/>
        <a:lstStyle/>
        <a:p>
          <a:r>
            <a:rPr lang="fr-fr" sz="1600" b="1" dirty="0"/>
            <a:t>Exécution d’</a:t>
          </a:r>
          <a:r>
            <a:rPr lang="en-US" sz="1600" b="1" dirty="0" err="1"/>
            <a:t>événements</a:t>
          </a:r>
          <a:endParaRPr lang="fr-fr" sz="1600" b="1" dirty="0"/>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108817" custScaleY="164414">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a:solidFill>
          <a:schemeClr val="accent6">
            <a:lumMod val="60000"/>
            <a:lumOff val="40000"/>
          </a:schemeClr>
        </a:solidFill>
      </dgm:spPr>
      <dgm:t>
        <a:bodyPr/>
        <a:lstStyle/>
        <a:p>
          <a:r>
            <a:rPr lang="fr-fr" sz="1400" b="1" dirty="0"/>
            <a:t>Planification d’événements</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6">
            <a:lumMod val="60000"/>
            <a:lumOff val="40000"/>
          </a:schemeClr>
        </a:solidFill>
      </dgm:spPr>
      <dgm:t>
        <a:bodyPr/>
        <a:lstStyle/>
        <a:p>
          <a:r>
            <a:rPr lang="fr-fr" sz="1400" b="1" dirty="0"/>
            <a:t>Promotion d’événements</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dgm:t>
        <a:bodyPr/>
        <a:lstStyle/>
        <a:p>
          <a:r>
            <a:rPr lang="fr-fr" sz="1750" b="1" dirty="0"/>
            <a:t>Exécution d’</a:t>
          </a:r>
          <a:r>
            <a:rPr lang="en-US" sz="1750" b="1" dirty="0" err="1"/>
            <a:t>événements</a:t>
          </a:r>
          <a:endParaRPr lang="fr-fr" sz="1750" b="1" dirty="0"/>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103962" custScaleY="157077">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560693" y="-155350"/>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Planification d’événements</a:t>
          </a:r>
        </a:p>
      </dsp:txBody>
      <dsp:txXfrm>
        <a:off x="2868281" y="146730"/>
        <a:ext cx="1485164" cy="1458572"/>
      </dsp:txXfrm>
    </dsp:sp>
    <dsp:sp modelId="{A37696CF-A78C-44D3-92A5-5D67F6BD4C13}">
      <dsp:nvSpPr>
        <dsp:cNvPr id="0" name=""/>
        <dsp:cNvSpPr/>
      </dsp:nvSpPr>
      <dsp:spPr>
        <a:xfrm>
          <a:off x="1696398"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Promotion d’événements</a:t>
          </a:r>
        </a:p>
      </dsp:txBody>
      <dsp:txXfrm>
        <a:off x="4526257" y="3018427"/>
        <a:ext cx="1485164" cy="1458572"/>
      </dsp:txXfrm>
    </dsp:sp>
    <dsp:sp modelId="{068FC624-A928-40A0-8F5E-CA559B43F319}">
      <dsp:nvSpPr>
        <dsp:cNvPr id="0" name=""/>
        <dsp:cNvSpPr/>
      </dsp:nvSpPr>
      <dsp:spPr>
        <a:xfrm>
          <a:off x="1696398" y="876015"/>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Exécution d’</a:t>
          </a:r>
          <a:r>
            <a:rPr lang="en-US" sz="1600" b="1" kern="1200" dirty="0" err="1"/>
            <a:t>événements</a:t>
          </a:r>
          <a:endParaRPr lang="fr-fr" sz="1600" b="1" kern="1200" dirty="0"/>
        </a:p>
      </dsp:txBody>
      <dsp:txXfrm>
        <a:off x="1210306" y="3018427"/>
        <a:ext cx="1485164" cy="1458572"/>
      </dsp:txXfrm>
    </dsp:sp>
    <dsp:sp modelId="{10AC51F0-CF53-4F6F-8CD9-4820DDDF37A2}">
      <dsp:nvSpPr>
        <dsp:cNvPr id="0" name=""/>
        <dsp:cNvSpPr/>
      </dsp:nvSpPr>
      <dsp:spPr>
        <a:xfrm>
          <a:off x="1696398"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38403-91AE-4F7F-9261-C35C3E770BE0}">
      <dsp:nvSpPr>
        <dsp:cNvPr id="0" name=""/>
        <dsp:cNvSpPr/>
      </dsp:nvSpPr>
      <dsp:spPr>
        <a:xfrm rot="16200000">
          <a:off x="-1576514" y="1580895"/>
          <a:ext cx="4699299" cy="1537508"/>
        </a:xfrm>
        <a:prstGeom prst="flowChartManualOperati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ctr" anchorCtr="0">
          <a:noAutofit/>
        </a:bodyPr>
        <a:lstStyle/>
        <a:p>
          <a:pPr marL="0" lvl="0" indent="0" algn="ctr" defTabSz="933450">
            <a:lnSpc>
              <a:spcPct val="90000"/>
            </a:lnSpc>
            <a:spcBef>
              <a:spcPct val="0"/>
            </a:spcBef>
            <a:spcAft>
              <a:spcPct val="35000"/>
            </a:spcAft>
            <a:buNone/>
          </a:pPr>
          <a:r>
            <a:rPr lang="fr-fr" sz="2100" kern="1200" dirty="0"/>
            <a:t>Jeux Nationaux</a:t>
          </a:r>
        </a:p>
      </dsp:txBody>
      <dsp:txXfrm rot="5400000">
        <a:off x="4381" y="939860"/>
        <a:ext cx="1537508" cy="2819579"/>
      </dsp:txXfrm>
    </dsp:sp>
    <dsp:sp modelId="{E7BF61C7-DEE2-45C3-9227-A4812F4AA756}">
      <dsp:nvSpPr>
        <dsp:cNvPr id="0" name=""/>
        <dsp:cNvSpPr/>
      </dsp:nvSpPr>
      <dsp:spPr>
        <a:xfrm rot="16200000">
          <a:off x="76307"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ctr" anchorCtr="0">
          <a:noAutofit/>
        </a:bodyPr>
        <a:lstStyle/>
        <a:p>
          <a:pPr marL="0" lvl="0" indent="0" algn="ctr" defTabSz="933450">
            <a:lnSpc>
              <a:spcPct val="90000"/>
            </a:lnSpc>
            <a:spcBef>
              <a:spcPct val="0"/>
            </a:spcBef>
            <a:spcAft>
              <a:spcPct val="35000"/>
            </a:spcAft>
            <a:buNone/>
          </a:pPr>
          <a:r>
            <a:rPr lang="fr-fr" sz="2100" kern="1200" dirty="0"/>
            <a:t>Jeux Locaux</a:t>
          </a:r>
        </a:p>
      </dsp:txBody>
      <dsp:txXfrm rot="5400000">
        <a:off x="1657202" y="939860"/>
        <a:ext cx="1537508" cy="2819579"/>
      </dsp:txXfrm>
    </dsp:sp>
    <dsp:sp modelId="{2B2BF4B9-A814-4EBD-9989-A98DF361B24B}">
      <dsp:nvSpPr>
        <dsp:cNvPr id="0" name=""/>
        <dsp:cNvSpPr/>
      </dsp:nvSpPr>
      <dsp:spPr>
        <a:xfrm rot="16200000">
          <a:off x="1729128"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ctr" anchorCtr="0">
          <a:noAutofit/>
        </a:bodyPr>
        <a:lstStyle/>
        <a:p>
          <a:pPr marL="0" lvl="0" indent="0" algn="ctr" defTabSz="933450">
            <a:lnSpc>
              <a:spcPct val="90000"/>
            </a:lnSpc>
            <a:spcBef>
              <a:spcPct val="0"/>
            </a:spcBef>
            <a:spcAft>
              <a:spcPct val="35000"/>
            </a:spcAft>
            <a:buNone/>
          </a:pPr>
          <a:r>
            <a:rPr lang="fr-fr" sz="2100" kern="1200" dirty="0"/>
            <a:t>Jeux d’État</a:t>
          </a:r>
        </a:p>
      </dsp:txBody>
      <dsp:txXfrm rot="5400000">
        <a:off x="3310023" y="939860"/>
        <a:ext cx="1537508" cy="2819579"/>
      </dsp:txXfrm>
    </dsp:sp>
    <dsp:sp modelId="{3A37AEC9-F9FA-432D-942B-9D6ADFC76222}">
      <dsp:nvSpPr>
        <dsp:cNvPr id="0" name=""/>
        <dsp:cNvSpPr/>
      </dsp:nvSpPr>
      <dsp:spPr>
        <a:xfrm rot="16200000">
          <a:off x="3381949"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ctr" anchorCtr="0">
          <a:noAutofit/>
        </a:bodyPr>
        <a:lstStyle/>
        <a:p>
          <a:pPr marL="0" lvl="0" indent="0" algn="ctr" defTabSz="933450">
            <a:lnSpc>
              <a:spcPct val="90000"/>
            </a:lnSpc>
            <a:spcBef>
              <a:spcPct val="0"/>
            </a:spcBef>
            <a:spcAft>
              <a:spcPct val="35000"/>
            </a:spcAft>
            <a:buNone/>
          </a:pPr>
          <a:r>
            <a:rPr lang="fr-fr" sz="2100" kern="1200" dirty="0"/>
            <a:t>Jeux Régionaux</a:t>
          </a:r>
        </a:p>
      </dsp:txBody>
      <dsp:txXfrm rot="5400000">
        <a:off x="4962844" y="939860"/>
        <a:ext cx="1537508" cy="2819579"/>
      </dsp:txXfrm>
    </dsp:sp>
    <dsp:sp modelId="{47958D65-F61A-40EF-AD35-138D96E68C9C}">
      <dsp:nvSpPr>
        <dsp:cNvPr id="0" name=""/>
        <dsp:cNvSpPr/>
      </dsp:nvSpPr>
      <dsp:spPr>
        <a:xfrm rot="16200000">
          <a:off x="5034771"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132953" bIns="0" numCol="1" spcCol="1270" anchor="ctr" anchorCtr="0">
          <a:noAutofit/>
        </a:bodyPr>
        <a:lstStyle/>
        <a:p>
          <a:pPr marL="0" lvl="0" indent="0" algn="ctr" defTabSz="933450">
            <a:lnSpc>
              <a:spcPct val="90000"/>
            </a:lnSpc>
            <a:spcBef>
              <a:spcPct val="0"/>
            </a:spcBef>
            <a:spcAft>
              <a:spcPct val="35000"/>
            </a:spcAft>
            <a:buNone/>
          </a:pPr>
          <a:r>
            <a:rPr lang="fr-fr" sz="2100" kern="1200" dirty="0"/>
            <a:t>Jeux Mondiaux</a:t>
          </a:r>
        </a:p>
      </dsp:txBody>
      <dsp:txXfrm rot="5400000">
        <a:off x="6615666" y="939860"/>
        <a:ext cx="1537508" cy="2819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45002" y="-212162"/>
          <a:ext cx="2331722" cy="2289980"/>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Planification d’événements</a:t>
          </a:r>
        </a:p>
      </dsp:txBody>
      <dsp:txXfrm>
        <a:off x="2786475" y="123198"/>
        <a:ext cx="1648776" cy="1619260"/>
      </dsp:txXfrm>
    </dsp:sp>
    <dsp:sp modelId="{A37696CF-A78C-44D3-92A5-5D67F6BD4C13}">
      <dsp:nvSpPr>
        <dsp:cNvPr id="0" name=""/>
        <dsp:cNvSpPr/>
      </dsp:nvSpPr>
      <dsp:spPr>
        <a:xfrm>
          <a:off x="1696398" y="932827"/>
          <a:ext cx="3828930" cy="3828930"/>
        </a:xfrm>
        <a:custGeom>
          <a:avLst/>
          <a:gdLst/>
          <a:ahLst/>
          <a:cxnLst/>
          <a:rect l="0" t="0" r="0" b="0"/>
          <a:pathLst>
            <a:path>
              <a:moveTo>
                <a:pt x="3320281" y="614904"/>
              </a:moveTo>
              <a:arcTo wR="1914465" hR="1914465" stAng="19034952"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Promotion d’événements</a:t>
          </a:r>
        </a:p>
      </dsp:txBody>
      <dsp:txXfrm>
        <a:off x="4526257" y="3075238"/>
        <a:ext cx="1485164" cy="1458572"/>
      </dsp:txXfrm>
    </dsp:sp>
    <dsp:sp modelId="{068FC624-A928-40A0-8F5E-CA559B43F319}">
      <dsp:nvSpPr>
        <dsp:cNvPr id="0" name=""/>
        <dsp:cNvSpPr/>
      </dsp:nvSpPr>
      <dsp:spPr>
        <a:xfrm>
          <a:off x="1696398" y="932827"/>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Exécution d’</a:t>
          </a:r>
          <a:r>
            <a:rPr lang="en-US" sz="1400" b="1" kern="1200" dirty="0" err="1"/>
            <a:t>événements</a:t>
          </a:r>
          <a:endParaRPr lang="fr-fr" sz="1400" b="1" kern="1200" dirty="0"/>
        </a:p>
      </dsp:txBody>
      <dsp:txXfrm>
        <a:off x="1210306" y="3075238"/>
        <a:ext cx="1485164" cy="1458572"/>
      </dsp:txXfrm>
    </dsp:sp>
    <dsp:sp modelId="{10AC51F0-CF53-4F6F-8CD9-4820DDDF37A2}">
      <dsp:nvSpPr>
        <dsp:cNvPr id="0" name=""/>
        <dsp:cNvSpPr/>
      </dsp:nvSpPr>
      <dsp:spPr>
        <a:xfrm>
          <a:off x="1696398" y="932827"/>
          <a:ext cx="3828930" cy="3828930"/>
        </a:xfrm>
        <a:custGeom>
          <a:avLst/>
          <a:gdLst/>
          <a:ahLst/>
          <a:cxnLst/>
          <a:rect l="0" t="0" r="0" b="0"/>
          <a:pathLst>
            <a:path>
              <a:moveTo>
                <a:pt x="41509" y="1517962"/>
              </a:moveTo>
              <a:arcTo wR="1914465" hR="1914465" stAng="11517179"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85266" y="-155350"/>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Planification d’événements</a:t>
          </a:r>
        </a:p>
      </dsp:txBody>
      <dsp:txXfrm>
        <a:off x="2792854" y="146730"/>
        <a:ext cx="1485164" cy="1458572"/>
      </dsp:txXfrm>
    </dsp:sp>
    <dsp:sp modelId="{A37696CF-A78C-44D3-92A5-5D67F6BD4C13}">
      <dsp:nvSpPr>
        <dsp:cNvPr id="0" name=""/>
        <dsp:cNvSpPr/>
      </dsp:nvSpPr>
      <dsp:spPr>
        <a:xfrm>
          <a:off x="1620971" y="876015"/>
          <a:ext cx="3828930" cy="3828930"/>
        </a:xfrm>
        <a:custGeom>
          <a:avLst/>
          <a:gdLst/>
          <a:ahLst/>
          <a:cxnLst/>
          <a:rect l="0" t="0" r="0" b="0"/>
          <a:pathLst>
            <a:path>
              <a:moveTo>
                <a:pt x="3219264" y="513510"/>
              </a:moveTo>
              <a:arcTo wR="1914465" hR="1914465" stAng="18777883" swAng="184020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3992386" y="2568187"/>
          <a:ext cx="2402051" cy="235905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Promotion d’événements</a:t>
          </a:r>
        </a:p>
      </dsp:txBody>
      <dsp:txXfrm>
        <a:off x="4344158" y="2913662"/>
        <a:ext cx="1698507" cy="1668102"/>
      </dsp:txXfrm>
    </dsp:sp>
    <dsp:sp modelId="{068FC624-A928-40A0-8F5E-CA559B43F319}">
      <dsp:nvSpPr>
        <dsp:cNvPr id="0" name=""/>
        <dsp:cNvSpPr/>
      </dsp:nvSpPr>
      <dsp:spPr>
        <a:xfrm>
          <a:off x="1620971" y="876015"/>
          <a:ext cx="3828930" cy="3828930"/>
        </a:xfrm>
        <a:custGeom>
          <a:avLst/>
          <a:gdLst/>
          <a:ahLst/>
          <a:cxnLst/>
          <a:rect l="0" t="0" r="0" b="0"/>
          <a:pathLst>
            <a:path>
              <a:moveTo>
                <a:pt x="2162043" y="3812854"/>
              </a:moveTo>
              <a:arcTo wR="1914465" hR="1914465" stAng="4954183" swAng="1173742"/>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27290" y="2716347"/>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Exécution d’</a:t>
          </a:r>
          <a:r>
            <a:rPr lang="en-US" sz="1600" b="1" kern="1200" dirty="0" err="1"/>
            <a:t>événements</a:t>
          </a:r>
          <a:endParaRPr lang="fr-fr" sz="1600" b="1" kern="1200" dirty="0"/>
        </a:p>
      </dsp:txBody>
      <dsp:txXfrm>
        <a:off x="1134878" y="3018427"/>
        <a:ext cx="1485164" cy="1458572"/>
      </dsp:txXfrm>
    </dsp:sp>
    <dsp:sp modelId="{10AC51F0-CF53-4F6F-8CD9-4820DDDF37A2}">
      <dsp:nvSpPr>
        <dsp:cNvPr id="0" name=""/>
        <dsp:cNvSpPr/>
      </dsp:nvSpPr>
      <dsp:spPr>
        <a:xfrm>
          <a:off x="1620971"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609328" y="-155350"/>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Planification d’événements</a:t>
          </a:r>
        </a:p>
      </dsp:txBody>
      <dsp:txXfrm>
        <a:off x="2916916" y="146730"/>
        <a:ext cx="1485164" cy="1458572"/>
      </dsp:txXfrm>
    </dsp:sp>
    <dsp:sp modelId="{A37696CF-A78C-44D3-92A5-5D67F6BD4C13}">
      <dsp:nvSpPr>
        <dsp:cNvPr id="0" name=""/>
        <dsp:cNvSpPr/>
      </dsp:nvSpPr>
      <dsp:spPr>
        <a:xfrm>
          <a:off x="1745033"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67304" y="2716347"/>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b="1" kern="1200" dirty="0"/>
            <a:t>Promotion d’événements</a:t>
          </a:r>
        </a:p>
      </dsp:txBody>
      <dsp:txXfrm>
        <a:off x="4574892" y="3018427"/>
        <a:ext cx="1485164" cy="1458572"/>
      </dsp:txXfrm>
    </dsp:sp>
    <dsp:sp modelId="{068FC624-A928-40A0-8F5E-CA559B43F319}">
      <dsp:nvSpPr>
        <dsp:cNvPr id="0" name=""/>
        <dsp:cNvSpPr/>
      </dsp:nvSpPr>
      <dsp:spPr>
        <a:xfrm>
          <a:off x="1745033" y="876015"/>
          <a:ext cx="3828930" cy="3828930"/>
        </a:xfrm>
        <a:custGeom>
          <a:avLst/>
          <a:gdLst/>
          <a:ahLst/>
          <a:cxnLst/>
          <a:rect l="0" t="0" r="0" b="0"/>
          <a:pathLst>
            <a:path>
              <a:moveTo>
                <a:pt x="2306435" y="3788374"/>
              </a:moveTo>
              <a:arcTo wR="1914465" hR="1914465" stAng="4691139" swAng="1235067"/>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54083" y="2620823"/>
          <a:ext cx="2294880" cy="2253779"/>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777875">
            <a:lnSpc>
              <a:spcPct val="90000"/>
            </a:lnSpc>
            <a:spcBef>
              <a:spcPct val="0"/>
            </a:spcBef>
            <a:spcAft>
              <a:spcPct val="35000"/>
            </a:spcAft>
            <a:buNone/>
          </a:pPr>
          <a:r>
            <a:rPr lang="fr-fr" sz="1750" b="1" kern="1200" dirty="0"/>
            <a:t>Exécution d’</a:t>
          </a:r>
          <a:r>
            <a:rPr lang="en-US" sz="1750" b="1" kern="1200" dirty="0" err="1"/>
            <a:t>événements</a:t>
          </a:r>
          <a:endParaRPr lang="fr-fr" sz="1750" b="1" kern="1200" dirty="0"/>
        </a:p>
      </dsp:txBody>
      <dsp:txXfrm>
        <a:off x="1190160" y="2950881"/>
        <a:ext cx="1622726" cy="1593663"/>
      </dsp:txXfrm>
    </dsp:sp>
    <dsp:sp modelId="{10AC51F0-CF53-4F6F-8CD9-4820DDDF37A2}">
      <dsp:nvSpPr>
        <dsp:cNvPr id="0" name=""/>
        <dsp:cNvSpPr/>
      </dsp:nvSpPr>
      <dsp:spPr>
        <a:xfrm>
          <a:off x="1745033" y="876015"/>
          <a:ext cx="3828930" cy="3828930"/>
        </a:xfrm>
        <a:custGeom>
          <a:avLst/>
          <a:gdLst/>
          <a:ahLst/>
          <a:cxnLst/>
          <a:rect l="0" t="0" r="0" b="0"/>
          <a:pathLst>
            <a:path>
              <a:moveTo>
                <a:pt x="65820" y="1416781"/>
              </a:moveTo>
              <a:arcTo wR="1914465" hR="1914465" stAng="11704059" swAng="1900895"/>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8/23/2022</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Special Olympics accueille de nombreux types d’événements. Événements sportifs comme les compétitions. Les événements de santé tels que les examens médicaux Healthy Athletes et les événements de leadership tels qu’un Sommet de la Jeunesse.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Il existe d’autres types d’événements comme le marketing et la mobilisation de fonds, mais pour les besoins de cette formation nous nous concentrerons sur ces trois domaines qui sont mis en œuvre dans la plupart des programmes Special Olympics à travers le monde.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athlètes doivent jouer un rôle dans la direction de tous ces types d’événements.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10</a:t>
            </a:fld>
            <a:endParaRPr lang="en-US" dirty="0"/>
          </a:p>
        </p:txBody>
      </p:sp>
    </p:spTree>
    <p:extLst>
      <p:ext uri="{BB962C8B-B14F-4D97-AF65-F5344CB8AC3E}">
        <p14:creationId xmlns:p14="http://schemas.microsoft.com/office/powerpoint/2010/main" val="13863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Regardons tout d’abord de plus près nos événements sportifs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Qui se souvient du nombre de sports proposés par Special Olympics dans le monde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Eh oui ! Special Olympics propose plus de 30 sports individuels et d’équipe de style olympique, offrant chacun des occasions d’entraînement et de compétition aux personnes ayant une déficience intellectuelle.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Jeux Mondiaux Special Olympics ont lieu tous les deux ans, en alternance avec les Jeux d’été et d’hiver.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Est-ce que quelqu’un est au courant des prochains Jeux Mondiaux d’été et sait où ils se dérouleront ? Et les prochains Jeux Mondiaux d’hiver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En plus des Jeux mondiaux, Special Olympics organise chaque année des compétitions aux niveaux local, étatique/provincial, national, régional et mondial.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Selon vous, combien d’événements sportifs Special Olympics propose-t-elle chaque année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11</a:t>
            </a:fld>
            <a:endParaRPr lang="en-US" dirty="0"/>
          </a:p>
        </p:txBody>
      </p:sp>
    </p:spTree>
    <p:extLst>
      <p:ext uri="{BB962C8B-B14F-4D97-AF65-F5344CB8AC3E}">
        <p14:creationId xmlns:p14="http://schemas.microsoft.com/office/powerpoint/2010/main" val="114865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Au total, plus de 100 000 compétitions Special Olympics sont organisées chaque année.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Un événement sportif est une compétition sportive. Certains comportent un sport, d’autres plusieurs.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Voici une excellente occasion pour vous de parler de la programmation des événements sportifs de VOTRE programme. Quand se tiendront-ils ? Quels sports sont inclus ? Combien d’athlètes concourent habituellement dans chacun d’eux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12</a:t>
            </a:fld>
            <a:endParaRPr lang="en-US" dirty="0"/>
          </a:p>
        </p:txBody>
      </p:sp>
    </p:spTree>
    <p:extLst>
      <p:ext uri="{BB962C8B-B14F-4D97-AF65-F5344CB8AC3E}">
        <p14:creationId xmlns:p14="http://schemas.microsoft.com/office/powerpoint/2010/main" val="19787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événements peuvent être très importants, compter de nombreux participants et durer plusieurs jours, ou être plus petits et durer quelques heures à peine. Indépendamment de cela, il existe toujours des possibilités de participer à la planification, à la promotion ou à l’exécution d’événements sportifs Special Olympics. Ce qui changera, c’est le nombre de personnes qui doivent être impliquées pour assurer leur succès.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13</a:t>
            </a:fld>
            <a:endParaRPr lang="en-US" dirty="0"/>
          </a:p>
        </p:txBody>
      </p:sp>
    </p:spTree>
    <p:extLst>
      <p:ext uri="{BB962C8B-B14F-4D97-AF65-F5344CB8AC3E}">
        <p14:creationId xmlns:p14="http://schemas.microsoft.com/office/powerpoint/2010/main" val="384599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D’autres événements que nous proposons ont trait au monde de la santé. Le travail de Special Olympics dans le domaine de la santé s’est développé dans le monde entier au cours des deux dernières décennies.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personnes ayant une déficience intellectuelle sont le plus souvent confrontées à des défis plus importants pour accéder à des soins de santé de qualité et obtenir des opportunités qui favorisent la forme physique et le bien-être, ce qui entraîne généralement des disparités en matière de santé. </a:t>
            </a:r>
            <a:br>
              <a:rPr dirty="0"/>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Qui sait ce qu’est une disparité en matière de santé ?</a:t>
            </a:r>
            <a:br>
              <a:rPr dirty="0"/>
            </a:br>
            <a:br>
              <a:rPr dirty="0"/>
            </a:b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C’est exact !  Une disparité en matière de santé indique la différence entre la qualité des soins que vous recevez en tant que personne ayant une déficience intellectuelle ou de développement par rapport à quelqu’un qui n’est pas dans cette situation. C’est injuste, n’est-ce pas ? Tout le monde devrait avoir le même accès aux mêmes soins de santé. </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14</a:t>
            </a:fld>
            <a:endParaRPr lang="en-US" dirty="0"/>
          </a:p>
        </p:txBody>
      </p:sp>
    </p:spTree>
    <p:extLst>
      <p:ext uri="{BB962C8B-B14F-4D97-AF65-F5344CB8AC3E}">
        <p14:creationId xmlns:p14="http://schemas.microsoft.com/office/powerpoint/2010/main" val="30711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C’est ce que Special Olympics essaie de résoudre grâce à son programme Healthy Athletes.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programmes de santé de Special Olympics se concentrent sur l’amélioration du bien-être physique et socio-émotionnel des personnes ayant une déficience intellectuelle et de développement, en augmentant l’inclusion dans les soins de santé, le bien-être et les systèmes de santé pour les athlètes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Voici quelques exemples d’événements auxquels vous pouvez participer. Le rôle que vous pouvez jouer dans ces événements dépendra de la programmation et des besoins de votre Programme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15</a:t>
            </a:fld>
            <a:endParaRPr lang="en-US"/>
          </a:p>
        </p:txBody>
      </p:sp>
    </p:spTree>
    <p:extLst>
      <p:ext uri="{BB962C8B-B14F-4D97-AF65-F5344CB8AC3E}">
        <p14:creationId xmlns:p14="http://schemas.microsoft.com/office/powerpoint/2010/main" val="235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16</a:t>
            </a:fld>
            <a:endParaRPr lang="en-US"/>
          </a:p>
        </p:txBody>
      </p:sp>
    </p:spTree>
    <p:extLst>
      <p:ext uri="{BB962C8B-B14F-4D97-AF65-F5344CB8AC3E}">
        <p14:creationId xmlns:p14="http://schemas.microsoft.com/office/powerpoint/2010/main" val="298464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02487"/>
          </a:xfrm>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Il existe d’autres événements liés à la santé, tels que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Young Athletes (Jeunes Athlètes) : est un programme de jeux de la petite enfance destiné aux enfants âgés de 2 à 7 ans avec ou sans déficience intellectuelle. Le programme Jeunes Athlètes offre un moyen de développer des compétences pour les sports de base, comme la course, le jeu avec le ballon et le lancer.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Sports de Développement : fournit une introduction aux sports adaptée à l’âge pour les enfants âgés de 6 à 12 ans, avec et sans déficience intellectuelle. Des ressources spécifiques au sport, inclusives et adaptées à l’âge peuvent être utilisées pour soutenir la transition d’un enfant vers la participation au programme traditionnel de Special Olympics, ou comme introduction aux Sports Unifiés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Forums consacrés à la Santé des Familles : offrir un espace aux familles et aux soignants des personnes ayant une déficience intellectuelle pour dialoguer avec les professionnels de la santé et les dirigeants communautaires.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17</a:t>
            </a:fld>
            <a:endParaRPr lang="en-US"/>
          </a:p>
        </p:txBody>
      </p:sp>
    </p:spTree>
    <p:extLst>
      <p:ext uri="{BB962C8B-B14F-4D97-AF65-F5344CB8AC3E}">
        <p14:creationId xmlns:p14="http://schemas.microsoft.com/office/powerpoint/2010/main" val="35712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Pour finir, examinons les événements liés au leadership.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L’organisation Special Olympics façonne une nouvelle image du leadership, inspirée par nos athlètes, et libère le potentiel de leadership chez les personnes de toutes aptitudes.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18</a:t>
            </a:fld>
            <a:endParaRPr lang="en-US"/>
          </a:p>
        </p:txBody>
      </p:sp>
    </p:spTree>
    <p:extLst>
      <p:ext uri="{BB962C8B-B14F-4D97-AF65-F5344CB8AC3E}">
        <p14:creationId xmlns:p14="http://schemas.microsoft.com/office/powerpoint/2010/main" val="403134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Voici quelques exemples d’événements de leadership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Événements de Leadership des Athlètes, tels que la réunion du conseil de Leadership des Athlètes, les forums des athlètes, les séances de formation (programme de leadership et de compétences).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Formations sur le Leadership Unifié ou engagement avec d’autres organisations.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Séances de l’Académie du Leadership de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Sommets sur le Leadership des Jeunes jumelant des jeunes avec et sans déficience intellectuelle.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19</a:t>
            </a:fld>
            <a:endParaRPr lang="en-US"/>
          </a:p>
        </p:txBody>
      </p:sp>
    </p:spTree>
    <p:extLst>
      <p:ext uri="{BB962C8B-B14F-4D97-AF65-F5344CB8AC3E}">
        <p14:creationId xmlns:p14="http://schemas.microsoft.com/office/powerpoint/2010/main" val="209439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*mentionnez comment les techniques utilisées pour briser la glace peuvent être un excellent moyen d’impliquer votre public dès le début</a:t>
            </a:r>
          </a:p>
        </p:txBody>
      </p:sp>
      <p:sp>
        <p:nvSpPr>
          <p:cNvPr id="4" name="Slide Number Placeholder 3"/>
          <p:cNvSpPr>
            <a:spLocks noGrp="1"/>
          </p:cNvSpPr>
          <p:nvPr>
            <p:ph type="sldNum" sz="quarter" idx="5"/>
          </p:nvPr>
        </p:nvSpPr>
        <p:spPr/>
        <p:txBody>
          <a:bodyPr/>
          <a:lstStyle/>
          <a:p>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Ce sont là quelques exemples d’événements Special Olympics. Il y en a certainement beaucoup d’autres, mais ceux-ci ont une plus grande fréquence dans le mouvement à l’échelle mondiale.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cours suivants nous permettront d’étudier comment s’engager dans des événements Special Olympics, et nous partagerons des exemples de rôles de leadership.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Quelqu’un a-t-il des questions ou des commentaires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20</a:t>
            </a:fld>
            <a:endParaRPr lang="en-US"/>
          </a:p>
        </p:txBody>
      </p:sp>
    </p:spTree>
    <p:extLst>
      <p:ext uri="{BB962C8B-B14F-4D97-AF65-F5344CB8AC3E}">
        <p14:creationId xmlns:p14="http://schemas.microsoft.com/office/powerpoint/2010/main" val="365646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000000"/>
                </a:solidFill>
                <a:effectLst/>
                <a:latin typeface="Ubuntu Light" panose="020B0304030602030204" pitchFamily="34" charset="0"/>
                <a:ea typeface="Times New Roman" panose="02020603050405020304" pitchFamily="18" charset="0"/>
              </a:rPr>
              <a:t>Dans ce cours, vous découvrirez les types de rôles de leadership que vous pouvez assumer lors de la planification d’un événement.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solidFill>
                  <a:srgbClr val="000000"/>
                </a:solidFill>
                <a:effectLst/>
                <a:latin typeface="Ubuntu Light" panose="020B0304030602030204" pitchFamily="34" charset="0"/>
                <a:ea typeface="Times New Roman" panose="02020603050405020304" pitchFamily="18" charset="0"/>
              </a:rPr>
              <a:t>Mais d’abord, qu’est-ce que la « planification »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fr-fr" sz="1200" b="1" i="1" dirty="0">
                <a:solidFill>
                  <a:srgbClr val="000000"/>
                </a:solidFill>
                <a:effectLst/>
                <a:latin typeface="Ubuntu Light" panose="020B0304030602030204" pitchFamily="34" charset="0"/>
                <a:ea typeface="Times New Roman" panose="02020603050405020304" pitchFamily="18" charset="0"/>
              </a:rPr>
              <a:t>La planification est le processus de réflexion sur les activités nécessaires pour atteindre un objectif souhaité.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fr-fr" sz="1200" b="1" i="1" dirty="0">
                <a:solidFill>
                  <a:srgbClr val="000000"/>
                </a:solidFill>
                <a:effectLst/>
                <a:latin typeface="Ubuntu Light" panose="020B0304030602030204" pitchFamily="34" charset="0"/>
                <a:ea typeface="Times New Roman" panose="02020603050405020304" pitchFamily="18" charset="0"/>
              </a:rPr>
              <a:t>Lorsque vous savez qu’un événement aura lieu, la planification est la première activité, et la plus importante, à réaliser pour obtenir les résultats souhaités.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22</a:t>
            </a:fld>
            <a:endParaRPr lang="en-US"/>
          </a:p>
        </p:txBody>
      </p:sp>
    </p:spTree>
    <p:extLst>
      <p:ext uri="{BB962C8B-B14F-4D97-AF65-F5344CB8AC3E}">
        <p14:creationId xmlns:p14="http://schemas.microsoft.com/office/powerpoint/2010/main" val="136697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Pour participer en tant que planificateur d’événements à Special Olympics, il est important que vous disposiez des compétences nécessaires qui vous aideront à réussir dans ce rôle.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À cette fin, la formation au leadership et aux compétences propose les cours suivants :</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Gestion du temps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Représentant des athlètes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Leçon 1 - Préparer les réunions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Leçon 2 - Comportements en réunion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Leçon 5 - Comités</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23</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02487"/>
          </a:xfrm>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La planification d’événements ne se limite pas à assister à des événements, car un événement bien exécuté ne se produit pas par accident. La planification d’événements peut être stressante, mais certaines compétences peuvent vous aider à être un bon planificateur d’événements.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Dans cette leçon, nous parlerons de quatre compétences qui vous aideront à planifier des 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Mais avant de commencer à parler de compétences, la première chose qu’il faut considérer est le besoin d’une compréhension de base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Pour être un bon planificateur d’événements, il faut comprendre l’événement. Voici quelques questions que vous pouvez vous poser pour vous assurer que vous savez en quoi consiste l’événement. Qui participe à l’événement ? De quel type d’événement s’agit-il ? Quand aura-t-il lieu ? Où aura-t-il lieu ? Pourquoi organisons-nous l’événement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Pensez à la dernière compétition à laquelle vous avez participé. De quel type d’événement s’agissait-il ? À qui l’événement était-il destiné ? Quand s’est-il produit ? Où s’est-il produit ? Pourquoi l’événement a-t-il eu lieu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Répondez à toutes ces questions à voix haute ou en groupes.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Il s’agit du même processus auquel les planificateurs de cet événement ont participé plusieurs mois avant que l’événement n’ait lieu pour préparer/planifier ce dernier.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24</a:t>
            </a:fld>
            <a:endParaRPr lang="en-US"/>
          </a:p>
        </p:txBody>
      </p:sp>
    </p:spTree>
    <p:extLst>
      <p:ext uri="{BB962C8B-B14F-4D97-AF65-F5344CB8AC3E}">
        <p14:creationId xmlns:p14="http://schemas.microsoft.com/office/powerpoint/2010/main" val="66122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1.Compétences en organisation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En tant que planificateur, il est important d’avoir un processus et une méthode. Cela signifie qu’il faut respecter les échéances, les budgets et les rendez-vous, en plus de classer les documents et informations clés.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Il existe de nombreux outils que vous pouvez utiliser pour vous aider à rester organisé : listes de tâches, agendas quotidiens, calendriers, alarmes, 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Pensez-vous être organisé ? Un membre de votre famille dirait-il que vous êtes organisé ? Ce n’est pas grave si vous n’êtes pas encore organisé, mais c’est une compétence que vous devriez pratiquer régulièrement.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25</a:t>
            </a:fld>
            <a:endParaRPr lang="en-US"/>
          </a:p>
        </p:txBody>
      </p:sp>
    </p:spTree>
    <p:extLst>
      <p:ext uri="{BB962C8B-B14F-4D97-AF65-F5344CB8AC3E}">
        <p14:creationId xmlns:p14="http://schemas.microsoft.com/office/powerpoint/2010/main" val="43470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Voici un exemple de check-list.</a:t>
            </a:r>
          </a:p>
        </p:txBody>
      </p:sp>
      <p:sp>
        <p:nvSpPr>
          <p:cNvPr id="4" name="Slide Number Placeholder 3"/>
          <p:cNvSpPr>
            <a:spLocks noGrp="1"/>
          </p:cNvSpPr>
          <p:nvPr>
            <p:ph type="sldNum" sz="quarter" idx="5"/>
          </p:nvPr>
        </p:nvSpPr>
        <p:spPr/>
        <p:txBody>
          <a:bodyPr/>
          <a:lstStyle/>
          <a:p>
            <a:fld id="{94524C34-D508-4CCF-A9F5-C631378A631A}" type="slidenum">
              <a:rPr lang="en-US" smtClean="0"/>
              <a:t>26</a:t>
            </a:fld>
            <a:endParaRPr lang="en-US"/>
          </a:p>
        </p:txBody>
      </p:sp>
    </p:spTree>
    <p:extLst>
      <p:ext uri="{BB962C8B-B14F-4D97-AF65-F5344CB8AC3E}">
        <p14:creationId xmlns:p14="http://schemas.microsoft.com/office/powerpoint/2010/main" val="177991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75545"/>
          </a:xfrm>
        </p:spPr>
        <p:txBody>
          <a:bodyPr/>
          <a:lstStyle/>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3.Compétences en résolution de problèmes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planificateurs d’événements seront confrontés à des problèmes, c’est un fait. C’est pourquoi il est important qu’ils puissent les résoudre calmement. Face à un défi, les bons planificateurs d’événements prennent des décisions (parfois difficiles). Dans certains cas, ils ont des plans de secours. Dans d’autres, des personnes de leur équipe peuvent les soutenir et les aider à résoudre les problèmes de manière créative et efficace. </a:t>
            </a:r>
          </a:p>
          <a:p>
            <a:pPr marL="0" marR="0">
              <a:lnSpc>
                <a:spcPct val="115000"/>
              </a:lnSpc>
              <a:spcBef>
                <a:spcPts val="0"/>
              </a:spcBef>
              <a:spcAft>
                <a:spcPts val="0"/>
              </a:spcAft>
              <a:tabLst>
                <a:tab pos="406400" algn="l"/>
                <a:tab pos="4000500" algn="ctr"/>
              </a:tabLs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Rétablissez le son ou partagez dans le chat quelques exemples de problèmes auxquels une personne peut être confrontée lors de la planification d’un 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Lisez quelques-unes de leurs réponses à voix haute avant de poursuivre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4.Créativité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En tant que planificateur d’événements, vous devez faire preuve de créativité et être flexible dans certains cas. Lors de la planification d’un événement, réfléchissez aux moyens de rendre les choses nouvelles et différentes. Pour certaines idées créatives, inspirez-vous des blogs en ligne, des plateformes de médias sociaux ou des séances de brainstorming avec les autres.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27</a:t>
            </a:fld>
            <a:endParaRPr lang="en-US"/>
          </a:p>
        </p:txBody>
      </p:sp>
    </p:spTree>
    <p:extLst>
      <p:ext uri="{BB962C8B-B14F-4D97-AF65-F5344CB8AC3E}">
        <p14:creationId xmlns:p14="http://schemas.microsoft.com/office/powerpoint/2010/main" val="1597416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Ce sont quatre compétences très importantes pour les planificateurs d’événements. Et ne vous inquiétez pas si vous ne maîtrisez pas encore très bien ces compétences. Au fur et à mesure que vous acquerrez de l’expérience dans la planification d’événements, vos compétences s’amélioreront.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Dans votre manuel, vous trouverez une liste de questions de réflexion. Demandez-vous si ces compétences s’appliquent à vous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Quelles compétences en planification avez-vous ou utilisez-vous déjà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Quelles compétences de planification pensez-vous pouvoir améliorer ? Pourquoi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Classement pour les compétences en planification. Le n° 1 c'est la compétence qui, selon vous, est la plus forte et le n° 4 c'est celle que vous devez le plus améliorer.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28</a:t>
            </a:fld>
            <a:endParaRPr lang="en-US"/>
          </a:p>
        </p:txBody>
      </p:sp>
    </p:spTree>
    <p:extLst>
      <p:ext uri="{BB962C8B-B14F-4D97-AF65-F5344CB8AC3E}">
        <p14:creationId xmlns:p14="http://schemas.microsoft.com/office/powerpoint/2010/main" val="316141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Maintenant que vous connaissez la formation dont vous avez besoin et les informations générales et les compétences dont vous aurez besoin en tant que planificateur, examinons les opportunités que Special Olympics offre si vous souhaitez commencer votre parcours en tant que planificateur d’événements Special Olympics. </a:t>
            </a: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Tout d’abord, nous partagerons des exemples de certains rôles de leadership dans la planification lors d’événements sportifs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29</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488087"/>
          </a:xfrm>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Au sein de Special Olympics, et en particulier au sein du Leadership des Athlètes, nous avons adopté la devise « Rien sur nous sans nous ». Qui sait ce que cela signifie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C’est exact ! Cela signifie que chaque compétition, événement de collecte de fonds, décision, etc., ne peut être fait sans demander d’abord l’avis des personnes ayant une déficience intellectuelle.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Ce programme est fait pour vous et il doit également être fait par vous.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Comment les athlètes représentent-ils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Special Olympics accueille de nombreux types d’événements. Pour exécuter des événements avec succès, les athlètes doivent diriger ces événements, pas seulement y participer. Certains de ces événements sont des compétitions sportives aux niveaux local, national et international ou peuvent faire partie de la programmation Special Olympics sur la santé, les écoles et le leadership, entre autres.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L’objectif de la formation du responsable d’événement est le suivant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Fournir aux athlètes les connaissances requises qui leur permettront d’assumer des rôles de responsabilité dans le cadre de la planification, la promotion et l’exécution des événements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N’oubliez pas que ce ne sont que des exemples. Votre Programme Special Olympics peut comporter différents rôles ou simplement des noms différents pour les rôles.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Équipe consultative des Cérémonies d’Ouverture et de Clôture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Servir de conseillers à l’agence de production dans la création du concept des Cérémonies d’Ouverture et de Clôture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Contribuer à s’assurer que le spectacle des cérémonies est axé sur les athlètes et présente des athlètes dans des rôles de leadership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Participants de la cartographie de l’expérience (athlètes)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Dans le cadre du processus initial de planification de l’événement, participer à la cartographie de l’expérience de l’athlète, en fournissant des informations sur la meilleure prestation de services en matière de transport, d’hébergement et d’expériences de compétition.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30</a:t>
            </a:fld>
            <a:endParaRPr lang="en-US"/>
          </a:p>
        </p:txBody>
      </p:sp>
    </p:spTree>
    <p:extLst>
      <p:ext uri="{BB962C8B-B14F-4D97-AF65-F5344CB8AC3E}">
        <p14:creationId xmlns:p14="http://schemas.microsoft.com/office/powerpoint/2010/main" val="2513600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Équipe de développement de logos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la création et/ou à la sélection du logo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Collaborer avec les concepteurs pour conseiller, fournir des idées artistiques et contribuer à créer le récit autour du logo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Membre du comité du domaine fonctionnel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Participation à différents comités de planification. Par exemple : collecte de fonds, communications, transport, repas, accréditation, etc.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Orientation du personnel/des bénévoles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aux séances d’orientation régulières pour les bénévoles ou le personnel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31</a:t>
            </a:fld>
            <a:endParaRPr lang="en-US"/>
          </a:p>
        </p:txBody>
      </p:sp>
    </p:spTree>
    <p:extLst>
      <p:ext uri="{BB962C8B-B14F-4D97-AF65-F5344CB8AC3E}">
        <p14:creationId xmlns:p14="http://schemas.microsoft.com/office/powerpoint/2010/main" val="975240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Maintenant, nous allons partager des exemples de certains rôles de leadership dans la planification lors d’événements de santé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32</a:t>
            </a:fld>
            <a:endParaRPr lang="en-US"/>
          </a:p>
        </p:txBody>
      </p:sp>
    </p:spTree>
    <p:extLst>
      <p:ext uri="{BB962C8B-B14F-4D97-AF65-F5344CB8AC3E}">
        <p14:creationId xmlns:p14="http://schemas.microsoft.com/office/powerpoint/2010/main" val="4093222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Coordonnateurs de Healthy Athletes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Faire partie d’un comité de planification. Par exemple : collecte de fonds, communications.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Leader des habitudes saines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Diriger l’éducation à la santé</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33</a:t>
            </a:fld>
            <a:endParaRPr lang="en-US"/>
          </a:p>
        </p:txBody>
      </p:sp>
    </p:spTree>
    <p:extLst>
      <p:ext uri="{BB962C8B-B14F-4D97-AF65-F5344CB8AC3E}">
        <p14:creationId xmlns:p14="http://schemas.microsoft.com/office/powerpoint/2010/main" val="369562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Times New Roman" panose="02020603050405020304" pitchFamily="18" charset="0"/>
                <a:cs typeface="Times New Roman" panose="02020603050405020304" pitchFamily="18" charset="0"/>
              </a:rPr>
              <a:t>Comment pourrions-nous faire participer les athlètes à la planification de nos événements de leadership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Nous allons maintenant partager des exemples de certains rôles de leadership dans la planification lors d’événements de leadership. N’oubliez pas qu’ils pourraient être liés au Leadership des Athlètes, au Leadership Unifié, au Leadership des Jeunes ou à la Leadership Academy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34</a:t>
            </a:fld>
            <a:endParaRPr lang="en-US"/>
          </a:p>
        </p:txBody>
      </p:sp>
    </p:spTree>
    <p:extLst>
      <p:ext uri="{BB962C8B-B14F-4D97-AF65-F5344CB8AC3E}">
        <p14:creationId xmlns:p14="http://schemas.microsoft.com/office/powerpoint/2010/main" val="209328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Comité de sélection des sites.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Comité d’organisation générale :</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Calibri" panose="020F0502020204030204" pitchFamily="34" charset="0"/>
              </a:rPr>
              <a:t>Repas.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Calibri" panose="020F0502020204030204" pitchFamily="34" charset="0"/>
              </a:rPr>
              <a:t>Établir les ordres du jour et communiquer avec les participants à l’avance.</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Calibri" panose="020F0502020204030204" pitchFamily="34" charset="0"/>
              </a:rPr>
              <a:t>Sélection du contenu, conception des activités. Coordination avec les conférenciers.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Calibri" panose="020F0502020204030204" pitchFamily="34" charset="0"/>
              </a:rPr>
              <a:t>Identifier les rôles des athlètes leaders dans la promotion et l’exécution des événements.</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Participer aux collectes de fonds et sponsoriser les réunions.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35</a:t>
            </a:fld>
            <a:endParaRPr lang="en-US"/>
          </a:p>
        </p:txBody>
      </p:sp>
    </p:spTree>
    <p:extLst>
      <p:ext uri="{BB962C8B-B14F-4D97-AF65-F5344CB8AC3E}">
        <p14:creationId xmlns:p14="http://schemas.microsoft.com/office/powerpoint/2010/main" val="158234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36</a:t>
            </a:fld>
            <a:endParaRPr lang="en-US"/>
          </a:p>
        </p:txBody>
      </p:sp>
    </p:spTree>
    <p:extLst>
      <p:ext uri="{BB962C8B-B14F-4D97-AF65-F5344CB8AC3E}">
        <p14:creationId xmlns:p14="http://schemas.microsoft.com/office/powerpoint/2010/main" val="3451492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Quelqu’un a-t-il des questions ou des commentaires sur la planification d’événements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37</a:t>
            </a:fld>
            <a:endParaRPr lang="en-US"/>
          </a:p>
        </p:txBody>
      </p:sp>
    </p:spTree>
    <p:extLst>
      <p:ext uri="{BB962C8B-B14F-4D97-AF65-F5344CB8AC3E}">
        <p14:creationId xmlns:p14="http://schemas.microsoft.com/office/powerpoint/2010/main" val="398325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La promotion d’un événement vous aidera à accroître le nombre de participants ou de personnes qui y prêteront attention. Vous pouvez ainsi susciter l’intérêt d’autres personnes et même trouver de nouveaux supporters ou bénévoles. La réalisation de cet objectif est un élément essentiel d’un événement réussi.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 se passerait-il si nous créions le meilleur événement au monde pour collecter des fonds pour votre Programme et nous oubliions de promouvoir l’événement ? Personne ne se présenterait et nous aurions perdu tout notre temps à planifier un événement qui n’aurait pas permis d’amasser des fonds ou de faire connaître notre programme. C’est pour cette raison qu’il est tellement important de promouvoir des 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38</a:t>
            </a:fld>
            <a:endParaRPr lang="en-US"/>
          </a:p>
        </p:txBody>
      </p:sp>
    </p:spTree>
    <p:extLst>
      <p:ext uri="{BB962C8B-B14F-4D97-AF65-F5344CB8AC3E}">
        <p14:creationId xmlns:p14="http://schemas.microsoft.com/office/powerpoint/2010/main" val="55729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77023"/>
          </a:xfrm>
        </p:spPr>
        <p:txBody>
          <a:bodyPr/>
          <a:lstStyle/>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Pour participer à la promotion d’événements à Special Olympics, il est important que vous acquériez les compétences nécessaires qui vous aideront à réussir dans ce rôle.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À cette fin, la formation au leadership et aux compétences propose les cours suivants :</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fr-fr" sz="1200" b="0" i="0" dirty="0">
                <a:solidFill>
                  <a:schemeClr val="tx1"/>
                </a:solidFill>
                <a:effectLst/>
                <a:latin typeface="Times New Roman" panose="02020603050405020304" pitchFamily="18" charset="0"/>
                <a:ea typeface="Times New Roman" panose="02020603050405020304" pitchFamily="18" charset="0"/>
              </a:rPr>
              <a:t>1. </a:t>
            </a:r>
            <a:r>
              <a:rPr lang="fr-fr" sz="1200" b="1" i="1" dirty="0">
                <a:solidFill>
                  <a:srgbClr val="000000"/>
                </a:solidFill>
                <a:effectLst/>
                <a:latin typeface="Ubuntu Light" panose="020B0304030602030204" pitchFamily="34" charset="0"/>
                <a:ea typeface="Times New Roman" panose="02020603050405020304" pitchFamily="18" charset="0"/>
              </a:rPr>
              <a:t>Porte-parole des athlètes/Messager international :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S’adresse aux athlètes qui veulent sensibiliser et informer les autres personnes sur la mission, les avantages et l’orientation de Special Olympics.  Il ne se limite pas aux discours publics et aux interviews. Il cherche à faire connaître le mouvement Special Olympics à travers différents médias.</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fr-fr" sz="1200" b="0" i="0" dirty="0">
                <a:solidFill>
                  <a:schemeClr val="tx1"/>
                </a:solidFill>
                <a:effectLst/>
                <a:latin typeface="Times New Roman" panose="02020603050405020304" pitchFamily="18" charset="0"/>
                <a:ea typeface="Times New Roman" panose="02020603050405020304" pitchFamily="18" charset="0"/>
              </a:rPr>
              <a:t>2. </a:t>
            </a:r>
            <a:r>
              <a:rPr lang="fr-fr" sz="1200" b="1" i="1" dirty="0">
                <a:solidFill>
                  <a:srgbClr val="000000"/>
                </a:solidFill>
                <a:effectLst/>
                <a:latin typeface="Ubuntu Light" panose="020B0304030602030204" pitchFamily="34" charset="0"/>
                <a:ea typeface="Times New Roman" panose="02020603050405020304" pitchFamily="18" charset="0"/>
              </a:rPr>
              <a:t>Ambassadeur de la santé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Il s’agit d’une formation pour les athlètes qui souhaitent servir de leader en matière de santé et de bien-être, d’éducateur, de défenseur et de modèle au sein de leur communauté. C’est un porte-parole axé sur la santé.</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39</a:t>
            </a:fld>
            <a:endParaRPr lang="en-US"/>
          </a:p>
        </p:txBody>
      </p:sp>
    </p:spTree>
    <p:extLst>
      <p:ext uri="{BB962C8B-B14F-4D97-AF65-F5344CB8AC3E}">
        <p14:creationId xmlns:p14="http://schemas.microsoft.com/office/powerpoint/2010/main" val="413000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La formation pour responsables d’événements est divisée en deux parties :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La première partie détaille ce qui suit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fr-fr" sz="1200" b="1" i="1" dirty="0">
                <a:effectLst/>
                <a:latin typeface="Ubuntu Light" panose="020B0304030602030204" pitchFamily="34" charset="0"/>
                <a:ea typeface="Calibri" panose="020F0502020204030204" pitchFamily="34" charset="0"/>
              </a:rPr>
              <a:t>Quels sont les événements Special Olympics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fr-fr" sz="1200" b="1" i="1" dirty="0">
                <a:effectLst/>
                <a:latin typeface="Ubuntu Light" panose="020B0304030602030204" pitchFamily="34" charset="0"/>
                <a:ea typeface="Calibri" panose="020F0502020204030204" pitchFamily="34" charset="0"/>
              </a:rPr>
              <a:t>Rôles de leadership que vous pouvez avoir dans les situations suivantes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rPr>
              <a:t>Planifier un événement Special Olympics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rPr>
              <a:t>Promouvoir un événement Special Olympics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rPr>
              <a:t>Faire du bénévolat ou travailler lors d’un événement Special Olympics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Examinons les opportunités que Special Olympics vous offre pour commencer votre parcours en tant que promoteur d’événements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Parlons d’abord des rôles de leadership dans la promotion des événements sportifs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40</a:t>
            </a:fld>
            <a:endParaRPr lang="en-US"/>
          </a:p>
        </p:txBody>
      </p:sp>
    </p:spTree>
    <p:extLst>
      <p:ext uri="{BB962C8B-B14F-4D97-AF65-F5344CB8AC3E}">
        <p14:creationId xmlns:p14="http://schemas.microsoft.com/office/powerpoint/2010/main" val="1191529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Porte-parole / Messagers internationaux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aux opportunités de prise de parole, aux panels et aux interviews menant à l’événement représentant les athlètes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Activités avec les sponsors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rencontres avec des sponsors potentiels d’événements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aux événements d’activation des sponsors menant à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41</a:t>
            </a:fld>
            <a:endParaRPr lang="en-US"/>
          </a:p>
        </p:txBody>
      </p:sp>
    </p:spTree>
    <p:extLst>
      <p:ext uri="{BB962C8B-B14F-4D97-AF65-F5344CB8AC3E}">
        <p14:creationId xmlns:p14="http://schemas.microsoft.com/office/powerpoint/2010/main" val="2669754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De nombreux événements nous aident à faire avancer le travail de Special Olympics en matière de santé inclusive. Si vous avez un intérêt particulier pour la Santé Inclusive, vous pouvez devenir un Ambassadeur de la santé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Ambassadeurs de la santé de Special Olympics sont des athlètes formés pour servir de leaders, d’éducateurs, de défenseurs et de modèles de santé et de bien-être au sein de leurs communautés Special Olympics, ainsi que dans la communauté dans son ensemble. Ils incitent leurs équipes, familles, amis et communautés à adopter des modes de vie sains et plaident pour que les prestataires de soins de santé et les gouvernements adoptent des politiques inclusives en matière de santé, de services de bien-être, d’éducation et de ressources pour les personnes ayant une déficience intellectuelle.</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42</a:t>
            </a:fld>
            <a:endParaRPr lang="en-US"/>
          </a:p>
        </p:txBody>
      </p:sp>
    </p:spTree>
    <p:extLst>
      <p:ext uri="{BB962C8B-B14F-4D97-AF65-F5344CB8AC3E}">
        <p14:creationId xmlns:p14="http://schemas.microsoft.com/office/powerpoint/2010/main" val="127924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Les Ambassadeurs de la santé participent à la promotion des événements de santé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aux opportunités de prise de parole, aux panels et aux interviews menant à l’événement représentant les athlètes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Faire des Présentions lors des réunions sur la santé inclusive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43</a:t>
            </a:fld>
            <a:endParaRPr lang="en-US"/>
          </a:p>
        </p:txBody>
      </p:sp>
    </p:spTree>
    <p:extLst>
      <p:ext uri="{BB962C8B-B14F-4D97-AF65-F5344CB8AC3E}">
        <p14:creationId xmlns:p14="http://schemas.microsoft.com/office/powerpoint/2010/main" val="2594853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Parlons à présent des rôles de leadership dans la promotion des événements sportifs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44</a:t>
            </a:fld>
            <a:endParaRPr lang="en-US"/>
          </a:p>
        </p:txBody>
      </p:sp>
    </p:spTree>
    <p:extLst>
      <p:ext uri="{BB962C8B-B14F-4D97-AF65-F5344CB8AC3E}">
        <p14:creationId xmlns:p14="http://schemas.microsoft.com/office/powerpoint/2010/main" val="3671905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Recruter plus de participants (athlètes leaders/leaders de la jeunesse).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Interroger les participants à l’événement et partager les interviews / Recueillir les témoignages des participants (y compris les athlètes leaders qui participent).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Promotion TV/presse locale pour les délégations participant aux événements.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Entretien avec la presse sur l’événement.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Être un influenceur sur les réseaux sociaux.</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45</a:t>
            </a:fld>
            <a:endParaRPr lang="en-US"/>
          </a:p>
        </p:txBody>
      </p:sp>
    </p:spTree>
    <p:extLst>
      <p:ext uri="{BB962C8B-B14F-4D97-AF65-F5344CB8AC3E}">
        <p14:creationId xmlns:p14="http://schemas.microsoft.com/office/powerpoint/2010/main" val="1647718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Quelqu’un a-t-il des questions ou des commentaires sur la promotion d’événements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46</a:t>
            </a:fld>
            <a:endParaRPr lang="en-US"/>
          </a:p>
        </p:txBody>
      </p:sp>
    </p:spTree>
    <p:extLst>
      <p:ext uri="{BB962C8B-B14F-4D97-AF65-F5344CB8AC3E}">
        <p14:creationId xmlns:p14="http://schemas.microsoft.com/office/powerpoint/2010/main" val="4269850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Les bénévoles et le personnel de l’événement fournissent leur assistance le jour de l’événement pour l’installation, l’assistance aux invités, l’inscription ou le nettoyage.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47</a:t>
            </a:fld>
            <a:endParaRPr lang="en-US"/>
          </a:p>
        </p:txBody>
      </p:sp>
    </p:spTree>
    <p:extLst>
      <p:ext uri="{BB962C8B-B14F-4D97-AF65-F5344CB8AC3E}">
        <p14:creationId xmlns:p14="http://schemas.microsoft.com/office/powerpoint/2010/main" val="1305224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La partie consistant à être un leader d’événement s’appelle « l’exécution d’événement ». Vous « exécutez » l’événement ou vous vous assurez que l’événement se produit réellement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48</a:t>
            </a:fld>
            <a:endParaRPr lang="en-US"/>
          </a:p>
        </p:txBody>
      </p:sp>
    </p:spTree>
    <p:extLst>
      <p:ext uri="{BB962C8B-B14F-4D97-AF65-F5344CB8AC3E}">
        <p14:creationId xmlns:p14="http://schemas.microsoft.com/office/powerpoint/2010/main" val="2302807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Travailler ou faire du bénévolat pendant les événements Special Olympics peut être très stimulant et exigeant. Nos événements impliquent la participation de beaucoup de personnes et de différents éléments qui composent un grand événement.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Savoir travailler en équipe et bien communiquer sont des qualités importantes pour réussir dans ce rôle.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endParaRPr lang="en-US" sz="1200" b="1" i="1" dirty="0">
              <a:solidFill>
                <a:srgbClr val="000000"/>
              </a:solidFill>
              <a:effectLst/>
              <a:latin typeface="Ubuntu Light" panose="020B0304030602030204" pitchFamily="34"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À cette fin, la formation au leadership et aux compétences propose les cours suivants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fr-fr" sz="1200" b="1" i="1" dirty="0">
                <a:solidFill>
                  <a:srgbClr val="000000"/>
                </a:solidFill>
                <a:effectLst/>
                <a:latin typeface="Ubuntu Light" panose="020B0304030602030204" pitchFamily="34" charset="0"/>
                <a:ea typeface="Times New Roman" panose="02020603050405020304" pitchFamily="18" charset="0"/>
              </a:rPr>
              <a:t>Gestion du temps, engagement avec les autres et leadership unifié.</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49</a:t>
            </a:fld>
            <a:endParaRPr lang="en-US"/>
          </a:p>
        </p:txBody>
      </p:sp>
    </p:spTree>
    <p:extLst>
      <p:ext uri="{BB962C8B-B14F-4D97-AF65-F5344CB8AC3E}">
        <p14:creationId xmlns:p14="http://schemas.microsoft.com/office/powerpoint/2010/main" val="185975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La deuxième partie se concentre sur le développement des compétences et dépendra du rôle de leadership que vous souhaitez assumer. Selon le rôle que vous choisissez, vous devez vous concentrer sur différentes formations en compétences qui sont proposées dans le programme Leadership et compétences.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Une fois cette formation terminée, invitez les athlètes à réfléchir à la manière dont ils souhaitent s’engager dans les événements, c’est-à-dire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rPr>
              <a:t>À quel titre ? (planifier, promouvoir ou exécuter)</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rPr>
              <a:t>Quel type d’événement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200" dirty="0">
                <a:effectLst/>
                <a:latin typeface="Ubuntu Light" panose="020B0304030602030204" pitchFamily="34" charset="0"/>
                <a:ea typeface="Calibri" panose="020F0502020204030204" pitchFamily="34" charset="0"/>
              </a:rPr>
              <a:t>Dans quel rôle de leadership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Bien sûr, cela dépendra des opportunités offertes par votre Programme.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a:t>
            </a:fld>
            <a:endParaRPr lang="en-US"/>
          </a:p>
        </p:txBody>
      </p:sp>
    </p:spTree>
    <p:extLst>
      <p:ext uri="{BB962C8B-B14F-4D97-AF65-F5344CB8AC3E}">
        <p14:creationId xmlns:p14="http://schemas.microsoft.com/office/powerpoint/2010/main" val="511940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Examinons les opportunités que Special Olympics vous offre si vous souhaitez commencer votre voyage en contribuant à exécuter des événements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Vous pouvez le faire en tant que bénévole ou membre du personnel rémunéré en fonction des opportunités disponibles dans votre Programme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Parlons d’abord des rôles de leadership pendant les événements sportifs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50</a:t>
            </a:fld>
            <a:endParaRPr lang="en-US"/>
          </a:p>
        </p:txBody>
      </p:sp>
    </p:spTree>
    <p:extLst>
      <p:ext uri="{BB962C8B-B14F-4D97-AF65-F5344CB8AC3E}">
        <p14:creationId xmlns:p14="http://schemas.microsoft.com/office/powerpoint/2010/main" val="201846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37538"/>
          </a:xfrm>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Porte-parole / Messagers internationaux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rôles d’orateur lors d’événements et réceptions et sur des panels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Expériences Sports Unifiés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Accorder et mener des interviews lors des 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Athlètes Bénévoles/Personnel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rôles de bénévoles ou de membres du personnel dans le cadre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Athlètes Officiels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en tant que responsables techniques sportifs pendant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Membres de l’équipe d’évaluation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l’équipe d’évaluation, mener des évaluations, en particulier axées sur l’expérience de l’athlète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Préparer le rapport d’évaluation post-événement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51</a:t>
            </a:fld>
            <a:endParaRPr lang="en-US"/>
          </a:p>
        </p:txBody>
      </p:sp>
    </p:spTree>
    <p:extLst>
      <p:ext uri="{BB962C8B-B14F-4D97-AF65-F5344CB8AC3E}">
        <p14:creationId xmlns:p14="http://schemas.microsoft.com/office/powerpoint/2010/main" val="2044984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Porte-parole / Messagers internationaux</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rôles d’orateur lors d’événements et réceptions et sur des panels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Expériences Sports Unifiés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Accorder et mener des interviews lors des 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Athlètes Bénévoles/Personnel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rôles de bénévoles ou de membres du personnel dans le cadre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Athlètes Officiels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en tant que responsables techniques sportifs pendant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Membres de l’équipe d’évaluation de l’événement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l’équipe d’évaluation, mener des évaluations, en particulier axées sur l’expérience de l’athlète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Préparer le rapport d’évaluation post-événement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52</a:t>
            </a:fld>
            <a:endParaRPr lang="en-US"/>
          </a:p>
        </p:txBody>
      </p:sp>
    </p:spTree>
    <p:extLst>
      <p:ext uri="{BB962C8B-B14F-4D97-AF65-F5344CB8AC3E}">
        <p14:creationId xmlns:p14="http://schemas.microsoft.com/office/powerpoint/2010/main" val="533166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Il existe de nombreuses opportunités pour les athlètes de diriger lors de nos événements de santé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53</a:t>
            </a:fld>
            <a:endParaRPr lang="en-US"/>
          </a:p>
        </p:txBody>
      </p:sp>
    </p:spTree>
    <p:extLst>
      <p:ext uri="{BB962C8B-B14F-4D97-AF65-F5344CB8AC3E}">
        <p14:creationId xmlns:p14="http://schemas.microsoft.com/office/powerpoint/2010/main" val="693537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Chef de la santé et de la forme physique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Animer une séance Fit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Défenseur de la santé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Participer à des formations sur la Santé Inclusive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Modèle à suivre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Afficher des comportements sains lors des événements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Entraîneur/entraîneur adjoint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Diriger ou soutenir les activités de Jeunes Athlètes ou des Sports de Développement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54</a:t>
            </a:fld>
            <a:endParaRPr lang="en-US"/>
          </a:p>
        </p:txBody>
      </p:sp>
    </p:spTree>
    <p:extLst>
      <p:ext uri="{BB962C8B-B14F-4D97-AF65-F5344CB8AC3E}">
        <p14:creationId xmlns:p14="http://schemas.microsoft.com/office/powerpoint/2010/main" val="3820317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Nous vous incitons à ajuster cette section afin qu’elle corresponde aux noms et aux descriptions des rôles que les athlètes peuvent remplir au sein de leurs propres équipes.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1" i="1" dirty="0">
                <a:effectLst/>
                <a:latin typeface="Ubuntu Light" panose="020B0304030602030204" pitchFamily="34" charset="0"/>
                <a:ea typeface="Calibri" panose="020F0502020204030204" pitchFamily="34" charset="0"/>
                <a:cs typeface="Times New Roman" panose="02020603050405020304" pitchFamily="18" charset="0"/>
              </a:rPr>
              <a:t>Il existe de nombreuses opportunités pour les athlètes d’assumer un rôle de leader lors de nos événements de santé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55</a:t>
            </a:fld>
            <a:endParaRPr lang="en-US"/>
          </a:p>
        </p:txBody>
      </p:sp>
    </p:spTree>
    <p:extLst>
      <p:ext uri="{BB962C8B-B14F-4D97-AF65-F5344CB8AC3E}">
        <p14:creationId xmlns:p14="http://schemas.microsoft.com/office/powerpoint/2010/main" val="1948682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Mentorat d’autres athlètes.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Animateurs/instructeurs.</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Maître de cérémonie/hôte.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Photographie, publications sur les réseaux sociaux, blogs.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Sessions d’Ouverture et de Clôture.</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Faire partie du comité d’évaluation.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Faire partie d’un jury.</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fr-fr" sz="1200" b="1" i="1" dirty="0">
                <a:effectLst/>
                <a:latin typeface="Ubuntu Light" panose="020B0304030602030204" pitchFamily="34" charset="0"/>
                <a:ea typeface="Times New Roman" panose="02020603050405020304" pitchFamily="18" charset="0"/>
              </a:rPr>
              <a:t>Animer des tables rondes.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56</a:t>
            </a:fld>
            <a:endParaRPr lang="en-US"/>
          </a:p>
        </p:txBody>
      </p:sp>
    </p:spTree>
    <p:extLst>
      <p:ext uri="{BB962C8B-B14F-4D97-AF65-F5344CB8AC3E}">
        <p14:creationId xmlns:p14="http://schemas.microsoft.com/office/powerpoint/2010/main" val="2229560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Quelqu’un a-t-il des questions ou des commentaires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57</a:t>
            </a:fld>
            <a:endParaRPr lang="en-US"/>
          </a:p>
        </p:txBody>
      </p:sp>
    </p:spTree>
    <p:extLst>
      <p:ext uri="{BB962C8B-B14F-4D97-AF65-F5344CB8AC3E}">
        <p14:creationId xmlns:p14="http://schemas.microsoft.com/office/powerpoint/2010/main" val="1813737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57470"/>
          </a:xfrm>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Merci d’avoir participé, vous avez maintenant terminé la première partie de la formation pour Responsable d’événement.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N’oubliez pas qu’il existe de nombreux rôles de leadership que vous pouvez assumer en tant que responsable d’événement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Si vous souhaitez participer à des événements </a:t>
            </a:r>
            <a:r>
              <a:rPr lang="fr-FR" sz="1200" b="1" i="1" dirty="0" err="1">
                <a:effectLst/>
                <a:latin typeface="Ubuntu Light" panose="020B0304030602030204" pitchFamily="34" charset="0"/>
                <a:ea typeface="Calibri" panose="020F0502020204030204" pitchFamily="34" charset="0"/>
                <a:cs typeface="Times New Roman" panose="02020603050405020304" pitchFamily="18" charset="0"/>
              </a:rPr>
              <a:t>Special</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r>
              <a:rPr lang="fr-FR" sz="1200" b="1" i="1" dirty="0" err="1">
                <a:effectLst/>
                <a:latin typeface="Ubuntu Light" panose="020B0304030602030204" pitchFamily="34" charset="0"/>
                <a:ea typeface="Calibri" panose="020F0502020204030204" pitchFamily="34" charset="0"/>
                <a:cs typeface="Times New Roman" panose="02020603050405020304" pitchFamily="18" charset="0"/>
              </a:rPr>
              <a:t>Olympics</a:t>
            </a: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rPr>
              <a:t> </a:t>
            </a:r>
            <a:r>
              <a:rPr lang="fr-FR" sz="1200" b="1" i="1" dirty="0">
                <a:effectLst/>
                <a:latin typeface="Ubuntu Light" panose="020B0304030602030204" pitchFamily="34" charset="0"/>
                <a:ea typeface="Calibri" panose="020F0502020204030204" pitchFamily="34" charset="0"/>
              </a:rPr>
              <a:t>Regardez</a:t>
            </a:r>
            <a:r>
              <a:rPr lang="fr-fr" sz="1200" b="1" i="1" dirty="0">
                <a:effectLst/>
                <a:latin typeface="Ubuntu Light" panose="020B0304030602030204" pitchFamily="34" charset="0"/>
                <a:ea typeface="Calibri" panose="020F0502020204030204" pitchFamily="34" charset="0"/>
              </a:rPr>
              <a:t> les différents rôles de leadership que nous avons partagés. Une fois que vous avez déterminé si vous êtes intéressé par la planification, la promotion ou l’exécution, réfléchissez aux rôles de leadership qui vous ont paru les plus stimulants. Selon vous, quel rôle correspond le mieux à vos compétences ?</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Rappelez-vous que cette formation comporte une deuxième partie. Pour poursuivre votre formation en vue de devenir un responsable d’événement, nous vous encourageons à suivre les cours susmentionnés.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Plus important encore, contactez votre Programme Special Olympics et faites-lui part de vos intérêts. Ensemble, vous pourrez identifier les opportunités qui vous concernent et comprendre comment entamer votre parcours de responsable d’événement.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58</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6</a:t>
            </a:fld>
            <a:endParaRPr lang="en-US"/>
          </a:p>
        </p:txBody>
      </p:sp>
    </p:spTree>
    <p:extLst>
      <p:ext uri="{BB962C8B-B14F-4D97-AF65-F5344CB8AC3E}">
        <p14:creationId xmlns:p14="http://schemas.microsoft.com/office/powerpoint/2010/main" val="30218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98053"/>
          </a:xfrm>
        </p:spPr>
        <p:txBody>
          <a:bodyPr/>
          <a:lstStyle/>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Cette formation porte sur la PARTIE I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Dans un premier temps, nous parlerons des différents types d’événements proposés par Special Olympics.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Ensuite, nous expliquerons chacune des trois manières différentes dont les athlètes s’engagent dans les événements et partagerons des exemples de rôles de leadership que vous pouvez avoir tout en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fr-fr" sz="1200" b="1" i="1" dirty="0">
                <a:effectLst/>
                <a:latin typeface="Ubuntu Light" panose="020B0304030602030204" pitchFamily="34" charset="0"/>
                <a:ea typeface="Calibri" panose="020F0502020204030204" pitchFamily="34" charset="0"/>
              </a:rPr>
              <a:t>Planifiant l’événement.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fr-fr" sz="1200" b="1" i="1" dirty="0">
                <a:effectLst/>
                <a:latin typeface="Ubuntu Light" panose="020B0304030602030204" pitchFamily="34" charset="0"/>
                <a:ea typeface="Calibri" panose="020F0502020204030204" pitchFamily="34" charset="0"/>
              </a:rPr>
              <a:t>Assurant la promotion de l’événement.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fr-fr" sz="1200" b="1" i="1" dirty="0">
                <a:effectLst/>
                <a:latin typeface="Ubuntu Light" panose="020B0304030602030204" pitchFamily="34" charset="0"/>
                <a:ea typeface="Calibri" panose="020F0502020204030204" pitchFamily="34" charset="0"/>
              </a:rPr>
              <a:t>Faisant du bénévolat ou travaillant lors de l’événement.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2139950" algn="l"/>
              </a:tabLst>
            </a:pPr>
            <a:r>
              <a:rPr lang="fr-fr" sz="1200" dirty="0">
                <a:effectLst/>
                <a:latin typeface="Ubuntu Light" panose="020B0304030602030204" pitchFamily="34" charset="0"/>
                <a:ea typeface="Calibri" panose="020F0502020204030204" pitchFamily="34" charset="0"/>
                <a:cs typeface="Times New Roman" panose="02020603050405020304" pitchFamily="18" charset="0"/>
              </a:rPr>
              <a:t>Il est important que vous examiniez toutes les diapositives afin de pouvoir identifier les types d’événements et les rôles de leadership disponibles dans votre Programme. Il se peut que vous deviez apporter des modifications afin que les athlètes participant à la formation puissent se forger une idée claire des opportunités qui leur sont offertes dans le cadre de votre Programme Special Olympics.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a:t>
            </a:fld>
            <a:endParaRPr lang="en-US" dirty="0"/>
          </a:p>
        </p:txBody>
      </p:sp>
    </p:spTree>
    <p:extLst>
      <p:ext uri="{BB962C8B-B14F-4D97-AF65-F5344CB8AC3E}">
        <p14:creationId xmlns:p14="http://schemas.microsoft.com/office/powerpoint/2010/main" val="98516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8</a:t>
            </a:fld>
            <a:endParaRPr lang="en-US"/>
          </a:p>
        </p:txBody>
      </p:sp>
    </p:spTree>
    <p:extLst>
      <p:ext uri="{BB962C8B-B14F-4D97-AF65-F5344CB8AC3E}">
        <p14:creationId xmlns:p14="http://schemas.microsoft.com/office/powerpoint/2010/main" val="1692703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effectLst/>
                <a:latin typeface="Ubuntu Light" panose="020B0304030602030204" pitchFamily="34" charset="0"/>
                <a:ea typeface="Calibri" panose="020F0502020204030204" pitchFamily="34" charset="0"/>
                <a:cs typeface="Times New Roman" panose="02020603050405020304" pitchFamily="18" charset="0"/>
              </a:rPr>
              <a:t>Si vous souhaitez diriger des événements Special Olympics, il est important de connaître les types d’événements organisés par Special Olympics partout dans le monde.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9</a:t>
            </a:fld>
            <a:endParaRPr lang="en-US" dirty="0"/>
          </a:p>
        </p:txBody>
      </p:sp>
    </p:spTree>
    <p:extLst>
      <p:ext uri="{BB962C8B-B14F-4D97-AF65-F5344CB8AC3E}">
        <p14:creationId xmlns:p14="http://schemas.microsoft.com/office/powerpoint/2010/main" val="160111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sp>
        <p:nvSpPr>
          <p:cNvPr id="6" name="TextBox 5">
            <a:extLst>
              <a:ext uri="{FF2B5EF4-FFF2-40B4-BE49-F238E27FC236}">
                <a16:creationId xmlns:a16="http://schemas.microsoft.com/office/drawing/2014/main" id="{44295D15-87D4-4A05-ADF1-88FEBFC5ADEE}"/>
              </a:ext>
            </a:extLst>
          </p:cNvPr>
          <p:cNvSpPr txBox="1"/>
          <p:nvPr userDrawn="1"/>
        </p:nvSpPr>
        <p:spPr>
          <a:xfrm>
            <a:off x="600436" y="363204"/>
            <a:ext cx="3596426" cy="369332"/>
          </a:xfrm>
          <a:prstGeom prst="rect">
            <a:avLst/>
          </a:prstGeom>
          <a:solidFill>
            <a:srgbClr val="1B94D2"/>
          </a:solidFill>
        </p:spPr>
        <p:txBody>
          <a:bodyPr wrap="square" rtlCol="0">
            <a:spAutoFit/>
          </a:bodyPr>
          <a:lstStyle/>
          <a:p>
            <a:r>
              <a:rPr lang="en-US" altLang="zh-CN" sz="1800" b="1" spc="100" dirty="0">
                <a:solidFill>
                  <a:schemeClr val="bg1"/>
                </a:solidFill>
                <a:latin typeface="+mj-lt"/>
                <a:ea typeface="SimSun" panose="02010600030101010101" pitchFamily="2" charset="-122"/>
              </a:rPr>
              <a:t>LEADERSHIP DES ATHLÈTES</a:t>
            </a:r>
            <a:endParaRPr lang="zh-cn" sz="1800" b="1" spc="100" dirty="0">
              <a:solidFill>
                <a:schemeClr val="bg1"/>
              </a:solidFill>
              <a:latin typeface="SimSun" panose="02010600030101010101" pitchFamily="2" charset="-122"/>
              <a:ea typeface="SimSun" panose="02010600030101010101" pitchFamily="2" charset="-122"/>
            </a:endParaRPr>
          </a:p>
        </p:txBody>
      </p:sp>
      <p:sp>
        <p:nvSpPr>
          <p:cNvPr id="10" name="TextBox 9">
            <a:extLst>
              <a:ext uri="{FF2B5EF4-FFF2-40B4-BE49-F238E27FC236}">
                <a16:creationId xmlns:a16="http://schemas.microsoft.com/office/drawing/2014/main" id="{FB82A50E-1C5F-44EF-9111-0DF6AD32F0A2}"/>
              </a:ext>
            </a:extLst>
          </p:cNvPr>
          <p:cNvSpPr txBox="1"/>
          <p:nvPr userDrawn="1"/>
        </p:nvSpPr>
        <p:spPr>
          <a:xfrm>
            <a:off x="492375" y="1879841"/>
            <a:ext cx="5805871" cy="2446824"/>
          </a:xfrm>
          <a:prstGeom prst="rect">
            <a:avLst/>
          </a:prstGeom>
          <a:noFill/>
        </p:spPr>
        <p:txBody>
          <a:bodyPr wrap="square" rtlCol="0">
            <a:spAutoFit/>
          </a:bodyPr>
          <a:lstStyle/>
          <a:p>
            <a:pPr>
              <a:lnSpc>
                <a:spcPct val="90000"/>
              </a:lnSpc>
            </a:pPr>
            <a:r>
              <a:rPr lang="en-US" altLang="ko-KR" sz="8500" b="1" dirty="0">
                <a:solidFill>
                  <a:schemeClr val="bg1"/>
                </a:solidFill>
                <a:latin typeface="+mj-lt"/>
                <a:cs typeface="Arial" panose="020B0604020202020204" pitchFamily="34" charset="0"/>
              </a:rPr>
              <a:t>MONTRER LA VOIE</a:t>
            </a:r>
            <a:endParaRPr lang="en-US" sz="8500" b="1" dirty="0">
              <a:solidFill>
                <a:schemeClr val="bg1"/>
              </a:solidFill>
              <a:latin typeface="+mj-lt"/>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541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523220"/>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7693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Texte&#10;&#10;Description générée automatiquement">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349909" cy="307777"/>
          </a:xfrm>
          <a:prstGeom prst="rect">
            <a:avLst/>
          </a:prstGeom>
          <a:noFill/>
        </p:spPr>
        <p:txBody>
          <a:bodyPr wrap="square" rtlCol="0">
            <a:spAutoFit/>
          </a:bodyPr>
          <a:lstStyle/>
          <a:p>
            <a:r>
              <a:rPr lang="fr-fr" sz="1400" b="1" spc="100" baseline="0" dirty="0">
                <a:solidFill>
                  <a:srgbClr val="00695E"/>
                </a:solidFill>
                <a:latin typeface="Ubuntu" panose="020B0504030602030204" pitchFamily="34" charset="0"/>
              </a:rPr>
              <a:t>LEADERSHIP DES ATHLÈTES</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r>
              <a:rPr lang="fr-fr" sz="3600" b="1" dirty="0">
                <a:solidFill>
                  <a:schemeClr val="bg1"/>
                </a:solidFill>
                <a:latin typeface="Ubuntu" panose="020B0504030602030204" pitchFamily="34" charset="0"/>
              </a:rPr>
              <a:t>Des questions ?</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E692E-3B2C-4E6B-B906-E260F68CBF18}" type="datetimeFigureOut">
              <a:rPr lang="en-US" smtClean="0"/>
              <a:t>8/23/2022</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MrXNgWO0RE"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gf4MqfKzJ4"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X1a9_sC_w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3" Type="http://schemas.openxmlformats.org/officeDocument/2006/relationships/image" Target="../media/image26.png"/><Relationship Id="rId21" Type="http://schemas.openxmlformats.org/officeDocument/2006/relationships/hyperlink" Target="https://www.flickr.com/photos/150479708@N08/31668530641/" TargetMode="External"/><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 Type="http://schemas.openxmlformats.org/officeDocument/2006/relationships/notesSlide" Target="../notesSlides/notesSlide25.xml"/><Relationship Id="rId16" Type="http://schemas.openxmlformats.org/officeDocument/2006/relationships/image" Target="../media/image39.png"/><Relationship Id="rId20" Type="http://schemas.openxmlformats.org/officeDocument/2006/relationships/image" Target="../media/image43.jpg"/><Relationship Id="rId1" Type="http://schemas.openxmlformats.org/officeDocument/2006/relationships/slideLayout" Target="../slideLayouts/slideLayout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731520" y="5730240"/>
            <a:ext cx="5455524" cy="954107"/>
          </a:xfrm>
          <a:prstGeom prst="rect">
            <a:avLst/>
          </a:prstGeom>
          <a:noFill/>
        </p:spPr>
        <p:txBody>
          <a:bodyPr wrap="square" rtlCol="0">
            <a:spAutoFit/>
          </a:bodyPr>
          <a:lstStyle/>
          <a:p>
            <a:r>
              <a:rPr lang="fr-fr" sz="2800" b="1" spc="100" dirty="0">
                <a:solidFill>
                  <a:schemeClr val="bg1"/>
                </a:solidFill>
                <a:latin typeface="Ubuntu" panose="020B0504030602030204" pitchFamily="34" charset="0"/>
              </a:rPr>
              <a:t>RESPONSABLE D’ÉVÉNEMENT</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p:txBody>
          <a:bodyPr>
            <a:normAutofit/>
          </a:bodyPr>
          <a:lstStyle/>
          <a:p>
            <a:r>
              <a:rPr lang="fr-fr" dirty="0"/>
              <a:t>Événements Special Olympics</a:t>
            </a:r>
          </a:p>
        </p:txBody>
      </p:sp>
      <p:pic>
        <p:nvPicPr>
          <p:cNvPr id="3" name="Picture 2">
            <a:extLst>
              <a:ext uri="{FF2B5EF4-FFF2-40B4-BE49-F238E27FC236}">
                <a16:creationId xmlns:a16="http://schemas.microsoft.com/office/drawing/2014/main" id="{EC5EEF71-CD15-445D-869B-CB97A5EB814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785178" y="2615543"/>
            <a:ext cx="1691910" cy="1538523"/>
          </a:xfrm>
          <a:prstGeom prst="rect">
            <a:avLst/>
          </a:prstGeom>
        </p:spPr>
      </p:pic>
      <p:pic>
        <p:nvPicPr>
          <p:cNvPr id="7" name="Picture 6">
            <a:extLst>
              <a:ext uri="{FF2B5EF4-FFF2-40B4-BE49-F238E27FC236}">
                <a16:creationId xmlns:a16="http://schemas.microsoft.com/office/drawing/2014/main" id="{A65D221B-7F24-485E-8E1B-189D0F69F6D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5022708" y="2591397"/>
            <a:ext cx="1482913" cy="1594132"/>
          </a:xfrm>
          <a:prstGeom prst="rect">
            <a:avLst/>
          </a:prstGeom>
        </p:spPr>
      </p:pic>
      <p:pic>
        <p:nvPicPr>
          <p:cNvPr id="11" name="Picture 10">
            <a:extLst>
              <a:ext uri="{FF2B5EF4-FFF2-40B4-BE49-F238E27FC236}">
                <a16:creationId xmlns:a16="http://schemas.microsoft.com/office/drawing/2014/main" id="{1B7763C4-3709-4610-BFC1-915096CBAC8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9059068" y="2575298"/>
            <a:ext cx="945357" cy="1631204"/>
          </a:xfrm>
          <a:prstGeom prst="rect">
            <a:avLst/>
          </a:prstGeom>
        </p:spPr>
      </p:pic>
      <p:sp>
        <p:nvSpPr>
          <p:cNvPr id="12" name="TextBox 11">
            <a:extLst>
              <a:ext uri="{FF2B5EF4-FFF2-40B4-BE49-F238E27FC236}">
                <a16:creationId xmlns:a16="http://schemas.microsoft.com/office/drawing/2014/main" id="{454B4561-2571-4416-B3EB-B10369FBB96C}"/>
              </a:ext>
            </a:extLst>
          </p:cNvPr>
          <p:cNvSpPr txBox="1"/>
          <p:nvPr/>
        </p:nvSpPr>
        <p:spPr>
          <a:xfrm>
            <a:off x="1853961" y="4454934"/>
            <a:ext cx="1554344" cy="461665"/>
          </a:xfrm>
          <a:prstGeom prst="rect">
            <a:avLst/>
          </a:prstGeom>
          <a:noFill/>
        </p:spPr>
        <p:txBody>
          <a:bodyPr wrap="square" rtlCol="0">
            <a:spAutoFit/>
          </a:bodyPr>
          <a:lstStyle/>
          <a:p>
            <a:pPr algn="ctr"/>
            <a:r>
              <a:rPr lang="fr-fr" sz="2400" b="1" dirty="0">
                <a:solidFill>
                  <a:srgbClr val="00695E"/>
                </a:solidFill>
                <a:latin typeface="+mj-lt"/>
              </a:rPr>
              <a:t>Sports</a:t>
            </a:r>
          </a:p>
        </p:txBody>
      </p:sp>
      <p:sp>
        <p:nvSpPr>
          <p:cNvPr id="13" name="TextBox 12">
            <a:extLst>
              <a:ext uri="{FF2B5EF4-FFF2-40B4-BE49-F238E27FC236}">
                <a16:creationId xmlns:a16="http://schemas.microsoft.com/office/drawing/2014/main" id="{8C44BE74-CE8C-4BEF-BF43-FA4E5972AA23}"/>
              </a:ext>
            </a:extLst>
          </p:cNvPr>
          <p:cNvSpPr txBox="1"/>
          <p:nvPr/>
        </p:nvSpPr>
        <p:spPr>
          <a:xfrm>
            <a:off x="8383094" y="4454934"/>
            <a:ext cx="2424303" cy="461665"/>
          </a:xfrm>
          <a:prstGeom prst="rect">
            <a:avLst/>
          </a:prstGeom>
          <a:noFill/>
        </p:spPr>
        <p:txBody>
          <a:bodyPr wrap="square" rtlCol="0">
            <a:spAutoFit/>
          </a:bodyPr>
          <a:lstStyle/>
          <a:p>
            <a:pPr algn="ctr"/>
            <a:r>
              <a:rPr lang="fr-fr" sz="2400" b="1" dirty="0">
                <a:solidFill>
                  <a:srgbClr val="00695E"/>
                </a:solidFill>
                <a:latin typeface="+mj-lt"/>
              </a:rPr>
              <a:t>Leadership</a:t>
            </a:r>
          </a:p>
        </p:txBody>
      </p:sp>
      <p:sp>
        <p:nvSpPr>
          <p:cNvPr id="14" name="TextBox 13">
            <a:extLst>
              <a:ext uri="{FF2B5EF4-FFF2-40B4-BE49-F238E27FC236}">
                <a16:creationId xmlns:a16="http://schemas.microsoft.com/office/drawing/2014/main" id="{A8865785-CBFB-4B2C-92D6-023EA081DF3E}"/>
              </a:ext>
            </a:extLst>
          </p:cNvPr>
          <p:cNvSpPr txBox="1"/>
          <p:nvPr/>
        </p:nvSpPr>
        <p:spPr>
          <a:xfrm>
            <a:off x="5318828" y="4454934"/>
            <a:ext cx="1554344" cy="461665"/>
          </a:xfrm>
          <a:prstGeom prst="rect">
            <a:avLst/>
          </a:prstGeom>
          <a:noFill/>
        </p:spPr>
        <p:txBody>
          <a:bodyPr wrap="square" rtlCol="0">
            <a:spAutoFit/>
          </a:bodyPr>
          <a:lstStyle/>
          <a:p>
            <a:pPr algn="ctr"/>
            <a:r>
              <a:rPr lang="fr-fr" sz="2400" b="1" dirty="0">
                <a:solidFill>
                  <a:srgbClr val="00695E"/>
                </a:solidFill>
                <a:latin typeface="+mj-lt"/>
              </a:rPr>
              <a:t>Santé</a:t>
            </a:r>
          </a:p>
        </p:txBody>
      </p:sp>
      <p:sp>
        <p:nvSpPr>
          <p:cNvPr id="9" name="TextBox 8">
            <a:extLst>
              <a:ext uri="{FF2B5EF4-FFF2-40B4-BE49-F238E27FC236}">
                <a16:creationId xmlns:a16="http://schemas.microsoft.com/office/drawing/2014/main" id="{D93844FC-C540-439E-8B8B-CC7E2E21FE92}"/>
              </a:ext>
            </a:extLst>
          </p:cNvPr>
          <p:cNvSpPr txBox="1"/>
          <p:nvPr/>
        </p:nvSpPr>
        <p:spPr>
          <a:xfrm>
            <a:off x="579380" y="6245152"/>
            <a:ext cx="4739448"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1 : ÉVÉNEMENTS SPECIAL OLYMPICS</a:t>
            </a:r>
          </a:p>
        </p:txBody>
      </p:sp>
    </p:spTree>
    <p:extLst>
      <p:ext uri="{BB962C8B-B14F-4D97-AF65-F5344CB8AC3E}">
        <p14:creationId xmlns:p14="http://schemas.microsoft.com/office/powerpoint/2010/main" val="95257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a:extLst>
              <a:ext uri="{FF2B5EF4-FFF2-40B4-BE49-F238E27FC236}">
                <a16:creationId xmlns:a16="http://schemas.microsoft.com/office/drawing/2014/main" id="{06A25CD3-9E92-4675-9213-D32A61CE964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04" b="304"/>
          <a:stretch>
            <a:fillRect/>
          </a:stretch>
        </p:blipFill>
        <p:spPr/>
      </p:pic>
      <p:grpSp>
        <p:nvGrpSpPr>
          <p:cNvPr id="36" name="Group 35">
            <a:extLst>
              <a:ext uri="{FF2B5EF4-FFF2-40B4-BE49-F238E27FC236}">
                <a16:creationId xmlns:a16="http://schemas.microsoft.com/office/drawing/2014/main" id="{F2FA1255-6176-4775-AA1B-DE8D53B2ABD9}"/>
              </a:ext>
            </a:extLst>
          </p:cNvPr>
          <p:cNvGrpSpPr/>
          <p:nvPr/>
        </p:nvGrpSpPr>
        <p:grpSpPr>
          <a:xfrm>
            <a:off x="-63499" y="1638300"/>
            <a:ext cx="4892788" cy="4892788"/>
            <a:chOff x="-165099" y="1638300"/>
            <a:chExt cx="4892788" cy="4892788"/>
          </a:xfrm>
        </p:grpSpPr>
        <p:sp>
          <p:nvSpPr>
            <p:cNvPr id="37" name="Rectangle 36">
              <a:extLst>
                <a:ext uri="{FF2B5EF4-FFF2-40B4-BE49-F238E27FC236}">
                  <a16:creationId xmlns:a16="http://schemas.microsoft.com/office/drawing/2014/main" id="{372CE91C-576B-43EA-BC65-EEA475C61EB7}"/>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572DACE3-E687-4EEC-B82C-04BDACCABA2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1">
            <a:extLst>
              <a:ext uri="{FF2B5EF4-FFF2-40B4-BE49-F238E27FC236}">
                <a16:creationId xmlns:a16="http://schemas.microsoft.com/office/drawing/2014/main" id="{8550B1CD-CD40-4B1E-AAD1-3447C6C0F386}"/>
              </a:ext>
            </a:extLst>
          </p:cNvPr>
          <p:cNvSpPr>
            <a:spLocks noGrp="1"/>
          </p:cNvSpPr>
          <p:nvPr>
            <p:ph type="body" sz="quarter" idx="10"/>
          </p:nvPr>
        </p:nvSpPr>
        <p:spPr/>
        <p:txBody>
          <a:bodyPr/>
          <a:lstStyle/>
          <a:p>
            <a:r>
              <a:rPr lang="fr-fr" sz="3200" dirty="0"/>
              <a:t>Événements Special Olympics</a:t>
            </a:r>
          </a:p>
        </p:txBody>
      </p:sp>
      <p:sp>
        <p:nvSpPr>
          <p:cNvPr id="39" name="Text Placeholder 12">
            <a:extLst>
              <a:ext uri="{FF2B5EF4-FFF2-40B4-BE49-F238E27FC236}">
                <a16:creationId xmlns:a16="http://schemas.microsoft.com/office/drawing/2014/main" id="{B4A66FAF-21CD-46A6-AA96-F3D14DA22C94}"/>
              </a:ext>
            </a:extLst>
          </p:cNvPr>
          <p:cNvSpPr>
            <a:spLocks noGrp="1"/>
          </p:cNvSpPr>
          <p:nvPr>
            <p:ph type="body" sz="quarter" idx="4294967295" hasCustomPrompt="1"/>
          </p:nvPr>
        </p:nvSpPr>
        <p:spPr>
          <a:xfrm>
            <a:off x="1055688" y="2963863"/>
            <a:ext cx="1819275" cy="581025"/>
          </a:xfrm>
        </p:spPr>
        <p:txBody>
          <a:bodyPr/>
          <a:lstStyle>
            <a:lvl1pPr marL="0" indent="0" algn="ctr">
              <a:buNone/>
              <a:defRPr b="1">
                <a:solidFill>
                  <a:schemeClr val="bg1"/>
                </a:solidFill>
              </a:defRPr>
            </a:lvl1pPr>
          </a:lstStyle>
          <a:p>
            <a:pPr lvl="0"/>
            <a:r>
              <a:rPr lang="fr-fr" dirty="0"/>
              <a:t>Sports</a:t>
            </a:r>
          </a:p>
        </p:txBody>
      </p:sp>
      <p:pic>
        <p:nvPicPr>
          <p:cNvPr id="44" name="Picture 43" descr="Un rectangle noir avec un fond noir&#10;&#10;Description générée automatiquement avec un niveau de confiance faible">
            <a:extLst>
              <a:ext uri="{FF2B5EF4-FFF2-40B4-BE49-F238E27FC236}">
                <a16:creationId xmlns:a16="http://schemas.microsoft.com/office/drawing/2014/main" id="{24BD2527-6932-4784-9E13-119D64CCC8E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10588" y="3637902"/>
            <a:ext cx="1109474" cy="1008890"/>
          </a:xfrm>
          <a:prstGeom prst="rect">
            <a:avLst/>
          </a:prstGeom>
        </p:spPr>
      </p:pic>
    </p:spTree>
    <p:extLst>
      <p:ext uri="{BB962C8B-B14F-4D97-AF65-F5344CB8AC3E}">
        <p14:creationId xmlns:p14="http://schemas.microsoft.com/office/powerpoint/2010/main" val="266671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 groupe de personnes posant pour une photo&#10;&#10;Description générée automatiquement">
            <a:extLst>
              <a:ext uri="{FF2B5EF4-FFF2-40B4-BE49-F238E27FC236}">
                <a16:creationId xmlns:a16="http://schemas.microsoft.com/office/drawing/2014/main" id="{CD7B224B-2FD2-4322-9747-8C528D5E8F28}"/>
              </a:ext>
            </a:extLst>
          </p:cNvPr>
          <p:cNvPicPr>
            <a:picLocks noChangeAspect="1"/>
          </p:cNvPicPr>
          <p:nvPr/>
        </p:nvPicPr>
        <p:blipFill>
          <a:blip r:embed="rId3"/>
          <a:stretch>
            <a:fillRect/>
          </a:stretch>
        </p:blipFill>
        <p:spPr>
          <a:xfrm>
            <a:off x="0" y="-109728"/>
            <a:ext cx="12192000" cy="8128000"/>
          </a:xfrm>
          <a:prstGeom prst="rect">
            <a:avLst/>
          </a:prstGeom>
        </p:spPr>
      </p:pic>
      <p:sp>
        <p:nvSpPr>
          <p:cNvPr id="2" name="Oval 1">
            <a:extLst>
              <a:ext uri="{FF2B5EF4-FFF2-40B4-BE49-F238E27FC236}">
                <a16:creationId xmlns:a16="http://schemas.microsoft.com/office/drawing/2014/main" id="{F8729A37-689A-4AC8-85A3-40FECA8F5252}"/>
              </a:ext>
            </a:extLst>
          </p:cNvPr>
          <p:cNvSpPr/>
          <p:nvPr/>
        </p:nvSpPr>
        <p:spPr>
          <a:xfrm>
            <a:off x="10286776" y="5257798"/>
            <a:ext cx="2273523" cy="2273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 rectangle noir avec un fond noir&#10;&#10;Description générée automatiquement avec un niveau de confiance faible">
            <a:extLst>
              <a:ext uri="{FF2B5EF4-FFF2-40B4-BE49-F238E27FC236}">
                <a16:creationId xmlns:a16="http://schemas.microsoft.com/office/drawing/2014/main" id="{9BF83FC4-0EE6-4201-B3B0-E0540A6D66B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55664" y="5775042"/>
            <a:ext cx="1013657" cy="921759"/>
          </a:xfrm>
          <a:prstGeom prst="rect">
            <a:avLst/>
          </a:prstGeom>
        </p:spPr>
      </p:pic>
    </p:spTree>
    <p:extLst>
      <p:ext uri="{BB962C8B-B14F-4D97-AF65-F5344CB8AC3E}">
        <p14:creationId xmlns:p14="http://schemas.microsoft.com/office/powerpoint/2010/main" val="239617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F7222-B3F7-462D-9B0D-14AF7085692A}"/>
              </a:ext>
            </a:extLst>
          </p:cNvPr>
          <p:cNvSpPr>
            <a:spLocks noGrp="1"/>
          </p:cNvSpPr>
          <p:nvPr>
            <p:ph type="body" sz="quarter" idx="10"/>
          </p:nvPr>
        </p:nvSpPr>
        <p:spPr/>
        <p:txBody>
          <a:bodyPr/>
          <a:lstStyle/>
          <a:p>
            <a:r>
              <a:rPr lang="fr-fr" sz="2400" dirty="0">
                <a:solidFill>
                  <a:schemeClr val="tx1">
                    <a:lumMod val="50000"/>
                    <a:lumOff val="50000"/>
                  </a:schemeClr>
                </a:solidFill>
              </a:rPr>
              <a:t>Événements Special Olympics</a:t>
            </a:r>
          </a:p>
        </p:txBody>
      </p:sp>
      <p:sp>
        <p:nvSpPr>
          <p:cNvPr id="3" name="Text Placeholder 2">
            <a:extLst>
              <a:ext uri="{FF2B5EF4-FFF2-40B4-BE49-F238E27FC236}">
                <a16:creationId xmlns:a16="http://schemas.microsoft.com/office/drawing/2014/main" id="{395B6376-B74C-4EDF-BE3C-6CD4B1F57BE9}"/>
              </a:ext>
            </a:extLst>
          </p:cNvPr>
          <p:cNvSpPr>
            <a:spLocks noGrp="1"/>
          </p:cNvSpPr>
          <p:nvPr>
            <p:ph type="body" sz="quarter" idx="11"/>
          </p:nvPr>
        </p:nvSpPr>
        <p:spPr>
          <a:xfrm>
            <a:off x="647700" y="684465"/>
            <a:ext cx="9591675" cy="581025"/>
          </a:xfrm>
        </p:spPr>
        <p:txBody>
          <a:bodyPr>
            <a:normAutofit/>
          </a:bodyPr>
          <a:lstStyle/>
          <a:p>
            <a:r>
              <a:rPr lang="fr-fr" sz="2400" dirty="0">
                <a:solidFill>
                  <a:schemeClr val="tx1">
                    <a:lumMod val="50000"/>
                    <a:lumOff val="50000"/>
                  </a:schemeClr>
                </a:solidFill>
              </a:rPr>
              <a:t>Sports</a:t>
            </a:r>
          </a:p>
        </p:txBody>
      </p:sp>
      <p:graphicFrame>
        <p:nvGraphicFramePr>
          <p:cNvPr id="5" name="Diagram 4">
            <a:extLst>
              <a:ext uri="{FF2B5EF4-FFF2-40B4-BE49-F238E27FC236}">
                <a16:creationId xmlns:a16="http://schemas.microsoft.com/office/drawing/2014/main" id="{D441A7DA-C3C3-44CE-A955-8452D5C9E378}"/>
              </a:ext>
            </a:extLst>
          </p:cNvPr>
          <p:cNvGraphicFramePr/>
          <p:nvPr>
            <p:extLst>
              <p:ext uri="{D42A27DB-BD31-4B8C-83A1-F6EECF244321}">
                <p14:modId xmlns:p14="http://schemas.microsoft.com/office/powerpoint/2010/main" val="3620869058"/>
              </p:ext>
            </p:extLst>
          </p:nvPr>
        </p:nvGraphicFramePr>
        <p:xfrm>
          <a:off x="783243" y="1474235"/>
          <a:ext cx="8157557" cy="46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Un rectangle noir avec un fond noir&#10;&#10;Description générée automatiquement avec un niveau de confiance faible">
            <a:extLst>
              <a:ext uri="{FF2B5EF4-FFF2-40B4-BE49-F238E27FC236}">
                <a16:creationId xmlns:a16="http://schemas.microsoft.com/office/drawing/2014/main" id="{C05221FB-9693-4674-B51C-7F7E0DCBEF7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6464" y="281799"/>
            <a:ext cx="1013657" cy="921759"/>
          </a:xfrm>
          <a:prstGeom prst="rect">
            <a:avLst/>
          </a:prstGeom>
        </p:spPr>
      </p:pic>
      <p:sp>
        <p:nvSpPr>
          <p:cNvPr id="11" name="TextBox 10">
            <a:extLst>
              <a:ext uri="{FF2B5EF4-FFF2-40B4-BE49-F238E27FC236}">
                <a16:creationId xmlns:a16="http://schemas.microsoft.com/office/drawing/2014/main" id="{4D83E3F8-C912-45BC-B0BF-38385CD03823}"/>
              </a:ext>
            </a:extLst>
          </p:cNvPr>
          <p:cNvSpPr txBox="1"/>
          <p:nvPr/>
        </p:nvSpPr>
        <p:spPr>
          <a:xfrm>
            <a:off x="579380" y="6245152"/>
            <a:ext cx="4859519"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1 : ÉVÉNEMENTS SPECIAL OLYMPICS | SPORTS</a:t>
            </a:r>
          </a:p>
        </p:txBody>
      </p:sp>
    </p:spTree>
    <p:extLst>
      <p:ext uri="{BB962C8B-B14F-4D97-AF65-F5344CB8AC3E}">
        <p14:creationId xmlns:p14="http://schemas.microsoft.com/office/powerpoint/2010/main" val="21089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Image contenant une personne&#10;&#10;Description générée automatiquement">
            <a:extLst>
              <a:ext uri="{FF2B5EF4-FFF2-40B4-BE49-F238E27FC236}">
                <a16:creationId xmlns:a16="http://schemas.microsoft.com/office/drawing/2014/main" id="{067AD833-97D0-4C4B-B6AC-23ADC764A8C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7" r="837"/>
          <a:stretch>
            <a:fillRect/>
          </a:stretch>
        </p:blipFill>
        <p:spPr>
          <a:xfrm flipH="1">
            <a:off x="2428875" y="1638300"/>
            <a:ext cx="9829800" cy="4892675"/>
          </a:xfrm>
        </p:spPr>
      </p:pic>
      <p:sp>
        <p:nvSpPr>
          <p:cNvPr id="2" name="Text Placeholder 1">
            <a:extLst>
              <a:ext uri="{FF2B5EF4-FFF2-40B4-BE49-F238E27FC236}">
                <a16:creationId xmlns:a16="http://schemas.microsoft.com/office/drawing/2014/main" id="{A9AA366F-5DED-4E4F-ACFF-332085C779A6}"/>
              </a:ext>
            </a:extLst>
          </p:cNvPr>
          <p:cNvSpPr>
            <a:spLocks noGrp="1"/>
          </p:cNvSpPr>
          <p:nvPr>
            <p:ph type="body" sz="quarter" idx="10"/>
          </p:nvPr>
        </p:nvSpPr>
        <p:spPr/>
        <p:txBody>
          <a:bodyPr/>
          <a:lstStyle/>
          <a:p>
            <a:r>
              <a:rPr lang="fr-fr" dirty="0"/>
              <a:t>Événements Special Olympics</a:t>
            </a:r>
          </a:p>
        </p:txBody>
      </p:sp>
      <p:grpSp>
        <p:nvGrpSpPr>
          <p:cNvPr id="9" name="Group 8">
            <a:extLst>
              <a:ext uri="{FF2B5EF4-FFF2-40B4-BE49-F238E27FC236}">
                <a16:creationId xmlns:a16="http://schemas.microsoft.com/office/drawing/2014/main" id="{8DD13968-DB6D-43A4-A932-AC0B184EF6F3}"/>
              </a:ext>
            </a:extLst>
          </p:cNvPr>
          <p:cNvGrpSpPr/>
          <p:nvPr/>
        </p:nvGrpSpPr>
        <p:grpSpPr>
          <a:xfrm>
            <a:off x="-63499" y="1638300"/>
            <a:ext cx="4892788" cy="4892788"/>
            <a:chOff x="-165099" y="1638300"/>
            <a:chExt cx="4892788" cy="4892788"/>
          </a:xfrm>
        </p:grpSpPr>
        <p:sp>
          <p:nvSpPr>
            <p:cNvPr id="10" name="Rectangle 9">
              <a:extLst>
                <a:ext uri="{FF2B5EF4-FFF2-40B4-BE49-F238E27FC236}">
                  <a16:creationId xmlns:a16="http://schemas.microsoft.com/office/drawing/2014/main" id="{3A4424E1-7663-4E9D-84B8-7F0AF0C79C8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AAC770F-0B5E-49A2-BC7F-AC2004221DE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2">
            <a:extLst>
              <a:ext uri="{FF2B5EF4-FFF2-40B4-BE49-F238E27FC236}">
                <a16:creationId xmlns:a16="http://schemas.microsoft.com/office/drawing/2014/main" id="{8C4E8E57-226C-4D96-ADD6-11A415930437}"/>
              </a:ext>
            </a:extLst>
          </p:cNvPr>
          <p:cNvSpPr txBox="1">
            <a:spLocks/>
          </p:cNvSpPr>
          <p:nvPr/>
        </p:nvSpPr>
        <p:spPr>
          <a:xfrm>
            <a:off x="1055688" y="2963863"/>
            <a:ext cx="1819275"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Santé</a:t>
            </a:r>
          </a:p>
        </p:txBody>
      </p:sp>
      <p:pic>
        <p:nvPicPr>
          <p:cNvPr id="13" name="Picture 12">
            <a:extLst>
              <a:ext uri="{FF2B5EF4-FFF2-40B4-BE49-F238E27FC236}">
                <a16:creationId xmlns:a16="http://schemas.microsoft.com/office/drawing/2014/main" id="{D0E6D37C-23AA-40D5-8DAE-79B8382DDD3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439573" y="3637902"/>
            <a:ext cx="938502" cy="1008890"/>
          </a:xfrm>
          <a:prstGeom prst="rect">
            <a:avLst/>
          </a:prstGeom>
        </p:spPr>
      </p:pic>
    </p:spTree>
    <p:extLst>
      <p:ext uri="{BB962C8B-B14F-4D97-AF65-F5344CB8AC3E}">
        <p14:creationId xmlns:p14="http://schemas.microsoft.com/office/powerpoint/2010/main" val="27317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a:xfrm>
            <a:off x="628650" y="354671"/>
            <a:ext cx="9610725" cy="445429"/>
          </a:xfrm>
        </p:spPr>
        <p:txBody>
          <a:bodyPr/>
          <a:lstStyle/>
          <a:p>
            <a:r>
              <a:rPr lang="fr-fr" sz="2400" dirty="0">
                <a:solidFill>
                  <a:schemeClr val="tx1">
                    <a:lumMod val="50000"/>
                    <a:lumOff val="50000"/>
                  </a:schemeClr>
                </a:solidFill>
              </a:rPr>
              <a:t>Événements Special Olympics</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57433"/>
            <a:ext cx="9591675" cy="445430"/>
          </a:xfrm>
        </p:spPr>
        <p:txBody>
          <a:bodyPr>
            <a:normAutofit/>
          </a:bodyPr>
          <a:lstStyle/>
          <a:p>
            <a:r>
              <a:rPr lang="fr-fr" sz="2400" dirty="0">
                <a:solidFill>
                  <a:schemeClr val="tx1">
                    <a:lumMod val="50000"/>
                    <a:lumOff val="50000"/>
                  </a:schemeClr>
                </a:solidFill>
              </a:rPr>
              <a:t>Santé</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1302838"/>
            <a:ext cx="10600182" cy="4778838"/>
          </a:xfrm>
        </p:spPr>
        <p:txBody>
          <a:bodyPr>
            <a:normAutofit/>
          </a:bodyPr>
          <a:lstStyle/>
          <a:p>
            <a:pPr marR="0" lvl="0">
              <a:lnSpc>
                <a:spcPct val="130000"/>
              </a:lnSpc>
              <a:spcBef>
                <a:spcPts val="0"/>
              </a:spcBef>
              <a:spcAft>
                <a:spcPts val="600"/>
              </a:spcAft>
            </a:pPr>
            <a:r>
              <a:rPr lang="fr-fr" b="1" dirty="0">
                <a:solidFill>
                  <a:srgbClr val="009A79"/>
                </a:solidFill>
                <a:effectLst/>
                <a:latin typeface="Ubuntu Light" panose="020B0304030602030204" pitchFamily="34" charset="0"/>
                <a:ea typeface="Calibri" panose="020F0502020204030204" pitchFamily="34" charset="0"/>
              </a:rPr>
              <a:t>Healthy Athletes</a:t>
            </a:r>
          </a:p>
          <a:p>
            <a:pPr marL="285750" marR="0" lvl="0" indent="-285750">
              <a:lnSpc>
                <a:spcPct val="150000"/>
              </a:lnSpc>
              <a:spcBef>
                <a:spcPts val="0"/>
              </a:spcBef>
              <a:buFont typeface="Arial" panose="020B0604020202020204" pitchFamily="34" charset="0"/>
              <a:buChar char="•"/>
            </a:pPr>
            <a:r>
              <a:rPr lang="fr-fr" sz="2200" dirty="0" err="1">
                <a:effectLst/>
                <a:latin typeface="+mj-lt"/>
                <a:ea typeface="Calibri" panose="020F0502020204030204" pitchFamily="34" charset="0"/>
              </a:rPr>
              <a:t>MedFest </a:t>
            </a:r>
            <a:r>
              <a:rPr lang="fr-fr" sz="2200" i="1" dirty="0">
                <a:effectLst/>
                <a:ea typeface="Calibri" panose="020F0502020204030204" pitchFamily="34" charset="0"/>
              </a:rPr>
              <a:t>(antécédents et examen physique)</a:t>
            </a:r>
          </a:p>
          <a:p>
            <a:pPr marL="285750" marR="0" lvl="0" indent="-285750">
              <a:lnSpc>
                <a:spcPct val="150000"/>
              </a:lnSpc>
              <a:spcBef>
                <a:spcPts val="0"/>
              </a:spcBef>
              <a:buFont typeface="Arial" panose="020B0604020202020204" pitchFamily="34" charset="0"/>
              <a:buChar char="•"/>
            </a:pPr>
            <a:r>
              <a:rPr lang="fr-fr" sz="2200" dirty="0">
                <a:effectLst/>
                <a:latin typeface="+mj-lt"/>
                <a:ea typeface="Calibri" panose="020F0502020204030204" pitchFamily="34" charset="0"/>
              </a:rPr>
              <a:t>Opening Eyes de Special Olympics Lions Clubs International </a:t>
            </a:r>
            <a:r>
              <a:rPr lang="fr-fr" sz="2200" i="1" dirty="0">
                <a:effectLst/>
                <a:ea typeface="Calibri" panose="020F0502020204030204" pitchFamily="34" charset="0"/>
              </a:rPr>
              <a:t>(yeux)</a:t>
            </a:r>
          </a:p>
          <a:p>
            <a:pPr marL="285750" marR="0" lvl="0" indent="-285750">
              <a:lnSpc>
                <a:spcPct val="150000"/>
              </a:lnSpc>
              <a:spcBef>
                <a:spcPts val="0"/>
              </a:spcBef>
              <a:buFont typeface="Arial" panose="020B0604020202020204" pitchFamily="34" charset="0"/>
              <a:buChar char="•"/>
            </a:pPr>
            <a:r>
              <a:rPr lang="fr-fr" sz="2200" dirty="0">
                <a:effectLst/>
                <a:latin typeface="+mj-lt"/>
                <a:ea typeface="Calibri" panose="020F0502020204030204" pitchFamily="34" charset="0"/>
              </a:rPr>
              <a:t>Audition saine </a:t>
            </a:r>
            <a:r>
              <a:rPr lang="fr-fr" sz="2200" i="1" dirty="0">
                <a:effectLst/>
                <a:ea typeface="Calibri" panose="020F0502020204030204" pitchFamily="34" charset="0"/>
              </a:rPr>
              <a:t>(oreilles)</a:t>
            </a:r>
          </a:p>
          <a:p>
            <a:pPr marL="285750" marR="0" lvl="0" indent="-285750">
              <a:lnSpc>
                <a:spcPct val="150000"/>
              </a:lnSpc>
              <a:spcBef>
                <a:spcPts val="0"/>
              </a:spcBef>
              <a:buFont typeface="Arial" panose="020B0604020202020204" pitchFamily="34" charset="0"/>
              <a:buChar char="•"/>
            </a:pPr>
            <a:r>
              <a:rPr lang="fr-fr" sz="2200" dirty="0">
                <a:effectLst/>
                <a:latin typeface="+mj-lt"/>
                <a:ea typeface="Calibri" panose="020F0502020204030204" pitchFamily="34" charset="0"/>
              </a:rPr>
              <a:t>Tout sourire </a:t>
            </a:r>
            <a:r>
              <a:rPr lang="fr-fr" sz="2200" i="1" dirty="0">
                <a:effectLst/>
                <a:ea typeface="Calibri" panose="020F0502020204030204" pitchFamily="34" charset="0"/>
              </a:rPr>
              <a:t>(dents)</a:t>
            </a:r>
          </a:p>
          <a:p>
            <a:pPr marL="285750" marR="0" lvl="0" indent="-285750">
              <a:lnSpc>
                <a:spcPct val="150000"/>
              </a:lnSpc>
              <a:spcBef>
                <a:spcPts val="0"/>
              </a:spcBef>
              <a:buFont typeface="Arial" panose="020B0604020202020204" pitchFamily="34" charset="0"/>
              <a:buChar char="•"/>
            </a:pPr>
            <a:r>
              <a:rPr lang="fr-fr" sz="2200" dirty="0">
                <a:effectLst/>
                <a:latin typeface="+mj-lt"/>
                <a:ea typeface="Calibri" panose="020F0502020204030204" pitchFamily="34" charset="0"/>
              </a:rPr>
              <a:t>Promotion de la santé </a:t>
            </a:r>
            <a:r>
              <a:rPr lang="fr-fr" sz="2200" i="1" dirty="0">
                <a:effectLst/>
                <a:ea typeface="Calibri" panose="020F0502020204030204" pitchFamily="34" charset="0"/>
              </a:rPr>
              <a:t>(prévention des maladies et nutrition)</a:t>
            </a:r>
          </a:p>
          <a:p>
            <a:pPr marL="285750" marR="0" lvl="0" indent="-285750">
              <a:lnSpc>
                <a:spcPct val="150000"/>
              </a:lnSpc>
              <a:spcBef>
                <a:spcPts val="0"/>
              </a:spcBef>
              <a:buFont typeface="Arial" panose="020B0604020202020204" pitchFamily="34" charset="0"/>
              <a:buChar char="•"/>
            </a:pPr>
            <a:r>
              <a:rPr lang="fr-fr" sz="2200" dirty="0">
                <a:effectLst/>
                <a:latin typeface="+mj-lt"/>
                <a:ea typeface="Calibri" panose="020F0502020204030204" pitchFamily="34" charset="0"/>
              </a:rPr>
              <a:t>Esprits forts </a:t>
            </a:r>
            <a:r>
              <a:rPr lang="fr-fr" sz="2200" i="1" dirty="0">
                <a:effectLst/>
                <a:ea typeface="Calibri" panose="020F0502020204030204" pitchFamily="34" charset="0"/>
              </a:rPr>
              <a:t>(santé émotionnelle)</a:t>
            </a:r>
          </a:p>
          <a:p>
            <a:pPr marL="285750" marR="0" lvl="0" indent="-285750">
              <a:lnSpc>
                <a:spcPct val="150000"/>
              </a:lnSpc>
              <a:spcBef>
                <a:spcPts val="0"/>
              </a:spcBef>
              <a:buFont typeface="Arial" panose="020B0604020202020204" pitchFamily="34" charset="0"/>
              <a:buChar char="•"/>
            </a:pPr>
            <a:r>
              <a:rPr lang="fr-fr" sz="2200" dirty="0" err="1">
                <a:effectLst/>
                <a:latin typeface="+mj-lt"/>
                <a:ea typeface="Calibri" panose="020F0502020204030204" pitchFamily="34" charset="0"/>
              </a:rPr>
              <a:t>Remise en forme Amusante </a:t>
            </a:r>
            <a:r>
              <a:rPr lang="fr-fr" sz="2200" i="1" dirty="0">
                <a:effectLst/>
                <a:ea typeface="Calibri" panose="020F0502020204030204" pitchFamily="34" charset="0"/>
              </a:rPr>
              <a:t>(thérapie physique)</a:t>
            </a:r>
          </a:p>
          <a:p>
            <a:pPr marL="285750" marR="0" lvl="0" indent="-285750">
              <a:lnSpc>
                <a:spcPct val="150000"/>
              </a:lnSpc>
              <a:spcBef>
                <a:spcPts val="0"/>
              </a:spcBef>
              <a:buFont typeface="Arial" panose="020B0604020202020204" pitchFamily="34" charset="0"/>
              <a:buChar char="•"/>
            </a:pPr>
            <a:r>
              <a:rPr lang="fr-fr" sz="2200" dirty="0">
                <a:effectLst/>
                <a:latin typeface="+mj-lt"/>
                <a:ea typeface="Calibri" panose="020F0502020204030204" pitchFamily="34" charset="0"/>
              </a:rPr>
              <a:t>Pieds en Bonne Santé </a:t>
            </a:r>
            <a:r>
              <a:rPr lang="fr-fr" sz="2200" i="1" dirty="0">
                <a:effectLst/>
                <a:ea typeface="Calibri" panose="020F0502020204030204" pitchFamily="34" charset="0"/>
              </a:rPr>
              <a:t>(pieds)</a:t>
            </a:r>
          </a:p>
        </p:txBody>
      </p:sp>
      <p:pic>
        <p:nvPicPr>
          <p:cNvPr id="5" name="Picture 4">
            <a:extLst>
              <a:ext uri="{FF2B5EF4-FFF2-40B4-BE49-F238E27FC236}">
                <a16:creationId xmlns:a16="http://schemas.microsoft.com/office/drawing/2014/main" id="{9C4DDAEF-403E-477C-B058-F861A1D1F8F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sp>
        <p:nvSpPr>
          <p:cNvPr id="7" name="TextBox 6">
            <a:extLst>
              <a:ext uri="{FF2B5EF4-FFF2-40B4-BE49-F238E27FC236}">
                <a16:creationId xmlns:a16="http://schemas.microsoft.com/office/drawing/2014/main" id="{4343FB3F-7188-44EA-B108-5A0E5EACC686}"/>
              </a:ext>
            </a:extLst>
          </p:cNvPr>
          <p:cNvSpPr txBox="1"/>
          <p:nvPr/>
        </p:nvSpPr>
        <p:spPr>
          <a:xfrm>
            <a:off x="579380" y="6245152"/>
            <a:ext cx="4740765"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1 : ÉVÉNEMENTS SPECIAL OLYMPICS | SANTÉ</a:t>
            </a:r>
          </a:p>
        </p:txBody>
      </p:sp>
    </p:spTree>
    <p:extLst>
      <p:ext uri="{BB962C8B-B14F-4D97-AF65-F5344CB8AC3E}">
        <p14:creationId xmlns:p14="http://schemas.microsoft.com/office/powerpoint/2010/main" val="368970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fr-fr" dirty="0"/>
              <a:t>Événements Special Olympics</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06881"/>
          </a:xfrm>
        </p:spPr>
        <p:txBody>
          <a:bodyPr>
            <a:normAutofit/>
          </a:bodyPr>
          <a:lstStyle/>
          <a:p>
            <a:r>
              <a:rPr lang="fr-fr" dirty="0">
                <a:solidFill>
                  <a:schemeClr val="tx1">
                    <a:lumMod val="50000"/>
                    <a:lumOff val="50000"/>
                  </a:schemeClr>
                </a:solidFill>
              </a:rPr>
              <a:t>Santé</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2034380"/>
            <a:ext cx="9772650" cy="2715419"/>
          </a:xfrm>
        </p:spPr>
        <p:txBody>
          <a:bodyPr>
            <a:normAutofit/>
          </a:bodyPr>
          <a:lstStyle/>
          <a:p>
            <a:pPr marR="0" lvl="0">
              <a:lnSpc>
                <a:spcPct val="120000"/>
              </a:lnSpc>
              <a:spcBef>
                <a:spcPts val="0"/>
              </a:spcBef>
              <a:spcAft>
                <a:spcPts val="600"/>
              </a:spcAft>
            </a:pPr>
            <a:r>
              <a:rPr lang="fr-fr" sz="3000" b="1" dirty="0">
                <a:solidFill>
                  <a:srgbClr val="009A79"/>
                </a:solidFill>
                <a:effectLst/>
                <a:latin typeface="Ubuntu Light" panose="020B0304030602030204" pitchFamily="34" charset="0"/>
                <a:ea typeface="Calibri" panose="020F0502020204030204" pitchFamily="34" charset="0"/>
              </a:rPr>
              <a:t>Fitness</a:t>
            </a:r>
          </a:p>
          <a:p>
            <a:pPr marL="285750" marR="0" lvl="0" indent="-28575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Stations de performances de remise en forme</a:t>
            </a:r>
          </a:p>
          <a:p>
            <a:pPr marL="285750" marR="0" lvl="0" indent="-28575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Club de Fitness Unifié</a:t>
            </a:r>
          </a:p>
          <a:p>
            <a:pPr marL="285750" marR="0" lvl="0" indent="-285750">
              <a:lnSpc>
                <a:spcPct val="150000"/>
              </a:lnSpc>
              <a:spcBef>
                <a:spcPts val="0"/>
              </a:spcBef>
              <a:spcAft>
                <a:spcPts val="0"/>
              </a:spcAft>
              <a:buFont typeface="Arial" panose="020B0604020202020204" pitchFamily="34" charset="0"/>
              <a:buChar char="•"/>
            </a:pPr>
            <a:r>
              <a:rPr lang="fr-fr" sz="2200" dirty="0" err="1">
                <a:effectLst/>
                <a:latin typeface="Ubuntu Light" panose="020B0304030602030204" pitchFamily="34" charset="0"/>
                <a:ea typeface="Calibri" panose="020F0502020204030204" pitchFamily="34" charset="0"/>
              </a:rPr>
              <a:t>SOFit</a:t>
            </a:r>
            <a:endParaRPr lang="en-US" sz="2200" dirty="0">
              <a:effectLst/>
              <a:latin typeface="Ubuntu Light" panose="020B0304030602030204" pitchFamily="34" charset="0"/>
              <a:ea typeface="Calibri" panose="020F0502020204030204" pitchFamily="34" charset="0"/>
            </a:endParaRPr>
          </a:p>
          <a:p>
            <a:pPr marL="285750" marR="0" lvl="0" indent="-28575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Familles et Amis en forme</a:t>
            </a:r>
          </a:p>
        </p:txBody>
      </p:sp>
      <p:sp>
        <p:nvSpPr>
          <p:cNvPr id="5" name="TextBox 4">
            <a:extLst>
              <a:ext uri="{FF2B5EF4-FFF2-40B4-BE49-F238E27FC236}">
                <a16:creationId xmlns:a16="http://schemas.microsoft.com/office/drawing/2014/main" id="{0A53F2D3-F9D8-430B-A610-DAAF82ABB9F3}"/>
              </a:ext>
            </a:extLst>
          </p:cNvPr>
          <p:cNvSpPr txBox="1"/>
          <p:nvPr/>
        </p:nvSpPr>
        <p:spPr>
          <a:xfrm>
            <a:off x="6315232" y="4121090"/>
            <a:ext cx="5144456" cy="400110"/>
          </a:xfrm>
          <a:prstGeom prst="rect">
            <a:avLst/>
          </a:prstGeom>
          <a:noFill/>
        </p:spPr>
        <p:txBody>
          <a:bodyPr wrap="square" rtlCol="0">
            <a:spAutoFit/>
          </a:bodyPr>
          <a:lstStyle/>
          <a:p>
            <a:pPr algn="ctr"/>
            <a:r>
              <a:rPr lang="fr-fr" sz="2000" b="1" dirty="0">
                <a:solidFill>
                  <a:srgbClr val="179984"/>
                </a:solidFill>
                <a:hlinkClick r:id="rId3">
                  <a:extLst>
                    <a:ext uri="{A12FA001-AC4F-418D-AE19-62706E023703}">
                      <ahyp:hlinkClr xmlns:ahyp="http://schemas.microsoft.com/office/drawing/2018/hyperlinkcolor" val="tx"/>
                    </a:ext>
                  </a:extLst>
                </a:hlinkClick>
              </a:rPr>
              <a:t>Vidéo Athlètes en bonne santé ici</a:t>
            </a:r>
            <a:endParaRPr lang="en-US" sz="2000" b="1" dirty="0">
              <a:solidFill>
                <a:srgbClr val="179984"/>
              </a:solidFill>
            </a:endParaRPr>
          </a:p>
        </p:txBody>
      </p:sp>
      <p:pic>
        <p:nvPicPr>
          <p:cNvPr id="6" name="Picture 5">
            <a:extLst>
              <a:ext uri="{FF2B5EF4-FFF2-40B4-BE49-F238E27FC236}">
                <a16:creationId xmlns:a16="http://schemas.microsoft.com/office/drawing/2014/main" id="{DDDC9AA5-1F2E-4B02-A5F3-C48AB82DC59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8" name="Picture 7" descr="Description de Forme générée automatiquement avec un niveau de confiance moyen">
            <a:hlinkClick r:id="rId3"/>
            <a:extLst>
              <a:ext uri="{FF2B5EF4-FFF2-40B4-BE49-F238E27FC236}">
                <a16:creationId xmlns:a16="http://schemas.microsoft.com/office/drawing/2014/main" id="{740D6921-2F55-44C2-A87D-A7FE475C7F1B}"/>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7397" y="2542240"/>
            <a:ext cx="1500126" cy="1313078"/>
          </a:xfrm>
          <a:prstGeom prst="rect">
            <a:avLst/>
          </a:prstGeom>
        </p:spPr>
      </p:pic>
      <p:sp>
        <p:nvSpPr>
          <p:cNvPr id="10" name="TextBox 9">
            <a:extLst>
              <a:ext uri="{FF2B5EF4-FFF2-40B4-BE49-F238E27FC236}">
                <a16:creationId xmlns:a16="http://schemas.microsoft.com/office/drawing/2014/main" id="{5ADAA559-EB23-458D-9D59-03DF97440438}"/>
              </a:ext>
            </a:extLst>
          </p:cNvPr>
          <p:cNvSpPr txBox="1"/>
          <p:nvPr/>
        </p:nvSpPr>
        <p:spPr>
          <a:xfrm>
            <a:off x="579380" y="6245152"/>
            <a:ext cx="4812017"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1 : ÉVÉNEMENTS SPECIAL OLYMPICS | SANTÉ</a:t>
            </a:r>
          </a:p>
        </p:txBody>
      </p:sp>
    </p:spTree>
    <p:extLst>
      <p:ext uri="{BB962C8B-B14F-4D97-AF65-F5344CB8AC3E}">
        <p14:creationId xmlns:p14="http://schemas.microsoft.com/office/powerpoint/2010/main" val="184660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fr-fr" dirty="0"/>
              <a:t>Événements Special Olympics</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19582"/>
          </a:xfrm>
        </p:spPr>
        <p:txBody>
          <a:bodyPr>
            <a:normAutofit/>
          </a:bodyPr>
          <a:lstStyle/>
          <a:p>
            <a:r>
              <a:rPr lang="fr-fr" dirty="0">
                <a:solidFill>
                  <a:schemeClr val="tx1">
                    <a:lumMod val="50000"/>
                    <a:lumOff val="50000"/>
                  </a:schemeClr>
                </a:solidFill>
              </a:rPr>
              <a:t>Santé</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49" y="2219324"/>
            <a:ext cx="5831527" cy="2682875"/>
          </a:xfrm>
        </p:spPr>
        <p:txBody>
          <a:bodyPr>
            <a:noAutofit/>
          </a:bodyPr>
          <a:lstStyle/>
          <a:p>
            <a:pPr marL="457200" marR="0" lvl="0" indent="-45720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Young Athletes (Jeunes Athlètes)</a:t>
            </a:r>
          </a:p>
          <a:p>
            <a:pPr marL="457200" marR="0" lvl="0" indent="-45720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Sports de Développement</a:t>
            </a:r>
          </a:p>
          <a:p>
            <a:pPr marL="457200" marR="0" lvl="0" indent="-45720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Forum consacrés à la Santé des Familles</a:t>
            </a:r>
          </a:p>
          <a:p>
            <a:pPr marL="457200" marR="0" lvl="0" indent="-457200">
              <a:lnSpc>
                <a:spcPct val="150000"/>
              </a:lnSpc>
              <a:spcBef>
                <a:spcPts val="0"/>
              </a:spcBef>
              <a:spcAft>
                <a:spcPts val="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Réunions, sommets, webinaires, etc. sur la santé inclusive</a:t>
            </a:r>
            <a:endParaRPr lang="en-US" sz="2200" dirty="0">
              <a:effectLst/>
              <a:latin typeface="Ubuntu Light" panose="020B0304030602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0A53F2D3-F9D8-430B-A610-DAAF82ABB9F3}"/>
              </a:ext>
            </a:extLst>
          </p:cNvPr>
          <p:cNvSpPr txBox="1"/>
          <p:nvPr/>
        </p:nvSpPr>
        <p:spPr>
          <a:xfrm>
            <a:off x="7285482" y="3928350"/>
            <a:ext cx="3467862" cy="400110"/>
          </a:xfrm>
          <a:prstGeom prst="rect">
            <a:avLst/>
          </a:prstGeom>
          <a:noFill/>
        </p:spPr>
        <p:txBody>
          <a:bodyPr wrap="square" rtlCol="0">
            <a:spAutoFit/>
          </a:bodyPr>
          <a:lstStyle/>
          <a:p>
            <a:pPr algn="ctr"/>
            <a:r>
              <a:rPr lang="fr-fr" sz="2000" b="1" dirty="0">
                <a:solidFill>
                  <a:srgbClr val="179984"/>
                </a:solidFill>
                <a:hlinkClick r:id="rId3">
                  <a:extLst>
                    <a:ext uri="{A12FA001-AC4F-418D-AE19-62706E023703}">
                      <ahyp:hlinkClr xmlns:ahyp="http://schemas.microsoft.com/office/drawing/2018/hyperlinkcolor" val="tx"/>
                    </a:ext>
                  </a:extLst>
                </a:hlinkClick>
              </a:rPr>
              <a:t>Vidéo Jeunes Athlètes ici</a:t>
            </a:r>
            <a:endParaRPr lang="en-US" sz="2000" b="1" dirty="0">
              <a:solidFill>
                <a:srgbClr val="179984"/>
              </a:solidFill>
            </a:endParaRPr>
          </a:p>
        </p:txBody>
      </p:sp>
      <p:pic>
        <p:nvPicPr>
          <p:cNvPr id="6" name="Picture 5">
            <a:extLst>
              <a:ext uri="{FF2B5EF4-FFF2-40B4-BE49-F238E27FC236}">
                <a16:creationId xmlns:a16="http://schemas.microsoft.com/office/drawing/2014/main" id="{B08E4D5E-7A7E-4BE1-99F8-8E03705DFAC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7" name="Picture 6" descr="Description de Forme générée automatiquement avec un niveau de confiance moyen">
            <a:hlinkClick r:id="rId3"/>
            <a:extLst>
              <a:ext uri="{FF2B5EF4-FFF2-40B4-BE49-F238E27FC236}">
                <a16:creationId xmlns:a16="http://schemas.microsoft.com/office/drawing/2014/main" id="{474357E1-6EF2-41DD-A57A-3BE0F2233D2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69350" y="2460625"/>
            <a:ext cx="1500126" cy="1313078"/>
          </a:xfrm>
          <a:prstGeom prst="rect">
            <a:avLst/>
          </a:prstGeom>
        </p:spPr>
      </p:pic>
      <p:sp>
        <p:nvSpPr>
          <p:cNvPr id="9" name="TextBox 8">
            <a:extLst>
              <a:ext uri="{FF2B5EF4-FFF2-40B4-BE49-F238E27FC236}">
                <a16:creationId xmlns:a16="http://schemas.microsoft.com/office/drawing/2014/main" id="{36FC2B51-13DD-44A5-8890-1E199C8F8C50}"/>
              </a:ext>
            </a:extLst>
          </p:cNvPr>
          <p:cNvSpPr txBox="1"/>
          <p:nvPr/>
        </p:nvSpPr>
        <p:spPr>
          <a:xfrm>
            <a:off x="579380" y="6245152"/>
            <a:ext cx="4835768"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1 : ÉVÉNEMENTS SPECIAL OLYMPICS | SANTÉ</a:t>
            </a:r>
          </a:p>
        </p:txBody>
      </p:sp>
    </p:spTree>
    <p:extLst>
      <p:ext uri="{BB962C8B-B14F-4D97-AF65-F5344CB8AC3E}">
        <p14:creationId xmlns:p14="http://schemas.microsoft.com/office/powerpoint/2010/main" val="353741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Un groupe de personnes qui dansent&#10;&#10;Description générée automatiquement avec une confiance moyenne">
            <a:extLst>
              <a:ext uri="{FF2B5EF4-FFF2-40B4-BE49-F238E27FC236}">
                <a16:creationId xmlns:a16="http://schemas.microsoft.com/office/drawing/2014/main" id="{B5C33DA5-07F5-4840-9128-FAC2B2037FC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758" b="1758"/>
          <a:stretch>
            <a:fillRect/>
          </a:stretch>
        </p:blipFill>
        <p:spPr/>
      </p:pic>
      <p:sp>
        <p:nvSpPr>
          <p:cNvPr id="2" name="Text Placeholder 1">
            <a:extLst>
              <a:ext uri="{FF2B5EF4-FFF2-40B4-BE49-F238E27FC236}">
                <a16:creationId xmlns:a16="http://schemas.microsoft.com/office/drawing/2014/main" id="{E873B546-EE67-432B-A24C-2556FCC136B3}"/>
              </a:ext>
            </a:extLst>
          </p:cNvPr>
          <p:cNvSpPr>
            <a:spLocks noGrp="1"/>
          </p:cNvSpPr>
          <p:nvPr>
            <p:ph type="body" sz="quarter" idx="10"/>
          </p:nvPr>
        </p:nvSpPr>
        <p:spPr/>
        <p:txBody>
          <a:bodyPr/>
          <a:lstStyle/>
          <a:p>
            <a:r>
              <a:rPr lang="fr-fr" dirty="0"/>
              <a:t>Événements Special Olympics</a:t>
            </a:r>
          </a:p>
        </p:txBody>
      </p:sp>
      <p:grpSp>
        <p:nvGrpSpPr>
          <p:cNvPr id="11" name="Group 10">
            <a:extLst>
              <a:ext uri="{FF2B5EF4-FFF2-40B4-BE49-F238E27FC236}">
                <a16:creationId xmlns:a16="http://schemas.microsoft.com/office/drawing/2014/main" id="{3210112C-A693-4D3C-B518-68C58E4C0F78}"/>
              </a:ext>
            </a:extLst>
          </p:cNvPr>
          <p:cNvGrpSpPr/>
          <p:nvPr/>
        </p:nvGrpSpPr>
        <p:grpSpPr>
          <a:xfrm>
            <a:off x="-63499" y="1638300"/>
            <a:ext cx="4892788" cy="4892788"/>
            <a:chOff x="-165099" y="1638300"/>
            <a:chExt cx="4892788" cy="4892788"/>
          </a:xfrm>
        </p:grpSpPr>
        <p:sp>
          <p:nvSpPr>
            <p:cNvPr id="12" name="Rectangle 11">
              <a:extLst>
                <a:ext uri="{FF2B5EF4-FFF2-40B4-BE49-F238E27FC236}">
                  <a16:creationId xmlns:a16="http://schemas.microsoft.com/office/drawing/2014/main" id="{71D5C581-0AED-4364-AF04-00A2916E56B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BBB84C5-94E8-4242-8B58-AA7A69F652C2}"/>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2">
            <a:extLst>
              <a:ext uri="{FF2B5EF4-FFF2-40B4-BE49-F238E27FC236}">
                <a16:creationId xmlns:a16="http://schemas.microsoft.com/office/drawing/2014/main" id="{2296AE4A-1182-4BE4-81D2-CD6D2B8D6162}"/>
              </a:ext>
            </a:extLst>
          </p:cNvPr>
          <p:cNvSpPr txBox="1">
            <a:spLocks/>
          </p:cNvSpPr>
          <p:nvPr/>
        </p:nvSpPr>
        <p:spPr>
          <a:xfrm>
            <a:off x="863600" y="2963863"/>
            <a:ext cx="2209800"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Leadership</a:t>
            </a:r>
          </a:p>
        </p:txBody>
      </p:sp>
      <p:pic>
        <p:nvPicPr>
          <p:cNvPr id="15" name="Picture 14">
            <a:extLst>
              <a:ext uri="{FF2B5EF4-FFF2-40B4-BE49-F238E27FC236}">
                <a16:creationId xmlns:a16="http://schemas.microsoft.com/office/drawing/2014/main" id="{F6664AD5-F5DE-4B31-9C3F-DBAD975DC856}"/>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27575" y="3637902"/>
            <a:ext cx="758425" cy="1308656"/>
          </a:xfrm>
          <a:prstGeom prst="rect">
            <a:avLst/>
          </a:prstGeom>
        </p:spPr>
      </p:pic>
    </p:spTree>
    <p:extLst>
      <p:ext uri="{BB962C8B-B14F-4D97-AF65-F5344CB8AC3E}">
        <p14:creationId xmlns:p14="http://schemas.microsoft.com/office/powerpoint/2010/main" val="185311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A4B61-77E3-4F0B-AB08-3B3B7ABFDFD1}"/>
              </a:ext>
            </a:extLst>
          </p:cNvPr>
          <p:cNvSpPr>
            <a:spLocks noGrp="1"/>
          </p:cNvSpPr>
          <p:nvPr>
            <p:ph type="body" sz="quarter" idx="10"/>
          </p:nvPr>
        </p:nvSpPr>
        <p:spPr/>
        <p:txBody>
          <a:bodyPr/>
          <a:lstStyle/>
          <a:p>
            <a:r>
              <a:rPr lang="fr-fr" dirty="0"/>
              <a:t>Événements Special Olympics</a:t>
            </a:r>
          </a:p>
        </p:txBody>
      </p:sp>
      <p:sp>
        <p:nvSpPr>
          <p:cNvPr id="3" name="Text Placeholder 2">
            <a:extLst>
              <a:ext uri="{FF2B5EF4-FFF2-40B4-BE49-F238E27FC236}">
                <a16:creationId xmlns:a16="http://schemas.microsoft.com/office/drawing/2014/main" id="{458AA681-3861-403E-9FEA-D8494247C874}"/>
              </a:ext>
            </a:extLst>
          </p:cNvPr>
          <p:cNvSpPr>
            <a:spLocks noGrp="1"/>
          </p:cNvSpPr>
          <p:nvPr>
            <p:ph type="body" sz="quarter" idx="11"/>
          </p:nvPr>
        </p:nvSpPr>
        <p:spPr>
          <a:xfrm>
            <a:off x="628650" y="712318"/>
            <a:ext cx="9591675" cy="519581"/>
          </a:xfrm>
        </p:spPr>
        <p:txBody>
          <a:bodyPr>
            <a:normAutofit/>
          </a:bodyPr>
          <a:lstStyle/>
          <a:p>
            <a:r>
              <a:rPr lang="fr-fr" dirty="0">
                <a:solidFill>
                  <a:schemeClr val="tx1">
                    <a:lumMod val="50000"/>
                    <a:lumOff val="50000"/>
                  </a:schemeClr>
                </a:solidFill>
              </a:rPr>
              <a:t>Leadership</a:t>
            </a:r>
          </a:p>
        </p:txBody>
      </p:sp>
      <p:sp>
        <p:nvSpPr>
          <p:cNvPr id="4" name="Text Placeholder 3">
            <a:extLst>
              <a:ext uri="{FF2B5EF4-FFF2-40B4-BE49-F238E27FC236}">
                <a16:creationId xmlns:a16="http://schemas.microsoft.com/office/drawing/2014/main" id="{F6CD35FB-05CB-487B-9D3E-22EA1BCDE1F4}"/>
              </a:ext>
            </a:extLst>
          </p:cNvPr>
          <p:cNvSpPr>
            <a:spLocks noGrp="1"/>
          </p:cNvSpPr>
          <p:nvPr>
            <p:ph type="body" sz="quarter" idx="12"/>
          </p:nvPr>
        </p:nvSpPr>
        <p:spPr>
          <a:xfrm>
            <a:off x="628650" y="2374899"/>
            <a:ext cx="9772650" cy="2006600"/>
          </a:xfrm>
        </p:spPr>
        <p:txBody>
          <a:bodyPr>
            <a:normAutofit lnSpcReduction="10000"/>
          </a:bodyPr>
          <a:lstStyle/>
          <a:p>
            <a:pPr marL="457200" indent="-457200">
              <a:lnSpc>
                <a:spcPct val="150000"/>
              </a:lnSpc>
              <a:buFont typeface="Arial" panose="020B0604020202020204" pitchFamily="34" charset="0"/>
              <a:buChar char="•"/>
            </a:pPr>
            <a:r>
              <a:rPr lang="fr-fr" sz="2200" dirty="0">
                <a:latin typeface="Ubuntu Light" panose="020B0304030602030204" pitchFamily="34" charset="0"/>
              </a:rPr>
              <a:t>Formations en Leadership des Athlètes</a:t>
            </a:r>
          </a:p>
          <a:p>
            <a:pPr marL="457200" indent="-457200">
              <a:lnSpc>
                <a:spcPct val="150000"/>
              </a:lnSpc>
              <a:buFont typeface="Arial" panose="020B0604020202020204" pitchFamily="34" charset="0"/>
              <a:buChar char="•"/>
            </a:pPr>
            <a:r>
              <a:rPr lang="fr-fr" sz="2200" dirty="0">
                <a:latin typeface="Ubuntu Light" panose="020B0304030602030204" pitchFamily="34" charset="0"/>
              </a:rPr>
              <a:t>Formations de leadership unifié</a:t>
            </a:r>
          </a:p>
          <a:p>
            <a:pPr marL="457200" indent="-457200">
              <a:lnSpc>
                <a:spcPct val="150000"/>
              </a:lnSpc>
              <a:buFont typeface="Arial" panose="020B0604020202020204" pitchFamily="34" charset="0"/>
              <a:buChar char="•"/>
            </a:pPr>
            <a:r>
              <a:rPr lang="fr-fr" sz="2200" dirty="0">
                <a:latin typeface="Ubuntu Light" panose="020B0304030602030204" pitchFamily="34" charset="0"/>
              </a:rPr>
              <a:t>Académie du leadership de Special Olympics</a:t>
            </a:r>
          </a:p>
          <a:p>
            <a:pPr marL="457200" indent="-457200">
              <a:lnSpc>
                <a:spcPct val="150000"/>
              </a:lnSpc>
              <a:buFont typeface="Arial" panose="020B0604020202020204" pitchFamily="34" charset="0"/>
              <a:buChar char="•"/>
            </a:pPr>
            <a:r>
              <a:rPr lang="fr-fr" sz="2200" dirty="0">
                <a:latin typeface="Ubuntu Light" panose="020B0304030602030204" pitchFamily="34" charset="0"/>
              </a:rPr>
              <a:t>Sommets sur le Leadership des Jeunes</a:t>
            </a:r>
          </a:p>
        </p:txBody>
      </p:sp>
      <p:sp>
        <p:nvSpPr>
          <p:cNvPr id="5" name="TextBox 4">
            <a:extLst>
              <a:ext uri="{FF2B5EF4-FFF2-40B4-BE49-F238E27FC236}">
                <a16:creationId xmlns:a16="http://schemas.microsoft.com/office/drawing/2014/main" id="{DCCF47D6-1B8E-4BE3-972C-ECEEB0FAFD55}"/>
              </a:ext>
            </a:extLst>
          </p:cNvPr>
          <p:cNvSpPr txBox="1"/>
          <p:nvPr/>
        </p:nvSpPr>
        <p:spPr>
          <a:xfrm>
            <a:off x="7042714" y="3877362"/>
            <a:ext cx="4036964" cy="400110"/>
          </a:xfrm>
          <a:prstGeom prst="rect">
            <a:avLst/>
          </a:prstGeom>
          <a:noFill/>
        </p:spPr>
        <p:txBody>
          <a:bodyPr wrap="square" rtlCol="0">
            <a:spAutoFit/>
          </a:bodyPr>
          <a:lstStyle/>
          <a:p>
            <a:pPr algn="ctr"/>
            <a:r>
              <a:rPr lang="fr-fr" sz="2000" b="1" dirty="0">
                <a:solidFill>
                  <a:srgbClr val="179984"/>
                </a:solidFill>
                <a:hlinkClick r:id="rId3">
                  <a:extLst>
                    <a:ext uri="{A12FA001-AC4F-418D-AE19-62706E023703}">
                      <ahyp:hlinkClr xmlns:ahyp="http://schemas.microsoft.com/office/drawing/2018/hyperlinkcolor" val="tx"/>
                    </a:ext>
                  </a:extLst>
                </a:hlinkClick>
              </a:rPr>
              <a:t>Vidéo du Sommet des jeunes ici</a:t>
            </a:r>
            <a:endParaRPr lang="en-US" sz="2000" b="1" dirty="0">
              <a:solidFill>
                <a:srgbClr val="179984"/>
              </a:solidFill>
            </a:endParaRPr>
          </a:p>
        </p:txBody>
      </p:sp>
      <p:pic>
        <p:nvPicPr>
          <p:cNvPr id="6" name="Picture 5">
            <a:extLst>
              <a:ext uri="{FF2B5EF4-FFF2-40B4-BE49-F238E27FC236}">
                <a16:creationId xmlns:a16="http://schemas.microsoft.com/office/drawing/2014/main" id="{587CC3B8-384C-4EDB-8348-87FEB18FB76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1221466" y="316572"/>
            <a:ext cx="530474" cy="915328"/>
          </a:xfrm>
          <a:prstGeom prst="rect">
            <a:avLst/>
          </a:prstGeom>
        </p:spPr>
      </p:pic>
      <p:pic>
        <p:nvPicPr>
          <p:cNvPr id="9" name="Picture 8" descr="Description de Forme générée automatiquement avec un niveau de confiance moyen">
            <a:hlinkClick r:id="rId3"/>
            <a:extLst>
              <a:ext uri="{FF2B5EF4-FFF2-40B4-BE49-F238E27FC236}">
                <a16:creationId xmlns:a16="http://schemas.microsoft.com/office/drawing/2014/main" id="{CC82123C-8478-49D7-9B44-AC4152914778}"/>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11133" y="2425699"/>
            <a:ext cx="1500126" cy="1313078"/>
          </a:xfrm>
          <a:prstGeom prst="rect">
            <a:avLst/>
          </a:prstGeom>
        </p:spPr>
      </p:pic>
      <p:sp>
        <p:nvSpPr>
          <p:cNvPr id="11" name="TextBox 10">
            <a:extLst>
              <a:ext uri="{FF2B5EF4-FFF2-40B4-BE49-F238E27FC236}">
                <a16:creationId xmlns:a16="http://schemas.microsoft.com/office/drawing/2014/main" id="{7834D5BC-2FE1-42A8-A76C-0287B25A9578}"/>
              </a:ext>
            </a:extLst>
          </p:cNvPr>
          <p:cNvSpPr txBox="1"/>
          <p:nvPr/>
        </p:nvSpPr>
        <p:spPr>
          <a:xfrm>
            <a:off x="579380" y="6245152"/>
            <a:ext cx="4883269"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1 : ÉVÉNEMENTS SPECIAL OLYMPICS | LEADERSHIP</a:t>
            </a:r>
          </a:p>
        </p:txBody>
      </p:sp>
    </p:spTree>
    <p:extLst>
      <p:ext uri="{BB962C8B-B14F-4D97-AF65-F5344CB8AC3E}">
        <p14:creationId xmlns:p14="http://schemas.microsoft.com/office/powerpoint/2010/main" val="380328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Ubuntu"/>
              <a:buNone/>
            </a:pPr>
            <a:r>
              <a:rPr lang="fr-fr" b="1" dirty="0">
                <a:latin typeface="Ubuntu" panose="020B0504030602030204" pitchFamily="34" charset="0"/>
              </a:rPr>
              <a:t>Introduction</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None/>
            </a:pPr>
            <a:r>
              <a:rPr lang="fr-fr" dirty="0">
                <a:latin typeface="Ubuntu" panose="020B0504030602030204" pitchFamily="34" charset="0"/>
              </a:rPr>
              <a:t>Parlez-nous de vous ! </a:t>
            </a:r>
          </a:p>
          <a:p>
            <a:pPr lvl="1">
              <a:lnSpc>
                <a:spcPct val="150000"/>
              </a:lnSpc>
              <a:buClr>
                <a:schemeClr val="dk1"/>
              </a:buClr>
              <a:buSzPts val="2400"/>
            </a:pPr>
            <a:r>
              <a:rPr lang="fr-fr" dirty="0">
                <a:latin typeface="Ubuntu" panose="020B0504030602030204" pitchFamily="34" charset="0"/>
              </a:rPr>
              <a:t>Nom</a:t>
            </a:r>
          </a:p>
          <a:p>
            <a:pPr lvl="1">
              <a:lnSpc>
                <a:spcPct val="150000"/>
              </a:lnSpc>
              <a:buClr>
                <a:schemeClr val="dk1"/>
              </a:buClr>
              <a:buSzPts val="2400"/>
            </a:pPr>
            <a:r>
              <a:rPr lang="fr-fr" dirty="0">
                <a:latin typeface="Ubuntu" panose="020B0504030602030204" pitchFamily="34" charset="0"/>
              </a:rPr>
              <a:t>Présentez votre activité préférée pour briser la glace</a:t>
            </a:r>
          </a:p>
          <a:p>
            <a:pPr marL="0" indent="0">
              <a:buClr>
                <a:schemeClr val="dk1"/>
              </a:buClr>
              <a:buSzPts val="2800"/>
              <a:buFont typeface="Arial" panose="020B0604020202020204" pitchFamily="34" charset="0"/>
              <a:buNone/>
            </a:pPr>
            <a:endParaRPr lang="en-US" dirty="0">
              <a:latin typeface="Ubuntu" panose="020B0504030602030204" pitchFamily="34" charset="0"/>
            </a:endParaRP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0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819149" y="1635124"/>
            <a:ext cx="10759293" cy="1196976"/>
          </a:xfrm>
        </p:spPr>
        <p:txBody>
          <a:bodyPr>
            <a:noAutofit/>
          </a:bodyPr>
          <a:lstStyle/>
          <a:p>
            <a:r>
              <a:rPr lang="fr-fr" sz="4100" b="0" dirty="0"/>
              <a:t>Leçon 2</a:t>
            </a:r>
          </a:p>
          <a:p>
            <a:r>
              <a:rPr lang="fr-fr" sz="4100" dirty="0"/>
              <a:t>Planifier un événement Special Olympics</a:t>
            </a:r>
          </a:p>
          <a:p>
            <a:endParaRPr lang="en-US" sz="4100" dirty="0"/>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819150" y="3314700"/>
            <a:ext cx="9410700" cy="571500"/>
          </a:xfrm>
        </p:spPr>
        <p:txBody>
          <a:bodyPr/>
          <a:lstStyle/>
          <a:p>
            <a:r>
              <a:rPr lang="fr-fr" dirty="0"/>
              <a:t>Au cours de cette leçon, nous allons</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800100" y="3886200"/>
            <a:ext cx="8026400" cy="1081127"/>
          </a:xfrm>
        </p:spPr>
        <p:txBody>
          <a:bodyPr>
            <a:normAutofit fontScale="85000" lnSpcReduction="10000"/>
          </a:bodyPr>
          <a:lstStyle/>
          <a:p>
            <a:r>
              <a:rPr lang="fr-fr"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a:t>
            </a:r>
            <a:r>
              <a:rPr lang="fr-fr"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pprendre quels types de rôles de leadership vous pouvez avoir lors de la planification d’un événement</a:t>
            </a:r>
            <a:endParaRPr lang="en-US" sz="4000" b="1" u="sng" dirty="0">
              <a:solidFill>
                <a:schemeClr val="bg1"/>
              </a:solidFill>
              <a:latin typeface="Ubuntu Light" panose="020B0304030602030204" pitchFamily="34" charset="0"/>
            </a:endParaRPr>
          </a:p>
          <a:p>
            <a:endParaRPr lang="en-US" dirty="0"/>
          </a:p>
        </p:txBody>
      </p:sp>
    </p:spTree>
    <p:extLst>
      <p:ext uri="{BB962C8B-B14F-4D97-AF65-F5344CB8AC3E}">
        <p14:creationId xmlns:p14="http://schemas.microsoft.com/office/powerpoint/2010/main" val="405317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FCF3A2-4EBF-43E2-B924-FC482707D81D}"/>
              </a:ext>
            </a:extLst>
          </p:cNvPr>
          <p:cNvGraphicFramePr/>
          <p:nvPr>
            <p:extLst>
              <p:ext uri="{D42A27DB-BD31-4B8C-83A1-F6EECF244321}">
                <p14:modId xmlns:p14="http://schemas.microsoft.com/office/powerpoint/2010/main" val="583113651"/>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Icône&#10;&#10;Description générée automatiquement">
            <a:extLst>
              <a:ext uri="{FF2B5EF4-FFF2-40B4-BE49-F238E27FC236}">
                <a16:creationId xmlns:a16="http://schemas.microsoft.com/office/drawing/2014/main" id="{657CFD8A-3982-49D5-B1C7-BFDB19683584}"/>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Logo&#10;&#10;Description générée automatiquement">
            <a:extLst>
              <a:ext uri="{FF2B5EF4-FFF2-40B4-BE49-F238E27FC236}">
                <a16:creationId xmlns:a16="http://schemas.microsoft.com/office/drawing/2014/main" id="{261633B6-FCE9-453D-8244-EB1507DE19E0}"/>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3892040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fr-fr" dirty="0"/>
              <a:t>Planification</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fr-fr" dirty="0"/>
              <a:t>Formation de compétences</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139950"/>
            <a:ext cx="9772650" cy="3400425"/>
          </a:xfrm>
        </p:spPr>
        <p:txBody>
          <a:bodyPr/>
          <a:lstStyle/>
          <a:p>
            <a:pPr>
              <a:spcAft>
                <a:spcPts val="1200"/>
              </a:spcAft>
            </a:pPr>
            <a:r>
              <a:rPr lang="fr-fr" b="1" dirty="0">
                <a:solidFill>
                  <a:srgbClr val="009A79"/>
                </a:solidFill>
              </a:rPr>
              <a:t>PLANIFICATEUR D’ÉVÉNEMENTS</a:t>
            </a:r>
          </a:p>
          <a:p>
            <a:pPr marL="520700" indent="-342900">
              <a:buFont typeface="Arial" panose="020B0604020202020204" pitchFamily="34" charset="0"/>
              <a:buChar char="•"/>
            </a:pPr>
            <a:r>
              <a:rPr lang="fr-fr" b="1" dirty="0"/>
              <a:t>Gestion du temps </a:t>
            </a:r>
            <a:r>
              <a:rPr lang="fr-fr" dirty="0"/>
              <a:t>/2 h</a:t>
            </a:r>
            <a:endParaRPr lang="en-US" dirty="0"/>
          </a:p>
          <a:p>
            <a:pPr marL="520700" indent="-342900">
              <a:buFont typeface="Arial" panose="020B0604020202020204" pitchFamily="34" charset="0"/>
              <a:buChar char="•"/>
            </a:pPr>
            <a:r>
              <a:rPr lang="fr-fr" b="1" dirty="0"/>
              <a:t>Représentant des athlètes </a:t>
            </a:r>
            <a:r>
              <a:rPr lang="fr-fr" dirty="0"/>
              <a:t>/2,5 h</a:t>
            </a:r>
            <a:endParaRPr lang="en-US" dirty="0"/>
          </a:p>
          <a:p>
            <a:pPr marL="520700"/>
            <a:r>
              <a:rPr lang="fr-fr" dirty="0"/>
              <a:t>Leçon 1</a:t>
            </a:r>
          </a:p>
          <a:p>
            <a:pPr marL="520700"/>
            <a:r>
              <a:rPr lang="fr-fr" dirty="0"/>
              <a:t>Leçon 2</a:t>
            </a:r>
          </a:p>
          <a:p>
            <a:pPr marL="520700"/>
            <a:r>
              <a:rPr lang="fr-fr" dirty="0"/>
              <a:t>Leçon 3</a:t>
            </a:r>
          </a:p>
        </p:txBody>
      </p:sp>
      <p:grpSp>
        <p:nvGrpSpPr>
          <p:cNvPr id="5" name="Group 4">
            <a:extLst>
              <a:ext uri="{FF2B5EF4-FFF2-40B4-BE49-F238E27FC236}">
                <a16:creationId xmlns:a16="http://schemas.microsoft.com/office/drawing/2014/main" id="{CD12B4D6-8B4A-44A6-B656-9BD93DF50804}"/>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350ADEE3-3C7C-4E0F-955F-1008B0026F88}"/>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225CA37-FEA6-45C9-A528-D07CD69C6464}"/>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p:txBody>
        </p:sp>
      </p:grpSp>
      <p:sp>
        <p:nvSpPr>
          <p:cNvPr id="9" name="TextBox 8">
            <a:extLst>
              <a:ext uri="{FF2B5EF4-FFF2-40B4-BE49-F238E27FC236}">
                <a16:creationId xmlns:a16="http://schemas.microsoft.com/office/drawing/2014/main" id="{D5AB26BF-4DD7-41EA-9163-43C521882930}"/>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1826823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374D2-F7C3-44F3-BE5D-8D050E02CB53}"/>
              </a:ext>
            </a:extLst>
          </p:cNvPr>
          <p:cNvSpPr>
            <a:spLocks noGrp="1"/>
          </p:cNvSpPr>
          <p:nvPr>
            <p:ph type="body" sz="quarter" idx="10"/>
          </p:nvPr>
        </p:nvSpPr>
        <p:spPr>
          <a:xfrm>
            <a:off x="628650" y="405471"/>
            <a:ext cx="9610725" cy="649837"/>
          </a:xfrm>
        </p:spPr>
        <p:txBody>
          <a:bodyPr/>
          <a:lstStyle/>
          <a:p>
            <a:r>
              <a:rPr lang="fr-fr" sz="3600" dirty="0">
                <a:solidFill>
                  <a:schemeClr val="tx1"/>
                </a:solidFill>
              </a:rPr>
              <a:t>Planification</a:t>
            </a:r>
          </a:p>
        </p:txBody>
      </p:sp>
      <p:sp>
        <p:nvSpPr>
          <p:cNvPr id="3" name="Text Placeholder 2">
            <a:extLst>
              <a:ext uri="{FF2B5EF4-FFF2-40B4-BE49-F238E27FC236}">
                <a16:creationId xmlns:a16="http://schemas.microsoft.com/office/drawing/2014/main" id="{E0CF430F-F243-4D63-9530-BCEB20313023}"/>
              </a:ext>
            </a:extLst>
          </p:cNvPr>
          <p:cNvSpPr>
            <a:spLocks noGrp="1"/>
          </p:cNvSpPr>
          <p:nvPr>
            <p:ph type="body" sz="quarter" idx="11"/>
          </p:nvPr>
        </p:nvSpPr>
        <p:spPr>
          <a:xfrm>
            <a:off x="647700" y="996842"/>
            <a:ext cx="9591675" cy="700068"/>
          </a:xfrm>
        </p:spPr>
        <p:txBody>
          <a:bodyPr>
            <a:normAutofit/>
          </a:bodyPr>
          <a:lstStyle/>
          <a:p>
            <a:r>
              <a:rPr lang="fr-fr" sz="3200" dirty="0"/>
              <a:t>Compétences en planification</a:t>
            </a:r>
          </a:p>
        </p:txBody>
      </p:sp>
      <p:sp>
        <p:nvSpPr>
          <p:cNvPr id="4" name="Text Placeholder 3">
            <a:extLst>
              <a:ext uri="{FF2B5EF4-FFF2-40B4-BE49-F238E27FC236}">
                <a16:creationId xmlns:a16="http://schemas.microsoft.com/office/drawing/2014/main" id="{2DBAF42C-D9E8-40B5-A351-1AA6BF8D6A24}"/>
              </a:ext>
            </a:extLst>
          </p:cNvPr>
          <p:cNvSpPr>
            <a:spLocks noGrp="1"/>
          </p:cNvSpPr>
          <p:nvPr>
            <p:ph type="body" sz="quarter" idx="12"/>
          </p:nvPr>
        </p:nvSpPr>
        <p:spPr>
          <a:xfrm>
            <a:off x="628650" y="1962151"/>
            <a:ext cx="9772650" cy="519581"/>
          </a:xfrm>
        </p:spPr>
        <p:txBody>
          <a:bodyPr/>
          <a:lstStyle/>
          <a:p>
            <a:r>
              <a:rPr lang="fr-fr" dirty="0"/>
              <a:t>Une compréhension de base de l’événement</a:t>
            </a:r>
          </a:p>
        </p:txBody>
      </p:sp>
      <p:pic>
        <p:nvPicPr>
          <p:cNvPr id="7" name="Picture 6" descr="Description de Forme générée automatiquement avec un niveau de confiance moyen">
            <a:extLst>
              <a:ext uri="{FF2B5EF4-FFF2-40B4-BE49-F238E27FC236}">
                <a16:creationId xmlns:a16="http://schemas.microsoft.com/office/drawing/2014/main" id="{36DE9CAF-25FB-4313-9A4A-7DB892447EA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50771" y="3292562"/>
            <a:ext cx="1177208" cy="1085196"/>
          </a:xfrm>
          <a:prstGeom prst="rect">
            <a:avLst/>
          </a:prstGeom>
        </p:spPr>
      </p:pic>
      <p:pic>
        <p:nvPicPr>
          <p:cNvPr id="9" name="Picture 8" descr="Façonner&#10;&#10;Description générée automatiquement avec un niveau de confiance faible">
            <a:extLst>
              <a:ext uri="{FF2B5EF4-FFF2-40B4-BE49-F238E27FC236}">
                <a16:creationId xmlns:a16="http://schemas.microsoft.com/office/drawing/2014/main" id="{4FDC3CA8-1394-4D3E-BEBD-E0E5C1FCACA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55266" y="3400459"/>
            <a:ext cx="893600" cy="893600"/>
          </a:xfrm>
          <a:prstGeom prst="rect">
            <a:avLst/>
          </a:prstGeom>
        </p:spPr>
      </p:pic>
      <p:pic>
        <p:nvPicPr>
          <p:cNvPr id="11" name="Picture 10" descr="Façonner&#10;&#10;Description générée automatiquement avec un niveau de confiance faible">
            <a:extLst>
              <a:ext uri="{FF2B5EF4-FFF2-40B4-BE49-F238E27FC236}">
                <a16:creationId xmlns:a16="http://schemas.microsoft.com/office/drawing/2014/main" id="{C1FD5E96-5328-4967-A51D-039E04A38C67}"/>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7231" y="3348994"/>
            <a:ext cx="1048855" cy="984990"/>
          </a:xfrm>
          <a:prstGeom prst="rect">
            <a:avLst/>
          </a:prstGeom>
        </p:spPr>
      </p:pic>
      <p:pic>
        <p:nvPicPr>
          <p:cNvPr id="13" name="Picture 12" descr="Façonner&#10;&#10;Description générée automatiquement avec un niveau de confiance faible">
            <a:extLst>
              <a:ext uri="{FF2B5EF4-FFF2-40B4-BE49-F238E27FC236}">
                <a16:creationId xmlns:a16="http://schemas.microsoft.com/office/drawing/2014/main" id="{941F6BCC-AAFC-4A2B-BBA0-FD17DFBFB9A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74451" y="3350929"/>
            <a:ext cx="737955" cy="981552"/>
          </a:xfrm>
          <a:prstGeom prst="rect">
            <a:avLst/>
          </a:prstGeom>
        </p:spPr>
      </p:pic>
      <p:pic>
        <p:nvPicPr>
          <p:cNvPr id="15" name="Picture 14" descr="Description de Forme générée automatiquement avec un niveau de confiance moyen">
            <a:extLst>
              <a:ext uri="{FF2B5EF4-FFF2-40B4-BE49-F238E27FC236}">
                <a16:creationId xmlns:a16="http://schemas.microsoft.com/office/drawing/2014/main" id="{B70693A7-F10C-41CC-8DFE-95A9F813927B}"/>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0860" y="3426674"/>
            <a:ext cx="860580" cy="847049"/>
          </a:xfrm>
          <a:prstGeom prst="rect">
            <a:avLst/>
          </a:prstGeom>
        </p:spPr>
      </p:pic>
      <p:sp>
        <p:nvSpPr>
          <p:cNvPr id="16" name="TextBox 15">
            <a:extLst>
              <a:ext uri="{FF2B5EF4-FFF2-40B4-BE49-F238E27FC236}">
                <a16:creationId xmlns:a16="http://schemas.microsoft.com/office/drawing/2014/main" id="{641F1A9B-DB7A-46BA-9EFB-5F33AD87B7F3}"/>
              </a:ext>
            </a:extLst>
          </p:cNvPr>
          <p:cNvSpPr txBox="1"/>
          <p:nvPr/>
        </p:nvSpPr>
        <p:spPr>
          <a:xfrm>
            <a:off x="812800" y="4572000"/>
            <a:ext cx="1536700" cy="461665"/>
          </a:xfrm>
          <a:prstGeom prst="rect">
            <a:avLst/>
          </a:prstGeom>
          <a:noFill/>
        </p:spPr>
        <p:txBody>
          <a:bodyPr wrap="square" rtlCol="0">
            <a:spAutoFit/>
          </a:bodyPr>
          <a:lstStyle/>
          <a:p>
            <a:pPr algn="ctr"/>
            <a:r>
              <a:rPr lang="fr-fr" sz="2400" b="1" dirty="0"/>
              <a:t>Qui ?</a:t>
            </a:r>
          </a:p>
        </p:txBody>
      </p:sp>
      <p:sp>
        <p:nvSpPr>
          <p:cNvPr id="18" name="TextBox 17">
            <a:extLst>
              <a:ext uri="{FF2B5EF4-FFF2-40B4-BE49-F238E27FC236}">
                <a16:creationId xmlns:a16="http://schemas.microsoft.com/office/drawing/2014/main" id="{29C18194-5C8F-40FC-B5D0-5EBC513EEC26}"/>
              </a:ext>
            </a:extLst>
          </p:cNvPr>
          <p:cNvSpPr txBox="1"/>
          <p:nvPr/>
        </p:nvSpPr>
        <p:spPr>
          <a:xfrm>
            <a:off x="2933716" y="4572000"/>
            <a:ext cx="1536700" cy="461665"/>
          </a:xfrm>
          <a:prstGeom prst="rect">
            <a:avLst/>
          </a:prstGeom>
          <a:noFill/>
        </p:spPr>
        <p:txBody>
          <a:bodyPr wrap="square" rtlCol="0">
            <a:spAutoFit/>
          </a:bodyPr>
          <a:lstStyle/>
          <a:p>
            <a:pPr algn="ctr"/>
            <a:r>
              <a:rPr lang="fr-fr" sz="2400" b="1" dirty="0"/>
              <a:t>Quoi ?</a:t>
            </a:r>
          </a:p>
        </p:txBody>
      </p:sp>
      <p:sp>
        <p:nvSpPr>
          <p:cNvPr id="19" name="TextBox 18">
            <a:extLst>
              <a:ext uri="{FF2B5EF4-FFF2-40B4-BE49-F238E27FC236}">
                <a16:creationId xmlns:a16="http://schemas.microsoft.com/office/drawing/2014/main" id="{2BFB9553-5F52-4A35-8E7B-EE0B404D7A78}"/>
              </a:ext>
            </a:extLst>
          </p:cNvPr>
          <p:cNvSpPr txBox="1"/>
          <p:nvPr/>
        </p:nvSpPr>
        <p:spPr>
          <a:xfrm>
            <a:off x="5143308" y="4572000"/>
            <a:ext cx="1536700" cy="461665"/>
          </a:xfrm>
          <a:prstGeom prst="rect">
            <a:avLst/>
          </a:prstGeom>
          <a:noFill/>
        </p:spPr>
        <p:txBody>
          <a:bodyPr wrap="square" rtlCol="0">
            <a:spAutoFit/>
          </a:bodyPr>
          <a:lstStyle/>
          <a:p>
            <a:pPr algn="ctr"/>
            <a:r>
              <a:rPr lang="fr-fr" sz="2400" b="1" dirty="0"/>
              <a:t>Quand ?</a:t>
            </a:r>
          </a:p>
        </p:txBody>
      </p:sp>
      <p:sp>
        <p:nvSpPr>
          <p:cNvPr id="20" name="TextBox 19">
            <a:extLst>
              <a:ext uri="{FF2B5EF4-FFF2-40B4-BE49-F238E27FC236}">
                <a16:creationId xmlns:a16="http://schemas.microsoft.com/office/drawing/2014/main" id="{52A4669F-84F5-4841-B648-C3A4FD08C922}"/>
              </a:ext>
            </a:extLst>
          </p:cNvPr>
          <p:cNvSpPr txBox="1"/>
          <p:nvPr/>
        </p:nvSpPr>
        <p:spPr>
          <a:xfrm>
            <a:off x="7275078" y="4572000"/>
            <a:ext cx="1536700" cy="461665"/>
          </a:xfrm>
          <a:prstGeom prst="rect">
            <a:avLst/>
          </a:prstGeom>
          <a:noFill/>
        </p:spPr>
        <p:txBody>
          <a:bodyPr wrap="square" rtlCol="0">
            <a:spAutoFit/>
          </a:bodyPr>
          <a:lstStyle/>
          <a:p>
            <a:pPr algn="ctr"/>
            <a:r>
              <a:rPr lang="fr-fr" sz="2400" b="1" dirty="0"/>
              <a:t>Où ?</a:t>
            </a:r>
          </a:p>
        </p:txBody>
      </p:sp>
      <p:sp>
        <p:nvSpPr>
          <p:cNvPr id="21" name="TextBox 20">
            <a:extLst>
              <a:ext uri="{FF2B5EF4-FFF2-40B4-BE49-F238E27FC236}">
                <a16:creationId xmlns:a16="http://schemas.microsoft.com/office/drawing/2014/main" id="{35462480-8770-40A0-A3BC-FE8EEE486707}"/>
              </a:ext>
            </a:extLst>
          </p:cNvPr>
          <p:cNvSpPr txBox="1"/>
          <p:nvPr/>
        </p:nvSpPr>
        <p:spPr>
          <a:xfrm>
            <a:off x="9459150" y="4572000"/>
            <a:ext cx="1763032" cy="461665"/>
          </a:xfrm>
          <a:prstGeom prst="rect">
            <a:avLst/>
          </a:prstGeom>
          <a:noFill/>
        </p:spPr>
        <p:txBody>
          <a:bodyPr wrap="square" rtlCol="0">
            <a:spAutoFit/>
          </a:bodyPr>
          <a:lstStyle/>
          <a:p>
            <a:pPr algn="ctr"/>
            <a:r>
              <a:rPr lang="fr-fr" sz="2400" b="1" dirty="0"/>
              <a:t>Pourquoi ?</a:t>
            </a:r>
          </a:p>
        </p:txBody>
      </p:sp>
      <p:grpSp>
        <p:nvGrpSpPr>
          <p:cNvPr id="22" name="Group 21">
            <a:extLst>
              <a:ext uri="{FF2B5EF4-FFF2-40B4-BE49-F238E27FC236}">
                <a16:creationId xmlns:a16="http://schemas.microsoft.com/office/drawing/2014/main" id="{B6562625-8BDF-4CDF-A7FD-0FB3CF251CCA}"/>
              </a:ext>
            </a:extLst>
          </p:cNvPr>
          <p:cNvGrpSpPr/>
          <p:nvPr/>
        </p:nvGrpSpPr>
        <p:grpSpPr>
          <a:xfrm>
            <a:off x="10239375" y="318750"/>
            <a:ext cx="1566739" cy="1538691"/>
            <a:chOff x="2445002" y="-212162"/>
            <a:chExt cx="2331722" cy="2289980"/>
          </a:xfrm>
          <a:solidFill>
            <a:srgbClr val="179984"/>
          </a:solidFill>
        </p:grpSpPr>
        <p:sp>
          <p:nvSpPr>
            <p:cNvPr id="23" name="Flowchart: Connector 22">
              <a:extLst>
                <a:ext uri="{FF2B5EF4-FFF2-40B4-BE49-F238E27FC236}">
                  <a16:creationId xmlns:a16="http://schemas.microsoft.com/office/drawing/2014/main" id="{54B3FD6D-A8CA-4CEB-8856-B797DAA727B5}"/>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lowchart: Connector 4">
              <a:extLst>
                <a:ext uri="{FF2B5EF4-FFF2-40B4-BE49-F238E27FC236}">
                  <a16:creationId xmlns:a16="http://schemas.microsoft.com/office/drawing/2014/main" id="{3A67C53C-6B6C-4CC0-B711-CF549CC668B0}"/>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p:txBody>
        </p:sp>
      </p:grpSp>
      <p:sp>
        <p:nvSpPr>
          <p:cNvPr id="26" name="TextBox 25">
            <a:extLst>
              <a:ext uri="{FF2B5EF4-FFF2-40B4-BE49-F238E27FC236}">
                <a16:creationId xmlns:a16="http://schemas.microsoft.com/office/drawing/2014/main" id="{39CC3CA6-7C91-4E44-AB68-A636D1433A92}"/>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281782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01901-5521-4288-9386-B5D408C3BD82}"/>
              </a:ext>
            </a:extLst>
          </p:cNvPr>
          <p:cNvSpPr>
            <a:spLocks noGrp="1"/>
          </p:cNvSpPr>
          <p:nvPr>
            <p:ph type="body" sz="quarter" idx="10"/>
          </p:nvPr>
        </p:nvSpPr>
        <p:spPr/>
        <p:txBody>
          <a:bodyPr/>
          <a:lstStyle/>
          <a:p>
            <a:r>
              <a:rPr lang="fr-fr" dirty="0"/>
              <a:t>Planification</a:t>
            </a:r>
            <a:endParaRPr lang="en-US" sz="2800" dirty="0"/>
          </a:p>
        </p:txBody>
      </p:sp>
      <p:sp>
        <p:nvSpPr>
          <p:cNvPr id="3" name="Text Placeholder 2">
            <a:extLst>
              <a:ext uri="{FF2B5EF4-FFF2-40B4-BE49-F238E27FC236}">
                <a16:creationId xmlns:a16="http://schemas.microsoft.com/office/drawing/2014/main" id="{62A4B76E-FC6C-4B67-919F-CDE0687F960B}"/>
              </a:ext>
            </a:extLst>
          </p:cNvPr>
          <p:cNvSpPr>
            <a:spLocks noGrp="1"/>
          </p:cNvSpPr>
          <p:nvPr>
            <p:ph type="body" sz="quarter" idx="11"/>
          </p:nvPr>
        </p:nvSpPr>
        <p:spPr/>
        <p:txBody>
          <a:bodyPr>
            <a:noAutofit/>
          </a:bodyPr>
          <a:lstStyle/>
          <a:p>
            <a:r>
              <a:rPr lang="fr-fr" dirty="0">
                <a:solidFill>
                  <a:schemeClr val="tx1">
                    <a:lumMod val="50000"/>
                    <a:lumOff val="50000"/>
                  </a:schemeClr>
                </a:solidFill>
              </a:rPr>
              <a:t>Compétences en planification</a:t>
            </a:r>
          </a:p>
        </p:txBody>
      </p:sp>
      <p:sp>
        <p:nvSpPr>
          <p:cNvPr id="4" name="Text Placeholder 3">
            <a:extLst>
              <a:ext uri="{FF2B5EF4-FFF2-40B4-BE49-F238E27FC236}">
                <a16:creationId xmlns:a16="http://schemas.microsoft.com/office/drawing/2014/main" id="{45E723CB-52A2-4B9F-B519-D2C961AE748B}"/>
              </a:ext>
            </a:extLst>
          </p:cNvPr>
          <p:cNvSpPr>
            <a:spLocks noGrp="1"/>
          </p:cNvSpPr>
          <p:nvPr>
            <p:ph type="body" sz="quarter" idx="12"/>
          </p:nvPr>
        </p:nvSpPr>
        <p:spPr>
          <a:xfrm>
            <a:off x="1261195" y="1643423"/>
            <a:ext cx="4878564" cy="624821"/>
          </a:xfrm>
        </p:spPr>
        <p:txBody>
          <a:bodyPr>
            <a:normAutofit fontScale="92500"/>
          </a:bodyPr>
          <a:lstStyle/>
          <a:p>
            <a:r>
              <a:rPr lang="fr-fr" dirty="0"/>
              <a:t>Compétences en organisation</a:t>
            </a:r>
          </a:p>
        </p:txBody>
      </p:sp>
      <p:pic>
        <p:nvPicPr>
          <p:cNvPr id="5" name="Graphic 4" descr="Notes Postit avec remplissage solide">
            <a:extLst>
              <a:ext uri="{FF2B5EF4-FFF2-40B4-BE49-F238E27FC236}">
                <a16:creationId xmlns:a16="http://schemas.microsoft.com/office/drawing/2014/main" id="{72F2C3B8-9A1F-40B4-99BE-D2C81E629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844" y="2401492"/>
            <a:ext cx="1002646" cy="1002646"/>
          </a:xfrm>
          <a:prstGeom prst="rect">
            <a:avLst/>
          </a:prstGeom>
        </p:spPr>
      </p:pic>
      <p:pic>
        <p:nvPicPr>
          <p:cNvPr id="6" name="Graphic 5" descr="Calendrier quotidien avec remplissage solide">
            <a:extLst>
              <a:ext uri="{FF2B5EF4-FFF2-40B4-BE49-F238E27FC236}">
                <a16:creationId xmlns:a16="http://schemas.microsoft.com/office/drawing/2014/main" id="{42E93C52-E859-4F65-B911-18346FEB6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8780" y="2268244"/>
            <a:ext cx="1144324" cy="1144324"/>
          </a:xfrm>
          <a:prstGeom prst="rect">
            <a:avLst/>
          </a:prstGeom>
        </p:spPr>
      </p:pic>
      <p:pic>
        <p:nvPicPr>
          <p:cNvPr id="7" name="Graphic 6" descr="Presse-papiers Vérifié avec remplissage solide">
            <a:extLst>
              <a:ext uri="{FF2B5EF4-FFF2-40B4-BE49-F238E27FC236}">
                <a16:creationId xmlns:a16="http://schemas.microsoft.com/office/drawing/2014/main" id="{CB57F7FB-9FDB-47F4-98AF-EE394523F7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4786" y="2284676"/>
            <a:ext cx="1144324" cy="1144324"/>
          </a:xfrm>
          <a:prstGeom prst="rect">
            <a:avLst/>
          </a:prstGeom>
        </p:spPr>
      </p:pic>
      <p:pic>
        <p:nvPicPr>
          <p:cNvPr id="8" name="Graphic 7" descr="Smart Phone avec remplissage solide">
            <a:extLst>
              <a:ext uri="{FF2B5EF4-FFF2-40B4-BE49-F238E27FC236}">
                <a16:creationId xmlns:a16="http://schemas.microsoft.com/office/drawing/2014/main" id="{8900DC6D-2213-40E3-8724-76E0199CD4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7865" y="2491350"/>
            <a:ext cx="893663" cy="893663"/>
          </a:xfrm>
          <a:prstGeom prst="rect">
            <a:avLst/>
          </a:prstGeom>
        </p:spPr>
      </p:pic>
      <p:pic>
        <p:nvPicPr>
          <p:cNvPr id="9" name="Graphic 8" descr="Badge 1 avec remplissage solide">
            <a:extLst>
              <a:ext uri="{FF2B5EF4-FFF2-40B4-BE49-F238E27FC236}">
                <a16:creationId xmlns:a16="http://schemas.microsoft.com/office/drawing/2014/main" id="{9210890F-B876-4097-BA72-C103D9C8D6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2616" y="1624373"/>
            <a:ext cx="624821" cy="624821"/>
          </a:xfrm>
          <a:prstGeom prst="rect">
            <a:avLst/>
          </a:prstGeom>
        </p:spPr>
      </p:pic>
      <p:sp>
        <p:nvSpPr>
          <p:cNvPr id="15" name="Text Placeholder 3">
            <a:extLst>
              <a:ext uri="{FF2B5EF4-FFF2-40B4-BE49-F238E27FC236}">
                <a16:creationId xmlns:a16="http://schemas.microsoft.com/office/drawing/2014/main" id="{58460A12-62F9-4CC2-994C-DF2DADA93873}"/>
              </a:ext>
            </a:extLst>
          </p:cNvPr>
          <p:cNvSpPr txBox="1">
            <a:spLocks/>
          </p:cNvSpPr>
          <p:nvPr/>
        </p:nvSpPr>
        <p:spPr>
          <a:xfrm>
            <a:off x="1297229" y="3824186"/>
            <a:ext cx="4878564" cy="62482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Compétences en communication</a:t>
            </a:r>
          </a:p>
        </p:txBody>
      </p:sp>
      <p:pic>
        <p:nvPicPr>
          <p:cNvPr id="18" name="Picture 17" descr="Description de Forme générée automatiquement avec un niveau de confiance moyen">
            <a:extLst>
              <a:ext uri="{FF2B5EF4-FFF2-40B4-BE49-F238E27FC236}">
                <a16:creationId xmlns:a16="http://schemas.microsoft.com/office/drawing/2014/main" id="{54517EA0-F081-4394-B46B-CC0B7D48E998}"/>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99552" y="4655681"/>
            <a:ext cx="1019231" cy="991622"/>
          </a:xfrm>
          <a:prstGeom prst="rect">
            <a:avLst/>
          </a:prstGeom>
        </p:spPr>
      </p:pic>
      <p:pic>
        <p:nvPicPr>
          <p:cNvPr id="21" name="Picture 20">
            <a:extLst>
              <a:ext uri="{FF2B5EF4-FFF2-40B4-BE49-F238E27FC236}">
                <a16:creationId xmlns:a16="http://schemas.microsoft.com/office/drawing/2014/main" id="{A3DFA743-3DF0-4F5B-BF8D-63A8D7C47C79}"/>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89208" y="4728793"/>
            <a:ext cx="1210977" cy="845399"/>
          </a:xfrm>
          <a:prstGeom prst="rect">
            <a:avLst/>
          </a:prstGeom>
        </p:spPr>
      </p:pic>
      <p:pic>
        <p:nvPicPr>
          <p:cNvPr id="23" name="Picture 22" descr="Description de Forme générée automatiquement avec un niveau de confiance moyen">
            <a:extLst>
              <a:ext uri="{FF2B5EF4-FFF2-40B4-BE49-F238E27FC236}">
                <a16:creationId xmlns:a16="http://schemas.microsoft.com/office/drawing/2014/main" id="{BB5FD242-0F49-473E-8DE8-513DACC28F27}"/>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91804" y="4664084"/>
            <a:ext cx="1098276" cy="974816"/>
          </a:xfrm>
          <a:prstGeom prst="rect">
            <a:avLst/>
          </a:prstGeom>
        </p:spPr>
      </p:pic>
      <p:pic>
        <p:nvPicPr>
          <p:cNvPr id="25" name="Picture 24" descr="Description de Forme générée automatiquement avec un niveau de confiance moyen">
            <a:extLst>
              <a:ext uri="{FF2B5EF4-FFF2-40B4-BE49-F238E27FC236}">
                <a16:creationId xmlns:a16="http://schemas.microsoft.com/office/drawing/2014/main" id="{F1DE1006-9BD2-4578-AC44-CD6EE836C25B}"/>
              </a:ext>
            </a:extLst>
          </p:cNvPr>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68941" y="4687233"/>
            <a:ext cx="1196015" cy="928519"/>
          </a:xfrm>
          <a:prstGeom prst="rect">
            <a:avLst/>
          </a:prstGeom>
        </p:spPr>
      </p:pic>
      <p:pic>
        <p:nvPicPr>
          <p:cNvPr id="26" name="Graphic 25" descr="Badge avec remplissage solide">
            <a:extLst>
              <a:ext uri="{FF2B5EF4-FFF2-40B4-BE49-F238E27FC236}">
                <a16:creationId xmlns:a16="http://schemas.microsoft.com/office/drawing/2014/main" id="{7ED6B055-AB2C-4BE7-BB36-CA57FEC0C5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2615" y="3805135"/>
            <a:ext cx="624821" cy="624821"/>
          </a:xfrm>
          <a:prstGeom prst="rect">
            <a:avLst/>
          </a:prstGeom>
        </p:spPr>
      </p:pic>
      <p:pic>
        <p:nvPicPr>
          <p:cNvPr id="27" name="Picture 2" descr="WhatsApp - Wikipedia, la enciclopedia libre">
            <a:extLst>
              <a:ext uri="{FF2B5EF4-FFF2-40B4-BE49-F238E27FC236}">
                <a16:creationId xmlns:a16="http://schemas.microsoft.com/office/drawing/2014/main" id="{A78B91D4-A29B-4D91-AC5C-C40DDBBD3A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60727" y="5725823"/>
            <a:ext cx="411025" cy="4120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Logo, nom d’entreprise&#10;&#10;Description générée automatiquement">
            <a:extLst>
              <a:ext uri="{FF2B5EF4-FFF2-40B4-BE49-F238E27FC236}">
                <a16:creationId xmlns:a16="http://schemas.microsoft.com/office/drawing/2014/main" id="{DCCF917E-3C60-4E73-854A-52B6950F48C2}"/>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6691923" y="5723403"/>
            <a:ext cx="750049" cy="422278"/>
          </a:xfrm>
          <a:prstGeom prst="rect">
            <a:avLst/>
          </a:prstGeom>
        </p:spPr>
      </p:pic>
      <p:grpSp>
        <p:nvGrpSpPr>
          <p:cNvPr id="29" name="Group 28">
            <a:extLst>
              <a:ext uri="{FF2B5EF4-FFF2-40B4-BE49-F238E27FC236}">
                <a16:creationId xmlns:a16="http://schemas.microsoft.com/office/drawing/2014/main" id="{7C0560B1-2FD2-45E1-8F4C-BEEE3DD854EE}"/>
              </a:ext>
            </a:extLst>
          </p:cNvPr>
          <p:cNvGrpSpPr/>
          <p:nvPr/>
        </p:nvGrpSpPr>
        <p:grpSpPr>
          <a:xfrm>
            <a:off x="10239375" y="318750"/>
            <a:ext cx="1566739" cy="1538691"/>
            <a:chOff x="2445002" y="-212162"/>
            <a:chExt cx="2331722" cy="2289980"/>
          </a:xfrm>
          <a:solidFill>
            <a:srgbClr val="179984"/>
          </a:solidFill>
        </p:grpSpPr>
        <p:sp>
          <p:nvSpPr>
            <p:cNvPr id="30" name="Flowchart: Connector 29">
              <a:extLst>
                <a:ext uri="{FF2B5EF4-FFF2-40B4-BE49-F238E27FC236}">
                  <a16:creationId xmlns:a16="http://schemas.microsoft.com/office/drawing/2014/main" id="{499775CB-DFE4-4150-AC0A-7202B30E3C3D}"/>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lowchart: Connector 4">
              <a:extLst>
                <a:ext uri="{FF2B5EF4-FFF2-40B4-BE49-F238E27FC236}">
                  <a16:creationId xmlns:a16="http://schemas.microsoft.com/office/drawing/2014/main" id="{7344F329-5781-4492-843D-E092B9CD4936}"/>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p:txBody>
        </p:sp>
      </p:grpSp>
      <p:sp>
        <p:nvSpPr>
          <p:cNvPr id="33" name="TextBox 32">
            <a:extLst>
              <a:ext uri="{FF2B5EF4-FFF2-40B4-BE49-F238E27FC236}">
                <a16:creationId xmlns:a16="http://schemas.microsoft.com/office/drawing/2014/main" id="{DF9B9291-2958-4F11-9194-24AE76443200}"/>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184016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38543F-AAA2-4614-9AC3-64582176D174}"/>
              </a:ext>
            </a:extLst>
          </p:cNvPr>
          <p:cNvSpPr>
            <a:spLocks noGrp="1"/>
          </p:cNvSpPr>
          <p:nvPr>
            <p:ph type="body" sz="quarter" idx="12"/>
          </p:nvPr>
        </p:nvSpPr>
        <p:spPr/>
        <p:txBody>
          <a:bodyPr/>
          <a:lstStyle/>
          <a:p>
            <a:endParaRPr lang="en-US" baseline="-25000" dirty="0"/>
          </a:p>
        </p:txBody>
      </p:sp>
      <p:pic>
        <p:nvPicPr>
          <p:cNvPr id="5" name="Picture 4">
            <a:extLst>
              <a:ext uri="{FF2B5EF4-FFF2-40B4-BE49-F238E27FC236}">
                <a16:creationId xmlns:a16="http://schemas.microsoft.com/office/drawing/2014/main" id="{88AF7967-8DF5-407D-8421-D79FD7604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4430" y="260956"/>
            <a:ext cx="2530629" cy="6336088"/>
          </a:xfrm>
          <a:prstGeom prst="rect">
            <a:avLst/>
          </a:prstGeom>
          <a:ln>
            <a:noFill/>
          </a:ln>
        </p:spPr>
      </p:pic>
      <p:sp>
        <p:nvSpPr>
          <p:cNvPr id="6" name="Text Placeholder 1">
            <a:extLst>
              <a:ext uri="{FF2B5EF4-FFF2-40B4-BE49-F238E27FC236}">
                <a16:creationId xmlns:a16="http://schemas.microsoft.com/office/drawing/2014/main" id="{2F229E75-CFD4-4BA5-859B-396469FFFE55}"/>
              </a:ext>
            </a:extLst>
          </p:cNvPr>
          <p:cNvSpPr txBox="1">
            <a:spLocks/>
          </p:cNvSpPr>
          <p:nvPr/>
        </p:nvSpPr>
        <p:spPr>
          <a:xfrm>
            <a:off x="628650" y="316572"/>
            <a:ext cx="961072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solidFill>
                  <a:schemeClr val="tx1">
                    <a:lumMod val="50000"/>
                    <a:lumOff val="50000"/>
                  </a:schemeClr>
                </a:solidFill>
              </a:rPr>
              <a:t>Planification</a:t>
            </a:r>
          </a:p>
        </p:txBody>
      </p:sp>
      <p:sp>
        <p:nvSpPr>
          <p:cNvPr id="7" name="Text Placeholder 2">
            <a:extLst>
              <a:ext uri="{FF2B5EF4-FFF2-40B4-BE49-F238E27FC236}">
                <a16:creationId xmlns:a16="http://schemas.microsoft.com/office/drawing/2014/main" id="{6D9D5727-00B8-4245-8F91-A72E039F908B}"/>
              </a:ext>
            </a:extLst>
          </p:cNvPr>
          <p:cNvSpPr txBox="1">
            <a:spLocks/>
          </p:cNvSpPr>
          <p:nvPr/>
        </p:nvSpPr>
        <p:spPr>
          <a:xfrm>
            <a:off x="628650" y="712319"/>
            <a:ext cx="4026477"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17998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tx1">
                    <a:lumMod val="50000"/>
                    <a:lumOff val="50000"/>
                  </a:schemeClr>
                </a:solidFill>
              </a:rPr>
              <a:t>Compétences en planification</a:t>
            </a:r>
          </a:p>
        </p:txBody>
      </p:sp>
      <p:grpSp>
        <p:nvGrpSpPr>
          <p:cNvPr id="8" name="Group 7">
            <a:extLst>
              <a:ext uri="{FF2B5EF4-FFF2-40B4-BE49-F238E27FC236}">
                <a16:creationId xmlns:a16="http://schemas.microsoft.com/office/drawing/2014/main" id="{A9169614-CF8B-4642-AB4B-B78D3D46FEE3}"/>
              </a:ext>
            </a:extLst>
          </p:cNvPr>
          <p:cNvGrpSpPr/>
          <p:nvPr/>
        </p:nvGrpSpPr>
        <p:grpSpPr>
          <a:xfrm>
            <a:off x="10239375" y="318750"/>
            <a:ext cx="1566739" cy="1538691"/>
            <a:chOff x="2445002" y="-212162"/>
            <a:chExt cx="2331722" cy="2289980"/>
          </a:xfrm>
          <a:solidFill>
            <a:srgbClr val="179984"/>
          </a:solidFill>
        </p:grpSpPr>
        <p:sp>
          <p:nvSpPr>
            <p:cNvPr id="9" name="Flowchart: Connector 8">
              <a:extLst>
                <a:ext uri="{FF2B5EF4-FFF2-40B4-BE49-F238E27FC236}">
                  <a16:creationId xmlns:a16="http://schemas.microsoft.com/office/drawing/2014/main" id="{B2743F92-4637-4725-A770-DE9E9E2CD84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56B88E8-6153-482F-BFD6-947B96217E7A}"/>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p:txBody>
        </p:sp>
      </p:grpSp>
      <p:sp>
        <p:nvSpPr>
          <p:cNvPr id="12" name="TextBox 11">
            <a:extLst>
              <a:ext uri="{FF2B5EF4-FFF2-40B4-BE49-F238E27FC236}">
                <a16:creationId xmlns:a16="http://schemas.microsoft.com/office/drawing/2014/main" id="{38D7A6A5-B38B-4773-97A2-B56ED9011376}"/>
              </a:ext>
            </a:extLst>
          </p:cNvPr>
          <p:cNvSpPr txBox="1"/>
          <p:nvPr/>
        </p:nvSpPr>
        <p:spPr>
          <a:xfrm>
            <a:off x="579380" y="6245152"/>
            <a:ext cx="3327602"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1572215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F23739-D36D-40A2-93BC-BF2A0F65D6D4}"/>
              </a:ext>
            </a:extLst>
          </p:cNvPr>
          <p:cNvSpPr txBox="1"/>
          <p:nvPr/>
        </p:nvSpPr>
        <p:spPr>
          <a:xfrm>
            <a:off x="1258150" y="2339699"/>
            <a:ext cx="4961066" cy="523220"/>
          </a:xfrm>
          <a:prstGeom prst="rect">
            <a:avLst/>
          </a:prstGeom>
          <a:noFill/>
        </p:spPr>
        <p:txBody>
          <a:bodyPr wrap="square" rtlCol="0">
            <a:spAutoFit/>
          </a:bodyPr>
          <a:lstStyle/>
          <a:p>
            <a:r>
              <a:rPr lang="fr-fr" sz="2800" dirty="0">
                <a:latin typeface="Ubuntu Light" panose="020B0304030602030204" pitchFamily="34" charset="0"/>
              </a:rPr>
              <a:t>Compétences en résolution de problèmes</a:t>
            </a:r>
          </a:p>
        </p:txBody>
      </p:sp>
      <p:pic>
        <p:nvPicPr>
          <p:cNvPr id="6" name="Graphic 5" descr="Badge 4 avec remplissage solide">
            <a:extLst>
              <a:ext uri="{FF2B5EF4-FFF2-40B4-BE49-F238E27FC236}">
                <a16:creationId xmlns:a16="http://schemas.microsoft.com/office/drawing/2014/main" id="{278D5E30-80AD-49A8-8591-D32E31F83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5672" y="2288899"/>
            <a:ext cx="624821" cy="624821"/>
          </a:xfrm>
          <a:prstGeom prst="rect">
            <a:avLst/>
          </a:prstGeom>
        </p:spPr>
      </p:pic>
      <p:sp>
        <p:nvSpPr>
          <p:cNvPr id="7" name="TextBox 6">
            <a:extLst>
              <a:ext uri="{FF2B5EF4-FFF2-40B4-BE49-F238E27FC236}">
                <a16:creationId xmlns:a16="http://schemas.microsoft.com/office/drawing/2014/main" id="{1FC48FEB-4DCC-4BE9-9401-703DD95896F1}"/>
              </a:ext>
            </a:extLst>
          </p:cNvPr>
          <p:cNvSpPr txBox="1"/>
          <p:nvPr/>
        </p:nvSpPr>
        <p:spPr>
          <a:xfrm>
            <a:off x="7440325" y="2339699"/>
            <a:ext cx="4000500" cy="523220"/>
          </a:xfrm>
          <a:prstGeom prst="rect">
            <a:avLst/>
          </a:prstGeom>
          <a:noFill/>
        </p:spPr>
        <p:txBody>
          <a:bodyPr wrap="square" rtlCol="0">
            <a:spAutoFit/>
          </a:bodyPr>
          <a:lstStyle/>
          <a:p>
            <a:r>
              <a:rPr lang="fr-fr" sz="2800" dirty="0">
                <a:latin typeface="Ubuntu Light" panose="020B0304030602030204" pitchFamily="34" charset="0"/>
              </a:rPr>
              <a:t>Créativité</a:t>
            </a:r>
          </a:p>
        </p:txBody>
      </p:sp>
      <p:pic>
        <p:nvPicPr>
          <p:cNvPr id="8" name="Graphic 7" descr="Badge 3 avec remplissage solide">
            <a:extLst>
              <a:ext uri="{FF2B5EF4-FFF2-40B4-BE49-F238E27FC236}">
                <a16:creationId xmlns:a16="http://schemas.microsoft.com/office/drawing/2014/main" id="{EA3F0094-CEB1-437E-AFCD-BFFD7F466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497" y="2288899"/>
            <a:ext cx="624821" cy="624821"/>
          </a:xfrm>
          <a:prstGeom prst="rect">
            <a:avLst/>
          </a:prstGeom>
        </p:spPr>
      </p:pic>
      <p:sp>
        <p:nvSpPr>
          <p:cNvPr id="13" name="Text Placeholder 1">
            <a:extLst>
              <a:ext uri="{FF2B5EF4-FFF2-40B4-BE49-F238E27FC236}">
                <a16:creationId xmlns:a16="http://schemas.microsoft.com/office/drawing/2014/main" id="{59258E12-597C-4BF3-A640-5AD439FD7015}"/>
              </a:ext>
            </a:extLst>
          </p:cNvPr>
          <p:cNvSpPr>
            <a:spLocks noGrp="1"/>
          </p:cNvSpPr>
          <p:nvPr>
            <p:ph type="body" sz="quarter" idx="10"/>
          </p:nvPr>
        </p:nvSpPr>
        <p:spPr/>
        <p:txBody>
          <a:bodyPr/>
          <a:lstStyle/>
          <a:p>
            <a:r>
              <a:rPr lang="fr-fr" dirty="0"/>
              <a:t>Planification</a:t>
            </a:r>
          </a:p>
        </p:txBody>
      </p:sp>
      <p:sp>
        <p:nvSpPr>
          <p:cNvPr id="14" name="Text Placeholder 2">
            <a:extLst>
              <a:ext uri="{FF2B5EF4-FFF2-40B4-BE49-F238E27FC236}">
                <a16:creationId xmlns:a16="http://schemas.microsoft.com/office/drawing/2014/main" id="{F88B7228-9CBB-4531-B6A2-93BA906F3B93}"/>
              </a:ext>
            </a:extLst>
          </p:cNvPr>
          <p:cNvSpPr>
            <a:spLocks noGrp="1"/>
          </p:cNvSpPr>
          <p:nvPr>
            <p:ph type="body" sz="quarter" idx="11"/>
          </p:nvPr>
        </p:nvSpPr>
        <p:spPr/>
        <p:txBody>
          <a:bodyPr>
            <a:noAutofit/>
          </a:bodyPr>
          <a:lstStyle/>
          <a:p>
            <a:r>
              <a:rPr lang="fr-fr" dirty="0">
                <a:solidFill>
                  <a:schemeClr val="tx1">
                    <a:lumMod val="50000"/>
                    <a:lumOff val="50000"/>
                  </a:schemeClr>
                </a:solidFill>
              </a:rPr>
              <a:t>Compétences en planification</a:t>
            </a:r>
          </a:p>
        </p:txBody>
      </p:sp>
      <p:pic>
        <p:nvPicPr>
          <p:cNvPr id="9" name="Graphic 8">
            <a:extLst>
              <a:ext uri="{FF2B5EF4-FFF2-40B4-BE49-F238E27FC236}">
                <a16:creationId xmlns:a16="http://schemas.microsoft.com/office/drawing/2014/main" id="{EF1B41D0-7E61-454B-A92D-4C31362F2F43}"/>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218318" y="3390900"/>
            <a:ext cx="1074288" cy="990938"/>
          </a:xfrm>
          <a:prstGeom prst="rect">
            <a:avLst/>
          </a:prstGeom>
        </p:spPr>
      </p:pic>
      <p:pic>
        <p:nvPicPr>
          <p:cNvPr id="18" name="Picture 17">
            <a:extLst>
              <a:ext uri="{FF2B5EF4-FFF2-40B4-BE49-F238E27FC236}">
                <a16:creationId xmlns:a16="http://schemas.microsoft.com/office/drawing/2014/main" id="{42E7903D-3549-4A09-82E7-F30A328CA1C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7591943" y="3312800"/>
            <a:ext cx="892723" cy="1147138"/>
          </a:xfrm>
          <a:prstGeom prst="rect">
            <a:avLst/>
          </a:prstGeom>
        </p:spPr>
      </p:pic>
      <p:pic>
        <p:nvPicPr>
          <p:cNvPr id="20" name="Picture 19" descr="Description de Forme générée automatiquement avec un niveau de confiance moyen">
            <a:extLst>
              <a:ext uri="{FF2B5EF4-FFF2-40B4-BE49-F238E27FC236}">
                <a16:creationId xmlns:a16="http://schemas.microsoft.com/office/drawing/2014/main" id="{88A668C2-568D-4CC2-ACFF-C7C1594684C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31452" y="3410627"/>
            <a:ext cx="1462513" cy="951485"/>
          </a:xfrm>
          <a:prstGeom prst="rect">
            <a:avLst/>
          </a:prstGeom>
        </p:spPr>
      </p:pic>
      <p:pic>
        <p:nvPicPr>
          <p:cNvPr id="26" name="Picture 25" descr="Description de Forme générée automatiquement avec un niveau de confiance moyen">
            <a:extLst>
              <a:ext uri="{FF2B5EF4-FFF2-40B4-BE49-F238E27FC236}">
                <a16:creationId xmlns:a16="http://schemas.microsoft.com/office/drawing/2014/main" id="{4B5630B2-622D-49EB-8D5C-0C9903C77DDA}"/>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32869" y="3274154"/>
            <a:ext cx="1202319" cy="1224430"/>
          </a:xfrm>
          <a:prstGeom prst="rect">
            <a:avLst/>
          </a:prstGeom>
        </p:spPr>
      </p:pic>
      <p:grpSp>
        <p:nvGrpSpPr>
          <p:cNvPr id="27" name="Group 26">
            <a:extLst>
              <a:ext uri="{FF2B5EF4-FFF2-40B4-BE49-F238E27FC236}">
                <a16:creationId xmlns:a16="http://schemas.microsoft.com/office/drawing/2014/main" id="{100FB012-B19B-4FAC-A252-5A0893557E34}"/>
              </a:ext>
            </a:extLst>
          </p:cNvPr>
          <p:cNvGrpSpPr/>
          <p:nvPr/>
        </p:nvGrpSpPr>
        <p:grpSpPr>
          <a:xfrm>
            <a:off x="10239375" y="318750"/>
            <a:ext cx="1566739" cy="1538691"/>
            <a:chOff x="2445002" y="-212162"/>
            <a:chExt cx="2331722" cy="2289980"/>
          </a:xfrm>
          <a:solidFill>
            <a:srgbClr val="179984"/>
          </a:solidFill>
        </p:grpSpPr>
        <p:sp>
          <p:nvSpPr>
            <p:cNvPr id="28" name="Flowchart: Connector 27">
              <a:extLst>
                <a:ext uri="{FF2B5EF4-FFF2-40B4-BE49-F238E27FC236}">
                  <a16:creationId xmlns:a16="http://schemas.microsoft.com/office/drawing/2014/main" id="{0C51BC34-BC89-4EB9-8671-D0D794396B1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lowchart: Connector 4">
              <a:extLst>
                <a:ext uri="{FF2B5EF4-FFF2-40B4-BE49-F238E27FC236}">
                  <a16:creationId xmlns:a16="http://schemas.microsoft.com/office/drawing/2014/main" id="{FB56E86F-8B6E-4A7A-B2AD-3249B0B60B05}"/>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p:txBody>
        </p:sp>
      </p:grpSp>
      <p:sp>
        <p:nvSpPr>
          <p:cNvPr id="31" name="TextBox 30">
            <a:extLst>
              <a:ext uri="{FF2B5EF4-FFF2-40B4-BE49-F238E27FC236}">
                <a16:creationId xmlns:a16="http://schemas.microsoft.com/office/drawing/2014/main" id="{32122D7F-5105-472B-B3BA-EDDBC09F0AD5}"/>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4294798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15AE4-1A25-4C1D-9C8D-6FF14456E82A}"/>
              </a:ext>
            </a:extLst>
          </p:cNvPr>
          <p:cNvSpPr>
            <a:spLocks noGrp="1"/>
          </p:cNvSpPr>
          <p:nvPr>
            <p:ph type="body" sz="quarter" idx="10"/>
          </p:nvPr>
        </p:nvSpPr>
        <p:spPr/>
        <p:txBody>
          <a:bodyPr/>
          <a:lstStyle/>
          <a:p>
            <a:endParaRPr lang="en-US" dirty="0"/>
          </a:p>
        </p:txBody>
      </p:sp>
      <p:sp>
        <p:nvSpPr>
          <p:cNvPr id="3" name="Text Placeholder 2">
            <a:extLst>
              <a:ext uri="{FF2B5EF4-FFF2-40B4-BE49-F238E27FC236}">
                <a16:creationId xmlns:a16="http://schemas.microsoft.com/office/drawing/2014/main" id="{E1ED696D-3066-469B-9898-51D8399DDDFB}"/>
              </a:ext>
            </a:extLst>
          </p:cNvPr>
          <p:cNvSpPr>
            <a:spLocks noGrp="1"/>
          </p:cNvSpPr>
          <p:nvPr>
            <p:ph type="body" sz="quarter" idx="11"/>
          </p:nvPr>
        </p:nvSpPr>
        <p:spPr/>
        <p:txBody>
          <a:bodyPr>
            <a:normAutofit/>
          </a:bodyPr>
          <a:lstStyle/>
          <a:p>
            <a:r>
              <a:rPr lang="fr-fr" dirty="0"/>
              <a:t>Questions de réflexion</a:t>
            </a:r>
          </a:p>
        </p:txBody>
      </p:sp>
      <p:graphicFrame>
        <p:nvGraphicFramePr>
          <p:cNvPr id="11" name="Table 11">
            <a:extLst>
              <a:ext uri="{FF2B5EF4-FFF2-40B4-BE49-F238E27FC236}">
                <a16:creationId xmlns:a16="http://schemas.microsoft.com/office/drawing/2014/main" id="{B13BC5D8-CF82-4957-A953-BD09512DDBC1}"/>
              </a:ext>
            </a:extLst>
          </p:cNvPr>
          <p:cNvGraphicFramePr>
            <a:graphicFrameLocks noGrp="1"/>
          </p:cNvGraphicFramePr>
          <p:nvPr>
            <p:extLst>
              <p:ext uri="{D42A27DB-BD31-4B8C-83A1-F6EECF244321}">
                <p14:modId xmlns:p14="http://schemas.microsoft.com/office/powerpoint/2010/main" val="3114231569"/>
              </p:ext>
            </p:extLst>
          </p:nvPr>
        </p:nvGraphicFramePr>
        <p:xfrm>
          <a:off x="1916481" y="2414401"/>
          <a:ext cx="8359038" cy="2607735"/>
        </p:xfrm>
        <a:graphic>
          <a:graphicData uri="http://schemas.openxmlformats.org/drawingml/2006/table">
            <a:tbl>
              <a:tblPr firstRow="1" bandRow="1">
                <a:tableStyleId>{72833802-FEF1-4C79-8D5D-14CF1EAF98D9}</a:tableStyleId>
              </a:tblPr>
              <a:tblGrid>
                <a:gridCol w="4179519">
                  <a:extLst>
                    <a:ext uri="{9D8B030D-6E8A-4147-A177-3AD203B41FA5}">
                      <a16:colId xmlns:a16="http://schemas.microsoft.com/office/drawing/2014/main" val="221235560"/>
                    </a:ext>
                  </a:extLst>
                </a:gridCol>
                <a:gridCol w="4179519">
                  <a:extLst>
                    <a:ext uri="{9D8B030D-6E8A-4147-A177-3AD203B41FA5}">
                      <a16:colId xmlns:a16="http://schemas.microsoft.com/office/drawing/2014/main" val="4121442170"/>
                    </a:ext>
                  </a:extLst>
                </a:gridCol>
              </a:tblGrid>
              <a:tr h="521547">
                <a:tc>
                  <a:txBody>
                    <a:bodyPr/>
                    <a:lstStyle/>
                    <a:p>
                      <a:r>
                        <a:rPr lang="fr-fr" sz="2500" dirty="0"/>
                        <a:t>Compétence</a:t>
                      </a:r>
                    </a:p>
                  </a:txBody>
                  <a:tcPr marL="128601" marR="128601" marT="64300" marB="64300">
                    <a:lnR w="9525" cap="flat" cmpd="sng" algn="ctr">
                      <a:solidFill>
                        <a:schemeClr val="accent4"/>
                      </a:solidFill>
                      <a:prstDash val="solid"/>
                      <a:round/>
                      <a:headEnd type="none" w="med" len="med"/>
                      <a:tailEnd type="none" w="med" len="med"/>
                    </a:lnR>
                  </a:tcPr>
                </a:tc>
                <a:tc>
                  <a:txBody>
                    <a:bodyPr/>
                    <a:lstStyle/>
                    <a:p>
                      <a:r>
                        <a:rPr lang="fr-fr" sz="2500" dirty="0"/>
                        <a:t>Classement</a:t>
                      </a: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1594030939"/>
                  </a:ext>
                </a:extLst>
              </a:tr>
              <a:tr h="521547">
                <a:tc>
                  <a:txBody>
                    <a:bodyPr/>
                    <a:lstStyle/>
                    <a:p>
                      <a:r>
                        <a:rPr lang="fr-fr" sz="2500" dirty="0"/>
                        <a:t>Organisation</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08742345"/>
                  </a:ext>
                </a:extLst>
              </a:tr>
              <a:tr h="521547">
                <a:tc>
                  <a:txBody>
                    <a:bodyPr/>
                    <a:lstStyle/>
                    <a:p>
                      <a:r>
                        <a:rPr lang="fr-fr" sz="2500" dirty="0"/>
                        <a:t>Communication</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049568833"/>
                  </a:ext>
                </a:extLst>
              </a:tr>
              <a:tr h="521547">
                <a:tc>
                  <a:txBody>
                    <a:bodyPr/>
                    <a:lstStyle/>
                    <a:p>
                      <a:r>
                        <a:rPr lang="fr-fr" sz="2500" dirty="0"/>
                        <a:t>Résolution de problème</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597360364"/>
                  </a:ext>
                </a:extLst>
              </a:tr>
              <a:tr h="521547">
                <a:tc>
                  <a:txBody>
                    <a:bodyPr/>
                    <a:lstStyle/>
                    <a:p>
                      <a:r>
                        <a:rPr lang="fr-fr" sz="2500" dirty="0"/>
                        <a:t>Créativité</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576950279"/>
                  </a:ext>
                </a:extLst>
              </a:tr>
            </a:tbl>
          </a:graphicData>
        </a:graphic>
      </p:graphicFrame>
      <p:grpSp>
        <p:nvGrpSpPr>
          <p:cNvPr id="5" name="Group 4">
            <a:extLst>
              <a:ext uri="{FF2B5EF4-FFF2-40B4-BE49-F238E27FC236}">
                <a16:creationId xmlns:a16="http://schemas.microsoft.com/office/drawing/2014/main" id="{49DA73D2-54C6-45FE-9598-E643E6D1123E}"/>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D1920850-85DE-4B15-A39A-C1D9C6B2F889}"/>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C1733EF5-8730-49F2-A8DB-3167A7C615DE}"/>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p:txBody>
        </p:sp>
      </p:grpSp>
      <p:sp>
        <p:nvSpPr>
          <p:cNvPr id="9" name="TextBox 8">
            <a:extLst>
              <a:ext uri="{FF2B5EF4-FFF2-40B4-BE49-F238E27FC236}">
                <a16:creationId xmlns:a16="http://schemas.microsoft.com/office/drawing/2014/main" id="{D680458C-DF18-4BB2-A5A6-9BD599E24327}"/>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360191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a:xfrm>
            <a:off x="5842660" y="3088480"/>
            <a:ext cx="5639888" cy="604837"/>
          </a:xfrm>
        </p:spPr>
        <p:txBody>
          <a:bodyPr>
            <a:noAutofit/>
          </a:bodyPr>
          <a:lstStyle/>
          <a:p>
            <a:pPr marL="0" indent="0" algn="r">
              <a:buNone/>
            </a:pPr>
            <a:r>
              <a:rPr lang="fr-fr" sz="4400" b="1" dirty="0">
                <a:solidFill>
                  <a:srgbClr val="00695E"/>
                </a:solidFill>
              </a:rPr>
              <a:t>Événements </a:t>
            </a:r>
            <a:r>
              <a:rPr lang="fr-fr" b="1" dirty="0">
                <a:solidFill>
                  <a:srgbClr val="00695E"/>
                </a:solidFill>
              </a:rPr>
              <a:t>sportifs</a:t>
            </a:r>
            <a:endParaRPr lang="en-US" sz="4400" b="1" dirty="0">
              <a:solidFill>
                <a:srgbClr val="00695E"/>
              </a:solidFill>
            </a:endParaRP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a:xfrm>
            <a:off x="7802089" y="2681644"/>
            <a:ext cx="3680460" cy="442912"/>
          </a:xfrm>
        </p:spPr>
        <p:txBody>
          <a:bodyPr>
            <a:normAutofit/>
          </a:bodyPr>
          <a:lstStyle/>
          <a:p>
            <a:r>
              <a:rPr lang="fr-fr" sz="1900" dirty="0"/>
              <a:t>Planification d’événements</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Un rectangle noir avec un fond noir&#10;&#10;Description générée automatiquement avec un niveau de confiance faible">
            <a:extLst>
              <a:ext uri="{FF2B5EF4-FFF2-40B4-BE49-F238E27FC236}">
                <a16:creationId xmlns:a16="http://schemas.microsoft.com/office/drawing/2014/main" id="{BEB35E01-7484-4F34-BC75-0C1D3A8B79F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23" name="TextBox 22">
            <a:extLst>
              <a:ext uri="{FF2B5EF4-FFF2-40B4-BE49-F238E27FC236}">
                <a16:creationId xmlns:a16="http://schemas.microsoft.com/office/drawing/2014/main" id="{ECA32643-568A-43A1-B044-EA1F78BF9443}"/>
              </a:ext>
            </a:extLst>
          </p:cNvPr>
          <p:cNvSpPr txBox="1"/>
          <p:nvPr/>
        </p:nvSpPr>
        <p:spPr>
          <a:xfrm>
            <a:off x="579380" y="6245152"/>
            <a:ext cx="6189720" cy="523220"/>
          </a:xfrm>
          <a:prstGeom prst="rect">
            <a:avLst/>
          </a:prstGeom>
          <a:noFill/>
        </p:spPr>
        <p:txBody>
          <a:bodyPr wrap="square" rtlCol="0">
            <a:spAutoFit/>
          </a:bodyPr>
          <a:lstStyle/>
          <a:p>
            <a:r>
              <a:rPr lang="fr-fr" sz="1400" dirty="0">
                <a:solidFill>
                  <a:schemeClr val="tx1">
                    <a:lumMod val="50000"/>
                    <a:lumOff val="50000"/>
                  </a:schemeClr>
                </a:solidFill>
                <a:latin typeface="+mj-lt"/>
              </a:rPr>
              <a:t>RESPONSABLE D’ÉVÉNEMENT | LEÇON 2 : </a:t>
            </a:r>
            <a:br>
              <a:rPr lang="fr-fr" sz="1400" dirty="0">
                <a:solidFill>
                  <a:schemeClr val="tx1">
                    <a:lumMod val="50000"/>
                    <a:lumOff val="50000"/>
                  </a:schemeClr>
                </a:solidFill>
                <a:latin typeface="+mj-lt"/>
              </a:rPr>
            </a:br>
            <a:r>
              <a:rPr lang="fr-fr" sz="1400" dirty="0">
                <a:solidFill>
                  <a:schemeClr val="tx1">
                    <a:lumMod val="50000"/>
                    <a:lumOff val="50000"/>
                  </a:schemeClr>
                </a:solidFill>
                <a:latin typeface="+mj-lt"/>
              </a:rPr>
              <a:t>PLANIFICATION</a:t>
            </a:r>
          </a:p>
        </p:txBody>
      </p:sp>
      <p:sp>
        <p:nvSpPr>
          <p:cNvPr id="9" name="TextBox 8">
            <a:extLst>
              <a:ext uri="{FF2B5EF4-FFF2-40B4-BE49-F238E27FC236}">
                <a16:creationId xmlns:a16="http://schemas.microsoft.com/office/drawing/2014/main" id="{CB806687-AF24-409E-ABC6-BB74517348D7}"/>
              </a:ext>
            </a:extLst>
          </p:cNvPr>
          <p:cNvSpPr txBox="1"/>
          <p:nvPr/>
        </p:nvSpPr>
        <p:spPr>
          <a:xfrm>
            <a:off x="9178479" y="165434"/>
            <a:ext cx="2871019" cy="292388"/>
          </a:xfrm>
          <a:prstGeom prst="rect">
            <a:avLst/>
          </a:prstGeom>
          <a:solidFill>
            <a:srgbClr val="EBF8F5"/>
          </a:solidFill>
        </p:spPr>
        <p:txBody>
          <a:bodyPr wrap="square" rtlCol="0">
            <a:spAutoFit/>
          </a:bodyPr>
          <a:lstStyle/>
          <a:p>
            <a:r>
              <a:rPr lang="en-US" sz="1300" b="1" spc="100" baseline="0" dirty="0">
                <a:solidFill>
                  <a:srgbClr val="00695E"/>
                </a:solidFill>
                <a:latin typeface="Ubuntu" panose="020B0504030602030204" pitchFamily="34" charset="0"/>
              </a:rPr>
              <a:t>LEADERSHIP DES ATHLÈTES</a:t>
            </a:r>
            <a:endParaRPr lang="ru-ru" sz="1300" b="1" spc="100" baseline="0" dirty="0">
              <a:solidFill>
                <a:srgbClr val="00695E"/>
              </a:solidFill>
              <a:latin typeface="Ubuntu" panose="020B0504030602030204" pitchFamily="34" charset="0"/>
            </a:endParaRPr>
          </a:p>
        </p:txBody>
      </p:sp>
    </p:spTree>
    <p:extLst>
      <p:ext uri="{BB962C8B-B14F-4D97-AF65-F5344CB8AC3E}">
        <p14:creationId xmlns:p14="http://schemas.microsoft.com/office/powerpoint/2010/main" val="852767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800099" y="1493952"/>
            <a:ext cx="10790217" cy="687426"/>
          </a:xfrm>
        </p:spPr>
        <p:txBody>
          <a:bodyPr>
            <a:noAutofit/>
          </a:bodyPr>
          <a:lstStyle/>
          <a:p>
            <a:r>
              <a:rPr lang="fr-fr" b="1" dirty="0"/>
              <a:t>Formation de responsable d’événement</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819149" y="2667881"/>
            <a:ext cx="10913672" cy="457810"/>
          </a:xfrm>
        </p:spPr>
        <p:txBody>
          <a:bodyPr>
            <a:noAutofit/>
          </a:bodyPr>
          <a:lstStyle/>
          <a:p>
            <a:r>
              <a:rPr lang="fr-fr" sz="2600" b="0" dirty="0"/>
              <a:t>L’objectif de la formation du responsable d’événement est le suivant :</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800100" y="3231699"/>
            <a:ext cx="9856816" cy="1772102"/>
          </a:xfrm>
        </p:spPr>
        <p:txBody>
          <a:bodyPr>
            <a:normAutofit fontScale="92500" lnSpcReduction="20000"/>
          </a:bodyPr>
          <a:lstStyle/>
          <a:p>
            <a:pPr>
              <a:lnSpc>
                <a:spcPct val="120000"/>
              </a:lnSpc>
            </a:pPr>
            <a:r>
              <a:rPr lang="fr-fr" sz="2800" b="1"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Fournir aux athlètes les connaissances requises qui leur permettront d’assumer des rôles de responsabilité dans le cadre de la planification, la promotion et l’exécution des événements Special Olympics.</a:t>
            </a:r>
          </a:p>
          <a:p>
            <a:endParaRPr lang="en-US" dirty="0"/>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a:xfrm>
            <a:off x="628650" y="496705"/>
            <a:ext cx="9610725" cy="581025"/>
          </a:xfrm>
        </p:spPr>
        <p:txBody>
          <a:bodyPr/>
          <a:lstStyle/>
          <a:p>
            <a:r>
              <a:rPr lang="fr-fr" dirty="0"/>
              <a:t>Planification</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a:xfrm>
            <a:off x="628650" y="1077730"/>
            <a:ext cx="9591675" cy="581025"/>
          </a:xfrm>
        </p:spPr>
        <p:txBody>
          <a:bodyPr>
            <a:normAutofit/>
          </a:bodyPr>
          <a:lstStyle/>
          <a:p>
            <a:r>
              <a:rPr lang="fr-fr" dirty="0"/>
              <a:t>Rôles de leadership</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57224" y="2035397"/>
            <a:ext cx="11148890" cy="4278518"/>
          </a:xfrm>
        </p:spPr>
        <p:txBody>
          <a:bodyPr>
            <a:normAutofit/>
          </a:bodyPr>
          <a:lstStyle/>
          <a:p>
            <a:pPr>
              <a:lnSpc>
                <a:spcPct val="130000"/>
              </a:lnSpc>
            </a:pPr>
            <a:r>
              <a:rPr lang="fr-fr" sz="2400" b="1" dirty="0">
                <a:latin typeface="Ubuntu Light" panose="020B0304030602030204" pitchFamily="34" charset="0"/>
              </a:rPr>
              <a:t>Équipe consultative</a:t>
            </a:r>
            <a:r>
              <a:rPr lang="fr-fr" sz="2400" b="1" baseline="0" dirty="0">
                <a:latin typeface="Ubuntu Light" panose="020B0304030602030204" pitchFamily="34" charset="0"/>
              </a:rPr>
              <a:t> des cérémonies d’ouverture et de clôture</a:t>
            </a:r>
          </a:p>
          <a:p>
            <a:pPr marL="171450" indent="-171450">
              <a:lnSpc>
                <a:spcPct val="130000"/>
              </a:lnSpc>
              <a:buFont typeface="Arial" panose="020B0604020202020204" pitchFamily="34" charset="0"/>
              <a:buChar char="•"/>
            </a:pPr>
            <a:r>
              <a:rPr lang="fr-fr" sz="1900" dirty="0">
                <a:latin typeface="Ubuntu Light" panose="020B0304030602030204" pitchFamily="34" charset="0"/>
              </a:rPr>
              <a:t>Servir de conseillers à l’agence de production dans la création du concept</a:t>
            </a:r>
            <a:r>
              <a:rPr lang="fr-fr" sz="1900" baseline="0" dirty="0">
                <a:latin typeface="Ubuntu Light" panose="020B0304030602030204" pitchFamily="34" charset="0"/>
              </a:rPr>
              <a:t> des cérémonies d’ouverture et de clôture</a:t>
            </a:r>
          </a:p>
          <a:p>
            <a:pPr marL="171450" indent="-171450">
              <a:lnSpc>
                <a:spcPct val="130000"/>
              </a:lnSpc>
              <a:buFont typeface="Arial" panose="020B0604020202020204" pitchFamily="34" charset="0"/>
              <a:buChar char="•"/>
            </a:pPr>
            <a:r>
              <a:rPr lang="fr-fr" sz="1900" baseline="0" dirty="0">
                <a:latin typeface="Ubuntu Light" panose="020B0304030602030204" pitchFamily="34" charset="0"/>
              </a:rPr>
              <a:t>Contribuer à s’assurer que le spectacle des cérémonies est axé sur les athlètes et présente des athlètes dans des rôles de leadership</a:t>
            </a:r>
            <a:endParaRPr lang="en-US" sz="1900" b="1" dirty="0">
              <a:latin typeface="Ubuntu Light" panose="020B0304030602030204" pitchFamily="34" charset="0"/>
            </a:endParaRPr>
          </a:p>
          <a:p>
            <a:pPr>
              <a:lnSpc>
                <a:spcPct val="130000"/>
              </a:lnSpc>
            </a:pPr>
            <a:r>
              <a:rPr lang="fr-fr" sz="2400" b="1" dirty="0">
                <a:latin typeface="Ubuntu Light" panose="020B0304030602030204" pitchFamily="34" charset="0"/>
              </a:rPr>
              <a:t>Participants de la cartographie de l’expérience</a:t>
            </a:r>
            <a:r>
              <a:rPr lang="fr-fr" sz="2400" b="1" baseline="0" dirty="0">
                <a:latin typeface="Ubuntu Light" panose="020B0304030602030204" pitchFamily="34" charset="0"/>
              </a:rPr>
              <a:t> </a:t>
            </a:r>
            <a:r>
              <a:rPr lang="fr-fr" sz="2400" b="1" dirty="0">
                <a:latin typeface="Ubuntu Light" panose="020B0304030602030204" pitchFamily="34" charset="0"/>
              </a:rPr>
              <a:t>(athlètes)</a:t>
            </a:r>
          </a:p>
          <a:p>
            <a:pPr>
              <a:lnSpc>
                <a:spcPct val="130000"/>
              </a:lnSpc>
            </a:pPr>
            <a:r>
              <a:rPr lang="fr-fr" sz="1900" dirty="0">
                <a:latin typeface="Ubuntu Light" panose="020B0304030602030204" pitchFamily="34" charset="0"/>
              </a:rPr>
              <a:t>Dans le cadre du processus initial de planification</a:t>
            </a:r>
            <a:r>
              <a:rPr lang="fr-fr" sz="1900" baseline="0" dirty="0">
                <a:latin typeface="Ubuntu Light" panose="020B0304030602030204" pitchFamily="34" charset="0"/>
              </a:rPr>
              <a:t> de l’événement, participer à la cartographie de l’expérience de l’athlète, en fournissant des informations sur une prestation de services optimale,</a:t>
            </a:r>
            <a:br>
              <a:rPr lang="fr-fr" sz="1900" baseline="0" dirty="0">
                <a:latin typeface="Ubuntu Light" panose="020B0304030602030204" pitchFamily="34" charset="0"/>
              </a:rPr>
            </a:br>
            <a:r>
              <a:rPr lang="fr-fr" sz="1900" baseline="0" dirty="0">
                <a:latin typeface="Ubuntu Light" panose="020B0304030602030204" pitchFamily="34" charset="0"/>
              </a:rPr>
              <a:t>de l’arrivée à l’aéroport au départ, sans oublier l’hébergement, la ville d’accueil et les expériences</a:t>
            </a:r>
            <a:br>
              <a:rPr lang="fr-fr" sz="1900" baseline="0" dirty="0">
                <a:latin typeface="Ubuntu Light" panose="020B0304030602030204" pitchFamily="34" charset="0"/>
              </a:rPr>
            </a:br>
            <a:r>
              <a:rPr lang="fr-fr" sz="1900" baseline="0" dirty="0">
                <a:latin typeface="Ubuntu Light" panose="020B0304030602030204" pitchFamily="34" charset="0"/>
              </a:rPr>
              <a:t>de compétition</a:t>
            </a:r>
            <a:r>
              <a:rPr lang="fr-fr" sz="2000" baseline="0" dirty="0">
                <a:latin typeface="Ubuntu Light" panose="020B0304030602030204" pitchFamily="34" charset="0"/>
              </a:rPr>
              <a:t>.</a:t>
            </a:r>
          </a:p>
          <a:p>
            <a:endParaRPr lang="en-US" sz="2800" b="1" dirty="0">
              <a:latin typeface="Ubuntu Light" panose="020B0304030602030204" pitchFamily="34" charset="0"/>
            </a:endParaRPr>
          </a:p>
        </p:txBody>
      </p:sp>
      <p:grpSp>
        <p:nvGrpSpPr>
          <p:cNvPr id="8" name="Group 7">
            <a:extLst>
              <a:ext uri="{FF2B5EF4-FFF2-40B4-BE49-F238E27FC236}">
                <a16:creationId xmlns:a16="http://schemas.microsoft.com/office/drawing/2014/main" id="{C757D79A-E156-4640-9C50-67156863AF28}"/>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9E5F8682-18E7-4FD9-AED8-B98CBE5DD062}"/>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EB78667A-6D05-4059-9484-311CAD37E8CC}"/>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a:p>
              <a:pPr marL="0" lvl="0" indent="0" algn="ctr" defTabSz="1066800">
                <a:lnSpc>
                  <a:spcPct val="90000"/>
                </a:lnSpc>
                <a:spcBef>
                  <a:spcPct val="0"/>
                </a:spcBef>
                <a:spcAft>
                  <a:spcPct val="35000"/>
                </a:spcAft>
                <a:buNone/>
              </a:pPr>
              <a:r>
                <a:rPr lang="fr-fr" sz="1100" dirty="0"/>
                <a:t>Sports</a:t>
              </a:r>
              <a:endParaRPr lang="en-US" sz="1100" kern="1200" dirty="0"/>
            </a:p>
          </p:txBody>
        </p:sp>
      </p:grpSp>
      <p:sp>
        <p:nvSpPr>
          <p:cNvPr id="13" name="TextBox 12">
            <a:extLst>
              <a:ext uri="{FF2B5EF4-FFF2-40B4-BE49-F238E27FC236}">
                <a16:creationId xmlns:a16="http://schemas.microsoft.com/office/drawing/2014/main" id="{95208902-8DAC-4607-8738-FB466557F7BF}"/>
              </a:ext>
            </a:extLst>
          </p:cNvPr>
          <p:cNvSpPr txBox="1"/>
          <p:nvPr/>
        </p:nvSpPr>
        <p:spPr>
          <a:xfrm>
            <a:off x="579380" y="6245152"/>
            <a:ext cx="4978272"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 | ÉVÈNEMENTS SPORTIFS</a:t>
            </a:r>
          </a:p>
        </p:txBody>
      </p:sp>
    </p:spTree>
    <p:extLst>
      <p:ext uri="{BB962C8B-B14F-4D97-AF65-F5344CB8AC3E}">
        <p14:creationId xmlns:p14="http://schemas.microsoft.com/office/powerpoint/2010/main" val="6921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p:txBody>
          <a:bodyPr/>
          <a:lstStyle/>
          <a:p>
            <a:r>
              <a:rPr lang="fr-fr" dirty="0"/>
              <a:t>Planification</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p:txBody>
          <a:bodyPr>
            <a:normAutofit/>
          </a:bodyPr>
          <a:lstStyle/>
          <a:p>
            <a:r>
              <a:rPr lang="fr-fr" dirty="0"/>
              <a:t>Rôles de leadership</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28649" y="1749425"/>
            <a:ext cx="11270425" cy="4346575"/>
          </a:xfrm>
        </p:spPr>
        <p:txBody>
          <a:bodyPr>
            <a:normAutofit/>
          </a:bodyPr>
          <a:lstStyle/>
          <a:p>
            <a:r>
              <a:rPr lang="fr-fr" sz="2400" b="1" dirty="0">
                <a:latin typeface="Ubuntu Light" panose="020B0304030602030204" pitchFamily="34" charset="0"/>
              </a:rPr>
              <a:t>Équipe de développement de logos</a:t>
            </a:r>
          </a:p>
          <a:p>
            <a:pPr marL="171450" indent="-171450">
              <a:buFont typeface="Arial" panose="020B0604020202020204" pitchFamily="34" charset="0"/>
              <a:buChar char="•"/>
            </a:pPr>
            <a:r>
              <a:rPr lang="fr-fr" sz="2000" dirty="0">
                <a:latin typeface="Ubuntu Light" panose="020B0304030602030204" pitchFamily="34" charset="0"/>
              </a:rPr>
              <a:t>Participer à la création et/ou à la sélection du logo de l’événement</a:t>
            </a:r>
          </a:p>
          <a:p>
            <a:pPr marL="171450" indent="-171450">
              <a:buFont typeface="Arial" panose="020B0604020202020204" pitchFamily="34" charset="0"/>
              <a:buChar char="•"/>
            </a:pPr>
            <a:r>
              <a:rPr lang="fr-fr" sz="2000" dirty="0">
                <a:latin typeface="Ubuntu Light" panose="020B0304030602030204" pitchFamily="34" charset="0"/>
              </a:rPr>
              <a:t>Collaborer avec les concepteurs pour conseiller, fournir des idées artistiques et contribuer</a:t>
            </a:r>
            <a:br>
              <a:rPr lang="fr-fr" sz="2000" dirty="0">
                <a:latin typeface="Ubuntu Light" panose="020B0304030602030204" pitchFamily="34" charset="0"/>
              </a:rPr>
            </a:br>
            <a:r>
              <a:rPr lang="fr-fr" sz="2000" dirty="0">
                <a:latin typeface="Ubuntu Light" panose="020B0304030602030204" pitchFamily="34" charset="0"/>
              </a:rPr>
              <a:t>à créer le récit autour du logo</a:t>
            </a:r>
          </a:p>
          <a:p>
            <a:pPr marL="171450" indent="-171450">
              <a:buFont typeface="Arial" panose="020B0604020202020204" pitchFamily="34" charset="0"/>
              <a:buChar char="•"/>
            </a:pPr>
            <a:endParaRPr lang="en-US" sz="2000" b="1" dirty="0">
              <a:latin typeface="Ubuntu Light" panose="020B0304030602030204" pitchFamily="34" charset="0"/>
            </a:endParaRPr>
          </a:p>
          <a:p>
            <a:r>
              <a:rPr lang="fr-fr" sz="2400" b="1" dirty="0">
                <a:latin typeface="Ubuntu Light" panose="020B0304030602030204" pitchFamily="34" charset="0"/>
              </a:rPr>
              <a:t>Membre du comité du domaine fonctionnel</a:t>
            </a:r>
          </a:p>
          <a:p>
            <a:pPr marL="171450" indent="-171450">
              <a:buFont typeface="Arial" panose="020B0604020202020204" pitchFamily="34" charset="0"/>
              <a:buChar char="•"/>
            </a:pPr>
            <a:r>
              <a:rPr lang="fr-fr" sz="2000" dirty="0">
                <a:latin typeface="Ubuntu Light" panose="020B0304030602030204" pitchFamily="34" charset="0"/>
              </a:rPr>
              <a:t>Participation à différents comités de planification. Par exemple : transport, repas, diplômes, etc. </a:t>
            </a:r>
          </a:p>
          <a:p>
            <a:pPr marL="171450" indent="-171450">
              <a:buFont typeface="Arial" panose="020B0604020202020204" pitchFamily="34" charset="0"/>
              <a:buChar char="•"/>
            </a:pPr>
            <a:endParaRPr lang="en-US" sz="2000" baseline="0" dirty="0">
              <a:latin typeface="Ubuntu Light" panose="020B0304030602030204" pitchFamily="34" charset="0"/>
            </a:endParaRPr>
          </a:p>
          <a:p>
            <a:r>
              <a:rPr lang="fr-fr" sz="2400" b="1" dirty="0">
                <a:latin typeface="Ubuntu Light" panose="020B0304030602030204" pitchFamily="34" charset="0"/>
              </a:rPr>
              <a:t>Orientation du personnel/des bénévoles</a:t>
            </a:r>
          </a:p>
          <a:p>
            <a:r>
              <a:rPr lang="fr-fr" sz="2000" dirty="0">
                <a:latin typeface="Ubuntu Light" panose="020B0304030602030204" pitchFamily="34" charset="0"/>
              </a:rPr>
              <a:t>Participer aux séances d’orientation régulières pour les bénévoles ou le personnel de l’événement.</a:t>
            </a:r>
          </a:p>
          <a:p>
            <a:endParaRPr lang="en-US" sz="2800" b="1" dirty="0">
              <a:latin typeface="Ubuntu Light" panose="020B0304030602030204" pitchFamily="34" charset="0"/>
            </a:endParaRPr>
          </a:p>
        </p:txBody>
      </p:sp>
      <p:grpSp>
        <p:nvGrpSpPr>
          <p:cNvPr id="8" name="Group 7">
            <a:extLst>
              <a:ext uri="{FF2B5EF4-FFF2-40B4-BE49-F238E27FC236}">
                <a16:creationId xmlns:a16="http://schemas.microsoft.com/office/drawing/2014/main" id="{45048FC4-DA60-4EC2-9AE3-E70B6BA25FC4}"/>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408BD33E-3F92-4F99-A8A3-C0D3130D7AF5}"/>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F242151-33A7-4166-A8A9-FFF2A8CEEBE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a:p>
              <a:pPr marL="0" lvl="0" indent="0" algn="ctr" defTabSz="1066800">
                <a:lnSpc>
                  <a:spcPct val="90000"/>
                </a:lnSpc>
                <a:spcBef>
                  <a:spcPct val="0"/>
                </a:spcBef>
                <a:spcAft>
                  <a:spcPct val="35000"/>
                </a:spcAft>
                <a:buNone/>
              </a:pPr>
              <a:r>
                <a:rPr lang="fr-fr" sz="1100" dirty="0"/>
                <a:t>Sports</a:t>
              </a:r>
              <a:endParaRPr lang="en-US" sz="1100" kern="1200" dirty="0"/>
            </a:p>
          </p:txBody>
        </p:sp>
      </p:grpSp>
      <p:sp>
        <p:nvSpPr>
          <p:cNvPr id="12" name="TextBox 11">
            <a:extLst>
              <a:ext uri="{FF2B5EF4-FFF2-40B4-BE49-F238E27FC236}">
                <a16:creationId xmlns:a16="http://schemas.microsoft.com/office/drawing/2014/main" id="{066025A1-DCF8-4D2B-B5E2-DBE2309FBD1E}"/>
              </a:ext>
            </a:extLst>
          </p:cNvPr>
          <p:cNvSpPr txBox="1"/>
          <p:nvPr/>
        </p:nvSpPr>
        <p:spPr>
          <a:xfrm>
            <a:off x="579380" y="6245152"/>
            <a:ext cx="6189720"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a:t>
            </a:r>
            <a:br>
              <a:rPr lang="fr-fr" sz="1400" spc="30" dirty="0">
                <a:solidFill>
                  <a:schemeClr val="tx1">
                    <a:lumMod val="50000"/>
                    <a:lumOff val="50000"/>
                  </a:schemeClr>
                </a:solidFill>
                <a:latin typeface="+mj-lt"/>
              </a:rPr>
            </a:br>
            <a:r>
              <a:rPr lang="fr-fr" sz="1400" spc="30" dirty="0">
                <a:solidFill>
                  <a:schemeClr val="tx1">
                    <a:lumMod val="50000"/>
                    <a:lumOff val="50000"/>
                  </a:schemeClr>
                </a:solidFill>
                <a:latin typeface="+mj-lt"/>
              </a:rPr>
              <a:t>PLANIFICATION | ÉVÈNEMENTS SPORTIFS</a:t>
            </a:r>
          </a:p>
        </p:txBody>
      </p:sp>
    </p:spTree>
    <p:extLst>
      <p:ext uri="{BB962C8B-B14F-4D97-AF65-F5344CB8AC3E}">
        <p14:creationId xmlns:p14="http://schemas.microsoft.com/office/powerpoint/2010/main" val="297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366D85F-C518-4673-8B43-8A9BE7DB2097}"/>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Événements sur la Santé</a:t>
            </a:r>
          </a:p>
        </p:txBody>
      </p:sp>
      <p:grpSp>
        <p:nvGrpSpPr>
          <p:cNvPr id="4" name="Group 3">
            <a:extLst>
              <a:ext uri="{FF2B5EF4-FFF2-40B4-BE49-F238E27FC236}">
                <a16:creationId xmlns:a16="http://schemas.microsoft.com/office/drawing/2014/main" id="{17434D10-912E-451F-B9F0-E97552EABF1D}"/>
              </a:ext>
            </a:extLst>
          </p:cNvPr>
          <p:cNvGrpSpPr/>
          <p:nvPr/>
        </p:nvGrpSpPr>
        <p:grpSpPr>
          <a:xfrm>
            <a:off x="-25400" y="982606"/>
            <a:ext cx="4892788" cy="4892788"/>
            <a:chOff x="-165099" y="1638300"/>
            <a:chExt cx="4892788" cy="4892788"/>
          </a:xfrm>
        </p:grpSpPr>
        <p:sp>
          <p:nvSpPr>
            <p:cNvPr id="6" name="Rectangle 5">
              <a:extLst>
                <a:ext uri="{FF2B5EF4-FFF2-40B4-BE49-F238E27FC236}">
                  <a16:creationId xmlns:a16="http://schemas.microsoft.com/office/drawing/2014/main" id="{0EE8D6F3-9C58-40FD-BDCA-E503FF1CF30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5AC084C-65B5-4E10-BB08-73AC688286F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B9DF6DB-D2D1-437A-BCAE-57A7314CA44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9" name="TextBox 8">
            <a:extLst>
              <a:ext uri="{FF2B5EF4-FFF2-40B4-BE49-F238E27FC236}">
                <a16:creationId xmlns:a16="http://schemas.microsoft.com/office/drawing/2014/main" id="{4191BC92-5D2B-4BF5-BE46-6E7414D346AB}"/>
              </a:ext>
            </a:extLst>
          </p:cNvPr>
          <p:cNvSpPr txBox="1"/>
          <p:nvPr/>
        </p:nvSpPr>
        <p:spPr>
          <a:xfrm>
            <a:off x="9115078" y="2672477"/>
            <a:ext cx="2545269" cy="400110"/>
          </a:xfrm>
          <a:prstGeom prst="rect">
            <a:avLst/>
          </a:prstGeom>
          <a:noFill/>
        </p:spPr>
        <p:txBody>
          <a:bodyPr wrap="square" rtlCol="0">
            <a:spAutoFit/>
          </a:bodyPr>
          <a:lstStyle/>
          <a:p>
            <a:pPr algn="r"/>
            <a:r>
              <a:rPr lang="fr-fr" sz="2000" dirty="0">
                <a:solidFill>
                  <a:schemeClr val="bg1"/>
                </a:solidFill>
              </a:rPr>
              <a:t>Planification d’événements</a:t>
            </a:r>
          </a:p>
        </p:txBody>
      </p:sp>
      <p:sp>
        <p:nvSpPr>
          <p:cNvPr id="11" name="Text Placeholder 10">
            <a:extLst>
              <a:ext uri="{FF2B5EF4-FFF2-40B4-BE49-F238E27FC236}">
                <a16:creationId xmlns:a16="http://schemas.microsoft.com/office/drawing/2014/main" id="{20C38759-7770-471F-B2EA-1F34C837FC67}"/>
              </a:ext>
            </a:extLst>
          </p:cNvPr>
          <p:cNvSpPr>
            <a:spLocks noGrp="1"/>
          </p:cNvSpPr>
          <p:nvPr>
            <p:ph type="body" sz="quarter" idx="11"/>
          </p:nvPr>
        </p:nvSpPr>
        <p:spPr>
          <a:xfrm>
            <a:off x="4963886" y="3088480"/>
            <a:ext cx="6518662" cy="604837"/>
          </a:xfrm>
        </p:spPr>
        <p:txBody>
          <a:bodyPr/>
          <a:lstStyle/>
          <a:p>
            <a:r>
              <a:rPr lang="fr-fr" sz="4200" dirty="0"/>
              <a:t>Événements sur la Santé</a:t>
            </a:r>
          </a:p>
        </p:txBody>
      </p:sp>
      <p:sp>
        <p:nvSpPr>
          <p:cNvPr id="12" name="Text Placeholder 11">
            <a:extLst>
              <a:ext uri="{FF2B5EF4-FFF2-40B4-BE49-F238E27FC236}">
                <a16:creationId xmlns:a16="http://schemas.microsoft.com/office/drawing/2014/main" id="{952CB6FA-081E-41C5-8451-CF2842299EBF}"/>
              </a:ext>
            </a:extLst>
          </p:cNvPr>
          <p:cNvSpPr>
            <a:spLocks noGrp="1"/>
          </p:cNvSpPr>
          <p:nvPr>
            <p:ph type="body" sz="quarter" idx="12"/>
          </p:nvPr>
        </p:nvSpPr>
        <p:spPr>
          <a:xfrm>
            <a:off x="8229601" y="2681644"/>
            <a:ext cx="3252948" cy="442912"/>
          </a:xfrm>
        </p:spPr>
        <p:txBody>
          <a:bodyPr>
            <a:noAutofit/>
          </a:bodyPr>
          <a:lstStyle/>
          <a:p>
            <a:r>
              <a:rPr lang="fr-fr" dirty="0"/>
              <a:t>Planification d’événements</a:t>
            </a:r>
          </a:p>
        </p:txBody>
      </p:sp>
      <p:sp>
        <p:nvSpPr>
          <p:cNvPr id="14" name="TextBox 13">
            <a:extLst>
              <a:ext uri="{FF2B5EF4-FFF2-40B4-BE49-F238E27FC236}">
                <a16:creationId xmlns:a16="http://schemas.microsoft.com/office/drawing/2014/main" id="{8D8B4131-2AE8-4E37-BE76-E58D4A90482C}"/>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92087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7B08A-C7CF-4589-8E67-D12B7FE54E88}"/>
              </a:ext>
            </a:extLst>
          </p:cNvPr>
          <p:cNvSpPr>
            <a:spLocks noGrp="1"/>
          </p:cNvSpPr>
          <p:nvPr>
            <p:ph type="body" sz="quarter" idx="10"/>
          </p:nvPr>
        </p:nvSpPr>
        <p:spPr/>
        <p:txBody>
          <a:bodyPr/>
          <a:lstStyle/>
          <a:p>
            <a:r>
              <a:rPr lang="fr-fr" dirty="0"/>
              <a:t>Planification</a:t>
            </a:r>
          </a:p>
        </p:txBody>
      </p:sp>
      <p:sp>
        <p:nvSpPr>
          <p:cNvPr id="6" name="Text Placeholder 5">
            <a:extLst>
              <a:ext uri="{FF2B5EF4-FFF2-40B4-BE49-F238E27FC236}">
                <a16:creationId xmlns:a16="http://schemas.microsoft.com/office/drawing/2014/main" id="{827317E0-EDF0-4628-AD3E-113F6972AFB1}"/>
              </a:ext>
            </a:extLst>
          </p:cNvPr>
          <p:cNvSpPr>
            <a:spLocks noGrp="1"/>
          </p:cNvSpPr>
          <p:nvPr>
            <p:ph type="body" sz="quarter" idx="11"/>
          </p:nvPr>
        </p:nvSpPr>
        <p:spPr/>
        <p:txBody>
          <a:bodyPr>
            <a:normAutofit/>
          </a:bodyPr>
          <a:lstStyle/>
          <a:p>
            <a:r>
              <a:rPr lang="fr-fr" dirty="0"/>
              <a:t>Rôles de leadership</a:t>
            </a:r>
          </a:p>
        </p:txBody>
      </p:sp>
      <p:sp>
        <p:nvSpPr>
          <p:cNvPr id="8" name="Text Placeholder 6">
            <a:extLst>
              <a:ext uri="{FF2B5EF4-FFF2-40B4-BE49-F238E27FC236}">
                <a16:creationId xmlns:a16="http://schemas.microsoft.com/office/drawing/2014/main" id="{BE2DF054-7EB3-4115-B499-0E3278156A3E}"/>
              </a:ext>
            </a:extLst>
          </p:cNvPr>
          <p:cNvSpPr>
            <a:spLocks noGrp="1"/>
          </p:cNvSpPr>
          <p:nvPr>
            <p:ph type="body" sz="quarter" idx="12"/>
          </p:nvPr>
        </p:nvSpPr>
        <p:spPr>
          <a:xfrm>
            <a:off x="628650" y="2538412"/>
            <a:ext cx="9772650" cy="2020888"/>
          </a:xfrm>
        </p:spPr>
        <p:txBody>
          <a:bodyPr>
            <a:normAutofit lnSpcReduction="10000"/>
          </a:bodyPr>
          <a:lstStyle/>
          <a:p>
            <a:pPr>
              <a:lnSpc>
                <a:spcPct val="120000"/>
              </a:lnSpc>
            </a:pPr>
            <a:r>
              <a:rPr lang="fr-fr" sz="2400" b="1" dirty="0">
                <a:latin typeface="Ubuntu Light" panose="020B0304030602030204" pitchFamily="34" charset="0"/>
              </a:rPr>
              <a:t>Coordonnateur de Healthy Athletes</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fr-fr" sz="2000" dirty="0">
                <a:effectLst/>
                <a:latin typeface="Ubuntu Light" panose="020B0304030602030204" pitchFamily="34" charset="0"/>
                <a:ea typeface="Calibri" panose="020F0502020204030204" pitchFamily="34" charset="0"/>
              </a:rPr>
              <a:t>Faire partie d’un comité de planification</a:t>
            </a:r>
          </a:p>
          <a:p>
            <a:pPr marR="0" lvl="0" algn="l" defTabSz="914400" rtl="0" eaLnBrk="1" fontAlgn="auto" latinLnBrk="0" hangingPunct="1">
              <a:lnSpc>
                <a:spcPct val="120000"/>
              </a:lnSpc>
              <a:spcBef>
                <a:spcPts val="0"/>
              </a:spcBef>
              <a:spcAft>
                <a:spcPts val="0"/>
              </a:spcAft>
              <a:buClrTx/>
              <a:buSzTx/>
              <a:tabLst/>
              <a:defRPr/>
            </a:pPr>
            <a:endParaRPr lang="en-US" sz="2000" dirty="0">
              <a:effectLst/>
              <a:latin typeface="Ubuntu Light" panose="020B0304030602030204" pitchFamily="34" charset="0"/>
              <a:ea typeface="Calibri" panose="020F0502020204030204" pitchFamily="34" charset="0"/>
            </a:endParaRPr>
          </a:p>
          <a:p>
            <a:pPr>
              <a:lnSpc>
                <a:spcPct val="120000"/>
              </a:lnSpc>
            </a:pPr>
            <a:r>
              <a:rPr lang="fr-fr" sz="2400" b="1" dirty="0">
                <a:latin typeface="Ubuntu Light" panose="020B0304030602030204" pitchFamily="34" charset="0"/>
              </a:rPr>
              <a:t>Leader des habitudes saines</a:t>
            </a:r>
          </a:p>
          <a:p>
            <a:pPr marL="171450" indent="-171450">
              <a:lnSpc>
                <a:spcPct val="120000"/>
              </a:lnSpc>
              <a:buFont typeface="Arial" panose="020B0604020202020204" pitchFamily="34" charset="0"/>
              <a:buChar char="•"/>
            </a:pPr>
            <a:r>
              <a:rPr lang="fr-fr" sz="2000" dirty="0">
                <a:effectLst/>
                <a:latin typeface="Ubuntu Light" panose="020B0304030602030204" pitchFamily="34" charset="0"/>
                <a:ea typeface="Calibri" panose="020F0502020204030204" pitchFamily="34" charset="0"/>
              </a:rPr>
              <a:t>Diriger l’éducation à la santé</a:t>
            </a:r>
          </a:p>
          <a:p>
            <a:endParaRPr lang="en-US" sz="2800" b="1" dirty="0">
              <a:latin typeface="Ubuntu Light" panose="020B0304030602030204" pitchFamily="34" charset="0"/>
            </a:endParaRPr>
          </a:p>
        </p:txBody>
      </p:sp>
      <p:grpSp>
        <p:nvGrpSpPr>
          <p:cNvPr id="7" name="Group 6">
            <a:extLst>
              <a:ext uri="{FF2B5EF4-FFF2-40B4-BE49-F238E27FC236}">
                <a16:creationId xmlns:a16="http://schemas.microsoft.com/office/drawing/2014/main" id="{C84A567C-5718-40C7-93D6-AA1DBD121CF2}"/>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E04163A1-777E-4684-9597-04ABCA04C1E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38DF57C7-9763-4BD5-85FC-FE7AC2571399}"/>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a:p>
              <a:pPr marL="0" lvl="0" indent="0" algn="ctr" defTabSz="1066800">
                <a:lnSpc>
                  <a:spcPct val="90000"/>
                </a:lnSpc>
                <a:spcBef>
                  <a:spcPct val="0"/>
                </a:spcBef>
                <a:spcAft>
                  <a:spcPct val="35000"/>
                </a:spcAft>
                <a:buNone/>
              </a:pPr>
              <a:r>
                <a:rPr lang="fr-fr" sz="1100" dirty="0"/>
                <a:t>Santé</a:t>
              </a:r>
              <a:endParaRPr lang="en-US" sz="1100" kern="1200" dirty="0"/>
            </a:p>
          </p:txBody>
        </p:sp>
      </p:grpSp>
      <p:sp>
        <p:nvSpPr>
          <p:cNvPr id="12" name="TextBox 11">
            <a:extLst>
              <a:ext uri="{FF2B5EF4-FFF2-40B4-BE49-F238E27FC236}">
                <a16:creationId xmlns:a16="http://schemas.microsoft.com/office/drawing/2014/main" id="{D615C192-A55D-4E2A-9FDD-9F907EB3A418}"/>
              </a:ext>
            </a:extLst>
          </p:cNvPr>
          <p:cNvSpPr txBox="1"/>
          <p:nvPr/>
        </p:nvSpPr>
        <p:spPr>
          <a:xfrm>
            <a:off x="579380" y="6245152"/>
            <a:ext cx="6189720"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a:t>
            </a:r>
            <a:br>
              <a:rPr lang="fr-fr" sz="1400" spc="30" dirty="0">
                <a:solidFill>
                  <a:schemeClr val="tx1">
                    <a:lumMod val="50000"/>
                    <a:lumOff val="50000"/>
                  </a:schemeClr>
                </a:solidFill>
                <a:latin typeface="+mj-lt"/>
              </a:rPr>
            </a:br>
            <a:r>
              <a:rPr lang="fr-fr" sz="1400" spc="30" dirty="0">
                <a:solidFill>
                  <a:schemeClr val="tx1">
                    <a:lumMod val="50000"/>
                    <a:lumOff val="50000"/>
                  </a:schemeClr>
                </a:solidFill>
                <a:latin typeface="+mj-lt"/>
              </a:rPr>
              <a:t>PLANIFICATION | ÉVÉNEMENTS SANTÉ</a:t>
            </a:r>
          </a:p>
        </p:txBody>
      </p:sp>
    </p:spTree>
    <p:extLst>
      <p:ext uri="{BB962C8B-B14F-4D97-AF65-F5344CB8AC3E}">
        <p14:creationId xmlns:p14="http://schemas.microsoft.com/office/powerpoint/2010/main" val="401642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62500" lnSpcReduction="20000"/>
          </a:bodyPr>
          <a:lstStyle/>
          <a:p>
            <a:pPr algn="r"/>
            <a:r>
              <a:rPr lang="fr-fr" dirty="0"/>
              <a:t>Événements de leadership</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a:xfrm>
            <a:off x="7540831" y="2681644"/>
            <a:ext cx="3941717" cy="442912"/>
          </a:xfrm>
        </p:spPr>
        <p:txBody>
          <a:bodyPr>
            <a:normAutofit/>
          </a:bodyPr>
          <a:lstStyle/>
          <a:p>
            <a:r>
              <a:rPr lang="fr-fr" dirty="0"/>
              <a:t>Planification d’événements</a:t>
            </a:r>
          </a:p>
        </p:txBody>
      </p:sp>
      <p:grpSp>
        <p:nvGrpSpPr>
          <p:cNvPr id="4" name="Group 3">
            <a:extLst>
              <a:ext uri="{FF2B5EF4-FFF2-40B4-BE49-F238E27FC236}">
                <a16:creationId xmlns:a16="http://schemas.microsoft.com/office/drawing/2014/main" id="{A4394E9D-8D68-4EB4-B58D-40C5DB84E3C8}"/>
              </a:ext>
            </a:extLst>
          </p:cNvPr>
          <p:cNvGrpSpPr/>
          <p:nvPr/>
        </p:nvGrpSpPr>
        <p:grpSpPr>
          <a:xfrm>
            <a:off x="-25400" y="982606"/>
            <a:ext cx="4892788" cy="4892788"/>
            <a:chOff x="-165099" y="1638300"/>
            <a:chExt cx="4892788" cy="4892788"/>
          </a:xfrm>
        </p:grpSpPr>
        <p:sp>
          <p:nvSpPr>
            <p:cNvPr id="5" name="Rectangle 4">
              <a:extLst>
                <a:ext uri="{FF2B5EF4-FFF2-40B4-BE49-F238E27FC236}">
                  <a16:creationId xmlns:a16="http://schemas.microsoft.com/office/drawing/2014/main" id="{62D801DC-996A-4A84-B24E-3926F590E65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21163F5-191D-4875-AE8A-AC5280CAF8EB}"/>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7D4C48A-77EB-4D4F-9D08-AA76C2C5EFE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2" name="TextBox 11">
            <a:extLst>
              <a:ext uri="{FF2B5EF4-FFF2-40B4-BE49-F238E27FC236}">
                <a16:creationId xmlns:a16="http://schemas.microsoft.com/office/drawing/2014/main" id="{070A98E1-48A6-4423-BE89-474865506ADD}"/>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 PLANIFICATION</a:t>
            </a:r>
          </a:p>
        </p:txBody>
      </p:sp>
    </p:spTree>
    <p:extLst>
      <p:ext uri="{BB962C8B-B14F-4D97-AF65-F5344CB8AC3E}">
        <p14:creationId xmlns:p14="http://schemas.microsoft.com/office/powerpoint/2010/main" val="1861467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8198A-40C9-43FD-9394-1BBF36A677F7}"/>
              </a:ext>
            </a:extLst>
          </p:cNvPr>
          <p:cNvSpPr>
            <a:spLocks noGrp="1"/>
          </p:cNvSpPr>
          <p:nvPr>
            <p:ph type="body" sz="quarter" idx="10"/>
          </p:nvPr>
        </p:nvSpPr>
        <p:spPr/>
        <p:txBody>
          <a:bodyPr/>
          <a:lstStyle/>
          <a:p>
            <a:r>
              <a:rPr lang="fr-fr" dirty="0"/>
              <a:t>Planification</a:t>
            </a:r>
          </a:p>
        </p:txBody>
      </p:sp>
      <p:sp>
        <p:nvSpPr>
          <p:cNvPr id="3" name="Text Placeholder 2">
            <a:extLst>
              <a:ext uri="{FF2B5EF4-FFF2-40B4-BE49-F238E27FC236}">
                <a16:creationId xmlns:a16="http://schemas.microsoft.com/office/drawing/2014/main" id="{515CDD6E-4DDE-4BE7-92F0-2C28D73A55E0}"/>
              </a:ext>
            </a:extLst>
          </p:cNvPr>
          <p:cNvSpPr>
            <a:spLocks noGrp="1"/>
          </p:cNvSpPr>
          <p:nvPr>
            <p:ph type="body" sz="quarter" idx="11"/>
          </p:nvPr>
        </p:nvSpPr>
        <p:spPr/>
        <p:txBody>
          <a:bodyPr>
            <a:normAutofit/>
          </a:bodyPr>
          <a:lstStyle/>
          <a:p>
            <a:r>
              <a:rPr lang="fr-fr" dirty="0"/>
              <a:t>Rôles de leadership</a:t>
            </a:r>
          </a:p>
        </p:txBody>
      </p:sp>
      <p:sp>
        <p:nvSpPr>
          <p:cNvPr id="4" name="Text Placeholder 3">
            <a:extLst>
              <a:ext uri="{FF2B5EF4-FFF2-40B4-BE49-F238E27FC236}">
                <a16:creationId xmlns:a16="http://schemas.microsoft.com/office/drawing/2014/main" id="{1EA0D81D-CD66-4F84-BD07-40168F78AB07}"/>
              </a:ext>
            </a:extLst>
          </p:cNvPr>
          <p:cNvSpPr>
            <a:spLocks noGrp="1"/>
          </p:cNvSpPr>
          <p:nvPr>
            <p:ph type="body" sz="quarter" idx="12"/>
          </p:nvPr>
        </p:nvSpPr>
        <p:spPr>
          <a:xfrm>
            <a:off x="628649" y="2105025"/>
            <a:ext cx="10795413" cy="3584575"/>
          </a:xfrm>
        </p:spPr>
        <p:txBody>
          <a:bodyPr>
            <a:normAutofit/>
          </a:bodyPr>
          <a:lstStyle/>
          <a:p>
            <a:pPr marL="0" algn="l" rtl="0" eaLnBrk="1" fontAlgn="t" latinLnBrk="0" hangingPunct="1">
              <a:lnSpc>
                <a:spcPct val="120000"/>
              </a:lnSpc>
              <a:spcBef>
                <a:spcPts val="0"/>
              </a:spcBef>
              <a:spcAft>
                <a:spcPts val="600"/>
              </a:spcAft>
            </a:pPr>
            <a:r>
              <a:rPr lang="fr-fr" sz="2600" b="1" i="0" u="none" strike="noStrike" kern="1200" dirty="0">
                <a:solidFill>
                  <a:srgbClr val="000000"/>
                </a:solidFill>
                <a:effectLst/>
              </a:rPr>
              <a:t>Comité de sélection des sites</a:t>
            </a:r>
          </a:p>
          <a:p>
            <a:pPr marL="0" algn="l" rtl="0" eaLnBrk="1" fontAlgn="t" latinLnBrk="0" hangingPunct="1">
              <a:lnSpc>
                <a:spcPct val="120000"/>
              </a:lnSpc>
              <a:spcBef>
                <a:spcPts val="0"/>
              </a:spcBef>
              <a:spcAft>
                <a:spcPts val="0"/>
              </a:spcAft>
            </a:pPr>
            <a:r>
              <a:rPr lang="fr-fr" sz="2600" b="1" i="0" u="none" strike="noStrike" kern="1200" dirty="0">
                <a:solidFill>
                  <a:srgbClr val="000000"/>
                </a:solidFill>
                <a:effectLst/>
              </a:rPr>
              <a:t>Comité d’organisation générale</a:t>
            </a:r>
            <a:endParaRPr lang="en-US" sz="2600" b="0" i="0" u="none" strike="noStrike" dirty="0">
              <a:effectLst/>
            </a:endParaRPr>
          </a:p>
          <a:p>
            <a:pPr marL="282575" indent="9525" algn="l" rtl="0" eaLnBrk="1" fontAlgn="t" latinLnBrk="0" hangingPunct="1">
              <a:lnSpc>
                <a:spcPct val="120000"/>
              </a:lnSpc>
              <a:spcBef>
                <a:spcPts val="0"/>
              </a:spcBef>
              <a:spcAft>
                <a:spcPts val="0"/>
              </a:spcAft>
            </a:pPr>
            <a:r>
              <a:rPr lang="fr-fr" sz="2000" b="0" i="0" u="none" strike="noStrike" kern="1200" dirty="0">
                <a:solidFill>
                  <a:srgbClr val="000000"/>
                </a:solidFill>
                <a:effectLst/>
              </a:rPr>
              <a:t>Repas.</a:t>
            </a:r>
            <a:endParaRPr lang="en-US" sz="2000" b="0" i="0" u="none" strike="noStrike" dirty="0">
              <a:effectLst/>
            </a:endParaRPr>
          </a:p>
          <a:p>
            <a:pPr marL="282575" indent="9525" algn="l" rtl="0" eaLnBrk="1" fontAlgn="t" latinLnBrk="0" hangingPunct="1">
              <a:lnSpc>
                <a:spcPct val="120000"/>
              </a:lnSpc>
              <a:spcBef>
                <a:spcPts val="0"/>
              </a:spcBef>
              <a:spcAft>
                <a:spcPts val="0"/>
              </a:spcAft>
            </a:pPr>
            <a:r>
              <a:rPr lang="fr-fr" sz="2000" b="0" i="0" u="none" strike="noStrike" kern="1200" dirty="0">
                <a:solidFill>
                  <a:srgbClr val="000000"/>
                </a:solidFill>
                <a:effectLst/>
              </a:rPr>
              <a:t>Établir les ordres du jour et communiquer avec les participants à l’avance.</a:t>
            </a:r>
            <a:endParaRPr lang="en-US" sz="2000" b="0" i="0" u="none" strike="noStrike" dirty="0">
              <a:effectLst/>
            </a:endParaRPr>
          </a:p>
          <a:p>
            <a:pPr marL="282575" indent="9525" algn="l" rtl="0" eaLnBrk="1" fontAlgn="t" latinLnBrk="0" hangingPunct="1">
              <a:lnSpc>
                <a:spcPct val="120000"/>
              </a:lnSpc>
              <a:spcBef>
                <a:spcPts val="0"/>
              </a:spcBef>
              <a:spcAft>
                <a:spcPts val="0"/>
              </a:spcAft>
            </a:pPr>
            <a:r>
              <a:rPr lang="fr-fr" sz="2000" b="0" i="0" u="none" strike="noStrike" kern="1200" dirty="0">
                <a:solidFill>
                  <a:srgbClr val="000000"/>
                </a:solidFill>
                <a:effectLst/>
              </a:rPr>
              <a:t>Sélection du contenu, conception des activités. Coordination avec les conférenciers.</a:t>
            </a:r>
            <a:endParaRPr lang="en-US" sz="2000" b="0" i="0" u="none" strike="noStrike" dirty="0">
              <a:effectLst/>
            </a:endParaRPr>
          </a:p>
          <a:p>
            <a:pPr marL="282575" indent="9525" algn="l" rtl="0" eaLnBrk="1" fontAlgn="t" latinLnBrk="0" hangingPunct="1">
              <a:lnSpc>
                <a:spcPct val="120000"/>
              </a:lnSpc>
              <a:spcBef>
                <a:spcPts val="0"/>
              </a:spcBef>
              <a:spcAft>
                <a:spcPts val="600"/>
              </a:spcAft>
            </a:pPr>
            <a:r>
              <a:rPr lang="fr-fr" sz="2000" b="0" i="0" u="none" strike="noStrike" kern="1200" dirty="0">
                <a:solidFill>
                  <a:srgbClr val="000000"/>
                </a:solidFill>
                <a:effectLst/>
              </a:rPr>
              <a:t>Identifier les rôles des athlètes leaders dans la promotion et l’exécution des événements.</a:t>
            </a:r>
            <a:endParaRPr lang="en-US" sz="2000" b="0" i="0" u="none" strike="noStrike" dirty="0">
              <a:effectLst/>
            </a:endParaRPr>
          </a:p>
          <a:p>
            <a:pPr marL="0" algn="l" rtl="0" eaLnBrk="1" fontAlgn="t" latinLnBrk="0" hangingPunct="1">
              <a:lnSpc>
                <a:spcPct val="120000"/>
              </a:lnSpc>
              <a:spcBef>
                <a:spcPts val="0"/>
              </a:spcBef>
              <a:spcAft>
                <a:spcPts val="0"/>
              </a:spcAft>
            </a:pPr>
            <a:r>
              <a:rPr lang="fr-fr" sz="2600" b="1" i="0" u="none" strike="noStrike" kern="1200" dirty="0">
                <a:solidFill>
                  <a:srgbClr val="000000"/>
                </a:solidFill>
                <a:effectLst/>
              </a:rPr>
              <a:t>Participer aux collectes de fonds et sponsoriser les réunions.</a:t>
            </a:r>
            <a:endParaRPr lang="en-US" sz="2600" b="0" i="0" u="none" strike="noStrike" dirty="0">
              <a:effectLst/>
            </a:endParaRPr>
          </a:p>
          <a:p>
            <a:endParaRPr lang="en-US" dirty="0"/>
          </a:p>
        </p:txBody>
      </p:sp>
      <p:grpSp>
        <p:nvGrpSpPr>
          <p:cNvPr id="5" name="Group 4">
            <a:extLst>
              <a:ext uri="{FF2B5EF4-FFF2-40B4-BE49-F238E27FC236}">
                <a16:creationId xmlns:a16="http://schemas.microsoft.com/office/drawing/2014/main" id="{90988692-36A7-479A-87C6-C027D143F071}"/>
              </a:ext>
            </a:extLst>
          </p:cNvPr>
          <p:cNvGrpSpPr/>
          <p:nvPr/>
        </p:nvGrpSpPr>
        <p:grpSpPr>
          <a:xfrm>
            <a:off x="10139223" y="318750"/>
            <a:ext cx="1666891" cy="1637050"/>
            <a:chOff x="2445002" y="-212162"/>
            <a:chExt cx="2331721" cy="2289980"/>
          </a:xfrm>
          <a:solidFill>
            <a:srgbClr val="179984"/>
          </a:solidFill>
        </p:grpSpPr>
        <p:sp>
          <p:nvSpPr>
            <p:cNvPr id="6" name="Flowchart: Connector 5">
              <a:extLst>
                <a:ext uri="{FF2B5EF4-FFF2-40B4-BE49-F238E27FC236}">
                  <a16:creationId xmlns:a16="http://schemas.microsoft.com/office/drawing/2014/main" id="{6024507E-AD3D-4BEC-8D81-74D4F674892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F69539E-E2F0-49A5-B4F2-1B18B6517A9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100" b="1" kern="1200" dirty="0"/>
                <a:t>Planification d’événements</a:t>
              </a:r>
            </a:p>
            <a:p>
              <a:pPr marL="0" lvl="0" indent="0" algn="ctr" defTabSz="1066800">
                <a:lnSpc>
                  <a:spcPct val="90000"/>
                </a:lnSpc>
                <a:spcBef>
                  <a:spcPct val="0"/>
                </a:spcBef>
                <a:spcAft>
                  <a:spcPct val="35000"/>
                </a:spcAft>
                <a:buNone/>
              </a:pPr>
              <a:r>
                <a:rPr lang="fr-fr" sz="1100" dirty="0"/>
                <a:t>Leadership</a:t>
              </a:r>
              <a:endParaRPr lang="en-US" sz="1100" kern="1200" dirty="0"/>
            </a:p>
          </p:txBody>
        </p:sp>
      </p:grpSp>
      <p:sp>
        <p:nvSpPr>
          <p:cNvPr id="9" name="TextBox 8">
            <a:extLst>
              <a:ext uri="{FF2B5EF4-FFF2-40B4-BE49-F238E27FC236}">
                <a16:creationId xmlns:a16="http://schemas.microsoft.com/office/drawing/2014/main" id="{A1AE66F9-AC11-436A-AC56-6F42A0BA192E}"/>
              </a:ext>
            </a:extLst>
          </p:cNvPr>
          <p:cNvSpPr txBox="1"/>
          <p:nvPr/>
        </p:nvSpPr>
        <p:spPr>
          <a:xfrm>
            <a:off x="579380" y="6245152"/>
            <a:ext cx="6189720"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2 :</a:t>
            </a:r>
            <a:br>
              <a:rPr lang="fr-fr" sz="1400" spc="30" dirty="0">
                <a:solidFill>
                  <a:schemeClr val="tx1">
                    <a:lumMod val="50000"/>
                    <a:lumOff val="50000"/>
                  </a:schemeClr>
                </a:solidFill>
                <a:latin typeface="+mj-lt"/>
              </a:rPr>
            </a:br>
            <a:r>
              <a:rPr lang="fr-fr" sz="1400" spc="30" dirty="0">
                <a:solidFill>
                  <a:schemeClr val="tx1">
                    <a:lumMod val="50000"/>
                    <a:lumOff val="50000"/>
                  </a:schemeClr>
                </a:solidFill>
                <a:latin typeface="+mj-lt"/>
              </a:rPr>
              <a:t>PLANIFICATION | ÉVÉNEMENTS DE LEADERSHIP</a:t>
            </a:r>
          </a:p>
        </p:txBody>
      </p:sp>
    </p:spTree>
    <p:extLst>
      <p:ext uri="{BB962C8B-B14F-4D97-AF65-F5344CB8AC3E}">
        <p14:creationId xmlns:p14="http://schemas.microsoft.com/office/powerpoint/2010/main" val="317456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AB0D23-914D-4B22-AA62-3540EA93B9D6}"/>
              </a:ext>
            </a:extLst>
          </p:cNvPr>
          <p:cNvSpPr>
            <a:spLocks noGrp="1"/>
          </p:cNvSpPr>
          <p:nvPr>
            <p:ph type="body" sz="quarter" idx="10"/>
          </p:nvPr>
        </p:nvSpPr>
        <p:spPr>
          <a:xfrm>
            <a:off x="800099" y="1735021"/>
            <a:ext cx="7493001" cy="1249402"/>
          </a:xfrm>
        </p:spPr>
        <p:txBody>
          <a:bodyPr>
            <a:normAutofit fontScale="85000" lnSpcReduction="10000"/>
          </a:bodyPr>
          <a:lstStyle/>
          <a:p>
            <a:pPr>
              <a:lnSpc>
                <a:spcPct val="100000"/>
              </a:lnSpc>
            </a:pPr>
            <a:r>
              <a:rPr lang="fr-fr" dirty="0"/>
              <a:t>Leçon 3 : Promouvoir un</a:t>
            </a:r>
          </a:p>
          <a:p>
            <a:pPr>
              <a:lnSpc>
                <a:spcPct val="100000"/>
              </a:lnSpc>
            </a:pPr>
            <a:r>
              <a:rPr lang="fr-fr" dirty="0"/>
              <a:t>Événements Special Olympics</a:t>
            </a:r>
          </a:p>
        </p:txBody>
      </p:sp>
      <p:sp>
        <p:nvSpPr>
          <p:cNvPr id="6" name="Text Placeholder 5">
            <a:extLst>
              <a:ext uri="{FF2B5EF4-FFF2-40B4-BE49-F238E27FC236}">
                <a16:creationId xmlns:a16="http://schemas.microsoft.com/office/drawing/2014/main" id="{394AD266-631A-48A2-943C-595738AB5497}"/>
              </a:ext>
            </a:extLst>
          </p:cNvPr>
          <p:cNvSpPr>
            <a:spLocks noGrp="1"/>
          </p:cNvSpPr>
          <p:nvPr>
            <p:ph type="body" sz="quarter" idx="11"/>
          </p:nvPr>
        </p:nvSpPr>
        <p:spPr>
          <a:xfrm>
            <a:off x="819150" y="3371773"/>
            <a:ext cx="9410700" cy="571500"/>
          </a:xfrm>
        </p:spPr>
        <p:txBody>
          <a:bodyPr/>
          <a:lstStyle/>
          <a:p>
            <a:r>
              <a:rPr lang="fr-fr" dirty="0"/>
              <a:t>Au cours de cette leçon, nous allons :</a:t>
            </a:r>
          </a:p>
        </p:txBody>
      </p:sp>
      <p:sp>
        <p:nvSpPr>
          <p:cNvPr id="7" name="Text Placeholder 6">
            <a:extLst>
              <a:ext uri="{FF2B5EF4-FFF2-40B4-BE49-F238E27FC236}">
                <a16:creationId xmlns:a16="http://schemas.microsoft.com/office/drawing/2014/main" id="{B29D3598-464D-4B6E-817B-49BE8CE5E8B1}"/>
              </a:ext>
            </a:extLst>
          </p:cNvPr>
          <p:cNvSpPr>
            <a:spLocks noGrp="1"/>
          </p:cNvSpPr>
          <p:nvPr>
            <p:ph type="body" sz="quarter" idx="12"/>
          </p:nvPr>
        </p:nvSpPr>
        <p:spPr>
          <a:xfrm>
            <a:off x="800099" y="3943273"/>
            <a:ext cx="10160825" cy="1478001"/>
          </a:xfrm>
        </p:spPr>
        <p:txBody>
          <a:bodyPr/>
          <a:lstStyle/>
          <a:p>
            <a:r>
              <a:rPr lang="fr-fr"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A</a:t>
            </a:r>
            <a:r>
              <a:rPr lang="fr-fr"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pprendre des informations importantes sur la façon dont Special Olympics fait la promotion de ses événements.</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415031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3344852111"/>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Icône&#10;&#10;Description générée automatiquement">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Logo&#10;&#10;Description générée automatiquement">
            <a:extLst>
              <a:ext uri="{FF2B5EF4-FFF2-40B4-BE49-F238E27FC236}">
                <a16:creationId xmlns:a16="http://schemas.microsoft.com/office/drawing/2014/main" id="{05205FFA-BC70-46C4-A930-57A880A9C19E}"/>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412449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1B9F1-FDB3-4D0A-9D5D-C8938810D86D}"/>
              </a:ext>
            </a:extLst>
          </p:cNvPr>
          <p:cNvSpPr>
            <a:spLocks noGrp="1"/>
          </p:cNvSpPr>
          <p:nvPr>
            <p:ph type="body" sz="quarter" idx="10"/>
          </p:nvPr>
        </p:nvSpPr>
        <p:spPr/>
        <p:txBody>
          <a:bodyPr/>
          <a:lstStyle/>
          <a:p>
            <a:r>
              <a:rPr lang="fr-fr" dirty="0"/>
              <a:t>Promotion</a:t>
            </a:r>
          </a:p>
        </p:txBody>
      </p:sp>
      <p:sp>
        <p:nvSpPr>
          <p:cNvPr id="3" name="Text Placeholder 2">
            <a:extLst>
              <a:ext uri="{FF2B5EF4-FFF2-40B4-BE49-F238E27FC236}">
                <a16:creationId xmlns:a16="http://schemas.microsoft.com/office/drawing/2014/main" id="{F5589E4C-8F8E-4B0B-A7A6-2B09EE0093AB}"/>
              </a:ext>
            </a:extLst>
          </p:cNvPr>
          <p:cNvSpPr>
            <a:spLocks noGrp="1"/>
          </p:cNvSpPr>
          <p:nvPr>
            <p:ph type="body" sz="quarter" idx="11"/>
          </p:nvPr>
        </p:nvSpPr>
        <p:spPr/>
        <p:txBody>
          <a:bodyPr>
            <a:normAutofit/>
          </a:bodyPr>
          <a:lstStyle/>
          <a:p>
            <a:r>
              <a:rPr lang="fr-fr" dirty="0"/>
              <a:t>Planification des compétences</a:t>
            </a:r>
          </a:p>
        </p:txBody>
      </p:sp>
      <p:sp>
        <p:nvSpPr>
          <p:cNvPr id="6" name="Text Placeholder 3">
            <a:extLst>
              <a:ext uri="{FF2B5EF4-FFF2-40B4-BE49-F238E27FC236}">
                <a16:creationId xmlns:a16="http://schemas.microsoft.com/office/drawing/2014/main" id="{4DC86589-81F5-4267-B54D-52027FED5CF7}"/>
              </a:ext>
            </a:extLst>
          </p:cNvPr>
          <p:cNvSpPr>
            <a:spLocks noGrp="1"/>
          </p:cNvSpPr>
          <p:nvPr>
            <p:ph type="body" sz="quarter" idx="12"/>
          </p:nvPr>
        </p:nvSpPr>
        <p:spPr>
          <a:xfrm>
            <a:off x="628650" y="2442139"/>
            <a:ext cx="10115550" cy="3089275"/>
          </a:xfrm>
        </p:spPr>
        <p:txBody>
          <a:bodyPr/>
          <a:lstStyle/>
          <a:p>
            <a:pPr>
              <a:spcAft>
                <a:spcPts val="1200"/>
              </a:spcAft>
            </a:pPr>
            <a:r>
              <a:rPr lang="fr-fr" b="1" dirty="0">
                <a:solidFill>
                  <a:srgbClr val="009A79"/>
                </a:solidFill>
              </a:rPr>
              <a:t>PROMOTEUR D’ÉVÉNEMENTS</a:t>
            </a:r>
          </a:p>
          <a:p>
            <a:pPr marL="520700" indent="-342900">
              <a:buFont typeface="Arial" panose="020B0604020202020204" pitchFamily="34" charset="0"/>
              <a:buChar char="•"/>
            </a:pPr>
            <a:r>
              <a:rPr lang="fr-fr" b="1" dirty="0"/>
              <a:t>Porte-parole des athlètes/Messager international  </a:t>
            </a:r>
            <a:r>
              <a:rPr lang="fr-fr" dirty="0"/>
              <a:t>/4,5 h ou</a:t>
            </a:r>
          </a:p>
          <a:p>
            <a:pPr marL="520700" indent="-342900">
              <a:buFont typeface="Arial" panose="020B0604020202020204" pitchFamily="34" charset="0"/>
              <a:buChar char="•"/>
            </a:pPr>
            <a:r>
              <a:rPr lang="fr-fr" b="1" dirty="0"/>
              <a:t>Ambassadeur de la santé </a:t>
            </a:r>
            <a:r>
              <a:rPr lang="fr-fr" dirty="0"/>
              <a:t>/8 h</a:t>
            </a:r>
            <a:endParaRPr lang="en-US" dirty="0"/>
          </a:p>
        </p:txBody>
      </p:sp>
      <p:grpSp>
        <p:nvGrpSpPr>
          <p:cNvPr id="5" name="Group 4">
            <a:extLst>
              <a:ext uri="{FF2B5EF4-FFF2-40B4-BE49-F238E27FC236}">
                <a16:creationId xmlns:a16="http://schemas.microsoft.com/office/drawing/2014/main" id="{E3FF286F-6570-4000-9D0E-2D68B1EEC605}"/>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B04A64A2-1B68-4F06-90CC-B2D3E3CBBE8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D57FB280-A3D5-4FEE-8B4C-D1CD3D3DE5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Promotion d’événements</a:t>
              </a:r>
            </a:p>
          </p:txBody>
        </p:sp>
      </p:grpSp>
      <p:sp>
        <p:nvSpPr>
          <p:cNvPr id="10" name="TextBox 9">
            <a:extLst>
              <a:ext uri="{FF2B5EF4-FFF2-40B4-BE49-F238E27FC236}">
                <a16:creationId xmlns:a16="http://schemas.microsoft.com/office/drawing/2014/main" id="{79C86AE0-A2FD-44BD-87CA-AD5DFA49C284}"/>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a:t>
            </a:r>
          </a:p>
        </p:txBody>
      </p:sp>
    </p:spTree>
    <p:extLst>
      <p:ext uri="{BB962C8B-B14F-4D97-AF65-F5344CB8AC3E}">
        <p14:creationId xmlns:p14="http://schemas.microsoft.com/office/powerpoint/2010/main" val="216278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fr-fr" sz="3600" dirty="0"/>
              <a:t>Présentation du Module</a:t>
            </a:r>
          </a:p>
        </p:txBody>
      </p:sp>
      <p:sp>
        <p:nvSpPr>
          <p:cNvPr id="8" name="Text Placeholder 7">
            <a:extLst>
              <a:ext uri="{FF2B5EF4-FFF2-40B4-BE49-F238E27FC236}">
                <a16:creationId xmlns:a16="http://schemas.microsoft.com/office/drawing/2014/main" id="{1E8EA3E0-6596-4A4D-9B37-689005BC8A2F}"/>
              </a:ext>
            </a:extLst>
          </p:cNvPr>
          <p:cNvSpPr>
            <a:spLocks noGrp="1"/>
          </p:cNvSpPr>
          <p:nvPr>
            <p:ph type="body" sz="quarter" idx="11"/>
          </p:nvPr>
        </p:nvSpPr>
        <p:spPr>
          <a:xfrm>
            <a:off x="628650" y="1222067"/>
            <a:ext cx="9591675" cy="581025"/>
          </a:xfrm>
        </p:spPr>
        <p:txBody>
          <a:bodyPr>
            <a:normAutofit/>
          </a:bodyPr>
          <a:lstStyle/>
          <a:p>
            <a:r>
              <a:rPr lang="fr-fr" dirty="0"/>
              <a:t>Partie 1</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2372412696"/>
              </p:ext>
            </p:extLst>
          </p:nvPr>
        </p:nvGraphicFramePr>
        <p:xfrm>
          <a:off x="1120774" y="1940567"/>
          <a:ext cx="8983346" cy="3966136"/>
        </p:xfrm>
        <a:graphic>
          <a:graphicData uri="http://schemas.openxmlformats.org/drawingml/2006/table">
            <a:tbl>
              <a:tblPr bandRow="1">
                <a:tableStyleId>{22838BEF-8BB2-4498-84A7-C5851F593DF1}</a:tableStyleId>
              </a:tblPr>
              <a:tblGrid>
                <a:gridCol w="3489294">
                  <a:extLst>
                    <a:ext uri="{9D8B030D-6E8A-4147-A177-3AD203B41FA5}">
                      <a16:colId xmlns:a16="http://schemas.microsoft.com/office/drawing/2014/main" val="2327306952"/>
                    </a:ext>
                  </a:extLst>
                </a:gridCol>
                <a:gridCol w="5494052">
                  <a:extLst>
                    <a:ext uri="{9D8B030D-6E8A-4147-A177-3AD203B41FA5}">
                      <a16:colId xmlns:a16="http://schemas.microsoft.com/office/drawing/2014/main" val="4235766345"/>
                    </a:ext>
                  </a:extLst>
                </a:gridCol>
              </a:tblGrid>
              <a:tr h="843382">
                <a:tc>
                  <a:txBody>
                    <a:bodyPr/>
                    <a:lstStyle/>
                    <a:p>
                      <a:pPr marL="0" marR="0">
                        <a:spcBef>
                          <a:spcPts val="0"/>
                        </a:spcBef>
                        <a:spcAft>
                          <a:spcPts val="0"/>
                        </a:spcAft>
                      </a:pPr>
                      <a:r>
                        <a:rPr lang="fr-fr" sz="1900" b="1" dirty="0">
                          <a:solidFill>
                            <a:srgbClr val="179984"/>
                          </a:solidFill>
                        </a:rPr>
                        <a:t>Leçon 1 : </a:t>
                      </a:r>
                    </a:p>
                    <a:p>
                      <a:pPr marL="0" marR="0">
                        <a:spcBef>
                          <a:spcPts val="0"/>
                        </a:spcBef>
                        <a:spcAft>
                          <a:spcPts val="0"/>
                        </a:spcAft>
                      </a:pPr>
                      <a:r>
                        <a:rPr lang="fr-fr" sz="1700" b="1" dirty="0"/>
                        <a:t>Événements Special Olympics</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fr-fr" sz="1900" spc="-20" baseline="0" dirty="0"/>
                        <a:t>Vous découvrirez les types d’événements organisés par Special Olympics à travers le monde</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a:spcBef>
                          <a:spcPts val="0"/>
                        </a:spcBef>
                        <a:spcAft>
                          <a:spcPts val="0"/>
                        </a:spcAft>
                      </a:pPr>
                      <a:r>
                        <a:rPr lang="fr-fr" sz="1900" b="1" dirty="0">
                          <a:solidFill>
                            <a:srgbClr val="179984"/>
                          </a:solidFill>
                        </a:rPr>
                        <a:t>Leçon 2 : </a:t>
                      </a:r>
                    </a:p>
                    <a:p>
                      <a:pPr marL="0" marR="0">
                        <a:spcBef>
                          <a:spcPts val="0"/>
                        </a:spcBef>
                        <a:spcAft>
                          <a:spcPts val="0"/>
                        </a:spcAft>
                      </a:pPr>
                      <a:r>
                        <a:rPr lang="fr-fr" sz="1700" b="1" dirty="0"/>
                        <a:t>Planifier un événement</a:t>
                      </a:r>
                      <a:br>
                        <a:rPr lang="fr-fr" sz="1700" b="1" dirty="0"/>
                      </a:br>
                      <a:r>
                        <a:rPr lang="fr-fr" sz="1700" b="1" dirty="0" err="1"/>
                        <a:t>Special</a:t>
                      </a:r>
                      <a:r>
                        <a:rPr lang="fr-fr" sz="1700" b="1" dirty="0"/>
                        <a:t> Olympics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fr-fr" sz="1900" dirty="0"/>
                        <a:t>Vous apprendrez quels types de rôles de leadership vous pouvez avoir lors de la planification d’un événement</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1029789">
                <a:tc>
                  <a:txBody>
                    <a:bodyPr/>
                    <a:lstStyle/>
                    <a:p>
                      <a:pPr marL="0" marR="0">
                        <a:spcBef>
                          <a:spcPts val="0"/>
                        </a:spcBef>
                        <a:spcAft>
                          <a:spcPts val="0"/>
                        </a:spcAft>
                      </a:pPr>
                      <a:r>
                        <a:rPr lang="fr-fr" sz="1900" b="1" dirty="0">
                          <a:solidFill>
                            <a:srgbClr val="179984"/>
                          </a:solidFill>
                        </a:rPr>
                        <a:t>Leçon 3 : </a:t>
                      </a:r>
                    </a:p>
                    <a:p>
                      <a:pPr marL="0" marR="0">
                        <a:spcBef>
                          <a:spcPts val="0"/>
                        </a:spcBef>
                        <a:spcAft>
                          <a:spcPts val="0"/>
                        </a:spcAft>
                      </a:pPr>
                      <a:r>
                        <a:rPr lang="fr-fr" sz="1700" b="1" kern="0" spc="0" baseline="0" dirty="0"/>
                        <a:t>Promouvoir un événement </a:t>
                      </a:r>
                      <a:br>
                        <a:rPr dirty="0"/>
                      </a:br>
                      <a:r>
                        <a:rPr lang="fr-fr" sz="1700" b="1" kern="0" spc="0" baseline="0" dirty="0"/>
                        <a:t>Special Olympics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fr-fr" sz="1900" dirty="0"/>
                        <a:t>Vous apprendrez des informations importantes sur la façon dont Special Olympics fait la promotion de ses événements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1029789">
                <a:tc>
                  <a:txBody>
                    <a:bodyPr/>
                    <a:lstStyle/>
                    <a:p>
                      <a:pPr marL="0" marR="0">
                        <a:spcBef>
                          <a:spcPts val="0"/>
                        </a:spcBef>
                        <a:spcAft>
                          <a:spcPts val="0"/>
                        </a:spcAft>
                      </a:pPr>
                      <a:r>
                        <a:rPr lang="fr-fr" sz="1900" b="1" dirty="0">
                          <a:solidFill>
                            <a:srgbClr val="179984"/>
                          </a:solidFill>
                        </a:rPr>
                        <a:t>Leçon 4 : </a:t>
                      </a:r>
                    </a:p>
                    <a:p>
                      <a:pPr marL="0" marR="0">
                        <a:spcBef>
                          <a:spcPts val="0"/>
                        </a:spcBef>
                        <a:spcAft>
                          <a:spcPts val="0"/>
                        </a:spcAft>
                      </a:pPr>
                      <a:r>
                        <a:rPr lang="fr-fr" sz="1700" b="1" spc="20" baseline="0" dirty="0"/>
                        <a:t>Faire du bénévolat lors d’un événement Special Olympics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fr-fr" sz="1900" dirty="0"/>
                        <a:t>Vous apprendrez quels rôles de bénévole</a:t>
                      </a:r>
                      <a:br>
                        <a:rPr lang="fr-fr" sz="1900" dirty="0"/>
                      </a:br>
                      <a:r>
                        <a:rPr lang="fr-fr" sz="1900" dirty="0"/>
                        <a:t>vous pouvez occuper lors des événements</a:t>
                      </a:r>
                      <a:br>
                        <a:rPr lang="fr-fr" sz="1900" dirty="0"/>
                      </a:br>
                      <a:r>
                        <a:rPr lang="fr-fr" sz="1900" dirty="0" err="1"/>
                        <a:t>Special</a:t>
                      </a:r>
                      <a:r>
                        <a:rPr lang="fr-fr" sz="1900" dirty="0"/>
                        <a:t> Olympics</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0580430"/>
                  </a:ext>
                </a:extLst>
              </a:tr>
            </a:tbl>
          </a:graphicData>
        </a:graphic>
      </p:graphicFrame>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a:t>
            </a:r>
          </a:p>
        </p:txBody>
      </p:sp>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AF009BC-78EB-41D4-956A-69FCE5D97581}"/>
              </a:ext>
            </a:extLst>
          </p:cNvPr>
          <p:cNvSpPr txBox="1">
            <a:spLocks/>
          </p:cNvSpPr>
          <p:nvPr/>
        </p:nvSpPr>
        <p:spPr>
          <a:xfrm>
            <a:off x="7785100" y="3085287"/>
            <a:ext cx="3975100" cy="687426"/>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Événements sportifs</a:t>
            </a:r>
          </a:p>
        </p:txBody>
      </p:sp>
      <p:grpSp>
        <p:nvGrpSpPr>
          <p:cNvPr id="6" name="Group 5">
            <a:extLst>
              <a:ext uri="{FF2B5EF4-FFF2-40B4-BE49-F238E27FC236}">
                <a16:creationId xmlns:a16="http://schemas.microsoft.com/office/drawing/2014/main" id="{B1459910-BC59-4C3F-AD18-41F1C5E08135}"/>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7D39231E-F172-481A-88B4-5DB2A91E603B}"/>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F45F195-3D25-451D-9157-18B9BFBC899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Un rectangle noir avec un fond noir&#10;&#10;Description générée automatiquement avec un niveau de confiance faible">
            <a:extLst>
              <a:ext uri="{FF2B5EF4-FFF2-40B4-BE49-F238E27FC236}">
                <a16:creationId xmlns:a16="http://schemas.microsoft.com/office/drawing/2014/main" id="{EE8E3713-CCF4-4663-8581-CEF86DC8737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0" name="TextBox 9">
            <a:extLst>
              <a:ext uri="{FF2B5EF4-FFF2-40B4-BE49-F238E27FC236}">
                <a16:creationId xmlns:a16="http://schemas.microsoft.com/office/drawing/2014/main" id="{DCB7B453-618F-45FF-8AA3-7780F6DEF4A4}"/>
              </a:ext>
            </a:extLst>
          </p:cNvPr>
          <p:cNvSpPr txBox="1"/>
          <p:nvPr/>
        </p:nvSpPr>
        <p:spPr>
          <a:xfrm>
            <a:off x="9115078" y="2672477"/>
            <a:ext cx="2545269" cy="400110"/>
          </a:xfrm>
          <a:prstGeom prst="rect">
            <a:avLst/>
          </a:prstGeom>
          <a:noFill/>
        </p:spPr>
        <p:txBody>
          <a:bodyPr wrap="square" rtlCol="0">
            <a:spAutoFit/>
          </a:bodyPr>
          <a:lstStyle/>
          <a:p>
            <a:pPr algn="r"/>
            <a:r>
              <a:rPr lang="fr-fr" sz="2000" dirty="0">
                <a:solidFill>
                  <a:schemeClr val="bg1"/>
                </a:solidFill>
              </a:rPr>
              <a:t>Promotion d’événements</a:t>
            </a:r>
          </a:p>
        </p:txBody>
      </p:sp>
      <p:sp>
        <p:nvSpPr>
          <p:cNvPr id="11" name="Text Placeholder 10">
            <a:extLst>
              <a:ext uri="{FF2B5EF4-FFF2-40B4-BE49-F238E27FC236}">
                <a16:creationId xmlns:a16="http://schemas.microsoft.com/office/drawing/2014/main" id="{C499178C-5A6E-440D-B896-51F531D84927}"/>
              </a:ext>
            </a:extLst>
          </p:cNvPr>
          <p:cNvSpPr>
            <a:spLocks noGrp="1"/>
          </p:cNvSpPr>
          <p:nvPr>
            <p:ph type="body" sz="quarter" idx="11"/>
          </p:nvPr>
        </p:nvSpPr>
        <p:spPr>
          <a:xfrm>
            <a:off x="5333886" y="3088480"/>
            <a:ext cx="6148662" cy="604837"/>
          </a:xfrm>
        </p:spPr>
        <p:txBody>
          <a:bodyPr/>
          <a:lstStyle/>
          <a:p>
            <a:r>
              <a:rPr lang="fr-fr" dirty="0"/>
              <a:t>Événements sportifs</a:t>
            </a:r>
          </a:p>
        </p:txBody>
      </p:sp>
      <p:sp>
        <p:nvSpPr>
          <p:cNvPr id="12" name="Text Placeholder 11">
            <a:extLst>
              <a:ext uri="{FF2B5EF4-FFF2-40B4-BE49-F238E27FC236}">
                <a16:creationId xmlns:a16="http://schemas.microsoft.com/office/drawing/2014/main" id="{FD75B42A-564D-42D8-A2D5-F4AC5CB9441A}"/>
              </a:ext>
            </a:extLst>
          </p:cNvPr>
          <p:cNvSpPr>
            <a:spLocks noGrp="1"/>
          </p:cNvSpPr>
          <p:nvPr>
            <p:ph type="body" sz="quarter" idx="12"/>
          </p:nvPr>
        </p:nvSpPr>
        <p:spPr>
          <a:xfrm>
            <a:off x="8003969" y="2681644"/>
            <a:ext cx="3478579" cy="442912"/>
          </a:xfrm>
        </p:spPr>
        <p:txBody>
          <a:bodyPr>
            <a:noAutofit/>
          </a:bodyPr>
          <a:lstStyle/>
          <a:p>
            <a:r>
              <a:rPr lang="fr-fr" dirty="0"/>
              <a:t>Promotion d’événements</a:t>
            </a:r>
          </a:p>
        </p:txBody>
      </p:sp>
      <p:sp>
        <p:nvSpPr>
          <p:cNvPr id="14" name="TextBox 13">
            <a:extLst>
              <a:ext uri="{FF2B5EF4-FFF2-40B4-BE49-F238E27FC236}">
                <a16:creationId xmlns:a16="http://schemas.microsoft.com/office/drawing/2014/main" id="{1C04E13F-7E58-4557-A0B8-84BB47D0B08A}"/>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a:t>
            </a:r>
          </a:p>
        </p:txBody>
      </p:sp>
    </p:spTree>
    <p:extLst>
      <p:ext uri="{BB962C8B-B14F-4D97-AF65-F5344CB8AC3E}">
        <p14:creationId xmlns:p14="http://schemas.microsoft.com/office/powerpoint/2010/main" val="3330405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00706-9079-45B9-8B2D-3ADF0502B2A1}"/>
              </a:ext>
            </a:extLst>
          </p:cNvPr>
          <p:cNvSpPr>
            <a:spLocks noGrp="1"/>
          </p:cNvSpPr>
          <p:nvPr>
            <p:ph type="body" sz="quarter" idx="10"/>
          </p:nvPr>
        </p:nvSpPr>
        <p:spPr/>
        <p:txBody>
          <a:bodyPr/>
          <a:lstStyle/>
          <a:p>
            <a:r>
              <a:rPr lang="fr-fr" dirty="0"/>
              <a:t>Promotion	</a:t>
            </a:r>
          </a:p>
        </p:txBody>
      </p:sp>
      <p:sp>
        <p:nvSpPr>
          <p:cNvPr id="3" name="Text Placeholder 2">
            <a:extLst>
              <a:ext uri="{FF2B5EF4-FFF2-40B4-BE49-F238E27FC236}">
                <a16:creationId xmlns:a16="http://schemas.microsoft.com/office/drawing/2014/main" id="{D1077C83-4BB6-462C-A9B7-9EB147B20E89}"/>
              </a:ext>
            </a:extLst>
          </p:cNvPr>
          <p:cNvSpPr>
            <a:spLocks noGrp="1"/>
          </p:cNvSpPr>
          <p:nvPr>
            <p:ph type="body" sz="quarter" idx="11"/>
          </p:nvPr>
        </p:nvSpPr>
        <p:spPr/>
        <p:txBody>
          <a:bodyPr>
            <a:normAutofit/>
          </a:bodyPr>
          <a:lstStyle/>
          <a:p>
            <a:r>
              <a:rPr lang="fr-fr" dirty="0"/>
              <a:t>Rôles de leadership</a:t>
            </a:r>
          </a:p>
        </p:txBody>
      </p:sp>
      <p:sp>
        <p:nvSpPr>
          <p:cNvPr id="4" name="Text Placeholder 3">
            <a:extLst>
              <a:ext uri="{FF2B5EF4-FFF2-40B4-BE49-F238E27FC236}">
                <a16:creationId xmlns:a16="http://schemas.microsoft.com/office/drawing/2014/main" id="{6050A149-0DF6-4A5F-AA30-EEF71EEE2E91}"/>
              </a:ext>
            </a:extLst>
          </p:cNvPr>
          <p:cNvSpPr>
            <a:spLocks noGrp="1"/>
          </p:cNvSpPr>
          <p:nvPr>
            <p:ph type="body" sz="quarter" idx="12"/>
          </p:nvPr>
        </p:nvSpPr>
        <p:spPr>
          <a:xfrm>
            <a:off x="628650" y="2057468"/>
            <a:ext cx="9772650" cy="2952750"/>
          </a:xfrm>
        </p:spPr>
        <p:txBody>
          <a:bodyPr>
            <a:normAutofit/>
          </a:bodyPr>
          <a:lstStyle/>
          <a:p>
            <a:pPr>
              <a:spcAft>
                <a:spcPts val="600"/>
              </a:spcAft>
            </a:pPr>
            <a:r>
              <a:rPr lang="fr-fr" sz="2400" b="1" dirty="0"/>
              <a:t>Porte-parole / Messagers internationaux</a:t>
            </a:r>
          </a:p>
          <a:p>
            <a:pPr>
              <a:spcAft>
                <a:spcPts val="1800"/>
              </a:spcAft>
            </a:pPr>
            <a:r>
              <a:rPr lang="fr-fr" sz="2200" dirty="0">
                <a:latin typeface="Ubuntu Light" panose="020B0304030602030204" pitchFamily="34" charset="0"/>
              </a:rPr>
              <a:t>Participer aux opportunités de prise de parole, aux panels et aux interviews menant</a:t>
            </a:r>
            <a:r>
              <a:rPr lang="fr-fr" sz="2200" baseline="0" dirty="0">
                <a:latin typeface="Ubuntu Light" panose="020B0304030602030204" pitchFamily="34" charset="0"/>
              </a:rPr>
              <a:t> à l’événement représentant les athlètes Special Olympics</a:t>
            </a:r>
          </a:p>
          <a:p>
            <a:pPr>
              <a:spcAft>
                <a:spcPts val="600"/>
              </a:spcAft>
            </a:pPr>
            <a:r>
              <a:rPr lang="fr-fr" sz="2400" b="1" dirty="0"/>
              <a:t>Activation du sponsor</a:t>
            </a:r>
          </a:p>
          <a:p>
            <a:pPr marL="171450" indent="-171450">
              <a:spcAft>
                <a:spcPts val="600"/>
              </a:spcAft>
              <a:buFont typeface="Arial" panose="020B0604020202020204" pitchFamily="34" charset="0"/>
              <a:buChar char="•"/>
            </a:pPr>
            <a:r>
              <a:rPr lang="fr-fr" sz="2200" dirty="0">
                <a:latin typeface="Ubuntu Light" panose="020B0304030602030204" pitchFamily="34" charset="0"/>
              </a:rPr>
              <a:t>Participer à des rencontres avec</a:t>
            </a:r>
            <a:r>
              <a:rPr lang="fr-fr" sz="2200" baseline="0" dirty="0">
                <a:latin typeface="Ubuntu Light" panose="020B0304030602030204" pitchFamily="34" charset="0"/>
              </a:rPr>
              <a:t> des sponsors potentiels d’événements</a:t>
            </a:r>
          </a:p>
          <a:p>
            <a:pPr marL="171450" indent="-171450">
              <a:spcAft>
                <a:spcPts val="600"/>
              </a:spcAft>
              <a:buFont typeface="Arial" panose="020B0604020202020204" pitchFamily="34" charset="0"/>
              <a:buChar char="•"/>
            </a:pPr>
            <a:r>
              <a:rPr lang="fr-fr" sz="2200" baseline="0" dirty="0">
                <a:latin typeface="Ubuntu Light" panose="020B0304030602030204" pitchFamily="34" charset="0"/>
              </a:rPr>
              <a:t>Participer aux événements d’activation des sponsors menant à l’événement</a:t>
            </a:r>
          </a:p>
        </p:txBody>
      </p:sp>
      <p:grpSp>
        <p:nvGrpSpPr>
          <p:cNvPr id="5" name="Group 4">
            <a:extLst>
              <a:ext uri="{FF2B5EF4-FFF2-40B4-BE49-F238E27FC236}">
                <a16:creationId xmlns:a16="http://schemas.microsoft.com/office/drawing/2014/main" id="{8806D846-91BF-413A-8438-A1012457860B}"/>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0FF5675D-E368-4FCD-B084-395FFE3B84EA}"/>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086974EB-18F1-48CB-A523-6B9FD8F28FC1}"/>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Promotion d’événements</a:t>
              </a:r>
            </a:p>
            <a:p>
              <a:pPr marL="0" lvl="0" indent="0" algn="ctr" defTabSz="1066800">
                <a:lnSpc>
                  <a:spcPct val="90000"/>
                </a:lnSpc>
                <a:spcBef>
                  <a:spcPct val="0"/>
                </a:spcBef>
                <a:spcAft>
                  <a:spcPct val="35000"/>
                </a:spcAft>
                <a:buNone/>
              </a:pPr>
              <a:r>
                <a:rPr lang="fr-fr" sz="1400" dirty="0"/>
                <a:t>Sports</a:t>
              </a:r>
              <a:endParaRPr lang="en-US" sz="1400" kern="1200" dirty="0"/>
            </a:p>
          </p:txBody>
        </p:sp>
      </p:grpSp>
      <p:sp>
        <p:nvSpPr>
          <p:cNvPr id="9" name="TextBox 8">
            <a:extLst>
              <a:ext uri="{FF2B5EF4-FFF2-40B4-BE49-F238E27FC236}">
                <a16:creationId xmlns:a16="http://schemas.microsoft.com/office/drawing/2014/main" id="{84D78541-734C-4AA1-9D80-C6C1D02AA5E3}"/>
              </a:ext>
            </a:extLst>
          </p:cNvPr>
          <p:cNvSpPr txBox="1"/>
          <p:nvPr/>
        </p:nvSpPr>
        <p:spPr>
          <a:xfrm>
            <a:off x="579381" y="6245152"/>
            <a:ext cx="4740764"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 | ÉVÈNEMENTS SPORTIFS</a:t>
            </a:r>
          </a:p>
        </p:txBody>
      </p:sp>
    </p:spTree>
    <p:extLst>
      <p:ext uri="{BB962C8B-B14F-4D97-AF65-F5344CB8AC3E}">
        <p14:creationId xmlns:p14="http://schemas.microsoft.com/office/powerpoint/2010/main" val="165432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944EF38-E1CB-4263-93A5-0D94781D3925}"/>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Événements sur la Santé</a:t>
            </a:r>
          </a:p>
        </p:txBody>
      </p:sp>
      <p:grpSp>
        <p:nvGrpSpPr>
          <p:cNvPr id="7" name="Group 6">
            <a:extLst>
              <a:ext uri="{FF2B5EF4-FFF2-40B4-BE49-F238E27FC236}">
                <a16:creationId xmlns:a16="http://schemas.microsoft.com/office/drawing/2014/main" id="{C91A0A17-EDE8-4F5C-B2CD-A38B68602126}"/>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000AEE9D-10E6-46CD-B0F6-D195E71CA21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081F2B4-4D65-42F3-9B61-FF18671D5427}"/>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C0B364D7-5DA7-4AFF-BFB9-CBD948A73F9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8CDBCB37-6088-4728-A5A6-75B9E62AD84A}"/>
              </a:ext>
            </a:extLst>
          </p:cNvPr>
          <p:cNvSpPr txBox="1"/>
          <p:nvPr/>
        </p:nvSpPr>
        <p:spPr>
          <a:xfrm>
            <a:off x="9115078" y="2672477"/>
            <a:ext cx="2545269" cy="400110"/>
          </a:xfrm>
          <a:prstGeom prst="rect">
            <a:avLst/>
          </a:prstGeom>
          <a:noFill/>
        </p:spPr>
        <p:txBody>
          <a:bodyPr wrap="square" rtlCol="0">
            <a:spAutoFit/>
          </a:bodyPr>
          <a:lstStyle/>
          <a:p>
            <a:pPr algn="r"/>
            <a:r>
              <a:rPr lang="fr-fr" sz="2000" dirty="0">
                <a:solidFill>
                  <a:schemeClr val="bg1"/>
                </a:solidFill>
              </a:rPr>
              <a:t>Promotion d’événements</a:t>
            </a:r>
          </a:p>
        </p:txBody>
      </p:sp>
      <p:sp>
        <p:nvSpPr>
          <p:cNvPr id="4" name="Text Placeholder 3">
            <a:extLst>
              <a:ext uri="{FF2B5EF4-FFF2-40B4-BE49-F238E27FC236}">
                <a16:creationId xmlns:a16="http://schemas.microsoft.com/office/drawing/2014/main" id="{6EA4215E-35C0-4A0D-8F10-A51590BC15B9}"/>
              </a:ext>
            </a:extLst>
          </p:cNvPr>
          <p:cNvSpPr>
            <a:spLocks noGrp="1"/>
          </p:cNvSpPr>
          <p:nvPr>
            <p:ph type="body" sz="quarter" idx="11"/>
          </p:nvPr>
        </p:nvSpPr>
        <p:spPr>
          <a:xfrm>
            <a:off x="5177642" y="3088480"/>
            <a:ext cx="6304906" cy="604837"/>
          </a:xfrm>
        </p:spPr>
        <p:txBody>
          <a:bodyPr/>
          <a:lstStyle/>
          <a:p>
            <a:r>
              <a:rPr lang="fr-fr" sz="4200" dirty="0"/>
              <a:t>Événements sur la Santé</a:t>
            </a:r>
          </a:p>
        </p:txBody>
      </p:sp>
      <p:sp>
        <p:nvSpPr>
          <p:cNvPr id="12" name="Text Placeholder 11">
            <a:extLst>
              <a:ext uri="{FF2B5EF4-FFF2-40B4-BE49-F238E27FC236}">
                <a16:creationId xmlns:a16="http://schemas.microsoft.com/office/drawing/2014/main" id="{B769C4E2-63B4-4F73-A710-41CF05B1D439}"/>
              </a:ext>
            </a:extLst>
          </p:cNvPr>
          <p:cNvSpPr>
            <a:spLocks noGrp="1"/>
          </p:cNvSpPr>
          <p:nvPr>
            <p:ph type="body" sz="quarter" idx="12"/>
          </p:nvPr>
        </p:nvSpPr>
        <p:spPr>
          <a:xfrm>
            <a:off x="8383979" y="2681644"/>
            <a:ext cx="3098569" cy="442912"/>
          </a:xfrm>
        </p:spPr>
        <p:txBody>
          <a:bodyPr>
            <a:noAutofit/>
          </a:bodyPr>
          <a:lstStyle/>
          <a:p>
            <a:r>
              <a:rPr lang="fr-fr" dirty="0"/>
              <a:t>Promotion d’événements</a:t>
            </a:r>
          </a:p>
        </p:txBody>
      </p:sp>
      <p:sp>
        <p:nvSpPr>
          <p:cNvPr id="14" name="TextBox 13">
            <a:extLst>
              <a:ext uri="{FF2B5EF4-FFF2-40B4-BE49-F238E27FC236}">
                <a16:creationId xmlns:a16="http://schemas.microsoft.com/office/drawing/2014/main" id="{36F02B1A-C48B-4144-B708-8918D1AB6FF1}"/>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a:t>
            </a:r>
          </a:p>
        </p:txBody>
      </p:sp>
    </p:spTree>
    <p:extLst>
      <p:ext uri="{BB962C8B-B14F-4D97-AF65-F5344CB8AC3E}">
        <p14:creationId xmlns:p14="http://schemas.microsoft.com/office/powerpoint/2010/main" val="66816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81983-5E6D-402B-93D7-571E91D05158}"/>
              </a:ext>
            </a:extLst>
          </p:cNvPr>
          <p:cNvSpPr>
            <a:spLocks noGrp="1"/>
          </p:cNvSpPr>
          <p:nvPr>
            <p:ph type="body" sz="quarter" idx="10"/>
          </p:nvPr>
        </p:nvSpPr>
        <p:spPr/>
        <p:txBody>
          <a:bodyPr/>
          <a:lstStyle/>
          <a:p>
            <a:r>
              <a:rPr lang="fr-fr" dirty="0"/>
              <a:t>Promotion</a:t>
            </a:r>
          </a:p>
        </p:txBody>
      </p:sp>
      <p:sp>
        <p:nvSpPr>
          <p:cNvPr id="3" name="Text Placeholder 2">
            <a:extLst>
              <a:ext uri="{FF2B5EF4-FFF2-40B4-BE49-F238E27FC236}">
                <a16:creationId xmlns:a16="http://schemas.microsoft.com/office/drawing/2014/main" id="{FF26E2AA-DFA6-4C7E-B933-7B62D69F3979}"/>
              </a:ext>
            </a:extLst>
          </p:cNvPr>
          <p:cNvSpPr>
            <a:spLocks noGrp="1"/>
          </p:cNvSpPr>
          <p:nvPr>
            <p:ph type="body" sz="quarter" idx="11"/>
          </p:nvPr>
        </p:nvSpPr>
        <p:spPr/>
        <p:txBody>
          <a:bodyPr>
            <a:normAutofit/>
          </a:bodyPr>
          <a:lstStyle/>
          <a:p>
            <a:r>
              <a:rPr lang="fr-fr" dirty="0"/>
              <a:t>Rôles de leadership</a:t>
            </a:r>
          </a:p>
        </p:txBody>
      </p:sp>
      <p:sp>
        <p:nvSpPr>
          <p:cNvPr id="4" name="Text Placeholder 3">
            <a:extLst>
              <a:ext uri="{FF2B5EF4-FFF2-40B4-BE49-F238E27FC236}">
                <a16:creationId xmlns:a16="http://schemas.microsoft.com/office/drawing/2014/main" id="{7FDDF4EC-0C14-4AB0-8EA3-16468A379916}"/>
              </a:ext>
            </a:extLst>
          </p:cNvPr>
          <p:cNvSpPr>
            <a:spLocks noGrp="1"/>
          </p:cNvSpPr>
          <p:nvPr>
            <p:ph type="body" sz="quarter" idx="12"/>
          </p:nvPr>
        </p:nvSpPr>
        <p:spPr>
          <a:xfrm>
            <a:off x="628650" y="2343737"/>
            <a:ext cx="9772650" cy="1936750"/>
          </a:xfrm>
        </p:spPr>
        <p:txBody>
          <a:bodyPr/>
          <a:lstStyle/>
          <a:p>
            <a:pPr>
              <a:lnSpc>
                <a:spcPct val="120000"/>
              </a:lnSpc>
              <a:spcAft>
                <a:spcPts val="600"/>
              </a:spcAft>
            </a:pPr>
            <a:r>
              <a:rPr lang="fr-fr" sz="2400" b="1" dirty="0"/>
              <a:t>Porte-parole / Ambassadeurs de la santé</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fr-fr" sz="2200" dirty="0">
                <a:latin typeface="Ubuntu Light" panose="020B0304030602030204" pitchFamily="34" charset="0"/>
              </a:rPr>
              <a:t>Participer aux opportunités de prise de parole, aux panels et aux interviews menant</a:t>
            </a:r>
            <a:r>
              <a:rPr lang="fr-fr" sz="2200" baseline="0" dirty="0">
                <a:latin typeface="Ubuntu Light" panose="020B0304030602030204" pitchFamily="34" charset="0"/>
              </a:rPr>
              <a:t> à l’événement représentant les athlètes Special Olympics</a:t>
            </a:r>
          </a:p>
          <a:p>
            <a:pPr marL="171450" indent="-171450">
              <a:lnSpc>
                <a:spcPct val="120000"/>
              </a:lnSpc>
              <a:spcAft>
                <a:spcPts val="600"/>
              </a:spcAft>
              <a:buFont typeface="Arial" panose="020B0604020202020204" pitchFamily="34" charset="0"/>
              <a:buChar char="•"/>
            </a:pPr>
            <a:r>
              <a:rPr lang="fr-fr" sz="2200" dirty="0">
                <a:effectLst/>
                <a:latin typeface="Ubuntu Light" panose="020B0304030602030204" pitchFamily="34" charset="0"/>
                <a:ea typeface="Calibri" panose="020F0502020204030204" pitchFamily="34" charset="0"/>
              </a:rPr>
              <a:t>Présentateur lors d’une réunion sur la santé inclusive</a:t>
            </a:r>
          </a:p>
        </p:txBody>
      </p:sp>
      <p:grpSp>
        <p:nvGrpSpPr>
          <p:cNvPr id="5" name="Group 4">
            <a:extLst>
              <a:ext uri="{FF2B5EF4-FFF2-40B4-BE49-F238E27FC236}">
                <a16:creationId xmlns:a16="http://schemas.microsoft.com/office/drawing/2014/main" id="{D9EC5FC3-1376-4460-8ED5-64B821F4BA67}"/>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D0787128-C0DB-49FF-B566-A5CB59450BB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F09C2A08-B15F-4B9B-9E75-1EE3D6F838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Promotion d’événements</a:t>
              </a:r>
            </a:p>
            <a:p>
              <a:pPr marL="0" lvl="0" indent="0" algn="ctr" defTabSz="1066800">
                <a:lnSpc>
                  <a:spcPct val="90000"/>
                </a:lnSpc>
                <a:spcBef>
                  <a:spcPct val="0"/>
                </a:spcBef>
                <a:spcAft>
                  <a:spcPct val="35000"/>
                </a:spcAft>
                <a:buNone/>
              </a:pPr>
              <a:r>
                <a:rPr lang="fr-fr" sz="1400" dirty="0"/>
                <a:t>Santé</a:t>
              </a:r>
              <a:endParaRPr lang="en-US" sz="1400" kern="1200" dirty="0"/>
            </a:p>
          </p:txBody>
        </p:sp>
      </p:grpSp>
      <p:sp>
        <p:nvSpPr>
          <p:cNvPr id="9" name="TextBox 8">
            <a:extLst>
              <a:ext uri="{FF2B5EF4-FFF2-40B4-BE49-F238E27FC236}">
                <a16:creationId xmlns:a16="http://schemas.microsoft.com/office/drawing/2014/main" id="{DE4DEF1E-CE9C-483F-B7F4-B2C4E4AB5297}"/>
              </a:ext>
            </a:extLst>
          </p:cNvPr>
          <p:cNvSpPr txBox="1"/>
          <p:nvPr/>
        </p:nvSpPr>
        <p:spPr>
          <a:xfrm>
            <a:off x="579380" y="6245152"/>
            <a:ext cx="4515134"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 | ÉVÉNEMENTS SANTÉ</a:t>
            </a:r>
          </a:p>
        </p:txBody>
      </p:sp>
    </p:spTree>
    <p:extLst>
      <p:ext uri="{BB962C8B-B14F-4D97-AF65-F5344CB8AC3E}">
        <p14:creationId xmlns:p14="http://schemas.microsoft.com/office/powerpoint/2010/main" val="2359604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2385610-C871-43F2-BC6C-78FBB8AF7C83}"/>
              </a:ext>
            </a:extLst>
          </p:cNvPr>
          <p:cNvSpPr>
            <a:spLocks noGrp="1"/>
          </p:cNvSpPr>
          <p:nvPr>
            <p:ph type="body" sz="quarter" idx="12"/>
          </p:nvPr>
        </p:nvSpPr>
        <p:spPr>
          <a:xfrm>
            <a:off x="7920842" y="2681644"/>
            <a:ext cx="3561706" cy="442912"/>
          </a:xfrm>
        </p:spPr>
        <p:txBody>
          <a:bodyPr>
            <a:normAutofit/>
          </a:bodyPr>
          <a:lstStyle/>
          <a:p>
            <a:r>
              <a:rPr lang="fr-fr" dirty="0"/>
              <a:t>Promotion d’événements</a:t>
            </a:r>
          </a:p>
        </p:txBody>
      </p:sp>
      <p:grpSp>
        <p:nvGrpSpPr>
          <p:cNvPr id="6" name="Group 5">
            <a:extLst>
              <a:ext uri="{FF2B5EF4-FFF2-40B4-BE49-F238E27FC236}">
                <a16:creationId xmlns:a16="http://schemas.microsoft.com/office/drawing/2014/main" id="{43F43890-B602-4BAC-A76A-7926481B9813}"/>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04EF6A3A-B1DA-4CD6-846A-53331BDEA26F}"/>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95700CF-BBEC-4C04-9DA5-04E7247E204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295A7A5D-3526-44B1-BADB-2E615F6D1177}"/>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3" name="Text Placeholder 12">
            <a:extLst>
              <a:ext uri="{FF2B5EF4-FFF2-40B4-BE49-F238E27FC236}">
                <a16:creationId xmlns:a16="http://schemas.microsoft.com/office/drawing/2014/main" id="{1B4DFDB5-48E4-4523-B7DA-87161431562A}"/>
              </a:ext>
            </a:extLst>
          </p:cNvPr>
          <p:cNvSpPr>
            <a:spLocks noGrp="1"/>
          </p:cNvSpPr>
          <p:nvPr>
            <p:ph type="body" sz="quarter" idx="11"/>
          </p:nvPr>
        </p:nvSpPr>
        <p:spPr>
          <a:xfrm>
            <a:off x="5292828" y="3088480"/>
            <a:ext cx="6189720" cy="604837"/>
          </a:xfrm>
        </p:spPr>
        <p:txBody>
          <a:bodyPr/>
          <a:lstStyle/>
          <a:p>
            <a:r>
              <a:rPr lang="fr-fr" dirty="0"/>
              <a:t>Événements de leadership</a:t>
            </a:r>
          </a:p>
        </p:txBody>
      </p:sp>
      <p:sp>
        <p:nvSpPr>
          <p:cNvPr id="15" name="TextBox 14">
            <a:extLst>
              <a:ext uri="{FF2B5EF4-FFF2-40B4-BE49-F238E27FC236}">
                <a16:creationId xmlns:a16="http://schemas.microsoft.com/office/drawing/2014/main" id="{C64CB2A3-81F7-4FBE-BD13-BFAD0FCBEF7E}"/>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a:t>
            </a:r>
          </a:p>
        </p:txBody>
      </p:sp>
    </p:spTree>
    <p:extLst>
      <p:ext uri="{BB962C8B-B14F-4D97-AF65-F5344CB8AC3E}">
        <p14:creationId xmlns:p14="http://schemas.microsoft.com/office/powerpoint/2010/main" val="1090617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D6995-43C9-4E7F-9F0F-CE9BD9A74D47}"/>
              </a:ext>
            </a:extLst>
          </p:cNvPr>
          <p:cNvSpPr>
            <a:spLocks noGrp="1"/>
          </p:cNvSpPr>
          <p:nvPr>
            <p:ph type="body" sz="quarter" idx="10"/>
          </p:nvPr>
        </p:nvSpPr>
        <p:spPr/>
        <p:txBody>
          <a:bodyPr/>
          <a:lstStyle/>
          <a:p>
            <a:r>
              <a:rPr lang="fr-fr" dirty="0"/>
              <a:t>Promotion</a:t>
            </a:r>
          </a:p>
        </p:txBody>
      </p:sp>
      <p:sp>
        <p:nvSpPr>
          <p:cNvPr id="3" name="Text Placeholder 2">
            <a:extLst>
              <a:ext uri="{FF2B5EF4-FFF2-40B4-BE49-F238E27FC236}">
                <a16:creationId xmlns:a16="http://schemas.microsoft.com/office/drawing/2014/main" id="{4FB68D5D-09C4-4F37-97C0-5055A6BD4938}"/>
              </a:ext>
            </a:extLst>
          </p:cNvPr>
          <p:cNvSpPr>
            <a:spLocks noGrp="1"/>
          </p:cNvSpPr>
          <p:nvPr>
            <p:ph type="body" sz="quarter" idx="11"/>
          </p:nvPr>
        </p:nvSpPr>
        <p:spPr/>
        <p:txBody>
          <a:bodyPr>
            <a:normAutofit/>
          </a:bodyPr>
          <a:lstStyle/>
          <a:p>
            <a:r>
              <a:rPr lang="fr-fr" dirty="0"/>
              <a:t>Rôles de leadership</a:t>
            </a:r>
          </a:p>
        </p:txBody>
      </p:sp>
      <p:sp>
        <p:nvSpPr>
          <p:cNvPr id="4" name="Text Placeholder 3">
            <a:extLst>
              <a:ext uri="{FF2B5EF4-FFF2-40B4-BE49-F238E27FC236}">
                <a16:creationId xmlns:a16="http://schemas.microsoft.com/office/drawing/2014/main" id="{CACBCA86-3A03-441F-93FE-9DBFE8E5F92E}"/>
              </a:ext>
            </a:extLst>
          </p:cNvPr>
          <p:cNvSpPr>
            <a:spLocks noGrp="1"/>
          </p:cNvSpPr>
          <p:nvPr>
            <p:ph type="body" sz="quarter" idx="12"/>
          </p:nvPr>
        </p:nvSpPr>
        <p:spPr>
          <a:xfrm>
            <a:off x="628650" y="2105025"/>
            <a:ext cx="10557906" cy="3880139"/>
          </a:xfrm>
        </p:spPr>
        <p:txBody>
          <a:bodyPr>
            <a:normAutofit fontScale="92500"/>
          </a:bodyPr>
          <a:lstStyle/>
          <a:p>
            <a:pPr marL="342900" indent="-342900">
              <a:lnSpc>
                <a:spcPct val="160000"/>
              </a:lnSpc>
              <a:buFont typeface="Arial" panose="020B0604020202020204" pitchFamily="34" charset="0"/>
              <a:buChar char="•"/>
            </a:pPr>
            <a:r>
              <a:rPr lang="fr-fr" sz="2400" dirty="0">
                <a:effectLst/>
                <a:latin typeface="Ubuntu Light" panose="020B0304030602030204" pitchFamily="34" charset="0"/>
                <a:ea typeface="Times New Roman" panose="02020603050405020304" pitchFamily="18" charset="0"/>
              </a:rPr>
              <a:t>Recruter plus de participants (athlètes leaders).</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fr-fr" sz="2400" dirty="0">
                <a:effectLst/>
                <a:latin typeface="Ubuntu Light" panose="020B0304030602030204" pitchFamily="34" charset="0"/>
                <a:ea typeface="Times New Roman" panose="02020603050405020304" pitchFamily="18" charset="0"/>
              </a:rPr>
              <a:t>Interroger les participants à l’événement et partager les interviews / Recueillir</a:t>
            </a:r>
            <a:br>
              <a:rPr lang="fr-fr" sz="2400" dirty="0">
                <a:effectLst/>
                <a:latin typeface="Ubuntu Light" panose="020B0304030602030204" pitchFamily="34" charset="0"/>
                <a:ea typeface="Times New Roman" panose="02020603050405020304" pitchFamily="18" charset="0"/>
              </a:rPr>
            </a:br>
            <a:r>
              <a:rPr lang="fr-fr" sz="2400" dirty="0">
                <a:effectLst/>
                <a:latin typeface="Ubuntu Light" panose="020B0304030602030204" pitchFamily="34" charset="0"/>
                <a:ea typeface="Times New Roman" panose="02020603050405020304" pitchFamily="18" charset="0"/>
              </a:rPr>
              <a:t>les témoignages des participants (y compris les athlètes leaders qui participent).</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fr-fr" sz="2400" dirty="0">
                <a:effectLst/>
                <a:latin typeface="Ubuntu Light" panose="020B0304030602030204" pitchFamily="34" charset="0"/>
                <a:ea typeface="Times New Roman" panose="02020603050405020304" pitchFamily="18" charset="0"/>
              </a:rPr>
              <a:t>Promotion TV/presse locale pour les délégations participant aux événements.</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fr-fr" sz="2400" dirty="0">
                <a:effectLst/>
                <a:latin typeface="Ubuntu Light" panose="020B0304030602030204" pitchFamily="34" charset="0"/>
                <a:ea typeface="Times New Roman" panose="02020603050405020304" pitchFamily="18" charset="0"/>
              </a:rPr>
              <a:t>Entretien avec la presse sur l’événement.</a:t>
            </a:r>
            <a:endParaRPr lang="en-US" sz="2400" dirty="0">
              <a:effectLst/>
              <a:latin typeface="Ubuntu Light" panose="020B0304030602030204" pitchFamily="34" charset="0"/>
              <a:ea typeface="Calibri" panose="020F0502020204030204" pitchFamily="34" charset="0"/>
            </a:endParaRPr>
          </a:p>
          <a:p>
            <a:pPr marL="342900" indent="-342900">
              <a:lnSpc>
                <a:spcPct val="160000"/>
              </a:lnSpc>
              <a:buFont typeface="Arial" panose="020B0604020202020204" pitchFamily="34" charset="0"/>
              <a:buChar char="•"/>
            </a:pPr>
            <a:r>
              <a:rPr lang="fr-fr" sz="2400" dirty="0">
                <a:effectLst/>
                <a:latin typeface="Ubuntu Light" panose="020B0304030602030204" pitchFamily="34" charset="0"/>
                <a:ea typeface="Times New Roman" panose="02020603050405020304" pitchFamily="18" charset="0"/>
              </a:rPr>
              <a:t>Être un influenceur sur les réseaux sociaux.</a:t>
            </a:r>
            <a:endParaRPr lang="en-US" sz="2400" dirty="0">
              <a:effectLst/>
              <a:latin typeface="Ubuntu Light" panose="020B0304030602030204" pitchFamily="34" charset="0"/>
              <a:ea typeface="Calibri" panose="020F0502020204030204" pitchFamily="34" charset="0"/>
            </a:endParaRPr>
          </a:p>
          <a:p>
            <a:endParaRPr lang="en-US" dirty="0"/>
          </a:p>
        </p:txBody>
      </p:sp>
      <p:grpSp>
        <p:nvGrpSpPr>
          <p:cNvPr id="11" name="Group 10">
            <a:extLst>
              <a:ext uri="{FF2B5EF4-FFF2-40B4-BE49-F238E27FC236}">
                <a16:creationId xmlns:a16="http://schemas.microsoft.com/office/drawing/2014/main" id="{B99F7C28-5CAE-410C-A27A-44B0C00D1C2C}"/>
              </a:ext>
            </a:extLst>
          </p:cNvPr>
          <p:cNvGrpSpPr/>
          <p:nvPr/>
        </p:nvGrpSpPr>
        <p:grpSpPr>
          <a:xfrm>
            <a:off x="10007601" y="318749"/>
            <a:ext cx="1798514" cy="1766317"/>
            <a:chOff x="2445002" y="-212162"/>
            <a:chExt cx="2331721" cy="2289980"/>
          </a:xfrm>
          <a:solidFill>
            <a:srgbClr val="179984"/>
          </a:solidFill>
        </p:grpSpPr>
        <p:sp>
          <p:nvSpPr>
            <p:cNvPr id="12" name="Flowchart: Connector 11">
              <a:extLst>
                <a:ext uri="{FF2B5EF4-FFF2-40B4-BE49-F238E27FC236}">
                  <a16:creationId xmlns:a16="http://schemas.microsoft.com/office/drawing/2014/main" id="{62049403-2E85-4E7F-BA63-85A0574594E7}"/>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lowchart: Connector 4">
              <a:extLst>
                <a:ext uri="{FF2B5EF4-FFF2-40B4-BE49-F238E27FC236}">
                  <a16:creationId xmlns:a16="http://schemas.microsoft.com/office/drawing/2014/main" id="{803A6BD2-CF94-4086-87C8-EF18F80F60C3}"/>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Promotion d’événements</a:t>
              </a:r>
            </a:p>
            <a:p>
              <a:pPr marL="0" lvl="0" indent="0" algn="ctr" defTabSz="1066800">
                <a:lnSpc>
                  <a:spcPct val="90000"/>
                </a:lnSpc>
                <a:spcBef>
                  <a:spcPct val="0"/>
                </a:spcBef>
                <a:spcAft>
                  <a:spcPct val="35000"/>
                </a:spcAft>
                <a:buNone/>
              </a:pPr>
              <a:r>
                <a:rPr lang="fr-fr" sz="1400" dirty="0"/>
                <a:t>Leadership</a:t>
              </a:r>
              <a:endParaRPr lang="en-US" sz="1400" kern="1200" dirty="0"/>
            </a:p>
          </p:txBody>
        </p:sp>
      </p:grpSp>
      <p:sp>
        <p:nvSpPr>
          <p:cNvPr id="15" name="TextBox 14">
            <a:extLst>
              <a:ext uri="{FF2B5EF4-FFF2-40B4-BE49-F238E27FC236}">
                <a16:creationId xmlns:a16="http://schemas.microsoft.com/office/drawing/2014/main" id="{13A3B6F0-BE27-41EB-A19E-B75F34B740F5}"/>
              </a:ext>
            </a:extLst>
          </p:cNvPr>
          <p:cNvSpPr txBox="1"/>
          <p:nvPr/>
        </p:nvSpPr>
        <p:spPr>
          <a:xfrm>
            <a:off x="579380" y="6245152"/>
            <a:ext cx="4669514"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3 : PROMOTION | ÉVÉNEMENTS DE LEADERSHIP</a:t>
            </a:r>
          </a:p>
        </p:txBody>
      </p:sp>
    </p:spTree>
    <p:extLst>
      <p:ext uri="{BB962C8B-B14F-4D97-AF65-F5344CB8AC3E}">
        <p14:creationId xmlns:p14="http://schemas.microsoft.com/office/powerpoint/2010/main" val="155996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092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D7A49E-284A-46D9-AF37-8F1D49D905FD}"/>
              </a:ext>
            </a:extLst>
          </p:cNvPr>
          <p:cNvSpPr>
            <a:spLocks noGrp="1"/>
          </p:cNvSpPr>
          <p:nvPr>
            <p:ph type="body" sz="quarter" idx="10"/>
          </p:nvPr>
        </p:nvSpPr>
        <p:spPr>
          <a:xfrm>
            <a:off x="800099" y="1636247"/>
            <a:ext cx="8293101" cy="1249402"/>
          </a:xfrm>
        </p:spPr>
        <p:txBody>
          <a:bodyPr>
            <a:normAutofit fontScale="92500" lnSpcReduction="10000"/>
          </a:bodyPr>
          <a:lstStyle/>
          <a:p>
            <a:r>
              <a:rPr lang="fr-fr" dirty="0"/>
              <a:t>Leçon 4 : Exécuter un </a:t>
            </a:r>
          </a:p>
          <a:p>
            <a:r>
              <a:rPr lang="fr-fr" dirty="0"/>
              <a:t>Événements Special Olympics</a:t>
            </a:r>
          </a:p>
        </p:txBody>
      </p:sp>
      <p:sp>
        <p:nvSpPr>
          <p:cNvPr id="6" name="Text Placeholder 5">
            <a:extLst>
              <a:ext uri="{FF2B5EF4-FFF2-40B4-BE49-F238E27FC236}">
                <a16:creationId xmlns:a16="http://schemas.microsoft.com/office/drawing/2014/main" id="{DAAD9AA7-CDBE-493C-A541-5742D8BDB1E0}"/>
              </a:ext>
            </a:extLst>
          </p:cNvPr>
          <p:cNvSpPr>
            <a:spLocks noGrp="1"/>
          </p:cNvSpPr>
          <p:nvPr>
            <p:ph type="body" sz="quarter" idx="11"/>
          </p:nvPr>
        </p:nvSpPr>
        <p:spPr>
          <a:xfrm>
            <a:off x="819150" y="3289300"/>
            <a:ext cx="9410700" cy="571500"/>
          </a:xfrm>
        </p:spPr>
        <p:txBody>
          <a:bodyPr/>
          <a:lstStyle/>
          <a:p>
            <a:r>
              <a:rPr lang="fr-fr" dirty="0"/>
              <a:t>Au cours de cette leçon, nous allons :</a:t>
            </a:r>
          </a:p>
        </p:txBody>
      </p:sp>
      <p:sp>
        <p:nvSpPr>
          <p:cNvPr id="7" name="Text Placeholder 6">
            <a:extLst>
              <a:ext uri="{FF2B5EF4-FFF2-40B4-BE49-F238E27FC236}">
                <a16:creationId xmlns:a16="http://schemas.microsoft.com/office/drawing/2014/main" id="{AF97260A-DCF1-4549-840F-FEAEF3F49676}"/>
              </a:ext>
            </a:extLst>
          </p:cNvPr>
          <p:cNvSpPr>
            <a:spLocks noGrp="1"/>
          </p:cNvSpPr>
          <p:nvPr>
            <p:ph type="body" sz="quarter" idx="12"/>
          </p:nvPr>
        </p:nvSpPr>
        <p:spPr>
          <a:xfrm>
            <a:off x="800100" y="3731400"/>
            <a:ext cx="9410700" cy="1478001"/>
          </a:xfrm>
        </p:spPr>
        <p:txBody>
          <a:bodyPr/>
          <a:lstStyle/>
          <a:p>
            <a:r>
              <a:rPr lang="fr-fr"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Apprendre quels rôles de bénévole de membre du personnel vous pouvez avoir dans les événements Special Olympics</a:t>
            </a:r>
            <a:endParaRPr lang="en-US" sz="16100" b="1" u="sng"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206468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2A7D313-7151-4F67-8580-6AC3931F9F91}"/>
              </a:ext>
            </a:extLst>
          </p:cNvPr>
          <p:cNvGraphicFramePr/>
          <p:nvPr>
            <p:extLst>
              <p:ext uri="{D42A27DB-BD31-4B8C-83A1-F6EECF244321}">
                <p14:modId xmlns:p14="http://schemas.microsoft.com/office/powerpoint/2010/main" val="20514257"/>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Icône&#10;&#10;Description générée automatiquement">
            <a:extLst>
              <a:ext uri="{FF2B5EF4-FFF2-40B4-BE49-F238E27FC236}">
                <a16:creationId xmlns:a16="http://schemas.microsoft.com/office/drawing/2014/main" id="{5C20641B-0139-46CB-B76F-803C987779BC}"/>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spTree>
    <p:extLst>
      <p:ext uri="{BB962C8B-B14F-4D97-AF65-F5344CB8AC3E}">
        <p14:creationId xmlns:p14="http://schemas.microsoft.com/office/powerpoint/2010/main" val="1285458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11C9D5-9BFF-424D-8EAF-320358DC36D9}"/>
              </a:ext>
            </a:extLst>
          </p:cNvPr>
          <p:cNvSpPr>
            <a:spLocks noGrp="1"/>
          </p:cNvSpPr>
          <p:nvPr>
            <p:ph type="body" sz="quarter" idx="10"/>
          </p:nvPr>
        </p:nvSpPr>
        <p:spPr/>
        <p:txBody>
          <a:bodyPr/>
          <a:lstStyle/>
          <a:p>
            <a:r>
              <a:rPr lang="fr-fr" dirty="0"/>
              <a:t>Exécution</a:t>
            </a:r>
          </a:p>
        </p:txBody>
      </p:sp>
      <p:sp>
        <p:nvSpPr>
          <p:cNvPr id="3" name="Text Placeholder 2">
            <a:extLst>
              <a:ext uri="{FF2B5EF4-FFF2-40B4-BE49-F238E27FC236}">
                <a16:creationId xmlns:a16="http://schemas.microsoft.com/office/drawing/2014/main" id="{CC86534E-D9B3-4C22-AC62-F3B055CBAEB1}"/>
              </a:ext>
            </a:extLst>
          </p:cNvPr>
          <p:cNvSpPr>
            <a:spLocks noGrp="1"/>
          </p:cNvSpPr>
          <p:nvPr>
            <p:ph type="body" sz="quarter" idx="11"/>
          </p:nvPr>
        </p:nvSpPr>
        <p:spPr/>
        <p:txBody>
          <a:bodyPr>
            <a:normAutofit/>
          </a:bodyPr>
          <a:lstStyle/>
          <a:p>
            <a:r>
              <a:rPr lang="fr-fr" dirty="0"/>
              <a:t>Formation de compétences</a:t>
            </a:r>
          </a:p>
        </p:txBody>
      </p:sp>
      <p:sp>
        <p:nvSpPr>
          <p:cNvPr id="5" name="Text Placeholder 3">
            <a:extLst>
              <a:ext uri="{FF2B5EF4-FFF2-40B4-BE49-F238E27FC236}">
                <a16:creationId xmlns:a16="http://schemas.microsoft.com/office/drawing/2014/main" id="{33262626-7A5E-4D8C-BA6C-0F31149C9578}"/>
              </a:ext>
            </a:extLst>
          </p:cNvPr>
          <p:cNvSpPr txBox="1">
            <a:spLocks/>
          </p:cNvSpPr>
          <p:nvPr/>
        </p:nvSpPr>
        <p:spPr>
          <a:xfrm>
            <a:off x="628650" y="2359012"/>
            <a:ext cx="9772650" cy="308927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fr-fr" b="1" dirty="0">
                <a:solidFill>
                  <a:srgbClr val="009A79"/>
                </a:solidFill>
              </a:rPr>
              <a:t>BÉNÉVOLE D’ÉVÉNEMENT</a:t>
            </a:r>
          </a:p>
          <a:p>
            <a:pPr marL="457200" indent="-457200">
              <a:buFont typeface="Arial" panose="020B0604020202020204" pitchFamily="34" charset="0"/>
              <a:buChar char="•"/>
            </a:pPr>
            <a:r>
              <a:rPr lang="fr-fr" b="1" dirty="0"/>
              <a:t>Gestion du temps </a:t>
            </a:r>
            <a:r>
              <a:rPr lang="fr-fr" dirty="0"/>
              <a:t>/2 h</a:t>
            </a:r>
            <a:endParaRPr lang="en-US" dirty="0"/>
          </a:p>
          <a:p>
            <a:pPr marL="457200" indent="-457200">
              <a:buFont typeface="Arial" panose="020B0604020202020204" pitchFamily="34" charset="0"/>
              <a:buChar char="•"/>
            </a:pPr>
            <a:r>
              <a:rPr lang="fr-fr" b="1" dirty="0"/>
              <a:t>Collaborer avec d’autres personnes </a:t>
            </a:r>
            <a:r>
              <a:rPr lang="fr-fr" dirty="0"/>
              <a:t>/2 h</a:t>
            </a:r>
            <a:endParaRPr lang="en-US" dirty="0"/>
          </a:p>
          <a:p>
            <a:pPr marL="457200" indent="-457200">
              <a:buFont typeface="Arial" panose="020B0604020202020204" pitchFamily="34" charset="0"/>
              <a:buChar char="•"/>
            </a:pPr>
            <a:r>
              <a:rPr lang="fr-fr" b="1" dirty="0"/>
              <a:t>Leadership Unifié </a:t>
            </a:r>
            <a:r>
              <a:rPr lang="fr-fr" dirty="0"/>
              <a:t>/2 h</a:t>
            </a:r>
            <a:endParaRPr lang="en-US" dirty="0"/>
          </a:p>
        </p:txBody>
      </p:sp>
      <p:grpSp>
        <p:nvGrpSpPr>
          <p:cNvPr id="6" name="Group 5">
            <a:extLst>
              <a:ext uri="{FF2B5EF4-FFF2-40B4-BE49-F238E27FC236}">
                <a16:creationId xmlns:a16="http://schemas.microsoft.com/office/drawing/2014/main" id="{7265F00D-DE17-4591-B49F-1D0815A94D6A}"/>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3DB1F20A-33E9-4AC8-94C8-7834C9D00B1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86D701FB-C6C8-4476-B7F7-2C47DE25718E}"/>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Exécution </a:t>
              </a:r>
              <a:r>
                <a:rPr lang="fr-fr" sz="1400" b="1" dirty="0"/>
                <a:t>d’événement</a:t>
              </a:r>
              <a:endParaRPr lang="en-US" sz="1400" b="1" kern="1200" dirty="0"/>
            </a:p>
          </p:txBody>
        </p:sp>
      </p:grpSp>
      <p:sp>
        <p:nvSpPr>
          <p:cNvPr id="10" name="TextBox 9">
            <a:extLst>
              <a:ext uri="{FF2B5EF4-FFF2-40B4-BE49-F238E27FC236}">
                <a16:creationId xmlns:a16="http://schemas.microsoft.com/office/drawing/2014/main" id="{88E89888-E092-4910-A918-3C36CE47A9CD}"/>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 EXÉCUTION</a:t>
            </a:r>
          </a:p>
        </p:txBody>
      </p:sp>
    </p:spTree>
    <p:extLst>
      <p:ext uri="{BB962C8B-B14F-4D97-AF65-F5344CB8AC3E}">
        <p14:creationId xmlns:p14="http://schemas.microsoft.com/office/powerpoint/2010/main" val="1543251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6A1B570-060F-47E3-B403-157AD90FD80A}"/>
              </a:ext>
            </a:extLst>
          </p:cNvPr>
          <p:cNvSpPr>
            <a:spLocks noGrp="1"/>
          </p:cNvSpPr>
          <p:nvPr>
            <p:ph type="body" sz="quarter" idx="10"/>
          </p:nvPr>
        </p:nvSpPr>
        <p:spPr>
          <a:xfrm>
            <a:off x="628650" y="548419"/>
            <a:ext cx="9610725" cy="581025"/>
          </a:xfrm>
        </p:spPr>
        <p:txBody>
          <a:bodyPr/>
          <a:lstStyle/>
          <a:p>
            <a:r>
              <a:rPr lang="fr-fr" sz="3600" dirty="0"/>
              <a:t>Présentation du Module</a:t>
            </a:r>
          </a:p>
        </p:txBody>
      </p:sp>
      <p:sp>
        <p:nvSpPr>
          <p:cNvPr id="10" name="Text Placeholder 9">
            <a:extLst>
              <a:ext uri="{FF2B5EF4-FFF2-40B4-BE49-F238E27FC236}">
                <a16:creationId xmlns:a16="http://schemas.microsoft.com/office/drawing/2014/main" id="{6906A69F-E8D3-4AD8-885F-5C4CC41BA498}"/>
              </a:ext>
            </a:extLst>
          </p:cNvPr>
          <p:cNvSpPr>
            <a:spLocks noGrp="1"/>
          </p:cNvSpPr>
          <p:nvPr>
            <p:ph type="body" sz="quarter" idx="11"/>
          </p:nvPr>
        </p:nvSpPr>
        <p:spPr>
          <a:xfrm>
            <a:off x="628650" y="1129173"/>
            <a:ext cx="9591675" cy="581025"/>
          </a:xfrm>
        </p:spPr>
        <p:txBody>
          <a:bodyPr>
            <a:normAutofit/>
          </a:bodyPr>
          <a:lstStyle/>
          <a:p>
            <a:r>
              <a:rPr lang="fr-fr" sz="3200" dirty="0"/>
              <a:t>Partie 2</a:t>
            </a:r>
          </a:p>
        </p:txBody>
      </p:sp>
      <p:graphicFrame>
        <p:nvGraphicFramePr>
          <p:cNvPr id="12" name="Table 11">
            <a:extLst>
              <a:ext uri="{FF2B5EF4-FFF2-40B4-BE49-F238E27FC236}">
                <a16:creationId xmlns:a16="http://schemas.microsoft.com/office/drawing/2014/main" id="{39760F61-24BE-4294-A360-D97228F017AB}"/>
              </a:ext>
            </a:extLst>
          </p:cNvPr>
          <p:cNvGraphicFramePr>
            <a:graphicFrameLocks noGrp="1"/>
          </p:cNvGraphicFramePr>
          <p:nvPr>
            <p:extLst>
              <p:ext uri="{D42A27DB-BD31-4B8C-83A1-F6EECF244321}">
                <p14:modId xmlns:p14="http://schemas.microsoft.com/office/powerpoint/2010/main" val="1549347911"/>
              </p:ext>
            </p:extLst>
          </p:nvPr>
        </p:nvGraphicFramePr>
        <p:xfrm>
          <a:off x="778002" y="1735703"/>
          <a:ext cx="8019796" cy="4436989"/>
        </p:xfrm>
        <a:graphic>
          <a:graphicData uri="http://schemas.openxmlformats.org/drawingml/2006/table">
            <a:tbl>
              <a:tblPr firstRow="1" firstCol="1" bandRow="1">
                <a:tableStyleId>{F2DE63D5-997A-4646-A377-4702673A728D}</a:tableStyleId>
              </a:tblPr>
              <a:tblGrid>
                <a:gridCol w="3437738">
                  <a:extLst>
                    <a:ext uri="{9D8B030D-6E8A-4147-A177-3AD203B41FA5}">
                      <a16:colId xmlns:a16="http://schemas.microsoft.com/office/drawing/2014/main" val="4205956546"/>
                    </a:ext>
                  </a:extLst>
                </a:gridCol>
                <a:gridCol w="4582058">
                  <a:extLst>
                    <a:ext uri="{9D8B030D-6E8A-4147-A177-3AD203B41FA5}">
                      <a16:colId xmlns:a16="http://schemas.microsoft.com/office/drawing/2014/main" val="433894951"/>
                    </a:ext>
                  </a:extLst>
                </a:gridCol>
              </a:tblGrid>
              <a:tr h="301047">
                <a:tc>
                  <a:txBody>
                    <a:bodyPr/>
                    <a:lstStyle/>
                    <a:p>
                      <a:pPr marL="0" marR="0">
                        <a:spcBef>
                          <a:spcPts val="0"/>
                        </a:spcBef>
                        <a:spcAft>
                          <a:spcPts val="0"/>
                        </a:spcAft>
                      </a:pPr>
                      <a:r>
                        <a:rPr lang="fr-fr" sz="2000" dirty="0">
                          <a:effectLst/>
                        </a:rPr>
                        <a:t>Rôle de leadership</a:t>
                      </a:r>
                      <a:endParaRPr lang="en-US" sz="2000" b="1" dirty="0">
                        <a:solidFill>
                          <a:srgbClr val="808080"/>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fr-fr" sz="2000" dirty="0">
                          <a:effectLst/>
                        </a:rPr>
                        <a:t>Cours</a:t>
                      </a:r>
                      <a:endParaRPr lang="en-US" sz="2000" b="1" dirty="0">
                        <a:solidFill>
                          <a:srgbClr val="808080"/>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142335"/>
                  </a:ext>
                </a:extLst>
              </a:tr>
              <a:tr h="1742969">
                <a:tc>
                  <a:txBody>
                    <a:bodyPr/>
                    <a:lstStyle/>
                    <a:p>
                      <a:pPr marL="0" marR="0">
                        <a:spcBef>
                          <a:spcPts val="0"/>
                        </a:spcBef>
                        <a:spcAft>
                          <a:spcPts val="0"/>
                        </a:spcAft>
                      </a:pPr>
                      <a:r>
                        <a:rPr lang="fr-fr" sz="1900" b="1" dirty="0">
                          <a:effectLst/>
                        </a:rPr>
                        <a:t>Planificateur d’événements</a:t>
                      </a:r>
                      <a:endParaRPr lang="en-US" sz="19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42900" marR="0" lvl="0" indent="-342900">
                        <a:lnSpc>
                          <a:spcPct val="150000"/>
                        </a:lnSpc>
                        <a:spcBef>
                          <a:spcPts val="0"/>
                        </a:spcBef>
                        <a:spcAft>
                          <a:spcPts val="0"/>
                        </a:spcAft>
                        <a:buFont typeface="+mj-lt"/>
                        <a:buAutoNum type="arabicPeriod"/>
                        <a:tabLst>
                          <a:tab pos="457200" algn="l"/>
                        </a:tabLst>
                      </a:pPr>
                      <a:r>
                        <a:rPr lang="fr-fr" sz="1800" dirty="0">
                          <a:effectLst/>
                        </a:rPr>
                        <a:t>Gestion du temps</a:t>
                      </a:r>
                    </a:p>
                    <a:p>
                      <a:pPr marL="342900" marR="0" lvl="0" indent="-342900">
                        <a:lnSpc>
                          <a:spcPct val="150000"/>
                        </a:lnSpc>
                        <a:spcBef>
                          <a:spcPts val="0"/>
                        </a:spcBef>
                        <a:spcAft>
                          <a:spcPts val="0"/>
                        </a:spcAft>
                        <a:buFont typeface="+mj-lt"/>
                        <a:buAutoNum type="arabicPeriod"/>
                        <a:tabLst>
                          <a:tab pos="457200" algn="l"/>
                        </a:tabLst>
                      </a:pPr>
                      <a:r>
                        <a:rPr lang="fr-fr" sz="1800" dirty="0">
                          <a:effectLst/>
                        </a:rPr>
                        <a:t>Représentant des athlètes</a:t>
                      </a:r>
                    </a:p>
                    <a:p>
                      <a:pPr marL="202565" marR="0">
                        <a:lnSpc>
                          <a:spcPct val="115000"/>
                        </a:lnSpc>
                        <a:spcBef>
                          <a:spcPts val="0"/>
                        </a:spcBef>
                        <a:spcAft>
                          <a:spcPts val="0"/>
                        </a:spcAft>
                      </a:pPr>
                      <a:r>
                        <a:rPr lang="fr-fr" sz="1800" b="1" dirty="0">
                          <a:effectLst/>
                        </a:rPr>
                        <a:t>Leçon 1 : </a:t>
                      </a:r>
                      <a:r>
                        <a:rPr lang="fr-fr" sz="1800" dirty="0">
                          <a:effectLst/>
                        </a:rPr>
                        <a:t>Préparer les réunions</a:t>
                      </a:r>
                    </a:p>
                    <a:p>
                      <a:pPr marL="202565" marR="0">
                        <a:lnSpc>
                          <a:spcPct val="115000"/>
                        </a:lnSpc>
                        <a:spcBef>
                          <a:spcPts val="0"/>
                        </a:spcBef>
                        <a:spcAft>
                          <a:spcPts val="0"/>
                        </a:spcAft>
                      </a:pPr>
                      <a:r>
                        <a:rPr lang="fr-fr" sz="1800" b="1" dirty="0">
                          <a:effectLst/>
                        </a:rPr>
                        <a:t>Leçon 2 : </a:t>
                      </a:r>
                      <a:r>
                        <a:rPr lang="fr-fr" sz="1800" dirty="0">
                          <a:effectLst/>
                        </a:rPr>
                        <a:t>Comportements en réunion</a:t>
                      </a:r>
                    </a:p>
                    <a:p>
                      <a:pPr marL="202565" marR="0">
                        <a:lnSpc>
                          <a:spcPct val="115000"/>
                        </a:lnSpc>
                        <a:spcBef>
                          <a:spcPts val="0"/>
                        </a:spcBef>
                        <a:spcAft>
                          <a:spcPts val="0"/>
                        </a:spcAft>
                      </a:pPr>
                      <a:r>
                        <a:rPr lang="fr-fr" sz="1800" b="1" dirty="0">
                          <a:effectLst/>
                        </a:rPr>
                        <a:t>Leçon 5 : </a:t>
                      </a:r>
                      <a:r>
                        <a:rPr lang="fr-fr" sz="1800" dirty="0">
                          <a:effectLst/>
                        </a:rPr>
                        <a:t>Comités</a:t>
                      </a:r>
                      <a:endParaRPr lang="en-US" sz="1800"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20144938"/>
                  </a:ext>
                </a:extLst>
              </a:tr>
              <a:tr h="726934">
                <a:tc>
                  <a:txBody>
                    <a:bodyPr/>
                    <a:lstStyle/>
                    <a:p>
                      <a:pPr marL="0" marR="0">
                        <a:lnSpc>
                          <a:spcPct val="107000"/>
                        </a:lnSpc>
                        <a:spcBef>
                          <a:spcPts val="0"/>
                        </a:spcBef>
                        <a:spcAft>
                          <a:spcPts val="0"/>
                        </a:spcAft>
                      </a:pPr>
                      <a:r>
                        <a:rPr lang="fr-fr" sz="1900" b="1">
                          <a:effectLst/>
                        </a:rPr>
                        <a:t>Promoteur d’événements</a:t>
                      </a:r>
                      <a:endParaRPr lang="en-US" sz="1900" b="1">
                        <a:effectLst/>
                        <a:latin typeface="Calibri" panose="020F0502020204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tcPr>
                </a:tc>
                <a:tc>
                  <a:txBody>
                    <a:bodyPr/>
                    <a:lstStyle/>
                    <a:p>
                      <a:pPr marL="342900" marR="0" lvl="0" indent="-342900">
                        <a:lnSpc>
                          <a:spcPct val="115000"/>
                        </a:lnSpc>
                        <a:spcBef>
                          <a:spcPts val="0"/>
                        </a:spcBef>
                        <a:spcAft>
                          <a:spcPts val="0"/>
                        </a:spcAft>
                        <a:buFont typeface="+mj-lt"/>
                        <a:buAutoNum type="arabicPeriod"/>
                        <a:tabLst>
                          <a:tab pos="457200" algn="l"/>
                        </a:tabLst>
                      </a:pPr>
                      <a:r>
                        <a:rPr lang="fr-fr" sz="1800" dirty="0">
                          <a:effectLst/>
                        </a:rPr>
                        <a:t>Messager international, ou</a:t>
                      </a:r>
                    </a:p>
                    <a:p>
                      <a:pPr marL="342900" marR="0" lvl="0" indent="-342900">
                        <a:lnSpc>
                          <a:spcPct val="150000"/>
                        </a:lnSpc>
                        <a:spcBef>
                          <a:spcPts val="0"/>
                        </a:spcBef>
                        <a:spcAft>
                          <a:spcPts val="0"/>
                        </a:spcAft>
                        <a:buFont typeface="+mj-lt"/>
                        <a:buAutoNum type="arabicPeriod"/>
                        <a:tabLst>
                          <a:tab pos="457200" algn="l"/>
                        </a:tabLst>
                      </a:pPr>
                      <a:r>
                        <a:rPr lang="fr-fr" sz="1800" dirty="0">
                          <a:effectLst/>
                        </a:rPr>
                        <a:t>Ambassadeur de la santé</a:t>
                      </a:r>
                      <a:endParaRPr lang="en-US" sz="18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72598526"/>
                  </a:ext>
                </a:extLst>
              </a:tr>
              <a:tr h="841880">
                <a:tc>
                  <a:txBody>
                    <a:bodyPr/>
                    <a:lstStyle/>
                    <a:p>
                      <a:pPr marL="0" marR="0">
                        <a:lnSpc>
                          <a:spcPct val="107000"/>
                        </a:lnSpc>
                        <a:spcBef>
                          <a:spcPts val="0"/>
                        </a:spcBef>
                        <a:spcAft>
                          <a:spcPts val="0"/>
                        </a:spcAft>
                      </a:pPr>
                      <a:r>
                        <a:rPr lang="fr-fr" sz="1900" b="1" dirty="0">
                          <a:effectLst/>
                        </a:rPr>
                        <a:t>Bénévole d’événement</a:t>
                      </a:r>
                      <a:endParaRPr lang="en-US" sz="1900" b="1" dirty="0">
                        <a:effectLst/>
                        <a:latin typeface="Calibri" panose="020F0502020204030204" pitchFamily="34" charset="0"/>
                        <a:ea typeface="Calibri" panose="020F0502020204030204" pitchFamily="34" charset="0"/>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mj-lt"/>
                        <a:buAutoNum type="arabicPeriod"/>
                        <a:tabLst>
                          <a:tab pos="457200" algn="l"/>
                        </a:tabLst>
                      </a:pPr>
                      <a:r>
                        <a:rPr lang="fr-fr" sz="1800" dirty="0">
                          <a:effectLst/>
                        </a:rPr>
                        <a:t>Gestion du temps</a:t>
                      </a:r>
                    </a:p>
                    <a:p>
                      <a:pPr marL="342900" marR="0" lvl="0" indent="-342900">
                        <a:lnSpc>
                          <a:spcPct val="150000"/>
                        </a:lnSpc>
                        <a:spcBef>
                          <a:spcPts val="0"/>
                        </a:spcBef>
                        <a:spcAft>
                          <a:spcPts val="0"/>
                        </a:spcAft>
                        <a:buFont typeface="+mj-lt"/>
                        <a:buAutoNum type="arabicPeriod"/>
                        <a:tabLst>
                          <a:tab pos="457200" algn="l"/>
                        </a:tabLst>
                      </a:pPr>
                      <a:r>
                        <a:rPr lang="fr-fr" sz="1800" dirty="0">
                          <a:effectLst/>
                        </a:rPr>
                        <a:t>Collaborer avec d’autres personnes</a:t>
                      </a:r>
                    </a:p>
                    <a:p>
                      <a:pPr marL="342900" marR="0" lvl="0" indent="-342900">
                        <a:lnSpc>
                          <a:spcPct val="150000"/>
                        </a:lnSpc>
                        <a:spcBef>
                          <a:spcPts val="0"/>
                        </a:spcBef>
                        <a:spcAft>
                          <a:spcPts val="0"/>
                        </a:spcAft>
                        <a:buFont typeface="+mj-lt"/>
                        <a:buAutoNum type="arabicPeriod"/>
                        <a:tabLst>
                          <a:tab pos="457200" algn="l"/>
                        </a:tabLst>
                      </a:pPr>
                      <a:r>
                        <a:rPr lang="fr-fr" sz="1800" dirty="0">
                          <a:effectLst/>
                        </a:rPr>
                        <a:t>Leadership Unifié</a:t>
                      </a:r>
                      <a:endParaRPr lang="en-US" sz="1800" b="1" dirty="0">
                        <a:solidFill>
                          <a:srgbClr val="016A5F"/>
                        </a:solidFill>
                        <a:effectLst/>
                        <a:latin typeface="Ubuntu" panose="020B0504030602030204" pitchFamily="34" charset="0"/>
                        <a:ea typeface="Calibri" panose="020F0502020204030204" pitchFamily="34" charset="0"/>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6124200"/>
                  </a:ext>
                </a:extLst>
              </a:tr>
            </a:tbl>
          </a:graphicData>
        </a:graphic>
      </p:graphicFrame>
      <p:sp>
        <p:nvSpPr>
          <p:cNvPr id="7" name="TextBox 6">
            <a:extLst>
              <a:ext uri="{FF2B5EF4-FFF2-40B4-BE49-F238E27FC236}">
                <a16:creationId xmlns:a16="http://schemas.microsoft.com/office/drawing/2014/main" id="{5EE4B0DB-8A93-491C-8EEB-2BC11C7B8C29}"/>
              </a:ext>
            </a:extLst>
          </p:cNvPr>
          <p:cNvSpPr txBox="1"/>
          <p:nvPr/>
        </p:nvSpPr>
        <p:spPr>
          <a:xfrm>
            <a:off x="628650" y="6212973"/>
            <a:ext cx="565785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a:t>
            </a:r>
          </a:p>
        </p:txBody>
      </p:sp>
    </p:spTree>
    <p:extLst>
      <p:ext uri="{BB962C8B-B14F-4D97-AF65-F5344CB8AC3E}">
        <p14:creationId xmlns:p14="http://schemas.microsoft.com/office/powerpoint/2010/main" val="3247180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AD70E76-9818-4391-82E8-856FB2DEC34C}"/>
              </a:ext>
            </a:extLst>
          </p:cNvPr>
          <p:cNvSpPr txBox="1">
            <a:spLocks/>
          </p:cNvSpPr>
          <p:nvPr/>
        </p:nvSpPr>
        <p:spPr>
          <a:xfrm>
            <a:off x="7785100" y="3085287"/>
            <a:ext cx="3975100" cy="687426"/>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Événements sportifs</a:t>
            </a:r>
          </a:p>
        </p:txBody>
      </p:sp>
      <p:grpSp>
        <p:nvGrpSpPr>
          <p:cNvPr id="7" name="Group 6">
            <a:extLst>
              <a:ext uri="{FF2B5EF4-FFF2-40B4-BE49-F238E27FC236}">
                <a16:creationId xmlns:a16="http://schemas.microsoft.com/office/drawing/2014/main" id="{9C560E7F-863A-4130-9BC8-0F027CE49AAD}"/>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D9A757E9-725A-4B30-B66F-50575E3524EA}"/>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6AAC2BD-670E-450B-A300-F0E35ADC8434}"/>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Un rectangle noir avec un fond noir&#10;&#10;Description générée automatiquement avec un niveau de confiance faible">
            <a:extLst>
              <a:ext uri="{FF2B5EF4-FFF2-40B4-BE49-F238E27FC236}">
                <a16:creationId xmlns:a16="http://schemas.microsoft.com/office/drawing/2014/main" id="{62F90D48-8C8B-4F22-ABDE-C44622E31E1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1" name="TextBox 10">
            <a:extLst>
              <a:ext uri="{FF2B5EF4-FFF2-40B4-BE49-F238E27FC236}">
                <a16:creationId xmlns:a16="http://schemas.microsoft.com/office/drawing/2014/main" id="{E53D5A99-0CC6-4638-AB2E-F9F6A11EEA7D}"/>
              </a:ext>
            </a:extLst>
          </p:cNvPr>
          <p:cNvSpPr txBox="1"/>
          <p:nvPr/>
        </p:nvSpPr>
        <p:spPr>
          <a:xfrm>
            <a:off x="9115078" y="2672477"/>
            <a:ext cx="2545269" cy="400110"/>
          </a:xfrm>
          <a:prstGeom prst="rect">
            <a:avLst/>
          </a:prstGeom>
          <a:noFill/>
        </p:spPr>
        <p:txBody>
          <a:bodyPr wrap="square" rtlCol="0">
            <a:spAutoFit/>
          </a:bodyPr>
          <a:lstStyle/>
          <a:p>
            <a:pPr algn="r"/>
            <a:r>
              <a:rPr lang="fr-fr" sz="2000" dirty="0">
                <a:solidFill>
                  <a:schemeClr val="bg1"/>
                </a:solidFill>
              </a:rPr>
              <a:t>Exécution d’événement</a:t>
            </a:r>
          </a:p>
        </p:txBody>
      </p:sp>
      <p:sp>
        <p:nvSpPr>
          <p:cNvPr id="4" name="Text Placeholder 3">
            <a:extLst>
              <a:ext uri="{FF2B5EF4-FFF2-40B4-BE49-F238E27FC236}">
                <a16:creationId xmlns:a16="http://schemas.microsoft.com/office/drawing/2014/main" id="{6421541E-FA76-4012-8384-748E29B1EC25}"/>
              </a:ext>
            </a:extLst>
          </p:cNvPr>
          <p:cNvSpPr>
            <a:spLocks noGrp="1"/>
          </p:cNvSpPr>
          <p:nvPr>
            <p:ph type="body" sz="quarter" idx="11"/>
          </p:nvPr>
        </p:nvSpPr>
        <p:spPr>
          <a:xfrm>
            <a:off x="5189517" y="3088480"/>
            <a:ext cx="6293031" cy="604837"/>
          </a:xfrm>
        </p:spPr>
        <p:txBody>
          <a:bodyPr/>
          <a:lstStyle/>
          <a:p>
            <a:r>
              <a:rPr lang="fr-fr" dirty="0"/>
              <a:t>Événements sportifs</a:t>
            </a:r>
          </a:p>
        </p:txBody>
      </p:sp>
      <p:sp>
        <p:nvSpPr>
          <p:cNvPr id="12" name="Text Placeholder 11">
            <a:extLst>
              <a:ext uri="{FF2B5EF4-FFF2-40B4-BE49-F238E27FC236}">
                <a16:creationId xmlns:a16="http://schemas.microsoft.com/office/drawing/2014/main" id="{5B607F0D-980E-454B-9C82-513E201ACDA9}"/>
              </a:ext>
            </a:extLst>
          </p:cNvPr>
          <p:cNvSpPr>
            <a:spLocks noGrp="1"/>
          </p:cNvSpPr>
          <p:nvPr>
            <p:ph type="body" sz="quarter" idx="12"/>
          </p:nvPr>
        </p:nvSpPr>
        <p:spPr>
          <a:xfrm>
            <a:off x="8253351" y="2681644"/>
            <a:ext cx="3229197" cy="442912"/>
          </a:xfrm>
        </p:spPr>
        <p:txBody>
          <a:bodyPr>
            <a:noAutofit/>
          </a:bodyPr>
          <a:lstStyle/>
          <a:p>
            <a:r>
              <a:rPr lang="fr-fr" dirty="0"/>
              <a:t>Exécution d’événement</a:t>
            </a:r>
          </a:p>
        </p:txBody>
      </p:sp>
      <p:sp>
        <p:nvSpPr>
          <p:cNvPr id="14" name="TextBox 13">
            <a:extLst>
              <a:ext uri="{FF2B5EF4-FFF2-40B4-BE49-F238E27FC236}">
                <a16:creationId xmlns:a16="http://schemas.microsoft.com/office/drawing/2014/main" id="{750C6F2D-E44B-4DB3-B717-0E33F43700D8}"/>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 EXÉCUTION</a:t>
            </a:r>
          </a:p>
        </p:txBody>
      </p:sp>
    </p:spTree>
    <p:extLst>
      <p:ext uri="{BB962C8B-B14F-4D97-AF65-F5344CB8AC3E}">
        <p14:creationId xmlns:p14="http://schemas.microsoft.com/office/powerpoint/2010/main" val="3248371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fr-fr" dirty="0"/>
              <a:t>Exécution</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fr-fr" dirty="0"/>
              <a:t>Rôles de leadership</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1962150"/>
            <a:ext cx="10496550" cy="3400425"/>
          </a:xfrm>
        </p:spPr>
        <p:txBody>
          <a:bodyPr>
            <a:noAutofit/>
          </a:bodyPr>
          <a:lstStyle/>
          <a:p>
            <a:pPr>
              <a:lnSpc>
                <a:spcPct val="120000"/>
              </a:lnSpc>
            </a:pPr>
            <a:r>
              <a:rPr lang="fr-fr" sz="2400" b="1" dirty="0"/>
              <a:t>Porte-parole / Messagers internationaux</a:t>
            </a:r>
          </a:p>
          <a:p>
            <a:pPr marL="285750" indent="-285750">
              <a:lnSpc>
                <a:spcPct val="120000"/>
              </a:lnSpc>
              <a:buFont typeface="Arial" panose="020B0604020202020204" pitchFamily="34" charset="0"/>
              <a:buChar char="•"/>
            </a:pPr>
            <a:r>
              <a:rPr lang="fr-fr" sz="2000" dirty="0">
                <a:latin typeface="Ubuntu Light" panose="020B0304030602030204" pitchFamily="34" charset="0"/>
              </a:rPr>
              <a:t>Participer</a:t>
            </a:r>
            <a:r>
              <a:rPr lang="fr-fr" sz="2000" baseline="0" dirty="0">
                <a:latin typeface="Ubuntu Light" panose="020B0304030602030204" pitchFamily="34" charset="0"/>
              </a:rPr>
              <a:t> à des rôles d’orateur lors d’événements et de réceptions et sur des panneaux</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fr-fr" sz="2000" baseline="0" dirty="0">
                <a:latin typeface="Ubuntu Light" panose="020B0304030602030204" pitchFamily="34" charset="0"/>
              </a:rPr>
              <a:t>Participer à des Expériences Sports Unifiés</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fr-fr" sz="2000" baseline="0" dirty="0">
                <a:latin typeface="Ubuntu Light" panose="020B0304030602030204" pitchFamily="34" charset="0"/>
              </a:rPr>
              <a:t>Accorder et mener des interviews lors des événements</a:t>
            </a:r>
          </a:p>
          <a:p>
            <a:pPr marR="0" lvl="0" algn="l" defTabSz="321457" rtl="0" eaLnBrk="1" fontAlgn="auto" latinLnBrk="0" hangingPunct="1">
              <a:lnSpc>
                <a:spcPct val="120000"/>
              </a:lnSpc>
              <a:spcBef>
                <a:spcPts val="0"/>
              </a:spcBef>
              <a:spcAft>
                <a:spcPts val="0"/>
              </a:spcAft>
              <a:buClrTx/>
              <a:buSzTx/>
              <a:tabLst/>
              <a:defRPr/>
            </a:pPr>
            <a:endParaRPr lang="en-US" sz="2000" dirty="0"/>
          </a:p>
          <a:p>
            <a:pPr>
              <a:lnSpc>
                <a:spcPct val="120000"/>
              </a:lnSpc>
            </a:pPr>
            <a:r>
              <a:rPr lang="fr-fr" sz="2400" b="1" dirty="0"/>
              <a:t>Athlètes Bénévoles/Personnel</a:t>
            </a:r>
          </a:p>
          <a:p>
            <a:pPr>
              <a:lnSpc>
                <a:spcPct val="120000"/>
              </a:lnSpc>
            </a:pPr>
            <a:r>
              <a:rPr lang="fr-fr" sz="2000" dirty="0">
                <a:latin typeface="Ubuntu Light" panose="020B0304030602030204" pitchFamily="34" charset="0"/>
              </a:rPr>
              <a:t>Participer à des rôles de bénévoles ou de membres du personnel dans le cadre des effectifs de l’événement</a:t>
            </a:r>
          </a:p>
          <a:p>
            <a:endParaRPr lang="en-US" sz="2000" dirty="0"/>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Exécution </a:t>
              </a:r>
              <a:r>
                <a:rPr lang="fr-fr" sz="1400" b="1" dirty="0"/>
                <a:t>d’événement</a:t>
              </a:r>
            </a:p>
            <a:p>
              <a:pPr marL="0" lvl="0" indent="0" algn="ctr" defTabSz="1066800">
                <a:lnSpc>
                  <a:spcPct val="90000"/>
                </a:lnSpc>
                <a:spcBef>
                  <a:spcPct val="0"/>
                </a:spcBef>
                <a:spcAft>
                  <a:spcPct val="35000"/>
                </a:spcAft>
                <a:buNone/>
              </a:pPr>
              <a:r>
                <a:rPr lang="fr-fr" sz="1400" kern="1200" dirty="0"/>
                <a:t>Sports</a:t>
              </a:r>
            </a:p>
          </p:txBody>
        </p:sp>
      </p:grpSp>
      <p:sp>
        <p:nvSpPr>
          <p:cNvPr id="12" name="TextBox 11">
            <a:extLst>
              <a:ext uri="{FF2B5EF4-FFF2-40B4-BE49-F238E27FC236}">
                <a16:creationId xmlns:a16="http://schemas.microsoft.com/office/drawing/2014/main" id="{F74F0F08-DE03-4352-9278-28F42B8BD9E3}"/>
              </a:ext>
            </a:extLst>
          </p:cNvPr>
          <p:cNvSpPr txBox="1"/>
          <p:nvPr/>
        </p:nvSpPr>
        <p:spPr>
          <a:xfrm>
            <a:off x="579380" y="6245152"/>
            <a:ext cx="4538885"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 EXÉCUTION | ÉVÈNEMENTS SPORTIFS</a:t>
            </a:r>
          </a:p>
        </p:txBody>
      </p:sp>
    </p:spTree>
    <p:extLst>
      <p:ext uri="{BB962C8B-B14F-4D97-AF65-F5344CB8AC3E}">
        <p14:creationId xmlns:p14="http://schemas.microsoft.com/office/powerpoint/2010/main" val="277328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fr-fr" dirty="0"/>
              <a:t>Exécution</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fr-fr" dirty="0"/>
              <a:t>Rôles de leadership</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2085066"/>
            <a:ext cx="10496550" cy="2810785"/>
          </a:xfrm>
        </p:spPr>
        <p:txBody>
          <a:bodyPr>
            <a:noAutofit/>
          </a:bodyPr>
          <a:lstStyle/>
          <a:p>
            <a:pPr>
              <a:lnSpc>
                <a:spcPct val="120000"/>
              </a:lnSpc>
            </a:pPr>
            <a:r>
              <a:rPr lang="fr-fr" sz="2400" b="1" dirty="0"/>
              <a:t>Athlètes Officiels</a:t>
            </a:r>
          </a:p>
          <a:p>
            <a:pPr>
              <a:lnSpc>
                <a:spcPct val="120000"/>
              </a:lnSpc>
            </a:pPr>
            <a:r>
              <a:rPr lang="fr-fr" sz="2000" dirty="0">
                <a:latin typeface="Ubuntu Light" panose="020B0304030602030204" pitchFamily="34" charset="0"/>
              </a:rPr>
              <a:t>Participer en tant que</a:t>
            </a:r>
            <a:r>
              <a:rPr lang="fr-fr" sz="2000" baseline="0" dirty="0">
                <a:latin typeface="Ubuntu Light" panose="020B0304030602030204" pitchFamily="34" charset="0"/>
              </a:rPr>
              <a:t> responsables techniques sportifs pendant l’événement</a:t>
            </a:r>
          </a:p>
          <a:p>
            <a:pPr>
              <a:lnSpc>
                <a:spcPct val="120000"/>
              </a:lnSpc>
            </a:pPr>
            <a:endParaRPr lang="en-US" sz="2000" dirty="0"/>
          </a:p>
          <a:p>
            <a:pPr>
              <a:lnSpc>
                <a:spcPct val="120000"/>
              </a:lnSpc>
            </a:pPr>
            <a:r>
              <a:rPr lang="fr-fr" sz="2400" b="1" dirty="0"/>
              <a:t>Membres de l’équipe d’évaluation de l’événement</a:t>
            </a:r>
          </a:p>
          <a:p>
            <a:pPr marL="171450" indent="-171450">
              <a:lnSpc>
                <a:spcPct val="120000"/>
              </a:lnSpc>
              <a:buFont typeface="Arial" panose="020B0604020202020204" pitchFamily="34" charset="0"/>
              <a:buChar char="•"/>
            </a:pPr>
            <a:r>
              <a:rPr lang="fr-fr" sz="2000" dirty="0">
                <a:latin typeface="Ubuntu Light" panose="020B0304030602030204" pitchFamily="34" charset="0"/>
              </a:rPr>
              <a:t>Participer à l’équipe d’évaluation, mener des évaluations de </a:t>
            </a:r>
            <a:r>
              <a:rPr lang="fr-fr" sz="2000" baseline="0" dirty="0">
                <a:latin typeface="Ubuntu Light" panose="020B0304030602030204" pitchFamily="34" charset="0"/>
              </a:rPr>
              <a:t>domaines fonctionnels prédéfinis, en particulier axées sur l’expérience de l’athlète</a:t>
            </a:r>
          </a:p>
          <a:p>
            <a:pPr marL="171450" indent="-171450">
              <a:lnSpc>
                <a:spcPct val="120000"/>
              </a:lnSpc>
              <a:buFont typeface="Arial" panose="020B0604020202020204" pitchFamily="34" charset="0"/>
              <a:buChar char="•"/>
            </a:pPr>
            <a:r>
              <a:rPr lang="fr-fr" sz="2000" baseline="0" dirty="0">
                <a:latin typeface="Ubuntu Light" panose="020B0304030602030204" pitchFamily="34" charset="0"/>
              </a:rPr>
              <a:t>Préparer le rapport d’évaluation post-événement</a:t>
            </a:r>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Exécution </a:t>
              </a:r>
              <a:r>
                <a:rPr lang="fr-fr" sz="1400" b="1" dirty="0"/>
                <a:t>d’événement</a:t>
              </a:r>
            </a:p>
            <a:p>
              <a:pPr marL="0" lvl="0" indent="0" algn="ctr" defTabSz="1066800">
                <a:lnSpc>
                  <a:spcPct val="90000"/>
                </a:lnSpc>
                <a:spcBef>
                  <a:spcPct val="0"/>
                </a:spcBef>
                <a:spcAft>
                  <a:spcPct val="35000"/>
                </a:spcAft>
                <a:buNone/>
              </a:pPr>
              <a:r>
                <a:rPr lang="fr-fr" sz="1400" kern="1200" dirty="0"/>
                <a:t>Sports</a:t>
              </a:r>
            </a:p>
          </p:txBody>
        </p:sp>
      </p:grpSp>
      <p:sp>
        <p:nvSpPr>
          <p:cNvPr id="12" name="TextBox 11">
            <a:extLst>
              <a:ext uri="{FF2B5EF4-FFF2-40B4-BE49-F238E27FC236}">
                <a16:creationId xmlns:a16="http://schemas.microsoft.com/office/drawing/2014/main" id="{9AA39688-DE26-46BF-8ED5-2DAD45C37FB0}"/>
              </a:ext>
            </a:extLst>
          </p:cNvPr>
          <p:cNvSpPr txBox="1"/>
          <p:nvPr/>
        </p:nvSpPr>
        <p:spPr>
          <a:xfrm>
            <a:off x="579380" y="6245152"/>
            <a:ext cx="6189720"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a:t>
            </a:r>
            <a:br>
              <a:rPr lang="fr-fr" sz="1400" spc="30" dirty="0">
                <a:solidFill>
                  <a:schemeClr val="tx1">
                    <a:lumMod val="50000"/>
                    <a:lumOff val="50000"/>
                  </a:schemeClr>
                </a:solidFill>
                <a:latin typeface="+mj-lt"/>
              </a:rPr>
            </a:br>
            <a:r>
              <a:rPr lang="fr-fr" sz="1400" spc="30" dirty="0">
                <a:solidFill>
                  <a:schemeClr val="tx1">
                    <a:lumMod val="50000"/>
                    <a:lumOff val="50000"/>
                  </a:schemeClr>
                </a:solidFill>
                <a:latin typeface="+mj-lt"/>
              </a:rPr>
              <a:t>EXÉCUTION | ÉVÈNEMENTS SPORTIFS</a:t>
            </a:r>
          </a:p>
        </p:txBody>
      </p:sp>
    </p:spTree>
    <p:extLst>
      <p:ext uri="{BB962C8B-B14F-4D97-AF65-F5344CB8AC3E}">
        <p14:creationId xmlns:p14="http://schemas.microsoft.com/office/powerpoint/2010/main" val="1833578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8572AE0-EAA2-4823-A68F-324A9AE47AD2}"/>
              </a:ext>
            </a:extLst>
          </p:cNvPr>
          <p:cNvSpPr txBox="1">
            <a:spLocks/>
          </p:cNvSpPr>
          <p:nvPr/>
        </p:nvSpPr>
        <p:spPr>
          <a:xfrm>
            <a:off x="7785100" y="3085287"/>
            <a:ext cx="3975100" cy="687426"/>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Événements sur la Santé</a:t>
            </a:r>
          </a:p>
        </p:txBody>
      </p:sp>
      <p:grpSp>
        <p:nvGrpSpPr>
          <p:cNvPr id="7" name="Group 6">
            <a:extLst>
              <a:ext uri="{FF2B5EF4-FFF2-40B4-BE49-F238E27FC236}">
                <a16:creationId xmlns:a16="http://schemas.microsoft.com/office/drawing/2014/main" id="{76B1DD0D-B807-4DD0-8571-C59507294192}"/>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A05DBDB0-F9C0-4E6B-9F37-069B559FA74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4C737B7-4DB1-4BC5-957A-0E061EF58319}"/>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6B307A53-88AD-41C8-A3D9-22AD3D130AC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F3564911-EF3F-4117-91B7-ED2DB027C4DC}"/>
              </a:ext>
            </a:extLst>
          </p:cNvPr>
          <p:cNvSpPr txBox="1"/>
          <p:nvPr/>
        </p:nvSpPr>
        <p:spPr>
          <a:xfrm>
            <a:off x="9115078" y="2672477"/>
            <a:ext cx="2545269" cy="400110"/>
          </a:xfrm>
          <a:prstGeom prst="rect">
            <a:avLst/>
          </a:prstGeom>
          <a:noFill/>
        </p:spPr>
        <p:txBody>
          <a:bodyPr wrap="square" rtlCol="0">
            <a:spAutoFit/>
          </a:bodyPr>
          <a:lstStyle/>
          <a:p>
            <a:pPr algn="r"/>
            <a:r>
              <a:rPr lang="fr-fr" sz="2000" dirty="0">
                <a:solidFill>
                  <a:schemeClr val="bg1"/>
                </a:solidFill>
              </a:rPr>
              <a:t>Exécution d’événement</a:t>
            </a:r>
          </a:p>
        </p:txBody>
      </p:sp>
      <p:sp>
        <p:nvSpPr>
          <p:cNvPr id="4" name="Text Placeholder 3">
            <a:extLst>
              <a:ext uri="{FF2B5EF4-FFF2-40B4-BE49-F238E27FC236}">
                <a16:creationId xmlns:a16="http://schemas.microsoft.com/office/drawing/2014/main" id="{4413D1C0-96A6-4F1A-9D5A-BBA1474ED06D}"/>
              </a:ext>
            </a:extLst>
          </p:cNvPr>
          <p:cNvSpPr>
            <a:spLocks noGrp="1"/>
          </p:cNvSpPr>
          <p:nvPr>
            <p:ph type="body" sz="quarter" idx="11"/>
          </p:nvPr>
        </p:nvSpPr>
        <p:spPr>
          <a:xfrm>
            <a:off x="4867388" y="3088480"/>
            <a:ext cx="6615160" cy="604837"/>
          </a:xfrm>
        </p:spPr>
        <p:txBody>
          <a:bodyPr/>
          <a:lstStyle/>
          <a:p>
            <a:r>
              <a:rPr lang="fr-fr" sz="4200" dirty="0"/>
              <a:t>Événements sur la Santé</a:t>
            </a:r>
          </a:p>
        </p:txBody>
      </p:sp>
      <p:sp>
        <p:nvSpPr>
          <p:cNvPr id="12" name="Text Placeholder 11">
            <a:extLst>
              <a:ext uri="{FF2B5EF4-FFF2-40B4-BE49-F238E27FC236}">
                <a16:creationId xmlns:a16="http://schemas.microsoft.com/office/drawing/2014/main" id="{F030A8CA-3B9C-4F3A-AA35-CB61BB6AF65E}"/>
              </a:ext>
            </a:extLst>
          </p:cNvPr>
          <p:cNvSpPr>
            <a:spLocks noGrp="1"/>
          </p:cNvSpPr>
          <p:nvPr>
            <p:ph type="body" sz="quarter" idx="12"/>
          </p:nvPr>
        </p:nvSpPr>
        <p:spPr>
          <a:xfrm>
            <a:off x="8158348" y="2681644"/>
            <a:ext cx="3324200" cy="442912"/>
          </a:xfrm>
        </p:spPr>
        <p:txBody>
          <a:bodyPr>
            <a:noAutofit/>
          </a:bodyPr>
          <a:lstStyle/>
          <a:p>
            <a:r>
              <a:rPr lang="fr-fr" dirty="0"/>
              <a:t>Exécution d’événement</a:t>
            </a:r>
          </a:p>
        </p:txBody>
      </p:sp>
      <p:sp>
        <p:nvSpPr>
          <p:cNvPr id="14" name="TextBox 13">
            <a:extLst>
              <a:ext uri="{FF2B5EF4-FFF2-40B4-BE49-F238E27FC236}">
                <a16:creationId xmlns:a16="http://schemas.microsoft.com/office/drawing/2014/main" id="{0BA9657A-F915-41CD-ABD4-DFF7972B3C76}"/>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 EXÉCUTION</a:t>
            </a:r>
          </a:p>
        </p:txBody>
      </p:sp>
    </p:spTree>
    <p:extLst>
      <p:ext uri="{BB962C8B-B14F-4D97-AF65-F5344CB8AC3E}">
        <p14:creationId xmlns:p14="http://schemas.microsoft.com/office/powerpoint/2010/main" val="1590400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19B568-9355-4BD9-95B9-06EF165F9264}"/>
              </a:ext>
            </a:extLst>
          </p:cNvPr>
          <p:cNvSpPr>
            <a:spLocks noGrp="1"/>
          </p:cNvSpPr>
          <p:nvPr>
            <p:ph type="body" sz="quarter" idx="10"/>
          </p:nvPr>
        </p:nvSpPr>
        <p:spPr/>
        <p:txBody>
          <a:bodyPr/>
          <a:lstStyle/>
          <a:p>
            <a:r>
              <a:rPr lang="fr-fr" dirty="0"/>
              <a:t>Exécution</a:t>
            </a:r>
          </a:p>
        </p:txBody>
      </p:sp>
      <p:sp>
        <p:nvSpPr>
          <p:cNvPr id="6" name="Text Placeholder 5">
            <a:extLst>
              <a:ext uri="{FF2B5EF4-FFF2-40B4-BE49-F238E27FC236}">
                <a16:creationId xmlns:a16="http://schemas.microsoft.com/office/drawing/2014/main" id="{F8A38A19-ECA1-4ADE-BA75-9070B1B37F4C}"/>
              </a:ext>
            </a:extLst>
          </p:cNvPr>
          <p:cNvSpPr>
            <a:spLocks noGrp="1"/>
          </p:cNvSpPr>
          <p:nvPr>
            <p:ph type="body" sz="quarter" idx="11"/>
          </p:nvPr>
        </p:nvSpPr>
        <p:spPr/>
        <p:txBody>
          <a:bodyPr>
            <a:normAutofit/>
          </a:bodyPr>
          <a:lstStyle/>
          <a:p>
            <a:r>
              <a:rPr lang="fr-fr" dirty="0"/>
              <a:t>Rôles de leadership</a:t>
            </a:r>
          </a:p>
        </p:txBody>
      </p:sp>
      <p:sp>
        <p:nvSpPr>
          <p:cNvPr id="7" name="Text Placeholder 6">
            <a:extLst>
              <a:ext uri="{FF2B5EF4-FFF2-40B4-BE49-F238E27FC236}">
                <a16:creationId xmlns:a16="http://schemas.microsoft.com/office/drawing/2014/main" id="{61F3B303-51E5-42C5-B167-D15C04048BA5}"/>
              </a:ext>
            </a:extLst>
          </p:cNvPr>
          <p:cNvSpPr>
            <a:spLocks noGrp="1"/>
          </p:cNvSpPr>
          <p:nvPr>
            <p:ph type="body" sz="quarter" idx="12"/>
          </p:nvPr>
        </p:nvSpPr>
        <p:spPr>
          <a:xfrm>
            <a:off x="628650" y="2105025"/>
            <a:ext cx="10978364" cy="3851275"/>
          </a:xfrm>
        </p:spPr>
        <p:txBody>
          <a:bodyPr>
            <a:normAutofit/>
          </a:bodyPr>
          <a:lstStyle/>
          <a:p>
            <a:r>
              <a:rPr lang="fr-fr" sz="2400" b="1" dirty="0"/>
              <a:t>Chef de la santé et de la forme physique</a:t>
            </a:r>
          </a:p>
          <a:p>
            <a:pPr>
              <a:spcAft>
                <a:spcPts val="1200"/>
              </a:spcAft>
            </a:pPr>
            <a:r>
              <a:rPr lang="fr-fr" sz="2200" dirty="0"/>
              <a:t>Animer une séance Fit 5</a:t>
            </a:r>
          </a:p>
          <a:p>
            <a:r>
              <a:rPr lang="fr-fr" sz="2400" b="1" dirty="0"/>
              <a:t>Défenseur de la santé</a:t>
            </a:r>
          </a:p>
          <a:p>
            <a:pPr>
              <a:spcAft>
                <a:spcPts val="1200"/>
              </a:spcAft>
            </a:pPr>
            <a:r>
              <a:rPr lang="fr-fr" sz="2200" dirty="0"/>
              <a:t>Participer à des formations sur la santé inclusive</a:t>
            </a:r>
          </a:p>
          <a:p>
            <a:r>
              <a:rPr lang="fr-fr" sz="2400" b="1" dirty="0"/>
              <a:t>Modèle à suivre</a:t>
            </a:r>
          </a:p>
          <a:p>
            <a:pPr>
              <a:spcAft>
                <a:spcPts val="1200"/>
              </a:spcAft>
            </a:pPr>
            <a:r>
              <a:rPr lang="fr-fr" sz="2200" dirty="0"/>
              <a:t>Afficher des comportements sains lors des événements</a:t>
            </a:r>
          </a:p>
          <a:p>
            <a:r>
              <a:rPr lang="fr-fr" sz="2400" b="1" dirty="0"/>
              <a:t>Entraîneur/entraîneur adjoint</a:t>
            </a:r>
          </a:p>
          <a:p>
            <a:r>
              <a:rPr lang="fr-fr" sz="2200" dirty="0"/>
              <a:t>Diriger ou soutenir les activités de Jeunes Athlètes ou des Sports de Développement</a:t>
            </a:r>
          </a:p>
        </p:txBody>
      </p:sp>
      <p:grpSp>
        <p:nvGrpSpPr>
          <p:cNvPr id="8" name="Group 7">
            <a:extLst>
              <a:ext uri="{FF2B5EF4-FFF2-40B4-BE49-F238E27FC236}">
                <a16:creationId xmlns:a16="http://schemas.microsoft.com/office/drawing/2014/main" id="{3C77F2E8-F234-42A8-93C2-D2AF380C6D6A}"/>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3FF970C-85DF-4A32-B3E7-51127869BBD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D27A511B-87FB-49B7-9103-661817B2B348}"/>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Exécution </a:t>
              </a:r>
              <a:r>
                <a:rPr lang="fr-fr" sz="1400" b="1" dirty="0"/>
                <a:t>d’événement</a:t>
              </a:r>
            </a:p>
            <a:p>
              <a:pPr marL="0" lvl="0" indent="0" algn="ctr" defTabSz="1066800">
                <a:lnSpc>
                  <a:spcPct val="90000"/>
                </a:lnSpc>
                <a:spcBef>
                  <a:spcPct val="0"/>
                </a:spcBef>
                <a:spcAft>
                  <a:spcPct val="35000"/>
                </a:spcAft>
                <a:buNone/>
              </a:pPr>
              <a:r>
                <a:rPr lang="fr-fr" sz="1400" kern="1200" dirty="0"/>
                <a:t>Santé</a:t>
              </a:r>
            </a:p>
          </p:txBody>
        </p:sp>
      </p:grpSp>
      <p:sp>
        <p:nvSpPr>
          <p:cNvPr id="12" name="TextBox 11">
            <a:extLst>
              <a:ext uri="{FF2B5EF4-FFF2-40B4-BE49-F238E27FC236}">
                <a16:creationId xmlns:a16="http://schemas.microsoft.com/office/drawing/2014/main" id="{DDB0957C-B681-44AC-8ABC-9719F4718834}"/>
              </a:ext>
            </a:extLst>
          </p:cNvPr>
          <p:cNvSpPr txBox="1"/>
          <p:nvPr/>
        </p:nvSpPr>
        <p:spPr>
          <a:xfrm>
            <a:off x="579380" y="6245152"/>
            <a:ext cx="6189720"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a:t>
            </a:r>
            <a:br>
              <a:rPr lang="fr-fr" sz="1400" spc="30" dirty="0">
                <a:solidFill>
                  <a:schemeClr val="tx1">
                    <a:lumMod val="50000"/>
                    <a:lumOff val="50000"/>
                  </a:schemeClr>
                </a:solidFill>
                <a:latin typeface="+mj-lt"/>
              </a:rPr>
            </a:br>
            <a:r>
              <a:rPr lang="fr-fr" sz="1400" spc="30" dirty="0">
                <a:solidFill>
                  <a:schemeClr val="tx1">
                    <a:lumMod val="50000"/>
                    <a:lumOff val="50000"/>
                  </a:schemeClr>
                </a:solidFill>
                <a:latin typeface="+mj-lt"/>
              </a:rPr>
              <a:t>EXÉCUTION | ÉVÉNEMENTS SANTÉ</a:t>
            </a:r>
          </a:p>
        </p:txBody>
      </p:sp>
    </p:spTree>
    <p:extLst>
      <p:ext uri="{BB962C8B-B14F-4D97-AF65-F5344CB8AC3E}">
        <p14:creationId xmlns:p14="http://schemas.microsoft.com/office/powerpoint/2010/main" val="327398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AE86CCC-7754-4A6F-A2BF-20139FB14ABD}"/>
              </a:ext>
            </a:extLst>
          </p:cNvPr>
          <p:cNvSpPr txBox="1">
            <a:spLocks/>
          </p:cNvSpPr>
          <p:nvPr/>
        </p:nvSpPr>
        <p:spPr>
          <a:xfrm>
            <a:off x="6307297" y="3072587"/>
            <a:ext cx="5353050" cy="687426"/>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a:t>Événements de leadership</a:t>
            </a:r>
            <a:endParaRPr lang="en-US" dirty="0"/>
          </a:p>
        </p:txBody>
      </p:sp>
      <p:grpSp>
        <p:nvGrpSpPr>
          <p:cNvPr id="7" name="Group 6">
            <a:extLst>
              <a:ext uri="{FF2B5EF4-FFF2-40B4-BE49-F238E27FC236}">
                <a16:creationId xmlns:a16="http://schemas.microsoft.com/office/drawing/2014/main" id="{857E5F62-12CB-46E0-AA51-328A2547EC60}"/>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62FEEBAB-9F93-481A-9C21-61CD8DFF3FE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13A00E2-3D46-4219-ABBC-CB6C833B478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1AD376B3-26CC-4950-A0B3-CB0D45AFA20A}"/>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1" name="TextBox 10">
            <a:extLst>
              <a:ext uri="{FF2B5EF4-FFF2-40B4-BE49-F238E27FC236}">
                <a16:creationId xmlns:a16="http://schemas.microsoft.com/office/drawing/2014/main" id="{4AD0EBF8-0B3D-4071-8875-F9AC8A9612F3}"/>
              </a:ext>
            </a:extLst>
          </p:cNvPr>
          <p:cNvSpPr txBox="1"/>
          <p:nvPr/>
        </p:nvSpPr>
        <p:spPr>
          <a:xfrm>
            <a:off x="9115078" y="2672477"/>
            <a:ext cx="2545269" cy="400110"/>
          </a:xfrm>
          <a:prstGeom prst="rect">
            <a:avLst/>
          </a:prstGeom>
          <a:noFill/>
        </p:spPr>
        <p:txBody>
          <a:bodyPr wrap="square" rtlCol="0">
            <a:spAutoFit/>
          </a:bodyPr>
          <a:lstStyle/>
          <a:p>
            <a:pPr algn="r"/>
            <a:r>
              <a:rPr lang="fr-fr" sz="2000" dirty="0">
                <a:solidFill>
                  <a:schemeClr val="bg1"/>
                </a:solidFill>
              </a:rPr>
              <a:t>Exécution d’événement</a:t>
            </a:r>
          </a:p>
        </p:txBody>
      </p:sp>
      <p:sp>
        <p:nvSpPr>
          <p:cNvPr id="4" name="Text Placeholder 3">
            <a:extLst>
              <a:ext uri="{FF2B5EF4-FFF2-40B4-BE49-F238E27FC236}">
                <a16:creationId xmlns:a16="http://schemas.microsoft.com/office/drawing/2014/main" id="{9CA99381-86DB-4541-AAEF-DABAAEF23FEB}"/>
              </a:ext>
            </a:extLst>
          </p:cNvPr>
          <p:cNvSpPr>
            <a:spLocks noGrp="1"/>
          </p:cNvSpPr>
          <p:nvPr>
            <p:ph type="body" sz="quarter" idx="11"/>
          </p:nvPr>
        </p:nvSpPr>
        <p:spPr>
          <a:xfrm>
            <a:off x="6307297" y="3088480"/>
            <a:ext cx="5175251" cy="604837"/>
          </a:xfrm>
        </p:spPr>
        <p:txBody>
          <a:bodyPr/>
          <a:lstStyle/>
          <a:p>
            <a:r>
              <a:rPr lang="fr-fr" dirty="0"/>
              <a:t>Événements de leadership</a:t>
            </a:r>
          </a:p>
        </p:txBody>
      </p:sp>
      <p:sp>
        <p:nvSpPr>
          <p:cNvPr id="12" name="Text Placeholder 11">
            <a:extLst>
              <a:ext uri="{FF2B5EF4-FFF2-40B4-BE49-F238E27FC236}">
                <a16:creationId xmlns:a16="http://schemas.microsoft.com/office/drawing/2014/main" id="{C3EDF231-58FB-40DC-B51D-9B2A12A97FE3}"/>
              </a:ext>
            </a:extLst>
          </p:cNvPr>
          <p:cNvSpPr>
            <a:spLocks noGrp="1"/>
          </p:cNvSpPr>
          <p:nvPr>
            <p:ph type="body" sz="quarter" idx="12"/>
          </p:nvPr>
        </p:nvSpPr>
        <p:spPr>
          <a:xfrm>
            <a:off x="7873340" y="2681644"/>
            <a:ext cx="3609208" cy="442912"/>
          </a:xfrm>
        </p:spPr>
        <p:txBody>
          <a:bodyPr>
            <a:normAutofit/>
          </a:bodyPr>
          <a:lstStyle/>
          <a:p>
            <a:r>
              <a:rPr lang="fr-fr" dirty="0"/>
              <a:t>Exécution d’événement</a:t>
            </a:r>
          </a:p>
        </p:txBody>
      </p:sp>
      <p:sp>
        <p:nvSpPr>
          <p:cNvPr id="14" name="TextBox 13">
            <a:extLst>
              <a:ext uri="{FF2B5EF4-FFF2-40B4-BE49-F238E27FC236}">
                <a16:creationId xmlns:a16="http://schemas.microsoft.com/office/drawing/2014/main" id="{E4B144FB-F8BB-410A-9C12-009808E5C19D}"/>
              </a:ext>
            </a:extLst>
          </p:cNvPr>
          <p:cNvSpPr txBox="1"/>
          <p:nvPr/>
        </p:nvSpPr>
        <p:spPr>
          <a:xfrm>
            <a:off x="579380" y="6245152"/>
            <a:ext cx="618972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 EXÉCUTION</a:t>
            </a:r>
          </a:p>
        </p:txBody>
      </p:sp>
    </p:spTree>
    <p:extLst>
      <p:ext uri="{BB962C8B-B14F-4D97-AF65-F5344CB8AC3E}">
        <p14:creationId xmlns:p14="http://schemas.microsoft.com/office/powerpoint/2010/main" val="257552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27C473-6AA6-40BE-8C34-9558BB25FE99}"/>
              </a:ext>
            </a:extLst>
          </p:cNvPr>
          <p:cNvSpPr>
            <a:spLocks noGrp="1"/>
          </p:cNvSpPr>
          <p:nvPr>
            <p:ph type="body" sz="quarter" idx="10"/>
          </p:nvPr>
        </p:nvSpPr>
        <p:spPr/>
        <p:txBody>
          <a:bodyPr/>
          <a:lstStyle/>
          <a:p>
            <a:r>
              <a:rPr lang="fr-fr" dirty="0"/>
              <a:t>Exécution</a:t>
            </a:r>
          </a:p>
        </p:txBody>
      </p:sp>
      <p:sp>
        <p:nvSpPr>
          <p:cNvPr id="6" name="Text Placeholder 5">
            <a:extLst>
              <a:ext uri="{FF2B5EF4-FFF2-40B4-BE49-F238E27FC236}">
                <a16:creationId xmlns:a16="http://schemas.microsoft.com/office/drawing/2014/main" id="{1000BB03-7FFD-435F-9365-57FBB13D6A79}"/>
              </a:ext>
            </a:extLst>
          </p:cNvPr>
          <p:cNvSpPr>
            <a:spLocks noGrp="1"/>
          </p:cNvSpPr>
          <p:nvPr>
            <p:ph type="body" sz="quarter" idx="11"/>
          </p:nvPr>
        </p:nvSpPr>
        <p:spPr/>
        <p:txBody>
          <a:bodyPr>
            <a:normAutofit/>
          </a:bodyPr>
          <a:lstStyle/>
          <a:p>
            <a:r>
              <a:rPr lang="fr-fr" dirty="0"/>
              <a:t>Rôles de leadership</a:t>
            </a:r>
          </a:p>
        </p:txBody>
      </p:sp>
      <p:sp>
        <p:nvSpPr>
          <p:cNvPr id="7" name="Text Placeholder 6">
            <a:extLst>
              <a:ext uri="{FF2B5EF4-FFF2-40B4-BE49-F238E27FC236}">
                <a16:creationId xmlns:a16="http://schemas.microsoft.com/office/drawing/2014/main" id="{2D1DD8A1-4EAA-45BF-9E71-D7AD8665641F}"/>
              </a:ext>
            </a:extLst>
          </p:cNvPr>
          <p:cNvSpPr>
            <a:spLocks noGrp="1"/>
          </p:cNvSpPr>
          <p:nvPr>
            <p:ph type="body" sz="quarter" idx="12"/>
          </p:nvPr>
        </p:nvSpPr>
        <p:spPr>
          <a:xfrm>
            <a:off x="628650" y="1962150"/>
            <a:ext cx="9772650" cy="3998254"/>
          </a:xfrm>
        </p:spPr>
        <p:txBody>
          <a:bodyPr>
            <a:normAutofit lnSpcReduction="10000"/>
          </a:bodyPr>
          <a:lstStyle/>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Mentorat d’autres athlètes.</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Animateurs/instructeurs.</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Maître de cérémonie/hôte.</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Photographie, publications sur les réseaux sociaux, blogs. </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Sessions d’Ouverture et de Clôture.</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Faire partie du comité d’évaluation. </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Faire partie d’un jury.</a:t>
            </a:r>
          </a:p>
          <a:p>
            <a:pPr marL="285750" lvl="0" indent="-285750">
              <a:lnSpc>
                <a:spcPct val="150000"/>
              </a:lnSpc>
              <a:buFont typeface="Arial" panose="020B0604020202020204" pitchFamily="34" charset="0"/>
              <a:buChar char="•"/>
            </a:pPr>
            <a:r>
              <a:rPr lang="fr-fr" sz="2200" b="0" i="0" kern="1200" dirty="0">
                <a:solidFill>
                  <a:schemeClr val="dk1"/>
                </a:solidFill>
                <a:effectLst/>
                <a:latin typeface="Ubuntu Light" panose="020B0304030602030204" pitchFamily="34" charset="0"/>
                <a:ea typeface="+mn-ea"/>
                <a:cs typeface="+mn-cs"/>
              </a:rPr>
              <a:t>Animer des tables rondes. </a:t>
            </a:r>
          </a:p>
        </p:txBody>
      </p:sp>
      <p:grpSp>
        <p:nvGrpSpPr>
          <p:cNvPr id="9" name="Group 8">
            <a:extLst>
              <a:ext uri="{FF2B5EF4-FFF2-40B4-BE49-F238E27FC236}">
                <a16:creationId xmlns:a16="http://schemas.microsoft.com/office/drawing/2014/main" id="{E9611FD4-997C-4D67-BD21-EC399E909455}"/>
              </a:ext>
            </a:extLst>
          </p:cNvPr>
          <p:cNvGrpSpPr/>
          <p:nvPr/>
        </p:nvGrpSpPr>
        <p:grpSpPr>
          <a:xfrm>
            <a:off x="10007601" y="318749"/>
            <a:ext cx="1798514" cy="1766317"/>
            <a:chOff x="2445002" y="-212162"/>
            <a:chExt cx="2331721" cy="2289980"/>
          </a:xfrm>
          <a:solidFill>
            <a:srgbClr val="179984"/>
          </a:solidFill>
        </p:grpSpPr>
        <p:sp>
          <p:nvSpPr>
            <p:cNvPr id="10" name="Flowchart: Connector 9">
              <a:extLst>
                <a:ext uri="{FF2B5EF4-FFF2-40B4-BE49-F238E27FC236}">
                  <a16:creationId xmlns:a16="http://schemas.microsoft.com/office/drawing/2014/main" id="{20BC21DF-94A4-47B6-8362-212211C3D76B}"/>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lowchart: Connector 4">
              <a:extLst>
                <a:ext uri="{FF2B5EF4-FFF2-40B4-BE49-F238E27FC236}">
                  <a16:creationId xmlns:a16="http://schemas.microsoft.com/office/drawing/2014/main" id="{8286C2AC-DA36-47BF-B3E9-6E5C5559A35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1400" b="1" kern="1200" dirty="0"/>
                <a:t>Exécution </a:t>
              </a:r>
              <a:r>
                <a:rPr lang="fr-fr" sz="1400" b="1" dirty="0"/>
                <a:t>d’événement</a:t>
              </a:r>
            </a:p>
            <a:p>
              <a:pPr marL="0" lvl="0" indent="0" algn="ctr" defTabSz="1066800">
                <a:lnSpc>
                  <a:spcPct val="90000"/>
                </a:lnSpc>
                <a:spcBef>
                  <a:spcPct val="0"/>
                </a:spcBef>
                <a:spcAft>
                  <a:spcPct val="35000"/>
                </a:spcAft>
                <a:buNone/>
              </a:pPr>
              <a:r>
                <a:rPr lang="fr-fr" sz="1400" kern="1200" dirty="0"/>
                <a:t>Leadership</a:t>
              </a:r>
            </a:p>
          </p:txBody>
        </p:sp>
      </p:grpSp>
      <p:sp>
        <p:nvSpPr>
          <p:cNvPr id="12" name="TextBox 11">
            <a:extLst>
              <a:ext uri="{FF2B5EF4-FFF2-40B4-BE49-F238E27FC236}">
                <a16:creationId xmlns:a16="http://schemas.microsoft.com/office/drawing/2014/main" id="{BCF8C611-7959-421D-9CDB-B278B8928E43}"/>
              </a:ext>
            </a:extLst>
          </p:cNvPr>
          <p:cNvSpPr txBox="1"/>
          <p:nvPr/>
        </p:nvSpPr>
        <p:spPr>
          <a:xfrm>
            <a:off x="579380" y="6245152"/>
            <a:ext cx="6189720" cy="523220"/>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 | LEÇON 4 :</a:t>
            </a:r>
            <a:br>
              <a:rPr lang="fr-fr" sz="1400" spc="30" dirty="0">
                <a:solidFill>
                  <a:schemeClr val="tx1">
                    <a:lumMod val="50000"/>
                    <a:lumOff val="50000"/>
                  </a:schemeClr>
                </a:solidFill>
                <a:latin typeface="+mj-lt"/>
              </a:rPr>
            </a:br>
            <a:r>
              <a:rPr lang="fr-fr" sz="1400" spc="30" dirty="0">
                <a:solidFill>
                  <a:schemeClr val="tx1">
                    <a:lumMod val="50000"/>
                    <a:lumOff val="50000"/>
                  </a:schemeClr>
                </a:solidFill>
                <a:latin typeface="+mj-lt"/>
              </a:rPr>
              <a:t>EXÉCUTION | ÉVÉNEMENTS DE LEADERSHIP</a:t>
            </a:r>
          </a:p>
        </p:txBody>
      </p:sp>
    </p:spTree>
    <p:extLst>
      <p:ext uri="{BB962C8B-B14F-4D97-AF65-F5344CB8AC3E}">
        <p14:creationId xmlns:p14="http://schemas.microsoft.com/office/powerpoint/2010/main" val="2491004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32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690562" y="3303587"/>
            <a:ext cx="9591675" cy="581025"/>
          </a:xfrm>
        </p:spPr>
        <p:txBody>
          <a:bodyPr>
            <a:normAutofit fontScale="92500" lnSpcReduction="20000"/>
          </a:bodyPr>
          <a:lstStyle/>
          <a:p>
            <a:pPr marL="0" indent="0">
              <a:buNone/>
            </a:pPr>
            <a:r>
              <a:rPr lang="fr-fr" sz="4400" b="1" dirty="0">
                <a:solidFill>
                  <a:schemeClr val="bg1"/>
                </a:solidFill>
                <a:latin typeface="+mj-lt"/>
              </a:rPr>
              <a:t>MERCI !</a:t>
            </a:r>
          </a:p>
        </p:txBody>
      </p:sp>
    </p:spTree>
    <p:extLst>
      <p:ext uri="{BB962C8B-B14F-4D97-AF65-F5344CB8AC3E}">
        <p14:creationId xmlns:p14="http://schemas.microsoft.com/office/powerpoint/2010/main" val="202995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690617-9E29-4A0B-B619-DA4D2D9E0C86}"/>
              </a:ext>
            </a:extLst>
          </p:cNvPr>
          <p:cNvSpPr>
            <a:spLocks noGrp="1"/>
          </p:cNvSpPr>
          <p:nvPr>
            <p:ph type="body" sz="quarter" idx="10"/>
          </p:nvPr>
        </p:nvSpPr>
        <p:spPr>
          <a:xfrm>
            <a:off x="800099" y="3047187"/>
            <a:ext cx="9139547" cy="687426"/>
          </a:xfrm>
        </p:spPr>
        <p:txBody>
          <a:bodyPr>
            <a:normAutofit/>
          </a:bodyPr>
          <a:lstStyle/>
          <a:p>
            <a:r>
              <a:rPr lang="fr-fr" sz="4100" dirty="0"/>
              <a:t>Événements Special Olympics</a:t>
            </a:r>
          </a:p>
        </p:txBody>
      </p:sp>
    </p:spTree>
    <p:extLst>
      <p:ext uri="{BB962C8B-B14F-4D97-AF65-F5344CB8AC3E}">
        <p14:creationId xmlns:p14="http://schemas.microsoft.com/office/powerpoint/2010/main" val="22383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3046360565"/>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Icône&#10;&#10;Description générée automatiquement">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3" name="Picture 2" descr="Logo&#10;&#10;Description générée automatiquement">
            <a:extLst>
              <a:ext uri="{FF2B5EF4-FFF2-40B4-BE49-F238E27FC236}">
                <a16:creationId xmlns:a16="http://schemas.microsoft.com/office/drawing/2014/main" id="{2DA66C3E-621D-4BBF-BB0D-56A8D50ECBB1}"/>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105157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fr-fr" dirty="0"/>
              <a:t>Responsable d’événement</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fr-fr" dirty="0"/>
              <a:t>Rôles de leadership</a:t>
            </a:r>
          </a:p>
        </p:txBody>
      </p:sp>
      <p:graphicFrame>
        <p:nvGraphicFramePr>
          <p:cNvPr id="5" name="Table 5">
            <a:extLst>
              <a:ext uri="{FF2B5EF4-FFF2-40B4-BE49-F238E27FC236}">
                <a16:creationId xmlns:a16="http://schemas.microsoft.com/office/drawing/2014/main" id="{A958954F-F3AB-425A-81E0-0766D5B7B77D}"/>
              </a:ext>
            </a:extLst>
          </p:cNvPr>
          <p:cNvGraphicFramePr>
            <a:graphicFrameLocks noGrp="1"/>
          </p:cNvGraphicFramePr>
          <p:nvPr>
            <p:extLst>
              <p:ext uri="{D42A27DB-BD31-4B8C-83A1-F6EECF244321}">
                <p14:modId xmlns:p14="http://schemas.microsoft.com/office/powerpoint/2010/main" val="3974065048"/>
              </p:ext>
            </p:extLst>
          </p:nvPr>
        </p:nvGraphicFramePr>
        <p:xfrm>
          <a:off x="726140" y="2637123"/>
          <a:ext cx="10837210" cy="3167696"/>
        </p:xfrm>
        <a:graphic>
          <a:graphicData uri="http://schemas.openxmlformats.org/drawingml/2006/table">
            <a:tbl>
              <a:tblPr bandRow="1">
                <a:tableStyleId>{7DF18680-E054-41AD-8BC1-D1AEF772440D}</a:tableStyleId>
              </a:tblPr>
              <a:tblGrid>
                <a:gridCol w="3122586">
                  <a:extLst>
                    <a:ext uri="{9D8B030D-6E8A-4147-A177-3AD203B41FA5}">
                      <a16:colId xmlns:a16="http://schemas.microsoft.com/office/drawing/2014/main" val="1408489451"/>
                    </a:ext>
                  </a:extLst>
                </a:gridCol>
                <a:gridCol w="7714624">
                  <a:extLst>
                    <a:ext uri="{9D8B030D-6E8A-4147-A177-3AD203B41FA5}">
                      <a16:colId xmlns:a16="http://schemas.microsoft.com/office/drawing/2014/main" val="293226885"/>
                    </a:ext>
                  </a:extLst>
                </a:gridCol>
              </a:tblGrid>
              <a:tr h="1542991">
                <a:tc>
                  <a:txBody>
                    <a:bodyPr/>
                    <a:lstStyle/>
                    <a:p>
                      <a:pPr>
                        <a:lnSpc>
                          <a:spcPct val="110000"/>
                        </a:lnSpc>
                      </a:pPr>
                      <a:r>
                        <a:rPr lang="fr-fr" sz="2200" b="1" dirty="0">
                          <a:solidFill>
                            <a:srgbClr val="179984"/>
                          </a:solidFill>
                        </a:rPr>
                        <a:t>Planifier</a:t>
                      </a:r>
                      <a:r>
                        <a:rPr lang="fr-fr" sz="2200" b="1" dirty="0"/>
                        <a:t> des événements</a:t>
                      </a:r>
                    </a:p>
                  </a:txBody>
                  <a:tcPr>
                    <a:lnB w="9525" cap="flat" cmpd="sng" algn="ctr">
                      <a:solidFill>
                        <a:srgbClr val="29BB9C"/>
                      </a:solidFill>
                      <a:prstDash val="solid"/>
                      <a:round/>
                      <a:headEnd type="none" w="med" len="med"/>
                      <a:tailEnd type="none" w="med" len="med"/>
                    </a:lnB>
                  </a:tcPr>
                </a:tc>
                <a:tc>
                  <a:txBody>
                    <a:bodyPr/>
                    <a:lstStyle/>
                    <a:p>
                      <a:pPr marL="0" lvl="1" indent="0">
                        <a:lnSpc>
                          <a:spcPct val="110000"/>
                        </a:lnSpc>
                        <a:spcBef>
                          <a:spcPts val="0"/>
                        </a:spcBef>
                        <a:spcAft>
                          <a:spcPts val="1200"/>
                        </a:spcAft>
                      </a:pPr>
                      <a:r>
                        <a:rPr lang="fr-fr" sz="1900" dirty="0">
                          <a:effectLst/>
                        </a:rPr>
                        <a:t>Sélection du site de l’événement</a:t>
                      </a:r>
                    </a:p>
                    <a:p>
                      <a:pPr marL="0" lvl="1" indent="0">
                        <a:lnSpc>
                          <a:spcPct val="110000"/>
                        </a:lnSpc>
                        <a:spcBef>
                          <a:spcPts val="0"/>
                        </a:spcBef>
                      </a:pPr>
                      <a:r>
                        <a:rPr lang="fr-fr" sz="1900" dirty="0">
                          <a:effectLst/>
                        </a:rPr>
                        <a:t>Membre du comité du domaine d'exercice (par exemple, comité d’évaluation, logistique, relations publiques, transport, bénévoles, participation communautaire, collecte de fonds, etc.)</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402862620"/>
                  </a:ext>
                </a:extLst>
              </a:tr>
              <a:tr h="831272">
                <a:tc>
                  <a:txBody>
                    <a:bodyPr/>
                    <a:lstStyle/>
                    <a:p>
                      <a:pPr>
                        <a:lnSpc>
                          <a:spcPct val="110000"/>
                        </a:lnSpc>
                      </a:pPr>
                      <a:r>
                        <a:rPr lang="fr-fr" sz="2200" b="1" dirty="0">
                          <a:solidFill>
                            <a:srgbClr val="179984"/>
                          </a:solidFill>
                        </a:rPr>
                        <a:t>Promotion</a:t>
                      </a:r>
                      <a:r>
                        <a:rPr lang="fr-fr" sz="2200" b="1" dirty="0"/>
                        <a:t> d’événements</a:t>
                      </a: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sz="1900" dirty="0">
                          <a:effectLst/>
                        </a:rPr>
                        <a:t>Porte-parole (par exemple, faire des interviews, envoyer des messages via les réseaux sociaux.)</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771889273"/>
                  </a:ext>
                </a:extLst>
              </a:tr>
              <a:tr h="508456">
                <a:tc>
                  <a:txBody>
                    <a:bodyPr/>
                    <a:lstStyle/>
                    <a:p>
                      <a:pPr>
                        <a:lnSpc>
                          <a:spcPct val="110000"/>
                        </a:lnSpc>
                      </a:pPr>
                      <a:r>
                        <a:rPr lang="fr-fr" sz="2200" b="1" dirty="0">
                          <a:solidFill>
                            <a:srgbClr val="179984"/>
                          </a:solidFill>
                        </a:rPr>
                        <a:t>Exécution</a:t>
                      </a:r>
                      <a:r>
                        <a:rPr lang="fr-fr" sz="2200" b="1" dirty="0"/>
                        <a:t> d’événements</a:t>
                      </a:r>
                    </a:p>
                  </a:txBody>
                  <a:tcPr>
                    <a:lnT w="9525" cap="flat" cmpd="sng" algn="ctr">
                      <a:solidFill>
                        <a:srgbClr val="29BB9C"/>
                      </a:solidFill>
                      <a:prstDash val="solid"/>
                      <a:round/>
                      <a:headEnd type="none" w="med" len="med"/>
                      <a:tailEnd type="none" w="med" len="med"/>
                    </a:lnT>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fr-fr" sz="1900" dirty="0">
                          <a:effectLst/>
                        </a:rPr>
                        <a:t>Faire du bénévolat ou travailler lors des événements</a:t>
                      </a:r>
                      <a:endParaRPr lang="en-US" sz="1900" dirty="0">
                        <a:effectLst/>
                        <a:latin typeface="Ubuntu Light" panose="020B0304030602030204" pitchFamily="34" charset="0"/>
                        <a:ea typeface="Calibri" panose="020F0502020204030204" pitchFamily="34" charset="0"/>
                        <a:cs typeface="Times New Roman" panose="02020603050405020304" pitchFamily="18" charset="0"/>
                      </a:endParaRPr>
                    </a:p>
                  </a:txBody>
                  <a:tcPr>
                    <a:lnT w="9525" cap="flat" cmpd="sng" algn="ctr">
                      <a:solidFill>
                        <a:srgbClr val="29BB9C"/>
                      </a:solidFill>
                      <a:prstDash val="solid"/>
                      <a:round/>
                      <a:headEnd type="none" w="med" len="med"/>
                      <a:tailEnd type="none" w="med" len="med"/>
                    </a:lnT>
                  </a:tcPr>
                </a:tc>
                <a:extLst>
                  <a:ext uri="{0D108BD9-81ED-4DB2-BD59-A6C34878D82A}">
                    <a16:rowId xmlns:a16="http://schemas.microsoft.com/office/drawing/2014/main" val="2488934736"/>
                  </a:ext>
                </a:extLst>
              </a:tr>
            </a:tbl>
          </a:graphicData>
        </a:graphic>
      </p:graphicFrame>
      <p:sp>
        <p:nvSpPr>
          <p:cNvPr id="6" name="TextBox 5">
            <a:extLst>
              <a:ext uri="{FF2B5EF4-FFF2-40B4-BE49-F238E27FC236}">
                <a16:creationId xmlns:a16="http://schemas.microsoft.com/office/drawing/2014/main" id="{EB3185AE-22B3-4944-AD73-9F51D8336490}"/>
              </a:ext>
            </a:extLst>
          </p:cNvPr>
          <p:cNvSpPr txBox="1"/>
          <p:nvPr/>
        </p:nvSpPr>
        <p:spPr>
          <a:xfrm>
            <a:off x="628650" y="1929237"/>
            <a:ext cx="10313894" cy="707886"/>
          </a:xfrm>
          <a:prstGeom prst="rect">
            <a:avLst/>
          </a:prstGeom>
          <a:noFill/>
        </p:spPr>
        <p:txBody>
          <a:bodyPr wrap="square" rtlCol="0">
            <a:spAutoFit/>
          </a:bodyPr>
          <a:lstStyle/>
          <a:p>
            <a:r>
              <a:rPr lang="fr-fr" sz="2200" b="1" dirty="0">
                <a:effectLst/>
                <a:latin typeface="Ubuntu Light" panose="020B0304030602030204" pitchFamily="34" charset="0"/>
                <a:ea typeface="Calibri" panose="020F0502020204030204" pitchFamily="34" charset="0"/>
                <a:cs typeface="Times New Roman" panose="02020603050405020304" pitchFamily="18" charset="0"/>
              </a:rPr>
              <a:t>Voici des exemples de rôles auxquels les athlètes peuvent participer en tant que responsable d’événement :</a:t>
            </a:r>
          </a:p>
          <a:p>
            <a:endParaRPr lang="en-US" dirty="0"/>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fr-fr" sz="1400" spc="30" dirty="0">
                <a:solidFill>
                  <a:schemeClr val="tx1">
                    <a:lumMod val="50000"/>
                    <a:lumOff val="50000"/>
                  </a:schemeClr>
                </a:solidFill>
                <a:latin typeface="+mj-lt"/>
              </a:rPr>
              <a:t>RESPONSABLE D’ÉVÉNEMENT</a:t>
            </a:r>
          </a:p>
        </p:txBody>
      </p:sp>
    </p:spTree>
    <p:extLst>
      <p:ext uri="{BB962C8B-B14F-4D97-AF65-F5344CB8AC3E}">
        <p14:creationId xmlns:p14="http://schemas.microsoft.com/office/powerpoint/2010/main" val="338075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800100" y="1196212"/>
            <a:ext cx="9429750" cy="1299337"/>
          </a:xfrm>
        </p:spPr>
        <p:txBody>
          <a:bodyPr>
            <a:normAutofit fontScale="92500" lnSpcReduction="10000"/>
          </a:bodyPr>
          <a:lstStyle/>
          <a:p>
            <a:r>
              <a:rPr lang="fr-fr" b="0" dirty="0"/>
              <a:t>Leçon 1</a:t>
            </a:r>
          </a:p>
          <a:p>
            <a:r>
              <a:rPr lang="fr-fr" dirty="0"/>
              <a:t>Événements Special Olympics</a:t>
            </a:r>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819150" y="3105150"/>
            <a:ext cx="9410700" cy="571500"/>
          </a:xfrm>
        </p:spPr>
        <p:txBody>
          <a:bodyPr/>
          <a:lstStyle/>
          <a:p>
            <a:r>
              <a:rPr lang="fr-fr" dirty="0"/>
              <a:t>Au cours de cette leçon, nous allons :</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800100" y="3676650"/>
            <a:ext cx="9067800" cy="1478001"/>
          </a:xfrm>
        </p:spPr>
        <p:txBody>
          <a:bodyPr/>
          <a:lstStyle/>
          <a:p>
            <a:r>
              <a:rPr lang="fr-fr" sz="28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D</a:t>
            </a:r>
            <a:r>
              <a:rPr lang="fr-fr" sz="2800" dirty="0">
                <a:solidFill>
                  <a:schemeClr val="bg1"/>
                </a:solidFill>
                <a:effectLst/>
                <a:latin typeface="Ubuntu Light" panose="020B0304030602030204" pitchFamily="34" charset="0"/>
                <a:ea typeface="Calibri" panose="020F0502020204030204" pitchFamily="34" charset="0"/>
                <a:cs typeface="Times New Roman" panose="02020603050405020304" pitchFamily="18" charset="0"/>
              </a:rPr>
              <a:t>écouvrir les types d’événements organisés par Special Olympics à travers le monde.</a:t>
            </a:r>
            <a:endParaRPr lang="en-US" sz="3600" dirty="0">
              <a:solidFill>
                <a:schemeClr val="bg1"/>
              </a:solidFill>
              <a:latin typeface="Ubuntu Light" panose="020B0304030602030204" pitchFamily="34" charset="0"/>
            </a:endParaRPr>
          </a:p>
        </p:txBody>
      </p:sp>
    </p:spTree>
    <p:extLst>
      <p:ext uri="{BB962C8B-B14F-4D97-AF65-F5344CB8AC3E}">
        <p14:creationId xmlns:p14="http://schemas.microsoft.com/office/powerpoint/2010/main" val="3053966453"/>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1927</TotalTime>
  <Words>6362</Words>
  <Application>Microsoft Office PowerPoint</Application>
  <PresentationFormat>Widescreen</PresentationFormat>
  <Paragraphs>734</Paragraphs>
  <Slides>58</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SimSun</vt:lpstr>
      <vt:lpstr>Courier New</vt:lpstr>
      <vt:lpstr>Times New Roman</vt:lpstr>
      <vt:lpstr>Arial</vt:lpstr>
      <vt:lpstr>Symbol</vt:lpstr>
      <vt:lpstr>Ubuntu Light</vt:lpstr>
      <vt:lpstr>Ubuntu</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Cristina Rodriguez</cp:lastModifiedBy>
  <cp:revision>45</cp:revision>
  <dcterms:created xsi:type="dcterms:W3CDTF">2022-02-22T02:12:09Z</dcterms:created>
  <dcterms:modified xsi:type="dcterms:W3CDTF">2022-08-23T20:09:13Z</dcterms:modified>
</cp:coreProperties>
</file>