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0"/>
  </p:notesMasterIdLst>
  <p:sldIdLst>
    <p:sldId id="256" r:id="rId2"/>
    <p:sldId id="258" r:id="rId3"/>
    <p:sldId id="259" r:id="rId4"/>
    <p:sldId id="260" r:id="rId5"/>
    <p:sldId id="257" r:id="rId6"/>
    <p:sldId id="261" r:id="rId7"/>
    <p:sldId id="262" r:id="rId8"/>
    <p:sldId id="264" r:id="rId9"/>
    <p:sldId id="265" r:id="rId10"/>
    <p:sldId id="268" r:id="rId11"/>
    <p:sldId id="308" r:id="rId12"/>
    <p:sldId id="309" r:id="rId13"/>
    <p:sldId id="310" r:id="rId14"/>
    <p:sldId id="311" r:id="rId15"/>
    <p:sldId id="312" r:id="rId16"/>
    <p:sldId id="313" r:id="rId17"/>
    <p:sldId id="314" r:id="rId18"/>
    <p:sldId id="315" r:id="rId19"/>
    <p:sldId id="275" r:id="rId20"/>
    <p:sldId id="316" r:id="rId21"/>
    <p:sldId id="317" r:id="rId22"/>
    <p:sldId id="318" r:id="rId23"/>
    <p:sldId id="319" r:id="rId24"/>
    <p:sldId id="320" r:id="rId25"/>
    <p:sldId id="321" r:id="rId26"/>
    <p:sldId id="269" r:id="rId27"/>
    <p:sldId id="322" r:id="rId28"/>
    <p:sldId id="323" r:id="rId29"/>
    <p:sldId id="284" r:id="rId30"/>
    <p:sldId id="276" r:id="rId31"/>
    <p:sldId id="272" r:id="rId32"/>
    <p:sldId id="27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295" r:id="rId46"/>
    <p:sldId id="336" r:id="rId47"/>
    <p:sldId id="337" r:id="rId48"/>
    <p:sldId id="379" r:id="rId49"/>
    <p:sldId id="380" r:id="rId50"/>
    <p:sldId id="381" r:id="rId51"/>
    <p:sldId id="382" r:id="rId52"/>
    <p:sldId id="383" r:id="rId53"/>
    <p:sldId id="384" r:id="rId54"/>
    <p:sldId id="386" r:id="rId55"/>
    <p:sldId id="387" r:id="rId56"/>
    <p:sldId id="388" r:id="rId57"/>
    <p:sldId id="305" r:id="rId58"/>
    <p:sldId id="306"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ggie Dougherty" initials="MD" lastIdx="2" clrIdx="0">
    <p:extLst>
      <p:ext uri="{19B8F6BF-5375-455C-9EA6-DF929625EA0E}">
        <p15:presenceInfo xmlns:p15="http://schemas.microsoft.com/office/powerpoint/2012/main" userId="811e9130827a375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984"/>
    <a:srgbClr val="13336A"/>
    <a:srgbClr val="016A5F"/>
    <a:srgbClr val="1BC4F4"/>
    <a:srgbClr val="23C6F4"/>
    <a:srgbClr val="FDB71E"/>
    <a:srgbClr val="F2AE1C"/>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144" autoAdjust="0"/>
    <p:restoredTop sz="83807" autoAdjust="0"/>
  </p:normalViewPr>
  <p:slideViewPr>
    <p:cSldViewPr snapToGrid="0" snapToObjects="1">
      <p:cViewPr varScale="1">
        <p:scale>
          <a:sx n="64" d="100"/>
          <a:sy n="64" d="100"/>
        </p:scale>
        <p:origin x="1056"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p:scale>
          <a:sx n="75" d="100"/>
          <a:sy n="75" d="100"/>
        </p:scale>
        <p:origin x="-2328" y="4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A0D94E-4B1E-43FD-B171-C1BD11ECFFD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C7BE888B-3FB7-4E34-B4C7-FE6C6969A87C}">
      <dgm:prSet phldrT="[Text]"/>
      <dgm:spPr>
        <a:solidFill>
          <a:srgbClr val="179984"/>
        </a:solidFill>
      </dgm:spPr>
      <dgm:t>
        <a:bodyPr/>
        <a:lstStyle/>
        <a:p>
          <a:r>
            <a:rPr lang="x-none"/>
            <a:t>Revise </a:t>
          </a:r>
          <a:br>
            <a:rPr lang="en-US" dirty="0"/>
          </a:br>
          <a:r>
            <a:rPr lang="x-none"/>
            <a:t>su </a:t>
          </a:r>
          <a:r>
            <a:rPr lang="x-none" dirty="0"/>
            <a:t>discurso</a:t>
          </a:r>
        </a:p>
      </dgm:t>
    </dgm:pt>
    <dgm:pt modelId="{77A54BA0-8032-4CB8-9C51-A371EE046304}" type="parTrans" cxnId="{E8D27CD5-3A02-4FC8-844F-B568B46A82E2}">
      <dgm:prSet/>
      <dgm:spPr/>
      <dgm:t>
        <a:bodyPr/>
        <a:lstStyle/>
        <a:p>
          <a:endParaRPr lang="en-US"/>
        </a:p>
      </dgm:t>
    </dgm:pt>
    <dgm:pt modelId="{2511C127-3F99-4912-9B14-774A9774298D}" type="sibTrans" cxnId="{E8D27CD5-3A02-4FC8-844F-B568B46A82E2}">
      <dgm:prSet/>
      <dgm:spPr>
        <a:solidFill>
          <a:schemeClr val="bg2"/>
        </a:solidFill>
      </dgm:spPr>
      <dgm:t>
        <a:bodyPr/>
        <a:lstStyle/>
        <a:p>
          <a:endParaRPr lang="en-US"/>
        </a:p>
      </dgm:t>
    </dgm:pt>
    <dgm:pt modelId="{88CEC954-1F17-4302-89BF-2ED5B3AC230A}">
      <dgm:prSet phldrT="[Text]"/>
      <dgm:spPr>
        <a:solidFill>
          <a:srgbClr val="179984"/>
        </a:solidFill>
      </dgm:spPr>
      <dgm:t>
        <a:bodyPr/>
        <a:lstStyle/>
        <a:p>
          <a:r>
            <a:rPr lang="x-none"/>
            <a:t>Practique </a:t>
          </a:r>
          <a:br>
            <a:rPr lang="en-US" dirty="0"/>
          </a:br>
          <a:r>
            <a:rPr lang="x-none"/>
            <a:t>su </a:t>
          </a:r>
          <a:r>
            <a:rPr lang="x-none" dirty="0"/>
            <a:t>discurso</a:t>
          </a:r>
        </a:p>
      </dgm:t>
    </dgm:pt>
    <dgm:pt modelId="{961DB095-084A-43D3-B7BB-001937A5DF88}" type="parTrans" cxnId="{40FD827C-AE9B-405E-ACCE-266CC38B7FA8}">
      <dgm:prSet/>
      <dgm:spPr/>
      <dgm:t>
        <a:bodyPr/>
        <a:lstStyle/>
        <a:p>
          <a:endParaRPr lang="en-US"/>
        </a:p>
      </dgm:t>
    </dgm:pt>
    <dgm:pt modelId="{09618800-6ACA-4EBE-B5C0-78641FCDCDE3}" type="sibTrans" cxnId="{40FD827C-AE9B-405E-ACCE-266CC38B7FA8}">
      <dgm:prSet/>
      <dgm:spPr/>
      <dgm:t>
        <a:bodyPr/>
        <a:lstStyle/>
        <a:p>
          <a:endParaRPr lang="en-US"/>
        </a:p>
      </dgm:t>
    </dgm:pt>
    <dgm:pt modelId="{88224936-75B7-4558-9760-B6C7BE7F050B}">
      <dgm:prSet phldrT="[Text]"/>
      <dgm:spPr>
        <a:solidFill>
          <a:srgbClr val="179984"/>
        </a:solidFill>
      </dgm:spPr>
      <dgm:t>
        <a:bodyPr/>
        <a:lstStyle/>
        <a:p>
          <a:r>
            <a:rPr lang="x-none" dirty="0"/>
            <a:t>Ayudas visuales</a:t>
          </a:r>
        </a:p>
      </dgm:t>
    </dgm:pt>
    <dgm:pt modelId="{93764A88-9F9A-47BA-AE43-300E1C6615F1}" type="parTrans" cxnId="{972211F1-18CF-485A-9521-992F935839DD}">
      <dgm:prSet/>
      <dgm:spPr/>
      <dgm:t>
        <a:bodyPr/>
        <a:lstStyle/>
        <a:p>
          <a:endParaRPr lang="en-US"/>
        </a:p>
      </dgm:t>
    </dgm:pt>
    <dgm:pt modelId="{52DBFB90-19D5-4C78-B164-C0E5A4A21951}" type="sibTrans" cxnId="{972211F1-18CF-485A-9521-992F935839DD}">
      <dgm:prSet/>
      <dgm:spPr/>
      <dgm:t>
        <a:bodyPr/>
        <a:lstStyle/>
        <a:p>
          <a:endParaRPr lang="en-US"/>
        </a:p>
      </dgm:t>
    </dgm:pt>
    <dgm:pt modelId="{F568BB50-D0DA-49B1-826A-880148CA9FF6}">
      <dgm:prSet phldrT="[Text]"/>
      <dgm:spPr>
        <a:solidFill>
          <a:srgbClr val="179984"/>
        </a:solidFill>
      </dgm:spPr>
      <dgm:t>
        <a:bodyPr/>
        <a:lstStyle/>
        <a:p>
          <a:r>
            <a:rPr lang="x-none"/>
            <a:t>Equipos </a:t>
          </a:r>
          <a:br>
            <a:rPr lang="en-US" dirty="0"/>
          </a:br>
          <a:r>
            <a:rPr lang="x-none"/>
            <a:t>o </a:t>
          </a:r>
          <a:r>
            <a:rPr lang="x-none" dirty="0"/>
            <a:t>suministros</a:t>
          </a:r>
        </a:p>
      </dgm:t>
    </dgm:pt>
    <dgm:pt modelId="{F3578B0B-0232-41DC-9B59-4AAF5115D0F7}" type="parTrans" cxnId="{AEE18290-CDD4-419A-A126-0073C35E3821}">
      <dgm:prSet/>
      <dgm:spPr/>
      <dgm:t>
        <a:bodyPr/>
        <a:lstStyle/>
        <a:p>
          <a:endParaRPr lang="en-US"/>
        </a:p>
      </dgm:t>
    </dgm:pt>
    <dgm:pt modelId="{B30D8EC5-A7CC-4305-89EC-FB488FBA7106}" type="sibTrans" cxnId="{AEE18290-CDD4-419A-A126-0073C35E3821}">
      <dgm:prSet/>
      <dgm:spPr/>
      <dgm:t>
        <a:bodyPr/>
        <a:lstStyle/>
        <a:p>
          <a:endParaRPr lang="en-US"/>
        </a:p>
      </dgm:t>
    </dgm:pt>
    <dgm:pt modelId="{1D4AE9B5-9AB7-4BD4-B88F-719ADDF3A0DB}">
      <dgm:prSet phldrT="[Text]"/>
      <dgm:spPr>
        <a:solidFill>
          <a:srgbClr val="179984"/>
        </a:solidFill>
      </dgm:spPr>
      <dgm:t>
        <a:bodyPr/>
        <a:lstStyle/>
        <a:p>
          <a:r>
            <a:rPr lang="x-none" dirty="0"/>
            <a:t>Tenga una copia de su discurso</a:t>
          </a:r>
        </a:p>
      </dgm:t>
    </dgm:pt>
    <dgm:pt modelId="{86986543-CB8D-4DE9-9C47-E20857614379}" type="parTrans" cxnId="{6F9CF090-EB1A-4202-91E4-CB57E9D31959}">
      <dgm:prSet/>
      <dgm:spPr/>
      <dgm:t>
        <a:bodyPr/>
        <a:lstStyle/>
        <a:p>
          <a:endParaRPr lang="en-US"/>
        </a:p>
      </dgm:t>
    </dgm:pt>
    <dgm:pt modelId="{EDACD7B9-30C5-4EA8-BE22-0C90D308AEC2}" type="sibTrans" cxnId="{6F9CF090-EB1A-4202-91E4-CB57E9D31959}">
      <dgm:prSet/>
      <dgm:spPr/>
      <dgm:t>
        <a:bodyPr/>
        <a:lstStyle/>
        <a:p>
          <a:endParaRPr lang="en-US"/>
        </a:p>
      </dgm:t>
    </dgm:pt>
    <dgm:pt modelId="{FF89AF76-4D56-497A-AD71-4FD5E234443E}" type="pres">
      <dgm:prSet presAssocID="{9EA0D94E-4B1E-43FD-B171-C1BD11ECFFD4}" presName="Name0" presStyleCnt="0">
        <dgm:presLayoutVars>
          <dgm:dir/>
          <dgm:resizeHandles val="exact"/>
        </dgm:presLayoutVars>
      </dgm:prSet>
      <dgm:spPr/>
    </dgm:pt>
    <dgm:pt modelId="{4B46DD2E-59F4-495E-8453-87E4736E4492}" type="pres">
      <dgm:prSet presAssocID="{9EA0D94E-4B1E-43FD-B171-C1BD11ECFFD4}" presName="cycle" presStyleCnt="0"/>
      <dgm:spPr/>
    </dgm:pt>
    <dgm:pt modelId="{20EAB881-1C84-457B-878D-EE60EBEDD167}" type="pres">
      <dgm:prSet presAssocID="{C7BE888B-3FB7-4E34-B4C7-FE6C6969A87C}" presName="nodeFirstNode" presStyleLbl="node1" presStyleIdx="0" presStyleCnt="5">
        <dgm:presLayoutVars>
          <dgm:bulletEnabled val="1"/>
        </dgm:presLayoutVars>
      </dgm:prSet>
      <dgm:spPr/>
    </dgm:pt>
    <dgm:pt modelId="{3DF7AB8F-9764-4A0A-BB88-EC98C892ADE4}" type="pres">
      <dgm:prSet presAssocID="{2511C127-3F99-4912-9B14-774A9774298D}" presName="sibTransFirstNode" presStyleLbl="bgShp" presStyleIdx="0" presStyleCnt="1"/>
      <dgm:spPr/>
    </dgm:pt>
    <dgm:pt modelId="{3746830B-6821-4893-B16C-704D7C9086EA}" type="pres">
      <dgm:prSet presAssocID="{88CEC954-1F17-4302-89BF-2ED5B3AC230A}" presName="nodeFollowingNodes" presStyleLbl="node1" presStyleIdx="1" presStyleCnt="5">
        <dgm:presLayoutVars>
          <dgm:bulletEnabled val="1"/>
        </dgm:presLayoutVars>
      </dgm:prSet>
      <dgm:spPr/>
    </dgm:pt>
    <dgm:pt modelId="{BAB07B68-6A42-4745-968B-3212660FE386}" type="pres">
      <dgm:prSet presAssocID="{88224936-75B7-4558-9760-B6C7BE7F050B}" presName="nodeFollowingNodes" presStyleLbl="node1" presStyleIdx="2" presStyleCnt="5">
        <dgm:presLayoutVars>
          <dgm:bulletEnabled val="1"/>
        </dgm:presLayoutVars>
      </dgm:prSet>
      <dgm:spPr/>
    </dgm:pt>
    <dgm:pt modelId="{C9F5A174-0E09-4803-9970-E4040F0D8BA8}" type="pres">
      <dgm:prSet presAssocID="{F568BB50-D0DA-49B1-826A-880148CA9FF6}" presName="nodeFollowingNodes" presStyleLbl="node1" presStyleIdx="3" presStyleCnt="5">
        <dgm:presLayoutVars>
          <dgm:bulletEnabled val="1"/>
        </dgm:presLayoutVars>
      </dgm:prSet>
      <dgm:spPr/>
    </dgm:pt>
    <dgm:pt modelId="{8466FAF3-D543-4DF5-9700-5EE8878C443E}" type="pres">
      <dgm:prSet presAssocID="{1D4AE9B5-9AB7-4BD4-B88F-719ADDF3A0DB}" presName="nodeFollowingNodes" presStyleLbl="node1" presStyleIdx="4" presStyleCnt="5">
        <dgm:presLayoutVars>
          <dgm:bulletEnabled val="1"/>
        </dgm:presLayoutVars>
      </dgm:prSet>
      <dgm:spPr/>
    </dgm:pt>
  </dgm:ptLst>
  <dgm:cxnLst>
    <dgm:cxn modelId="{793ABF16-7DE4-4F21-B35C-7CCB5984C065}" type="presOf" srcId="{1D4AE9B5-9AB7-4BD4-B88F-719ADDF3A0DB}" destId="{8466FAF3-D543-4DF5-9700-5EE8878C443E}" srcOrd="0" destOrd="0" presId="urn:microsoft.com/office/officeart/2005/8/layout/cycle3"/>
    <dgm:cxn modelId="{D88E455C-C55F-47A3-933A-8937DEF095CD}" type="presOf" srcId="{C7BE888B-3FB7-4E34-B4C7-FE6C6969A87C}" destId="{20EAB881-1C84-457B-878D-EE60EBEDD167}" srcOrd="0" destOrd="0" presId="urn:microsoft.com/office/officeart/2005/8/layout/cycle3"/>
    <dgm:cxn modelId="{31509967-0875-4051-82CE-A8DF3D431B2F}" type="presOf" srcId="{88CEC954-1F17-4302-89BF-2ED5B3AC230A}" destId="{3746830B-6821-4893-B16C-704D7C9086EA}" srcOrd="0" destOrd="0" presId="urn:microsoft.com/office/officeart/2005/8/layout/cycle3"/>
    <dgm:cxn modelId="{40FD827C-AE9B-405E-ACCE-266CC38B7FA8}" srcId="{9EA0D94E-4B1E-43FD-B171-C1BD11ECFFD4}" destId="{88CEC954-1F17-4302-89BF-2ED5B3AC230A}" srcOrd="1" destOrd="0" parTransId="{961DB095-084A-43D3-B7BB-001937A5DF88}" sibTransId="{09618800-6ACA-4EBE-B5C0-78641FCDCDE3}"/>
    <dgm:cxn modelId="{AEE18290-CDD4-419A-A126-0073C35E3821}" srcId="{9EA0D94E-4B1E-43FD-B171-C1BD11ECFFD4}" destId="{F568BB50-D0DA-49B1-826A-880148CA9FF6}" srcOrd="3" destOrd="0" parTransId="{F3578B0B-0232-41DC-9B59-4AAF5115D0F7}" sibTransId="{B30D8EC5-A7CC-4305-89EC-FB488FBA7106}"/>
    <dgm:cxn modelId="{6F9CF090-EB1A-4202-91E4-CB57E9D31959}" srcId="{9EA0D94E-4B1E-43FD-B171-C1BD11ECFFD4}" destId="{1D4AE9B5-9AB7-4BD4-B88F-719ADDF3A0DB}" srcOrd="4" destOrd="0" parTransId="{86986543-CB8D-4DE9-9C47-E20857614379}" sibTransId="{EDACD7B9-30C5-4EA8-BE22-0C90D308AEC2}"/>
    <dgm:cxn modelId="{606C63A3-DE10-4558-B6D5-7D47D75DFEC1}" type="presOf" srcId="{9EA0D94E-4B1E-43FD-B171-C1BD11ECFFD4}" destId="{FF89AF76-4D56-497A-AD71-4FD5E234443E}" srcOrd="0" destOrd="0" presId="urn:microsoft.com/office/officeart/2005/8/layout/cycle3"/>
    <dgm:cxn modelId="{E8D27CD5-3A02-4FC8-844F-B568B46A82E2}" srcId="{9EA0D94E-4B1E-43FD-B171-C1BD11ECFFD4}" destId="{C7BE888B-3FB7-4E34-B4C7-FE6C6969A87C}" srcOrd="0" destOrd="0" parTransId="{77A54BA0-8032-4CB8-9C51-A371EE046304}" sibTransId="{2511C127-3F99-4912-9B14-774A9774298D}"/>
    <dgm:cxn modelId="{DB811BED-C44C-41F4-B69E-DBE38620458E}" type="presOf" srcId="{2511C127-3F99-4912-9B14-774A9774298D}" destId="{3DF7AB8F-9764-4A0A-BB88-EC98C892ADE4}" srcOrd="0" destOrd="0" presId="urn:microsoft.com/office/officeart/2005/8/layout/cycle3"/>
    <dgm:cxn modelId="{972211F1-18CF-485A-9521-992F935839DD}" srcId="{9EA0D94E-4B1E-43FD-B171-C1BD11ECFFD4}" destId="{88224936-75B7-4558-9760-B6C7BE7F050B}" srcOrd="2" destOrd="0" parTransId="{93764A88-9F9A-47BA-AE43-300E1C6615F1}" sibTransId="{52DBFB90-19D5-4C78-B164-C0E5A4A21951}"/>
    <dgm:cxn modelId="{4A922BF9-1832-4F67-8053-74D5748FCC3A}" type="presOf" srcId="{F568BB50-D0DA-49B1-826A-880148CA9FF6}" destId="{C9F5A174-0E09-4803-9970-E4040F0D8BA8}" srcOrd="0" destOrd="0" presId="urn:microsoft.com/office/officeart/2005/8/layout/cycle3"/>
    <dgm:cxn modelId="{4ECB3CFC-93ED-4533-85B5-79B341DB5DAD}" type="presOf" srcId="{88224936-75B7-4558-9760-B6C7BE7F050B}" destId="{BAB07B68-6A42-4745-968B-3212660FE386}" srcOrd="0" destOrd="0" presId="urn:microsoft.com/office/officeart/2005/8/layout/cycle3"/>
    <dgm:cxn modelId="{D9F2EE03-D3E5-4AF2-9246-244DC77F3BEF}" type="presParOf" srcId="{FF89AF76-4D56-497A-AD71-4FD5E234443E}" destId="{4B46DD2E-59F4-495E-8453-87E4736E4492}" srcOrd="0" destOrd="0" presId="urn:microsoft.com/office/officeart/2005/8/layout/cycle3"/>
    <dgm:cxn modelId="{B9E102F4-E6DD-4583-AB72-44CDD02CAF4F}" type="presParOf" srcId="{4B46DD2E-59F4-495E-8453-87E4736E4492}" destId="{20EAB881-1C84-457B-878D-EE60EBEDD167}" srcOrd="0" destOrd="0" presId="urn:microsoft.com/office/officeart/2005/8/layout/cycle3"/>
    <dgm:cxn modelId="{54826AA4-F58E-4205-9755-31907FB28CBF}" type="presParOf" srcId="{4B46DD2E-59F4-495E-8453-87E4736E4492}" destId="{3DF7AB8F-9764-4A0A-BB88-EC98C892ADE4}" srcOrd="1" destOrd="0" presId="urn:microsoft.com/office/officeart/2005/8/layout/cycle3"/>
    <dgm:cxn modelId="{78E843E5-4B39-480A-B83D-6E1B638311C4}" type="presParOf" srcId="{4B46DD2E-59F4-495E-8453-87E4736E4492}" destId="{3746830B-6821-4893-B16C-704D7C9086EA}" srcOrd="2" destOrd="0" presId="urn:microsoft.com/office/officeart/2005/8/layout/cycle3"/>
    <dgm:cxn modelId="{53BCA90B-1AD4-4FC1-B9D6-DAB247431100}" type="presParOf" srcId="{4B46DD2E-59F4-495E-8453-87E4736E4492}" destId="{BAB07B68-6A42-4745-968B-3212660FE386}" srcOrd="3" destOrd="0" presId="urn:microsoft.com/office/officeart/2005/8/layout/cycle3"/>
    <dgm:cxn modelId="{4747A59C-0C8D-485C-8AEC-99CC78FA9128}" type="presParOf" srcId="{4B46DD2E-59F4-495E-8453-87E4736E4492}" destId="{C9F5A174-0E09-4803-9970-E4040F0D8BA8}" srcOrd="4" destOrd="0" presId="urn:microsoft.com/office/officeart/2005/8/layout/cycle3"/>
    <dgm:cxn modelId="{BCBE53A0-3B74-4AA5-BEE1-3EA24FD2FD0A}" type="presParOf" srcId="{4B46DD2E-59F4-495E-8453-87E4736E4492}" destId="{8466FAF3-D543-4DF5-9700-5EE8878C443E}"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7AB8F-9764-4A0A-BB88-EC98C892ADE4}">
      <dsp:nvSpPr>
        <dsp:cNvPr id="0" name=""/>
        <dsp:cNvSpPr/>
      </dsp:nvSpPr>
      <dsp:spPr>
        <a:xfrm>
          <a:off x="858410" y="-25016"/>
          <a:ext cx="4523558" cy="4523558"/>
        </a:xfrm>
        <a:prstGeom prst="circularArrow">
          <a:avLst>
            <a:gd name="adj1" fmla="val 5544"/>
            <a:gd name="adj2" fmla="val 330680"/>
            <a:gd name="adj3" fmla="val 13813063"/>
            <a:gd name="adj4" fmla="val 17363404"/>
            <a:gd name="adj5" fmla="val 5757"/>
          </a:avLst>
        </a:prstGeom>
        <a:solidFill>
          <a:schemeClr val="bg2"/>
        </a:solidFill>
        <a:ln>
          <a:noFill/>
        </a:ln>
        <a:effectLst/>
      </dsp:spPr>
      <dsp:style>
        <a:lnRef idx="0">
          <a:scrgbClr r="0" g="0" b="0"/>
        </a:lnRef>
        <a:fillRef idx="1">
          <a:scrgbClr r="0" g="0" b="0"/>
        </a:fillRef>
        <a:effectRef idx="0">
          <a:scrgbClr r="0" g="0" b="0"/>
        </a:effectRef>
        <a:fontRef idx="minor"/>
      </dsp:style>
    </dsp:sp>
    <dsp:sp modelId="{20EAB881-1C84-457B-878D-EE60EBEDD167}">
      <dsp:nvSpPr>
        <dsp:cNvPr id="0" name=""/>
        <dsp:cNvSpPr/>
      </dsp:nvSpPr>
      <dsp:spPr>
        <a:xfrm>
          <a:off x="2078094" y="1419"/>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x-none" sz="2100" kern="1200"/>
            <a:t>Revise </a:t>
          </a:r>
          <a:br>
            <a:rPr lang="en-US" sz="2100" kern="1200" dirty="0"/>
          </a:br>
          <a:r>
            <a:rPr lang="x-none" sz="2100" kern="1200"/>
            <a:t>su </a:t>
          </a:r>
          <a:r>
            <a:rPr lang="x-none" sz="2100" kern="1200" dirty="0"/>
            <a:t>discurso</a:t>
          </a:r>
        </a:p>
      </dsp:txBody>
      <dsp:txXfrm>
        <a:off x="2128965" y="52290"/>
        <a:ext cx="1982447" cy="940352"/>
      </dsp:txXfrm>
    </dsp:sp>
    <dsp:sp modelId="{3746830B-6821-4893-B16C-704D7C9086EA}">
      <dsp:nvSpPr>
        <dsp:cNvPr id="0" name=""/>
        <dsp:cNvSpPr/>
      </dsp:nvSpPr>
      <dsp:spPr>
        <a:xfrm>
          <a:off x="3912704" y="1334341"/>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x-none" sz="2100" kern="1200"/>
            <a:t>Practique </a:t>
          </a:r>
          <a:br>
            <a:rPr lang="en-US" sz="2100" kern="1200" dirty="0"/>
          </a:br>
          <a:r>
            <a:rPr lang="x-none" sz="2100" kern="1200"/>
            <a:t>su </a:t>
          </a:r>
          <a:r>
            <a:rPr lang="x-none" sz="2100" kern="1200" dirty="0"/>
            <a:t>discurso</a:t>
          </a:r>
        </a:p>
      </dsp:txBody>
      <dsp:txXfrm>
        <a:off x="3963575" y="1385212"/>
        <a:ext cx="1982447" cy="940352"/>
      </dsp:txXfrm>
    </dsp:sp>
    <dsp:sp modelId="{BAB07B68-6A42-4745-968B-3212660FE386}">
      <dsp:nvSpPr>
        <dsp:cNvPr id="0" name=""/>
        <dsp:cNvSpPr/>
      </dsp:nvSpPr>
      <dsp:spPr>
        <a:xfrm>
          <a:off x="3211946" y="3491054"/>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x-none" sz="2100" kern="1200" dirty="0"/>
            <a:t>Ayudas visuales</a:t>
          </a:r>
        </a:p>
      </dsp:txBody>
      <dsp:txXfrm>
        <a:off x="3262817" y="3541925"/>
        <a:ext cx="1982447" cy="940352"/>
      </dsp:txXfrm>
    </dsp:sp>
    <dsp:sp modelId="{C9F5A174-0E09-4803-9970-E4040F0D8BA8}">
      <dsp:nvSpPr>
        <dsp:cNvPr id="0" name=""/>
        <dsp:cNvSpPr/>
      </dsp:nvSpPr>
      <dsp:spPr>
        <a:xfrm>
          <a:off x="944243" y="3491054"/>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x-none" sz="2100" kern="1200"/>
            <a:t>Equipos </a:t>
          </a:r>
          <a:br>
            <a:rPr lang="en-US" sz="2100" kern="1200" dirty="0"/>
          </a:br>
          <a:r>
            <a:rPr lang="x-none" sz="2100" kern="1200"/>
            <a:t>o </a:t>
          </a:r>
          <a:r>
            <a:rPr lang="x-none" sz="2100" kern="1200" dirty="0"/>
            <a:t>suministros</a:t>
          </a:r>
        </a:p>
      </dsp:txBody>
      <dsp:txXfrm>
        <a:off x="995114" y="3541925"/>
        <a:ext cx="1982447" cy="940352"/>
      </dsp:txXfrm>
    </dsp:sp>
    <dsp:sp modelId="{8466FAF3-D543-4DF5-9700-5EE8878C443E}">
      <dsp:nvSpPr>
        <dsp:cNvPr id="0" name=""/>
        <dsp:cNvSpPr/>
      </dsp:nvSpPr>
      <dsp:spPr>
        <a:xfrm>
          <a:off x="243485" y="1334341"/>
          <a:ext cx="2084189" cy="1042094"/>
        </a:xfrm>
        <a:prstGeom prst="roundRect">
          <a:avLst/>
        </a:prstGeom>
        <a:solidFill>
          <a:srgbClr val="179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x-none" sz="2100" kern="1200" dirty="0"/>
            <a:t>Tenga una copia de su discurso</a:t>
          </a:r>
        </a:p>
      </dsp:txBody>
      <dsp:txXfrm>
        <a:off x="294356" y="1385212"/>
        <a:ext cx="1982447" cy="94035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1C7F34-A710-3E48-82D6-8D94C527FA41}" type="datetimeFigureOut">
              <a:rPr lang="en-US" smtClean="0"/>
              <a:t>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5B00B-616A-C142-9BEB-8F3E9E4B3D4D}" type="slidenum">
              <a:rPr lang="en-US" smtClean="0"/>
              <a:t>‹#›</a:t>
            </a:fld>
            <a:endParaRPr lang="en-US"/>
          </a:p>
        </p:txBody>
      </p:sp>
    </p:spTree>
    <p:extLst>
      <p:ext uri="{BB962C8B-B14F-4D97-AF65-F5344CB8AC3E}">
        <p14:creationId xmlns:p14="http://schemas.microsoft.com/office/powerpoint/2010/main" val="949529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espn.com/video/clip?id=2391632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LQ3nhM3GBC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LQ3nhM3GBC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SyTJZRtCkc"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ucnJXF09Ok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youtube.com/watch?v=9wn6pl-vW0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pecialolympics.org/about/global-messengers/?locale=e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1</a:t>
            </a:fld>
            <a:endParaRPr lang="en-US"/>
          </a:p>
        </p:txBody>
      </p:sp>
    </p:spTree>
    <p:extLst>
      <p:ext uri="{BB962C8B-B14F-4D97-AF65-F5344CB8AC3E}">
        <p14:creationId xmlns:p14="http://schemas.microsoft.com/office/powerpoint/2010/main" val="3998679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mj-lt"/>
              <a:buNone/>
              <a:tabLst>
                <a:tab pos="406400" algn="l"/>
                <a:tab pos="4000500" algn="ctr"/>
              </a:tabLst>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Reproduzca el video de Ben Collins, atleta de Olimpiadas </a:t>
            </a:r>
            <a:r>
              <a:rPr lang="x-none" sz="1200">
                <a:effectLst/>
                <a:latin typeface="Ubuntu Light" panose="020B0304030602030204" pitchFamily="34" charset="0"/>
                <a:ea typeface="Calibri" panose="020F0502020204030204" pitchFamily="34" charset="0"/>
                <a:cs typeface="Times New Roman" panose="02020603050405020304" pitchFamily="18" charset="0"/>
              </a:rPr>
              <a:t>Especiales </a:t>
            </a:r>
            <a:br>
              <a:rPr lang="en-US" sz="1200" dirty="0">
                <a:effectLst/>
                <a:latin typeface="Ubuntu Light" panose="020B0304030602030204" pitchFamily="34" charset="0"/>
                <a:ea typeface="Calibri" panose="020F0502020204030204" pitchFamily="34" charset="0"/>
                <a:cs typeface="Times New Roman" panose="02020603050405020304" pitchFamily="18" charset="0"/>
              </a:rPr>
            </a:br>
            <a:r>
              <a:rPr lang="x-none" sz="1200">
                <a:effectLst/>
                <a:latin typeface="Ubuntu Light" panose="020B0304030602030204" pitchFamily="34" charset="0"/>
                <a:ea typeface="Calibri" panose="020F0502020204030204" pitchFamily="34" charset="0"/>
                <a:cs typeface="Times New Roman" panose="02020603050405020304" pitchFamily="18" charset="0"/>
              </a:rPr>
              <a:t>y </a:t>
            </a:r>
            <a:r>
              <a:rPr lang="x-none" sz="1200" dirty="0">
                <a:effectLst/>
                <a:latin typeface="Ubuntu Light" panose="020B0304030602030204" pitchFamily="34" charset="0"/>
                <a:ea typeface="Calibri" panose="020F0502020204030204" pitchFamily="34" charset="0"/>
                <a:cs typeface="Times New Roman" panose="02020603050405020304" pitchFamily="18" charset="0"/>
              </a:rPr>
              <a:t>miembro del equipo, </a:t>
            </a:r>
            <a:r>
              <a:rPr lang="x-none" sz="1200">
                <a:effectLst/>
                <a:latin typeface="Ubuntu Light" panose="020B0304030602030204" pitchFamily="34" charset="0"/>
                <a:ea typeface="Calibri" panose="020F0502020204030204" pitchFamily="34" charset="0"/>
                <a:cs typeface="Times New Roman" panose="02020603050405020304" pitchFamily="18" charset="0"/>
              </a:rPr>
              <a:t>titulado </a:t>
            </a:r>
            <a:r>
              <a:rPr lang="en-US" sz="1200" dirty="0">
                <a:effectLst/>
                <a:latin typeface="Ubuntu Light" panose="020B0304030602030204" pitchFamily="34" charset="0"/>
                <a:ea typeface="Calibri" panose="020F0502020204030204" pitchFamily="34" charset="0"/>
                <a:cs typeface="Times New Roman" panose="02020603050405020304" pitchFamily="18" charset="0"/>
              </a:rPr>
              <a:t>“</a:t>
            </a:r>
            <a:r>
              <a:rPr lang="x-none" sz="1200">
                <a:effectLst/>
                <a:latin typeface="Ubuntu Light" panose="020B0304030602030204" pitchFamily="34" charset="0"/>
                <a:ea typeface="Calibri" panose="020F0502020204030204" pitchFamily="34" charset="0"/>
                <a:cs typeface="Times New Roman" panose="02020603050405020304" pitchFamily="18" charset="0"/>
              </a:rPr>
              <a:t>Bienvenido </a:t>
            </a:r>
            <a:r>
              <a:rPr lang="x-none" sz="1200" dirty="0">
                <a:effectLst/>
                <a:latin typeface="Ubuntu Light" panose="020B0304030602030204" pitchFamily="34" charset="0"/>
                <a:ea typeface="Calibri" panose="020F0502020204030204" pitchFamily="34" charset="0"/>
                <a:cs typeface="Times New Roman" panose="02020603050405020304" pitchFamily="18" charset="0"/>
              </a:rPr>
              <a:t>a </a:t>
            </a:r>
            <a:r>
              <a:rPr lang="x-none" sz="1200">
                <a:effectLst/>
                <a:latin typeface="Ubuntu Light" panose="020B0304030602030204" pitchFamily="34" charset="0"/>
                <a:ea typeface="Calibri" panose="020F0502020204030204" pitchFamily="34" charset="0"/>
                <a:cs typeface="Times New Roman" panose="02020603050405020304" pitchFamily="18" charset="0"/>
              </a:rPr>
              <a:t>mi mundo</a:t>
            </a:r>
            <a:r>
              <a:rPr lang="en-US" sz="1200" dirty="0">
                <a:effectLst/>
                <a:latin typeface="Ubuntu Light" panose="020B0304030602030204" pitchFamily="34" charset="0"/>
                <a:ea typeface="Calibri" panose="020F0502020204030204" pitchFamily="34" charset="0"/>
                <a:cs typeface="Times New Roman" panose="02020603050405020304" pitchFamily="18" charset="0"/>
              </a:rPr>
              <a:t>”</a:t>
            </a:r>
            <a:r>
              <a:rPr lang="x-none" sz="1200">
                <a:effectLst/>
                <a:latin typeface="Ubuntu Light" panose="020B0304030602030204" pitchFamily="34" charset="0"/>
                <a:ea typeface="Calibri" panose="020F0502020204030204" pitchFamily="34" charset="0"/>
                <a:cs typeface="Times New Roman" panose="02020603050405020304" pitchFamily="18" charset="0"/>
              </a:rPr>
              <a:t>: </a:t>
            </a:r>
            <a:r>
              <a:rPr lang="x-none" sz="1200" u="sng" kern="900" spc="-10" dirty="0">
                <a:solidFill>
                  <a:srgbClr val="0563C1"/>
                </a:solidFill>
                <a:effectLst/>
                <a:latin typeface="Ubuntu Light" panose="020B0304030602030204" pitchFamily="34" charset="0"/>
                <a:ea typeface="Times New Roman" panose="02020603050405020304" pitchFamily="18" charset="0"/>
                <a:cs typeface="Arial" panose="020B0604020202020204" pitchFamily="34" charset="0"/>
                <a:hlinkClick r:id="rId3"/>
              </a:rPr>
              <a:t>http://www.espn.com/video/clip?id=23916328</a:t>
            </a:r>
            <a:endParaRPr lang="en-US" sz="1200" u="sng" kern="1200" spc="0"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50000"/>
              </a:lnSpc>
              <a:spcBef>
                <a:spcPts val="0"/>
              </a:spcBef>
              <a:spcAft>
                <a:spcPts val="0"/>
              </a:spcAft>
              <a:buFont typeface="+mj-lt"/>
              <a:buNone/>
              <a:tabLst>
                <a:tab pos="406400" algn="l"/>
                <a:tab pos="4000500" algn="ctr"/>
              </a:tabLst>
            </a:pPr>
            <a:endParaRPr lang="en-US" sz="1200" u="sng" kern="1200" spc="0"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50000"/>
              </a:lnSpc>
              <a:spcBef>
                <a:spcPts val="0"/>
              </a:spcBef>
              <a:spcAft>
                <a:spcPts val="0"/>
              </a:spcAft>
              <a:buFont typeface="+mj-lt"/>
              <a:buNone/>
              <a:tabLst>
                <a:tab pos="406400" algn="l"/>
                <a:tab pos="4000500" algn="ctr"/>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Actividad #1 (10 minutos). Después de ver el video de Ben, pensemos en las siguientes preguntas. Puede responder activando el micrófono o escribiéndolos en el cuadro de chat: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¿Por qué es importante compartir la historia de Ben con los demás?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¿Cuáles son algunas de las cosas que podrían sucederle a las </a:t>
            </a: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personas </a:t>
            </a:r>
            <a:br>
              <a:rPr lang="en-US" sz="12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que </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ven la historia de Ben?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10</a:t>
            </a:fld>
            <a:endParaRPr lang="en-US"/>
          </a:p>
        </p:txBody>
      </p:sp>
    </p:spTree>
    <p:extLst>
      <p:ext uri="{BB962C8B-B14F-4D97-AF65-F5344CB8AC3E}">
        <p14:creationId xmlns:p14="http://schemas.microsoft.com/office/powerpoint/2010/main" val="1327237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Volvamos a la idea de que cada historia importa. Las historias </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conectan a las personas con el movimiento y hacen que se tomen en cuenta. Las historias reales que provienen de ustedes cómo atletas y personas con discapacidades intelectuales muestran cómo son líderes y por qué su experiencia es importante. Necesitan ser los que estén a cargo de su propia historia y no los demás. Ustedes son los que tienen la experiencia de tener una discapacidad, por lo que deben hablar por sí mismos y en nombre de otros con discapacidad. Si otros no conocen su experiencia, harán suposiciones sobre lo que </a:t>
            </a: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pueden </a:t>
            </a:r>
            <a:br>
              <a:rPr lang="en-US" sz="12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y </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no pueden hacer.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11</a:t>
            </a:fld>
            <a:endParaRPr lang="en-US"/>
          </a:p>
        </p:txBody>
      </p:sp>
    </p:spTree>
    <p:extLst>
      <p:ext uri="{BB962C8B-B14F-4D97-AF65-F5344CB8AC3E}">
        <p14:creationId xmlns:p14="http://schemas.microsoft.com/office/powerpoint/2010/main" val="864844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tabLst>
                <a:tab pos="406400" algn="l"/>
                <a:tab pos="4000500" algn="ctr"/>
              </a:tabLst>
            </a:pPr>
            <a:r>
              <a:rPr lang="x-none" sz="1100" kern="900" spc="-10" dirty="0">
                <a:effectLst/>
                <a:latin typeface="Ubuntu Light" panose="020B0304030602030204" pitchFamily="34" charset="0"/>
                <a:ea typeface="Times New Roman" panose="02020603050405020304" pitchFamily="18" charset="0"/>
                <a:cs typeface="Arial" panose="020B0604020202020204" pitchFamily="34" charset="0"/>
              </a:rPr>
              <a:t>Actividad #2 (15 minutos): Antes de comenzar a crear su historia, es importante sentirse cómodo pensando en usted mismo y en su vida. Para ayudar en este proceso, piense en sus respuestas a las siguientes preguntas. Se dividirán en diferentes </a:t>
            </a:r>
            <a:r>
              <a:rPr lang="x-none" sz="1100" kern="900" spc="-10">
                <a:effectLst/>
                <a:latin typeface="Ubuntu Light" panose="020B0304030602030204" pitchFamily="34" charset="0"/>
                <a:ea typeface="Times New Roman" panose="02020603050405020304" pitchFamily="18" charset="0"/>
                <a:cs typeface="Arial" panose="020B0604020202020204" pitchFamily="34" charset="0"/>
              </a:rPr>
              <a:t>salas </a:t>
            </a:r>
            <a:br>
              <a:rPr lang="en-US" sz="11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100" kern="900" spc="-10">
                <a:effectLst/>
                <a:latin typeface="Ubuntu Light" panose="020B0304030602030204" pitchFamily="34" charset="0"/>
                <a:ea typeface="Times New Roman" panose="02020603050405020304" pitchFamily="18" charset="0"/>
                <a:cs typeface="Arial" panose="020B0604020202020204" pitchFamily="34" charset="0"/>
              </a:rPr>
              <a:t>y </a:t>
            </a:r>
            <a:r>
              <a:rPr lang="x-none" sz="1100" kern="900" spc="-10" dirty="0">
                <a:effectLst/>
                <a:latin typeface="Ubuntu Light" panose="020B0304030602030204" pitchFamily="34" charset="0"/>
                <a:ea typeface="Times New Roman" panose="02020603050405020304" pitchFamily="18" charset="0"/>
                <a:cs typeface="Arial" panose="020B0604020202020204" pitchFamily="34" charset="0"/>
              </a:rPr>
              <a:t>cada persona elegirá dos preguntas para responder en su grupo: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x-none" sz="1100" kern="900" spc="-10" dirty="0">
                <a:effectLst/>
                <a:latin typeface="Ubuntu Light" panose="020B0304030602030204" pitchFamily="34" charset="0"/>
                <a:ea typeface="Times New Roman" panose="02020603050405020304" pitchFamily="18" charset="0"/>
                <a:cs typeface="Arial" panose="020B0604020202020204" pitchFamily="34" charset="0"/>
              </a:rPr>
              <a:t>¿Cual es su desempeño como líder dentro o fuera del campo?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x-none" sz="1100" kern="900" spc="-10" dirty="0">
                <a:effectLst/>
                <a:latin typeface="Ubuntu Light" panose="020B0304030602030204" pitchFamily="34" charset="0"/>
                <a:ea typeface="Times New Roman" panose="02020603050405020304" pitchFamily="18" charset="0"/>
                <a:cs typeface="Arial" panose="020B0604020202020204" pitchFamily="34" charset="0"/>
              </a:rPr>
              <a:t>Por favor, cuéntenos sobre sus momentos más orgullosos o memorables</a:t>
            </a:r>
            <a:r>
              <a:rPr lang="x-none" sz="1100" kern="900" spc="-10">
                <a:effectLst/>
                <a:latin typeface="Ubuntu Light" panose="020B0304030602030204" pitchFamily="34" charset="0"/>
                <a:ea typeface="Times New Roman" panose="02020603050405020304" pitchFamily="18" charset="0"/>
                <a:cs typeface="Arial" panose="020B0604020202020204" pitchFamily="34" charset="0"/>
              </a:rPr>
              <a:t>. </a:t>
            </a:r>
            <a:br>
              <a:rPr lang="en-US" sz="11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100" kern="900" spc="-10">
                <a:effectLst/>
                <a:latin typeface="Ubuntu Light" panose="020B0304030602030204" pitchFamily="34" charset="0"/>
                <a:ea typeface="Times New Roman" panose="02020603050405020304" pitchFamily="18" charset="0"/>
                <a:cs typeface="Arial" panose="020B0604020202020204" pitchFamily="34" charset="0"/>
              </a:rPr>
              <a:t>¿</a:t>
            </a:r>
            <a:r>
              <a:rPr lang="x-none" sz="1100" kern="900" spc="-10" dirty="0">
                <a:effectLst/>
                <a:latin typeface="Ubuntu Light" panose="020B0304030602030204" pitchFamily="34" charset="0"/>
                <a:ea typeface="Times New Roman" panose="02020603050405020304" pitchFamily="18" charset="0"/>
                <a:cs typeface="Arial" panose="020B0604020202020204" pitchFamily="34" charset="0"/>
              </a:rPr>
              <a:t>Cómo se sintió durante este momento?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x-none" sz="1100" kern="900" spc="-10" dirty="0">
                <a:effectLst/>
                <a:latin typeface="Ubuntu Light" panose="020B0304030602030204" pitchFamily="34" charset="0"/>
                <a:ea typeface="Times New Roman" panose="02020603050405020304" pitchFamily="18" charset="0"/>
                <a:cs typeface="Arial" panose="020B0604020202020204" pitchFamily="34" charset="0"/>
              </a:rPr>
              <a:t>¿Cómo muestra su historia sus talentos y habilidades?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x-none" sz="1100" kern="900" spc="-10" dirty="0">
                <a:effectLst/>
                <a:latin typeface="Ubuntu Light" panose="020B0304030602030204" pitchFamily="34" charset="0"/>
                <a:ea typeface="Times New Roman" panose="02020603050405020304" pitchFamily="18" charset="0"/>
                <a:cs typeface="Arial" panose="020B0604020202020204" pitchFamily="34" charset="0"/>
              </a:rPr>
              <a:t>¿Cuál es su objetivo como Atleta Líder?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r>
              <a:rPr lang="x-none" sz="1100" kern="900" spc="-10" dirty="0">
                <a:effectLst/>
                <a:latin typeface="Ubuntu Light" panose="020B0304030602030204" pitchFamily="34" charset="0"/>
                <a:ea typeface="Times New Roman" panose="02020603050405020304" pitchFamily="18" charset="0"/>
                <a:cs typeface="Arial" panose="020B0604020202020204" pitchFamily="34" charset="0"/>
              </a:rPr>
              <a:t>¿Qué es lo que quiere que todos sepan sobre usted?</a:t>
            </a:r>
          </a:p>
          <a:p>
            <a:pPr marL="342900" marR="0" lvl="0" indent="-342900">
              <a:lnSpc>
                <a:spcPct val="150000"/>
              </a:lnSpc>
              <a:spcBef>
                <a:spcPts val="0"/>
              </a:spcBef>
              <a:spcAft>
                <a:spcPts val="0"/>
              </a:spcAft>
              <a:buFont typeface="Arial" panose="020B0604020202020204" pitchFamily="34" charset="0"/>
              <a:buChar char="•"/>
              <a:tabLst>
                <a:tab pos="406400" algn="l"/>
                <a:tab pos="457200" algn="l"/>
                <a:tab pos="4000500" algn="ctr"/>
              </a:tabLst>
            </a:pPr>
            <a:endParaRPr lang="en-US" sz="11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0" marR="0" lvl="0" indent="0">
              <a:lnSpc>
                <a:spcPct val="150000"/>
              </a:lnSpc>
              <a:spcBef>
                <a:spcPts val="0"/>
              </a:spcBef>
              <a:spcAft>
                <a:spcPts val="0"/>
              </a:spcAft>
              <a:buFont typeface="Arial" panose="020B0604020202020204" pitchFamily="34" charset="0"/>
              <a:buNone/>
              <a:tabLst>
                <a:tab pos="406400" algn="l"/>
                <a:tab pos="457200" algn="l"/>
                <a:tab pos="4000500" algn="ctr"/>
              </a:tabLst>
            </a:pPr>
            <a:r>
              <a:rPr lang="x-none" sz="1100" kern="900" spc="-10" dirty="0">
                <a:effectLst/>
                <a:latin typeface="Ubuntu Light" panose="020B0304030602030204" pitchFamily="34" charset="0"/>
                <a:ea typeface="Times New Roman" panose="02020603050405020304" pitchFamily="18" charset="0"/>
                <a:cs typeface="Arial" panose="020B0604020202020204" pitchFamily="34" charset="0"/>
              </a:rPr>
              <a:t>Cuando el grupo esté junto de nuevo, pídales que compartan cómo se </a:t>
            </a:r>
            <a:r>
              <a:rPr lang="x-none" sz="1100" kern="900" spc="-10">
                <a:effectLst/>
                <a:latin typeface="Ubuntu Light" panose="020B0304030602030204" pitchFamily="34" charset="0"/>
                <a:ea typeface="Times New Roman" panose="02020603050405020304" pitchFamily="18" charset="0"/>
                <a:cs typeface="Arial" panose="020B0604020202020204" pitchFamily="34" charset="0"/>
              </a:rPr>
              <a:t>sintieron </a:t>
            </a:r>
            <a:br>
              <a:rPr lang="en-US" sz="11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100" kern="900" spc="-10">
                <a:effectLst/>
                <a:latin typeface="Ubuntu Light" panose="020B0304030602030204" pitchFamily="34" charset="0"/>
                <a:ea typeface="Times New Roman" panose="02020603050405020304" pitchFamily="18" charset="0"/>
                <a:cs typeface="Arial" panose="020B0604020202020204" pitchFamily="34" charset="0"/>
              </a:rPr>
              <a:t>al </a:t>
            </a:r>
            <a:r>
              <a:rPr lang="x-none" sz="1100" kern="900" spc="-10" dirty="0">
                <a:effectLst/>
                <a:latin typeface="Ubuntu Light" panose="020B0304030602030204" pitchFamily="34" charset="0"/>
                <a:ea typeface="Times New Roman" panose="02020603050405020304" pitchFamily="18" charset="0"/>
                <a:cs typeface="Arial" panose="020B0604020202020204" pitchFamily="34" charset="0"/>
              </a:rPr>
              <a:t>hablar de sí mismos con los demás.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x-none" sz="11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12</a:t>
            </a:fld>
            <a:endParaRPr lang="en-US"/>
          </a:p>
        </p:txBody>
      </p:sp>
    </p:spTree>
    <p:extLst>
      <p:ext uri="{BB962C8B-B14F-4D97-AF65-F5344CB8AC3E}">
        <p14:creationId xmlns:p14="http://schemas.microsoft.com/office/powerpoint/2010/main" val="3645723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a:lnSpc>
                <a:spcPct val="150000"/>
              </a:lnSpc>
              <a:spcBef>
                <a:spcPts val="0"/>
              </a:spcBef>
              <a:spcAft>
                <a:spcPts val="0"/>
              </a:spcAft>
              <a:tabLst>
                <a:tab pos="406400" algn="l"/>
              </a:tabLst>
            </a:pPr>
            <a:r>
              <a:rPr lang="x-none"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Ahora comenzará a </a:t>
            </a:r>
            <a:r>
              <a:rPr lang="x-none"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crear su historia</a:t>
            </a:r>
            <a:r>
              <a:rPr lang="x-none"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 aquí hay algunas cosas importantes que debe considerar.</a:t>
            </a:r>
          </a:p>
          <a:p>
            <a:pPr marL="228600" marR="0">
              <a:lnSpc>
                <a:spcPct val="150000"/>
              </a:lnSpc>
              <a:spcBef>
                <a:spcPts val="0"/>
              </a:spcBef>
              <a:spcAft>
                <a:spcPts val="0"/>
              </a:spcAft>
              <a:tabLst>
                <a:tab pos="406400" algn="l"/>
              </a:tabLst>
            </a:pPr>
            <a:r>
              <a:rPr lang="x-none"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A medida que discutimos cada uno de estos puntos, piense en usted mismo y comience a tomar decisiones sobre el tipo de historia que quiere compartir. Algunas se sus historias pueden ser demasiado personales para compartirlas. </a:t>
            </a:r>
            <a:r>
              <a:rPr lang="x-none"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Nunca </a:t>
            </a:r>
            <a:r>
              <a:rPr lang="x-none"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se sienta presionado a compartir una parte de su vida que no quiera. Son </a:t>
            </a:r>
            <a:r>
              <a:rPr lang="x-none"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sus </a:t>
            </a:r>
            <a:r>
              <a:rPr lang="x-none"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historias y otras personas no tienen derecho a saber todo sobre usted si no quiere que sea así.</a:t>
            </a:r>
          </a:p>
        </p:txBody>
      </p:sp>
      <p:sp>
        <p:nvSpPr>
          <p:cNvPr id="4" name="Slide Number Placeholder 3"/>
          <p:cNvSpPr>
            <a:spLocks noGrp="1"/>
          </p:cNvSpPr>
          <p:nvPr>
            <p:ph type="sldNum" sz="quarter" idx="5"/>
          </p:nvPr>
        </p:nvSpPr>
        <p:spPr/>
        <p:txBody>
          <a:bodyPr/>
          <a:lstStyle/>
          <a:p>
            <a:fld id="{F8A5B00B-616A-C142-9BEB-8F3E9E4B3D4D}" type="slidenum">
              <a:rPr lang="en-US" smtClean="0"/>
              <a:t>13</a:t>
            </a:fld>
            <a:endParaRPr lang="en-US"/>
          </a:p>
        </p:txBody>
      </p:sp>
    </p:spTree>
    <p:extLst>
      <p:ext uri="{BB962C8B-B14F-4D97-AF65-F5344CB8AC3E}">
        <p14:creationId xmlns:p14="http://schemas.microsoft.com/office/powerpoint/2010/main" val="1674562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50000"/>
              </a:lnSpc>
              <a:spcBef>
                <a:spcPts val="0"/>
              </a:spcBef>
              <a:spcAft>
                <a:spcPts val="0"/>
              </a:spcAft>
              <a:tabLst>
                <a:tab pos="406400" algn="l"/>
              </a:tabLst>
            </a:pPr>
            <a:r>
              <a:rPr lang="x-none"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Ahora comenzará a </a:t>
            </a:r>
            <a:r>
              <a:rPr lang="x-none"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crear su historia</a:t>
            </a:r>
            <a:r>
              <a:rPr lang="x-none"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 aquí hay algunas cosas importantes que debe considerar.</a:t>
            </a:r>
          </a:p>
          <a:p>
            <a:pPr marL="228600" marR="0">
              <a:lnSpc>
                <a:spcPct val="150000"/>
              </a:lnSpc>
              <a:spcBef>
                <a:spcPts val="0"/>
              </a:spcBef>
              <a:spcAft>
                <a:spcPts val="0"/>
              </a:spcAft>
              <a:tabLst>
                <a:tab pos="406400" algn="l"/>
              </a:tabLst>
            </a:pPr>
            <a:r>
              <a:rPr lang="x-none"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A medida que discutimos cada uno de estos puntos, piense en usted mismo y comience a tomar decisiones sobre el tipo de historia que quiere compartir. Algunas se sus historias pueden ser demasiado personales para compartirlas. </a:t>
            </a:r>
            <a:r>
              <a:rPr lang="x-none"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Nunca </a:t>
            </a:r>
            <a:r>
              <a:rPr lang="x-none"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se sienta presionado a compartir una parte de su vida que no quiera. Son </a:t>
            </a:r>
            <a:r>
              <a:rPr lang="x-none"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sus </a:t>
            </a:r>
            <a:r>
              <a:rPr lang="x-none"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historias y otras personas no tienen derecho a saber todo sobre usted si no quiere que sea así.</a:t>
            </a:r>
          </a:p>
        </p:txBody>
      </p:sp>
      <p:sp>
        <p:nvSpPr>
          <p:cNvPr id="4" name="Slide Number Placeholder 3"/>
          <p:cNvSpPr>
            <a:spLocks noGrp="1"/>
          </p:cNvSpPr>
          <p:nvPr>
            <p:ph type="sldNum" sz="quarter" idx="5"/>
          </p:nvPr>
        </p:nvSpPr>
        <p:spPr/>
        <p:txBody>
          <a:bodyPr/>
          <a:lstStyle/>
          <a:p>
            <a:fld id="{F8A5B00B-616A-C142-9BEB-8F3E9E4B3D4D}" type="slidenum">
              <a:rPr lang="en-US" smtClean="0"/>
              <a:t>14</a:t>
            </a:fld>
            <a:endParaRPr lang="en-US"/>
          </a:p>
        </p:txBody>
      </p:sp>
    </p:spTree>
    <p:extLst>
      <p:ext uri="{BB962C8B-B14F-4D97-AF65-F5344CB8AC3E}">
        <p14:creationId xmlns:p14="http://schemas.microsoft.com/office/powerpoint/2010/main" val="1002295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50000"/>
              </a:lnSpc>
              <a:spcBef>
                <a:spcPts val="0"/>
              </a:spcBef>
              <a:spcAft>
                <a:spcPts val="0"/>
              </a:spcAft>
              <a:tabLst>
                <a:tab pos="406400" algn="l"/>
              </a:tabLst>
            </a:pPr>
            <a:r>
              <a:rPr lang="x-none"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Ahora comenzará a </a:t>
            </a:r>
            <a:r>
              <a:rPr lang="x-none"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crear su historia</a:t>
            </a:r>
            <a:r>
              <a:rPr lang="x-none"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 aquí hay algunas cosas importantes que debe considerar.</a:t>
            </a:r>
          </a:p>
          <a:p>
            <a:pPr marL="228600" marR="0">
              <a:lnSpc>
                <a:spcPct val="150000"/>
              </a:lnSpc>
              <a:spcBef>
                <a:spcPts val="0"/>
              </a:spcBef>
              <a:spcAft>
                <a:spcPts val="0"/>
              </a:spcAft>
              <a:tabLst>
                <a:tab pos="406400" algn="l"/>
              </a:tabLst>
            </a:pPr>
            <a:r>
              <a:rPr lang="x-none"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A medida que discutimos cada uno de estos puntos, piense en usted mismo y comience a tomar decisiones sobre el tipo de historia que quiere compartir. Algunas se sus historias pueden ser demasiado personales para compartirlas. </a:t>
            </a:r>
            <a:r>
              <a:rPr lang="x-none"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Nunca </a:t>
            </a:r>
            <a:r>
              <a:rPr lang="x-none"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se sienta presionado a compartir una parte de su vida que no quiera. Son </a:t>
            </a:r>
            <a:r>
              <a:rPr lang="x-none" sz="1200" b="1"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sus </a:t>
            </a:r>
            <a:r>
              <a:rPr lang="x-none" sz="1200" kern="900" spc="-10" dirty="0">
                <a:solidFill>
                  <a:srgbClr val="CD0920"/>
                </a:solidFill>
                <a:effectLst/>
                <a:latin typeface="Ubuntu Light" panose="020B0304030602030204" pitchFamily="34" charset="0"/>
                <a:ea typeface="MS Mincho" panose="02020609040205080304" pitchFamily="49" charset="-128"/>
                <a:cs typeface="Times New Roman" panose="02020603050405020304" pitchFamily="18" charset="0"/>
              </a:rPr>
              <a:t>historias y otras personas no tienen derecho a saber todo sobre usted si no quiere que sea así.</a:t>
            </a:r>
          </a:p>
        </p:txBody>
      </p:sp>
      <p:sp>
        <p:nvSpPr>
          <p:cNvPr id="4" name="Slide Number Placeholder 3"/>
          <p:cNvSpPr>
            <a:spLocks noGrp="1"/>
          </p:cNvSpPr>
          <p:nvPr>
            <p:ph type="sldNum" sz="quarter" idx="5"/>
          </p:nvPr>
        </p:nvSpPr>
        <p:spPr/>
        <p:txBody>
          <a:bodyPr/>
          <a:lstStyle/>
          <a:p>
            <a:fld id="{F8A5B00B-616A-C142-9BEB-8F3E9E4B3D4D}" type="slidenum">
              <a:rPr lang="en-US" smtClean="0"/>
              <a:t>15</a:t>
            </a:fld>
            <a:endParaRPr lang="en-US"/>
          </a:p>
        </p:txBody>
      </p:sp>
    </p:spTree>
    <p:extLst>
      <p:ext uri="{BB962C8B-B14F-4D97-AF65-F5344CB8AC3E}">
        <p14:creationId xmlns:p14="http://schemas.microsoft.com/office/powerpoint/2010/main" val="2376945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Actividad #3 (20 mins): </a:t>
            </a:r>
            <a:r>
              <a:rPr lang="x-none" sz="1100" kern="900" spc="-10" dirty="0">
                <a:effectLst/>
                <a:latin typeface="Ubuntu Light" panose="020B0304030602030204" pitchFamily="34" charset="0"/>
                <a:ea typeface="Times New Roman" panose="02020603050405020304" pitchFamily="18" charset="0"/>
                <a:cs typeface="Arial" panose="020B0604020202020204" pitchFamily="34" charset="0"/>
              </a:rPr>
              <a:t>Veamos la historia de Kester Edwards, atleta de Olimpiadas Especiales y miembro del equipo: </a:t>
            </a:r>
            <a:r>
              <a:rPr lang="x-none" sz="1200" u="sng" kern="900" spc="-10" dirty="0">
                <a:solidFill>
                  <a:srgbClr val="0563C1"/>
                </a:solidFill>
                <a:effectLst/>
                <a:latin typeface="Ubuntu Light" panose="020B0304030602030204" pitchFamily="34" charset="0"/>
                <a:ea typeface="Times New Roman" panose="02020603050405020304" pitchFamily="18" charset="0"/>
                <a:cs typeface="Arial" panose="020B0604020202020204" pitchFamily="34" charset="0"/>
                <a:hlinkClick r:id="rId3"/>
              </a:rPr>
              <a:t>https://youtu.be/LQ3nhM3GBCE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Después de ver el video, divida el grupo en 3 salas. Cada sala intentará identificar lo siguiente en la historia de Kester: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x-none" sz="1200" dirty="0">
                <a:solidFill>
                  <a:srgbClr val="000000"/>
                </a:solidFill>
                <a:effectLst/>
                <a:latin typeface="Ubuntu Light" panose="020B0304030602030204" pitchFamily="34" charset="0"/>
                <a:ea typeface="Times New Roman" panose="02020603050405020304" pitchFamily="18" charset="0"/>
                <a:cs typeface="Times New Roman" panose="02020603050405020304" pitchFamily="18" charset="0"/>
              </a:rPr>
              <a:t>¿Cuál es el enfoque de la historia?</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x-none" sz="1200" dirty="0">
                <a:effectLst/>
                <a:latin typeface="Ubuntu Light" panose="020B0304030602030204" pitchFamily="34" charset="0"/>
                <a:ea typeface="Times New Roman" panose="02020603050405020304" pitchFamily="18" charset="0"/>
                <a:cs typeface="Times New Roman" panose="02020603050405020304" pitchFamily="18" charset="0"/>
              </a:rPr>
              <a:t>¿Describir el </a:t>
            </a:r>
            <a:r>
              <a:rPr lang="x-none" sz="1200" b="1" dirty="0">
                <a:effectLst/>
                <a:latin typeface="Ubuntu Light" panose="020B0304030602030204" pitchFamily="34" charset="0"/>
                <a:ea typeface="Times New Roman" panose="02020603050405020304" pitchFamily="18" charset="0"/>
                <a:cs typeface="Times New Roman" panose="02020603050405020304" pitchFamily="18" charset="0"/>
              </a:rPr>
              <a:t>antes</a:t>
            </a:r>
            <a:r>
              <a:rPr lang="x-none" sz="1200" dirty="0">
                <a:effectLst/>
                <a:latin typeface="Ubuntu Light" panose="020B0304030602030204" pitchFamily="34" charset="0"/>
                <a:ea typeface="Times New Roman" panose="02020603050405020304" pitchFamily="18" charset="0"/>
                <a:cs typeface="Times New Roman" panose="02020603050405020304" pitchFamily="18" charset="0"/>
              </a:rPr>
              <a:t> y </a:t>
            </a:r>
            <a:r>
              <a:rPr lang="x-none" sz="1200" b="1" dirty="0">
                <a:effectLst/>
                <a:latin typeface="Ubuntu Light" panose="020B0304030602030204" pitchFamily="34" charset="0"/>
                <a:ea typeface="Times New Roman" panose="02020603050405020304" pitchFamily="18" charset="0"/>
                <a:cs typeface="Times New Roman" panose="02020603050405020304" pitchFamily="18" charset="0"/>
              </a:rPr>
              <a:t>el después</a:t>
            </a:r>
            <a:r>
              <a:rPr lang="x-none" sz="1200" dirty="0">
                <a:effectLst/>
                <a:latin typeface="Ubuntu Light" panose="020B0304030602030204" pitchFamily="34" charset="0"/>
                <a:ea typeface="Times New Roman" panose="02020603050405020304" pitchFamily="18" charset="0"/>
                <a:cs typeface="Times New Roman" panose="02020603050405020304" pitchFamily="18" charset="0"/>
              </a:rPr>
              <a:t>? Como en, ¿qué cambió?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¿Cuáles son algunos detalles excepcionales de esta historia?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 pos="4000500" algn="ctr"/>
              </a:tabLst>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tabLst>
                <a:tab pos="406400" algn="l"/>
                <a:tab pos="4000500" algn="ctr"/>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Cuando todos regresen al grupo, que un representante comparta las </a:t>
            </a: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notas </a:t>
            </a:r>
            <a:br>
              <a:rPr lang="en-US" sz="12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de </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su discusión. Pregúnteles a los demás si agregarían o cambiarían </a:t>
            </a: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algo </a:t>
            </a:r>
            <a:br>
              <a:rPr lang="en-US" sz="12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que </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dijeron.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16</a:t>
            </a:fld>
            <a:endParaRPr lang="en-US"/>
          </a:p>
        </p:txBody>
      </p:sp>
    </p:spTree>
    <p:extLst>
      <p:ext uri="{BB962C8B-B14F-4D97-AF65-F5344CB8AC3E}">
        <p14:creationId xmlns:p14="http://schemas.microsoft.com/office/powerpoint/2010/main" val="1791031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Una vez que haya comenzado a crear sus historias y se sienta seguro de compartirlas con otros, debe decidir cómo y dónde compartir partes de ella. Hay diferentes maneras de compartir sus historias.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Pídales que envíen mensajes de texto en el chat o activen sus micrófonos y digan diferentes formas de compartir su historia. Luego muestre la lista para ver si se les ocurrió diferentes formas que no se consideran aquí.</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17</a:t>
            </a:fld>
            <a:endParaRPr lang="en-US"/>
          </a:p>
        </p:txBody>
      </p:sp>
    </p:spTree>
    <p:extLst>
      <p:ext uri="{BB962C8B-B14F-4D97-AF65-F5344CB8AC3E}">
        <p14:creationId xmlns:p14="http://schemas.microsoft.com/office/powerpoint/2010/main" val="3750582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50000"/>
              </a:lnSpc>
              <a:spcBef>
                <a:spcPts val="0"/>
              </a:spcBef>
              <a:spcAft>
                <a:spcPts val="0"/>
              </a:spcAft>
              <a:buClrTx/>
              <a:buSzTx/>
              <a:buFontTx/>
              <a:buNone/>
              <a:tabLst>
                <a:tab pos="406400" algn="l"/>
              </a:tabLst>
              <a:defRPr/>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Finalmente, enfatice en los medios de comunicación y comparta algunos de los consejos y trucos para hacerlo con éxito.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18</a:t>
            </a:fld>
            <a:endParaRPr lang="en-US"/>
          </a:p>
        </p:txBody>
      </p:sp>
    </p:spTree>
    <p:extLst>
      <p:ext uri="{BB962C8B-B14F-4D97-AF65-F5344CB8AC3E}">
        <p14:creationId xmlns:p14="http://schemas.microsoft.com/office/powerpoint/2010/main" val="2627634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19</a:t>
            </a:fld>
            <a:endParaRPr lang="en-US"/>
          </a:p>
        </p:txBody>
      </p:sp>
    </p:spTree>
    <p:extLst>
      <p:ext uri="{BB962C8B-B14F-4D97-AF65-F5344CB8AC3E}">
        <p14:creationId xmlns:p14="http://schemas.microsoft.com/office/powerpoint/2010/main" val="2579388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a:t>
            </a:fld>
            <a:endParaRPr lang="en-US"/>
          </a:p>
        </p:txBody>
      </p:sp>
    </p:spTree>
    <p:extLst>
      <p:ext uri="{BB962C8B-B14F-4D97-AF65-F5344CB8AC3E}">
        <p14:creationId xmlns:p14="http://schemas.microsoft.com/office/powerpoint/2010/main" val="1498821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20</a:t>
            </a:fld>
            <a:endParaRPr lang="en-US"/>
          </a:p>
        </p:txBody>
      </p:sp>
    </p:spTree>
    <p:extLst>
      <p:ext uri="{BB962C8B-B14F-4D97-AF65-F5344CB8AC3E}">
        <p14:creationId xmlns:p14="http://schemas.microsoft.com/office/powerpoint/2010/main" val="2992295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Actividad #3 (20 mins): </a:t>
            </a:r>
            <a:r>
              <a:rPr lang="x-none" sz="1100" kern="900" spc="-10" dirty="0">
                <a:effectLst/>
                <a:latin typeface="Ubuntu Light" panose="020B0304030602030204" pitchFamily="34" charset="0"/>
                <a:ea typeface="Times New Roman" panose="02020603050405020304" pitchFamily="18" charset="0"/>
                <a:cs typeface="Arial" panose="020B0604020202020204" pitchFamily="34" charset="0"/>
              </a:rPr>
              <a:t>Veamos la historia de Kester Edwards, atleta de Olimpiadas Especiales y miembro del equipo: </a:t>
            </a:r>
            <a:r>
              <a:rPr lang="x-none" sz="1200" u="sng" kern="900" spc="-10" dirty="0">
                <a:solidFill>
                  <a:srgbClr val="0563C1"/>
                </a:solidFill>
                <a:effectLst/>
                <a:latin typeface="Ubuntu Light" panose="020B0304030602030204" pitchFamily="34" charset="0"/>
                <a:ea typeface="Times New Roman" panose="02020603050405020304" pitchFamily="18" charset="0"/>
                <a:cs typeface="Arial" panose="020B0604020202020204" pitchFamily="34" charset="0"/>
                <a:hlinkClick r:id="rId3"/>
              </a:rPr>
              <a:t>https://youtu.be/LQ3nhM3GBCE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Después de ver el video, divida el grupo en 3 salas. Cada sala intentará identificar lo siguiente en la historia de Kester: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x-none" sz="1200" dirty="0">
                <a:solidFill>
                  <a:srgbClr val="000000"/>
                </a:solidFill>
                <a:effectLst/>
                <a:latin typeface="Ubuntu Light" panose="020B0304030602030204" pitchFamily="34" charset="0"/>
                <a:ea typeface="Times New Roman" panose="02020603050405020304" pitchFamily="18" charset="0"/>
                <a:cs typeface="Times New Roman" panose="02020603050405020304" pitchFamily="18" charset="0"/>
              </a:rPr>
              <a:t>¿Cuál es el enfoque de la historia?</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x-none" sz="1200" dirty="0">
                <a:effectLst/>
                <a:latin typeface="Ubuntu Light" panose="020B0304030602030204" pitchFamily="34" charset="0"/>
                <a:ea typeface="Times New Roman" panose="02020603050405020304" pitchFamily="18" charset="0"/>
                <a:cs typeface="Times New Roman" panose="02020603050405020304" pitchFamily="18" charset="0"/>
              </a:rPr>
              <a:t>¿Describir el </a:t>
            </a:r>
            <a:r>
              <a:rPr lang="x-none" sz="1200" b="1" dirty="0">
                <a:effectLst/>
                <a:latin typeface="Ubuntu Light" panose="020B0304030602030204" pitchFamily="34" charset="0"/>
                <a:ea typeface="Times New Roman" panose="02020603050405020304" pitchFamily="18" charset="0"/>
                <a:cs typeface="Times New Roman" panose="02020603050405020304" pitchFamily="18" charset="0"/>
              </a:rPr>
              <a:t>antes</a:t>
            </a:r>
            <a:r>
              <a:rPr lang="x-none" sz="1200" dirty="0">
                <a:effectLst/>
                <a:latin typeface="Ubuntu Light" panose="020B0304030602030204" pitchFamily="34" charset="0"/>
                <a:ea typeface="Times New Roman" panose="02020603050405020304" pitchFamily="18" charset="0"/>
                <a:cs typeface="Times New Roman" panose="02020603050405020304" pitchFamily="18" charset="0"/>
              </a:rPr>
              <a:t> y </a:t>
            </a:r>
            <a:r>
              <a:rPr lang="x-none" sz="1200" b="1" dirty="0">
                <a:effectLst/>
                <a:latin typeface="Ubuntu Light" panose="020B0304030602030204" pitchFamily="34" charset="0"/>
                <a:ea typeface="Times New Roman" panose="02020603050405020304" pitchFamily="18" charset="0"/>
                <a:cs typeface="Times New Roman" panose="02020603050405020304" pitchFamily="18" charset="0"/>
              </a:rPr>
              <a:t>el después</a:t>
            </a:r>
            <a:r>
              <a:rPr lang="x-none" sz="1200" dirty="0">
                <a:effectLst/>
                <a:latin typeface="Ubuntu Light" panose="020B0304030602030204" pitchFamily="34" charset="0"/>
                <a:ea typeface="Times New Roman" panose="02020603050405020304" pitchFamily="18" charset="0"/>
                <a:cs typeface="Times New Roman" panose="02020603050405020304" pitchFamily="18" charset="0"/>
              </a:rPr>
              <a:t>? Como en, ¿qué cambió?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50000"/>
              </a:lnSpc>
              <a:spcBef>
                <a:spcPts val="0"/>
              </a:spcBef>
              <a:spcAft>
                <a:spcPts val="0"/>
              </a:spcAft>
              <a:buSzPts val="1000"/>
              <a:buFont typeface="Courier New" panose="02070309020205020404" pitchFamily="49" charset="0"/>
              <a:buChar char="o"/>
              <a:tabLst>
                <a:tab pos="914400" algn="l"/>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¿Cuáles son algunos detalles excepcionales de esta historia?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 pos="4000500" algn="ctr"/>
              </a:tabLst>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tabLst>
                <a:tab pos="406400" algn="l"/>
                <a:tab pos="4000500" algn="ctr"/>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Cuando todos regresen al grupo, que un representante comparta las </a:t>
            </a: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notas </a:t>
            </a:r>
            <a:br>
              <a:rPr lang="en-US" sz="12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de </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su discusión. Pregúnteles a los demás si agregarían o cambiarían </a:t>
            </a: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algo </a:t>
            </a:r>
            <a:br>
              <a:rPr lang="en-US" sz="12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que </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dijeron.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21</a:t>
            </a:fld>
            <a:endParaRPr lang="en-US"/>
          </a:p>
        </p:txBody>
      </p:sp>
    </p:spTree>
    <p:extLst>
      <p:ext uri="{BB962C8B-B14F-4D97-AF65-F5344CB8AC3E}">
        <p14:creationId xmlns:p14="http://schemas.microsoft.com/office/powerpoint/2010/main" val="1344700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22</a:t>
            </a:fld>
            <a:endParaRPr lang="en-US"/>
          </a:p>
        </p:txBody>
      </p:sp>
    </p:spTree>
    <p:extLst>
      <p:ext uri="{BB962C8B-B14F-4D97-AF65-F5344CB8AC3E}">
        <p14:creationId xmlns:p14="http://schemas.microsoft.com/office/powerpoint/2010/main" val="3452701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x-none" sz="1100" dirty="0">
                <a:effectLst/>
                <a:latin typeface="Ubuntu Light" panose="020B0304030602030204" pitchFamily="34" charset="0"/>
                <a:ea typeface="Calibri" panose="020F0502020204030204" pitchFamily="34" charset="0"/>
                <a:cs typeface="Times New Roman" panose="02020603050405020304" pitchFamily="18" charset="0"/>
              </a:rPr>
              <a:t>Actividad #1 (5 minutos): Reproduzca este </a:t>
            </a:r>
            <a:r>
              <a:rPr lang="x-none" sz="1100" u="sng" dirty="0">
                <a:solidFill>
                  <a:srgbClr val="0563C1"/>
                </a:solidFill>
                <a:effectLst/>
                <a:latin typeface="Ubuntu Light" panose="020B0304030602030204" pitchFamily="34" charset="0"/>
                <a:ea typeface="Calibri" panose="020F0502020204030204" pitchFamily="34" charset="0"/>
                <a:cs typeface="Times New Roman" panose="02020603050405020304" pitchFamily="18" charset="0"/>
                <a:hlinkClick r:id="rId3"/>
              </a:rPr>
              <a:t>video</a:t>
            </a:r>
            <a:r>
              <a:rPr lang="x-none" sz="1100" dirty="0">
                <a:effectLst/>
                <a:latin typeface="Ubuntu Light" panose="020B0304030602030204" pitchFamily="34" charset="0"/>
                <a:ea typeface="Calibri" panose="020F0502020204030204" pitchFamily="34" charset="0"/>
                <a:cs typeface="Times New Roman" panose="02020603050405020304" pitchFamily="18" charset="0"/>
              </a:rPr>
              <a:t> de Loretta Claiborne sobre el acceso a la vacunación contra el COVID-19 para personas con discapacidad intelectual. Pida al grupo que piense en el tipo de discurso que pronunció.</a:t>
            </a:r>
            <a:r>
              <a:rPr lang="x-none" sz="11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Utilice una encuesta de Zoom para ver sus respuestas.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x-none" sz="11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x-none" sz="1100" dirty="0">
                <a:effectLst/>
                <a:latin typeface="Ubuntu Light" panose="020B0304030602030204" pitchFamily="34" charset="0"/>
                <a:ea typeface="Calibri" panose="020F0502020204030204" pitchFamily="34" charset="0"/>
                <a:cs typeface="Times New Roman" panose="02020603050405020304" pitchFamily="18" charset="0"/>
              </a:rPr>
              <a:t>La respuesta correcta sería </a:t>
            </a:r>
            <a:r>
              <a:rPr lang="x-none" sz="1100">
                <a:effectLst/>
                <a:latin typeface="Ubuntu Light" panose="020B0304030602030204" pitchFamily="34" charset="0"/>
                <a:ea typeface="Calibri" panose="020F0502020204030204" pitchFamily="34" charset="0"/>
                <a:cs typeface="Times New Roman" panose="02020603050405020304" pitchFamily="18" charset="0"/>
              </a:rPr>
              <a:t>un </a:t>
            </a:r>
            <a:r>
              <a:rPr lang="en-US" sz="1100" dirty="0">
                <a:effectLst/>
                <a:latin typeface="Ubuntu Light" panose="020B0304030602030204" pitchFamily="34" charset="0"/>
                <a:ea typeface="Calibri" panose="020F0502020204030204" pitchFamily="34" charset="0"/>
                <a:cs typeface="Times New Roman" panose="02020603050405020304" pitchFamily="18" charset="0"/>
              </a:rPr>
              <a:t>“</a:t>
            </a:r>
            <a:r>
              <a:rPr lang="x-none" sz="1100">
                <a:effectLst/>
                <a:latin typeface="Ubuntu Light" panose="020B0304030602030204" pitchFamily="34" charset="0"/>
                <a:ea typeface="Calibri" panose="020F0502020204030204" pitchFamily="34" charset="0"/>
                <a:cs typeface="Times New Roman" panose="02020603050405020304" pitchFamily="18" charset="0"/>
              </a:rPr>
              <a:t>discurso convincente</a:t>
            </a:r>
            <a:r>
              <a:rPr lang="en-US" sz="1100" dirty="0">
                <a:effectLst/>
                <a:latin typeface="Ubuntu Light" panose="020B0304030602030204" pitchFamily="34" charset="0"/>
                <a:ea typeface="Calibri" panose="020F0502020204030204" pitchFamily="34" charset="0"/>
                <a:cs typeface="Times New Roman" panose="02020603050405020304" pitchFamily="18" charset="0"/>
              </a:rPr>
              <a:t>”</a:t>
            </a:r>
            <a:r>
              <a:rPr lang="x-none" sz="1100">
                <a:effectLst/>
                <a:latin typeface="Ubuntu Light" panose="020B0304030602030204" pitchFamily="34" charset="0"/>
                <a:ea typeface="Calibri" panose="020F0502020204030204" pitchFamily="34" charset="0"/>
                <a:cs typeface="Times New Roman" panose="02020603050405020304" pitchFamily="18" charset="0"/>
              </a:rPr>
              <a:t> </a:t>
            </a:r>
            <a:r>
              <a:rPr lang="x-none" sz="1100" dirty="0">
                <a:effectLst/>
                <a:latin typeface="Ubuntu Light" panose="020B0304030602030204" pitchFamily="34" charset="0"/>
                <a:ea typeface="Calibri" panose="020F0502020204030204" pitchFamily="34" charset="0"/>
                <a:cs typeface="Times New Roman" panose="02020603050405020304" pitchFamily="18" charset="0"/>
              </a:rPr>
              <a:t>porque</a:t>
            </a:r>
            <a:r>
              <a:rPr lang="x-none" sz="11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quiere que las personas se incomoden y piensen por qué las personas con DI tienen más dificultades para vacunarse. Luego les pide a todos que actúen </a:t>
            </a:r>
            <a:r>
              <a:rPr lang="x-none" sz="1100">
                <a:solidFill>
                  <a:srgbClr val="000000"/>
                </a:solidFill>
                <a:effectLst/>
                <a:latin typeface="Ubuntu Light" panose="020B0304030602030204" pitchFamily="34" charset="0"/>
                <a:ea typeface="Calibri" panose="020F0502020204030204" pitchFamily="34" charset="0"/>
                <a:cs typeface="Arial" panose="020B0604020202020204" pitchFamily="34" charset="0"/>
              </a:rPr>
              <a:t>contactando </a:t>
            </a:r>
            <a:br>
              <a:rPr lang="en-US" sz="11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br>
            <a:r>
              <a:rPr lang="x-none" sz="1100">
                <a:solidFill>
                  <a:srgbClr val="000000"/>
                </a:solidFill>
                <a:effectLst/>
                <a:latin typeface="Ubuntu Light" panose="020B0304030602030204" pitchFamily="34" charset="0"/>
                <a:ea typeface="Calibri" panose="020F0502020204030204" pitchFamily="34" charset="0"/>
                <a:cs typeface="Arial" panose="020B0604020202020204" pitchFamily="34" charset="0"/>
              </a:rPr>
              <a:t>a </a:t>
            </a:r>
            <a:r>
              <a:rPr lang="x-none" sz="11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los CDC y a sus funcionarios del gobierno local para asegurarse de que las personas con discapacidades intelectuales no se queden atrás.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2470150" algn="l"/>
              </a:tabLst>
            </a:pPr>
            <a:r>
              <a:rPr lang="x-none" sz="1100" i="1"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*Tenga en cuenta que puede cambiar el video por otro con el que su audiencia pueda relacionarse mejor. Solo asegúrese de que sea el mismo tipo de discurso, para que los objetivos de contenido sigan siendo los mismos.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sp>
        <p:nvSpPr>
          <p:cNvPr id="4" name="Slide Number Placeholder 3"/>
          <p:cNvSpPr>
            <a:spLocks noGrp="1"/>
          </p:cNvSpPr>
          <p:nvPr>
            <p:ph type="sldNum" sz="quarter" idx="5"/>
          </p:nvPr>
        </p:nvSpPr>
        <p:spPr/>
        <p:txBody>
          <a:bodyPr/>
          <a:lstStyle/>
          <a:p>
            <a:fld id="{F8A5B00B-616A-C142-9BEB-8F3E9E4B3D4D}" type="slidenum">
              <a:rPr lang="en-US" smtClean="0"/>
              <a:t>23</a:t>
            </a:fld>
            <a:endParaRPr lang="en-US"/>
          </a:p>
        </p:txBody>
      </p:sp>
    </p:spTree>
    <p:extLst>
      <p:ext uri="{BB962C8B-B14F-4D97-AF65-F5344CB8AC3E}">
        <p14:creationId xmlns:p14="http://schemas.microsoft.com/office/powerpoint/2010/main" val="3969758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24</a:t>
            </a:fld>
            <a:endParaRPr lang="en-US"/>
          </a:p>
        </p:txBody>
      </p:sp>
    </p:spTree>
    <p:extLst>
      <p:ext uri="{BB962C8B-B14F-4D97-AF65-F5344CB8AC3E}">
        <p14:creationId xmlns:p14="http://schemas.microsoft.com/office/powerpoint/2010/main" val="3274545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10975"/>
          </a:xfrm>
        </p:spPr>
        <p:txBody>
          <a:bodyPr/>
          <a:lstStyle/>
          <a:p>
            <a:pPr marL="342900" marR="0" lvl="0" indent="-342900">
              <a:lnSpc>
                <a:spcPct val="150000"/>
              </a:lnSpc>
              <a:spcBef>
                <a:spcPts val="0"/>
              </a:spcBef>
              <a:spcAft>
                <a:spcPts val="0"/>
              </a:spcAft>
              <a:buFont typeface="+mj-lt"/>
              <a:buAutoNum type="arabicPeriod"/>
              <a:tabLst>
                <a:tab pos="2470150" algn="l"/>
              </a:tabLs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Actividad #2 (15 minutos):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2470150" algn="l"/>
              </a:tabLst>
            </a:pPr>
            <a:r>
              <a:rPr lang="x-none" sz="10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Reproduce este </a:t>
            </a:r>
            <a:r>
              <a:rPr lang="x-none" sz="1000" u="sng" dirty="0">
                <a:solidFill>
                  <a:srgbClr val="0563C1"/>
                </a:solidFill>
                <a:effectLst/>
                <a:latin typeface="Ubuntu Light" panose="020B0304030602030204" pitchFamily="34" charset="0"/>
                <a:ea typeface="Calibri" panose="020F0502020204030204" pitchFamily="34" charset="0"/>
                <a:cs typeface="Arial" panose="020B0604020202020204" pitchFamily="34" charset="0"/>
                <a:hlinkClick r:id="rId3"/>
              </a:rPr>
              <a:t>video</a:t>
            </a:r>
            <a:r>
              <a:rPr lang="x-none" sz="10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(https://www.youtube.com/watch?v=ucnJXF09OkY) de la fundadora de Olimpiadas Especiales, Eunice Kennedy Shriver. Después del video, el grupo tratará de entender el propósito de su discurso respondiendo las 4 preguntas.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2470150" algn="l"/>
              </a:tabLst>
            </a:pPr>
            <a:r>
              <a:rPr lang="x-none" sz="10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Elija una pregunta a la vez, solicite a los participantes que pongan sus respuestas en el cuadro de chat o dígalo en voz alta.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lphaLcParenR"/>
              <a:tabLst>
                <a:tab pos="2470150" algn="l"/>
              </a:tabLst>
            </a:pPr>
            <a:r>
              <a:rPr lang="x-none" sz="10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P: ¿Con quién estaba hablando Eunice Kennedy Shriver? </a:t>
            </a:r>
            <a:br>
              <a:rPr sz="1000" dirty="0"/>
            </a:br>
            <a:r>
              <a:rPr lang="x-none" sz="10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R: Con los Atletas de Olimpiadas Especiales que compiten en los Juegos.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lphaLcParenR"/>
              <a:tabLst>
                <a:tab pos="2470150" algn="l"/>
              </a:tabLst>
            </a:pPr>
            <a:r>
              <a:rPr lang="x-none" sz="10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P: ¿Qué quería que </a:t>
            </a:r>
            <a:r>
              <a:rPr lang="x-none" sz="100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SUPIERAN? </a:t>
            </a:r>
            <a:br>
              <a:rPr sz="1000" dirty="0"/>
            </a:br>
            <a:r>
              <a:rPr lang="x-none" sz="10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R: Que son las estrellas y que todos están ahí para ellos, tienen derecho a jugar, estudiar, trabajar, etc.</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lphaLcParenR"/>
              <a:tabLst>
                <a:tab pos="2470150" algn="l"/>
              </a:tabLst>
            </a:pPr>
            <a:r>
              <a:rPr lang="x-none" sz="10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P: ¿Cómo quería hacerlos SENTIR? </a:t>
            </a:r>
            <a:br>
              <a:rPr sz="1000" dirty="0"/>
            </a:br>
            <a:r>
              <a:rPr lang="x-none" sz="10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R: Importantes, motivados.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lphaLcParenR"/>
              <a:tabLst>
                <a:tab pos="2470150" algn="l"/>
              </a:tabLst>
            </a:pPr>
            <a:r>
              <a:rPr lang="x-none" sz="10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P: ¿Qué quería que HICIERAN? </a:t>
            </a:r>
            <a:br>
              <a:rPr sz="1000" dirty="0"/>
            </a:br>
            <a:r>
              <a:rPr lang="x-none" sz="1000" dirty="0">
                <a:solidFill>
                  <a:srgbClr val="000000"/>
                </a:solidFill>
                <a:effectLst/>
                <a:latin typeface="Ubuntu Light" panose="020B0304030602030204" pitchFamily="34" charset="0"/>
                <a:ea typeface="Calibri" panose="020F0502020204030204" pitchFamily="34" charset="0"/>
                <a:cs typeface="Times New Roman" panose="02020603050405020304" pitchFamily="18" charset="0"/>
              </a:rPr>
              <a:t>R: Ir a competir, enviar un mensaje de esperanza.</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tabLst>
                <a:tab pos="2470150" algn="l"/>
              </a:tabLst>
            </a:pPr>
            <a:r>
              <a:rPr lang="x-none" sz="1000" dirty="0">
                <a:effectLst/>
                <a:latin typeface="Ubuntu Light" panose="020B030403060203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mj-lt"/>
              <a:buAutoNum type="arabicPeriod"/>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Después de escuchar esos 2 grandes discursos, repasa cómo construir un discurso utilizando las 3 partes de uno de los dos discursos.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p>
        </p:txBody>
      </p:sp>
      <p:sp>
        <p:nvSpPr>
          <p:cNvPr id="4" name="Slide Number Placeholder 3"/>
          <p:cNvSpPr>
            <a:spLocks noGrp="1"/>
          </p:cNvSpPr>
          <p:nvPr>
            <p:ph type="sldNum" sz="quarter" idx="5"/>
          </p:nvPr>
        </p:nvSpPr>
        <p:spPr/>
        <p:txBody>
          <a:bodyPr/>
          <a:lstStyle/>
          <a:p>
            <a:fld id="{F8A5B00B-616A-C142-9BEB-8F3E9E4B3D4D}" type="slidenum">
              <a:rPr lang="en-US" smtClean="0"/>
              <a:t>25</a:t>
            </a:fld>
            <a:endParaRPr lang="en-US"/>
          </a:p>
        </p:txBody>
      </p:sp>
    </p:spTree>
    <p:extLst>
      <p:ext uri="{BB962C8B-B14F-4D97-AF65-F5344CB8AC3E}">
        <p14:creationId xmlns:p14="http://schemas.microsoft.com/office/powerpoint/2010/main" val="2282029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a:lnSpc>
                <a:spcPct val="150000"/>
              </a:lnSpc>
              <a:spcBef>
                <a:spcPts val="0"/>
              </a:spcBef>
              <a:spcAft>
                <a:spcPts val="0"/>
              </a:spcAft>
            </a:pPr>
            <a:r>
              <a:rPr lang="x-none" sz="10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Un discurso es como un sándwich.</a:t>
            </a:r>
            <a:endParaRPr lang="en-US" sz="1000" dirty="0">
              <a:effectLst/>
              <a:latin typeface="Ubuntu Light" panose="020B03040306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x-none" sz="10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La frase de introducción y la de conclusión son como los panes porque </a:t>
            </a:r>
            <a:r>
              <a:rPr lang="x-none" sz="1000">
                <a:solidFill>
                  <a:srgbClr val="000000"/>
                </a:solidFill>
                <a:effectLst/>
                <a:latin typeface="Ubuntu Light" panose="020B0304030602030204" pitchFamily="34" charset="0"/>
                <a:ea typeface="Calibri" panose="020F0502020204030204" pitchFamily="34" charset="0"/>
                <a:cs typeface="Arial" panose="020B0604020202020204" pitchFamily="34" charset="0"/>
              </a:rPr>
              <a:t>mantienen </a:t>
            </a:r>
            <a:br>
              <a:rPr lang="en-US" sz="10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br>
            <a:r>
              <a:rPr lang="x-none" sz="1000">
                <a:solidFill>
                  <a:srgbClr val="000000"/>
                </a:solidFill>
                <a:effectLst/>
                <a:latin typeface="Ubuntu Light" panose="020B0304030602030204" pitchFamily="34" charset="0"/>
                <a:ea typeface="Calibri" panose="020F0502020204030204" pitchFamily="34" charset="0"/>
                <a:cs typeface="Arial" panose="020B0604020202020204" pitchFamily="34" charset="0"/>
              </a:rPr>
              <a:t>todo </a:t>
            </a:r>
            <a:r>
              <a:rPr lang="x-none" sz="10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unido</a:t>
            </a:r>
            <a:endParaRPr lang="en-US" sz="1000" dirty="0">
              <a:effectLst/>
              <a:latin typeface="Ubuntu Light" panose="020B03040306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x-none" sz="10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El cuerpo del discurso es como la carne y todos los ingredientes del </a:t>
            </a:r>
            <a:r>
              <a:rPr lang="x-none" sz="1000">
                <a:solidFill>
                  <a:srgbClr val="000000"/>
                </a:solidFill>
                <a:effectLst/>
                <a:latin typeface="Ubuntu Light" panose="020B0304030602030204" pitchFamily="34" charset="0"/>
                <a:ea typeface="Calibri" panose="020F0502020204030204" pitchFamily="34" charset="0"/>
                <a:cs typeface="Arial" panose="020B0604020202020204" pitchFamily="34" charset="0"/>
              </a:rPr>
              <a:t>sándwich porque</a:t>
            </a:r>
            <a:r>
              <a:rPr lang="en-US" sz="1000" dirty="0">
                <a:latin typeface="Ubuntu Light" panose="020B0304030602030204" pitchFamily="34" charset="0"/>
                <a:ea typeface="Calibri" panose="020F0502020204030204" pitchFamily="34" charset="0"/>
                <a:cs typeface="Times New Roman" panose="02020603050405020304" pitchFamily="18" charset="0"/>
              </a:rPr>
              <a:t> </a:t>
            </a:r>
            <a:r>
              <a:rPr lang="x-none" sz="1000">
                <a:solidFill>
                  <a:srgbClr val="000000"/>
                </a:solidFill>
                <a:effectLst/>
                <a:latin typeface="Ubuntu Light" panose="020B0304030602030204" pitchFamily="34" charset="0"/>
                <a:ea typeface="Calibri" panose="020F0502020204030204" pitchFamily="34" charset="0"/>
                <a:cs typeface="Arial" panose="020B0604020202020204" pitchFamily="34" charset="0"/>
              </a:rPr>
              <a:t>representan </a:t>
            </a:r>
            <a:r>
              <a:rPr lang="x-none" sz="10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los puntos principales de su discurso = carne y queso, lo bueno</a:t>
            </a:r>
            <a:endParaRPr lang="en-US" sz="1000"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Introducción:</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Salude a su audiencia.</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Dígales su nombre.</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Dígales el propósito del discurso. ¿Para qué está ahí?</a:t>
            </a:r>
          </a:p>
          <a:p>
            <a:pPr marL="0" marR="0">
              <a:lnSpc>
                <a:spcPct val="115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Cuerpo:</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Punto principal. Muestre a la audiencia que conoce el tema.</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Comparta ejemplos o historias que llamen su atención. Comparta sus </a:t>
            </a:r>
          </a:p>
          <a:p>
            <a:pPr marL="0" marR="0">
              <a:lnSpc>
                <a:spcPct val="115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experiencias personales usando sus propias palabras.</a:t>
            </a:r>
          </a:p>
          <a:p>
            <a:pPr marL="171450" marR="0" lvl="0" indent="-171450">
              <a:lnSpc>
                <a:spcPct val="115000"/>
              </a:lnSpc>
              <a:spcBef>
                <a:spcPts val="0"/>
              </a:spcBef>
              <a:spcAft>
                <a:spcPts val="0"/>
              </a:spcAft>
              <a:buFont typeface="Arial" panose="020B0604020202020204" pitchFamily="34" charset="0"/>
              <a:buChar char="•"/>
              <a:tabLst>
                <a:tab pos="457200" algn="l"/>
              </a:tabLst>
            </a:pPr>
            <a:r>
              <a:rPr lang="x-none" sz="1000" dirty="0">
                <a:latin typeface="Ubuntu Light" panose="020B0304030602030204" pitchFamily="34" charset="0"/>
                <a:cs typeface="Times New Roman" panose="02020603050405020304" pitchFamily="18" charset="0"/>
              </a:rPr>
              <a:t>H</a:t>
            </a:r>
            <a:r>
              <a:rPr lang="x-none" sz="1000" dirty="0">
                <a:effectLst/>
                <a:latin typeface="Ubuntu Light" panose="020B0304030602030204" pitchFamily="34" charset="0"/>
                <a:ea typeface="Calibri" panose="020F0502020204030204" pitchFamily="34" charset="0"/>
                <a:cs typeface="Times New Roman" panose="02020603050405020304" pitchFamily="18" charset="0"/>
              </a:rPr>
              <a:t>aga que su discurso les sea relevante.</a:t>
            </a:r>
          </a:p>
          <a:p>
            <a:pPr marL="0" marR="0">
              <a:lnSpc>
                <a:spcPct val="115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Conclusión:</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Cada discurso necesita lo que se llama </a:t>
            </a:r>
            <a:r>
              <a:rPr lang="x-none" sz="1000">
                <a:effectLst/>
                <a:latin typeface="Ubuntu Light" panose="020B0304030602030204" pitchFamily="34" charset="0"/>
                <a:ea typeface="Calibri" panose="020F0502020204030204" pitchFamily="34" charset="0"/>
                <a:cs typeface="Times New Roman" panose="02020603050405020304" pitchFamily="18" charset="0"/>
              </a:rPr>
              <a:t>un </a:t>
            </a:r>
            <a:r>
              <a:rPr lang="en-US" sz="1000" dirty="0">
                <a:effectLst/>
                <a:latin typeface="Ubuntu Light" panose="020B0304030602030204" pitchFamily="34" charset="0"/>
                <a:ea typeface="Calibri" panose="020F0502020204030204" pitchFamily="34" charset="0"/>
                <a:cs typeface="Times New Roman" panose="02020603050405020304" pitchFamily="18" charset="0"/>
              </a:rPr>
              <a:t>“</a:t>
            </a:r>
            <a:r>
              <a:rPr lang="x-none" sz="1000">
                <a:effectLst/>
                <a:latin typeface="Ubuntu Light" panose="020B0304030602030204" pitchFamily="34" charset="0"/>
                <a:ea typeface="Calibri" panose="020F0502020204030204" pitchFamily="34" charset="0"/>
                <a:cs typeface="Times New Roman" panose="02020603050405020304" pitchFamily="18" charset="0"/>
              </a:rPr>
              <a:t>llamado </a:t>
            </a:r>
            <a:r>
              <a:rPr lang="x-none" sz="1000" dirty="0">
                <a:effectLst/>
                <a:latin typeface="Ubuntu Light" panose="020B0304030602030204" pitchFamily="34" charset="0"/>
                <a:ea typeface="Calibri" panose="020F0502020204030204" pitchFamily="34" charset="0"/>
                <a:cs typeface="Times New Roman" panose="02020603050405020304" pitchFamily="18" charset="0"/>
              </a:rPr>
              <a:t>a </a:t>
            </a:r>
            <a:r>
              <a:rPr lang="x-none" sz="1000">
                <a:effectLst/>
                <a:latin typeface="Ubuntu Light" panose="020B0304030602030204" pitchFamily="34" charset="0"/>
                <a:ea typeface="Calibri" panose="020F0502020204030204" pitchFamily="34" charset="0"/>
                <a:cs typeface="Times New Roman" panose="02020603050405020304" pitchFamily="18" charset="0"/>
              </a:rPr>
              <a:t>la acción</a:t>
            </a:r>
            <a:r>
              <a:rPr lang="en-US" sz="1000" dirty="0">
                <a:effectLst/>
                <a:latin typeface="Ubuntu Light" panose="020B0304030602030204" pitchFamily="34" charset="0"/>
                <a:ea typeface="Calibri" panose="020F0502020204030204" pitchFamily="34" charset="0"/>
                <a:cs typeface="Times New Roman" panose="02020603050405020304" pitchFamily="18" charset="0"/>
              </a:rPr>
              <a:t>”</a:t>
            </a:r>
            <a:r>
              <a:rPr lang="x-none" sz="1000">
                <a:effectLst/>
                <a:latin typeface="Ubuntu Light" panose="020B0304030602030204" pitchFamily="34" charset="0"/>
                <a:ea typeface="Calibri" panose="020F0502020204030204" pitchFamily="34" charset="0"/>
                <a:cs typeface="Times New Roman" panose="02020603050405020304" pitchFamily="18" charset="0"/>
              </a:rPr>
              <a:t>. </a:t>
            </a:r>
            <a:r>
              <a:rPr lang="x-none" sz="1000" dirty="0">
                <a:effectLst/>
                <a:latin typeface="Ubuntu Light" panose="020B0304030602030204" pitchFamily="34" charset="0"/>
                <a:ea typeface="Calibri" panose="020F0502020204030204" pitchFamily="34" charset="0"/>
                <a:cs typeface="Times New Roman" panose="02020603050405020304" pitchFamily="18" charset="0"/>
              </a:rPr>
              <a:t>Esto es lo que quiere que la audiencia haga después de escuchar su discurso (donar, convertirte en voluntario, etc.). Sea específico acerca de lo que quiere que hagan. </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Repita brevemente el punto o propósito de su discurso y los principales </a:t>
            </a:r>
            <a:r>
              <a:rPr lang="x-none" sz="1000">
                <a:effectLst/>
                <a:latin typeface="Ubuntu Light" panose="020B0304030602030204" pitchFamily="34" charset="0"/>
                <a:ea typeface="Calibri" panose="020F0502020204030204" pitchFamily="34" charset="0"/>
                <a:cs typeface="Times New Roman" panose="02020603050405020304" pitchFamily="18" charset="0"/>
              </a:rPr>
              <a:t>puntos </a:t>
            </a:r>
            <a:br>
              <a:rPr lang="en-US" sz="1000" dirty="0">
                <a:effectLst/>
                <a:latin typeface="Ubuntu Light" panose="020B0304030602030204" pitchFamily="34" charset="0"/>
                <a:ea typeface="Calibri" panose="020F0502020204030204" pitchFamily="34" charset="0"/>
                <a:cs typeface="Times New Roman" panose="02020603050405020304" pitchFamily="18" charset="0"/>
              </a:rPr>
            </a:br>
            <a:r>
              <a:rPr lang="x-none" sz="1000">
                <a:effectLst/>
                <a:latin typeface="Ubuntu Light" panose="020B0304030602030204" pitchFamily="34" charset="0"/>
                <a:ea typeface="Calibri" panose="020F0502020204030204" pitchFamily="34" charset="0"/>
                <a:cs typeface="Times New Roman" panose="02020603050405020304" pitchFamily="18" charset="0"/>
              </a:rPr>
              <a:t>de </a:t>
            </a:r>
            <a:r>
              <a:rPr lang="x-none" sz="1000" dirty="0">
                <a:effectLst/>
                <a:latin typeface="Ubuntu Light" panose="020B0304030602030204" pitchFamily="34" charset="0"/>
                <a:ea typeface="Calibri" panose="020F0502020204030204" pitchFamily="34" charset="0"/>
                <a:cs typeface="Times New Roman" panose="02020603050405020304" pitchFamily="18" charset="0"/>
              </a:rPr>
              <a:t>discusión; esto se llama resumir.</a:t>
            </a:r>
          </a:p>
          <a:p>
            <a:pPr marL="342900" marR="0" lvl="0" indent="-342900">
              <a:lnSpc>
                <a:spcPct val="115000"/>
              </a:lnSpc>
              <a:spcBef>
                <a:spcPts val="0"/>
              </a:spcBef>
              <a:spcAft>
                <a:spcPts val="0"/>
              </a:spcAft>
              <a:buFont typeface="Symbol" panose="05050102010706020507" pitchFamily="18" charset="2"/>
              <a:buChar char=""/>
              <a:tabLst>
                <a:tab pos="457200" algn="l"/>
              </a:tabLs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Agradézcales a todos.</a:t>
            </a:r>
            <a:endParaRPr lang="en-US" sz="1000" dirty="0">
              <a:latin typeface="Ubuntu Light" panose="020B0304030602030204" pitchFamily="34"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26</a:t>
            </a:fld>
            <a:endParaRPr lang="en-US"/>
          </a:p>
        </p:txBody>
      </p:sp>
    </p:spTree>
    <p:extLst>
      <p:ext uri="{BB962C8B-B14F-4D97-AF65-F5344CB8AC3E}">
        <p14:creationId xmlns:p14="http://schemas.microsoft.com/office/powerpoint/2010/main" val="1818338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Actividad #3 (15 minutos)</a:t>
            </a:r>
            <a:r>
              <a:rPr lang="x-none"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 Esta actividad está destinada a que los participantes la hagan después de que termine la sesión y la completen para cuando usted presente la Lección #2. Tómese todo el tiempo necesario para explicar las instrucciones y tenga tiempo disponible para preguntas. Dígales que podrían pedirle a un mentor, amigo o familiar que les ayude a revisar su discurso.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x-none" sz="1200" i="1" dirty="0">
                <a:effectLst/>
                <a:latin typeface="Ubuntu Light" panose="020B0304030602030204" pitchFamily="34" charset="0"/>
                <a:ea typeface="Calibri" panose="020F0502020204030204" pitchFamily="34" charset="0"/>
                <a:cs typeface="Times New Roman" panose="02020603050405020304" pitchFamily="18" charset="0"/>
              </a:rPr>
              <a:t>Queremos que practique la redacción de su primer discurso. Queremos que se tome un tiempo para hacer esto después de esta sesión de capacitación. Una vez que termine esta sesión, trabaje en escribir su discurso y tenerlo listo para nuestra próxima sesión, donde aprenderemos cómo dar un discurso. Puede pedirle a un mentor, amigo o familiar que lo ayude a revisar su discurso.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x-none" sz="1200" i="1" dirty="0">
                <a:effectLst/>
                <a:latin typeface="Ubuntu Light" panose="020B0304030602030204" pitchFamily="34" charset="0"/>
                <a:ea typeface="Calibri" panose="020F0502020204030204" pitchFamily="34" charset="0"/>
                <a:cs typeface="Times New Roman" panose="02020603050405020304" pitchFamily="18" charset="0"/>
              </a:rPr>
              <a:t>Considere la siguiente información al comenzar a escribir su discurso: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x-none" sz="1200" i="1" dirty="0">
                <a:effectLst/>
                <a:latin typeface="Ubuntu Light" panose="020B0304030602030204" pitchFamily="34" charset="0"/>
                <a:ea typeface="Calibri" panose="020F0502020204030204" pitchFamily="34" charset="0"/>
                <a:cs typeface="Times New Roman" panose="02020603050405020304" pitchFamily="18" charset="0"/>
              </a:rPr>
              <a:t>¿Con quién va a hablar?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x-none" sz="1200" i="1" dirty="0">
                <a:effectLst/>
                <a:latin typeface="Ubuntu Light" panose="020B0304030602030204" pitchFamily="34" charset="0"/>
                <a:ea typeface="Calibri" panose="020F0502020204030204" pitchFamily="34" charset="0"/>
                <a:cs typeface="Times New Roman" panose="02020603050405020304" pitchFamily="18" charset="0"/>
              </a:rPr>
              <a:t>¿Cuál es el propósito de su discurso?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a:t>
            </a:r>
            <a:r>
              <a:rPr lang="x-none" sz="1200" i="1" dirty="0">
                <a:effectLst/>
                <a:latin typeface="Ubuntu Light" panose="020B0304030602030204" pitchFamily="34" charset="0"/>
                <a:ea typeface="Calibri" panose="020F0502020204030204" pitchFamily="34" charset="0"/>
                <a:cs typeface="Times New Roman" panose="02020603050405020304" pitchFamily="18" charset="0"/>
              </a:rPr>
              <a:t>Qué quiere que </a:t>
            </a:r>
            <a:r>
              <a:rPr lang="x-none" sz="1200" b="1" i="1" dirty="0">
                <a:effectLst/>
                <a:latin typeface="Ubuntu Light" panose="020B0304030602030204" pitchFamily="34" charset="0"/>
                <a:ea typeface="Calibri" panose="020F0502020204030204" pitchFamily="34" charset="0"/>
                <a:cs typeface="Times New Roman" panose="02020603050405020304" pitchFamily="18" charset="0"/>
              </a:rPr>
              <a:t>sepan</a:t>
            </a:r>
            <a:r>
              <a:rPr lang="x-none" sz="1200" i="1" dirty="0">
                <a:effectLst/>
                <a:latin typeface="Ubuntu Light" panose="020B0304030602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x-none" sz="1200" i="1" dirty="0">
                <a:effectLst/>
                <a:latin typeface="Ubuntu Light" panose="020B0304030602030204" pitchFamily="34" charset="0"/>
                <a:ea typeface="Calibri" panose="020F0502020204030204" pitchFamily="34" charset="0"/>
                <a:cs typeface="Times New Roman" panose="02020603050405020304" pitchFamily="18" charset="0"/>
              </a:rPr>
              <a:t>¿Cómo quiere que se </a:t>
            </a:r>
            <a:r>
              <a:rPr lang="x-none" sz="1200" b="1" i="1" dirty="0">
                <a:effectLst/>
                <a:latin typeface="Ubuntu Light" panose="020B0304030602030204" pitchFamily="34" charset="0"/>
                <a:ea typeface="Calibri" panose="020F0502020204030204" pitchFamily="34" charset="0"/>
                <a:cs typeface="Times New Roman" panose="02020603050405020304" pitchFamily="18" charset="0"/>
              </a:rPr>
              <a:t>sientan</a:t>
            </a:r>
            <a:r>
              <a:rPr lang="x-none" sz="1200" i="1" dirty="0">
                <a:effectLst/>
                <a:latin typeface="Ubuntu Light" panose="020B0304030602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x-none" sz="1200" i="1" dirty="0">
                <a:effectLst/>
                <a:latin typeface="Ubuntu Light" panose="020B0304030602030204" pitchFamily="34" charset="0"/>
                <a:ea typeface="Calibri" panose="020F0502020204030204" pitchFamily="34" charset="0"/>
                <a:cs typeface="Times New Roman" panose="02020603050405020304" pitchFamily="18" charset="0"/>
              </a:rPr>
              <a:t>¿Qué quiere que </a:t>
            </a:r>
            <a:r>
              <a:rPr lang="x-none" sz="1200" b="1" i="1" dirty="0">
                <a:effectLst/>
                <a:latin typeface="Ubuntu Light" panose="020B0304030602030204" pitchFamily="34" charset="0"/>
                <a:ea typeface="Calibri" panose="020F0502020204030204" pitchFamily="34" charset="0"/>
                <a:cs typeface="Times New Roman" panose="02020603050405020304" pitchFamily="18" charset="0"/>
              </a:rPr>
              <a:t>hagan</a:t>
            </a:r>
            <a:r>
              <a:rPr lang="x-none" sz="1200" dirty="0">
                <a:effectLst/>
                <a:latin typeface="Ubuntu Light" panose="020B0304030602030204" pitchFamily="34" charset="0"/>
                <a:ea typeface="Calibri" panose="020F0502020204030204" pitchFamily="34" charset="0"/>
                <a:cs typeface="Times New Roman" panose="02020603050405020304" pitchFamily="18" charset="0"/>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27</a:t>
            </a:fld>
            <a:endParaRPr lang="en-US"/>
          </a:p>
        </p:txBody>
      </p:sp>
    </p:spTree>
    <p:extLst>
      <p:ext uri="{BB962C8B-B14F-4D97-AF65-F5344CB8AC3E}">
        <p14:creationId xmlns:p14="http://schemas.microsoft.com/office/powerpoint/2010/main" val="1227508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x-none"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Conocer las respuestas a esas preguntas es importante. Vamos a practicar. Vea el ejemplo a continuación y úselo para escribir su propio discurso usando el esquema.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i="0"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x-none" sz="1200" i="0" dirty="0">
                <a:effectLst/>
                <a:latin typeface="Ubuntu Light" panose="020B0304030602030204" pitchFamily="34" charset="0"/>
                <a:ea typeface="Calibri" panose="020F0502020204030204" pitchFamily="34" charset="0"/>
                <a:cs typeface="Times New Roman" panose="02020603050405020304" pitchFamily="18" charset="0"/>
              </a:rPr>
              <a:t>¡No lo olvide! Su discurso necesita:</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x-none" sz="1200" i="0" dirty="0">
                <a:effectLst/>
                <a:latin typeface="Ubuntu Light" panose="020B0304030602030204" pitchFamily="34" charset="0"/>
                <a:ea typeface="Calibri" panose="020F0502020204030204" pitchFamily="34" charset="0"/>
                <a:cs typeface="Times New Roman" panose="02020603050405020304" pitchFamily="18" charset="0"/>
              </a:rPr>
              <a:t>Introducción: Pan</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x-none" sz="1200" i="0" dirty="0">
                <a:effectLst/>
                <a:latin typeface="Ubuntu Light" panose="020B0304030602030204" pitchFamily="34" charset="0"/>
                <a:ea typeface="Calibri" panose="020F0502020204030204" pitchFamily="34" charset="0"/>
                <a:cs typeface="Times New Roman" panose="02020603050405020304" pitchFamily="18" charset="0"/>
              </a:rPr>
              <a:t>(salude a su audiencia, dígales su nombre y el propósito del discurso)</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x-none" sz="1200" i="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x-none" sz="1200" i="0" dirty="0">
                <a:effectLst/>
                <a:latin typeface="Ubuntu Light" panose="020B0304030602030204" pitchFamily="34" charset="0"/>
                <a:ea typeface="Calibri" panose="020F0502020204030204" pitchFamily="34" charset="0"/>
                <a:cs typeface="Times New Roman" panose="02020603050405020304" pitchFamily="18" charset="0"/>
              </a:rPr>
              <a:t>Cuerpo: cosas buenas</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x-none" sz="1200" i="0" dirty="0">
                <a:effectLst/>
                <a:latin typeface="Ubuntu Light" panose="020B0304030602030204" pitchFamily="34" charset="0"/>
                <a:ea typeface="Calibri" panose="020F0502020204030204" pitchFamily="34" charset="0"/>
                <a:cs typeface="Times New Roman" panose="02020603050405020304" pitchFamily="18" charset="0"/>
              </a:rPr>
              <a:t>(punto principal, use pruebas, comparta ejemplos y dígales lo que quiere que hagan)</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x-none" sz="1200" i="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x-none" sz="1200" i="0" dirty="0">
                <a:effectLst/>
                <a:latin typeface="Ubuntu Light" panose="020B0304030602030204" pitchFamily="34" charset="0"/>
                <a:ea typeface="Calibri" panose="020F0502020204030204" pitchFamily="34" charset="0"/>
                <a:cs typeface="Times New Roman" panose="02020603050405020304" pitchFamily="18" charset="0"/>
              </a:rPr>
              <a:t>Conclusión: panecillo</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x-none" sz="1200" i="0" dirty="0">
                <a:effectLst/>
                <a:latin typeface="Ubuntu Light" panose="020B0304030602030204" pitchFamily="34" charset="0"/>
                <a:ea typeface="Calibri" panose="020F0502020204030204" pitchFamily="34" charset="0"/>
                <a:cs typeface="Times New Roman" panose="02020603050405020304" pitchFamily="18" charset="0"/>
              </a:rPr>
              <a:t>(afirmación resumida, pídales que tomen medidas específicas y agradézcales)</a:t>
            </a:r>
            <a:endParaRPr lang="en-US" sz="1200" i="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28</a:t>
            </a:fld>
            <a:endParaRPr lang="en-US"/>
          </a:p>
        </p:txBody>
      </p:sp>
    </p:spTree>
    <p:extLst>
      <p:ext uri="{BB962C8B-B14F-4D97-AF65-F5344CB8AC3E}">
        <p14:creationId xmlns:p14="http://schemas.microsoft.com/office/powerpoint/2010/main" val="42350994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29</a:t>
            </a:fld>
            <a:endParaRPr lang="en-US"/>
          </a:p>
        </p:txBody>
      </p:sp>
    </p:spTree>
    <p:extLst>
      <p:ext uri="{BB962C8B-B14F-4D97-AF65-F5344CB8AC3E}">
        <p14:creationId xmlns:p14="http://schemas.microsoft.com/office/powerpoint/2010/main" val="3197239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a:t>
            </a:fld>
            <a:endParaRPr lang="en-US"/>
          </a:p>
        </p:txBody>
      </p:sp>
    </p:spTree>
    <p:extLst>
      <p:ext uri="{BB962C8B-B14F-4D97-AF65-F5344CB8AC3E}">
        <p14:creationId xmlns:p14="http://schemas.microsoft.com/office/powerpoint/2010/main" val="3727289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30</a:t>
            </a:fld>
            <a:endParaRPr lang="en-US"/>
          </a:p>
        </p:txBody>
      </p:sp>
    </p:spTree>
    <p:extLst>
      <p:ext uri="{BB962C8B-B14F-4D97-AF65-F5344CB8AC3E}">
        <p14:creationId xmlns:p14="http://schemas.microsoft.com/office/powerpoint/2010/main" val="875932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En la última lección, aprendió a escribir un discurso. Al final, practicó escribiendo su propio discurso. En esta lección, aprenderá cómo darlo</a:t>
            </a:r>
            <a:r>
              <a:rPr lang="x-none" sz="1200">
                <a:effectLst/>
                <a:latin typeface="Ubuntu Light" panose="020B0304030602030204" pitchFamily="34" charset="0"/>
                <a:ea typeface="Calibri" panose="020F0502020204030204" pitchFamily="34" charset="0"/>
                <a:cs typeface="Times New Roman" panose="02020603050405020304" pitchFamily="18" charset="0"/>
              </a:rPr>
              <a:t>. </a:t>
            </a:r>
            <a:br>
              <a:rPr lang="en-US" sz="1200" dirty="0">
                <a:effectLst/>
                <a:latin typeface="Ubuntu Light" panose="020B0304030602030204" pitchFamily="34" charset="0"/>
                <a:ea typeface="Calibri" panose="020F0502020204030204" pitchFamily="34" charset="0"/>
                <a:cs typeface="Times New Roman" panose="02020603050405020304" pitchFamily="18" charset="0"/>
              </a:rPr>
            </a:br>
            <a:r>
              <a:rPr lang="x-none" sz="1200">
                <a:effectLst/>
                <a:latin typeface="Ubuntu Light" panose="020B0304030602030204" pitchFamily="34" charset="0"/>
                <a:ea typeface="Calibri" panose="020F0502020204030204" pitchFamily="34" charset="0"/>
                <a:cs typeface="Times New Roman" panose="02020603050405020304" pitchFamily="18" charset="0"/>
              </a:rPr>
              <a:t>Para </a:t>
            </a:r>
            <a:r>
              <a:rPr lang="x-none" sz="1200" dirty="0">
                <a:effectLst/>
                <a:latin typeface="Ubuntu Light" panose="020B0304030602030204" pitchFamily="34" charset="0"/>
                <a:ea typeface="Calibri" panose="020F0502020204030204" pitchFamily="34" charset="0"/>
                <a:cs typeface="Times New Roman" panose="02020603050405020304" pitchFamily="18" charset="0"/>
              </a:rPr>
              <a:t>esta lección, necesitará su discurso de la Lección 1. Está bien si </a:t>
            </a:r>
            <a:r>
              <a:rPr lang="x-none" sz="1200">
                <a:effectLst/>
                <a:latin typeface="Ubuntu Light" panose="020B0304030602030204" pitchFamily="34" charset="0"/>
                <a:ea typeface="Calibri" panose="020F0502020204030204" pitchFamily="34" charset="0"/>
                <a:cs typeface="Times New Roman" panose="02020603050405020304" pitchFamily="18" charset="0"/>
              </a:rPr>
              <a:t>no </a:t>
            </a:r>
            <a:br>
              <a:rPr lang="en-US" sz="1200" dirty="0">
                <a:effectLst/>
                <a:latin typeface="Ubuntu Light" panose="020B0304030602030204" pitchFamily="34" charset="0"/>
                <a:ea typeface="Calibri" panose="020F0502020204030204" pitchFamily="34" charset="0"/>
                <a:cs typeface="Times New Roman" panose="02020603050405020304" pitchFamily="18" charset="0"/>
              </a:rPr>
            </a:br>
            <a:r>
              <a:rPr lang="x-none" sz="1200">
                <a:effectLst/>
                <a:latin typeface="Ubuntu Light" panose="020B0304030602030204" pitchFamily="34" charset="0"/>
                <a:ea typeface="Calibri" panose="020F0502020204030204" pitchFamily="34" charset="0"/>
                <a:cs typeface="Times New Roman" panose="02020603050405020304" pitchFamily="18" charset="0"/>
              </a:rPr>
              <a:t>está </a:t>
            </a:r>
            <a:r>
              <a:rPr lang="x-none" sz="1200" dirty="0">
                <a:effectLst/>
                <a:latin typeface="Ubuntu Light" panose="020B0304030602030204" pitchFamily="34" charset="0"/>
                <a:ea typeface="Calibri" panose="020F0502020204030204" pitchFamily="34" charset="0"/>
                <a:cs typeface="Times New Roman" panose="02020603050405020304" pitchFamily="18" charset="0"/>
              </a:rPr>
              <a:t>terminado y solo es un borrador.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31</a:t>
            </a:fld>
            <a:endParaRPr lang="en-US"/>
          </a:p>
        </p:txBody>
      </p:sp>
    </p:spTree>
    <p:extLst>
      <p:ext uri="{BB962C8B-B14F-4D97-AF65-F5344CB8AC3E}">
        <p14:creationId xmlns:p14="http://schemas.microsoft.com/office/powerpoint/2010/main" val="41607407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32</a:t>
            </a:fld>
            <a:endParaRPr lang="en-US"/>
          </a:p>
        </p:txBody>
      </p:sp>
    </p:spTree>
    <p:extLst>
      <p:ext uri="{BB962C8B-B14F-4D97-AF65-F5344CB8AC3E}">
        <p14:creationId xmlns:p14="http://schemas.microsoft.com/office/powerpoint/2010/main" val="9151337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33</a:t>
            </a:fld>
            <a:endParaRPr lang="en-US"/>
          </a:p>
        </p:txBody>
      </p:sp>
    </p:spTree>
    <p:extLst>
      <p:ext uri="{BB962C8B-B14F-4D97-AF65-F5344CB8AC3E}">
        <p14:creationId xmlns:p14="http://schemas.microsoft.com/office/powerpoint/2010/main" val="1334747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34</a:t>
            </a:fld>
            <a:endParaRPr lang="en-US"/>
          </a:p>
        </p:txBody>
      </p:sp>
    </p:spTree>
    <p:extLst>
      <p:ext uri="{BB962C8B-B14F-4D97-AF65-F5344CB8AC3E}">
        <p14:creationId xmlns:p14="http://schemas.microsoft.com/office/powerpoint/2010/main" val="3921387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Actividad #1 (15 minutos): Pida a todos los participantes que </a:t>
            </a:r>
            <a:r>
              <a:rPr lang="x-none" sz="1200">
                <a:effectLst/>
                <a:latin typeface="Ubuntu Light" panose="020B0304030602030204" pitchFamily="34" charset="0"/>
                <a:ea typeface="Calibri" panose="020F0502020204030204" pitchFamily="34" charset="0"/>
                <a:cs typeface="Times New Roman" panose="02020603050405020304" pitchFamily="18" charset="0"/>
              </a:rPr>
              <a:t>piensen </a:t>
            </a:r>
            <a:br>
              <a:rPr lang="en-US" sz="1200" dirty="0">
                <a:effectLst/>
                <a:latin typeface="Ubuntu Light" panose="020B0304030602030204" pitchFamily="34" charset="0"/>
                <a:ea typeface="Calibri" panose="020F0502020204030204" pitchFamily="34" charset="0"/>
                <a:cs typeface="Times New Roman" panose="02020603050405020304" pitchFamily="18" charset="0"/>
              </a:rPr>
            </a:br>
            <a:r>
              <a:rPr lang="x-none" sz="1200">
                <a:effectLst/>
                <a:latin typeface="Ubuntu Light" panose="020B0304030602030204" pitchFamily="34" charset="0"/>
                <a:ea typeface="Calibri" panose="020F0502020204030204" pitchFamily="34" charset="0"/>
                <a:cs typeface="Times New Roman" panose="02020603050405020304" pitchFamily="18" charset="0"/>
              </a:rPr>
              <a:t>en </a:t>
            </a:r>
            <a:r>
              <a:rPr lang="x-none" sz="1200" dirty="0">
                <a:effectLst/>
                <a:latin typeface="Ubuntu Light" panose="020B0304030602030204" pitchFamily="34" charset="0"/>
                <a:ea typeface="Calibri" panose="020F0502020204030204" pitchFamily="34" charset="0"/>
                <a:cs typeface="Times New Roman" panose="02020603050405020304" pitchFamily="18" charset="0"/>
              </a:rPr>
              <a:t>el discurso que crearon y si tienen una buena introducción, </a:t>
            </a:r>
            <a:r>
              <a:rPr lang="x-none" sz="1200">
                <a:effectLst/>
                <a:latin typeface="Ubuntu Light" panose="020B0304030602030204" pitchFamily="34" charset="0"/>
                <a:ea typeface="Calibri" panose="020F0502020204030204" pitchFamily="34" charset="0"/>
                <a:cs typeface="Times New Roman" panose="02020603050405020304" pitchFamily="18" charset="0"/>
              </a:rPr>
              <a:t>cuerpo </a:t>
            </a:r>
            <a:br>
              <a:rPr lang="en-US" sz="1200" dirty="0">
                <a:effectLst/>
                <a:latin typeface="Ubuntu Light" panose="020B0304030602030204" pitchFamily="34" charset="0"/>
                <a:ea typeface="Calibri" panose="020F0502020204030204" pitchFamily="34" charset="0"/>
                <a:cs typeface="Times New Roman" panose="02020603050405020304" pitchFamily="18" charset="0"/>
              </a:rPr>
            </a:br>
            <a:r>
              <a:rPr lang="x-none" sz="1200">
                <a:effectLst/>
                <a:latin typeface="Ubuntu Light" panose="020B0304030602030204" pitchFamily="34" charset="0"/>
                <a:ea typeface="Calibri" panose="020F0502020204030204" pitchFamily="34" charset="0"/>
                <a:cs typeface="Times New Roman" panose="02020603050405020304" pitchFamily="18" charset="0"/>
              </a:rPr>
              <a:t>y </a:t>
            </a:r>
            <a:r>
              <a:rPr lang="x-none" sz="1200" dirty="0">
                <a:effectLst/>
                <a:latin typeface="Ubuntu Light" panose="020B0304030602030204" pitchFamily="34" charset="0"/>
                <a:ea typeface="Calibri" panose="020F0502020204030204" pitchFamily="34" charset="0"/>
                <a:cs typeface="Times New Roman" panose="02020603050405020304" pitchFamily="18" charset="0"/>
              </a:rPr>
              <a:t>comentarios finales. Pida a uno o dos participantes que compartan el borrador del discurso que crearon</a:t>
            </a:r>
            <a:r>
              <a:rPr lang="x-none"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con el grupo. Haga preguntas a los demás que escuchan y permítales dar su opinión. Proporcione comentarios y sugerencias propias, haciendo preguntas como: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x-none"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¿Pudieron identificar las 3 partes del discurso?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x-none"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¿Qué lo hizo bueno?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x-none" sz="1200"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¿Cambiarían o agregarían algo al discurso?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35</a:t>
            </a:fld>
            <a:endParaRPr lang="en-US"/>
          </a:p>
        </p:txBody>
      </p:sp>
    </p:spTree>
    <p:extLst>
      <p:ext uri="{BB962C8B-B14F-4D97-AF65-F5344CB8AC3E}">
        <p14:creationId xmlns:p14="http://schemas.microsoft.com/office/powerpoint/2010/main" val="3254293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36</a:t>
            </a:fld>
            <a:endParaRPr lang="en-US"/>
          </a:p>
        </p:txBody>
      </p:sp>
    </p:spTree>
    <p:extLst>
      <p:ext uri="{BB962C8B-B14F-4D97-AF65-F5344CB8AC3E}">
        <p14:creationId xmlns:p14="http://schemas.microsoft.com/office/powerpoint/2010/main" val="3069705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37</a:t>
            </a:fld>
            <a:endParaRPr lang="en-US"/>
          </a:p>
        </p:txBody>
      </p:sp>
    </p:spTree>
    <p:extLst>
      <p:ext uri="{BB962C8B-B14F-4D97-AF65-F5344CB8AC3E}">
        <p14:creationId xmlns:p14="http://schemas.microsoft.com/office/powerpoint/2010/main" val="3147385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800"/>
              </a:spcAft>
              <a:buFont typeface="+mj-lt"/>
              <a:buAutoNum type="arabicPeriod"/>
              <a:tabLst>
                <a:tab pos="406400" algn="l"/>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Actividad #2 (20 minutos):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	Parte 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Divida en pequeños grupos de 3. Los 3 participantes deben </a:t>
            </a: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improvisar </a:t>
            </a:r>
            <a:br>
              <a:rPr lang="en-US" sz="12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un </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discurso de 1 minuto. Deben elegir uno de los siguientes temas: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06400" algn="l"/>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Hable sobre cómo sería volar un avión.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06400" algn="l"/>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Hable sobre cómo sería vivir en el espacio.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mj-lt"/>
              <a:buAutoNum type="arabicPeriod"/>
              <a:tabLst>
                <a:tab pos="406400" algn="l"/>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Hable sobre cómo sería ser un león.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38</a:t>
            </a:fld>
            <a:endParaRPr lang="en-US"/>
          </a:p>
        </p:txBody>
      </p:sp>
    </p:spTree>
    <p:extLst>
      <p:ext uri="{BB962C8B-B14F-4D97-AF65-F5344CB8AC3E}">
        <p14:creationId xmlns:p14="http://schemas.microsoft.com/office/powerpoint/2010/main" val="15728403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0"/>
              </a:spcAft>
              <a:tabLst>
                <a:tab pos="406400" algn="l"/>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Parte 2:</a:t>
            </a:r>
          </a:p>
          <a:p>
            <a:pPr marL="0" marR="0">
              <a:lnSpc>
                <a:spcPct val="150000"/>
              </a:lnSpc>
              <a:spcBef>
                <a:spcPts val="0"/>
              </a:spcBef>
              <a:spcAft>
                <a:spcPts val="0"/>
              </a:spcAft>
              <a:tabLst>
                <a:tab pos="406400" algn="l"/>
              </a:tabLst>
            </a:pPr>
            <a:endParaRPr lang="en-US" sz="12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0" marR="0">
              <a:lnSpc>
                <a:spcPct val="150000"/>
              </a:lnSpc>
              <a:spcBef>
                <a:spcPts val="0"/>
              </a:spcBef>
              <a:spcAft>
                <a:spcPts val="0"/>
              </a:spcAft>
              <a:tabLst>
                <a:tab pos="406400" algn="l"/>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Cuando los participantes regresen de las salas, haga las siguientes preguntas: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¿Notaron alguna diferencia entre los discursos?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¿Cómo se sintieron al dar el primer discurso?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Comparen eso con cómo se sintieron al dar el segundo discurso.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¿Fue uno más fácil o más difícil que el otro? ¿Por qué piensan eso?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La reflexión de esta actividad es que las personas suelen tener más confianza cuando hablan desde el corazón, hablan de una experiencia personal o tienen suficiente conocimiento de lo que están hablando.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39</a:t>
            </a:fld>
            <a:endParaRPr lang="en-US"/>
          </a:p>
        </p:txBody>
      </p:sp>
    </p:spTree>
    <p:extLst>
      <p:ext uri="{BB962C8B-B14F-4D97-AF65-F5344CB8AC3E}">
        <p14:creationId xmlns:p14="http://schemas.microsoft.com/office/powerpoint/2010/main" val="755894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4</a:t>
            </a:fld>
            <a:endParaRPr lang="en-US"/>
          </a:p>
        </p:txBody>
      </p:sp>
    </p:spTree>
    <p:extLst>
      <p:ext uri="{BB962C8B-B14F-4D97-AF65-F5344CB8AC3E}">
        <p14:creationId xmlns:p14="http://schemas.microsoft.com/office/powerpoint/2010/main" val="287452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50000"/>
              </a:lnSpc>
              <a:spcBef>
                <a:spcPts val="0"/>
              </a:spcBef>
              <a:spcAft>
                <a:spcPts val="0"/>
              </a:spcAft>
              <a:buFont typeface="+mj-lt"/>
              <a:buNone/>
              <a:tabLst>
                <a:tab pos="406400" algn="l"/>
                <a:tab pos="4000500" algn="ctr"/>
              </a:tabLst>
            </a:pPr>
            <a:r>
              <a:rPr lang="x-none" sz="900" kern="900" spc="-10" dirty="0">
                <a:effectLst/>
                <a:latin typeface="Ubuntu Light" panose="020B0304030602030204" pitchFamily="34" charset="0"/>
                <a:ea typeface="Times New Roman" panose="02020603050405020304" pitchFamily="18" charset="0"/>
                <a:cs typeface="Arial" panose="020B0604020202020204" pitchFamily="34" charset="0"/>
              </a:rPr>
              <a:t>Proporcione una breve descripción de lo segundo que debe recordar: Enfatice las palabras.</a:t>
            </a:r>
          </a:p>
          <a:p>
            <a:pPr marL="457200" marR="0">
              <a:lnSpc>
                <a:spcPct val="150000"/>
              </a:lnSpc>
              <a:spcBef>
                <a:spcPts val="0"/>
              </a:spcBef>
              <a:spcAft>
                <a:spcPts val="800"/>
              </a:spcAft>
              <a:tabLst>
                <a:tab pos="406400" algn="l"/>
                <a:tab pos="4000500" algn="ctr"/>
              </a:tabLst>
            </a:pPr>
            <a:r>
              <a:rPr lang="x-none" sz="900" kern="900" spc="-10" dirty="0">
                <a:effectLst/>
                <a:latin typeface="Ubuntu Light" panose="020B0304030602030204" pitchFamily="34" charset="0"/>
                <a:ea typeface="Times New Roman" panose="02020603050405020304" pitchFamily="18" charset="0"/>
                <a:cs typeface="Arial" panose="020B0604020202020204" pitchFamily="34" charset="0"/>
              </a:rPr>
              <a:t>Actividad #3 (10 minutos): Dirá cada oración a continuación mientras </a:t>
            </a:r>
            <a:r>
              <a:rPr lang="x-none" sz="900" kern="900" spc="-10">
                <a:effectLst/>
                <a:latin typeface="Ubuntu Light" panose="020B0304030602030204" pitchFamily="34" charset="0"/>
                <a:ea typeface="Times New Roman" panose="02020603050405020304" pitchFamily="18" charset="0"/>
                <a:cs typeface="Arial" panose="020B0604020202020204" pitchFamily="34" charset="0"/>
              </a:rPr>
              <a:t>enfatiza </a:t>
            </a:r>
            <a:br>
              <a:rPr lang="en-US" sz="9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900" kern="900" spc="-10">
                <a:effectLst/>
                <a:latin typeface="Ubuntu Light" panose="020B0304030602030204" pitchFamily="34" charset="0"/>
                <a:ea typeface="Times New Roman" panose="02020603050405020304" pitchFamily="18" charset="0"/>
                <a:cs typeface="Arial" panose="020B0604020202020204" pitchFamily="34" charset="0"/>
              </a:rPr>
              <a:t>las </a:t>
            </a:r>
            <a:r>
              <a:rPr lang="x-none" sz="900" kern="900" spc="-10" dirty="0">
                <a:effectLst/>
                <a:latin typeface="Ubuntu Light" panose="020B0304030602030204" pitchFamily="34" charset="0"/>
                <a:ea typeface="Times New Roman" panose="02020603050405020304" pitchFamily="18" charset="0"/>
                <a:cs typeface="Arial" panose="020B0604020202020204" pitchFamily="34" charset="0"/>
              </a:rPr>
              <a:t>palabras resaltadas.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x-none" sz="900" b="1" u="sng" kern="900" spc="-10" dirty="0">
                <a:solidFill>
                  <a:srgbClr val="EB0000"/>
                </a:solidFill>
                <a:effectLst/>
                <a:latin typeface="Ubuntu Light" panose="020B0304030602030204" pitchFamily="34" charset="0"/>
                <a:ea typeface="Times New Roman" panose="02020603050405020304" pitchFamily="18" charset="0"/>
                <a:cs typeface="Arial" panose="020B0604020202020204" pitchFamily="34" charset="0"/>
              </a:rPr>
              <a:t>Yo nací</a:t>
            </a:r>
            <a:r>
              <a:rPr lang="x-none" sz="900" kern="900" spc="-10" dirty="0">
                <a:effectLst/>
                <a:latin typeface="Ubuntu Light" panose="020B0304030602030204" pitchFamily="34" charset="0"/>
                <a:ea typeface="Times New Roman" panose="02020603050405020304" pitchFamily="18" charset="0"/>
                <a:cs typeface="Arial" panose="020B0604020202020204" pitchFamily="34" charset="0"/>
              </a:rPr>
              <a:t> en (su lugar de nacimiento)</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x-none" sz="900" kern="900" spc="-10" dirty="0">
                <a:effectLst/>
                <a:latin typeface="Ubuntu Light" panose="020B0304030602030204" pitchFamily="34" charset="0"/>
                <a:ea typeface="Times New Roman" panose="02020603050405020304" pitchFamily="18" charset="0"/>
                <a:cs typeface="Arial" panose="020B0604020202020204" pitchFamily="34" charset="0"/>
              </a:rPr>
              <a:t>Yo nací </a:t>
            </a:r>
            <a:r>
              <a:rPr lang="x-none" sz="900" b="1" u="sng" kern="900" spc="-10" dirty="0">
                <a:solidFill>
                  <a:srgbClr val="EB0000"/>
                </a:solidFill>
                <a:effectLst/>
                <a:latin typeface="Ubuntu Light" panose="020B0304030602030204" pitchFamily="34" charset="0"/>
                <a:ea typeface="Times New Roman" panose="02020603050405020304" pitchFamily="18" charset="0"/>
                <a:cs typeface="Arial" panose="020B0604020202020204" pitchFamily="34" charset="0"/>
              </a:rPr>
              <a:t>en</a:t>
            </a:r>
            <a:r>
              <a:rPr lang="x-none" sz="900" kern="900" spc="-10" dirty="0">
                <a:effectLst/>
                <a:latin typeface="Ubuntu Light" panose="020B0304030602030204" pitchFamily="34" charset="0"/>
                <a:ea typeface="Times New Roman" panose="02020603050405020304" pitchFamily="18" charset="0"/>
                <a:cs typeface="Arial" panose="020B0604020202020204" pitchFamily="34" charset="0"/>
              </a:rPr>
              <a:t> (su lugar de nacimiento)</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x-none" sz="900" kern="900" spc="-10" dirty="0">
                <a:effectLst/>
                <a:latin typeface="Ubuntu Light" panose="020B0304030602030204" pitchFamily="34" charset="0"/>
                <a:ea typeface="Times New Roman" panose="02020603050405020304" pitchFamily="18" charset="0"/>
                <a:cs typeface="Arial" panose="020B0604020202020204" pitchFamily="34" charset="0"/>
              </a:rPr>
              <a:t>Yo </a:t>
            </a:r>
            <a:r>
              <a:rPr lang="x-none" sz="900" b="1" u="sng" kern="900" spc="-10" dirty="0">
                <a:solidFill>
                  <a:srgbClr val="EB0000"/>
                </a:solidFill>
                <a:effectLst/>
                <a:latin typeface="Ubuntu Light" panose="020B0304030602030204" pitchFamily="34" charset="0"/>
                <a:ea typeface="Times New Roman" panose="02020603050405020304" pitchFamily="18" charset="0"/>
                <a:cs typeface="Arial" panose="020B0604020202020204" pitchFamily="34" charset="0"/>
              </a:rPr>
              <a:t>nací</a:t>
            </a:r>
            <a:r>
              <a:rPr lang="x-none" sz="900" kern="900" spc="-10" dirty="0">
                <a:effectLst/>
                <a:latin typeface="Ubuntu Light" panose="020B0304030602030204" pitchFamily="34" charset="0"/>
                <a:ea typeface="Times New Roman" panose="02020603050405020304" pitchFamily="18" charset="0"/>
                <a:cs typeface="Arial" panose="020B0604020202020204" pitchFamily="34" charset="0"/>
              </a:rPr>
              <a:t> en (su lugar de nacimiento)</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x-none" sz="900" kern="900" spc="-10" dirty="0">
                <a:effectLst/>
                <a:latin typeface="Ubuntu Light" panose="020B0304030602030204" pitchFamily="34" charset="0"/>
                <a:ea typeface="Times New Roman" panose="02020603050405020304" pitchFamily="18" charset="0"/>
                <a:cs typeface="Arial" panose="020B0604020202020204" pitchFamily="34" charset="0"/>
              </a:rPr>
              <a:t>Yo nací </a:t>
            </a:r>
            <a:r>
              <a:rPr lang="x-none" sz="900" b="1" u="sng" kern="900" spc="-10" dirty="0">
                <a:solidFill>
                  <a:srgbClr val="EB0000"/>
                </a:solidFill>
                <a:effectLst/>
                <a:latin typeface="Ubuntu Light" panose="020B0304030602030204" pitchFamily="34" charset="0"/>
                <a:ea typeface="Times New Roman" panose="02020603050405020304" pitchFamily="18" charset="0"/>
                <a:cs typeface="Arial" panose="020B0604020202020204" pitchFamily="34" charset="0"/>
              </a:rPr>
              <a:t>en</a:t>
            </a:r>
            <a:r>
              <a:rPr lang="x-none" sz="900" kern="900" spc="-10" dirty="0">
                <a:effectLst/>
                <a:latin typeface="Ubuntu Light" panose="020B0304030602030204" pitchFamily="34" charset="0"/>
                <a:ea typeface="Times New Roman" panose="02020603050405020304" pitchFamily="18" charset="0"/>
                <a:cs typeface="Arial" panose="020B0604020202020204" pitchFamily="34" charset="0"/>
              </a:rPr>
              <a:t> (su lugar de nacimiento)</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x-none" sz="900" kern="900" spc="-10" dirty="0">
                <a:effectLst/>
                <a:latin typeface="Ubuntu Light" panose="020B0304030602030204" pitchFamily="34" charset="0"/>
                <a:ea typeface="Times New Roman" panose="02020603050405020304" pitchFamily="18" charset="0"/>
                <a:cs typeface="Arial" panose="020B0604020202020204" pitchFamily="34" charset="0"/>
              </a:rPr>
              <a:t>Yo nací en (</a:t>
            </a:r>
            <a:r>
              <a:rPr lang="x-none" sz="900" b="1" u="sng" kern="900" spc="-10" dirty="0">
                <a:solidFill>
                  <a:srgbClr val="FF0000"/>
                </a:solidFill>
                <a:effectLst/>
                <a:latin typeface="Ubuntu Light" panose="020B0304030602030204" pitchFamily="34" charset="0"/>
                <a:ea typeface="Times New Roman" panose="02020603050405020304" pitchFamily="18" charset="0"/>
                <a:cs typeface="Arial" panose="020B0604020202020204" pitchFamily="34" charset="0"/>
              </a:rPr>
              <a:t>su lugar de nacimiento</a:t>
            </a:r>
            <a:r>
              <a:rPr lang="x-none" sz="900" kern="900" spc="-10" dirty="0">
                <a:effectLst/>
                <a:latin typeface="Ubuntu Light" panose="020B0304030602030204" pitchFamily="34" charset="0"/>
                <a:ea typeface="Times New Roman" panose="02020603050405020304" pitchFamily="18" charset="0"/>
                <a:cs typeface="Arial" panose="020B0604020202020204" pitchFamily="34"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a:lnSpc>
                <a:spcPct val="150000"/>
              </a:lnSpc>
              <a:spcBef>
                <a:spcPts val="0"/>
              </a:spcBef>
              <a:spcAft>
                <a:spcPts val="0"/>
              </a:spcAft>
              <a:tabLst>
                <a:tab pos="406400" algn="l"/>
                <a:tab pos="4000500" algn="ctr"/>
              </a:tabLst>
            </a:pPr>
            <a:endParaRPr lang="en-US" sz="9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406400" marR="0">
              <a:lnSpc>
                <a:spcPct val="150000"/>
              </a:lnSpc>
              <a:spcBef>
                <a:spcPts val="0"/>
              </a:spcBef>
              <a:spcAft>
                <a:spcPts val="0"/>
              </a:spcAft>
              <a:tabLst>
                <a:tab pos="406400" algn="l"/>
                <a:tab pos="4000500" algn="ctr"/>
              </a:tabLst>
            </a:pPr>
            <a:r>
              <a:rPr lang="x-none" sz="900" kern="900" spc="-10" dirty="0">
                <a:effectLst/>
                <a:latin typeface="Ubuntu Light" panose="020B0304030602030204" pitchFamily="34" charset="0"/>
                <a:ea typeface="Times New Roman" panose="02020603050405020304" pitchFamily="18" charset="0"/>
                <a:cs typeface="Arial" panose="020B0604020202020204" pitchFamily="34" charset="0"/>
              </a:rPr>
              <a:t>Pídale a los participantes que respondan la siguiente pregunta: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 pos="4000500" algn="ctr"/>
              </a:tabLst>
            </a:pPr>
            <a:r>
              <a:rPr lang="x-none" sz="900" kern="900" spc="-10" dirty="0">
                <a:effectLst/>
                <a:latin typeface="Ubuntu Light" panose="020B0304030602030204" pitchFamily="34" charset="0"/>
                <a:ea typeface="Times New Roman" panose="02020603050405020304" pitchFamily="18" charset="0"/>
                <a:cs typeface="Arial" panose="020B0604020202020204" pitchFamily="34" charset="0"/>
              </a:rPr>
              <a:t>	¿Qué énfasis es más poderoso? ¿Por qué?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x-none" sz="900" b="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406400" marR="0">
              <a:spcBef>
                <a:spcPts val="0"/>
              </a:spcBef>
              <a:spcAft>
                <a:spcPts val="1200"/>
              </a:spcAft>
              <a:tabLst>
                <a:tab pos="406400" algn="l"/>
                <a:tab pos="4000500" algn="ctr"/>
              </a:tabLst>
            </a:pPr>
            <a:r>
              <a:rPr lang="x-none" sz="900" kern="900" spc="-10" dirty="0">
                <a:effectLst/>
                <a:latin typeface="Ubuntu Light" panose="020B0304030602030204" pitchFamily="34" charset="0"/>
                <a:ea typeface="Times New Roman" panose="02020603050405020304" pitchFamily="18" charset="0"/>
                <a:cs typeface="Arial" panose="020B0604020202020204" pitchFamily="34" charset="0"/>
              </a:rPr>
              <a:t>Como siguiente paso del ejercicio, anime a los participantes a ver su discurso y </a:t>
            </a:r>
            <a:r>
              <a:rPr lang="x-none" sz="900" u="sng" kern="900" spc="-10" dirty="0">
                <a:effectLst/>
                <a:latin typeface="Ubuntu Light" panose="020B0304030602030204" pitchFamily="34" charset="0"/>
                <a:ea typeface="Times New Roman" panose="02020603050405020304" pitchFamily="18" charset="0"/>
                <a:cs typeface="Arial" panose="020B0604020202020204" pitchFamily="34" charset="0"/>
              </a:rPr>
              <a:t>subrayar </a:t>
            </a:r>
            <a:r>
              <a:rPr lang="x-none" sz="900" kern="900" spc="-10" dirty="0">
                <a:effectLst/>
                <a:latin typeface="Ubuntu Light" panose="020B0304030602030204" pitchFamily="34" charset="0"/>
                <a:ea typeface="Times New Roman" panose="02020603050405020304" pitchFamily="18" charset="0"/>
                <a:cs typeface="Arial" panose="020B0604020202020204" pitchFamily="34" charset="0"/>
              </a:rPr>
              <a:t>las palabras que desean enfatizar. Asegúrese de que entiendan que cuando se usa con moderación (solo un par de veces), enfatizar las palabras puede ser muy poderoso y le dice a la audiencia lo que es más importante en su discurso. Hacerlo con demasiada frecuencia sonará molesto. Deles un ejemplo leyendo un discurso corto y enfatizando muchas de las palabras para que puedan entender.</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900" dirty="0"/>
          </a:p>
        </p:txBody>
      </p:sp>
      <p:sp>
        <p:nvSpPr>
          <p:cNvPr id="4" name="Slide Number Placeholder 3"/>
          <p:cNvSpPr>
            <a:spLocks noGrp="1"/>
          </p:cNvSpPr>
          <p:nvPr>
            <p:ph type="sldNum" sz="quarter" idx="5"/>
          </p:nvPr>
        </p:nvSpPr>
        <p:spPr/>
        <p:txBody>
          <a:bodyPr/>
          <a:lstStyle/>
          <a:p>
            <a:fld id="{F8A5B00B-616A-C142-9BEB-8F3E9E4B3D4D}" type="slidenum">
              <a:rPr lang="en-US" smtClean="0"/>
              <a:t>40</a:t>
            </a:fld>
            <a:endParaRPr lang="en-US"/>
          </a:p>
        </p:txBody>
      </p:sp>
    </p:spTree>
    <p:extLst>
      <p:ext uri="{BB962C8B-B14F-4D97-AF65-F5344CB8AC3E}">
        <p14:creationId xmlns:p14="http://schemas.microsoft.com/office/powerpoint/2010/main" val="2278644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79979"/>
          </a:xfrm>
        </p:spPr>
        <p:txBody>
          <a:bodyPr/>
          <a:lstStyle/>
          <a:p>
            <a:pPr marL="0" marR="0" algn="just">
              <a:lnSpc>
                <a:spcPct val="150000"/>
              </a:lnSpc>
              <a:spcBef>
                <a:spcPts val="0"/>
              </a:spcBef>
              <a:spcAft>
                <a:spcPts val="0"/>
              </a:spcAft>
            </a:pPr>
            <a:r>
              <a:rPr lang="x-none" sz="700" dirty="0">
                <a:effectLst/>
                <a:latin typeface="Ubuntu Light" panose="020B0304030602030204" pitchFamily="34" charset="0"/>
                <a:ea typeface="Calibri" panose="020F0502020204030204" pitchFamily="34" charset="0"/>
                <a:cs typeface="Times New Roman" panose="02020603050405020304" pitchFamily="18" charset="0"/>
              </a:rPr>
              <a:t>El uso de los movimientos de su cuerpo puede ser una herramienta efectiva para agregar énfasis y </a:t>
            </a:r>
            <a:r>
              <a:rPr lang="x-none" sz="700" dirty="0">
                <a:effectLst/>
                <a:highlight>
                  <a:srgbClr val="FFFF00"/>
                </a:highlight>
                <a:latin typeface="Ubuntu Light" panose="020B0304030602030204" pitchFamily="34" charset="0"/>
                <a:ea typeface="Calibri" panose="020F0502020204030204" pitchFamily="34" charset="0"/>
                <a:cs typeface="Times New Roman" panose="02020603050405020304" pitchFamily="18" charset="0"/>
              </a:rPr>
              <a:t>claridad</a:t>
            </a:r>
            <a:r>
              <a:rPr lang="x-none" sz="700" dirty="0">
                <a:effectLst/>
                <a:latin typeface="Ubuntu Light" panose="020B0304030602030204" pitchFamily="34" charset="0"/>
                <a:ea typeface="Calibri" panose="020F0502020204030204" pitchFamily="34" charset="0"/>
                <a:cs typeface="Times New Roman" panose="02020603050405020304" pitchFamily="18" charset="0"/>
              </a:rPr>
              <a:t> a sus palabras. </a:t>
            </a:r>
            <a:r>
              <a:rPr lang="x-none" sz="700">
                <a:effectLst/>
                <a:latin typeface="Ubuntu Light" panose="020B0304030602030204" pitchFamily="34" charset="0"/>
                <a:ea typeface="Calibri" panose="020F0502020204030204" pitchFamily="34" charset="0"/>
                <a:cs typeface="Times New Roman" panose="02020603050405020304" pitchFamily="18" charset="0"/>
              </a:rPr>
              <a:t>También </a:t>
            </a:r>
            <a:br>
              <a:rPr lang="en-US" sz="700" dirty="0">
                <a:effectLst/>
                <a:latin typeface="Ubuntu Light" panose="020B0304030602030204" pitchFamily="34" charset="0"/>
                <a:ea typeface="Calibri" panose="020F0502020204030204" pitchFamily="34" charset="0"/>
                <a:cs typeface="Times New Roman" panose="02020603050405020304" pitchFamily="18" charset="0"/>
              </a:rPr>
            </a:br>
            <a:r>
              <a:rPr lang="x-none" sz="700">
                <a:effectLst/>
                <a:latin typeface="Ubuntu Light" panose="020B0304030602030204" pitchFamily="34" charset="0"/>
                <a:ea typeface="Calibri" panose="020F0502020204030204" pitchFamily="34" charset="0"/>
                <a:cs typeface="Times New Roman" panose="02020603050405020304" pitchFamily="18" charset="0"/>
              </a:rPr>
              <a:t>es </a:t>
            </a:r>
            <a:r>
              <a:rPr lang="x-none" sz="700" dirty="0">
                <a:effectLst/>
                <a:latin typeface="Ubuntu Light" panose="020B0304030602030204" pitchFamily="34" charset="0"/>
                <a:ea typeface="Calibri" panose="020F0502020204030204" pitchFamily="34" charset="0"/>
                <a:cs typeface="Times New Roman" panose="02020603050405020304" pitchFamily="18" charset="0"/>
              </a:rPr>
              <a:t>su herramienta más poderosa para convencer a una audiencia de su </a:t>
            </a:r>
            <a:r>
              <a:rPr lang="x-none" sz="700" dirty="0">
                <a:effectLst/>
                <a:highlight>
                  <a:srgbClr val="FFFF00"/>
                </a:highlight>
                <a:latin typeface="Ubuntu Light" panose="020B0304030602030204" pitchFamily="34" charset="0"/>
                <a:ea typeface="Calibri" panose="020F0502020204030204" pitchFamily="34" charset="0"/>
                <a:cs typeface="Times New Roman" panose="02020603050405020304" pitchFamily="18" charset="0"/>
              </a:rPr>
              <a:t>sinceridad</a:t>
            </a:r>
            <a:r>
              <a:rPr lang="x-none" sz="700" dirty="0">
                <a:effectLst/>
                <a:latin typeface="Ubuntu Light" panose="020B0304030602030204" pitchFamily="34" charset="0"/>
                <a:ea typeface="Calibri" panose="020F0502020204030204" pitchFamily="34" charset="0"/>
                <a:cs typeface="Times New Roman" panose="02020603050405020304" pitchFamily="18" charset="0"/>
              </a:rPr>
              <a:t> y entusiasmo.</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7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x-none" sz="700" dirty="0">
                <a:effectLst/>
                <a:latin typeface="Ubuntu Light" panose="020B0304030602030204" pitchFamily="34" charset="0"/>
                <a:ea typeface="Calibri" panose="020F0502020204030204" pitchFamily="34" charset="0"/>
                <a:cs typeface="Times New Roman" panose="02020603050405020304" pitchFamily="18" charset="0"/>
              </a:rPr>
              <a:t>Expresiones faciales: Su rostro expresa sus sentimientos a la audiencia. Junto con su voz y movimientos, le dice a los demás si está siendo serio o divertido, si está feliz o triste.</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50000"/>
              </a:lnSpc>
              <a:spcBef>
                <a:spcPts val="0"/>
              </a:spcBef>
              <a:spcAft>
                <a:spcPts val="0"/>
              </a:spcAft>
            </a:pPr>
            <a:r>
              <a:rPr lang="x-none" sz="700" dirty="0">
                <a:effectLst/>
                <a:latin typeface="Ubuntu Light" panose="020B0304030602030204" pitchFamily="34" charset="0"/>
                <a:ea typeface="Calibri" panose="020F0502020204030204" pitchFamily="34" charset="0"/>
                <a:cs typeface="Times New Roman" panose="02020603050405020304" pitchFamily="18" charset="0"/>
              </a:rPr>
              <a:t>Si está contando una historia feliz, pero tiene una mirada preocupada o triste en su rostro, confundirá a la audiencia. Sus expresiones faciales deben coincidir con sus palabras y sentimientos.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7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x-none" sz="700" dirty="0">
                <a:effectLst/>
                <a:latin typeface="Ubuntu Light" panose="020B0304030602030204" pitchFamily="34" charset="0"/>
                <a:ea typeface="Calibri" panose="020F0502020204030204" pitchFamily="34" charset="0"/>
                <a:cs typeface="Times New Roman" panose="02020603050405020304" pitchFamily="18" charset="0"/>
              </a:rPr>
              <a:t>Contacto visual: Su contacto visual debe ser constante y no moverse rápidamente de lado a lado o hacia arriba y hacia abajo. Un buen consejo es mirar a una persona del público a los ojos hasta que haya terminado con la idea. Luego </a:t>
            </a:r>
            <a:r>
              <a:rPr lang="x-none" sz="700">
                <a:effectLst/>
                <a:latin typeface="Ubuntu Light" panose="020B0304030602030204" pitchFamily="34" charset="0"/>
                <a:ea typeface="Calibri" panose="020F0502020204030204" pitchFamily="34" charset="0"/>
                <a:cs typeface="Times New Roman" panose="02020603050405020304" pitchFamily="18" charset="0"/>
              </a:rPr>
              <a:t>encuentre </a:t>
            </a:r>
            <a:br>
              <a:rPr lang="en-US" sz="700" dirty="0">
                <a:effectLst/>
                <a:latin typeface="Ubuntu Light" panose="020B0304030602030204" pitchFamily="34" charset="0"/>
                <a:ea typeface="Calibri" panose="020F0502020204030204" pitchFamily="34" charset="0"/>
                <a:cs typeface="Times New Roman" panose="02020603050405020304" pitchFamily="18" charset="0"/>
              </a:rPr>
            </a:br>
            <a:r>
              <a:rPr lang="x-none" sz="700">
                <a:effectLst/>
                <a:latin typeface="Ubuntu Light" panose="020B0304030602030204" pitchFamily="34" charset="0"/>
                <a:ea typeface="Calibri" panose="020F0502020204030204" pitchFamily="34" charset="0"/>
                <a:cs typeface="Times New Roman" panose="02020603050405020304" pitchFamily="18" charset="0"/>
              </a:rPr>
              <a:t>a </a:t>
            </a:r>
            <a:r>
              <a:rPr lang="x-none" sz="700" dirty="0">
                <a:effectLst/>
                <a:latin typeface="Ubuntu Light" panose="020B0304030602030204" pitchFamily="34" charset="0"/>
                <a:ea typeface="Calibri" panose="020F0502020204030204" pitchFamily="34" charset="0"/>
                <a:cs typeface="Times New Roman" panose="02020603050405020304" pitchFamily="18" charset="0"/>
              </a:rPr>
              <a:t>alguien a la izquierda, míralo y haga su declaración. Luego mire a alguien en el centro y haga una declaración. Luego </a:t>
            </a:r>
            <a:r>
              <a:rPr lang="x-none" sz="700">
                <a:effectLst/>
                <a:latin typeface="Ubuntu Light" panose="020B0304030602030204" pitchFamily="34" charset="0"/>
                <a:ea typeface="Calibri" panose="020F0502020204030204" pitchFamily="34" charset="0"/>
                <a:cs typeface="Times New Roman" panose="02020603050405020304" pitchFamily="18" charset="0"/>
              </a:rPr>
              <a:t>mire </a:t>
            </a:r>
            <a:br>
              <a:rPr lang="en-US" sz="700" dirty="0">
                <a:effectLst/>
                <a:latin typeface="Ubuntu Light" panose="020B0304030602030204" pitchFamily="34" charset="0"/>
                <a:ea typeface="Calibri" panose="020F0502020204030204" pitchFamily="34" charset="0"/>
                <a:cs typeface="Times New Roman" panose="02020603050405020304" pitchFamily="18" charset="0"/>
              </a:rPr>
            </a:br>
            <a:r>
              <a:rPr lang="x-none" sz="700">
                <a:effectLst/>
                <a:latin typeface="Ubuntu Light" panose="020B0304030602030204" pitchFamily="34" charset="0"/>
                <a:ea typeface="Calibri" panose="020F0502020204030204" pitchFamily="34" charset="0"/>
                <a:cs typeface="Times New Roman" panose="02020603050405020304" pitchFamily="18" charset="0"/>
              </a:rPr>
              <a:t>a </a:t>
            </a:r>
            <a:r>
              <a:rPr lang="x-none" sz="700" dirty="0">
                <a:effectLst/>
                <a:latin typeface="Ubuntu Light" panose="020B0304030602030204" pitchFamily="34" charset="0"/>
                <a:ea typeface="Calibri" panose="020F0502020204030204" pitchFamily="34" charset="0"/>
                <a:cs typeface="Times New Roman" panose="02020603050405020304" pitchFamily="18" charset="0"/>
              </a:rPr>
              <a:t>alguien a la derecha y haga una declaración. Imagine que está hablando solo con esa persona. Repita este proceso hasta que termine su discurso. El contacto visual es mucho más fácil cuando conoce muy bien su discurso. No tiene que memorizar todo, pero memorizar secciones u oraciones es útil.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just">
              <a:lnSpc>
                <a:spcPct val="150000"/>
              </a:lnSpc>
              <a:spcBef>
                <a:spcPts val="0"/>
              </a:spcBef>
              <a:spcAft>
                <a:spcPts val="0"/>
              </a:spcAft>
            </a:pPr>
            <a:r>
              <a:rPr lang="x-none" sz="7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x-none" sz="700" dirty="0">
                <a:effectLst/>
                <a:latin typeface="Ubuntu Light" panose="020B0304030602030204" pitchFamily="34" charset="0"/>
                <a:ea typeface="Calibri" panose="020F0502020204030204" pitchFamily="34" charset="0"/>
                <a:cs typeface="Times New Roman" panose="02020603050405020304" pitchFamily="18" charset="0"/>
              </a:rPr>
              <a:t>Pequeños movimientos: Hay movimientos corporales específicos que expresan un pensamiento o emoción. Se pueden hacer con la cabeza o los hombros, pero la mayoría se hacen con las manos y los brazos. Por ejemplo: Mirando hacia arriba, señalando con los dedos, encogiéndose de hombros, etc. Está bien hacer pequeños movimientos con su cuerpo </a:t>
            </a:r>
            <a:r>
              <a:rPr lang="x-none" sz="700">
                <a:effectLst/>
                <a:latin typeface="Ubuntu Light" panose="020B0304030602030204" pitchFamily="34" charset="0"/>
                <a:ea typeface="Calibri" panose="020F0502020204030204" pitchFamily="34" charset="0"/>
                <a:cs typeface="Times New Roman" panose="02020603050405020304" pitchFamily="18" charset="0"/>
              </a:rPr>
              <a:t>durante su </a:t>
            </a:r>
            <a:r>
              <a:rPr lang="x-none" sz="700" dirty="0">
                <a:effectLst/>
                <a:latin typeface="Ubuntu Light" panose="020B0304030602030204" pitchFamily="34" charset="0"/>
                <a:ea typeface="Calibri" panose="020F0502020204030204" pitchFamily="34" charset="0"/>
                <a:cs typeface="Times New Roman" panose="02020603050405020304" pitchFamily="18" charset="0"/>
              </a:rPr>
              <a:t>discurso, pero moverse demasiado puede distraer a la audiencia.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x-none" sz="7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Symbol" panose="05050102010706020507" pitchFamily="18" charset="2"/>
              <a:buChar char=""/>
            </a:pPr>
            <a:r>
              <a:rPr lang="x-none" sz="700" dirty="0">
                <a:effectLst/>
                <a:latin typeface="Ubuntu Light" panose="020B0304030602030204" pitchFamily="34" charset="0"/>
                <a:ea typeface="Calibri" panose="020F0502020204030204" pitchFamily="34" charset="0"/>
                <a:cs typeface="Times New Roman" panose="02020603050405020304" pitchFamily="18" charset="0"/>
              </a:rPr>
              <a:t>Movimientos de todo el cuerpo: Su postura y movimiento le dicen a todos si está alerta, interesado, comprometido con la audiencia y confiado. Si puede ponerse de pie mientras da su discurso, asegúrese de mantenerse lo más recto posible. Tenga una base ancha con los pies extendidos. Si está sentado para hablar porque usa una silla de ruedas, aún puede asegurarse de estar sentado lo más recto posible. Relaje los hombros, mantenga el pecho hacia arriba y el estómago hacia adentro. Al igual que con los pequeños movimientos, tenga en cuenta cuánto está moviendo su cuerpo durante su discurso. Es fácil moverse mucho durante un discurso y no darse cuenta. Para practicar, grábese dando un discurso y preste atención a qué tanto mueve partes de su cuerpo.</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700" dirty="0"/>
          </a:p>
        </p:txBody>
      </p:sp>
      <p:sp>
        <p:nvSpPr>
          <p:cNvPr id="4" name="Slide Number Placeholder 3"/>
          <p:cNvSpPr>
            <a:spLocks noGrp="1"/>
          </p:cNvSpPr>
          <p:nvPr>
            <p:ph type="sldNum" sz="quarter" idx="5"/>
          </p:nvPr>
        </p:nvSpPr>
        <p:spPr/>
        <p:txBody>
          <a:bodyPr/>
          <a:lstStyle/>
          <a:p>
            <a:fld id="{F8A5B00B-616A-C142-9BEB-8F3E9E4B3D4D}" type="slidenum">
              <a:rPr lang="en-US" smtClean="0"/>
              <a:t>41</a:t>
            </a:fld>
            <a:endParaRPr lang="en-US"/>
          </a:p>
        </p:txBody>
      </p:sp>
    </p:spTree>
    <p:extLst>
      <p:ext uri="{BB962C8B-B14F-4D97-AF65-F5344CB8AC3E}">
        <p14:creationId xmlns:p14="http://schemas.microsoft.com/office/powerpoint/2010/main" val="41128228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En su tiempo como orador público, si hace esto con suficiente frecuencia, siempre es posible que las cosas salgan mal. Olvidará tu discurso en casa. Perderá su lugar en su </a:t>
            </a:r>
            <a:r>
              <a:rPr lang="x-none" sz="1000">
                <a:effectLst/>
                <a:latin typeface="Ubuntu Light" panose="020B0304030602030204" pitchFamily="34" charset="0"/>
                <a:ea typeface="Calibri" panose="020F0502020204030204" pitchFamily="34" charset="0"/>
                <a:cs typeface="Times New Roman" panose="02020603050405020304" pitchFamily="18" charset="0"/>
              </a:rPr>
              <a:t>discurso </a:t>
            </a:r>
            <a:br>
              <a:rPr lang="en-US" sz="1000" dirty="0">
                <a:effectLst/>
                <a:latin typeface="Ubuntu Light" panose="020B0304030602030204" pitchFamily="34" charset="0"/>
                <a:ea typeface="Calibri" panose="020F0502020204030204" pitchFamily="34" charset="0"/>
                <a:cs typeface="Times New Roman" panose="02020603050405020304" pitchFamily="18" charset="0"/>
              </a:rPr>
            </a:br>
            <a:r>
              <a:rPr lang="x-none" sz="1000">
                <a:effectLst/>
                <a:latin typeface="Ubuntu Light" panose="020B0304030602030204" pitchFamily="34" charset="0"/>
                <a:ea typeface="Calibri" panose="020F0502020204030204" pitchFamily="34" charset="0"/>
                <a:cs typeface="Times New Roman" panose="02020603050405020304" pitchFamily="18" charset="0"/>
              </a:rPr>
              <a:t>y </a:t>
            </a:r>
            <a:r>
              <a:rPr lang="x-none" sz="1000" dirty="0">
                <a:effectLst/>
                <a:latin typeface="Ubuntu Light" panose="020B0304030602030204" pitchFamily="34" charset="0"/>
                <a:ea typeface="Calibri" panose="020F0502020204030204" pitchFamily="34" charset="0"/>
                <a:cs typeface="Times New Roman" panose="02020603050405020304" pitchFamily="18" charset="0"/>
              </a:rPr>
              <a:t>olvidará lo que estaba diciendo. Se presentará a un evento demasiado o poco arreglado.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1000">
                <a:effectLst/>
                <a:latin typeface="Ubuntu Light" panose="020B0304030602030204" pitchFamily="34" charset="0"/>
                <a:ea typeface="Calibri" panose="020F0502020204030204" pitchFamily="34" charset="0"/>
                <a:cs typeface="Times New Roman" panose="02020603050405020304" pitchFamily="18" charset="0"/>
              </a:rPr>
              <a:t>Cuando </a:t>
            </a:r>
            <a:r>
              <a:rPr lang="x-none" sz="1000" dirty="0">
                <a:effectLst/>
                <a:latin typeface="Ubuntu Light" panose="020B0304030602030204" pitchFamily="34" charset="0"/>
                <a:ea typeface="Calibri" panose="020F0502020204030204" pitchFamily="34" charset="0"/>
                <a:cs typeface="Times New Roman" panose="02020603050405020304" pitchFamily="18" charset="0"/>
              </a:rPr>
              <a:t>las cosas van mal, lo único que puede controlar es su reacción a ellas. No </a:t>
            </a:r>
            <a:r>
              <a:rPr lang="x-none" sz="1000">
                <a:effectLst/>
                <a:latin typeface="Ubuntu Light" panose="020B0304030602030204" pitchFamily="34" charset="0"/>
                <a:ea typeface="Calibri" panose="020F0502020204030204" pitchFamily="34" charset="0"/>
                <a:cs typeface="Times New Roman" panose="02020603050405020304" pitchFamily="18" charset="0"/>
              </a:rPr>
              <a:t>importa </a:t>
            </a:r>
            <a:br>
              <a:rPr lang="en-US" sz="1000" dirty="0">
                <a:effectLst/>
                <a:latin typeface="Ubuntu Light" panose="020B0304030602030204" pitchFamily="34" charset="0"/>
                <a:ea typeface="Calibri" panose="020F0502020204030204" pitchFamily="34" charset="0"/>
                <a:cs typeface="Times New Roman" panose="02020603050405020304" pitchFamily="18" charset="0"/>
              </a:rPr>
            </a:br>
            <a:r>
              <a:rPr lang="x-none" sz="1000">
                <a:effectLst/>
                <a:latin typeface="Ubuntu Light" panose="020B0304030602030204" pitchFamily="34" charset="0"/>
                <a:ea typeface="Calibri" panose="020F0502020204030204" pitchFamily="34" charset="0"/>
                <a:cs typeface="Times New Roman" panose="02020603050405020304" pitchFamily="18" charset="0"/>
              </a:rPr>
              <a:t>si </a:t>
            </a:r>
            <a:r>
              <a:rPr lang="x-none" sz="1000" dirty="0">
                <a:effectLst/>
                <a:latin typeface="Ubuntu Light" panose="020B0304030602030204" pitchFamily="34" charset="0"/>
                <a:ea typeface="Calibri" panose="020F0502020204030204" pitchFamily="34" charset="0"/>
                <a:cs typeface="Times New Roman" panose="02020603050405020304" pitchFamily="18" charset="0"/>
              </a:rPr>
              <a:t>fue su culpa o la culpa de otra persona que algo saliera mal. No puede cambiar el pasado</a:t>
            </a:r>
            <a:r>
              <a:rPr lang="x-none" sz="1000">
                <a:effectLst/>
                <a:latin typeface="Ubuntu Light" panose="020B0304030602030204" pitchFamily="34" charset="0"/>
                <a:ea typeface="Calibri" panose="020F0502020204030204" pitchFamily="34" charset="0"/>
                <a:cs typeface="Times New Roman" panose="02020603050405020304" pitchFamily="18" charset="0"/>
              </a:rPr>
              <a:t>, </a:t>
            </a:r>
            <a:br>
              <a:rPr lang="en-US" sz="1000" dirty="0">
                <a:effectLst/>
                <a:latin typeface="Ubuntu Light" panose="020B0304030602030204" pitchFamily="34" charset="0"/>
                <a:ea typeface="Calibri" panose="020F0502020204030204" pitchFamily="34" charset="0"/>
                <a:cs typeface="Times New Roman" panose="02020603050405020304" pitchFamily="18" charset="0"/>
              </a:rPr>
            </a:br>
            <a:r>
              <a:rPr lang="x-none" sz="1000">
                <a:effectLst/>
                <a:latin typeface="Ubuntu Light" panose="020B0304030602030204" pitchFamily="34" charset="0"/>
                <a:ea typeface="Calibri" panose="020F0502020204030204" pitchFamily="34" charset="0"/>
                <a:cs typeface="Times New Roman" panose="02020603050405020304" pitchFamily="18" charset="0"/>
              </a:rPr>
              <a:t>así </a:t>
            </a:r>
            <a:r>
              <a:rPr lang="x-none" sz="1000" dirty="0">
                <a:effectLst/>
                <a:latin typeface="Ubuntu Light" panose="020B0304030602030204" pitchFamily="34" charset="0"/>
                <a:ea typeface="Calibri" panose="020F0502020204030204" pitchFamily="34" charset="0"/>
                <a:cs typeface="Times New Roman" panose="02020603050405020304" pitchFamily="18" charset="0"/>
              </a:rPr>
              <a:t>que no hay necesidad de estar demasiado molesto por ello. Permítase un momento o dos para estar enojado o triste, pero necesita seguir adelante rápidamente porque la gente todavía cuenta con usted.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No se rinda a la situación. Continúe hablando y manténgase enfocado.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El espectáculo debe continuar.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Mantenga su sentido del humor.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Respire profundo.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¡Puede con esto!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42</a:t>
            </a:fld>
            <a:endParaRPr lang="en-US"/>
          </a:p>
        </p:txBody>
      </p:sp>
    </p:spTree>
    <p:extLst>
      <p:ext uri="{BB962C8B-B14F-4D97-AF65-F5344CB8AC3E}">
        <p14:creationId xmlns:p14="http://schemas.microsoft.com/office/powerpoint/2010/main" val="2838243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En su tiempo como orador público, si hace esto con suficiente frecuencia, siempre es posible que las cosas salgan mal. Olvidará tu discurso en casa. Perderá su lugar en su </a:t>
            </a:r>
            <a:r>
              <a:rPr lang="x-none" sz="1000">
                <a:effectLst/>
                <a:latin typeface="Ubuntu Light" panose="020B0304030602030204" pitchFamily="34" charset="0"/>
                <a:ea typeface="Calibri" panose="020F0502020204030204" pitchFamily="34" charset="0"/>
                <a:cs typeface="Times New Roman" panose="02020603050405020304" pitchFamily="18" charset="0"/>
              </a:rPr>
              <a:t>discurso </a:t>
            </a:r>
            <a:br>
              <a:rPr lang="en-US" sz="1000" dirty="0">
                <a:effectLst/>
                <a:latin typeface="Ubuntu Light" panose="020B0304030602030204" pitchFamily="34" charset="0"/>
                <a:ea typeface="Calibri" panose="020F0502020204030204" pitchFamily="34" charset="0"/>
                <a:cs typeface="Times New Roman" panose="02020603050405020304" pitchFamily="18" charset="0"/>
              </a:rPr>
            </a:br>
            <a:r>
              <a:rPr lang="x-none" sz="1000">
                <a:effectLst/>
                <a:latin typeface="Ubuntu Light" panose="020B0304030602030204" pitchFamily="34" charset="0"/>
                <a:ea typeface="Calibri" panose="020F0502020204030204" pitchFamily="34" charset="0"/>
                <a:cs typeface="Times New Roman" panose="02020603050405020304" pitchFamily="18" charset="0"/>
              </a:rPr>
              <a:t>y </a:t>
            </a:r>
            <a:r>
              <a:rPr lang="x-none" sz="1000" dirty="0">
                <a:effectLst/>
                <a:latin typeface="Ubuntu Light" panose="020B0304030602030204" pitchFamily="34" charset="0"/>
                <a:ea typeface="Calibri" panose="020F0502020204030204" pitchFamily="34" charset="0"/>
                <a:cs typeface="Times New Roman" panose="02020603050405020304" pitchFamily="18" charset="0"/>
              </a:rPr>
              <a:t>olvidará lo que estaba diciendo. Se presentará a un evento demasiado o poco arreglado.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1000">
                <a:effectLst/>
                <a:latin typeface="Ubuntu Light" panose="020B0304030602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Cuando las cosas van mal, lo único que puede controlar es su reacción a ellas. No </a:t>
            </a:r>
            <a:r>
              <a:rPr lang="x-none" sz="1000">
                <a:effectLst/>
                <a:latin typeface="Ubuntu Light" panose="020B0304030602030204" pitchFamily="34" charset="0"/>
                <a:ea typeface="Calibri" panose="020F0502020204030204" pitchFamily="34" charset="0"/>
                <a:cs typeface="Times New Roman" panose="02020603050405020304" pitchFamily="18" charset="0"/>
              </a:rPr>
              <a:t>importa </a:t>
            </a:r>
            <a:br>
              <a:rPr lang="en-US" sz="1000" dirty="0">
                <a:effectLst/>
                <a:latin typeface="Ubuntu Light" panose="020B0304030602030204" pitchFamily="34" charset="0"/>
                <a:ea typeface="Calibri" panose="020F0502020204030204" pitchFamily="34" charset="0"/>
                <a:cs typeface="Times New Roman" panose="02020603050405020304" pitchFamily="18" charset="0"/>
              </a:rPr>
            </a:br>
            <a:r>
              <a:rPr lang="x-none" sz="1000">
                <a:effectLst/>
                <a:latin typeface="Ubuntu Light" panose="020B0304030602030204" pitchFamily="34" charset="0"/>
                <a:ea typeface="Calibri" panose="020F0502020204030204" pitchFamily="34" charset="0"/>
                <a:cs typeface="Times New Roman" panose="02020603050405020304" pitchFamily="18" charset="0"/>
              </a:rPr>
              <a:t>si </a:t>
            </a:r>
            <a:r>
              <a:rPr lang="x-none" sz="1000" dirty="0">
                <a:effectLst/>
                <a:latin typeface="Ubuntu Light" panose="020B0304030602030204" pitchFamily="34" charset="0"/>
                <a:ea typeface="Calibri" panose="020F0502020204030204" pitchFamily="34" charset="0"/>
                <a:cs typeface="Times New Roman" panose="02020603050405020304" pitchFamily="18" charset="0"/>
              </a:rPr>
              <a:t>fue su culpa o la culpa de otra persona que algo saliera mal. No puede cambiar el pasado</a:t>
            </a:r>
            <a:r>
              <a:rPr lang="x-none" sz="1000">
                <a:effectLst/>
                <a:latin typeface="Ubuntu Light" panose="020B0304030602030204" pitchFamily="34" charset="0"/>
                <a:ea typeface="Calibri" panose="020F0502020204030204" pitchFamily="34" charset="0"/>
                <a:cs typeface="Times New Roman" panose="02020603050405020304" pitchFamily="18" charset="0"/>
              </a:rPr>
              <a:t>, </a:t>
            </a:r>
            <a:br>
              <a:rPr lang="en-US" sz="1000" dirty="0">
                <a:effectLst/>
                <a:latin typeface="Ubuntu Light" panose="020B0304030602030204" pitchFamily="34" charset="0"/>
                <a:ea typeface="Calibri" panose="020F0502020204030204" pitchFamily="34" charset="0"/>
                <a:cs typeface="Times New Roman" panose="02020603050405020304" pitchFamily="18" charset="0"/>
              </a:rPr>
            </a:br>
            <a:r>
              <a:rPr lang="x-none" sz="1000">
                <a:effectLst/>
                <a:latin typeface="Ubuntu Light" panose="020B0304030602030204" pitchFamily="34" charset="0"/>
                <a:ea typeface="Calibri" panose="020F0502020204030204" pitchFamily="34" charset="0"/>
                <a:cs typeface="Times New Roman" panose="02020603050405020304" pitchFamily="18" charset="0"/>
              </a:rPr>
              <a:t>así </a:t>
            </a:r>
            <a:r>
              <a:rPr lang="x-none" sz="1000" dirty="0">
                <a:effectLst/>
                <a:latin typeface="Ubuntu Light" panose="020B0304030602030204" pitchFamily="34" charset="0"/>
                <a:ea typeface="Calibri" panose="020F0502020204030204" pitchFamily="34" charset="0"/>
                <a:cs typeface="Times New Roman" panose="02020603050405020304" pitchFamily="18" charset="0"/>
              </a:rPr>
              <a:t>que no hay necesidad de estar demasiado molesto por ello. Permítase un momento o dos para estar enojado o triste, pero necesita seguir adelante rápidamente porque la gente todavía cuenta con usted.</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No se rinda a la situación. Continúe hablando y manténgase enfocado.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El espectáculo debe continuar.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Mantenga su sentido del humor.</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Respire profundo.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¡Puede con esto!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43</a:t>
            </a:fld>
            <a:endParaRPr lang="en-US"/>
          </a:p>
        </p:txBody>
      </p:sp>
    </p:spTree>
    <p:extLst>
      <p:ext uri="{BB962C8B-B14F-4D97-AF65-F5344CB8AC3E}">
        <p14:creationId xmlns:p14="http://schemas.microsoft.com/office/powerpoint/2010/main" val="17193735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Termine la sesión y después de pronunciar el discurso de un consejo sobre 3 cosas para hacer.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Reciba las críticas constructivas de sus compañeros oradores.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Escuche lo que otros en la audiencia dijeron.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Font typeface="Symbol" panose="05050102010706020507" pitchFamily="18" charset="2"/>
              <a:buChar char=""/>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Tome notas de los cambios necesarios para mejorar en futuros discursos.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x-none" sz="1200" dirty="0">
                <a:effectLst/>
                <a:latin typeface="Ubuntu Light" panose="020B0304030602030204" pitchFamily="34" charset="0"/>
                <a:ea typeface="Calibri" panose="020F0502020204030204" pitchFamily="34" charset="0"/>
                <a:cs typeface="Times New Roman" panose="02020603050405020304" pitchFamily="18" charset="0"/>
              </a:rPr>
              <a:t>Como facilitador de esta lección, cierre la sesión preguntando a los participantes si tienen alguna sugerencia adicional para </a:t>
            </a:r>
            <a:r>
              <a:rPr lang="x-none" sz="1200">
                <a:effectLst/>
                <a:latin typeface="Ubuntu Light" panose="020B0304030602030204" pitchFamily="34" charset="0"/>
                <a:ea typeface="Calibri" panose="020F0502020204030204" pitchFamily="34" charset="0"/>
                <a:cs typeface="Times New Roman" panose="02020603050405020304" pitchFamily="18" charset="0"/>
              </a:rPr>
              <a:t>compartir </a:t>
            </a:r>
            <a:br>
              <a:rPr lang="en-US" sz="1200" dirty="0">
                <a:effectLst/>
                <a:latin typeface="Ubuntu Light" panose="020B0304030602030204" pitchFamily="34" charset="0"/>
                <a:ea typeface="Calibri" panose="020F0502020204030204" pitchFamily="34" charset="0"/>
                <a:cs typeface="Times New Roman" panose="02020603050405020304" pitchFamily="18" charset="0"/>
              </a:rPr>
            </a:br>
            <a:r>
              <a:rPr lang="x-none" sz="1200">
                <a:effectLst/>
                <a:latin typeface="Ubuntu Light" panose="020B0304030602030204" pitchFamily="34" charset="0"/>
                <a:ea typeface="Calibri" panose="020F0502020204030204" pitchFamily="34" charset="0"/>
                <a:cs typeface="Times New Roman" panose="02020603050405020304" pitchFamily="18" charset="0"/>
              </a:rPr>
              <a:t>con </a:t>
            </a:r>
            <a:r>
              <a:rPr lang="x-none" sz="1200" dirty="0">
                <a:effectLst/>
                <a:latin typeface="Ubuntu Light" panose="020B0304030602030204" pitchFamily="34" charset="0"/>
                <a:ea typeface="Calibri" panose="020F0502020204030204" pitchFamily="34" charset="0"/>
                <a:cs typeface="Times New Roman" panose="02020603050405020304" pitchFamily="18" charset="0"/>
              </a:rPr>
              <a:t>el grupo.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44</a:t>
            </a:fld>
            <a:endParaRPr lang="en-US"/>
          </a:p>
        </p:txBody>
      </p:sp>
    </p:spTree>
    <p:extLst>
      <p:ext uri="{BB962C8B-B14F-4D97-AF65-F5344CB8AC3E}">
        <p14:creationId xmlns:p14="http://schemas.microsoft.com/office/powerpoint/2010/main" val="20998505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45</a:t>
            </a:fld>
            <a:endParaRPr lang="en-US"/>
          </a:p>
        </p:txBody>
      </p:sp>
    </p:spTree>
    <p:extLst>
      <p:ext uri="{BB962C8B-B14F-4D97-AF65-F5344CB8AC3E}">
        <p14:creationId xmlns:p14="http://schemas.microsoft.com/office/powerpoint/2010/main" val="3015549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46</a:t>
            </a:fld>
            <a:endParaRPr lang="en-US"/>
          </a:p>
        </p:txBody>
      </p:sp>
    </p:spTree>
    <p:extLst>
      <p:ext uri="{BB962C8B-B14F-4D97-AF65-F5344CB8AC3E}">
        <p14:creationId xmlns:p14="http://schemas.microsoft.com/office/powerpoint/2010/main" val="38915037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50000"/>
              </a:lnSpc>
              <a:spcBef>
                <a:spcPts val="0"/>
              </a:spcBef>
              <a:spcAft>
                <a:spcPts val="0"/>
              </a:spcAft>
              <a:buClrTx/>
              <a:buSzTx/>
              <a:buFont typeface="+mj-lt"/>
              <a:buNone/>
              <a:tabLst>
                <a:tab pos="406400" algn="l"/>
                <a:tab pos="4000500" algn="ctr"/>
              </a:tabLst>
              <a:defRPr/>
            </a:pPr>
            <a:r>
              <a:rPr lang="x-none" sz="1200" b="1"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Los medios de comunicación</a:t>
            </a:r>
            <a:r>
              <a:rPr lang="x-none" sz="1200"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 son la </a:t>
            </a:r>
            <a:r>
              <a:rPr lang="x-none" sz="1200" dirty="0">
                <a:effectLst/>
                <a:latin typeface="Ubuntu Light" panose="020B0304030602030204" pitchFamily="34" charset="0"/>
                <a:ea typeface="Calibri" panose="020F0502020204030204" pitchFamily="34" charset="0"/>
                <a:cs typeface="Times New Roman" panose="02020603050405020304" pitchFamily="18" charset="0"/>
              </a:rPr>
              <a:t>forma en que las personas dan y reciben información. Se ofrece en una amplia variedad de medios o formas.</a:t>
            </a:r>
            <a:endParaRPr lang="en-US" sz="1200" kern="1200" spc="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 typeface="+mj-lt"/>
              <a:buNone/>
              <a:tabLst>
                <a:tab pos="406400" algn="l"/>
                <a:tab pos="4000500" algn="ctr"/>
              </a:tabLst>
              <a:defRPr/>
            </a:pPr>
            <a:endParaRPr lang="en-US" sz="800" kern="900" spc="-10" dirty="0">
              <a:effectLst/>
              <a:latin typeface="Ubuntu Light" panose="020B0304030602030204" pitchFamily="34" charset="0"/>
              <a:ea typeface="Times New Roman" panose="02020603050405020304" pitchFamily="18" charset="0"/>
              <a:cs typeface="Arial" panose="020B0604020202020204" pitchFamily="34" charset="0"/>
            </a:endParaRPr>
          </a:p>
          <a:p>
            <a:pPr marL="342900" marR="0" lvl="0" indent="-342900">
              <a:lnSpc>
                <a:spcPct val="150000"/>
              </a:lnSpc>
              <a:spcBef>
                <a:spcPts val="0"/>
              </a:spcBef>
              <a:spcAft>
                <a:spcPts val="0"/>
              </a:spcAft>
              <a:buFont typeface="+mj-lt"/>
              <a:buAutoNum type="arabicPeriod"/>
              <a:tabLst>
                <a:tab pos="406400" algn="l"/>
                <a:tab pos="4000500" algn="ctr"/>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Actividad #1 (5 minutos): Pida a todos los participantes que compartan algunos ejemplos e ideas de quiénes son los medios de comunicación. Pueden ser tan generales o específicos como deseen, esto le </a:t>
            </a: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ayudará </a:t>
            </a:r>
            <a:br>
              <a:rPr lang="en-US" sz="12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a </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tener una idea de sus conocimientos previos y exposición </a:t>
            </a: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personal </a:t>
            </a:r>
            <a:br>
              <a:rPr lang="en-US" sz="12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a </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los medios.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x-none" sz="8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Pueden compartir en el cuadro de chat o activar sus micrófonos.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8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Después de haber revisado sus respuestas juntos, comparta los ejemplos a continuación.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47</a:t>
            </a:fld>
            <a:endParaRPr lang="en-US"/>
          </a:p>
        </p:txBody>
      </p:sp>
    </p:spTree>
    <p:extLst>
      <p:ext uri="{BB962C8B-B14F-4D97-AF65-F5344CB8AC3E}">
        <p14:creationId xmlns:p14="http://schemas.microsoft.com/office/powerpoint/2010/main" val="3103207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Actividad #1 (5 minutos): Pida a todos los participantes que compartan algunos ejemplos e ideas de quiénes son los medios de comunicación. Pueden ser tan generales o específicos como deseen, esto le </a:t>
            </a: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ayudará </a:t>
            </a:r>
            <a:br>
              <a:rPr lang="en-US" sz="12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a </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tener una idea de sus conocimientos previos y exposición personal </a:t>
            </a: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a </a:t>
            </a:r>
            <a:br>
              <a:rPr lang="en-US" sz="12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los </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medios.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Pueden compartir en el cuadro de chat o activar sus micrófonos.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Después de haber revisado sus respuestas juntos, comparta los ejemplos a continuación.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48</a:t>
            </a:fld>
            <a:endParaRPr lang="en-US"/>
          </a:p>
        </p:txBody>
      </p:sp>
    </p:spTree>
    <p:extLst>
      <p:ext uri="{BB962C8B-B14F-4D97-AF65-F5344CB8AC3E}">
        <p14:creationId xmlns:p14="http://schemas.microsoft.com/office/powerpoint/2010/main" val="30244019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Actividad #2 (5 minutos). Ahora haremos una encuesta para saber cómo se conecta con los medios de comunicación. ¿Cuales de los dos medios de comunicación mencionados utiliza más para obtener y compartir las noticias?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Solo puede seleccionar 2 opciones: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1000" i="1" kern="900" spc="-10" dirty="0">
                <a:effectLst/>
                <a:latin typeface="Ubuntu Light" panose="020B0304030602030204" pitchFamily="34" charset="0"/>
                <a:ea typeface="Times New Roman" panose="02020603050405020304" pitchFamily="18" charset="0"/>
                <a:cs typeface="Arial" panose="020B0604020202020204" pitchFamily="34" charset="0"/>
              </a:rPr>
              <a:t>* Incluya ejemplos locales.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Televisión – Noticias nacionales, locales y por cable (CNN, HBO, BBC).</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Radio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Periódicos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Revistas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Internet – Blogs, redes sociales (Facebook, Instagram, Twitter</a:t>
            </a:r>
            <a:r>
              <a:rPr lang="x-none" sz="1000" kern="900" spc="-10">
                <a:effectLst/>
                <a:latin typeface="Ubuntu Light" panose="020B0304030602030204" pitchFamily="34" charset="0"/>
                <a:ea typeface="Times New Roman" panose="02020603050405020304" pitchFamily="18" charset="0"/>
                <a:cs typeface="Arial" panose="020B0604020202020204" pitchFamily="34" charset="0"/>
              </a:rPr>
              <a:t>), </a:t>
            </a:r>
            <a:br>
              <a:rPr lang="en-US" sz="10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000" kern="900" spc="-10">
                <a:effectLst/>
                <a:latin typeface="Ubuntu Light" panose="020B0304030602030204" pitchFamily="34" charset="0"/>
                <a:ea typeface="Times New Roman" panose="02020603050405020304" pitchFamily="18" charset="0"/>
                <a:cs typeface="Arial" panose="020B0604020202020204" pitchFamily="34" charset="0"/>
              </a:rPr>
              <a:t>publicaciones </a:t>
            </a: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de comentarios, podcasts.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tabLst>
                <a:tab pos="406400" algn="l"/>
                <a:tab pos="4000500" algn="ctr"/>
              </a:tabLst>
            </a:pP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Después de revisar las respuestas, compare cómo este grupo recibe las </a:t>
            </a:r>
            <a:r>
              <a:rPr lang="x-none" sz="1000" kern="900" spc="-10">
                <a:effectLst/>
                <a:latin typeface="Ubuntu Light" panose="020B0304030602030204" pitchFamily="34" charset="0"/>
                <a:ea typeface="Times New Roman" panose="02020603050405020304" pitchFamily="18" charset="0"/>
                <a:cs typeface="Arial" panose="020B0604020202020204" pitchFamily="34" charset="0"/>
              </a:rPr>
              <a:t>noticias </a:t>
            </a:r>
            <a:br>
              <a:rPr lang="en-US" sz="10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000" kern="900" spc="-10">
                <a:effectLst/>
                <a:latin typeface="Ubuntu Light" panose="020B0304030602030204" pitchFamily="34" charset="0"/>
                <a:ea typeface="Times New Roman" panose="02020603050405020304" pitchFamily="18" charset="0"/>
                <a:cs typeface="Arial" panose="020B0604020202020204" pitchFamily="34" charset="0"/>
              </a:rPr>
              <a:t>en </a:t>
            </a: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comparación con otros. Aquí tiene </a:t>
            </a:r>
            <a:r>
              <a:rPr lang="x-none" sz="1000" b="1" kern="900" spc="-10" dirty="0">
                <a:effectLst/>
                <a:latin typeface="Ubuntu Light" panose="020B0304030602030204" pitchFamily="34" charset="0"/>
                <a:ea typeface="Times New Roman" panose="02020603050405020304" pitchFamily="18" charset="0"/>
                <a:cs typeface="Arial" panose="020B0604020202020204" pitchFamily="34" charset="0"/>
              </a:rPr>
              <a:t>cómo la gente recibe las noticias.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p>
        </p:txBody>
      </p:sp>
      <p:sp>
        <p:nvSpPr>
          <p:cNvPr id="4" name="Slide Number Placeholder 3"/>
          <p:cNvSpPr>
            <a:spLocks noGrp="1"/>
          </p:cNvSpPr>
          <p:nvPr>
            <p:ph type="sldNum" sz="quarter" idx="5"/>
          </p:nvPr>
        </p:nvSpPr>
        <p:spPr/>
        <p:txBody>
          <a:bodyPr/>
          <a:lstStyle/>
          <a:p>
            <a:fld id="{F8A5B00B-616A-C142-9BEB-8F3E9E4B3D4D}" type="slidenum">
              <a:rPr lang="en-US" smtClean="0"/>
              <a:t>49</a:t>
            </a:fld>
            <a:endParaRPr lang="en-US"/>
          </a:p>
        </p:txBody>
      </p:sp>
    </p:spTree>
    <p:extLst>
      <p:ext uri="{BB962C8B-B14F-4D97-AF65-F5344CB8AC3E}">
        <p14:creationId xmlns:p14="http://schemas.microsoft.com/office/powerpoint/2010/main" val="1301258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*mencione cómo romper el hielo puede ser una excelente manera de </a:t>
            </a:r>
            <a:r>
              <a:rPr lang="x-none"/>
              <a:t>involucrar </a:t>
            </a:r>
            <a:br>
              <a:rPr lang="en-US" dirty="0"/>
            </a:br>
            <a:r>
              <a:rPr lang="x-none"/>
              <a:t>a </a:t>
            </a:r>
            <a:r>
              <a:rPr lang="x-none" dirty="0"/>
              <a:t>su audiencia desde el principio.</a:t>
            </a:r>
          </a:p>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5</a:t>
            </a:fld>
            <a:endParaRPr lang="en-US"/>
          </a:p>
        </p:txBody>
      </p:sp>
    </p:spTree>
    <p:extLst>
      <p:ext uri="{BB962C8B-B14F-4D97-AF65-F5344CB8AC3E}">
        <p14:creationId xmlns:p14="http://schemas.microsoft.com/office/powerpoint/2010/main" val="2558140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La forma en que utilizamos los medios ha cambiado a lo largo de los años</a:t>
            </a: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 </a:t>
            </a:r>
            <a:br>
              <a:rPr lang="en-US" sz="12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Las </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noticias ahora se están extendiendo más rápido que nunca debido a las redes sociales. Ahora, hablemos de por qué Olimpiadas Especiales deben estar en los medios de comunicación.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50</a:t>
            </a:fld>
            <a:endParaRPr lang="en-US"/>
          </a:p>
        </p:txBody>
      </p:sp>
    </p:spTree>
    <p:extLst>
      <p:ext uri="{BB962C8B-B14F-4D97-AF65-F5344CB8AC3E}">
        <p14:creationId xmlns:p14="http://schemas.microsoft.com/office/powerpoint/2010/main" val="22608312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Actividad #3 (25 minutos): Olimpiadas Especiales ha tenido una </a:t>
            </a:r>
            <a:r>
              <a:rPr lang="x-none" sz="700" kern="900" spc="-10">
                <a:effectLst/>
                <a:latin typeface="Ubuntu Light" panose="020B0304030602030204" pitchFamily="34" charset="0"/>
                <a:ea typeface="Times New Roman" panose="02020603050405020304" pitchFamily="18" charset="0"/>
                <a:cs typeface="Arial" panose="020B0604020202020204" pitchFamily="34" charset="0"/>
              </a:rPr>
              <a:t>larga y </a:t>
            </a: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estrecha relación con los medios de comunicación que se remonta a cuando Olimpiadas Especiales comenzó oficialmente en 1968. Cubren nuestros eventos, entrevistan a nuestros atletas y a nuestros Líderes del Programa y ayudan a difundir la misión y el trabajo de Olimpiadas Especiales en todo el mundo.</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pP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Veamos un video de cómo los medios de comunicación cubrieron una historia del equipo de Estados Unidos </a:t>
            </a:r>
            <a:r>
              <a:rPr lang="x-none" sz="700" kern="900" spc="-10">
                <a:effectLst/>
                <a:latin typeface="Ubuntu Light" panose="020B0304030602030204" pitchFamily="34" charset="0"/>
                <a:ea typeface="Times New Roman" panose="02020603050405020304" pitchFamily="18" charset="0"/>
                <a:cs typeface="Arial" panose="020B0604020202020204" pitchFamily="34" charset="0"/>
              </a:rPr>
              <a:t>durante </a:t>
            </a:r>
            <a:br>
              <a:rPr lang="en-US" sz="7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700" kern="900" spc="-10">
                <a:effectLst/>
                <a:latin typeface="Ubuntu Light" panose="020B0304030602030204" pitchFamily="34" charset="0"/>
                <a:ea typeface="Times New Roman" panose="02020603050405020304" pitchFamily="18" charset="0"/>
                <a:cs typeface="Arial" panose="020B0604020202020204" pitchFamily="34" charset="0"/>
              </a:rPr>
              <a:t>los </a:t>
            </a: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Juegos Mundiales en Abu Dhabi. </a:t>
            </a:r>
            <a:r>
              <a:rPr lang="x-none" sz="700" i="1" kern="900" spc="-10" dirty="0">
                <a:effectLst/>
                <a:latin typeface="Ubuntu Light" panose="020B0304030602030204" pitchFamily="34" charset="0"/>
                <a:ea typeface="Times New Roman" panose="02020603050405020304" pitchFamily="18" charset="0"/>
                <a:cs typeface="Arial" panose="020B0604020202020204" pitchFamily="34" charset="0"/>
              </a:rPr>
              <a:t>* Incluya un video de una </a:t>
            </a:r>
            <a:r>
              <a:rPr lang="x-none" sz="700" i="1" kern="900" spc="-10">
                <a:effectLst/>
                <a:latin typeface="Ubuntu Light" panose="020B0304030602030204" pitchFamily="34" charset="0"/>
                <a:ea typeface="Times New Roman" panose="02020603050405020304" pitchFamily="18" charset="0"/>
                <a:cs typeface="Arial" panose="020B0604020202020204" pitchFamily="34" charset="0"/>
              </a:rPr>
              <a:t>entrevista local</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700" u="sng" kern="900" spc="-10">
                <a:solidFill>
                  <a:srgbClr val="0563C1"/>
                </a:solidFill>
                <a:effectLst/>
                <a:latin typeface="Ubuntu Light" panose="020B0304030602030204" pitchFamily="34" charset="0"/>
                <a:ea typeface="Times New Roman" panose="02020603050405020304" pitchFamily="18" charset="0"/>
                <a:cs typeface="Arial" panose="020B0604020202020204" pitchFamily="34" charset="0"/>
                <a:hlinkClick r:id="rId3"/>
              </a:rPr>
              <a:t>https://www.youtube.com/watch?v=9wn6pl-vW0s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Después de ver el video, vaya a las salas y discuta las siguientes preguntas: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¿Cómo ayudan los medios de comunicación a Olimpiadas Especiales?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¿Por qué los medios de comunicación son importantes para Olimpiadas Especiales?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50000"/>
              </a:lnSpc>
              <a:spcBef>
                <a:spcPts val="0"/>
              </a:spcBef>
              <a:spcAft>
                <a:spcPts val="0"/>
              </a:spcAft>
              <a:tabLst>
                <a:tab pos="406400" algn="l"/>
                <a:tab pos="4000500" algn="ctr"/>
              </a:tabLst>
            </a:pP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50000"/>
              </a:lnSpc>
              <a:spcBef>
                <a:spcPts val="0"/>
              </a:spcBef>
              <a:spcAft>
                <a:spcPts val="0"/>
              </a:spcAft>
              <a:tabLst>
                <a:tab pos="406400" algn="l"/>
                <a:tab pos="4000500" algn="ctr"/>
              </a:tabLst>
            </a:pP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Cuando todos regresan como miembros de cada grupo para compartir lo que discutieron con el resto.</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tabLst>
                <a:tab pos="406400" algn="l"/>
                <a:tab pos="4000500" algn="ctr"/>
              </a:tabLst>
            </a:pP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Termine la actividad compartiendo esta lista de la manera en que los medios de comunicación ayudan a Olimpiadas Especiales y revise si cubrieron todos los puntos e incluyeron otros adicionales.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Construyen credibilidad. Es posible que sea necesario definir/explicar lo que queremos decir </a:t>
            </a:r>
            <a:r>
              <a:rPr lang="x-none" sz="700" kern="900" spc="-10">
                <a:effectLst/>
                <a:latin typeface="Ubuntu Light" panose="020B0304030602030204" pitchFamily="34" charset="0"/>
                <a:ea typeface="Times New Roman" panose="02020603050405020304" pitchFamily="18" charset="0"/>
                <a:cs typeface="Arial" panose="020B0604020202020204" pitchFamily="34" charset="0"/>
              </a:rPr>
              <a:t>con </a:t>
            </a:r>
            <a:r>
              <a:rPr lang="en-US" sz="700" kern="900" spc="-10" dirty="0">
                <a:effectLst/>
                <a:latin typeface="Ubuntu Light" panose="020B0304030602030204" pitchFamily="34" charset="0"/>
                <a:ea typeface="Times New Roman" panose="02020603050405020304" pitchFamily="18" charset="0"/>
                <a:cs typeface="Arial" panose="020B0604020202020204" pitchFamily="34" charset="0"/>
              </a:rPr>
              <a:t>“</a:t>
            </a:r>
            <a:r>
              <a:rPr lang="x-none" sz="700" kern="900" spc="-10">
                <a:effectLst/>
                <a:latin typeface="Ubuntu Light" panose="020B0304030602030204" pitchFamily="34" charset="0"/>
                <a:ea typeface="Times New Roman" panose="02020603050405020304" pitchFamily="18" charset="0"/>
                <a:cs typeface="Arial" panose="020B0604020202020204" pitchFamily="34" charset="0"/>
              </a:rPr>
              <a:t>credibilidad</a:t>
            </a:r>
            <a:r>
              <a:rPr lang="en-US" sz="700" kern="900" spc="-10" dirty="0">
                <a:effectLst/>
                <a:latin typeface="Ubuntu Light" panose="020B0304030602030204" pitchFamily="34" charset="0"/>
                <a:ea typeface="Times New Roman" panose="02020603050405020304" pitchFamily="18" charset="0"/>
                <a:cs typeface="Arial" panose="020B0604020202020204" pitchFamily="34" charset="0"/>
              </a:rPr>
              <a:t>”</a:t>
            </a:r>
            <a:r>
              <a:rPr lang="x-none" sz="700" kern="900" spc="-10">
                <a:effectLst/>
                <a:latin typeface="Ubuntu Light" panose="020B0304030602030204" pitchFamily="34" charset="0"/>
                <a:ea typeface="Times New Roman" panose="02020603050405020304" pitchFamily="18" charset="0"/>
                <a:cs typeface="Arial" panose="020B0604020202020204" pitchFamily="34" charset="0"/>
              </a:rPr>
              <a:t>.</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Generan una influencia poderosa en las actitudes y comportamientos de la sociedad</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Crean conciencia de nuestra organización y educan sobre nuestra misión.</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Ayudan a recaudar fondos.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06400" algn="l"/>
                <a:tab pos="4000500" algn="ctr"/>
              </a:tabLst>
            </a:pPr>
            <a:r>
              <a:rPr lang="x-none" sz="700" kern="900" spc="-10" dirty="0">
                <a:effectLst/>
                <a:latin typeface="Ubuntu Light" panose="020B0304030602030204" pitchFamily="34" charset="0"/>
                <a:ea typeface="Times New Roman" panose="02020603050405020304" pitchFamily="18" charset="0"/>
                <a:cs typeface="Arial" panose="020B0604020202020204" pitchFamily="34" charset="0"/>
              </a:rPr>
              <a:t>Reclutan nuevos voluntarios, entrenadores y auspiciadores.</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51</a:t>
            </a:fld>
            <a:endParaRPr lang="en-US"/>
          </a:p>
        </p:txBody>
      </p:sp>
    </p:spTree>
    <p:extLst>
      <p:ext uri="{BB962C8B-B14F-4D97-AF65-F5344CB8AC3E}">
        <p14:creationId xmlns:p14="http://schemas.microsoft.com/office/powerpoint/2010/main" val="4541767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50000"/>
              </a:lnSpc>
              <a:spcBef>
                <a:spcPts val="0"/>
              </a:spcBef>
              <a:spcAft>
                <a:spcPts val="0"/>
              </a:spcAft>
              <a:buFont typeface="+mj-lt"/>
              <a:buAutoNum type="arabicPeriod"/>
              <a:tabLst>
                <a:tab pos="406400" algn="l"/>
                <a:tab pos="4000500" algn="ctr"/>
              </a:tabLst>
            </a:pP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Explique cómo los atletas deben estar al frente de nuestros esfuerzos de </a:t>
            </a:r>
            <a:r>
              <a:rPr lang="x-none" sz="1000" kern="900" spc="-10">
                <a:effectLst/>
                <a:latin typeface="Ubuntu Light" panose="020B0304030602030204" pitchFamily="34" charset="0"/>
                <a:ea typeface="Times New Roman" panose="02020603050405020304" pitchFamily="18" charset="0"/>
                <a:cs typeface="Arial" panose="020B0604020202020204" pitchFamily="34" charset="0"/>
              </a:rPr>
              <a:t>participación en </a:t>
            </a: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los medios porque conocen su historia mejor que nosotros. El personal, los entrenadores o los miembros de la familia no deben contar su historia por ellos. En la mayoría de los casos en que necesitamos a alguien a quien entrevistar, recurrimos primero a los Mensajeros Globales. Los atletas se pueden destacar solo en los medios de comunicación, con otros atletas, equipo de Olimpiadas Especiales, familiares o entrenadores. Una </a:t>
            </a:r>
            <a:r>
              <a:rPr lang="x-none" sz="1000" kern="900" spc="-10">
                <a:effectLst/>
                <a:latin typeface="Ubuntu Light" panose="020B0304030602030204" pitchFamily="34" charset="0"/>
                <a:ea typeface="Times New Roman" panose="02020603050405020304" pitchFamily="18" charset="0"/>
                <a:cs typeface="Arial" panose="020B0604020202020204" pitchFamily="34" charset="0"/>
              </a:rPr>
              <a:t>de </a:t>
            </a:r>
            <a:br>
              <a:rPr lang="en-US" sz="10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000" kern="900" spc="-10">
                <a:effectLst/>
                <a:latin typeface="Ubuntu Light" panose="020B0304030602030204" pitchFamily="34" charset="0"/>
                <a:ea typeface="Times New Roman" panose="02020603050405020304" pitchFamily="18" charset="0"/>
                <a:cs typeface="Arial" panose="020B0604020202020204" pitchFamily="34" charset="0"/>
              </a:rPr>
              <a:t>las </a:t>
            </a: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formas comunes en que los atletas participan en los medios de </a:t>
            </a:r>
            <a:r>
              <a:rPr lang="x-none" sz="1000" kern="900" spc="-10">
                <a:effectLst/>
                <a:latin typeface="Ubuntu Light" panose="020B0304030602030204" pitchFamily="34" charset="0"/>
                <a:ea typeface="Times New Roman" panose="02020603050405020304" pitchFamily="18" charset="0"/>
                <a:cs typeface="Arial" panose="020B0604020202020204" pitchFamily="34" charset="0"/>
              </a:rPr>
              <a:t>comunicación </a:t>
            </a:r>
            <a:br>
              <a:rPr lang="en-US" sz="10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000" kern="900" spc="-10">
                <a:effectLst/>
                <a:latin typeface="Ubuntu Light" panose="020B0304030602030204" pitchFamily="34" charset="0"/>
                <a:ea typeface="Times New Roman" panose="02020603050405020304" pitchFamily="18" charset="0"/>
                <a:cs typeface="Arial" panose="020B0604020202020204" pitchFamily="34" charset="0"/>
              </a:rPr>
              <a:t>es </a:t>
            </a: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dando entrevistas.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En este punto,</a:t>
            </a:r>
            <a:r>
              <a:rPr lang="x-none" sz="1000" u="sng" kern="900" spc="-10" dirty="0">
                <a:effectLst/>
                <a:latin typeface="Ubuntu Light" panose="020B0304030602030204" pitchFamily="34" charset="0"/>
                <a:ea typeface="Times New Roman" panose="02020603050405020304" pitchFamily="18" charset="0"/>
                <a:cs typeface="Arial" panose="020B0604020202020204" pitchFamily="34" charset="0"/>
              </a:rPr>
              <a:t> es importante que conecte esto con la Lección de Compartir su Historia</a:t>
            </a: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Si va a estar en los medios de comunicación, necesita conocer su historia</a:t>
            </a:r>
            <a:r>
              <a:rPr lang="x-none" sz="1000" kern="900" spc="-10">
                <a:effectLst/>
                <a:latin typeface="Ubuntu Light" panose="020B0304030602030204" pitchFamily="34" charset="0"/>
                <a:ea typeface="Times New Roman" panose="02020603050405020304" pitchFamily="18" charset="0"/>
                <a:cs typeface="Arial" panose="020B0604020202020204" pitchFamily="34" charset="0"/>
              </a:rPr>
              <a:t>. </a:t>
            </a:r>
            <a:br>
              <a:rPr lang="en-US" sz="10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000" kern="900" spc="-10">
                <a:effectLst/>
                <a:latin typeface="Ubuntu Light" panose="020B0304030602030204" pitchFamily="34" charset="0"/>
                <a:ea typeface="Times New Roman" panose="02020603050405020304" pitchFamily="18" charset="0"/>
                <a:cs typeface="Arial" panose="020B0604020202020204" pitchFamily="34" charset="0"/>
              </a:rPr>
              <a:t>Crear </a:t>
            </a: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su historia es algo que debe hacer antes de estar en las noticias.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406400" algn="l"/>
                <a:tab pos="4000500" algn="ctr"/>
              </a:tabLst>
            </a:pPr>
            <a:r>
              <a:rPr lang="x-none" sz="1000" kern="900" spc="-10" dirty="0">
                <a:effectLst/>
                <a:latin typeface="Ubuntu Light" panose="020B0304030602030204" pitchFamily="34" charset="0"/>
                <a:ea typeface="Times New Roman" panose="02020603050405020304" pitchFamily="18" charset="0"/>
                <a:cs typeface="Arial" panose="020B0604020202020204" pitchFamily="34" charset="0"/>
              </a:rPr>
              <a:t>Hablemos de entrevistas.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p>
        </p:txBody>
      </p:sp>
      <p:sp>
        <p:nvSpPr>
          <p:cNvPr id="4" name="Slide Number Placeholder 3"/>
          <p:cNvSpPr>
            <a:spLocks noGrp="1"/>
          </p:cNvSpPr>
          <p:nvPr>
            <p:ph type="sldNum" sz="quarter" idx="5"/>
          </p:nvPr>
        </p:nvSpPr>
        <p:spPr/>
        <p:txBody>
          <a:bodyPr/>
          <a:lstStyle/>
          <a:p>
            <a:fld id="{F8A5B00B-616A-C142-9BEB-8F3E9E4B3D4D}" type="slidenum">
              <a:rPr lang="en-US" smtClean="0"/>
              <a:t>52</a:t>
            </a:fld>
            <a:endParaRPr lang="en-US"/>
          </a:p>
        </p:txBody>
      </p:sp>
    </p:spTree>
    <p:extLst>
      <p:ext uri="{BB962C8B-B14F-4D97-AF65-F5344CB8AC3E}">
        <p14:creationId xmlns:p14="http://schemas.microsoft.com/office/powerpoint/2010/main" val="18009922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53</a:t>
            </a:fld>
            <a:endParaRPr lang="en-US"/>
          </a:p>
        </p:txBody>
      </p:sp>
    </p:spTree>
    <p:extLst>
      <p:ext uri="{BB962C8B-B14F-4D97-AF65-F5344CB8AC3E}">
        <p14:creationId xmlns:p14="http://schemas.microsoft.com/office/powerpoint/2010/main" val="7307985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Si sabe que lo van a entrevistar, revise estos consejos y pídale a alguien </a:t>
            </a: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que le </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ayude a practicar. Al igual que dar un discurso, en una entrevista es importante que tenga confianza en contar su historia.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54</a:t>
            </a:fld>
            <a:endParaRPr lang="en-US"/>
          </a:p>
        </p:txBody>
      </p:sp>
    </p:spTree>
    <p:extLst>
      <p:ext uri="{BB962C8B-B14F-4D97-AF65-F5344CB8AC3E}">
        <p14:creationId xmlns:p14="http://schemas.microsoft.com/office/powerpoint/2010/main" val="38847485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Si sabe que lo van a entrevistar, revise estos consejos y pídale a alguien </a:t>
            </a: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que le </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ayude a practicar. Al igual que dar un discurso, en una </a:t>
            </a: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entrevista es </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importante que tenga confianza en contar su historia.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55</a:t>
            </a:fld>
            <a:endParaRPr lang="en-US"/>
          </a:p>
        </p:txBody>
      </p:sp>
    </p:spTree>
    <p:extLst>
      <p:ext uri="{BB962C8B-B14F-4D97-AF65-F5344CB8AC3E}">
        <p14:creationId xmlns:p14="http://schemas.microsoft.com/office/powerpoint/2010/main" val="40967585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A medida que terminamos esta lección, tal vez algunos atletas se emocionen de estar en las noticias y compartir su historia. Es importante señalar que estas oportunidades generalmente se crean y organizan por su </a:t>
            </a: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Programa </a:t>
            </a:r>
            <a:br>
              <a:rPr lang="en-US" sz="1200" kern="900" spc="-10" dirty="0">
                <a:effectLst/>
                <a:latin typeface="Ubuntu Light" panose="020B0304030602030204" pitchFamily="34" charset="0"/>
                <a:ea typeface="Times New Roman" panose="02020603050405020304" pitchFamily="18" charset="0"/>
                <a:cs typeface="Arial" panose="020B0604020202020204" pitchFamily="34" charset="0"/>
              </a:rPr>
            </a:br>
            <a:r>
              <a:rPr lang="x-none" sz="1200" kern="900" spc="-10">
                <a:effectLst/>
                <a:latin typeface="Ubuntu Light" panose="020B0304030602030204" pitchFamily="34" charset="0"/>
                <a:ea typeface="Times New Roman" panose="02020603050405020304" pitchFamily="18" charset="0"/>
                <a:cs typeface="Arial" panose="020B0604020202020204" pitchFamily="34" charset="0"/>
              </a:rPr>
              <a:t>de </a:t>
            </a:r>
            <a:r>
              <a:rPr lang="x-none" sz="1200" kern="900" spc="-10" dirty="0">
                <a:effectLst/>
                <a:latin typeface="Ubuntu Light" panose="020B0304030602030204" pitchFamily="34" charset="0"/>
                <a:ea typeface="Times New Roman" panose="02020603050405020304" pitchFamily="18" charset="0"/>
                <a:cs typeface="Arial" panose="020B0604020202020204" pitchFamily="34" charset="0"/>
              </a:rPr>
              <a:t>Olimpiadas Especiales.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A5B00B-616A-C142-9BEB-8F3E9E4B3D4D}" type="slidenum">
              <a:rPr lang="en-US" smtClean="0"/>
              <a:t>56</a:t>
            </a:fld>
            <a:endParaRPr lang="en-US"/>
          </a:p>
        </p:txBody>
      </p:sp>
    </p:spTree>
    <p:extLst>
      <p:ext uri="{BB962C8B-B14F-4D97-AF65-F5344CB8AC3E}">
        <p14:creationId xmlns:p14="http://schemas.microsoft.com/office/powerpoint/2010/main" val="34425270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A5B00B-616A-C142-9BEB-8F3E9E4B3D4D}" type="slidenum">
              <a:rPr lang="en-US" smtClean="0"/>
              <a:t>57</a:t>
            </a:fld>
            <a:endParaRPr lang="en-US"/>
          </a:p>
        </p:txBody>
      </p:sp>
    </p:spTree>
    <p:extLst>
      <p:ext uri="{BB962C8B-B14F-4D97-AF65-F5344CB8AC3E}">
        <p14:creationId xmlns:p14="http://schemas.microsoft.com/office/powerpoint/2010/main" val="41183311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58</a:t>
            </a:fld>
            <a:endParaRPr lang="en-US"/>
          </a:p>
        </p:txBody>
      </p:sp>
    </p:spTree>
    <p:extLst>
      <p:ext uri="{BB962C8B-B14F-4D97-AF65-F5344CB8AC3E}">
        <p14:creationId xmlns:p14="http://schemas.microsoft.com/office/powerpoint/2010/main" val="623662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6</a:t>
            </a:fld>
            <a:endParaRPr lang="en-US"/>
          </a:p>
        </p:txBody>
      </p:sp>
    </p:spTree>
    <p:extLst>
      <p:ext uri="{BB962C8B-B14F-4D97-AF65-F5344CB8AC3E}">
        <p14:creationId xmlns:p14="http://schemas.microsoft.com/office/powerpoint/2010/main" val="45939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19464"/>
          </a:xfrm>
        </p:spPr>
        <p:txBody>
          <a:bodyPr/>
          <a:lstStyle/>
          <a:p>
            <a:pPr marL="0" marR="0">
              <a:lnSpc>
                <a:spcPct val="107000"/>
              </a:lnSpc>
              <a:spcBef>
                <a:spcPts val="0"/>
              </a:spcBef>
              <a:spcAft>
                <a:spcPts val="80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El papel de un Portavoz de Atletas/Mensajero Global es promover, educar e informar a otros sobre la misión, los beneficios y la dirección de Olimpiadas Especiales. El Portavoz de Atletas puede usar el poder de hablar en público y los medios de comunicación para correr la voz sobre el movimiento de Olimpiadas Especiales.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Un Portavoz de Atletas:</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Entiende Olimpiadas Especiales. </a:t>
            </a:r>
          </a:p>
          <a:p>
            <a:pPr marL="342900" marR="0" lvl="0" indent="-342900">
              <a:spcBef>
                <a:spcPts val="0"/>
              </a:spcBef>
              <a:spcAft>
                <a:spcPts val="0"/>
              </a:spcAft>
              <a:buFont typeface="Symbol" panose="05050102010706020507" pitchFamily="18" charset="2"/>
              <a:buChar char=""/>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Conoce información sobre Olimpiadas Especiales.</a:t>
            </a:r>
          </a:p>
          <a:p>
            <a:pPr marL="342900" marR="0" lvl="0" indent="-342900">
              <a:spcBef>
                <a:spcPts val="0"/>
              </a:spcBef>
              <a:spcAft>
                <a:spcPts val="0"/>
              </a:spcAft>
              <a:buFont typeface="Symbol" panose="05050102010706020507" pitchFamily="18" charset="2"/>
              <a:buChar char=""/>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Conoce diferentes formas de proporcionar información a las personas; no se limita a los discursos verbales</a:t>
            </a:r>
          </a:p>
          <a:p>
            <a:pPr marL="342900" marR="0" lvl="0" indent="-342900">
              <a:spcBef>
                <a:spcPts val="0"/>
              </a:spcBef>
              <a:spcAft>
                <a:spcPts val="0"/>
              </a:spcAft>
              <a:buFont typeface="Symbol" panose="05050102010706020507" pitchFamily="18" charset="2"/>
              <a:buChar char=""/>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Educa y promueve Olimpiadas Especiales. </a:t>
            </a:r>
          </a:p>
          <a:p>
            <a:pPr marL="342900" marR="0" lvl="0" indent="-342900">
              <a:spcBef>
                <a:spcPts val="0"/>
              </a:spcBef>
              <a:spcAft>
                <a:spcPts val="0"/>
              </a:spcAft>
              <a:buFont typeface="Symbol" panose="05050102010706020507" pitchFamily="18" charset="2"/>
              <a:buChar char=""/>
            </a:pPr>
            <a:r>
              <a:rPr lang="x-none" sz="1000" dirty="0">
                <a:effectLst/>
                <a:latin typeface="Ubuntu Light" panose="020B0304030602030204" pitchFamily="34" charset="0"/>
                <a:ea typeface="Calibri" panose="020F0502020204030204" pitchFamily="34" charset="0"/>
                <a:cs typeface="Times New Roman" panose="02020603050405020304" pitchFamily="18" charset="0"/>
              </a:rPr>
              <a:t>Representa a Olimpiadas Especiales.</a:t>
            </a:r>
          </a:p>
          <a:p>
            <a:pPr marL="0" marR="0">
              <a:lnSpc>
                <a:spcPct val="107000"/>
              </a:lnSpc>
              <a:spcBef>
                <a:spcPts val="0"/>
              </a:spcBef>
              <a:spcAft>
                <a:spcPts val="800"/>
              </a:spcAft>
            </a:pPr>
            <a:r>
              <a:rPr lang="x-none" sz="10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x-none" sz="1000" i="1" dirty="0">
                <a:effectLst/>
                <a:latin typeface="Ubuntu Light" panose="020B0304030602030204" pitchFamily="34" charset="0"/>
                <a:ea typeface="Calibri" panose="020F0502020204030204" pitchFamily="34" charset="0"/>
                <a:cs typeface="Times New Roman" panose="02020603050405020304" pitchFamily="18" charset="0"/>
              </a:rPr>
              <a:t>Nota: Estamos introduciendo el término Portavoz de Atletas para incluir todas las formas en que los atletas promueven Olimpiadas Especiales, puede usar este término en lugar de Mensajero Global o seguir usando Mensajero Global reconociendo que el papel va más allá de hablar en público, lo que funcione mejor para su Programa.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000"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x-none" sz="1000" i="1" dirty="0">
                <a:effectLst/>
                <a:latin typeface="Ubuntu Light" panose="020B0304030602030204" pitchFamily="34" charset="0"/>
                <a:ea typeface="Calibri" panose="020F0502020204030204" pitchFamily="34" charset="0"/>
                <a:cs typeface="Times New Roman" panose="02020603050405020304" pitchFamily="18" charset="0"/>
              </a:rPr>
              <a:t>Los atletas que pasan por esta capacitación la realizan en su mayoría a nivel nacional o local</a:t>
            </a:r>
            <a:r>
              <a:rPr lang="x-none" sz="1000" i="1">
                <a:effectLst/>
                <a:latin typeface="Ubuntu Light" panose="020B0304030602030204" pitchFamily="34" charset="0"/>
                <a:ea typeface="Calibri" panose="020F0502020204030204" pitchFamily="34" charset="0"/>
                <a:cs typeface="Times New Roman" panose="02020603050405020304" pitchFamily="18" charset="0"/>
              </a:rPr>
              <a:t>. </a:t>
            </a:r>
            <a:br>
              <a:rPr lang="en-US" sz="1000" i="1" dirty="0">
                <a:effectLst/>
                <a:latin typeface="Ubuntu Light" panose="020B0304030602030204" pitchFamily="34" charset="0"/>
                <a:ea typeface="Calibri" panose="020F0502020204030204" pitchFamily="34" charset="0"/>
                <a:cs typeface="Times New Roman" panose="02020603050405020304" pitchFamily="18" charset="0"/>
              </a:rPr>
            </a:br>
            <a:r>
              <a:rPr lang="x-none" sz="1000" i="1">
                <a:effectLst/>
                <a:latin typeface="Ubuntu Light" panose="020B0304030602030204" pitchFamily="34" charset="0"/>
                <a:ea typeface="Calibri" panose="020F0502020204030204" pitchFamily="34" charset="0"/>
                <a:cs typeface="Times New Roman" panose="02020603050405020304" pitchFamily="18" charset="0"/>
              </a:rPr>
              <a:t>Los </a:t>
            </a:r>
            <a:r>
              <a:rPr lang="x-none" sz="1000" i="1" dirty="0">
                <a:effectLst/>
                <a:latin typeface="Ubuntu Light" panose="020B0304030602030204" pitchFamily="34" charset="0"/>
                <a:ea typeface="Calibri" panose="020F0502020204030204" pitchFamily="34" charset="0"/>
                <a:cs typeface="Times New Roman" panose="02020603050405020304" pitchFamily="18" charset="0"/>
              </a:rPr>
              <a:t>Mensajeros Globales Internacionales - Sargent Shriver </a:t>
            </a:r>
            <a:r>
              <a:rPr lang="x-none" sz="1000" i="1" dirty="0">
                <a:effectLst/>
                <a:latin typeface="Ubuntu Light" panose="020B0304030602030204" pitchFamily="34" charset="0"/>
                <a:ea typeface="Calibri" panose="020F0502020204030204" pitchFamily="34" charset="0"/>
                <a:cs typeface="Arial" panose="020B0604020202020204" pitchFamily="34" charset="0"/>
              </a:rPr>
              <a:t>son </a:t>
            </a:r>
            <a:r>
              <a:rPr lang="x-none" sz="1000" i="1"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atletas de Olimpiadas Especiales designados como portavoces para difundir el mensaje y la visión del movimiento, </a:t>
            </a:r>
            <a:r>
              <a:rPr lang="x-none" sz="1000" i="1">
                <a:solidFill>
                  <a:srgbClr val="000000"/>
                </a:solidFill>
                <a:effectLst/>
                <a:latin typeface="Ubuntu Light" panose="020B0304030602030204" pitchFamily="34" charset="0"/>
                <a:ea typeface="Calibri" panose="020F0502020204030204" pitchFamily="34" charset="0"/>
                <a:cs typeface="Arial" panose="020B0604020202020204" pitchFamily="34" charset="0"/>
              </a:rPr>
              <a:t>representando </a:t>
            </a:r>
            <a:br>
              <a:rPr lang="en-US" sz="1000" i="1"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br>
            <a:r>
              <a:rPr lang="x-none" sz="1000" i="1">
                <a:solidFill>
                  <a:srgbClr val="000000"/>
                </a:solidFill>
                <a:effectLst/>
                <a:latin typeface="Ubuntu Light" panose="020B0304030602030204" pitchFamily="34" charset="0"/>
                <a:ea typeface="Calibri" panose="020F0502020204030204" pitchFamily="34" charset="0"/>
                <a:cs typeface="Arial" panose="020B0604020202020204" pitchFamily="34" charset="0"/>
              </a:rPr>
              <a:t>a </a:t>
            </a:r>
            <a:r>
              <a:rPr lang="x-none" sz="1000" i="1" dirty="0">
                <a:solidFill>
                  <a:srgbClr val="000000"/>
                </a:solidFill>
                <a:effectLst/>
                <a:latin typeface="Ubuntu Light" panose="020B0304030602030204" pitchFamily="34" charset="0"/>
                <a:ea typeface="Calibri" panose="020F0502020204030204" pitchFamily="34" charset="0"/>
                <a:cs typeface="Arial" panose="020B0604020202020204" pitchFamily="34" charset="0"/>
              </a:rPr>
              <a:t>sus regiones y programas por un período específico. Si quiere saber más sobre los </a:t>
            </a:r>
            <a:r>
              <a:rPr lang="x-none" sz="1000" i="1" dirty="0">
                <a:effectLst/>
                <a:latin typeface="Ubuntu Light" panose="020B0304030602030204" pitchFamily="34" charset="0"/>
                <a:ea typeface="Calibri" panose="020F0502020204030204" pitchFamily="34" charset="0"/>
                <a:cs typeface="Times New Roman" panose="02020603050405020304" pitchFamily="18" charset="0"/>
              </a:rPr>
              <a:t>Mensajeros Globales Internacionales - Sargent Shriver haga clic </a:t>
            </a:r>
            <a:r>
              <a:rPr lang="x-none" sz="1000" i="1" u="sng" dirty="0">
                <a:solidFill>
                  <a:srgbClr val="0563C1"/>
                </a:solidFill>
                <a:effectLst/>
                <a:latin typeface="Ubuntu Light" panose="020B0304030602030204" pitchFamily="34" charset="0"/>
                <a:ea typeface="Calibri" panose="020F0502020204030204" pitchFamily="34" charset="0"/>
                <a:cs typeface="Times New Roman" panose="02020603050405020304" pitchFamily="18" charset="0"/>
                <a:hlinkClick r:id="rId3"/>
              </a:rPr>
              <a:t>aquí</a:t>
            </a:r>
            <a:r>
              <a:rPr lang="x-none" sz="1000" i="1" dirty="0">
                <a:effectLst/>
                <a:latin typeface="Ubuntu Light" panose="020B0304030602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p>
        </p:txBody>
      </p:sp>
      <p:sp>
        <p:nvSpPr>
          <p:cNvPr id="4" name="Slide Number Placeholder 3"/>
          <p:cNvSpPr>
            <a:spLocks noGrp="1"/>
          </p:cNvSpPr>
          <p:nvPr>
            <p:ph type="sldNum" sz="quarter" idx="5"/>
          </p:nvPr>
        </p:nvSpPr>
        <p:spPr/>
        <p:txBody>
          <a:bodyPr/>
          <a:lstStyle/>
          <a:p>
            <a:fld id="{F8A5B00B-616A-C142-9BEB-8F3E9E4B3D4D}" type="slidenum">
              <a:rPr lang="en-US" smtClean="0"/>
              <a:t>7</a:t>
            </a:fld>
            <a:endParaRPr lang="en-US"/>
          </a:p>
        </p:txBody>
      </p:sp>
    </p:spTree>
    <p:extLst>
      <p:ext uri="{BB962C8B-B14F-4D97-AF65-F5344CB8AC3E}">
        <p14:creationId xmlns:p14="http://schemas.microsoft.com/office/powerpoint/2010/main" val="2476444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8</a:t>
            </a:fld>
            <a:endParaRPr lang="en-US"/>
          </a:p>
        </p:txBody>
      </p:sp>
    </p:spTree>
    <p:extLst>
      <p:ext uri="{BB962C8B-B14F-4D97-AF65-F5344CB8AC3E}">
        <p14:creationId xmlns:p14="http://schemas.microsoft.com/office/powerpoint/2010/main" val="2830552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A5B00B-616A-C142-9BEB-8F3E9E4B3D4D}" type="slidenum">
              <a:rPr lang="en-US" smtClean="0"/>
              <a:t>9</a:t>
            </a:fld>
            <a:endParaRPr lang="en-US"/>
          </a:p>
        </p:txBody>
      </p:sp>
    </p:spTree>
    <p:extLst>
      <p:ext uri="{BB962C8B-B14F-4D97-AF65-F5344CB8AC3E}">
        <p14:creationId xmlns:p14="http://schemas.microsoft.com/office/powerpoint/2010/main" val="1391654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413855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38736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367591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90E6BF-6130-0D40-97DE-B7A2956CF058}"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925442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90E6BF-6130-0D40-97DE-B7A2956CF058}"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61232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90E6BF-6130-0D40-97DE-B7A2956CF058}"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569720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90E6BF-6130-0D40-97DE-B7A2956CF058}" type="datetimeFigureOut">
              <a:rPr lang="en-US" smtClean="0"/>
              <a:t>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18328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90E6BF-6130-0D40-97DE-B7A2956CF058}" type="datetimeFigureOut">
              <a:rPr lang="en-US" smtClean="0"/>
              <a:t>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3229235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0E6BF-6130-0D40-97DE-B7A2956CF058}" type="datetimeFigureOut">
              <a:rPr lang="en-US" smtClean="0"/>
              <a:t>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720806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90E6BF-6130-0D40-97DE-B7A2956CF058}"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122239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90E6BF-6130-0D40-97DE-B7A2956CF058}"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B04227-7E0D-CC41-96C5-A6713E1AB6ED}" type="slidenum">
              <a:rPr lang="en-US" smtClean="0"/>
              <a:t>‹#›</a:t>
            </a:fld>
            <a:endParaRPr lang="en-US"/>
          </a:p>
        </p:txBody>
      </p:sp>
    </p:spTree>
    <p:extLst>
      <p:ext uri="{BB962C8B-B14F-4D97-AF65-F5344CB8AC3E}">
        <p14:creationId xmlns:p14="http://schemas.microsoft.com/office/powerpoint/2010/main" val="2219826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0E6BF-6130-0D40-97DE-B7A2956CF058}" type="datetimeFigureOut">
              <a:rPr lang="en-US" smtClean="0"/>
              <a:t>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04227-7E0D-CC41-96C5-A6713E1AB6ED}" type="slidenum">
              <a:rPr lang="en-US" smtClean="0"/>
              <a:t>‹#›</a:t>
            </a:fld>
            <a:endParaRPr lang="en-US"/>
          </a:p>
        </p:txBody>
      </p:sp>
    </p:spTree>
    <p:extLst>
      <p:ext uri="{BB962C8B-B14F-4D97-AF65-F5344CB8AC3E}">
        <p14:creationId xmlns:p14="http://schemas.microsoft.com/office/powerpoint/2010/main" val="399504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www.espn.com/video/clip?id=23916328"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youtube.com/watch?v=LQ3nhM3GBC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youtube.com/watch?v=ucnJXF09OkY"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jp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s://www.youtube.com/watch?v=9wn6pl-vW0s" TargetMode="Externa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002E0E7-E398-7F4F-9787-4962DD66662B}"/>
              </a:ext>
            </a:extLst>
          </p:cNvPr>
          <p:cNvSpPr txBox="1">
            <a:spLocks/>
          </p:cNvSpPr>
          <p:nvPr/>
        </p:nvSpPr>
        <p:spPr>
          <a:xfrm>
            <a:off x="838199" y="5930153"/>
            <a:ext cx="5681353" cy="5880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Ubuntu" panose="020B0504030602030204" pitchFamily="34" charset="0"/>
                <a:ea typeface="+mj-ea"/>
                <a:cs typeface="+mj-cs"/>
              </a:defRPr>
            </a:lvl1pPr>
          </a:lstStyle>
          <a:p>
            <a:pPr algn="l"/>
            <a:r>
              <a:rPr lang="x-none" sz="2400" dirty="0">
                <a:solidFill>
                  <a:schemeClr val="bg1"/>
                </a:solidFill>
              </a:rPr>
              <a:t>Portavoz de Atletas/Mensajero Global</a:t>
            </a:r>
          </a:p>
        </p:txBody>
      </p:sp>
    </p:spTree>
    <p:extLst>
      <p:ext uri="{BB962C8B-B14F-4D97-AF65-F5344CB8AC3E}">
        <p14:creationId xmlns:p14="http://schemas.microsoft.com/office/powerpoint/2010/main" val="286031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x-none" b="1" dirty="0">
                <a:solidFill>
                  <a:srgbClr val="016A5F"/>
                </a:solidFill>
              </a:rPr>
              <a:t>Compartir su historia</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867734" y="1782904"/>
            <a:ext cx="0" cy="4479235"/>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2904"/>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x-none" sz="3200" b="1" dirty="0">
                <a:solidFill>
                  <a:srgbClr val="179984"/>
                </a:solidFill>
              </a:rPr>
              <a:t>Actividad #1</a:t>
            </a:r>
          </a:p>
        </p:txBody>
      </p:sp>
      <p:pic>
        <p:nvPicPr>
          <p:cNvPr id="8" name="Picture 7">
            <a:extLst>
              <a:ext uri="{FF2B5EF4-FFF2-40B4-BE49-F238E27FC236}">
                <a16:creationId xmlns:a16="http://schemas.microsoft.com/office/drawing/2014/main" id="{B20D926E-614A-FE4C-A6F9-9971C9323545}"/>
              </a:ext>
            </a:extLst>
          </p:cNvPr>
          <p:cNvPicPr>
            <a:picLocks noChangeAspect="1"/>
          </p:cNvPicPr>
          <p:nvPr/>
        </p:nvPicPr>
        <p:blipFill>
          <a:blip r:embed="rId4"/>
          <a:stretch>
            <a:fillRect/>
          </a:stretch>
        </p:blipFill>
        <p:spPr>
          <a:xfrm>
            <a:off x="2610963" y="1782904"/>
            <a:ext cx="8958471" cy="4479236"/>
          </a:xfrm>
          <a:prstGeom prst="rect">
            <a:avLst/>
          </a:prstGeom>
        </p:spPr>
      </p:pic>
      <p:sp>
        <p:nvSpPr>
          <p:cNvPr id="9" name="Content Placeholder 2">
            <a:extLst>
              <a:ext uri="{FF2B5EF4-FFF2-40B4-BE49-F238E27FC236}">
                <a16:creationId xmlns:a16="http://schemas.microsoft.com/office/drawing/2014/main" id="{E01C23F6-F7BF-AC4A-BA98-2DA3650C177B}"/>
              </a:ext>
            </a:extLst>
          </p:cNvPr>
          <p:cNvSpPr txBox="1">
            <a:spLocks/>
          </p:cNvSpPr>
          <p:nvPr/>
        </p:nvSpPr>
        <p:spPr>
          <a:xfrm>
            <a:off x="2610963" y="6069877"/>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x-none" sz="3200" b="1" dirty="0">
                <a:solidFill>
                  <a:srgbClr val="179984"/>
                </a:solidFill>
                <a:hlinkClick r:id="rId5"/>
              </a:rPr>
              <a:t>video</a:t>
            </a:r>
            <a:endParaRPr lang="en-US" sz="3200" b="1" dirty="0">
              <a:solidFill>
                <a:srgbClr val="179984"/>
              </a:solidFill>
            </a:endParaRPr>
          </a:p>
        </p:txBody>
      </p:sp>
      <p:sp>
        <p:nvSpPr>
          <p:cNvPr id="10" name="TextBox 9">
            <a:extLst>
              <a:ext uri="{FF2B5EF4-FFF2-40B4-BE49-F238E27FC236}">
                <a16:creationId xmlns:a16="http://schemas.microsoft.com/office/drawing/2014/main" id="{968FE429-12D5-43F1-8DDE-12C6AAD65BF4}"/>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1090614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313766" y="515179"/>
            <a:ext cx="3639669" cy="1267725"/>
          </a:xfrm>
        </p:spPr>
        <p:txBody>
          <a:bodyPr>
            <a:normAutofit fontScale="90000"/>
          </a:bodyPr>
          <a:lstStyle/>
          <a:p>
            <a:r>
              <a:rPr lang="x-none" b="1" dirty="0">
                <a:solidFill>
                  <a:srgbClr val="016A5F"/>
                </a:solidFill>
              </a:rPr>
              <a:t>¿Por qué es </a:t>
            </a:r>
            <a:r>
              <a:rPr lang="x-none" b="1">
                <a:solidFill>
                  <a:srgbClr val="016A5F"/>
                </a:solidFill>
              </a:rPr>
              <a:t>importante </a:t>
            </a:r>
            <a:br>
              <a:rPr lang="en-US" b="1" dirty="0">
                <a:solidFill>
                  <a:srgbClr val="016A5F"/>
                </a:solidFill>
              </a:rPr>
            </a:br>
            <a:r>
              <a:rPr lang="x-none" b="1">
                <a:solidFill>
                  <a:srgbClr val="016A5F"/>
                </a:solidFill>
              </a:rPr>
              <a:t>su </a:t>
            </a:r>
            <a:r>
              <a:rPr lang="x-none" b="1" dirty="0">
                <a:solidFill>
                  <a:srgbClr val="016A5F"/>
                </a:solidFill>
              </a:rPr>
              <a:t>historia?</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867734" y="1782904"/>
            <a:ext cx="0" cy="4479235"/>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6096000" y="237876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D6EC788-36FF-9843-95EE-E82DE19C58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939" y="294238"/>
            <a:ext cx="7131795" cy="5967544"/>
          </a:xfrm>
          <a:prstGeom prst="rect">
            <a:avLst/>
          </a:prstGeom>
        </p:spPr>
      </p:pic>
      <p:sp>
        <p:nvSpPr>
          <p:cNvPr id="12" name="TextBox 11">
            <a:extLst>
              <a:ext uri="{FF2B5EF4-FFF2-40B4-BE49-F238E27FC236}">
                <a16:creationId xmlns:a16="http://schemas.microsoft.com/office/drawing/2014/main" id="{1C51D892-86B3-474D-A464-5212C27B15F6}"/>
              </a:ext>
            </a:extLst>
          </p:cNvPr>
          <p:cNvSpPr txBox="1"/>
          <p:nvPr/>
        </p:nvSpPr>
        <p:spPr>
          <a:xfrm>
            <a:off x="324265" y="2962116"/>
            <a:ext cx="3224463" cy="3050194"/>
          </a:xfrm>
          <a:prstGeom prst="rect">
            <a:avLst/>
          </a:prstGeom>
          <a:noFill/>
        </p:spPr>
        <p:txBody>
          <a:bodyPr wrap="square">
            <a:spAutoFit/>
          </a:bodyPr>
          <a:lstStyle/>
          <a:p>
            <a:pPr marR="0" lvl="0">
              <a:lnSpc>
                <a:spcPct val="150000"/>
              </a:lnSpc>
              <a:spcBef>
                <a:spcPts val="0"/>
              </a:spcBef>
              <a:spcAft>
                <a:spcPts val="0"/>
              </a:spcAft>
              <a:buSzPts val="1000"/>
              <a:tabLst>
                <a:tab pos="406400" algn="l"/>
                <a:tab pos="4000500" algn="ctr"/>
              </a:tabLst>
            </a:pPr>
            <a:r>
              <a:rPr lang="x-none" sz="2800" kern="900" spc="-10" dirty="0">
                <a:effectLst/>
                <a:latin typeface="Ubuntu Light" panose="020B0304030602030204" pitchFamily="34" charset="0"/>
                <a:ea typeface="Times New Roman" panose="02020603050405020304" pitchFamily="18" charset="0"/>
                <a:cs typeface="Arial" panose="020B0604020202020204" pitchFamily="34" charset="0"/>
              </a:rPr>
              <a:t>Historias reales.</a:t>
            </a:r>
          </a:p>
          <a:p>
            <a:pPr>
              <a:lnSpc>
                <a:spcPct val="150000"/>
              </a:lnSpc>
              <a:buSzPts val="1000"/>
              <a:tabLst>
                <a:tab pos="406400" algn="l"/>
                <a:tab pos="4000500" algn="ctr"/>
              </a:tabLst>
            </a:pPr>
            <a:r>
              <a:rPr lang="x-none" sz="2800" kern="900" spc="-10" dirty="0">
                <a:effectLst/>
                <a:latin typeface="Ubuntu Light" panose="020B0304030602030204" pitchFamily="34" charset="0"/>
                <a:ea typeface="Times New Roman" panose="02020603050405020304" pitchFamily="18" charset="0"/>
                <a:cs typeface="Arial" panose="020B0604020202020204" pitchFamily="34" charset="0"/>
              </a:rPr>
              <a:t>Conexión de personas.</a:t>
            </a:r>
          </a:p>
          <a:p>
            <a:pPr marR="0" lvl="0">
              <a:lnSpc>
                <a:spcPct val="150000"/>
              </a:lnSpc>
              <a:spcBef>
                <a:spcPts val="0"/>
              </a:spcBef>
              <a:spcAft>
                <a:spcPts val="0"/>
              </a:spcAft>
              <a:buSzPts val="1000"/>
              <a:tabLst>
                <a:tab pos="406400" algn="l"/>
                <a:tab pos="4000500" algn="ctr"/>
              </a:tabLst>
            </a:pPr>
            <a:endParaRPr lang="en-US" sz="2800" kern="900" spc="-10" dirty="0">
              <a:latin typeface="Ubuntu Light" panose="020B0304030602030204" pitchFamily="34" charset="0"/>
              <a:ea typeface="Calibri" panose="020F0502020204030204" pitchFamily="34" charset="0"/>
              <a:cs typeface="Arial" panose="020B0604020202020204" pitchFamily="34" charset="0"/>
            </a:endParaRPr>
          </a:p>
          <a:p>
            <a:pPr marL="342900" marR="0" lvl="0" indent="-342900">
              <a:lnSpc>
                <a:spcPct val="150000"/>
              </a:lnSpc>
              <a:spcBef>
                <a:spcPts val="0"/>
              </a:spcBef>
              <a:spcAft>
                <a:spcPts val="0"/>
              </a:spcAft>
              <a:buSzPts val="1000"/>
              <a:buFont typeface="Symbol" panose="05050102010706020507" pitchFamily="18" charset="2"/>
              <a:buChar char=""/>
              <a:tabLst>
                <a:tab pos="406400" algn="l"/>
                <a:tab pos="4000500" algn="ctr"/>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2324E0D-70F5-479D-9FC1-46B470908427}"/>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836129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x-none" dirty="0"/>
              <a:t>Creando su historia</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Actividad #2</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376485"/>
            <a:ext cx="10515600" cy="3516315"/>
          </a:xfrm>
        </p:spPr>
        <p:txBody>
          <a:bodyPr>
            <a:normAutofit/>
          </a:bodyPr>
          <a:lstStyle/>
          <a:p>
            <a:pPr>
              <a:lnSpc>
                <a:spcPct val="107000"/>
              </a:lnSpc>
              <a:spcBef>
                <a:spcPts val="0"/>
              </a:spcBef>
              <a:spcAft>
                <a:spcPts val="800"/>
              </a:spcAft>
            </a:pPr>
            <a:r>
              <a:rPr lang="x-none" dirty="0">
                <a:ea typeface="Calibri" panose="020F0502020204030204" pitchFamily="34" charset="0"/>
                <a:cs typeface="Times New Roman" panose="02020603050405020304" pitchFamily="18" charset="0"/>
              </a:rPr>
              <a:t>¿Cual es su desempeño como líder dentro o fuera del campo?</a:t>
            </a:r>
          </a:p>
          <a:p>
            <a:pPr>
              <a:lnSpc>
                <a:spcPct val="107000"/>
              </a:lnSpc>
              <a:spcBef>
                <a:spcPts val="0"/>
              </a:spcBef>
              <a:spcAft>
                <a:spcPts val="800"/>
              </a:spcAft>
            </a:pPr>
            <a:r>
              <a:rPr lang="x-none" dirty="0">
                <a:ea typeface="Calibri" panose="020F0502020204030204" pitchFamily="34" charset="0"/>
                <a:cs typeface="Times New Roman" panose="02020603050405020304" pitchFamily="18" charset="0"/>
              </a:rPr>
              <a:t>Por favor, cuéntenos sobre sus momentos más </a:t>
            </a:r>
            <a:r>
              <a:rPr lang="x-none">
                <a:ea typeface="Calibri" panose="020F0502020204030204" pitchFamily="34" charset="0"/>
                <a:cs typeface="Times New Roman" panose="02020603050405020304" pitchFamily="18" charset="0"/>
              </a:rPr>
              <a:t>orgullosos </a:t>
            </a:r>
            <a:br>
              <a:rPr lang="en-US" dirty="0">
                <a:ea typeface="Calibri" panose="020F0502020204030204" pitchFamily="34" charset="0"/>
                <a:cs typeface="Times New Roman" panose="02020603050405020304" pitchFamily="18" charset="0"/>
              </a:rPr>
            </a:br>
            <a:r>
              <a:rPr lang="x-none">
                <a:ea typeface="Calibri" panose="020F0502020204030204" pitchFamily="34" charset="0"/>
                <a:cs typeface="Times New Roman" panose="02020603050405020304" pitchFamily="18" charset="0"/>
              </a:rPr>
              <a:t>o </a:t>
            </a:r>
            <a:r>
              <a:rPr lang="x-none" dirty="0">
                <a:ea typeface="Calibri" panose="020F0502020204030204" pitchFamily="34" charset="0"/>
                <a:cs typeface="Times New Roman" panose="02020603050405020304" pitchFamily="18" charset="0"/>
              </a:rPr>
              <a:t>memorables. ¿Cómo se sintió durante este momento?</a:t>
            </a:r>
          </a:p>
          <a:p>
            <a:pPr>
              <a:lnSpc>
                <a:spcPct val="107000"/>
              </a:lnSpc>
              <a:spcBef>
                <a:spcPts val="0"/>
              </a:spcBef>
              <a:spcAft>
                <a:spcPts val="800"/>
              </a:spcAft>
            </a:pPr>
            <a:r>
              <a:rPr lang="x-none" dirty="0">
                <a:ea typeface="Calibri" panose="020F0502020204030204" pitchFamily="34" charset="0"/>
                <a:cs typeface="Times New Roman" panose="02020603050405020304" pitchFamily="18" charset="0"/>
              </a:rPr>
              <a:t>¿Cómo muestra su historia sus talentos y habilidades?</a:t>
            </a:r>
          </a:p>
          <a:p>
            <a:pPr>
              <a:lnSpc>
                <a:spcPct val="107000"/>
              </a:lnSpc>
              <a:spcBef>
                <a:spcPts val="0"/>
              </a:spcBef>
              <a:spcAft>
                <a:spcPts val="800"/>
              </a:spcAft>
            </a:pPr>
            <a:r>
              <a:rPr lang="x-none" dirty="0">
                <a:ea typeface="Calibri" panose="020F0502020204030204" pitchFamily="34" charset="0"/>
                <a:cs typeface="Times New Roman" panose="02020603050405020304" pitchFamily="18" charset="0"/>
              </a:rPr>
              <a:t>¿Cuál es su objetivo como Atleta Líder?</a:t>
            </a:r>
          </a:p>
          <a:p>
            <a:pPr>
              <a:lnSpc>
                <a:spcPct val="107000"/>
              </a:lnSpc>
              <a:spcBef>
                <a:spcPts val="0"/>
              </a:spcBef>
              <a:spcAft>
                <a:spcPts val="800"/>
              </a:spcAft>
            </a:pPr>
            <a:r>
              <a:rPr lang="x-none" dirty="0">
                <a:ea typeface="Calibri" panose="020F0502020204030204" pitchFamily="34" charset="0"/>
                <a:cs typeface="Times New Roman" panose="02020603050405020304" pitchFamily="18" charset="0"/>
              </a:rPr>
              <a:t>¿Qué es lo que quiere que todos sepan sobre usted?</a:t>
            </a:r>
          </a:p>
        </p:txBody>
      </p:sp>
      <p:sp>
        <p:nvSpPr>
          <p:cNvPr id="5" name="TextBox 4">
            <a:extLst>
              <a:ext uri="{FF2B5EF4-FFF2-40B4-BE49-F238E27FC236}">
                <a16:creationId xmlns:a16="http://schemas.microsoft.com/office/drawing/2014/main" id="{5B353D0E-6688-4651-8A80-4F0CE990F149}"/>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12253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x-none" dirty="0"/>
              <a:t>Creando su historia</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Actividad #2</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3186023"/>
            <a:ext cx="10515600" cy="2437371"/>
          </a:xfrm>
        </p:spPr>
        <p:txBody>
          <a:bodyPr>
            <a:normAutofit/>
          </a:bodyPr>
          <a:lstStyle/>
          <a:p>
            <a:pPr>
              <a:lnSpc>
                <a:spcPct val="107000"/>
              </a:lnSpc>
              <a:spcBef>
                <a:spcPts val="0"/>
              </a:spcBef>
              <a:spcAft>
                <a:spcPts val="800"/>
              </a:spcAft>
            </a:pPr>
            <a:r>
              <a:rPr lang="x-none" dirty="0">
                <a:ea typeface="Calibri" panose="020F0502020204030204" pitchFamily="34" charset="0"/>
                <a:cs typeface="Times New Roman" panose="02020603050405020304" pitchFamily="18" charset="0"/>
              </a:rPr>
              <a:t>Su viaje como atleta competidor</a:t>
            </a:r>
          </a:p>
          <a:p>
            <a:pPr>
              <a:lnSpc>
                <a:spcPct val="107000"/>
              </a:lnSpc>
              <a:spcBef>
                <a:spcPts val="0"/>
              </a:spcBef>
              <a:spcAft>
                <a:spcPts val="800"/>
              </a:spcAft>
            </a:pPr>
            <a:r>
              <a:rPr lang="x-none" dirty="0">
                <a:ea typeface="Calibri" panose="020F0502020204030204" pitchFamily="34" charset="0"/>
                <a:cs typeface="Times New Roman" panose="02020603050405020304" pitchFamily="18" charset="0"/>
              </a:rPr>
              <a:t>Su rol de liderazgo como </a:t>
            </a:r>
            <a:r>
              <a:rPr lang="x-none">
                <a:ea typeface="Calibri" panose="020F0502020204030204" pitchFamily="34" charset="0"/>
                <a:cs typeface="Times New Roman" panose="02020603050405020304" pitchFamily="18" charset="0"/>
              </a:rPr>
              <a:t>Atleta Líder</a:t>
            </a:r>
            <a:endParaRPr lang="x-none" dirty="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x-none" dirty="0">
                <a:ea typeface="Calibri" panose="020F0502020204030204" pitchFamily="34" charset="0"/>
                <a:cs typeface="Times New Roman" panose="02020603050405020304" pitchFamily="18" charset="0"/>
              </a:rPr>
              <a:t>Su trabajo y vida independiente ahora</a:t>
            </a:r>
          </a:p>
          <a:p>
            <a:pPr>
              <a:lnSpc>
                <a:spcPct val="107000"/>
              </a:lnSpc>
              <a:spcBef>
                <a:spcPts val="0"/>
              </a:spcBef>
              <a:spcAft>
                <a:spcPts val="800"/>
              </a:spcAft>
            </a:pPr>
            <a:r>
              <a:rPr lang="x-none" dirty="0">
                <a:ea typeface="Calibri" panose="020F0502020204030204" pitchFamily="34" charset="0"/>
                <a:cs typeface="Times New Roman" panose="02020603050405020304" pitchFamily="18" charset="0"/>
              </a:rPr>
              <a:t>Su vida al crecer y los obstáculos que enfrentó</a:t>
            </a:r>
          </a:p>
        </p:txBody>
      </p:sp>
      <p:sp>
        <p:nvSpPr>
          <p:cNvPr id="5" name="Title 1">
            <a:extLst>
              <a:ext uri="{FF2B5EF4-FFF2-40B4-BE49-F238E27FC236}">
                <a16:creationId xmlns:a16="http://schemas.microsoft.com/office/drawing/2014/main" id="{3A4A187D-0C97-0342-BB24-BDECA483A07A}"/>
              </a:ext>
            </a:extLst>
          </p:cNvPr>
          <p:cNvSpPr txBox="1">
            <a:spLocks/>
          </p:cNvSpPr>
          <p:nvPr/>
        </p:nvSpPr>
        <p:spPr>
          <a:xfrm>
            <a:off x="838200" y="233917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i="1" dirty="0">
                <a:solidFill>
                  <a:srgbClr val="179984"/>
                </a:solidFill>
              </a:rPr>
              <a:t>¿Cuál es el enfoque de su historia?</a:t>
            </a:r>
          </a:p>
        </p:txBody>
      </p:sp>
      <p:sp>
        <p:nvSpPr>
          <p:cNvPr id="6" name="TextBox 5">
            <a:extLst>
              <a:ext uri="{FF2B5EF4-FFF2-40B4-BE49-F238E27FC236}">
                <a16:creationId xmlns:a16="http://schemas.microsoft.com/office/drawing/2014/main" id="{5B62DEDE-FDA6-42BE-8C89-7C6122FCB40B}"/>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370827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x-none" dirty="0"/>
              <a:t>Creando su historia</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Actividad #2</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3737080"/>
            <a:ext cx="6545240" cy="2437371"/>
          </a:xfrm>
        </p:spPr>
        <p:txBody>
          <a:bodyPr>
            <a:normAutofit/>
          </a:bodyPr>
          <a:lstStyle/>
          <a:p>
            <a:pPr>
              <a:lnSpc>
                <a:spcPct val="107000"/>
              </a:lnSpc>
              <a:spcBef>
                <a:spcPts val="0"/>
              </a:spcBef>
              <a:spcAft>
                <a:spcPts val="800"/>
              </a:spcAft>
            </a:pPr>
            <a:r>
              <a:rPr lang="x-none" dirty="0">
                <a:ea typeface="Calibri" panose="020F0502020204030204" pitchFamily="34" charset="0"/>
                <a:cs typeface="Times New Roman" panose="02020603050405020304" pitchFamily="18" charset="0"/>
              </a:rPr>
              <a:t>Incluya cualquier detalle </a:t>
            </a:r>
            <a:r>
              <a:rPr lang="x-none">
                <a:ea typeface="Calibri" panose="020F0502020204030204" pitchFamily="34" charset="0"/>
                <a:cs typeface="Times New Roman" panose="02020603050405020304" pitchFamily="18" charset="0"/>
              </a:rPr>
              <a:t>excepcional </a:t>
            </a:r>
            <a:br>
              <a:rPr lang="en-US" dirty="0">
                <a:ea typeface="Calibri" panose="020F0502020204030204" pitchFamily="34" charset="0"/>
                <a:cs typeface="Times New Roman" panose="02020603050405020304" pitchFamily="18" charset="0"/>
              </a:rPr>
            </a:br>
            <a:r>
              <a:rPr lang="x-none">
                <a:ea typeface="Calibri" panose="020F0502020204030204" pitchFamily="34" charset="0"/>
                <a:cs typeface="Times New Roman" panose="02020603050405020304" pitchFamily="18" charset="0"/>
              </a:rPr>
              <a:t>de </a:t>
            </a:r>
            <a:r>
              <a:rPr lang="x-none" dirty="0">
                <a:ea typeface="Calibri" panose="020F0502020204030204" pitchFamily="34" charset="0"/>
                <a:cs typeface="Times New Roman" panose="02020603050405020304" pitchFamily="18" charset="0"/>
              </a:rPr>
              <a:t>su historia. ¿Hay algún </a:t>
            </a:r>
            <a:r>
              <a:rPr lang="x-none">
                <a:ea typeface="Calibri" panose="020F0502020204030204" pitchFamily="34" charset="0"/>
                <a:cs typeface="Times New Roman" panose="02020603050405020304" pitchFamily="18" charset="0"/>
              </a:rPr>
              <a:t>momento </a:t>
            </a:r>
            <a:br>
              <a:rPr lang="en-US" dirty="0">
                <a:ea typeface="Calibri" panose="020F0502020204030204" pitchFamily="34" charset="0"/>
                <a:cs typeface="Times New Roman" panose="02020603050405020304" pitchFamily="18" charset="0"/>
              </a:rPr>
            </a:br>
            <a:r>
              <a:rPr lang="x-none">
                <a:ea typeface="Calibri" panose="020F0502020204030204" pitchFamily="34" charset="0"/>
                <a:cs typeface="Times New Roman" panose="02020603050405020304" pitchFamily="18" charset="0"/>
              </a:rPr>
              <a:t>o </a:t>
            </a:r>
            <a:r>
              <a:rPr lang="x-none" dirty="0">
                <a:ea typeface="Calibri" panose="020F0502020204030204" pitchFamily="34" charset="0"/>
                <a:cs typeface="Times New Roman" panose="02020603050405020304" pitchFamily="18" charset="0"/>
              </a:rPr>
              <a:t>coincidencia </a:t>
            </a:r>
            <a:r>
              <a:rPr lang="x-none">
                <a:ea typeface="Calibri" panose="020F0502020204030204" pitchFamily="34" charset="0"/>
                <a:cs typeface="Times New Roman" panose="02020603050405020304" pitchFamily="18" charset="0"/>
              </a:rPr>
              <a:t>impactante </a:t>
            </a:r>
            <a:br>
              <a:rPr lang="en-US" dirty="0">
                <a:ea typeface="Calibri" panose="020F0502020204030204" pitchFamily="34" charset="0"/>
                <a:cs typeface="Times New Roman" panose="02020603050405020304" pitchFamily="18" charset="0"/>
              </a:rPr>
            </a:br>
            <a:r>
              <a:rPr lang="x-none">
                <a:ea typeface="Calibri" panose="020F0502020204030204" pitchFamily="34" charset="0"/>
                <a:cs typeface="Times New Roman" panose="02020603050405020304" pitchFamily="18" charset="0"/>
              </a:rPr>
              <a:t>o </a:t>
            </a:r>
            <a:r>
              <a:rPr lang="x-none" dirty="0">
                <a:ea typeface="Calibri" panose="020F0502020204030204" pitchFamily="34" charset="0"/>
                <a:cs typeface="Times New Roman" panose="02020603050405020304" pitchFamily="18" charset="0"/>
              </a:rPr>
              <a:t>sorprendente que </a:t>
            </a:r>
            <a:r>
              <a:rPr lang="x-none">
                <a:ea typeface="Calibri" panose="020F0502020204030204" pitchFamily="34" charset="0"/>
                <a:cs typeface="Times New Roman" panose="02020603050405020304" pitchFamily="18" charset="0"/>
              </a:rPr>
              <a:t>destaque </a:t>
            </a:r>
            <a:br>
              <a:rPr lang="en-US" dirty="0">
                <a:ea typeface="Calibri" panose="020F0502020204030204" pitchFamily="34" charset="0"/>
                <a:cs typeface="Times New Roman" panose="02020603050405020304" pitchFamily="18" charset="0"/>
              </a:rPr>
            </a:br>
            <a:r>
              <a:rPr lang="x-none">
                <a:ea typeface="Calibri" panose="020F0502020204030204" pitchFamily="34" charset="0"/>
                <a:cs typeface="Times New Roman" panose="02020603050405020304" pitchFamily="18" charset="0"/>
              </a:rPr>
              <a:t>en </a:t>
            </a:r>
            <a:r>
              <a:rPr lang="x-none" dirty="0">
                <a:ea typeface="Calibri" panose="020F0502020204030204" pitchFamily="34" charset="0"/>
                <a:cs typeface="Times New Roman" panose="02020603050405020304" pitchFamily="18" charset="0"/>
              </a:rPr>
              <a:t>su historia?</a:t>
            </a:r>
          </a:p>
        </p:txBody>
      </p:sp>
      <p:sp>
        <p:nvSpPr>
          <p:cNvPr id="5" name="Title 1">
            <a:extLst>
              <a:ext uri="{FF2B5EF4-FFF2-40B4-BE49-F238E27FC236}">
                <a16:creationId xmlns:a16="http://schemas.microsoft.com/office/drawing/2014/main" id="{3A4A187D-0C97-0342-BB24-BDECA483A07A}"/>
              </a:ext>
            </a:extLst>
          </p:cNvPr>
          <p:cNvSpPr txBox="1">
            <a:spLocks/>
          </p:cNvSpPr>
          <p:nvPr/>
        </p:nvSpPr>
        <p:spPr>
          <a:xfrm>
            <a:off x="838200" y="2339170"/>
            <a:ext cx="5765800" cy="1196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i="1" dirty="0">
                <a:solidFill>
                  <a:srgbClr val="179984"/>
                </a:solidFill>
              </a:rPr>
              <a:t>¿Describir el </a:t>
            </a:r>
            <a:r>
              <a:rPr lang="x-none" sz="2800" b="1" dirty="0">
                <a:solidFill>
                  <a:srgbClr val="179984"/>
                </a:solidFill>
              </a:rPr>
              <a:t>antes </a:t>
            </a:r>
            <a:r>
              <a:rPr lang="x-none" sz="2800" b="1" i="1" dirty="0">
                <a:solidFill>
                  <a:srgbClr val="179984"/>
                </a:solidFill>
              </a:rPr>
              <a:t>y </a:t>
            </a:r>
            <a:r>
              <a:rPr lang="x-none" sz="2800" b="1" dirty="0">
                <a:solidFill>
                  <a:srgbClr val="179984"/>
                </a:solidFill>
              </a:rPr>
              <a:t>el después</a:t>
            </a:r>
            <a:r>
              <a:rPr lang="x-none" sz="2800" b="1" i="1" dirty="0">
                <a:solidFill>
                  <a:srgbClr val="179984"/>
                </a:solidFill>
              </a:rPr>
              <a:t>? Como en, ¿qué cambió? </a:t>
            </a:r>
          </a:p>
        </p:txBody>
      </p:sp>
      <p:pic>
        <p:nvPicPr>
          <p:cNvPr id="6" name="Picture 5">
            <a:extLst>
              <a:ext uri="{FF2B5EF4-FFF2-40B4-BE49-F238E27FC236}">
                <a16:creationId xmlns:a16="http://schemas.microsoft.com/office/drawing/2014/main" id="{B2C72A05-ADCF-3B4A-A2E9-E735F159EBF8}"/>
              </a:ext>
            </a:extLst>
          </p:cNvPr>
          <p:cNvPicPr>
            <a:picLocks noChangeAspect="1"/>
          </p:cNvPicPr>
          <p:nvPr/>
        </p:nvPicPr>
        <p:blipFill>
          <a:blip r:embed="rId4"/>
          <a:stretch>
            <a:fillRect/>
          </a:stretch>
        </p:blipFill>
        <p:spPr>
          <a:xfrm>
            <a:off x="7801610" y="0"/>
            <a:ext cx="4127500" cy="6858000"/>
          </a:xfrm>
          <a:prstGeom prst="rect">
            <a:avLst/>
          </a:prstGeom>
        </p:spPr>
      </p:pic>
    </p:spTree>
    <p:extLst>
      <p:ext uri="{BB962C8B-B14F-4D97-AF65-F5344CB8AC3E}">
        <p14:creationId xmlns:p14="http://schemas.microsoft.com/office/powerpoint/2010/main" val="2390342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x-none" dirty="0"/>
              <a:t>Creando su historia</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Actividad #2</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027783"/>
            <a:ext cx="10515600" cy="4283282"/>
          </a:xfrm>
        </p:spPr>
        <p:txBody>
          <a:bodyPr>
            <a:noAutofit/>
          </a:bodyPr>
          <a:lstStyle/>
          <a:p>
            <a:pPr>
              <a:lnSpc>
                <a:spcPct val="100000"/>
              </a:lnSpc>
              <a:spcBef>
                <a:spcPts val="0"/>
              </a:spcBef>
              <a:spcAft>
                <a:spcPts val="800"/>
              </a:spcAft>
            </a:pPr>
            <a:r>
              <a:rPr lang="x-none" sz="2300" dirty="0">
                <a:ea typeface="Calibri" panose="020F0502020204030204" pitchFamily="34" charset="0"/>
                <a:cs typeface="Times New Roman" panose="02020603050405020304" pitchFamily="18" charset="0"/>
              </a:rPr>
              <a:t>¿Cuándo se involucró en Olimpiadas Especiales y por qué? </a:t>
            </a:r>
          </a:p>
          <a:p>
            <a:pPr>
              <a:lnSpc>
                <a:spcPct val="100000"/>
              </a:lnSpc>
              <a:spcBef>
                <a:spcPts val="0"/>
              </a:spcBef>
              <a:spcAft>
                <a:spcPts val="800"/>
              </a:spcAft>
            </a:pPr>
            <a:r>
              <a:rPr lang="x-none" sz="2300" dirty="0">
                <a:ea typeface="Calibri" panose="020F0502020204030204" pitchFamily="34" charset="0"/>
                <a:cs typeface="Times New Roman" panose="02020603050405020304" pitchFamily="18" charset="0"/>
              </a:rPr>
              <a:t>¿Cuáles son sus deportes favoritos y por qué? </a:t>
            </a:r>
          </a:p>
          <a:p>
            <a:pPr>
              <a:lnSpc>
                <a:spcPct val="100000"/>
              </a:lnSpc>
              <a:spcBef>
                <a:spcPts val="0"/>
              </a:spcBef>
              <a:spcAft>
                <a:spcPts val="800"/>
              </a:spcAft>
            </a:pPr>
            <a:r>
              <a:rPr lang="x-none" sz="2300" dirty="0">
                <a:ea typeface="Calibri" panose="020F0502020204030204" pitchFamily="34" charset="0"/>
                <a:cs typeface="Times New Roman" panose="02020603050405020304" pitchFamily="18" charset="0"/>
              </a:rPr>
              <a:t>¿En qué se diferencia su vida desde que empezó con Olimpiadas Especiales? </a:t>
            </a:r>
          </a:p>
          <a:p>
            <a:pPr>
              <a:lnSpc>
                <a:spcPct val="100000"/>
              </a:lnSpc>
              <a:spcBef>
                <a:spcPts val="0"/>
              </a:spcBef>
              <a:spcAft>
                <a:spcPts val="800"/>
              </a:spcAft>
            </a:pPr>
            <a:r>
              <a:rPr lang="x-none" sz="2300" dirty="0">
                <a:ea typeface="Calibri" panose="020F0502020204030204" pitchFamily="34" charset="0"/>
                <a:cs typeface="Times New Roman" panose="02020603050405020304" pitchFamily="18" charset="0"/>
              </a:rPr>
              <a:t>¿Qué significa para usted Olimpiadas Especiales? ¿Cómo lo han cambiado?</a:t>
            </a:r>
          </a:p>
          <a:p>
            <a:pPr>
              <a:lnSpc>
                <a:spcPct val="100000"/>
              </a:lnSpc>
              <a:spcBef>
                <a:spcPts val="0"/>
              </a:spcBef>
              <a:spcAft>
                <a:spcPts val="800"/>
              </a:spcAft>
            </a:pPr>
            <a:r>
              <a:rPr lang="x-none" sz="2300" dirty="0">
                <a:ea typeface="Calibri" panose="020F0502020204030204" pitchFamily="34" charset="0"/>
                <a:cs typeface="Times New Roman" panose="02020603050405020304" pitchFamily="18" charset="0"/>
              </a:rPr>
              <a:t>¿De qué está más orgulloso?</a:t>
            </a:r>
          </a:p>
          <a:p>
            <a:pPr>
              <a:lnSpc>
                <a:spcPct val="100000"/>
              </a:lnSpc>
              <a:spcBef>
                <a:spcPts val="0"/>
              </a:spcBef>
              <a:spcAft>
                <a:spcPts val="800"/>
              </a:spcAft>
            </a:pPr>
            <a:r>
              <a:rPr lang="x-none" sz="2300" dirty="0">
                <a:ea typeface="Calibri" panose="020F0502020204030204" pitchFamily="34" charset="0"/>
                <a:cs typeface="Times New Roman" panose="02020603050405020304" pitchFamily="18" charset="0"/>
              </a:rPr>
              <a:t>¿Cómo se trata a las personas con discapacidad intelectual en su país</a:t>
            </a:r>
            <a:r>
              <a:rPr lang="x-none" sz="2300">
                <a:ea typeface="Calibri" panose="020F0502020204030204" pitchFamily="34" charset="0"/>
                <a:cs typeface="Times New Roman" panose="02020603050405020304" pitchFamily="18" charset="0"/>
              </a:rPr>
              <a:t>? </a:t>
            </a:r>
            <a:br>
              <a:rPr lang="en-US" sz="2300" dirty="0">
                <a:ea typeface="Calibri" panose="020F0502020204030204" pitchFamily="34" charset="0"/>
                <a:cs typeface="Times New Roman" panose="02020603050405020304" pitchFamily="18" charset="0"/>
              </a:rPr>
            </a:br>
            <a:r>
              <a:rPr lang="x-none" sz="2300">
                <a:ea typeface="Calibri" panose="020F0502020204030204" pitchFamily="34" charset="0"/>
                <a:cs typeface="Times New Roman" panose="02020603050405020304" pitchFamily="18" charset="0"/>
              </a:rPr>
              <a:t>¿</a:t>
            </a:r>
            <a:r>
              <a:rPr lang="x-none" sz="2300" dirty="0">
                <a:ea typeface="Calibri" panose="020F0502020204030204" pitchFamily="34" charset="0"/>
                <a:cs typeface="Times New Roman" panose="02020603050405020304" pitchFamily="18" charset="0"/>
              </a:rPr>
              <a:t>De qué manera esto es un problema para usted?</a:t>
            </a:r>
          </a:p>
          <a:p>
            <a:pPr>
              <a:lnSpc>
                <a:spcPct val="100000"/>
              </a:lnSpc>
              <a:spcBef>
                <a:spcPts val="0"/>
              </a:spcBef>
              <a:spcAft>
                <a:spcPts val="800"/>
              </a:spcAft>
            </a:pPr>
            <a:r>
              <a:rPr lang="x-none" sz="2300" dirty="0">
                <a:ea typeface="Calibri" panose="020F0502020204030204" pitchFamily="34" charset="0"/>
                <a:cs typeface="Times New Roman" panose="02020603050405020304" pitchFamily="18" charset="0"/>
              </a:rPr>
              <a:t>¿Cómo es que Olimpiadas Especiales ha mejorado las actitudes y ha ayudado a construir la unidad o la comunidad en su país?</a:t>
            </a:r>
          </a:p>
        </p:txBody>
      </p:sp>
      <p:sp>
        <p:nvSpPr>
          <p:cNvPr id="5" name="TextBox 4">
            <a:extLst>
              <a:ext uri="{FF2B5EF4-FFF2-40B4-BE49-F238E27FC236}">
                <a16:creationId xmlns:a16="http://schemas.microsoft.com/office/drawing/2014/main" id="{5404D872-4FA6-4A57-BF55-06CC040A4476}"/>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3927198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x-none" b="1" dirty="0">
                <a:solidFill>
                  <a:srgbClr val="016A5F"/>
                </a:solidFill>
              </a:rPr>
              <a:t>Compartir su historia</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867734" y="1782904"/>
            <a:ext cx="0" cy="4479235"/>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2904"/>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x-none" sz="3200" b="1" dirty="0">
                <a:solidFill>
                  <a:srgbClr val="179984"/>
                </a:solidFill>
              </a:rPr>
              <a:t>Actividad #3</a:t>
            </a:r>
          </a:p>
        </p:txBody>
      </p:sp>
      <p:sp>
        <p:nvSpPr>
          <p:cNvPr id="9" name="Content Placeholder 2">
            <a:extLst>
              <a:ext uri="{FF2B5EF4-FFF2-40B4-BE49-F238E27FC236}">
                <a16:creationId xmlns:a16="http://schemas.microsoft.com/office/drawing/2014/main" id="{E01C23F6-F7BF-AC4A-BA98-2DA3650C177B}"/>
              </a:ext>
            </a:extLst>
          </p:cNvPr>
          <p:cNvSpPr txBox="1">
            <a:spLocks/>
          </p:cNvSpPr>
          <p:nvPr/>
        </p:nvSpPr>
        <p:spPr>
          <a:xfrm>
            <a:off x="2610963" y="6069877"/>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x-none" sz="3200" b="1" dirty="0">
                <a:solidFill>
                  <a:srgbClr val="179984"/>
                </a:solidFill>
                <a:hlinkClick r:id="rId4"/>
              </a:rPr>
              <a:t>video</a:t>
            </a:r>
            <a:endParaRPr lang="en-US" sz="3200" b="1" dirty="0">
              <a:solidFill>
                <a:srgbClr val="179984"/>
              </a:solidFill>
            </a:endParaRPr>
          </a:p>
        </p:txBody>
      </p:sp>
      <p:pic>
        <p:nvPicPr>
          <p:cNvPr id="7" name="Picture 6">
            <a:extLst>
              <a:ext uri="{FF2B5EF4-FFF2-40B4-BE49-F238E27FC236}">
                <a16:creationId xmlns:a16="http://schemas.microsoft.com/office/drawing/2014/main" id="{DE6A425D-4FC1-9849-BEB4-9DE615613C7B}"/>
              </a:ext>
            </a:extLst>
          </p:cNvPr>
          <p:cNvPicPr>
            <a:picLocks noChangeAspect="1"/>
          </p:cNvPicPr>
          <p:nvPr/>
        </p:nvPicPr>
        <p:blipFill>
          <a:blip r:embed="rId5"/>
          <a:stretch>
            <a:fillRect/>
          </a:stretch>
        </p:blipFill>
        <p:spPr>
          <a:xfrm>
            <a:off x="2610963" y="1779039"/>
            <a:ext cx="9144000" cy="4483100"/>
          </a:xfrm>
          <a:prstGeom prst="rect">
            <a:avLst/>
          </a:prstGeom>
        </p:spPr>
      </p:pic>
      <p:sp>
        <p:nvSpPr>
          <p:cNvPr id="8" name="TextBox 7">
            <a:extLst>
              <a:ext uri="{FF2B5EF4-FFF2-40B4-BE49-F238E27FC236}">
                <a16:creationId xmlns:a16="http://schemas.microsoft.com/office/drawing/2014/main" id="{23F01177-9873-4CF8-98E6-1B9D31A5CF9F}"/>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1076141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x-none" dirty="0"/>
              <a:t>¿En dónde contar su historia?</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199" y="2516445"/>
            <a:ext cx="5521963" cy="1731417"/>
          </a:xfrm>
        </p:spPr>
        <p:txBody>
          <a:bodyPr>
            <a:noAutofit/>
          </a:bodyPr>
          <a:lstStyle/>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¿Cuáles son los lugares más comunes para que los Atletas Líderes compartan su historia?</a:t>
            </a:r>
          </a:p>
        </p:txBody>
      </p:sp>
      <p:pic>
        <p:nvPicPr>
          <p:cNvPr id="5" name="Picture 4">
            <a:extLst>
              <a:ext uri="{FF2B5EF4-FFF2-40B4-BE49-F238E27FC236}">
                <a16:creationId xmlns:a16="http://schemas.microsoft.com/office/drawing/2014/main" id="{A8AD2CD7-7CE2-D443-9DEF-077E2E8E130B}"/>
              </a:ext>
            </a:extLst>
          </p:cNvPr>
          <p:cNvPicPr>
            <a:picLocks noChangeAspect="1"/>
          </p:cNvPicPr>
          <p:nvPr/>
        </p:nvPicPr>
        <p:blipFill>
          <a:blip r:embed="rId4"/>
          <a:stretch>
            <a:fillRect/>
          </a:stretch>
        </p:blipFill>
        <p:spPr>
          <a:xfrm rot="409484">
            <a:off x="6514687" y="2265643"/>
            <a:ext cx="3913720" cy="2834073"/>
          </a:xfrm>
          <a:prstGeom prst="rect">
            <a:avLst/>
          </a:prstGeom>
        </p:spPr>
      </p:pic>
      <p:sp>
        <p:nvSpPr>
          <p:cNvPr id="6" name="TextBox 5">
            <a:extLst>
              <a:ext uri="{FF2B5EF4-FFF2-40B4-BE49-F238E27FC236}">
                <a16:creationId xmlns:a16="http://schemas.microsoft.com/office/drawing/2014/main" id="{44283A42-18ED-4B74-B931-9F9092AC54A9}"/>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2790731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199" y="445335"/>
            <a:ext cx="7350457" cy="1789865"/>
          </a:xfrm>
        </p:spPr>
        <p:txBody>
          <a:bodyPr>
            <a:noAutofit/>
          </a:bodyPr>
          <a:lstStyle/>
          <a:p>
            <a:r>
              <a:rPr lang="x-none" dirty="0"/>
              <a:t>Contar su historia a través de Medios de Comunicación</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779623"/>
            <a:ext cx="5562600" cy="2452777"/>
          </a:xfrm>
        </p:spPr>
        <p:txBody>
          <a:bodyPr>
            <a:noAutofit/>
          </a:bodyPr>
          <a:lstStyle/>
          <a:p>
            <a:pPr>
              <a:lnSpc>
                <a:spcPct val="120000"/>
              </a:lnSpc>
              <a:spcBef>
                <a:spcPts val="0"/>
              </a:spcBef>
              <a:spcAft>
                <a:spcPts val="800"/>
              </a:spcAft>
            </a:pPr>
            <a:r>
              <a:rPr lang="x-none" sz="2600" dirty="0">
                <a:ea typeface="Calibri" panose="020F0502020204030204" pitchFamily="34" charset="0"/>
                <a:cs typeface="Times New Roman" panose="02020603050405020304" pitchFamily="18" charset="0"/>
              </a:rPr>
              <a:t>Usted tiene el control.</a:t>
            </a:r>
          </a:p>
          <a:p>
            <a:pPr>
              <a:lnSpc>
                <a:spcPct val="120000"/>
              </a:lnSpc>
              <a:spcBef>
                <a:spcPts val="0"/>
              </a:spcBef>
              <a:spcAft>
                <a:spcPts val="800"/>
              </a:spcAft>
            </a:pPr>
            <a:r>
              <a:rPr lang="x-none" sz="2600" dirty="0">
                <a:ea typeface="Calibri" panose="020F0502020204030204" pitchFamily="34" charset="0"/>
                <a:cs typeface="Times New Roman" panose="02020603050405020304" pitchFamily="18" charset="0"/>
              </a:rPr>
              <a:t>Comparta lo que quiera </a:t>
            </a:r>
          </a:p>
          <a:p>
            <a:pPr>
              <a:lnSpc>
                <a:spcPct val="120000"/>
              </a:lnSpc>
              <a:spcBef>
                <a:spcPts val="0"/>
              </a:spcBef>
              <a:spcAft>
                <a:spcPts val="800"/>
              </a:spcAft>
            </a:pPr>
            <a:r>
              <a:rPr lang="x-none" sz="2600" dirty="0">
                <a:ea typeface="Calibri" panose="020F0502020204030204" pitchFamily="34" charset="0"/>
                <a:cs typeface="Times New Roman" panose="02020603050405020304" pitchFamily="18" charset="0"/>
              </a:rPr>
              <a:t>Sea auténtico, sincero, abierto.</a:t>
            </a:r>
          </a:p>
          <a:p>
            <a:pPr>
              <a:lnSpc>
                <a:spcPct val="120000"/>
              </a:lnSpc>
              <a:spcBef>
                <a:spcPts val="0"/>
              </a:spcBef>
              <a:spcAft>
                <a:spcPts val="800"/>
              </a:spcAft>
            </a:pPr>
            <a:r>
              <a:rPr lang="x-none" sz="2600" dirty="0">
                <a:ea typeface="Calibri" panose="020F0502020204030204" pitchFamily="34" charset="0"/>
                <a:cs typeface="Times New Roman" panose="02020603050405020304" pitchFamily="18" charset="0"/>
              </a:rPr>
              <a:t>Use # HASHTAGS </a:t>
            </a:r>
          </a:p>
          <a:p>
            <a:pPr>
              <a:lnSpc>
                <a:spcPct val="120000"/>
              </a:lnSpc>
              <a:spcBef>
                <a:spcPts val="0"/>
              </a:spcBef>
              <a:spcAft>
                <a:spcPts val="800"/>
              </a:spcAft>
            </a:pPr>
            <a:endParaRPr lang="en-US" sz="2600" dirty="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2C4780C-A1E8-DA42-925A-407DD8D4F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3927" y="0"/>
            <a:ext cx="3388976" cy="7003476"/>
          </a:xfrm>
          <a:prstGeom prst="rect">
            <a:avLst/>
          </a:prstGeom>
        </p:spPr>
      </p:pic>
    </p:spTree>
    <p:extLst>
      <p:ext uri="{BB962C8B-B14F-4D97-AF65-F5344CB8AC3E}">
        <p14:creationId xmlns:p14="http://schemas.microsoft.com/office/powerpoint/2010/main" val="2461620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x-none" b="1" dirty="0">
                <a:solidFill>
                  <a:schemeClr val="bg1"/>
                </a:solidFill>
              </a:rPr>
              <a:t>¿Preguntas?</a:t>
            </a:r>
          </a:p>
        </p:txBody>
      </p:sp>
      <p:sp>
        <p:nvSpPr>
          <p:cNvPr id="3" name="TextBox 2">
            <a:extLst>
              <a:ext uri="{FF2B5EF4-FFF2-40B4-BE49-F238E27FC236}">
                <a16:creationId xmlns:a16="http://schemas.microsoft.com/office/drawing/2014/main" id="{0027D077-54C0-47F2-BFF6-863CBD9B76E1}"/>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2722567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Expectativas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52570"/>
            <a:ext cx="10515600" cy="3180328"/>
          </a:xfrm>
        </p:spPr>
        <p:txBody>
          <a:bodyPr/>
          <a:lstStyle/>
          <a:p>
            <a:pPr marL="342892" indent="-342892" algn="just">
              <a:lnSpc>
                <a:spcPct val="150000"/>
              </a:lnSpc>
            </a:pPr>
            <a:r>
              <a:rPr lang="x-none" dirty="0">
                <a:latin typeface="Ubuntu Light" panose="020B0304030602030204" pitchFamily="34" charset="0"/>
              </a:rPr>
              <a:t>Ser respetuoso con la persona que habla</a:t>
            </a:r>
          </a:p>
          <a:p>
            <a:pPr marL="342892" indent="-342892" algn="just">
              <a:lnSpc>
                <a:spcPct val="150000"/>
              </a:lnSpc>
            </a:pPr>
            <a:r>
              <a:rPr lang="x-none" dirty="0">
                <a:latin typeface="Ubuntu Light" panose="020B0304030602030204" pitchFamily="34" charset="0"/>
              </a:rPr>
              <a:t>Participar en la clase</a:t>
            </a:r>
          </a:p>
          <a:p>
            <a:pPr marL="342892" indent="-342892" algn="just">
              <a:lnSpc>
                <a:spcPct val="150000"/>
              </a:lnSpc>
            </a:pPr>
            <a:r>
              <a:rPr lang="x-none" dirty="0">
                <a:latin typeface="Ubuntu Light" panose="020B0304030602030204" pitchFamily="34" charset="0"/>
              </a:rPr>
              <a:t>Hacer preguntas</a:t>
            </a:r>
          </a:p>
          <a:p>
            <a:pPr marL="342892" indent="-342892" algn="just">
              <a:lnSpc>
                <a:spcPct val="150000"/>
              </a:lnSpc>
            </a:pPr>
            <a:r>
              <a:rPr lang="x-none" dirty="0">
                <a:latin typeface="Ubuntu Light" panose="020B0304030602030204" pitchFamily="34" charset="0"/>
              </a:rPr>
              <a:t>Minimizar las distracciones</a:t>
            </a:r>
          </a:p>
          <a:p>
            <a:endParaRPr lang="en-US" dirty="0"/>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b="1" dirty="0">
                <a:solidFill>
                  <a:srgbClr val="179984"/>
                </a:solidFill>
              </a:rPr>
              <a:t>Para atletas</a:t>
            </a:r>
          </a:p>
        </p:txBody>
      </p:sp>
      <p:sp>
        <p:nvSpPr>
          <p:cNvPr id="5" name="TextBox 4">
            <a:extLst>
              <a:ext uri="{FF2B5EF4-FFF2-40B4-BE49-F238E27FC236}">
                <a16:creationId xmlns:a16="http://schemas.microsoft.com/office/drawing/2014/main" id="{91A2B196-4A5D-4ED0-B49F-295506130483}"/>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1403560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x-none" dirty="0">
                <a:solidFill>
                  <a:schemeClr val="bg1"/>
                </a:solidFill>
              </a:rPr>
              <a:t>Lección 2: Escribir un discurso</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3209524"/>
            <a:ext cx="10515600" cy="1621397"/>
          </a:xfrm>
        </p:spPr>
        <p:txBody>
          <a:bodyPr>
            <a:noAutofit/>
          </a:bodyPr>
          <a:lstStyle/>
          <a:p>
            <a:pPr marL="257168" indent="-257168" algn="just">
              <a:lnSpc>
                <a:spcPct val="150000"/>
              </a:lnSpc>
            </a:pPr>
            <a:r>
              <a:rPr lang="x-none" sz="2600" b="1" dirty="0">
                <a:solidFill>
                  <a:schemeClr val="bg1"/>
                </a:solidFill>
                <a:latin typeface="Ubuntu Light" panose="020B0304030602030204" pitchFamily="34" charset="0"/>
              </a:rPr>
              <a:t>Aprenda los pasos que debe seguir para escribir un discurso.</a:t>
            </a:r>
          </a:p>
          <a:p>
            <a:pPr marL="257168" indent="-257168" algn="just">
              <a:lnSpc>
                <a:spcPct val="150000"/>
              </a:lnSpc>
            </a:pPr>
            <a:r>
              <a:rPr lang="x-none" sz="2600" b="1" dirty="0">
                <a:solidFill>
                  <a:schemeClr val="bg1"/>
                </a:solidFill>
                <a:latin typeface="Ubuntu Light" panose="020B0304030602030204" pitchFamily="34" charset="0"/>
              </a:rPr>
              <a:t>Aprenda la importancia del trabajo colaborativo a la </a:t>
            </a:r>
            <a:r>
              <a:rPr lang="x-none" sz="2600" b="1">
                <a:solidFill>
                  <a:schemeClr val="bg1"/>
                </a:solidFill>
                <a:latin typeface="Ubuntu Light" panose="020B0304030602030204" pitchFamily="34" charset="0"/>
              </a:rPr>
              <a:t>hora </a:t>
            </a:r>
            <a:br>
              <a:rPr lang="en-US" sz="2600" b="1" dirty="0">
                <a:solidFill>
                  <a:schemeClr val="bg1"/>
                </a:solidFill>
                <a:latin typeface="Ubuntu Light" panose="020B0304030602030204" pitchFamily="34" charset="0"/>
              </a:rPr>
            </a:br>
            <a:r>
              <a:rPr lang="x-none" sz="2600" b="1">
                <a:solidFill>
                  <a:schemeClr val="bg1"/>
                </a:solidFill>
                <a:latin typeface="Ubuntu Light" panose="020B0304030602030204" pitchFamily="34" charset="0"/>
              </a:rPr>
              <a:t>de </a:t>
            </a:r>
            <a:r>
              <a:rPr lang="x-none" sz="2600" b="1" dirty="0">
                <a:solidFill>
                  <a:schemeClr val="bg1"/>
                </a:solidFill>
                <a:latin typeface="Ubuntu Light" panose="020B0304030602030204" pitchFamily="34" charset="0"/>
              </a:rPr>
              <a:t>escribir un discurso</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883961"/>
            <a:ext cx="10515600" cy="781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60000"/>
              </a:lnSpc>
              <a:spcBef>
                <a:spcPts val="0"/>
              </a:spcBef>
            </a:pPr>
            <a:r>
              <a:rPr lang="x-none" sz="37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En esta lección:</a:t>
            </a:r>
          </a:p>
        </p:txBody>
      </p:sp>
    </p:spTree>
    <p:extLst>
      <p:ext uri="{BB962C8B-B14F-4D97-AF65-F5344CB8AC3E}">
        <p14:creationId xmlns:p14="http://schemas.microsoft.com/office/powerpoint/2010/main" val="3100541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x-none" b="1" dirty="0">
                <a:solidFill>
                  <a:srgbClr val="016A5F"/>
                </a:solidFill>
              </a:rPr>
              <a:t>¿Qué es un discurso?</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121387" y="1782904"/>
            <a:ext cx="0" cy="4479235"/>
          </a:xfrm>
          <a:prstGeom prst="line">
            <a:avLst/>
          </a:prstGeom>
          <a:ln w="3810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2904"/>
            <a:ext cx="0" cy="4479235"/>
          </a:xfrm>
          <a:prstGeom prst="line">
            <a:avLst/>
          </a:prstGeom>
          <a:ln w="3197225">
            <a:solidFill>
              <a:srgbClr val="016A5F"/>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367CB27-F126-5148-A092-6634F2E30B1F}"/>
              </a:ext>
            </a:extLst>
          </p:cNvPr>
          <p:cNvPicPr>
            <a:picLocks noChangeAspect="1"/>
          </p:cNvPicPr>
          <p:nvPr/>
        </p:nvPicPr>
        <p:blipFill>
          <a:blip r:embed="rId4"/>
          <a:stretch>
            <a:fillRect/>
          </a:stretch>
        </p:blipFill>
        <p:spPr>
          <a:xfrm>
            <a:off x="3180080" y="1782904"/>
            <a:ext cx="7315197" cy="4490718"/>
          </a:xfrm>
          <a:prstGeom prst="rect">
            <a:avLst/>
          </a:prstGeom>
        </p:spPr>
      </p:pic>
      <p:sp>
        <p:nvSpPr>
          <p:cNvPr id="7" name="TextBox 6">
            <a:extLst>
              <a:ext uri="{FF2B5EF4-FFF2-40B4-BE49-F238E27FC236}">
                <a16:creationId xmlns:a16="http://schemas.microsoft.com/office/drawing/2014/main" id="{4DFBC95E-CAD0-4A0E-8128-8A634BF65F4F}"/>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78629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Tipos de discursos</a:t>
            </a:r>
          </a:p>
        </p:txBody>
      </p:sp>
      <p:graphicFrame>
        <p:nvGraphicFramePr>
          <p:cNvPr id="6" name="Table 5">
            <a:extLst>
              <a:ext uri="{FF2B5EF4-FFF2-40B4-BE49-F238E27FC236}">
                <a16:creationId xmlns:a16="http://schemas.microsoft.com/office/drawing/2014/main" id="{FD07E69A-F3B4-9542-BB94-D11FEAEC83BE}"/>
              </a:ext>
            </a:extLst>
          </p:cNvPr>
          <p:cNvGraphicFramePr>
            <a:graphicFrameLocks noGrp="1"/>
          </p:cNvGraphicFramePr>
          <p:nvPr>
            <p:extLst>
              <p:ext uri="{D42A27DB-BD31-4B8C-83A1-F6EECF244321}">
                <p14:modId xmlns:p14="http://schemas.microsoft.com/office/powerpoint/2010/main" val="2949975229"/>
              </p:ext>
            </p:extLst>
          </p:nvPr>
        </p:nvGraphicFramePr>
        <p:xfrm>
          <a:off x="693820" y="4410658"/>
          <a:ext cx="11104203" cy="1488576"/>
        </p:xfrm>
        <a:graphic>
          <a:graphicData uri="http://schemas.openxmlformats.org/drawingml/2006/table">
            <a:tbl>
              <a:tblPr firstRow="1" firstCol="1" bandRow="1">
                <a:tableStyleId>{3B4B98B0-60AC-42C2-AFA5-B58CD77FA1E5}</a:tableStyleId>
              </a:tblPr>
              <a:tblGrid>
                <a:gridCol w="3700609">
                  <a:extLst>
                    <a:ext uri="{9D8B030D-6E8A-4147-A177-3AD203B41FA5}">
                      <a16:colId xmlns:a16="http://schemas.microsoft.com/office/drawing/2014/main" val="3009494789"/>
                    </a:ext>
                  </a:extLst>
                </a:gridCol>
                <a:gridCol w="3701797">
                  <a:extLst>
                    <a:ext uri="{9D8B030D-6E8A-4147-A177-3AD203B41FA5}">
                      <a16:colId xmlns:a16="http://schemas.microsoft.com/office/drawing/2014/main" val="3780488302"/>
                    </a:ext>
                  </a:extLst>
                </a:gridCol>
                <a:gridCol w="3701797">
                  <a:extLst>
                    <a:ext uri="{9D8B030D-6E8A-4147-A177-3AD203B41FA5}">
                      <a16:colId xmlns:a16="http://schemas.microsoft.com/office/drawing/2014/main" val="3370377019"/>
                    </a:ext>
                  </a:extLst>
                </a:gridCol>
              </a:tblGrid>
              <a:tr h="351880">
                <a:tc>
                  <a:txBody>
                    <a:bodyPr/>
                    <a:lstStyle/>
                    <a:p>
                      <a:pPr marL="0" marR="0" algn="ctr">
                        <a:lnSpc>
                          <a:spcPct val="100000"/>
                        </a:lnSpc>
                        <a:spcBef>
                          <a:spcPts val="0"/>
                        </a:spcBef>
                        <a:spcAft>
                          <a:spcPts val="0"/>
                        </a:spcAft>
                      </a:pPr>
                      <a:r>
                        <a:rPr lang="x-none" sz="1800" dirty="0">
                          <a:solidFill>
                            <a:srgbClr val="179984"/>
                          </a:solidFill>
                          <a:effectLst/>
                          <a:latin typeface="Ubuntu" panose="020B0504030602030204" pitchFamily="34" charset="0"/>
                        </a:rPr>
                        <a:t>Informar</a:t>
                      </a:r>
                      <a:endParaRPr lang="en-US" sz="1800" dirty="0">
                        <a:solidFill>
                          <a:srgbClr val="179984"/>
                        </a:solidFill>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tc>
                <a:tc>
                  <a:txBody>
                    <a:bodyPr/>
                    <a:lstStyle/>
                    <a:p>
                      <a:pPr marL="0" marR="0" algn="ctr">
                        <a:lnSpc>
                          <a:spcPct val="100000"/>
                        </a:lnSpc>
                        <a:spcBef>
                          <a:spcPts val="0"/>
                        </a:spcBef>
                        <a:spcAft>
                          <a:spcPts val="0"/>
                        </a:spcAft>
                      </a:pPr>
                      <a:r>
                        <a:rPr lang="x-none" sz="1800" dirty="0">
                          <a:solidFill>
                            <a:srgbClr val="179984"/>
                          </a:solidFill>
                          <a:effectLst/>
                          <a:latin typeface="Ubuntu" panose="020B0504030602030204" pitchFamily="34" charset="0"/>
                        </a:rPr>
                        <a:t>Convencer</a:t>
                      </a:r>
                      <a:endParaRPr lang="en-US" sz="1800" dirty="0">
                        <a:solidFill>
                          <a:srgbClr val="179984"/>
                        </a:solidFill>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tc>
                <a:tc>
                  <a:txBody>
                    <a:bodyPr/>
                    <a:lstStyle/>
                    <a:p>
                      <a:pPr marL="0" marR="0" algn="ctr">
                        <a:lnSpc>
                          <a:spcPct val="100000"/>
                        </a:lnSpc>
                        <a:spcBef>
                          <a:spcPts val="0"/>
                        </a:spcBef>
                        <a:spcAft>
                          <a:spcPts val="0"/>
                        </a:spcAft>
                      </a:pPr>
                      <a:r>
                        <a:rPr lang="x-none" sz="1800" dirty="0">
                          <a:solidFill>
                            <a:srgbClr val="179984"/>
                          </a:solidFill>
                          <a:effectLst/>
                          <a:latin typeface="Ubuntu" panose="020B0504030602030204" pitchFamily="34" charset="0"/>
                        </a:rPr>
                        <a:t>Entretener</a:t>
                      </a:r>
                      <a:endParaRPr lang="en-US" sz="1800" dirty="0">
                        <a:solidFill>
                          <a:srgbClr val="179984"/>
                        </a:solidFill>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tc>
                <a:extLst>
                  <a:ext uri="{0D108BD9-81ED-4DB2-BD59-A6C34878D82A}">
                    <a16:rowId xmlns:a16="http://schemas.microsoft.com/office/drawing/2014/main" val="3154514235"/>
                  </a:ext>
                </a:extLst>
              </a:tr>
              <a:tr h="1136696">
                <a:tc>
                  <a:txBody>
                    <a:bodyPr/>
                    <a:lstStyle/>
                    <a:p>
                      <a:pPr marL="0" marR="0">
                        <a:lnSpc>
                          <a:spcPct val="100000"/>
                        </a:lnSpc>
                        <a:spcBef>
                          <a:spcPts val="0"/>
                        </a:spcBef>
                        <a:spcAft>
                          <a:spcPts val="0"/>
                        </a:spcAft>
                      </a:pPr>
                      <a:endParaRPr lang="en-US" sz="1800" b="0" dirty="0">
                        <a:effectLst/>
                        <a:latin typeface="Ubuntu" panose="020B0504030602030204" pitchFamily="34" charset="0"/>
                      </a:endParaRPr>
                    </a:p>
                    <a:p>
                      <a:pPr marL="0" marR="0">
                        <a:lnSpc>
                          <a:spcPct val="100000"/>
                        </a:lnSpc>
                        <a:spcBef>
                          <a:spcPts val="0"/>
                        </a:spcBef>
                        <a:spcAft>
                          <a:spcPts val="0"/>
                        </a:spcAft>
                      </a:pPr>
                      <a:r>
                        <a:rPr lang="x-none" sz="1800" b="0" dirty="0">
                          <a:effectLst/>
                          <a:latin typeface="Ubuntu" panose="020B0504030602030204" pitchFamily="34" charset="0"/>
                        </a:rPr>
                        <a:t>El objetivo es informar y educar.</a:t>
                      </a:r>
                      <a:endParaRPr lang="en-US" sz="1800" b="0" dirty="0">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solidFill>
                      <a:srgbClr val="179984">
                        <a:alpha val="20000"/>
                      </a:srgbClr>
                    </a:solidFill>
                  </a:tcPr>
                </a:tc>
                <a:tc>
                  <a:txBody>
                    <a:bodyPr/>
                    <a:lstStyle/>
                    <a:p>
                      <a:pPr marL="0" marR="0">
                        <a:lnSpc>
                          <a:spcPct val="100000"/>
                        </a:lnSpc>
                        <a:spcBef>
                          <a:spcPts val="0"/>
                        </a:spcBef>
                        <a:spcAft>
                          <a:spcPts val="0"/>
                        </a:spcAft>
                      </a:pPr>
                      <a:endParaRPr lang="en-US" sz="1800" dirty="0">
                        <a:effectLst/>
                        <a:latin typeface="Ubuntu" panose="020B0504030602030204" pitchFamily="34" charset="0"/>
                      </a:endParaRPr>
                    </a:p>
                    <a:p>
                      <a:pPr marL="0" marR="0">
                        <a:lnSpc>
                          <a:spcPct val="100000"/>
                        </a:lnSpc>
                        <a:spcBef>
                          <a:spcPts val="0"/>
                        </a:spcBef>
                        <a:spcAft>
                          <a:spcPts val="0"/>
                        </a:spcAft>
                      </a:pPr>
                      <a:r>
                        <a:rPr lang="x-none" sz="1800" dirty="0">
                          <a:effectLst/>
                          <a:latin typeface="Ubuntu" panose="020B0504030602030204" pitchFamily="34" charset="0"/>
                        </a:rPr>
                        <a:t>El objetivo es hacer que todos sientan, piensen y actúen.</a:t>
                      </a:r>
                      <a:endParaRPr lang="en-US" sz="1800" dirty="0">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solidFill>
                      <a:srgbClr val="179984">
                        <a:alpha val="20000"/>
                      </a:srgbClr>
                    </a:solidFill>
                  </a:tcPr>
                </a:tc>
                <a:tc>
                  <a:txBody>
                    <a:bodyPr/>
                    <a:lstStyle/>
                    <a:p>
                      <a:pPr marL="0" marR="0">
                        <a:lnSpc>
                          <a:spcPct val="100000"/>
                        </a:lnSpc>
                        <a:spcBef>
                          <a:spcPts val="0"/>
                        </a:spcBef>
                        <a:spcAft>
                          <a:spcPts val="0"/>
                        </a:spcAft>
                      </a:pPr>
                      <a:endParaRPr lang="en-US" sz="1800" dirty="0">
                        <a:effectLst/>
                        <a:latin typeface="Ubuntu" panose="020B0504030602030204" pitchFamily="34" charset="0"/>
                      </a:endParaRPr>
                    </a:p>
                    <a:p>
                      <a:pPr marL="0" marR="0">
                        <a:lnSpc>
                          <a:spcPct val="100000"/>
                        </a:lnSpc>
                        <a:spcBef>
                          <a:spcPts val="0"/>
                        </a:spcBef>
                        <a:spcAft>
                          <a:spcPts val="0"/>
                        </a:spcAft>
                      </a:pPr>
                      <a:r>
                        <a:rPr lang="x-none" sz="1800" dirty="0">
                          <a:effectLst/>
                          <a:latin typeface="Ubuntu" panose="020B0504030602030204" pitchFamily="34" charset="0"/>
                        </a:rPr>
                        <a:t>El objetivo es captar la atención de todos con un mensaje divertido.</a:t>
                      </a:r>
                      <a:endParaRPr lang="en-US" sz="1800" dirty="0">
                        <a:effectLst/>
                        <a:latin typeface="Ubuntu" panose="020B0504030602030204" pitchFamily="34" charset="0"/>
                        <a:ea typeface="Calibri" panose="020F0502020204030204" pitchFamily="34" charset="0"/>
                        <a:cs typeface="Times New Roman" panose="02020603050405020304" pitchFamily="18" charset="0"/>
                      </a:endParaRPr>
                    </a:p>
                  </a:txBody>
                  <a:tcPr marL="92904" marR="92904" marT="0" marB="0">
                    <a:solidFill>
                      <a:srgbClr val="179984">
                        <a:alpha val="20000"/>
                      </a:srgbClr>
                    </a:solidFill>
                  </a:tcPr>
                </a:tc>
                <a:extLst>
                  <a:ext uri="{0D108BD9-81ED-4DB2-BD59-A6C34878D82A}">
                    <a16:rowId xmlns:a16="http://schemas.microsoft.com/office/drawing/2014/main" val="878519130"/>
                  </a:ext>
                </a:extLst>
              </a:tr>
            </a:tbl>
          </a:graphicData>
        </a:graphic>
      </p:graphicFrame>
      <p:sp>
        <p:nvSpPr>
          <p:cNvPr id="7" name="Title 1">
            <a:extLst>
              <a:ext uri="{FF2B5EF4-FFF2-40B4-BE49-F238E27FC236}">
                <a16:creationId xmlns:a16="http://schemas.microsoft.com/office/drawing/2014/main" id="{61D55BCD-BC7E-4749-811B-F12DB9E0A550}"/>
              </a:ext>
            </a:extLst>
          </p:cNvPr>
          <p:cNvSpPr txBox="1">
            <a:spLocks/>
          </p:cNvSpPr>
          <p:nvPr/>
        </p:nvSpPr>
        <p:spPr>
          <a:xfrm>
            <a:off x="1009813" y="3080083"/>
            <a:ext cx="2900110" cy="9565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gn="ctr"/>
            <a:r>
              <a:rPr lang="x-none" sz="3600" b="1" dirty="0">
                <a:solidFill>
                  <a:srgbClr val="179984"/>
                </a:solidFill>
              </a:rPr>
              <a:t>INFORMAR</a:t>
            </a:r>
          </a:p>
        </p:txBody>
      </p:sp>
      <p:sp>
        <p:nvSpPr>
          <p:cNvPr id="8" name="Title 1">
            <a:extLst>
              <a:ext uri="{FF2B5EF4-FFF2-40B4-BE49-F238E27FC236}">
                <a16:creationId xmlns:a16="http://schemas.microsoft.com/office/drawing/2014/main" id="{C0C6209F-5253-C844-93B9-6D005D9AD070}"/>
              </a:ext>
            </a:extLst>
          </p:cNvPr>
          <p:cNvSpPr txBox="1">
            <a:spLocks/>
          </p:cNvSpPr>
          <p:nvPr/>
        </p:nvSpPr>
        <p:spPr>
          <a:xfrm>
            <a:off x="4650487" y="3080083"/>
            <a:ext cx="3190869" cy="9565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gn="ctr"/>
            <a:r>
              <a:rPr lang="x-none" sz="3600" b="1" dirty="0">
                <a:solidFill>
                  <a:srgbClr val="179984"/>
                </a:solidFill>
              </a:rPr>
              <a:t>CONVENCER</a:t>
            </a:r>
          </a:p>
        </p:txBody>
      </p:sp>
      <p:sp>
        <p:nvSpPr>
          <p:cNvPr id="9" name="Title 1">
            <a:extLst>
              <a:ext uri="{FF2B5EF4-FFF2-40B4-BE49-F238E27FC236}">
                <a16:creationId xmlns:a16="http://schemas.microsoft.com/office/drawing/2014/main" id="{FE475637-B769-7F4A-8707-CD670351725C}"/>
              </a:ext>
            </a:extLst>
          </p:cNvPr>
          <p:cNvSpPr txBox="1">
            <a:spLocks/>
          </p:cNvSpPr>
          <p:nvPr/>
        </p:nvSpPr>
        <p:spPr>
          <a:xfrm>
            <a:off x="8259961" y="3080083"/>
            <a:ext cx="3190869" cy="9565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gn="ctr"/>
            <a:r>
              <a:rPr lang="x-none" sz="3600" b="1" dirty="0">
                <a:solidFill>
                  <a:srgbClr val="179984"/>
                </a:solidFill>
              </a:rPr>
              <a:t>ENTRETENER</a:t>
            </a:r>
          </a:p>
        </p:txBody>
      </p:sp>
      <p:pic>
        <p:nvPicPr>
          <p:cNvPr id="11" name="Picture 10">
            <a:extLst>
              <a:ext uri="{FF2B5EF4-FFF2-40B4-BE49-F238E27FC236}">
                <a16:creationId xmlns:a16="http://schemas.microsoft.com/office/drawing/2014/main" id="{B3F84D43-CA46-EB40-BFF0-7BCC37155B8D}"/>
              </a:ext>
            </a:extLst>
          </p:cNvPr>
          <p:cNvPicPr>
            <a:picLocks noChangeAspect="1"/>
          </p:cNvPicPr>
          <p:nvPr/>
        </p:nvPicPr>
        <p:blipFill>
          <a:blip r:embed="rId4"/>
          <a:stretch>
            <a:fillRect/>
          </a:stretch>
        </p:blipFill>
        <p:spPr>
          <a:xfrm>
            <a:off x="9347395" y="2034672"/>
            <a:ext cx="1016000" cy="1016000"/>
          </a:xfrm>
          <a:prstGeom prst="rect">
            <a:avLst/>
          </a:prstGeom>
        </p:spPr>
      </p:pic>
      <p:pic>
        <p:nvPicPr>
          <p:cNvPr id="13" name="Picture 12">
            <a:extLst>
              <a:ext uri="{FF2B5EF4-FFF2-40B4-BE49-F238E27FC236}">
                <a16:creationId xmlns:a16="http://schemas.microsoft.com/office/drawing/2014/main" id="{6C6B8D31-C3A0-6D4A-B051-1B3FA516E7DC}"/>
              </a:ext>
            </a:extLst>
          </p:cNvPr>
          <p:cNvPicPr>
            <a:picLocks noChangeAspect="1"/>
          </p:cNvPicPr>
          <p:nvPr/>
        </p:nvPicPr>
        <p:blipFill>
          <a:blip r:embed="rId5"/>
          <a:stretch>
            <a:fillRect/>
          </a:stretch>
        </p:blipFill>
        <p:spPr>
          <a:xfrm>
            <a:off x="1797936" y="2034673"/>
            <a:ext cx="1016000" cy="1016000"/>
          </a:xfrm>
          <a:prstGeom prst="rect">
            <a:avLst/>
          </a:prstGeom>
        </p:spPr>
      </p:pic>
      <p:pic>
        <p:nvPicPr>
          <p:cNvPr id="15" name="Picture 14">
            <a:extLst>
              <a:ext uri="{FF2B5EF4-FFF2-40B4-BE49-F238E27FC236}">
                <a16:creationId xmlns:a16="http://schemas.microsoft.com/office/drawing/2014/main" id="{021E74AE-7A98-0C40-B4FF-2E9E611EFEEE}"/>
              </a:ext>
            </a:extLst>
          </p:cNvPr>
          <p:cNvPicPr>
            <a:picLocks noChangeAspect="1"/>
          </p:cNvPicPr>
          <p:nvPr/>
        </p:nvPicPr>
        <p:blipFill>
          <a:blip r:embed="rId6"/>
          <a:stretch>
            <a:fillRect/>
          </a:stretch>
        </p:blipFill>
        <p:spPr>
          <a:xfrm>
            <a:off x="5922071" y="2072773"/>
            <a:ext cx="647700" cy="977900"/>
          </a:xfrm>
          <a:prstGeom prst="rect">
            <a:avLst/>
          </a:prstGeom>
        </p:spPr>
      </p:pic>
      <p:sp>
        <p:nvSpPr>
          <p:cNvPr id="10" name="TextBox 9">
            <a:extLst>
              <a:ext uri="{FF2B5EF4-FFF2-40B4-BE49-F238E27FC236}">
                <a16:creationId xmlns:a16="http://schemas.microsoft.com/office/drawing/2014/main" id="{452D76DD-8ACB-4CE2-A3A8-8B0072868539}"/>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1742238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x-none" b="1" dirty="0">
                <a:solidFill>
                  <a:srgbClr val="016A5F"/>
                </a:solidFill>
              </a:rPr>
              <a:t>Compartir su historia</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359689" y="1780185"/>
            <a:ext cx="0" cy="4479235"/>
          </a:xfrm>
          <a:prstGeom prst="line">
            <a:avLst/>
          </a:prstGeom>
          <a:ln w="190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018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x-none" sz="3200" b="1" dirty="0">
                <a:solidFill>
                  <a:srgbClr val="179984"/>
                </a:solidFill>
              </a:rPr>
              <a:t>Actividad #1</a:t>
            </a:r>
          </a:p>
        </p:txBody>
      </p:sp>
      <p:pic>
        <p:nvPicPr>
          <p:cNvPr id="8" name="Picture 7">
            <a:extLst>
              <a:ext uri="{FF2B5EF4-FFF2-40B4-BE49-F238E27FC236}">
                <a16:creationId xmlns:a16="http://schemas.microsoft.com/office/drawing/2014/main" id="{5F7CFE54-3F04-4D44-89EB-39F22831A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2944" y="1780185"/>
            <a:ext cx="8330768" cy="4479235"/>
          </a:xfrm>
          <a:prstGeom prst="rect">
            <a:avLst/>
          </a:prstGeom>
        </p:spPr>
      </p:pic>
      <p:sp>
        <p:nvSpPr>
          <p:cNvPr id="7" name="TextBox 6">
            <a:extLst>
              <a:ext uri="{FF2B5EF4-FFF2-40B4-BE49-F238E27FC236}">
                <a16:creationId xmlns:a16="http://schemas.microsoft.com/office/drawing/2014/main" id="{5DBAEB2D-46D9-4A18-82B6-5D9BFEA60F37}"/>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47046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Propósito de un discurso</a:t>
            </a:r>
          </a:p>
        </p:txBody>
      </p:sp>
      <p:sp>
        <p:nvSpPr>
          <p:cNvPr id="4" name="Title 1">
            <a:extLst>
              <a:ext uri="{FF2B5EF4-FFF2-40B4-BE49-F238E27FC236}">
                <a16:creationId xmlns:a16="http://schemas.microsoft.com/office/drawing/2014/main" id="{4A08794A-A560-DE4C-B118-944C6E0785BB}"/>
              </a:ext>
            </a:extLst>
          </p:cNvPr>
          <p:cNvSpPr txBox="1">
            <a:spLocks/>
          </p:cNvSpPr>
          <p:nvPr/>
        </p:nvSpPr>
        <p:spPr>
          <a:xfrm>
            <a:off x="5417042" y="1869875"/>
            <a:ext cx="2872716" cy="12362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¿Con </a:t>
            </a:r>
            <a:r>
              <a:rPr lang="x-none" sz="2800" b="1">
                <a:solidFill>
                  <a:srgbClr val="179984"/>
                </a:solidFill>
              </a:rPr>
              <a:t>quién está </a:t>
            </a:r>
            <a:r>
              <a:rPr lang="x-none" sz="2800" b="1" dirty="0">
                <a:solidFill>
                  <a:srgbClr val="179984"/>
                </a:solidFill>
              </a:rPr>
              <a:t>hablando?</a:t>
            </a:r>
          </a:p>
        </p:txBody>
      </p:sp>
      <p:sp>
        <p:nvSpPr>
          <p:cNvPr id="6" name="Title 1">
            <a:extLst>
              <a:ext uri="{FF2B5EF4-FFF2-40B4-BE49-F238E27FC236}">
                <a16:creationId xmlns:a16="http://schemas.microsoft.com/office/drawing/2014/main" id="{AC513B6C-ED83-444F-BA2F-050CBB119F04}"/>
              </a:ext>
            </a:extLst>
          </p:cNvPr>
          <p:cNvSpPr txBox="1">
            <a:spLocks/>
          </p:cNvSpPr>
          <p:nvPr/>
        </p:nvSpPr>
        <p:spPr>
          <a:xfrm>
            <a:off x="8582527" y="3429000"/>
            <a:ext cx="3609473" cy="10857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¿Qué </a:t>
            </a:r>
            <a:r>
              <a:rPr lang="x-none" sz="2800" b="1">
                <a:solidFill>
                  <a:srgbClr val="179984"/>
                </a:solidFill>
              </a:rPr>
              <a:t>quiere </a:t>
            </a:r>
            <a:br>
              <a:rPr lang="en-US" sz="2800" b="1" dirty="0">
                <a:solidFill>
                  <a:srgbClr val="179984"/>
                </a:solidFill>
              </a:rPr>
            </a:br>
            <a:r>
              <a:rPr lang="x-none" sz="2800" b="1">
                <a:solidFill>
                  <a:srgbClr val="179984"/>
                </a:solidFill>
              </a:rPr>
              <a:t>que </a:t>
            </a:r>
            <a:r>
              <a:rPr lang="x-none" sz="2800" b="1" dirty="0">
                <a:solidFill>
                  <a:srgbClr val="179984"/>
                </a:solidFill>
              </a:rPr>
              <a:t>sepan?</a:t>
            </a:r>
          </a:p>
        </p:txBody>
      </p:sp>
      <p:sp>
        <p:nvSpPr>
          <p:cNvPr id="7" name="Title 1">
            <a:extLst>
              <a:ext uri="{FF2B5EF4-FFF2-40B4-BE49-F238E27FC236}">
                <a16:creationId xmlns:a16="http://schemas.microsoft.com/office/drawing/2014/main" id="{81ED716B-10B8-2B45-9676-D6E4E8E3D75A}"/>
              </a:ext>
            </a:extLst>
          </p:cNvPr>
          <p:cNvSpPr txBox="1">
            <a:spLocks/>
          </p:cNvSpPr>
          <p:nvPr/>
        </p:nvSpPr>
        <p:spPr>
          <a:xfrm>
            <a:off x="5380946" y="5067755"/>
            <a:ext cx="2370437" cy="1425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¿Cómo quiere que se sientan?</a:t>
            </a:r>
          </a:p>
        </p:txBody>
      </p:sp>
      <p:sp>
        <p:nvSpPr>
          <p:cNvPr id="8" name="Title 1">
            <a:extLst>
              <a:ext uri="{FF2B5EF4-FFF2-40B4-BE49-F238E27FC236}">
                <a16:creationId xmlns:a16="http://schemas.microsoft.com/office/drawing/2014/main" id="{5967225D-41BB-3140-A348-B2D826A1C17A}"/>
              </a:ext>
            </a:extLst>
          </p:cNvPr>
          <p:cNvSpPr txBox="1">
            <a:spLocks/>
          </p:cNvSpPr>
          <p:nvPr/>
        </p:nvSpPr>
        <p:spPr>
          <a:xfrm>
            <a:off x="1380931" y="3412151"/>
            <a:ext cx="2585958" cy="1425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¿Qué quiere que hagan?</a:t>
            </a:r>
          </a:p>
        </p:txBody>
      </p:sp>
      <p:pic>
        <p:nvPicPr>
          <p:cNvPr id="10" name="Picture 9">
            <a:extLst>
              <a:ext uri="{FF2B5EF4-FFF2-40B4-BE49-F238E27FC236}">
                <a16:creationId xmlns:a16="http://schemas.microsoft.com/office/drawing/2014/main" id="{86E5EDF3-4F9A-4747-A738-9392955C2497}"/>
              </a:ext>
            </a:extLst>
          </p:cNvPr>
          <p:cNvPicPr>
            <a:picLocks noChangeAspect="1"/>
          </p:cNvPicPr>
          <p:nvPr/>
        </p:nvPicPr>
        <p:blipFill>
          <a:blip r:embed="rId4"/>
          <a:stretch>
            <a:fillRect/>
          </a:stretch>
        </p:blipFill>
        <p:spPr>
          <a:xfrm>
            <a:off x="7598610" y="2505965"/>
            <a:ext cx="2463800" cy="927100"/>
          </a:xfrm>
          <a:prstGeom prst="rect">
            <a:avLst/>
          </a:prstGeom>
        </p:spPr>
      </p:pic>
      <p:pic>
        <p:nvPicPr>
          <p:cNvPr id="11" name="Picture 10">
            <a:extLst>
              <a:ext uri="{FF2B5EF4-FFF2-40B4-BE49-F238E27FC236}">
                <a16:creationId xmlns:a16="http://schemas.microsoft.com/office/drawing/2014/main" id="{B3F54D65-E0B5-EB49-A86D-9A704E48C033}"/>
              </a:ext>
            </a:extLst>
          </p:cNvPr>
          <p:cNvPicPr>
            <a:picLocks noChangeAspect="1"/>
          </p:cNvPicPr>
          <p:nvPr/>
        </p:nvPicPr>
        <p:blipFill>
          <a:blip r:embed="rId4"/>
          <a:stretch>
            <a:fillRect/>
          </a:stretch>
        </p:blipFill>
        <p:spPr>
          <a:xfrm rot="10800000">
            <a:off x="1727199" y="4903274"/>
            <a:ext cx="2463800" cy="927100"/>
          </a:xfrm>
          <a:prstGeom prst="rect">
            <a:avLst/>
          </a:prstGeom>
        </p:spPr>
      </p:pic>
      <p:pic>
        <p:nvPicPr>
          <p:cNvPr id="17" name="Picture 16">
            <a:extLst>
              <a:ext uri="{FF2B5EF4-FFF2-40B4-BE49-F238E27FC236}">
                <a16:creationId xmlns:a16="http://schemas.microsoft.com/office/drawing/2014/main" id="{542286F2-9C64-5744-8C6B-A9E5FBF36A1F}"/>
              </a:ext>
            </a:extLst>
          </p:cNvPr>
          <p:cNvPicPr>
            <a:picLocks noChangeAspect="1"/>
          </p:cNvPicPr>
          <p:nvPr/>
        </p:nvPicPr>
        <p:blipFill>
          <a:blip r:embed="rId5"/>
          <a:stretch>
            <a:fillRect/>
          </a:stretch>
        </p:blipFill>
        <p:spPr>
          <a:xfrm flipV="1">
            <a:off x="7529094" y="4825240"/>
            <a:ext cx="2413000" cy="977900"/>
          </a:xfrm>
          <a:prstGeom prst="rect">
            <a:avLst/>
          </a:prstGeom>
        </p:spPr>
      </p:pic>
      <p:pic>
        <p:nvPicPr>
          <p:cNvPr id="18" name="Picture 17">
            <a:extLst>
              <a:ext uri="{FF2B5EF4-FFF2-40B4-BE49-F238E27FC236}">
                <a16:creationId xmlns:a16="http://schemas.microsoft.com/office/drawing/2014/main" id="{AEA65B0F-19A8-1740-90F2-0F179E83F4F9}"/>
              </a:ext>
            </a:extLst>
          </p:cNvPr>
          <p:cNvPicPr>
            <a:picLocks noChangeAspect="1"/>
          </p:cNvPicPr>
          <p:nvPr/>
        </p:nvPicPr>
        <p:blipFill>
          <a:blip r:embed="rId5"/>
          <a:stretch>
            <a:fillRect/>
          </a:stretch>
        </p:blipFill>
        <p:spPr>
          <a:xfrm flipH="1">
            <a:off x="1869652" y="2444506"/>
            <a:ext cx="2413000" cy="977900"/>
          </a:xfrm>
          <a:prstGeom prst="rect">
            <a:avLst/>
          </a:prstGeom>
        </p:spPr>
      </p:pic>
      <p:pic>
        <p:nvPicPr>
          <p:cNvPr id="20" name="Picture 19">
            <a:extLst>
              <a:ext uri="{FF2B5EF4-FFF2-40B4-BE49-F238E27FC236}">
                <a16:creationId xmlns:a16="http://schemas.microsoft.com/office/drawing/2014/main" id="{7139F3E0-1F2E-6D42-8B1F-813E42C609D6}"/>
              </a:ext>
            </a:extLst>
          </p:cNvPr>
          <p:cNvPicPr>
            <a:picLocks noChangeAspect="1"/>
          </p:cNvPicPr>
          <p:nvPr/>
        </p:nvPicPr>
        <p:blipFill>
          <a:blip r:embed="rId6"/>
          <a:stretch>
            <a:fillRect/>
          </a:stretch>
        </p:blipFill>
        <p:spPr>
          <a:xfrm>
            <a:off x="409073" y="3680395"/>
            <a:ext cx="804470" cy="812595"/>
          </a:xfrm>
          <a:prstGeom prst="rect">
            <a:avLst/>
          </a:prstGeom>
        </p:spPr>
      </p:pic>
      <p:pic>
        <p:nvPicPr>
          <p:cNvPr id="22" name="Picture 21">
            <a:extLst>
              <a:ext uri="{FF2B5EF4-FFF2-40B4-BE49-F238E27FC236}">
                <a16:creationId xmlns:a16="http://schemas.microsoft.com/office/drawing/2014/main" id="{FB25D7D3-B13A-7B41-8D4B-2D4ED20F3B32}"/>
              </a:ext>
            </a:extLst>
          </p:cNvPr>
          <p:cNvPicPr>
            <a:picLocks noChangeAspect="1"/>
          </p:cNvPicPr>
          <p:nvPr/>
        </p:nvPicPr>
        <p:blipFill>
          <a:blip r:embed="rId7"/>
          <a:stretch>
            <a:fillRect/>
          </a:stretch>
        </p:blipFill>
        <p:spPr>
          <a:xfrm>
            <a:off x="4263191" y="5322138"/>
            <a:ext cx="1083323" cy="835949"/>
          </a:xfrm>
          <a:prstGeom prst="rect">
            <a:avLst/>
          </a:prstGeom>
        </p:spPr>
      </p:pic>
      <p:pic>
        <p:nvPicPr>
          <p:cNvPr id="24" name="Picture 23">
            <a:extLst>
              <a:ext uri="{FF2B5EF4-FFF2-40B4-BE49-F238E27FC236}">
                <a16:creationId xmlns:a16="http://schemas.microsoft.com/office/drawing/2014/main" id="{6DBBBEDE-8A07-D34D-83CB-8DCAEB72E8FB}"/>
              </a:ext>
            </a:extLst>
          </p:cNvPr>
          <p:cNvPicPr>
            <a:picLocks noChangeAspect="1"/>
          </p:cNvPicPr>
          <p:nvPr/>
        </p:nvPicPr>
        <p:blipFill>
          <a:blip r:embed="rId8"/>
          <a:stretch>
            <a:fillRect/>
          </a:stretch>
        </p:blipFill>
        <p:spPr>
          <a:xfrm>
            <a:off x="7809625" y="3529361"/>
            <a:ext cx="641610" cy="810455"/>
          </a:xfrm>
          <a:prstGeom prst="rect">
            <a:avLst/>
          </a:prstGeom>
        </p:spPr>
      </p:pic>
      <p:pic>
        <p:nvPicPr>
          <p:cNvPr id="26" name="Picture 25">
            <a:extLst>
              <a:ext uri="{FF2B5EF4-FFF2-40B4-BE49-F238E27FC236}">
                <a16:creationId xmlns:a16="http://schemas.microsoft.com/office/drawing/2014/main" id="{17E2642A-05BB-C24F-AFAE-54D37272C1E4}"/>
              </a:ext>
            </a:extLst>
          </p:cNvPr>
          <p:cNvPicPr>
            <a:picLocks noChangeAspect="1"/>
          </p:cNvPicPr>
          <p:nvPr/>
        </p:nvPicPr>
        <p:blipFill>
          <a:blip r:embed="rId9"/>
          <a:stretch>
            <a:fillRect/>
          </a:stretch>
        </p:blipFill>
        <p:spPr>
          <a:xfrm>
            <a:off x="4446131" y="2110557"/>
            <a:ext cx="898719" cy="927100"/>
          </a:xfrm>
          <a:prstGeom prst="rect">
            <a:avLst/>
          </a:prstGeom>
        </p:spPr>
      </p:pic>
      <p:sp>
        <p:nvSpPr>
          <p:cNvPr id="15" name="TextBox 14">
            <a:extLst>
              <a:ext uri="{FF2B5EF4-FFF2-40B4-BE49-F238E27FC236}">
                <a16:creationId xmlns:a16="http://schemas.microsoft.com/office/drawing/2014/main" id="{9E34CC1A-08C2-4CC8-B190-7C07ED2A4692}"/>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1311287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x-none" b="1" dirty="0">
                <a:solidFill>
                  <a:srgbClr val="016A5F"/>
                </a:solidFill>
              </a:rPr>
              <a:t>Compartir su historia</a:t>
            </a:r>
          </a:p>
        </p:txBody>
      </p: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902533" y="1780184"/>
            <a:ext cx="0" cy="4479235"/>
          </a:xfrm>
          <a:prstGeom prst="line">
            <a:avLst/>
          </a:prstGeom>
          <a:ln w="6350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x-none" sz="3200" b="1" dirty="0">
                <a:solidFill>
                  <a:srgbClr val="179984"/>
                </a:solidFill>
              </a:rPr>
              <a:t>Actividad #2</a:t>
            </a:r>
          </a:p>
        </p:txBody>
      </p:sp>
      <p:pic>
        <p:nvPicPr>
          <p:cNvPr id="7" name="Picture 6">
            <a:extLst>
              <a:ext uri="{FF2B5EF4-FFF2-40B4-BE49-F238E27FC236}">
                <a16:creationId xmlns:a16="http://schemas.microsoft.com/office/drawing/2014/main" id="{0554AC7A-B68B-624F-B985-A7EF73DE2DAD}"/>
              </a:ext>
            </a:extLst>
          </p:cNvPr>
          <p:cNvPicPr>
            <a:picLocks noChangeAspect="1"/>
          </p:cNvPicPr>
          <p:nvPr/>
        </p:nvPicPr>
        <p:blipFill>
          <a:blip r:embed="rId4"/>
          <a:stretch>
            <a:fillRect/>
          </a:stretch>
        </p:blipFill>
        <p:spPr>
          <a:xfrm>
            <a:off x="5079053" y="1780184"/>
            <a:ext cx="3757580" cy="4479235"/>
          </a:xfrm>
          <a:prstGeom prst="rect">
            <a:avLst/>
          </a:prstGeom>
        </p:spPr>
      </p:pic>
      <p:cxnSp>
        <p:nvCxnSpPr>
          <p:cNvPr id="9" name="Straight Connector 8">
            <a:extLst>
              <a:ext uri="{FF2B5EF4-FFF2-40B4-BE49-F238E27FC236}">
                <a16:creationId xmlns:a16="http://schemas.microsoft.com/office/drawing/2014/main" id="{25B8C919-C6FD-6843-AD6C-CBEDFE328528}"/>
              </a:ext>
            </a:extLst>
          </p:cNvPr>
          <p:cNvCxnSpPr>
            <a:cxnSpLocks/>
          </p:cNvCxnSpPr>
          <p:nvPr/>
        </p:nvCxnSpPr>
        <p:spPr>
          <a:xfrm>
            <a:off x="11990503" y="1780184"/>
            <a:ext cx="0" cy="4479235"/>
          </a:xfrm>
          <a:prstGeom prst="line">
            <a:avLst/>
          </a:prstGeom>
          <a:ln w="6350000">
            <a:solidFill>
              <a:srgbClr val="016A5F"/>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0CB0E6F7-78E5-3F4A-8487-90453DE852AB}"/>
              </a:ext>
            </a:extLst>
          </p:cNvPr>
          <p:cNvSpPr txBox="1">
            <a:spLocks/>
          </p:cNvSpPr>
          <p:nvPr/>
        </p:nvSpPr>
        <p:spPr>
          <a:xfrm>
            <a:off x="5079053" y="6090004"/>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x-none" sz="3200" b="1" dirty="0">
                <a:solidFill>
                  <a:srgbClr val="179984"/>
                </a:solidFill>
                <a:hlinkClick r:id="rId5"/>
              </a:rPr>
              <a:t>video</a:t>
            </a:r>
            <a:endParaRPr lang="en-US" sz="3200" b="1" dirty="0">
              <a:solidFill>
                <a:srgbClr val="179984"/>
              </a:solidFill>
            </a:endParaRPr>
          </a:p>
        </p:txBody>
      </p:sp>
      <p:sp>
        <p:nvSpPr>
          <p:cNvPr id="8" name="TextBox 7">
            <a:extLst>
              <a:ext uri="{FF2B5EF4-FFF2-40B4-BE49-F238E27FC236}">
                <a16:creationId xmlns:a16="http://schemas.microsoft.com/office/drawing/2014/main" id="{07677356-09BA-4B61-A14D-E22C9DD33854}"/>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2482995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Creando un discurso</a:t>
            </a:r>
          </a:p>
        </p:txBody>
      </p:sp>
      <p:sp>
        <p:nvSpPr>
          <p:cNvPr id="6" name="Content Placeholder 2">
            <a:extLst>
              <a:ext uri="{FF2B5EF4-FFF2-40B4-BE49-F238E27FC236}">
                <a16:creationId xmlns:a16="http://schemas.microsoft.com/office/drawing/2014/main" id="{8F55926D-D124-6644-BDA0-9B5EA135C276}"/>
              </a:ext>
            </a:extLst>
          </p:cNvPr>
          <p:cNvSpPr>
            <a:spLocks noGrp="1"/>
          </p:cNvSpPr>
          <p:nvPr>
            <p:ph idx="1"/>
          </p:nvPr>
        </p:nvSpPr>
        <p:spPr>
          <a:xfrm>
            <a:off x="6268473" y="1811705"/>
            <a:ext cx="2819387" cy="921749"/>
          </a:xfrm>
        </p:spPr>
        <p:txBody>
          <a:bodyPr>
            <a:normAutofit/>
          </a:bodyPr>
          <a:lstStyle/>
          <a:p>
            <a:pPr marL="0" indent="0" algn="just">
              <a:lnSpc>
                <a:spcPct val="150000"/>
              </a:lnSpc>
              <a:buNone/>
            </a:pPr>
            <a:r>
              <a:rPr lang="x-none" sz="3200" b="1" dirty="0">
                <a:solidFill>
                  <a:srgbClr val="179984"/>
                </a:solidFill>
              </a:rPr>
              <a:t>Introducción</a:t>
            </a:r>
          </a:p>
        </p:txBody>
      </p:sp>
      <p:sp>
        <p:nvSpPr>
          <p:cNvPr id="7" name="Content Placeholder 2">
            <a:extLst>
              <a:ext uri="{FF2B5EF4-FFF2-40B4-BE49-F238E27FC236}">
                <a16:creationId xmlns:a16="http://schemas.microsoft.com/office/drawing/2014/main" id="{DD967FF4-EE32-4F4F-B6BB-E7C98126F24C}"/>
              </a:ext>
            </a:extLst>
          </p:cNvPr>
          <p:cNvSpPr txBox="1">
            <a:spLocks/>
          </p:cNvSpPr>
          <p:nvPr/>
        </p:nvSpPr>
        <p:spPr>
          <a:xfrm>
            <a:off x="6268473" y="3502412"/>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x-none" sz="3200" b="1" dirty="0">
                <a:solidFill>
                  <a:srgbClr val="179984"/>
                </a:solidFill>
              </a:rPr>
              <a:t>Cuerpo</a:t>
            </a:r>
          </a:p>
        </p:txBody>
      </p:sp>
      <p:sp>
        <p:nvSpPr>
          <p:cNvPr id="8" name="Content Placeholder 2">
            <a:extLst>
              <a:ext uri="{FF2B5EF4-FFF2-40B4-BE49-F238E27FC236}">
                <a16:creationId xmlns:a16="http://schemas.microsoft.com/office/drawing/2014/main" id="{C9630CEF-5E7D-2E43-A466-B67FE8717CC3}"/>
              </a:ext>
            </a:extLst>
          </p:cNvPr>
          <p:cNvSpPr txBox="1">
            <a:spLocks/>
          </p:cNvSpPr>
          <p:nvPr/>
        </p:nvSpPr>
        <p:spPr>
          <a:xfrm>
            <a:off x="6268473" y="5258846"/>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x-none" sz="3200" b="1" dirty="0">
                <a:solidFill>
                  <a:srgbClr val="179984"/>
                </a:solidFill>
              </a:rPr>
              <a:t>Conclusión</a:t>
            </a:r>
          </a:p>
        </p:txBody>
      </p:sp>
      <p:pic>
        <p:nvPicPr>
          <p:cNvPr id="10" name="Picture 9">
            <a:extLst>
              <a:ext uri="{FF2B5EF4-FFF2-40B4-BE49-F238E27FC236}">
                <a16:creationId xmlns:a16="http://schemas.microsoft.com/office/drawing/2014/main" id="{972CF24D-53C1-E143-B442-B9C54E102A3F}"/>
              </a:ext>
            </a:extLst>
          </p:cNvPr>
          <p:cNvPicPr>
            <a:picLocks noChangeAspect="1"/>
          </p:cNvPicPr>
          <p:nvPr/>
        </p:nvPicPr>
        <p:blipFill>
          <a:blip r:embed="rId4"/>
          <a:stretch>
            <a:fillRect/>
          </a:stretch>
        </p:blipFill>
        <p:spPr>
          <a:xfrm>
            <a:off x="3166189" y="5098253"/>
            <a:ext cx="2479559" cy="1292536"/>
          </a:xfrm>
          <a:prstGeom prst="rect">
            <a:avLst/>
          </a:prstGeom>
        </p:spPr>
      </p:pic>
      <p:pic>
        <p:nvPicPr>
          <p:cNvPr id="12" name="Picture 11">
            <a:extLst>
              <a:ext uri="{FF2B5EF4-FFF2-40B4-BE49-F238E27FC236}">
                <a16:creationId xmlns:a16="http://schemas.microsoft.com/office/drawing/2014/main" id="{D17C5BFC-7278-914E-B654-37E1B7DAE5C4}"/>
              </a:ext>
            </a:extLst>
          </p:cNvPr>
          <p:cNvPicPr>
            <a:picLocks noChangeAspect="1"/>
          </p:cNvPicPr>
          <p:nvPr/>
        </p:nvPicPr>
        <p:blipFill>
          <a:blip r:embed="rId5"/>
          <a:stretch>
            <a:fillRect/>
          </a:stretch>
        </p:blipFill>
        <p:spPr>
          <a:xfrm>
            <a:off x="2927504" y="3427786"/>
            <a:ext cx="2637829" cy="1450806"/>
          </a:xfrm>
          <a:prstGeom prst="rect">
            <a:avLst/>
          </a:prstGeom>
        </p:spPr>
      </p:pic>
      <p:pic>
        <p:nvPicPr>
          <p:cNvPr id="14" name="Picture 13">
            <a:extLst>
              <a:ext uri="{FF2B5EF4-FFF2-40B4-BE49-F238E27FC236}">
                <a16:creationId xmlns:a16="http://schemas.microsoft.com/office/drawing/2014/main" id="{D1408274-372F-7947-BB61-650EE2F5035C}"/>
              </a:ext>
            </a:extLst>
          </p:cNvPr>
          <p:cNvPicPr>
            <a:picLocks noChangeAspect="1"/>
          </p:cNvPicPr>
          <p:nvPr/>
        </p:nvPicPr>
        <p:blipFill>
          <a:blip r:embed="rId6"/>
          <a:stretch>
            <a:fillRect/>
          </a:stretch>
        </p:blipFill>
        <p:spPr>
          <a:xfrm rot="20902118">
            <a:off x="2967073" y="1661111"/>
            <a:ext cx="2558694" cy="1450806"/>
          </a:xfrm>
          <a:prstGeom prst="rect">
            <a:avLst/>
          </a:prstGeom>
        </p:spPr>
      </p:pic>
      <p:sp>
        <p:nvSpPr>
          <p:cNvPr id="9" name="TextBox 8">
            <a:extLst>
              <a:ext uri="{FF2B5EF4-FFF2-40B4-BE49-F238E27FC236}">
                <a16:creationId xmlns:a16="http://schemas.microsoft.com/office/drawing/2014/main" id="{77F33F3D-59A7-468A-8E68-D6A3B2A403F0}"/>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828032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x-none" dirty="0"/>
              <a:t>Creando su historia</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Actividad #3</a:t>
            </a:r>
          </a:p>
        </p:txBody>
      </p:sp>
      <p:sp>
        <p:nvSpPr>
          <p:cNvPr id="8" name="Content Placeholder 2">
            <a:extLst>
              <a:ext uri="{FF2B5EF4-FFF2-40B4-BE49-F238E27FC236}">
                <a16:creationId xmlns:a16="http://schemas.microsoft.com/office/drawing/2014/main" id="{87CD6C9E-B840-EA48-A01A-7FA04115BFF6}"/>
              </a:ext>
            </a:extLst>
          </p:cNvPr>
          <p:cNvSpPr>
            <a:spLocks noGrp="1"/>
          </p:cNvSpPr>
          <p:nvPr>
            <p:ph idx="1"/>
          </p:nvPr>
        </p:nvSpPr>
        <p:spPr>
          <a:xfrm>
            <a:off x="838200" y="2470448"/>
            <a:ext cx="10515600" cy="4283282"/>
          </a:xfrm>
        </p:spPr>
        <p:txBody>
          <a:bodyPr>
            <a:normAutofit fontScale="92500"/>
          </a:bodyPr>
          <a:lstStyle/>
          <a:p>
            <a:pPr marL="0" indent="0">
              <a:lnSpc>
                <a:spcPct val="120000"/>
              </a:lnSpc>
              <a:spcBef>
                <a:spcPts val="0"/>
              </a:spcBef>
              <a:spcAft>
                <a:spcPts val="800"/>
              </a:spcAft>
              <a:buNone/>
            </a:pPr>
            <a:r>
              <a:rPr lang="x-none" dirty="0">
                <a:ea typeface="Calibri" panose="020F0502020204030204" pitchFamily="34" charset="0"/>
                <a:cs typeface="Times New Roman" panose="02020603050405020304" pitchFamily="18" charset="0"/>
              </a:rPr>
              <a:t>Considere la siguiente información al comenzar a escribir su discurso:</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¿Con quién va a hablar?</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¿Cuál es el propósito de su discurso?</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¿Qué quiere que sepan?</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¿Cómo quiere que se sientan?</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¿Qué quiere que hagan?</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9FC6573A-A30A-F745-B2F2-0B8EDCC44A72}"/>
              </a:ext>
            </a:extLst>
          </p:cNvPr>
          <p:cNvSpPr txBox="1">
            <a:spLocks/>
          </p:cNvSpPr>
          <p:nvPr/>
        </p:nvSpPr>
        <p:spPr>
          <a:xfrm>
            <a:off x="838200" y="1876544"/>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i="1" dirty="0">
                <a:solidFill>
                  <a:srgbClr val="179984"/>
                </a:solidFill>
              </a:rPr>
              <a:t>Escribir su primer discurso</a:t>
            </a:r>
          </a:p>
        </p:txBody>
      </p:sp>
      <p:sp>
        <p:nvSpPr>
          <p:cNvPr id="6" name="TextBox 5">
            <a:extLst>
              <a:ext uri="{FF2B5EF4-FFF2-40B4-BE49-F238E27FC236}">
                <a16:creationId xmlns:a16="http://schemas.microsoft.com/office/drawing/2014/main" id="{3AE9B899-B9BF-41F6-A256-849DCAC2139F}"/>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3104076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445335"/>
            <a:ext cx="10515600" cy="1142833"/>
          </a:xfrm>
        </p:spPr>
        <p:txBody>
          <a:bodyPr/>
          <a:lstStyle/>
          <a:p>
            <a:r>
              <a:rPr lang="x-none" dirty="0"/>
              <a:t>Creando su historia</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Actividad #3</a:t>
            </a:r>
          </a:p>
        </p:txBody>
      </p:sp>
      <p:sp>
        <p:nvSpPr>
          <p:cNvPr id="5" name="Title 1">
            <a:extLst>
              <a:ext uri="{FF2B5EF4-FFF2-40B4-BE49-F238E27FC236}">
                <a16:creationId xmlns:a16="http://schemas.microsoft.com/office/drawing/2014/main" id="{9FC6573A-A30A-F745-B2F2-0B8EDCC44A72}"/>
              </a:ext>
            </a:extLst>
          </p:cNvPr>
          <p:cNvSpPr txBox="1">
            <a:spLocks/>
          </p:cNvSpPr>
          <p:nvPr/>
        </p:nvSpPr>
        <p:spPr>
          <a:xfrm>
            <a:off x="838200" y="1816384"/>
            <a:ext cx="10515600" cy="433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000" b="1" i="1" dirty="0">
                <a:solidFill>
                  <a:srgbClr val="179984"/>
                </a:solidFill>
              </a:rPr>
              <a:t>Por ejemplo:</a:t>
            </a:r>
          </a:p>
        </p:txBody>
      </p:sp>
      <p:graphicFrame>
        <p:nvGraphicFramePr>
          <p:cNvPr id="7" name="Table 6">
            <a:extLst>
              <a:ext uri="{FF2B5EF4-FFF2-40B4-BE49-F238E27FC236}">
                <a16:creationId xmlns:a16="http://schemas.microsoft.com/office/drawing/2014/main" id="{C8B7E206-0E71-824D-BAB3-C328500382E5}"/>
              </a:ext>
            </a:extLst>
          </p:cNvPr>
          <p:cNvGraphicFramePr>
            <a:graphicFrameLocks noGrp="1"/>
          </p:cNvGraphicFramePr>
          <p:nvPr>
            <p:extLst>
              <p:ext uri="{D42A27DB-BD31-4B8C-83A1-F6EECF244321}">
                <p14:modId xmlns:p14="http://schemas.microsoft.com/office/powerpoint/2010/main" val="3505835954"/>
              </p:ext>
            </p:extLst>
          </p:nvPr>
        </p:nvGraphicFramePr>
        <p:xfrm>
          <a:off x="982579" y="2332137"/>
          <a:ext cx="10515600" cy="3873184"/>
        </p:xfrm>
        <a:graphic>
          <a:graphicData uri="http://schemas.openxmlformats.org/drawingml/2006/table">
            <a:tbl>
              <a:tblPr firstRow="1" firstCol="1" bandRow="1">
                <a:tableStyleId>{3B4B98B0-60AC-42C2-AFA5-B58CD77FA1E5}</a:tableStyleId>
              </a:tblPr>
              <a:tblGrid>
                <a:gridCol w="4070684">
                  <a:extLst>
                    <a:ext uri="{9D8B030D-6E8A-4147-A177-3AD203B41FA5}">
                      <a16:colId xmlns:a16="http://schemas.microsoft.com/office/drawing/2014/main" val="1959797294"/>
                    </a:ext>
                  </a:extLst>
                </a:gridCol>
                <a:gridCol w="6444916">
                  <a:extLst>
                    <a:ext uri="{9D8B030D-6E8A-4147-A177-3AD203B41FA5}">
                      <a16:colId xmlns:a16="http://schemas.microsoft.com/office/drawing/2014/main" val="692484117"/>
                    </a:ext>
                  </a:extLst>
                </a:gridCol>
              </a:tblGrid>
              <a:tr h="435126">
                <a:tc>
                  <a:txBody>
                    <a:bodyPr/>
                    <a:lstStyle/>
                    <a:p>
                      <a:pPr marL="0" marR="0" algn="just">
                        <a:lnSpc>
                          <a:spcPct val="150000"/>
                        </a:lnSpc>
                        <a:spcBef>
                          <a:spcPts val="0"/>
                        </a:spcBef>
                        <a:spcAft>
                          <a:spcPts val="0"/>
                        </a:spcAft>
                        <a:tabLst>
                          <a:tab pos="1098550" algn="l"/>
                        </a:tabLst>
                      </a:pPr>
                      <a:r>
                        <a:rPr lang="x-none" sz="2400" i="1" dirty="0">
                          <a:solidFill>
                            <a:srgbClr val="016A5F"/>
                          </a:solidFill>
                          <a:effectLst/>
                        </a:rPr>
                        <a:t>Tipos de discurso</a:t>
                      </a:r>
                      <a:endParaRPr lang="en-US" sz="2400" i="1" dirty="0">
                        <a:solidFill>
                          <a:srgbClr val="016A5F"/>
                        </a:solidFill>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rgbClr val="179984">
                        <a:alpha val="50196"/>
                      </a:srgbClr>
                    </a:solidFill>
                  </a:tcPr>
                </a:tc>
                <a:tc>
                  <a:txBody>
                    <a:bodyPr/>
                    <a:lstStyle/>
                    <a:p>
                      <a:pPr marL="0" marR="0" algn="just">
                        <a:lnSpc>
                          <a:spcPct val="150000"/>
                        </a:lnSpc>
                        <a:spcBef>
                          <a:spcPts val="0"/>
                        </a:spcBef>
                        <a:spcAft>
                          <a:spcPts val="0"/>
                        </a:spcAft>
                        <a:tabLst>
                          <a:tab pos="1098550" algn="l"/>
                        </a:tabLst>
                      </a:pPr>
                      <a:r>
                        <a:rPr lang="x-none" sz="2400" i="1" dirty="0">
                          <a:solidFill>
                            <a:srgbClr val="016A5F"/>
                          </a:solidFill>
                          <a:effectLst/>
                        </a:rPr>
                        <a:t>Convincente</a:t>
                      </a:r>
                      <a:endParaRPr lang="en-US" sz="2400" i="1" dirty="0">
                        <a:solidFill>
                          <a:srgbClr val="016A5F"/>
                        </a:solidFill>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rgbClr val="179984">
                        <a:alpha val="50196"/>
                      </a:srgbClr>
                    </a:solidFill>
                  </a:tcPr>
                </a:tc>
                <a:extLst>
                  <a:ext uri="{0D108BD9-81ED-4DB2-BD59-A6C34878D82A}">
                    <a16:rowId xmlns:a16="http://schemas.microsoft.com/office/drawing/2014/main" val="2906635413"/>
                  </a:ext>
                </a:extLst>
              </a:tr>
              <a:tr h="462143">
                <a:tc gridSpan="2">
                  <a:txBody>
                    <a:bodyPr/>
                    <a:lstStyle/>
                    <a:p>
                      <a:pPr marL="0" marR="0" algn="just">
                        <a:lnSpc>
                          <a:spcPct val="150000"/>
                        </a:lnSpc>
                        <a:spcBef>
                          <a:spcPts val="0"/>
                        </a:spcBef>
                        <a:spcAft>
                          <a:spcPts val="0"/>
                        </a:spcAft>
                        <a:tabLst>
                          <a:tab pos="1098550" algn="l"/>
                        </a:tabLst>
                      </a:pPr>
                      <a:r>
                        <a:rPr lang="x-none" sz="1800" dirty="0">
                          <a:solidFill>
                            <a:srgbClr val="179984"/>
                          </a:solidFill>
                          <a:effectLst/>
                        </a:rPr>
                        <a:t>PROPÓSITO:</a:t>
                      </a:r>
                      <a:endParaRPr lang="en-US" sz="1800" dirty="0">
                        <a:solidFill>
                          <a:srgbClr val="179984"/>
                        </a:solidFill>
                        <a:effectLst/>
                        <a:latin typeface="Calibri" panose="020F0502020204030204" pitchFamily="34" charset="0"/>
                        <a:ea typeface="Calibri" panose="020F0502020204030204" pitchFamily="34" charset="0"/>
                        <a:cs typeface="Times New Roman" panose="02020603050405020304" pitchFamily="18" charset="0"/>
                      </a:endParaRPr>
                    </a:p>
                  </a:txBody>
                  <a:tcPr marL="92206" marR="92206" marT="46103" marB="46103">
                    <a:solidFill>
                      <a:srgbClr val="179984">
                        <a:alpha val="50196"/>
                      </a:srgbClr>
                    </a:solidFill>
                  </a:tcPr>
                </a:tc>
                <a:tc hMerge="1">
                  <a:txBody>
                    <a:bodyPr/>
                    <a:lstStyle/>
                    <a:p>
                      <a:endParaRPr lang="en-US"/>
                    </a:p>
                  </a:txBody>
                  <a:tcPr/>
                </a:tc>
                <a:extLst>
                  <a:ext uri="{0D108BD9-81ED-4DB2-BD59-A6C34878D82A}">
                    <a16:rowId xmlns:a16="http://schemas.microsoft.com/office/drawing/2014/main" val="4232924859"/>
                  </a:ext>
                </a:extLst>
              </a:tr>
              <a:tr h="782111">
                <a:tc>
                  <a:txBody>
                    <a:bodyPr/>
                    <a:lstStyle/>
                    <a:p>
                      <a:pPr marL="342900" marR="0" lvl="0" indent="-342900" algn="just">
                        <a:lnSpc>
                          <a:spcPct val="150000"/>
                        </a:lnSpc>
                        <a:spcBef>
                          <a:spcPts val="0"/>
                        </a:spcBef>
                        <a:spcAft>
                          <a:spcPts val="0"/>
                        </a:spcAft>
                        <a:buFont typeface="+mj-lt"/>
                        <a:buAutoNum type="arabicPeriod"/>
                        <a:tabLst>
                          <a:tab pos="1098550" algn="l"/>
                        </a:tabLst>
                      </a:pPr>
                      <a:r>
                        <a:rPr lang="x-none" sz="1800" dirty="0">
                          <a:effectLst/>
                        </a:rPr>
                        <a:t>¿Con quién está hablando?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chemeClr val="bg1"/>
                    </a:solidFill>
                  </a:tcPr>
                </a:tc>
                <a:tc>
                  <a:txBody>
                    <a:bodyPr/>
                    <a:lstStyle/>
                    <a:p>
                      <a:pPr marL="0" marR="0" algn="just">
                        <a:lnSpc>
                          <a:spcPct val="150000"/>
                        </a:lnSpc>
                        <a:spcBef>
                          <a:spcPts val="0"/>
                        </a:spcBef>
                        <a:spcAft>
                          <a:spcPts val="0"/>
                        </a:spcAft>
                        <a:tabLst>
                          <a:tab pos="1098550" algn="l"/>
                        </a:tabLst>
                      </a:pPr>
                      <a:r>
                        <a:rPr lang="x-none" sz="1800" dirty="0">
                          <a:effectLst/>
                        </a:rPr>
                        <a:t>Los familiares de personas con discapacidad intelectual</a:t>
                      </a:r>
                    </a:p>
                    <a:p>
                      <a:pPr marL="0" marR="0" algn="just">
                        <a:lnSpc>
                          <a:spcPct val="150000"/>
                        </a:lnSpc>
                        <a:spcBef>
                          <a:spcPts val="0"/>
                        </a:spcBef>
                        <a:spcAft>
                          <a:spcPts val="0"/>
                        </a:spcAft>
                        <a:tabLst>
                          <a:tab pos="1098550" algn="l"/>
                        </a:tabLst>
                      </a:pPr>
                      <a:r>
                        <a:rPr lang="x-none"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chemeClr val="bg1"/>
                    </a:solidFill>
                  </a:tcPr>
                </a:tc>
                <a:extLst>
                  <a:ext uri="{0D108BD9-81ED-4DB2-BD59-A6C34878D82A}">
                    <a16:rowId xmlns:a16="http://schemas.microsoft.com/office/drawing/2014/main" val="3801884531"/>
                  </a:ext>
                </a:extLst>
              </a:tr>
              <a:tr h="982047">
                <a:tc>
                  <a:txBody>
                    <a:bodyPr/>
                    <a:lstStyle/>
                    <a:p>
                      <a:pPr marL="342900" marR="0" lvl="0" indent="-342900" algn="just">
                        <a:lnSpc>
                          <a:spcPct val="150000"/>
                        </a:lnSpc>
                        <a:spcBef>
                          <a:spcPts val="0"/>
                        </a:spcBef>
                        <a:spcAft>
                          <a:spcPts val="0"/>
                        </a:spcAft>
                        <a:buFont typeface="+mj-lt"/>
                        <a:buAutoNum type="arabicPeriod"/>
                        <a:tabLst>
                          <a:tab pos="1098550" algn="l"/>
                        </a:tabLst>
                      </a:pPr>
                      <a:r>
                        <a:rPr lang="x-none" sz="1800" dirty="0">
                          <a:effectLst/>
                        </a:rPr>
                        <a:t>¿Qué quiere que sepan?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rgbClr val="179984">
                        <a:alpha val="50196"/>
                      </a:srgbClr>
                    </a:solidFill>
                  </a:tcPr>
                </a:tc>
                <a:tc>
                  <a:txBody>
                    <a:bodyPr/>
                    <a:lstStyle/>
                    <a:p>
                      <a:pPr marL="0" marR="0" algn="just">
                        <a:lnSpc>
                          <a:spcPct val="150000"/>
                        </a:lnSpc>
                        <a:spcBef>
                          <a:spcPts val="0"/>
                        </a:spcBef>
                        <a:spcAft>
                          <a:spcPts val="0"/>
                        </a:spcAft>
                        <a:tabLst>
                          <a:tab pos="1098550" algn="l"/>
                        </a:tabLst>
                      </a:pPr>
                      <a:r>
                        <a:rPr lang="x-none" sz="1800" dirty="0">
                          <a:effectLst/>
                        </a:rPr>
                        <a:t>En Olimpiadas Especiales les damos la bienvenida a ellos y a la persona con discapacidad intelectual.</a:t>
                      </a:r>
                    </a:p>
                  </a:txBody>
                  <a:tcPr marL="69155" marR="69155" marT="0" marB="0">
                    <a:solidFill>
                      <a:srgbClr val="179984">
                        <a:alpha val="50196"/>
                      </a:srgbClr>
                    </a:solidFill>
                  </a:tcPr>
                </a:tc>
                <a:extLst>
                  <a:ext uri="{0D108BD9-81ED-4DB2-BD59-A6C34878D82A}">
                    <a16:rowId xmlns:a16="http://schemas.microsoft.com/office/drawing/2014/main" val="321862829"/>
                  </a:ext>
                </a:extLst>
              </a:tr>
              <a:tr h="782111">
                <a:tc>
                  <a:txBody>
                    <a:bodyPr/>
                    <a:lstStyle/>
                    <a:p>
                      <a:pPr marL="342900" marR="0" lvl="0" indent="-342900" algn="just">
                        <a:lnSpc>
                          <a:spcPct val="150000"/>
                        </a:lnSpc>
                        <a:spcBef>
                          <a:spcPts val="0"/>
                        </a:spcBef>
                        <a:spcAft>
                          <a:spcPts val="0"/>
                        </a:spcAft>
                        <a:buFont typeface="+mj-lt"/>
                        <a:buAutoNum type="arabicPeriod"/>
                        <a:tabLst>
                          <a:tab pos="1098550" algn="l"/>
                        </a:tabLst>
                      </a:pPr>
                      <a:r>
                        <a:rPr lang="x-none" sz="1800" dirty="0">
                          <a:effectLst/>
                        </a:rPr>
                        <a:t>¿Cómo quiere que se sientan?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chemeClr val="bg1"/>
                    </a:solidFill>
                  </a:tcPr>
                </a:tc>
                <a:tc>
                  <a:txBody>
                    <a:bodyPr/>
                    <a:lstStyle/>
                    <a:p>
                      <a:pPr marL="0" marR="0" algn="just">
                        <a:lnSpc>
                          <a:spcPct val="150000"/>
                        </a:lnSpc>
                        <a:spcBef>
                          <a:spcPts val="0"/>
                        </a:spcBef>
                        <a:spcAft>
                          <a:spcPts val="0"/>
                        </a:spcAft>
                        <a:tabLst>
                          <a:tab pos="1098550" algn="l"/>
                        </a:tabLst>
                      </a:pPr>
                      <a:r>
                        <a:rPr lang="x-none" sz="1800" dirty="0">
                          <a:effectLst/>
                        </a:rPr>
                        <a:t>Quiere que se sientan bienvenidos.</a:t>
                      </a:r>
                    </a:p>
                    <a:p>
                      <a:pPr marL="0" marR="0" algn="just">
                        <a:lnSpc>
                          <a:spcPct val="150000"/>
                        </a:lnSpc>
                        <a:spcBef>
                          <a:spcPts val="0"/>
                        </a:spcBef>
                        <a:spcAft>
                          <a:spcPts val="0"/>
                        </a:spcAft>
                        <a:tabLst>
                          <a:tab pos="1098550" algn="l"/>
                        </a:tabLst>
                      </a:pPr>
                      <a:r>
                        <a:rPr lang="x-none"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chemeClr val="bg1"/>
                    </a:solidFill>
                  </a:tcPr>
                </a:tc>
                <a:extLst>
                  <a:ext uri="{0D108BD9-81ED-4DB2-BD59-A6C34878D82A}">
                    <a16:rowId xmlns:a16="http://schemas.microsoft.com/office/drawing/2014/main" val="1238758394"/>
                  </a:ext>
                </a:extLst>
              </a:tr>
              <a:tr h="372837">
                <a:tc>
                  <a:txBody>
                    <a:bodyPr/>
                    <a:lstStyle/>
                    <a:p>
                      <a:pPr marL="342900" marR="0" lvl="0" indent="-342900" algn="just">
                        <a:lnSpc>
                          <a:spcPct val="150000"/>
                        </a:lnSpc>
                        <a:spcBef>
                          <a:spcPts val="0"/>
                        </a:spcBef>
                        <a:spcAft>
                          <a:spcPts val="0"/>
                        </a:spcAft>
                        <a:buFont typeface="+mj-lt"/>
                        <a:buAutoNum type="arabicPeriod"/>
                        <a:tabLst>
                          <a:tab pos="1098550" algn="l"/>
                        </a:tabLst>
                      </a:pPr>
                      <a:r>
                        <a:rPr lang="x-none" sz="1800" dirty="0">
                          <a:effectLst/>
                        </a:rPr>
                        <a:t>¿Qué quiere que hagan?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rgbClr val="179984">
                        <a:alpha val="50196"/>
                      </a:srgbClr>
                    </a:solidFill>
                  </a:tcPr>
                </a:tc>
                <a:tc>
                  <a:txBody>
                    <a:bodyPr/>
                    <a:lstStyle/>
                    <a:p>
                      <a:pPr marL="0" marR="0" lvl="0" indent="0" algn="just">
                        <a:lnSpc>
                          <a:spcPct val="150000"/>
                        </a:lnSpc>
                        <a:spcBef>
                          <a:spcPts val="0"/>
                        </a:spcBef>
                        <a:spcAft>
                          <a:spcPts val="0"/>
                        </a:spcAft>
                        <a:buFont typeface="+mj-lt"/>
                        <a:buNone/>
                        <a:tabLst>
                          <a:tab pos="1098550" algn="l"/>
                        </a:tabLst>
                      </a:pPr>
                      <a:r>
                        <a:rPr lang="x-none" sz="1800" dirty="0">
                          <a:effectLst/>
                        </a:rPr>
                        <a:t>Que se unan a Olimpiadas Especiales.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9155" marR="69155" marT="0" marB="0">
                    <a:solidFill>
                      <a:srgbClr val="179984">
                        <a:alpha val="50196"/>
                      </a:srgbClr>
                    </a:solidFill>
                  </a:tcPr>
                </a:tc>
                <a:extLst>
                  <a:ext uri="{0D108BD9-81ED-4DB2-BD59-A6C34878D82A}">
                    <a16:rowId xmlns:a16="http://schemas.microsoft.com/office/drawing/2014/main" val="3303259412"/>
                  </a:ext>
                </a:extLst>
              </a:tr>
            </a:tbl>
          </a:graphicData>
        </a:graphic>
      </p:graphicFrame>
      <p:sp>
        <p:nvSpPr>
          <p:cNvPr id="6" name="TextBox 5">
            <a:extLst>
              <a:ext uri="{FF2B5EF4-FFF2-40B4-BE49-F238E27FC236}">
                <a16:creationId xmlns:a16="http://schemas.microsoft.com/office/drawing/2014/main" id="{EAC76826-BB59-47D3-8436-8ABA92C6F315}"/>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1892784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x-none" b="1" dirty="0">
                <a:solidFill>
                  <a:schemeClr val="bg1"/>
                </a:solidFill>
              </a:rPr>
              <a:t>¿Preguntas?</a:t>
            </a:r>
          </a:p>
        </p:txBody>
      </p:sp>
      <p:sp>
        <p:nvSpPr>
          <p:cNvPr id="3" name="TextBox 2">
            <a:extLst>
              <a:ext uri="{FF2B5EF4-FFF2-40B4-BE49-F238E27FC236}">
                <a16:creationId xmlns:a16="http://schemas.microsoft.com/office/drawing/2014/main" id="{7F56A227-4A11-4013-B844-57193764C594}"/>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907523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Expectativas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52569"/>
            <a:ext cx="10202839" cy="4296203"/>
          </a:xfrm>
        </p:spPr>
        <p:txBody>
          <a:bodyPr>
            <a:normAutofit fontScale="85000" lnSpcReduction="20000"/>
          </a:bodyPr>
          <a:lstStyle/>
          <a:p>
            <a:pPr marL="342892" indent="-342892" algn="just">
              <a:lnSpc>
                <a:spcPct val="150000"/>
              </a:lnSpc>
            </a:pPr>
            <a:r>
              <a:rPr lang="x-none" dirty="0">
                <a:latin typeface="Ubuntu Light" panose="020B0304030602030204" pitchFamily="34" charset="0"/>
              </a:rPr>
              <a:t>Ser atento</a:t>
            </a:r>
          </a:p>
          <a:p>
            <a:pPr marL="342892" indent="-342892" algn="just">
              <a:lnSpc>
                <a:spcPct val="150000"/>
              </a:lnSpc>
            </a:pPr>
            <a:r>
              <a:rPr lang="x-none" dirty="0">
                <a:latin typeface="Ubuntu Light" panose="020B0304030602030204" pitchFamily="34" charset="0"/>
              </a:rPr>
              <a:t>Estar preparado para ayudar a los atletas participantes si lo solicitan</a:t>
            </a:r>
          </a:p>
          <a:p>
            <a:pPr marL="342892" indent="-342892" algn="just">
              <a:lnSpc>
                <a:spcPct val="150000"/>
              </a:lnSpc>
            </a:pPr>
            <a:r>
              <a:rPr lang="x-none" dirty="0">
                <a:latin typeface="Ubuntu Light" panose="020B0304030602030204" pitchFamily="34" charset="0"/>
              </a:rPr>
              <a:t>No hablar por los atletas; ayudar solo si el atleta lo pide </a:t>
            </a:r>
          </a:p>
          <a:p>
            <a:pPr marL="342892" indent="-342892" algn="just">
              <a:lnSpc>
                <a:spcPct val="150000"/>
              </a:lnSpc>
            </a:pPr>
            <a:r>
              <a:rPr lang="x-none" dirty="0">
                <a:latin typeface="Ubuntu Light" panose="020B0304030602030204" pitchFamily="34" charset="0"/>
              </a:rPr>
              <a:t>No hablar por los atletas ni dar por hecho que necesitan ayuda: </a:t>
            </a:r>
            <a:br>
              <a:rPr lang="en-US" dirty="0">
                <a:latin typeface="Ubuntu Light" panose="020B0304030602030204" pitchFamily="34" charset="0"/>
              </a:rPr>
            </a:br>
            <a:r>
              <a:rPr lang="x-none" dirty="0">
                <a:latin typeface="Ubuntu Light" panose="020B0304030602030204" pitchFamily="34" charset="0"/>
              </a:rPr>
              <a:t>hay que preguntarles</a:t>
            </a:r>
          </a:p>
          <a:p>
            <a:pPr marL="342892" indent="-342892" algn="just">
              <a:lnSpc>
                <a:spcPct val="150000"/>
              </a:lnSpc>
            </a:pPr>
            <a:r>
              <a:rPr lang="x-none" dirty="0">
                <a:latin typeface="Ubuntu Light" panose="020B0304030602030204" pitchFamily="34" charset="0"/>
              </a:rPr>
              <a:t>Ser enérgico y positivo</a:t>
            </a:r>
          </a:p>
          <a:p>
            <a:pPr marL="342892" indent="-342892" algn="just">
              <a:lnSpc>
                <a:spcPct val="150000"/>
              </a:lnSpc>
            </a:pPr>
            <a:r>
              <a:rPr lang="x-none" dirty="0">
                <a:latin typeface="Ubuntu Light" panose="020B0304030602030204" pitchFamily="34" charset="0"/>
              </a:rPr>
              <a:t>Minimizar las distracciones</a:t>
            </a:r>
          </a:p>
          <a:p>
            <a:endParaRPr lang="en-US" dirty="0"/>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b="1" dirty="0">
                <a:solidFill>
                  <a:srgbClr val="179984"/>
                </a:solidFill>
              </a:rPr>
              <a:t>Para mentores</a:t>
            </a:r>
          </a:p>
        </p:txBody>
      </p:sp>
      <p:sp>
        <p:nvSpPr>
          <p:cNvPr id="5" name="TextBox 4">
            <a:extLst>
              <a:ext uri="{FF2B5EF4-FFF2-40B4-BE49-F238E27FC236}">
                <a16:creationId xmlns:a16="http://schemas.microsoft.com/office/drawing/2014/main" id="{4B6CB78F-B7A4-4650-896A-748869D17D01}"/>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134247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x-none" dirty="0">
                <a:solidFill>
                  <a:schemeClr val="bg1"/>
                </a:solidFill>
              </a:rPr>
              <a:t>Lección 3: Dar un discurso</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568730"/>
            <a:ext cx="8434137" cy="3474794"/>
          </a:xfrm>
        </p:spPr>
        <p:txBody>
          <a:bodyPr>
            <a:normAutofit/>
          </a:bodyPr>
          <a:lstStyle/>
          <a:p>
            <a:pPr marL="0" marR="0" indent="0">
              <a:lnSpc>
                <a:spcPct val="150000"/>
              </a:lnSpc>
              <a:spcBef>
                <a:spcPts val="0"/>
              </a:spcBef>
              <a:buNone/>
            </a:pPr>
            <a:r>
              <a:rPr lang="x-none" b="1" dirty="0">
                <a:solidFill>
                  <a:schemeClr val="bg1"/>
                </a:solidFill>
                <a:ea typeface="Calibri" panose="020F0502020204030204" pitchFamily="34" charset="0"/>
                <a:cs typeface="Times New Roman" panose="02020603050405020304" pitchFamily="18" charset="0"/>
              </a:rPr>
              <a:t>En esta lección: </a:t>
            </a:r>
          </a:p>
          <a:p>
            <a:pPr>
              <a:lnSpc>
                <a:spcPct val="150000"/>
              </a:lnSpc>
              <a:spcBef>
                <a:spcPts val="0"/>
              </a:spcBef>
            </a:pPr>
            <a:r>
              <a:rPr lang="x-none" b="1" dirty="0">
                <a:solidFill>
                  <a:schemeClr val="bg1"/>
                </a:solidFill>
              </a:rPr>
              <a:t>Conocerá herramientas que le ayudarán a crear impacto con su discurso y algunas actividades para la práctica.</a:t>
            </a:r>
            <a:endParaRPr lang="en-US" sz="3200" b="1" dirty="0">
              <a:solidFill>
                <a:schemeClr val="bg1"/>
              </a:solidFill>
            </a:endParaRPr>
          </a:p>
          <a:p>
            <a:pPr marL="0" marR="0" indent="0">
              <a:lnSpc>
                <a:spcPct val="150000"/>
              </a:lnSpc>
              <a:spcBef>
                <a:spcPts val="0"/>
              </a:spcBef>
              <a:buNone/>
            </a:pPr>
            <a:endParaRPr lang="en-US" sz="3200" b="1" dirty="0">
              <a:solidFill>
                <a:schemeClr val="bg1"/>
              </a:solidFill>
            </a:endParaRPr>
          </a:p>
        </p:txBody>
      </p:sp>
    </p:spTree>
    <p:extLst>
      <p:ext uri="{BB962C8B-B14F-4D97-AF65-F5344CB8AC3E}">
        <p14:creationId xmlns:p14="http://schemas.microsoft.com/office/powerpoint/2010/main" val="1809468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Previo a dar un discurso</a:t>
            </a:r>
            <a:endParaRPr lang="en-US" dirty="0"/>
          </a:p>
        </p:txBody>
      </p:sp>
      <p:graphicFrame>
        <p:nvGraphicFramePr>
          <p:cNvPr id="5" name="Diagram 4">
            <a:extLst>
              <a:ext uri="{FF2B5EF4-FFF2-40B4-BE49-F238E27FC236}">
                <a16:creationId xmlns:a16="http://schemas.microsoft.com/office/drawing/2014/main" id="{50FC056D-1C68-E94F-BC5C-7869ECBFB5C0}"/>
              </a:ext>
            </a:extLst>
          </p:cNvPr>
          <p:cNvGraphicFramePr/>
          <p:nvPr>
            <p:extLst>
              <p:ext uri="{D42A27DB-BD31-4B8C-83A1-F6EECF244321}">
                <p14:modId xmlns:p14="http://schemas.microsoft.com/office/powerpoint/2010/main" val="424648051"/>
              </p:ext>
            </p:extLst>
          </p:nvPr>
        </p:nvGraphicFramePr>
        <p:xfrm>
          <a:off x="3060031" y="1690688"/>
          <a:ext cx="6240379" cy="45345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F00D34CE-A779-473B-BB6F-899543993971}"/>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2444849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Antes de dar un discurso</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043611"/>
            <a:ext cx="10515600" cy="4671087"/>
          </a:xfrm>
        </p:spPr>
        <p:txBody>
          <a:bodyPr>
            <a:normAutofit fontScale="92500" lnSpcReduction="10000"/>
          </a:bodyPr>
          <a:lstStyle/>
          <a:p>
            <a:pPr marL="0" marR="0">
              <a:lnSpc>
                <a:spcPct val="150000"/>
              </a:lnSpc>
              <a:spcBef>
                <a:spcPts val="0"/>
              </a:spcBef>
              <a:spcAft>
                <a:spcPts val="0"/>
              </a:spcAft>
            </a:pPr>
            <a:r>
              <a:rPr lang="x-none" sz="2000" b="1" i="1" dirty="0">
                <a:solidFill>
                  <a:srgbClr val="016A5F"/>
                </a:solidFill>
                <a:ea typeface="Calibri" panose="020F0502020204030204" pitchFamily="34" charset="0"/>
                <a:cs typeface="Times New Roman" panose="02020603050405020304" pitchFamily="18" charset="0"/>
              </a:rPr>
              <a:t>INTRODUCCIÓN: </a:t>
            </a:r>
          </a:p>
          <a:p>
            <a:pPr marL="342900" marR="0" lvl="0" indent="-342900">
              <a:lnSpc>
                <a:spcPct val="150000"/>
              </a:lnSpc>
              <a:spcBef>
                <a:spcPts val="0"/>
              </a:spcBef>
              <a:spcAft>
                <a:spcPts val="0"/>
              </a:spcAft>
              <a:buSzPts val="800"/>
              <a:buFont typeface="Wingdings" panose="05000000000000000000" pitchFamily="2" charset="2"/>
              <a:buChar char=""/>
            </a:pPr>
            <a:r>
              <a:rPr lang="x-none" sz="1600" dirty="0">
                <a:ea typeface="Calibri" panose="020F0502020204030204" pitchFamily="34" charset="0"/>
                <a:cs typeface="Times New Roman" panose="02020603050405020304" pitchFamily="18" charset="0"/>
              </a:rPr>
              <a:t>¿Tiene una frase de introducción? ¿Llamará la atención de la audiencia? </a:t>
            </a:r>
          </a:p>
          <a:p>
            <a:pPr marL="342900" marR="0" lvl="0" indent="-342900">
              <a:lnSpc>
                <a:spcPct val="150000"/>
              </a:lnSpc>
              <a:spcBef>
                <a:spcPts val="0"/>
              </a:spcBef>
              <a:spcAft>
                <a:spcPts val="0"/>
              </a:spcAft>
              <a:buSzPts val="800"/>
              <a:buFont typeface="Wingdings" panose="05000000000000000000" pitchFamily="2" charset="2"/>
              <a:buChar char=""/>
            </a:pPr>
            <a:r>
              <a:rPr lang="x-none" sz="1600" dirty="0">
                <a:ea typeface="Calibri" panose="020F0502020204030204" pitchFamily="34" charset="0"/>
                <a:cs typeface="Times New Roman" panose="02020603050405020304" pitchFamily="18" charset="0"/>
              </a:rPr>
              <a:t>¿Dice por qué está hablando con ellos? </a:t>
            </a:r>
          </a:p>
          <a:p>
            <a:pPr marL="342900" marR="0" lvl="0" indent="-342900">
              <a:lnSpc>
                <a:spcPct val="150000"/>
              </a:lnSpc>
              <a:spcBef>
                <a:spcPts val="0"/>
              </a:spcBef>
              <a:spcAft>
                <a:spcPts val="0"/>
              </a:spcAft>
              <a:buSzPts val="800"/>
              <a:buFont typeface="Wingdings" panose="05000000000000000000" pitchFamily="2" charset="2"/>
              <a:buChar char=""/>
            </a:pPr>
            <a:r>
              <a:rPr lang="x-none" sz="1600" dirty="0">
                <a:ea typeface="Calibri" panose="020F0502020204030204" pitchFamily="34" charset="0"/>
                <a:cs typeface="Times New Roman" panose="02020603050405020304" pitchFamily="18" charset="0"/>
              </a:rPr>
              <a:t>¿Se presenta?</a:t>
            </a:r>
            <a:endParaRPr lang="en-US" sz="2000" dirty="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x-none" sz="2000" b="1" i="1" dirty="0">
                <a:solidFill>
                  <a:srgbClr val="016A5F"/>
                </a:solidFill>
                <a:ea typeface="Calibri" panose="020F0502020204030204" pitchFamily="34" charset="0"/>
                <a:cs typeface="Times New Roman" panose="02020603050405020304" pitchFamily="18" charset="0"/>
              </a:rPr>
              <a:t>CUERPO: </a:t>
            </a:r>
          </a:p>
          <a:p>
            <a:pPr marL="342900" marR="0" lvl="0" indent="-342900">
              <a:lnSpc>
                <a:spcPct val="150000"/>
              </a:lnSpc>
              <a:spcBef>
                <a:spcPts val="0"/>
              </a:spcBef>
              <a:spcAft>
                <a:spcPts val="0"/>
              </a:spcAft>
              <a:buSzPts val="800"/>
              <a:buFont typeface="Wingdings" panose="05000000000000000000" pitchFamily="2" charset="2"/>
              <a:buChar char=""/>
            </a:pPr>
            <a:r>
              <a:rPr lang="x-none" sz="1600" dirty="0">
                <a:ea typeface="Calibri" panose="020F0502020204030204" pitchFamily="34" charset="0"/>
                <a:cs typeface="Times New Roman" panose="02020603050405020304" pitchFamily="18" charset="0"/>
              </a:rPr>
              <a:t>¿Están claros los temas principales? </a:t>
            </a:r>
          </a:p>
          <a:p>
            <a:pPr marL="342900" marR="0" lvl="0" indent="-342900">
              <a:lnSpc>
                <a:spcPct val="150000"/>
              </a:lnSpc>
              <a:spcBef>
                <a:spcPts val="0"/>
              </a:spcBef>
              <a:spcAft>
                <a:spcPts val="0"/>
              </a:spcAft>
              <a:buSzPts val="800"/>
              <a:buFont typeface="Wingdings" panose="05000000000000000000" pitchFamily="2" charset="2"/>
              <a:buChar char=""/>
            </a:pPr>
            <a:r>
              <a:rPr lang="x-none" sz="1600" dirty="0">
                <a:ea typeface="Calibri" panose="020F0502020204030204" pitchFamily="34" charset="0"/>
                <a:cs typeface="Times New Roman" panose="02020603050405020304" pitchFamily="18" charset="0"/>
              </a:rPr>
              <a:t>¿Usó ejemplos o datos o le dicen a la audiencia por qué es usted quien les habla sobre este tema?</a:t>
            </a:r>
          </a:p>
          <a:p>
            <a:pPr marL="342900" marR="0" lvl="0" indent="-342900">
              <a:lnSpc>
                <a:spcPct val="150000"/>
              </a:lnSpc>
              <a:spcBef>
                <a:spcPts val="0"/>
              </a:spcBef>
              <a:spcAft>
                <a:spcPts val="0"/>
              </a:spcAft>
              <a:buSzPts val="800"/>
              <a:buFont typeface="Wingdings" panose="05000000000000000000" pitchFamily="2" charset="2"/>
              <a:buChar char=""/>
            </a:pPr>
            <a:r>
              <a:rPr lang="x-none" sz="1600" dirty="0">
                <a:ea typeface="Calibri" panose="020F0502020204030204" pitchFamily="34" charset="0"/>
                <a:cs typeface="Times New Roman" panose="02020603050405020304" pitchFamily="18" charset="0"/>
              </a:rPr>
              <a:t>¿Hay un llamado a la acción?</a:t>
            </a:r>
            <a:endParaRPr lang="en-US" sz="2000" dirty="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x-none" sz="2000" b="1" i="1" dirty="0">
                <a:solidFill>
                  <a:srgbClr val="016A5F"/>
                </a:solidFill>
                <a:ea typeface="Calibri" panose="020F0502020204030204" pitchFamily="34" charset="0"/>
                <a:cs typeface="Times New Roman" panose="02020603050405020304" pitchFamily="18" charset="0"/>
              </a:rPr>
              <a:t>CONCLUSIÓN:</a:t>
            </a:r>
          </a:p>
          <a:p>
            <a:pPr marL="342900" marR="0" lvl="0" indent="-342900">
              <a:lnSpc>
                <a:spcPct val="150000"/>
              </a:lnSpc>
              <a:spcBef>
                <a:spcPts val="0"/>
              </a:spcBef>
              <a:spcAft>
                <a:spcPts val="0"/>
              </a:spcAft>
              <a:buSzPts val="800"/>
              <a:buFont typeface="Wingdings" panose="05000000000000000000" pitchFamily="2" charset="2"/>
              <a:buChar char=""/>
            </a:pPr>
            <a:r>
              <a:rPr lang="x-none" sz="1600" dirty="0">
                <a:ea typeface="Calibri" panose="020F0502020204030204" pitchFamily="34" charset="0"/>
                <a:cs typeface="Times New Roman" panose="02020603050405020304" pitchFamily="18" charset="0"/>
              </a:rPr>
              <a:t>¿Recapitula sus puntos principales? </a:t>
            </a:r>
          </a:p>
          <a:p>
            <a:pPr marL="342900" marR="0" lvl="0" indent="-342900">
              <a:lnSpc>
                <a:spcPct val="150000"/>
              </a:lnSpc>
              <a:spcBef>
                <a:spcPts val="0"/>
              </a:spcBef>
              <a:spcAft>
                <a:spcPts val="0"/>
              </a:spcAft>
              <a:buSzPts val="800"/>
              <a:buFont typeface="Wingdings" panose="05000000000000000000" pitchFamily="2" charset="2"/>
              <a:buChar char=""/>
            </a:pPr>
            <a:r>
              <a:rPr lang="x-none" sz="1600" dirty="0">
                <a:ea typeface="Calibri" panose="020F0502020204030204" pitchFamily="34" charset="0"/>
                <a:cs typeface="Times New Roman" panose="02020603050405020304" pitchFamily="18" charset="0"/>
              </a:rPr>
              <a:t>¿Le dice a la gente cómo involucrarse? </a:t>
            </a:r>
          </a:p>
          <a:p>
            <a:pPr marL="342900" marR="0" lvl="0" indent="-342900">
              <a:lnSpc>
                <a:spcPct val="150000"/>
              </a:lnSpc>
              <a:spcBef>
                <a:spcPts val="0"/>
              </a:spcBef>
              <a:spcAft>
                <a:spcPts val="0"/>
              </a:spcAft>
              <a:buSzPts val="800"/>
              <a:buFont typeface="Wingdings" panose="05000000000000000000" pitchFamily="2" charset="2"/>
              <a:buChar char=""/>
            </a:pPr>
            <a:r>
              <a:rPr lang="x-none" sz="1600" dirty="0">
                <a:ea typeface="Calibri" panose="020F0502020204030204" pitchFamily="34" charset="0"/>
                <a:cs typeface="Times New Roman" panose="02020603050405020304" pitchFamily="18" charset="0"/>
              </a:rPr>
              <a:t>¿Agradece a la audiencia por regalarle su tiempo? </a:t>
            </a:r>
          </a:p>
          <a:p>
            <a:pPr marL="342900" marR="0" lvl="0" indent="-342900">
              <a:lnSpc>
                <a:spcPct val="150000"/>
              </a:lnSpc>
              <a:spcBef>
                <a:spcPts val="0"/>
              </a:spcBef>
              <a:spcAft>
                <a:spcPts val="0"/>
              </a:spcAft>
              <a:buSzPts val="800"/>
              <a:buFont typeface="Wingdings" panose="05000000000000000000" pitchFamily="2" charset="2"/>
              <a:buChar char=""/>
            </a:pPr>
            <a:r>
              <a:rPr lang="x-none" sz="1600" dirty="0">
                <a:ea typeface="Calibri" panose="020F0502020204030204" pitchFamily="34" charset="0"/>
                <a:cs typeface="Times New Roman" panose="02020603050405020304" pitchFamily="18" charset="0"/>
              </a:rPr>
              <a:t>¿Preguntó si la audiencia tenía alguna pregunta?</a:t>
            </a:r>
            <a:endParaRPr lang="en-US" sz="2400" dirty="0">
              <a:ea typeface="Calibri" panose="020F050202020403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26239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1. Revise su discurso</a:t>
            </a:r>
          </a:p>
        </p:txBody>
      </p:sp>
      <p:sp>
        <p:nvSpPr>
          <p:cNvPr id="5" name="TextBox 4">
            <a:extLst>
              <a:ext uri="{FF2B5EF4-FFF2-40B4-BE49-F238E27FC236}">
                <a16:creationId xmlns:a16="http://schemas.microsoft.com/office/drawing/2014/main" id="{B8594091-163C-4B69-B21E-0FC48716AD40}"/>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1392890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Antes de dar un discurso</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746540"/>
            <a:ext cx="10515600" cy="672293"/>
          </a:xfrm>
        </p:spPr>
        <p:txBody>
          <a:bodyPr>
            <a:normAutofit/>
          </a:bodyPr>
          <a:lstStyle/>
          <a:p>
            <a:pPr marL="342900" indent="-342900">
              <a:lnSpc>
                <a:spcPct val="150000"/>
              </a:lnSpc>
              <a:spcBef>
                <a:spcPts val="0"/>
              </a:spcBef>
              <a:buSzPts val="800"/>
              <a:buFont typeface="Wingdings" panose="05000000000000000000" pitchFamily="2" charset="2"/>
              <a:buChar char=""/>
            </a:pPr>
            <a:r>
              <a:rPr lang="x-none" sz="2000" dirty="0">
                <a:solidFill>
                  <a:srgbClr val="000000"/>
                </a:solidFill>
                <a:latin typeface="Ubuntu Light" panose="020B0304030602030204" pitchFamily="34" charset="0"/>
                <a:ea typeface="Calibri" panose="020F0502020204030204" pitchFamily="34" charset="0"/>
                <a:cs typeface="Arial" panose="020B0604020202020204" pitchFamily="34" charset="0"/>
              </a:rPr>
              <a:t>Pídale a un mentor, amigo, familiar que escuche y dé su opinión.</a:t>
            </a:r>
            <a:endParaRPr lang="en-US" sz="2000" dirty="0">
              <a:solidFill>
                <a:srgbClr val="000000"/>
              </a:solidFill>
              <a:latin typeface="Ubuntu Light" panose="020B0304030602030204" pitchFamily="34" charset="0"/>
              <a:ea typeface="Calibri" panose="020F0502020204030204" pitchFamily="34" charset="0"/>
              <a:cs typeface="Arial" panose="020B0604020202020204" pitchFamily="34" charset="0"/>
            </a:endParaRP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2047212"/>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2. Practique su discurso</a:t>
            </a:r>
          </a:p>
        </p:txBody>
      </p:sp>
      <p:sp>
        <p:nvSpPr>
          <p:cNvPr id="6" name="Title 1">
            <a:extLst>
              <a:ext uri="{FF2B5EF4-FFF2-40B4-BE49-F238E27FC236}">
                <a16:creationId xmlns:a16="http://schemas.microsoft.com/office/drawing/2014/main" id="{6E15B05D-4D63-A341-98A8-5FF5D834BCC7}"/>
              </a:ext>
            </a:extLst>
          </p:cNvPr>
          <p:cNvSpPr txBox="1">
            <a:spLocks/>
          </p:cNvSpPr>
          <p:nvPr/>
        </p:nvSpPr>
        <p:spPr>
          <a:xfrm>
            <a:off x="838200" y="36832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3. Ayudas visuales</a:t>
            </a:r>
          </a:p>
        </p:txBody>
      </p:sp>
      <p:sp>
        <p:nvSpPr>
          <p:cNvPr id="7" name="Content Placeholder 2">
            <a:extLst>
              <a:ext uri="{FF2B5EF4-FFF2-40B4-BE49-F238E27FC236}">
                <a16:creationId xmlns:a16="http://schemas.microsoft.com/office/drawing/2014/main" id="{89840955-5315-A04D-AB29-D8BC994C5319}"/>
              </a:ext>
            </a:extLst>
          </p:cNvPr>
          <p:cNvSpPr txBox="1">
            <a:spLocks/>
          </p:cNvSpPr>
          <p:nvPr/>
        </p:nvSpPr>
        <p:spPr>
          <a:xfrm>
            <a:off x="838200" y="4425215"/>
            <a:ext cx="10912522" cy="11294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0"/>
              </a:spcBef>
              <a:buSzPts val="800"/>
              <a:buFont typeface="Wingdings" panose="05000000000000000000" pitchFamily="2" charset="2"/>
              <a:buChar char=""/>
            </a:pPr>
            <a:r>
              <a:rPr lang="x-none" sz="2000" dirty="0">
                <a:solidFill>
                  <a:srgbClr val="000000"/>
                </a:solidFill>
                <a:latin typeface="Ubuntu Light" panose="020B0304030602030204" pitchFamily="34" charset="0"/>
                <a:ea typeface="Calibri" panose="020F0502020204030204" pitchFamily="34" charset="0"/>
                <a:cs typeface="Arial" panose="020B0604020202020204" pitchFamily="34" charset="0"/>
              </a:rPr>
              <a:t>Piense en las ayudas visuales que podrían ayudarle a dar mejor su mensaje. Por ejemplo</a:t>
            </a:r>
            <a:r>
              <a:rPr lang="x-none" sz="2000">
                <a:solidFill>
                  <a:srgbClr val="000000"/>
                </a:solidFill>
                <a:latin typeface="Ubuntu Light" panose="020B0304030602030204" pitchFamily="34" charset="0"/>
                <a:ea typeface="Calibri" panose="020F0502020204030204" pitchFamily="34" charset="0"/>
                <a:cs typeface="Arial" panose="020B0604020202020204" pitchFamily="34" charset="0"/>
              </a:rPr>
              <a:t>: </a:t>
            </a:r>
            <a:br>
              <a:rPr lang="en-US" sz="2000" dirty="0">
                <a:solidFill>
                  <a:srgbClr val="000000"/>
                </a:solidFill>
                <a:latin typeface="Ubuntu Light" panose="020B0304030602030204" pitchFamily="34" charset="0"/>
                <a:ea typeface="Calibri" panose="020F0502020204030204" pitchFamily="34" charset="0"/>
                <a:cs typeface="Arial" panose="020B0604020202020204" pitchFamily="34" charset="0"/>
              </a:rPr>
            </a:br>
            <a:r>
              <a:rPr lang="x-none" sz="2000">
                <a:solidFill>
                  <a:srgbClr val="000000"/>
                </a:solidFill>
                <a:latin typeface="Ubuntu Light" panose="020B0304030602030204" pitchFamily="34" charset="0"/>
                <a:ea typeface="Calibri" panose="020F0502020204030204" pitchFamily="34" charset="0"/>
                <a:cs typeface="Arial" panose="020B0604020202020204" pitchFamily="34" charset="0"/>
              </a:rPr>
              <a:t>Una </a:t>
            </a:r>
            <a:r>
              <a:rPr lang="x-none" sz="2000" dirty="0">
                <a:solidFill>
                  <a:srgbClr val="000000"/>
                </a:solidFill>
                <a:latin typeface="Ubuntu Light" panose="020B0304030602030204" pitchFamily="34" charset="0"/>
                <a:ea typeface="Calibri" panose="020F0502020204030204" pitchFamily="34" charset="0"/>
                <a:cs typeface="Arial" panose="020B0604020202020204" pitchFamily="34" charset="0"/>
              </a:rPr>
              <a:t>presentación de PowerPoint, fotos, videos, sus medallas de Olimpiadas Especiales, etc. </a:t>
            </a:r>
          </a:p>
        </p:txBody>
      </p:sp>
      <p:sp>
        <p:nvSpPr>
          <p:cNvPr id="8" name="TextBox 7">
            <a:extLst>
              <a:ext uri="{FF2B5EF4-FFF2-40B4-BE49-F238E27FC236}">
                <a16:creationId xmlns:a16="http://schemas.microsoft.com/office/drawing/2014/main" id="{78CC2935-2143-4ACC-9512-4A5D98BF3FD0}"/>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3123656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Antes de dar un discurso</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06496"/>
            <a:ext cx="10515600" cy="1115776"/>
          </a:xfrm>
        </p:spPr>
        <p:txBody>
          <a:bodyPr>
            <a:normAutofit/>
          </a:bodyPr>
          <a:lstStyle/>
          <a:p>
            <a:pPr marL="342900" indent="-342900">
              <a:lnSpc>
                <a:spcPct val="150000"/>
              </a:lnSpc>
              <a:spcBef>
                <a:spcPts val="0"/>
              </a:spcBef>
              <a:buSzPts val="800"/>
              <a:buFont typeface="Wingdings" panose="05000000000000000000" pitchFamily="2" charset="2"/>
              <a:buChar char=""/>
            </a:pPr>
            <a:r>
              <a:rPr lang="x-none" sz="2000" dirty="0">
                <a:solidFill>
                  <a:srgbClr val="000000"/>
                </a:solidFill>
                <a:latin typeface="Ubuntu Light" panose="020B0304030602030204" pitchFamily="34" charset="0"/>
                <a:ea typeface="Calibri" panose="020F0502020204030204" pitchFamily="34" charset="0"/>
                <a:cs typeface="Arial" panose="020B0604020202020204" pitchFamily="34" charset="0"/>
              </a:rPr>
              <a:t>Piense qué tipo de equipo o suministros necesita. Por ejemplo: Micrófono, altavoces, computadora, piense en el tipo y tamaño del lugar en el que pronunciará su discurso.</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607168"/>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4. Equipos y suministros</a:t>
            </a:r>
          </a:p>
        </p:txBody>
      </p:sp>
      <p:sp>
        <p:nvSpPr>
          <p:cNvPr id="6" name="Title 1">
            <a:extLst>
              <a:ext uri="{FF2B5EF4-FFF2-40B4-BE49-F238E27FC236}">
                <a16:creationId xmlns:a16="http://schemas.microsoft.com/office/drawing/2014/main" id="{6E15B05D-4D63-A341-98A8-5FF5D834BCC7}"/>
              </a:ext>
            </a:extLst>
          </p:cNvPr>
          <p:cNvSpPr txBox="1">
            <a:spLocks/>
          </p:cNvSpPr>
          <p:nvPr/>
        </p:nvSpPr>
        <p:spPr>
          <a:xfrm>
            <a:off x="838200" y="36832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5. Haga una copia de su discurso</a:t>
            </a:r>
          </a:p>
        </p:txBody>
      </p:sp>
      <p:sp>
        <p:nvSpPr>
          <p:cNvPr id="7" name="Content Placeholder 2">
            <a:extLst>
              <a:ext uri="{FF2B5EF4-FFF2-40B4-BE49-F238E27FC236}">
                <a16:creationId xmlns:a16="http://schemas.microsoft.com/office/drawing/2014/main" id="{E21986DD-1BA1-6D44-B379-F1E61CFF4C6A}"/>
              </a:ext>
            </a:extLst>
          </p:cNvPr>
          <p:cNvSpPr txBox="1">
            <a:spLocks/>
          </p:cNvSpPr>
          <p:nvPr/>
        </p:nvSpPr>
        <p:spPr>
          <a:xfrm>
            <a:off x="838200" y="4449195"/>
            <a:ext cx="10515600" cy="16513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0"/>
              </a:spcBef>
              <a:buSzPts val="800"/>
              <a:buFont typeface="Wingdings" panose="05000000000000000000" pitchFamily="2" charset="2"/>
              <a:buChar char=""/>
            </a:pPr>
            <a:r>
              <a:rPr lang="x-none" sz="2000" dirty="0">
                <a:solidFill>
                  <a:srgbClr val="000000"/>
                </a:solidFill>
                <a:latin typeface="Ubuntu Light" panose="020B0304030602030204" pitchFamily="34" charset="0"/>
                <a:ea typeface="Calibri" panose="020F0502020204030204" pitchFamily="34" charset="0"/>
                <a:cs typeface="Arial" panose="020B0604020202020204" pitchFamily="34" charset="0"/>
              </a:rPr>
              <a:t>Lleve consigo una copia del discurso. Por ejemplo, podría estar en un papel, tableta, teléfono, etc. También haga una copia de seguridad en caso de que la tecnología no funcione o pierda la primera copia en papel. ¡Siempre prepárese!</a:t>
            </a:r>
          </a:p>
        </p:txBody>
      </p:sp>
      <p:sp>
        <p:nvSpPr>
          <p:cNvPr id="8" name="TextBox 7">
            <a:extLst>
              <a:ext uri="{FF2B5EF4-FFF2-40B4-BE49-F238E27FC236}">
                <a16:creationId xmlns:a16="http://schemas.microsoft.com/office/drawing/2014/main" id="{45052E57-4D12-44F2-9EC2-FE5C5678340D}"/>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3802379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lstStyle/>
          <a:p>
            <a:r>
              <a:rPr lang="x-none" b="1" dirty="0">
                <a:solidFill>
                  <a:srgbClr val="016A5F"/>
                </a:solidFill>
              </a:rPr>
              <a:t>Dar un discurso</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359689" y="1780185"/>
            <a:ext cx="0" cy="4479235"/>
          </a:xfrm>
          <a:prstGeom prst="line">
            <a:avLst/>
          </a:prstGeom>
          <a:ln w="190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018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88123"/>
            <a:ext cx="2819387" cy="921749"/>
          </a:xfrm>
        </p:spPr>
        <p:txBody>
          <a:bodyPr>
            <a:normAutofit/>
          </a:bodyPr>
          <a:lstStyle/>
          <a:p>
            <a:pPr marL="0" indent="0" algn="just">
              <a:lnSpc>
                <a:spcPct val="150000"/>
              </a:lnSpc>
              <a:buNone/>
            </a:pPr>
            <a:r>
              <a:rPr lang="x-none" sz="3200" b="1" dirty="0">
                <a:solidFill>
                  <a:srgbClr val="179984"/>
                </a:solidFill>
              </a:rPr>
              <a:t>Actividad #1</a:t>
            </a:r>
          </a:p>
        </p:txBody>
      </p:sp>
      <p:pic>
        <p:nvPicPr>
          <p:cNvPr id="7" name="Picture 6">
            <a:extLst>
              <a:ext uri="{FF2B5EF4-FFF2-40B4-BE49-F238E27FC236}">
                <a16:creationId xmlns:a16="http://schemas.microsoft.com/office/drawing/2014/main" id="{762BB944-378B-A94C-BAAD-54C6B40D551E}"/>
              </a:ext>
            </a:extLst>
          </p:cNvPr>
          <p:cNvPicPr>
            <a:picLocks noChangeAspect="1"/>
          </p:cNvPicPr>
          <p:nvPr/>
        </p:nvPicPr>
        <p:blipFill>
          <a:blip r:embed="rId4"/>
          <a:stretch>
            <a:fillRect/>
          </a:stretch>
        </p:blipFill>
        <p:spPr>
          <a:xfrm>
            <a:off x="3057098" y="1765572"/>
            <a:ext cx="7989063" cy="4493848"/>
          </a:xfrm>
          <a:prstGeom prst="rect">
            <a:avLst/>
          </a:prstGeom>
        </p:spPr>
      </p:pic>
      <p:sp>
        <p:nvSpPr>
          <p:cNvPr id="8" name="TextBox 7">
            <a:extLst>
              <a:ext uri="{FF2B5EF4-FFF2-40B4-BE49-F238E27FC236}">
                <a16:creationId xmlns:a16="http://schemas.microsoft.com/office/drawing/2014/main" id="{396C3F37-1C6C-4E01-B715-7DD930FE747F}"/>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384184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Dar un discurso</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86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Cosas para recordar</a:t>
            </a:r>
          </a:p>
        </p:txBody>
      </p:sp>
      <p:sp>
        <p:nvSpPr>
          <p:cNvPr id="12" name="Title 1">
            <a:extLst>
              <a:ext uri="{FF2B5EF4-FFF2-40B4-BE49-F238E27FC236}">
                <a16:creationId xmlns:a16="http://schemas.microsoft.com/office/drawing/2014/main" id="{A500056A-09A3-304A-A0ED-7E5C9FFC9460}"/>
              </a:ext>
            </a:extLst>
          </p:cNvPr>
          <p:cNvSpPr txBox="1">
            <a:spLocks/>
          </p:cNvSpPr>
          <p:nvPr/>
        </p:nvSpPr>
        <p:spPr>
          <a:xfrm>
            <a:off x="3085699" y="2670637"/>
            <a:ext cx="3010301" cy="78175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3336A"/>
                </a:solidFill>
              </a:rPr>
              <a:t>Muestre seguridad</a:t>
            </a:r>
          </a:p>
        </p:txBody>
      </p:sp>
      <p:sp>
        <p:nvSpPr>
          <p:cNvPr id="14" name="Title 1">
            <a:extLst>
              <a:ext uri="{FF2B5EF4-FFF2-40B4-BE49-F238E27FC236}">
                <a16:creationId xmlns:a16="http://schemas.microsoft.com/office/drawing/2014/main" id="{DCAAB2EF-1ED6-7440-BF9F-3498A047BEA0}"/>
              </a:ext>
            </a:extLst>
          </p:cNvPr>
          <p:cNvSpPr txBox="1">
            <a:spLocks/>
          </p:cNvSpPr>
          <p:nvPr/>
        </p:nvSpPr>
        <p:spPr>
          <a:xfrm>
            <a:off x="7734700" y="2697848"/>
            <a:ext cx="3441809" cy="78175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a:solidFill>
                  <a:srgbClr val="13336A"/>
                </a:solidFill>
              </a:rPr>
              <a:t>Enfatice </a:t>
            </a:r>
            <a:br>
              <a:rPr lang="en-US" sz="2800" b="1" dirty="0">
                <a:solidFill>
                  <a:srgbClr val="13336A"/>
                </a:solidFill>
              </a:rPr>
            </a:br>
            <a:r>
              <a:rPr lang="x-none" sz="2800" b="1">
                <a:solidFill>
                  <a:srgbClr val="13336A"/>
                </a:solidFill>
              </a:rPr>
              <a:t>las </a:t>
            </a:r>
            <a:r>
              <a:rPr lang="x-none" sz="2800" b="1" dirty="0">
                <a:solidFill>
                  <a:srgbClr val="13336A"/>
                </a:solidFill>
              </a:rPr>
              <a:t>palabras</a:t>
            </a:r>
          </a:p>
        </p:txBody>
      </p:sp>
      <p:sp>
        <p:nvSpPr>
          <p:cNvPr id="15" name="Title 1">
            <a:extLst>
              <a:ext uri="{FF2B5EF4-FFF2-40B4-BE49-F238E27FC236}">
                <a16:creationId xmlns:a16="http://schemas.microsoft.com/office/drawing/2014/main" id="{DC9D18A9-81F1-3C4A-8B83-A3FE24F8B9ED}"/>
              </a:ext>
            </a:extLst>
          </p:cNvPr>
          <p:cNvSpPr txBox="1">
            <a:spLocks/>
          </p:cNvSpPr>
          <p:nvPr/>
        </p:nvSpPr>
        <p:spPr>
          <a:xfrm>
            <a:off x="3085697" y="4509837"/>
            <a:ext cx="3246863" cy="14819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3336A"/>
                </a:solidFill>
              </a:rPr>
              <a:t>Cuide el lenguaje corporal</a:t>
            </a:r>
          </a:p>
        </p:txBody>
      </p:sp>
      <p:sp>
        <p:nvSpPr>
          <p:cNvPr id="16" name="Title 1">
            <a:extLst>
              <a:ext uri="{FF2B5EF4-FFF2-40B4-BE49-F238E27FC236}">
                <a16:creationId xmlns:a16="http://schemas.microsoft.com/office/drawing/2014/main" id="{59502DD0-69F6-F249-B8DF-1226C0E4ECD3}"/>
              </a:ext>
            </a:extLst>
          </p:cNvPr>
          <p:cNvSpPr txBox="1">
            <a:spLocks/>
          </p:cNvSpPr>
          <p:nvPr/>
        </p:nvSpPr>
        <p:spPr>
          <a:xfrm>
            <a:off x="7734700" y="4729265"/>
            <a:ext cx="2651246" cy="78175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a:solidFill>
                  <a:srgbClr val="13336A"/>
                </a:solidFill>
              </a:rPr>
              <a:t>Mantenga </a:t>
            </a:r>
            <a:br>
              <a:rPr lang="en-US" sz="2800" b="1" dirty="0">
                <a:solidFill>
                  <a:srgbClr val="13336A"/>
                </a:solidFill>
              </a:rPr>
            </a:br>
            <a:r>
              <a:rPr lang="x-none" sz="2800" b="1">
                <a:solidFill>
                  <a:srgbClr val="13336A"/>
                </a:solidFill>
              </a:rPr>
              <a:t>la </a:t>
            </a:r>
            <a:r>
              <a:rPr lang="x-none" sz="2800" b="1" dirty="0">
                <a:solidFill>
                  <a:srgbClr val="13336A"/>
                </a:solidFill>
              </a:rPr>
              <a:t>calma</a:t>
            </a:r>
          </a:p>
        </p:txBody>
      </p:sp>
      <p:pic>
        <p:nvPicPr>
          <p:cNvPr id="18" name="Picture 17">
            <a:extLst>
              <a:ext uri="{FF2B5EF4-FFF2-40B4-BE49-F238E27FC236}">
                <a16:creationId xmlns:a16="http://schemas.microsoft.com/office/drawing/2014/main" id="{0629458E-94BA-E14B-A933-0AF92DABEF1C}"/>
              </a:ext>
            </a:extLst>
          </p:cNvPr>
          <p:cNvPicPr>
            <a:picLocks noChangeAspect="1"/>
          </p:cNvPicPr>
          <p:nvPr/>
        </p:nvPicPr>
        <p:blipFill>
          <a:blip r:embed="rId4"/>
          <a:stretch>
            <a:fillRect/>
          </a:stretch>
        </p:blipFill>
        <p:spPr>
          <a:xfrm>
            <a:off x="6474203" y="4611455"/>
            <a:ext cx="938274" cy="1091017"/>
          </a:xfrm>
          <a:prstGeom prst="rect">
            <a:avLst/>
          </a:prstGeom>
        </p:spPr>
      </p:pic>
      <p:pic>
        <p:nvPicPr>
          <p:cNvPr id="20" name="Picture 19">
            <a:extLst>
              <a:ext uri="{FF2B5EF4-FFF2-40B4-BE49-F238E27FC236}">
                <a16:creationId xmlns:a16="http://schemas.microsoft.com/office/drawing/2014/main" id="{A17CE0EA-ADA1-5148-A0D3-D73E339A0B40}"/>
              </a:ext>
            </a:extLst>
          </p:cNvPr>
          <p:cNvPicPr>
            <a:picLocks noChangeAspect="1"/>
          </p:cNvPicPr>
          <p:nvPr/>
        </p:nvPicPr>
        <p:blipFill rotWithShape="1">
          <a:blip r:embed="rId5"/>
          <a:srcRect b="45821"/>
          <a:stretch/>
        </p:blipFill>
        <p:spPr>
          <a:xfrm>
            <a:off x="1821718" y="4490587"/>
            <a:ext cx="977002" cy="1168019"/>
          </a:xfrm>
          <a:prstGeom prst="rect">
            <a:avLst/>
          </a:prstGeom>
        </p:spPr>
      </p:pic>
      <p:pic>
        <p:nvPicPr>
          <p:cNvPr id="22" name="Picture 21">
            <a:extLst>
              <a:ext uri="{FF2B5EF4-FFF2-40B4-BE49-F238E27FC236}">
                <a16:creationId xmlns:a16="http://schemas.microsoft.com/office/drawing/2014/main" id="{AED80277-70CD-3644-8730-EB2A841DDEEF}"/>
              </a:ext>
            </a:extLst>
          </p:cNvPr>
          <p:cNvPicPr>
            <a:picLocks noChangeAspect="1"/>
          </p:cNvPicPr>
          <p:nvPr/>
        </p:nvPicPr>
        <p:blipFill>
          <a:blip r:embed="rId6"/>
          <a:stretch>
            <a:fillRect/>
          </a:stretch>
        </p:blipFill>
        <p:spPr>
          <a:xfrm>
            <a:off x="6527508" y="2661829"/>
            <a:ext cx="831664" cy="799366"/>
          </a:xfrm>
          <a:prstGeom prst="rect">
            <a:avLst/>
          </a:prstGeom>
        </p:spPr>
      </p:pic>
      <p:pic>
        <p:nvPicPr>
          <p:cNvPr id="24" name="Picture 23">
            <a:extLst>
              <a:ext uri="{FF2B5EF4-FFF2-40B4-BE49-F238E27FC236}">
                <a16:creationId xmlns:a16="http://schemas.microsoft.com/office/drawing/2014/main" id="{686159A1-BED6-B742-9F39-E06DB82632A4}"/>
              </a:ext>
            </a:extLst>
          </p:cNvPr>
          <p:cNvPicPr>
            <a:picLocks noChangeAspect="1"/>
          </p:cNvPicPr>
          <p:nvPr/>
        </p:nvPicPr>
        <p:blipFill>
          <a:blip r:embed="rId7"/>
          <a:stretch>
            <a:fillRect/>
          </a:stretch>
        </p:blipFill>
        <p:spPr>
          <a:xfrm>
            <a:off x="1982725" y="2449909"/>
            <a:ext cx="767068" cy="1017374"/>
          </a:xfrm>
          <a:prstGeom prst="rect">
            <a:avLst/>
          </a:prstGeom>
        </p:spPr>
      </p:pic>
      <p:sp>
        <p:nvSpPr>
          <p:cNvPr id="13" name="TextBox 12">
            <a:extLst>
              <a:ext uri="{FF2B5EF4-FFF2-40B4-BE49-F238E27FC236}">
                <a16:creationId xmlns:a16="http://schemas.microsoft.com/office/drawing/2014/main" id="{7DA67B95-A11D-4545-873F-D8A1902C7F03}"/>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2269161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4" y="289265"/>
            <a:ext cx="10515600" cy="707913"/>
          </a:xfrm>
        </p:spPr>
        <p:txBody>
          <a:bodyPr>
            <a:normAutofit/>
          </a:bodyPr>
          <a:lstStyle/>
          <a:p>
            <a:r>
              <a:rPr lang="x-none" b="1" dirty="0">
                <a:solidFill>
                  <a:srgbClr val="016A5F"/>
                </a:solidFill>
              </a:rPr>
              <a:t>Dar un discurso</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359689" y="1780185"/>
            <a:ext cx="0" cy="4479235"/>
          </a:xfrm>
          <a:prstGeom prst="line">
            <a:avLst/>
          </a:prstGeom>
          <a:ln w="190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018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706235"/>
            <a:ext cx="4784678" cy="921749"/>
          </a:xfrm>
        </p:spPr>
        <p:txBody>
          <a:bodyPr>
            <a:noAutofit/>
          </a:bodyPr>
          <a:lstStyle/>
          <a:p>
            <a:pPr marL="0" indent="0" algn="just">
              <a:lnSpc>
                <a:spcPct val="170000"/>
              </a:lnSpc>
              <a:buNone/>
            </a:pPr>
            <a:r>
              <a:rPr lang="x-none" sz="3200" b="1" dirty="0">
                <a:solidFill>
                  <a:srgbClr val="179984"/>
                </a:solidFill>
              </a:rPr>
              <a:t>1. Muestre seguridad</a:t>
            </a:r>
          </a:p>
        </p:txBody>
      </p:sp>
      <p:pic>
        <p:nvPicPr>
          <p:cNvPr id="8" name="Picture 7">
            <a:extLst>
              <a:ext uri="{FF2B5EF4-FFF2-40B4-BE49-F238E27FC236}">
                <a16:creationId xmlns:a16="http://schemas.microsoft.com/office/drawing/2014/main" id="{7EBA8333-56F3-9F4B-8BB0-2A8237CA8998}"/>
              </a:ext>
            </a:extLst>
          </p:cNvPr>
          <p:cNvPicPr>
            <a:picLocks noChangeAspect="1"/>
          </p:cNvPicPr>
          <p:nvPr/>
        </p:nvPicPr>
        <p:blipFill>
          <a:blip r:embed="rId4"/>
          <a:stretch>
            <a:fillRect/>
          </a:stretch>
        </p:blipFill>
        <p:spPr>
          <a:xfrm>
            <a:off x="3111690" y="1785260"/>
            <a:ext cx="7934471" cy="4474160"/>
          </a:xfrm>
          <a:prstGeom prst="rect">
            <a:avLst/>
          </a:prstGeom>
        </p:spPr>
      </p:pic>
      <p:sp>
        <p:nvSpPr>
          <p:cNvPr id="7" name="TextBox 6">
            <a:extLst>
              <a:ext uri="{FF2B5EF4-FFF2-40B4-BE49-F238E27FC236}">
                <a16:creationId xmlns:a16="http://schemas.microsoft.com/office/drawing/2014/main" id="{3FA00111-2FAF-4E2B-949B-851A1D5079D1}"/>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1071059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Dar un discurso</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Actividad #2</a:t>
            </a:r>
          </a:p>
        </p:txBody>
      </p:sp>
      <p:sp>
        <p:nvSpPr>
          <p:cNvPr id="6" name="Title 1">
            <a:extLst>
              <a:ext uri="{FF2B5EF4-FFF2-40B4-BE49-F238E27FC236}">
                <a16:creationId xmlns:a16="http://schemas.microsoft.com/office/drawing/2014/main" id="{6E15B05D-4D63-A341-98A8-5FF5D834BCC7}"/>
              </a:ext>
            </a:extLst>
          </p:cNvPr>
          <p:cNvSpPr txBox="1">
            <a:spLocks/>
          </p:cNvSpPr>
          <p:nvPr/>
        </p:nvSpPr>
        <p:spPr>
          <a:xfrm>
            <a:off x="838200" y="228254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Parte I</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3023347"/>
            <a:ext cx="10515600" cy="2340223"/>
          </a:xfrm>
        </p:spPr>
        <p:txBody>
          <a:bodyPr>
            <a:normAutofit/>
          </a:bodyPr>
          <a:lstStyle/>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Hable sobre cómo sería volar un avión.</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Hable sobre cómo sería vivir en el espacio.</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Hable sobre cómo sería ser un león.</a:t>
            </a: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7739FE0-744D-4091-A9F7-5AAB8DBDEAB2}"/>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274470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Dar un discurso</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Actividad #2</a:t>
            </a:r>
          </a:p>
        </p:txBody>
      </p:sp>
      <p:sp>
        <p:nvSpPr>
          <p:cNvPr id="6" name="Title 1">
            <a:extLst>
              <a:ext uri="{FF2B5EF4-FFF2-40B4-BE49-F238E27FC236}">
                <a16:creationId xmlns:a16="http://schemas.microsoft.com/office/drawing/2014/main" id="{6E15B05D-4D63-A341-98A8-5FF5D834BCC7}"/>
              </a:ext>
            </a:extLst>
          </p:cNvPr>
          <p:cNvSpPr txBox="1">
            <a:spLocks/>
          </p:cNvSpPr>
          <p:nvPr/>
        </p:nvSpPr>
        <p:spPr>
          <a:xfrm>
            <a:off x="838200" y="228254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Parte II</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3023347"/>
            <a:ext cx="10515600" cy="2340223"/>
          </a:xfrm>
        </p:spPr>
        <p:txBody>
          <a:bodyPr>
            <a:normAutofit/>
          </a:bodyPr>
          <a:lstStyle/>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Hable sobre una tradición personal o familiar.</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Hable sobre un pasatiempo que tiene/algo que disfrute hacer.</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Hable sobre sus vacaciones favoritas.</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86D7BEF-42BE-47D0-BEDB-C40972284DEB}"/>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2567940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Expectativas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352569"/>
            <a:ext cx="10515600" cy="4296203"/>
          </a:xfrm>
        </p:spPr>
        <p:txBody>
          <a:bodyPr>
            <a:noAutofit/>
          </a:bodyPr>
          <a:lstStyle/>
          <a:p>
            <a:pPr marL="342892" indent="-342892" algn="just">
              <a:lnSpc>
                <a:spcPct val="130000"/>
              </a:lnSpc>
              <a:spcBef>
                <a:spcPts val="600"/>
              </a:spcBef>
            </a:pPr>
            <a:r>
              <a:rPr lang="x-none" sz="2150" dirty="0">
                <a:latin typeface="Ubuntu Light" panose="020B0304030602030204" pitchFamily="34" charset="0"/>
              </a:rPr>
              <a:t>Estar preparado para enseñar y tratar de satisfacer las necesidades de todos </a:t>
            </a:r>
            <a:br>
              <a:rPr lang="en-US" sz="2150" dirty="0">
                <a:latin typeface="Ubuntu Light" panose="020B0304030602030204" pitchFamily="34" charset="0"/>
              </a:rPr>
            </a:br>
            <a:r>
              <a:rPr lang="x-none" sz="2150" dirty="0">
                <a:latin typeface="Ubuntu Light" panose="020B0304030602030204" pitchFamily="34" charset="0"/>
              </a:rPr>
              <a:t>los atletas</a:t>
            </a:r>
          </a:p>
          <a:p>
            <a:pPr marL="342892" indent="-342892" algn="just">
              <a:lnSpc>
                <a:spcPct val="130000"/>
              </a:lnSpc>
              <a:spcBef>
                <a:spcPts val="600"/>
              </a:spcBef>
            </a:pPr>
            <a:r>
              <a:rPr lang="x-none" sz="2150" dirty="0">
                <a:latin typeface="Ubuntu Light" panose="020B0304030602030204" pitchFamily="34" charset="0"/>
              </a:rPr>
              <a:t>Desafiar a los participantes a aprender algo nuevo sobre ellos mismos y los demás</a:t>
            </a:r>
          </a:p>
          <a:p>
            <a:pPr marL="342892" indent="-342892" algn="just">
              <a:lnSpc>
                <a:spcPct val="130000"/>
              </a:lnSpc>
              <a:spcBef>
                <a:spcPts val="600"/>
              </a:spcBef>
            </a:pPr>
            <a:r>
              <a:rPr lang="x-none" sz="2150" dirty="0">
                <a:latin typeface="Ubuntu Light" panose="020B0304030602030204" pitchFamily="34" charset="0"/>
              </a:rPr>
              <a:t>Brindar oportunidades para que cada atleta tenga éxito y crezca</a:t>
            </a:r>
          </a:p>
          <a:p>
            <a:pPr marL="342892" indent="-342892" algn="just">
              <a:lnSpc>
                <a:spcPct val="130000"/>
              </a:lnSpc>
              <a:spcBef>
                <a:spcPts val="600"/>
              </a:spcBef>
            </a:pPr>
            <a:r>
              <a:rPr lang="x-none" sz="2150" dirty="0">
                <a:latin typeface="Ubuntu Light" panose="020B0304030602030204" pitchFamily="34" charset="0"/>
              </a:rPr>
              <a:t>Apoyar y participar en discusiones y cuestionamientos que conduzcan al aprendizaje</a:t>
            </a:r>
          </a:p>
          <a:p>
            <a:pPr marL="342892" indent="-342892" algn="just">
              <a:lnSpc>
                <a:spcPct val="130000"/>
              </a:lnSpc>
              <a:spcBef>
                <a:spcPts val="600"/>
              </a:spcBef>
            </a:pPr>
            <a:r>
              <a:rPr lang="x-none" sz="2150" dirty="0">
                <a:latin typeface="Ubuntu Light" panose="020B0304030602030204" pitchFamily="34" charset="0"/>
              </a:rPr>
              <a:t>Tratar a los atletas y mentores con respeto y cuidado</a:t>
            </a:r>
          </a:p>
          <a:p>
            <a:pPr marL="342892" indent="-342892" algn="just">
              <a:lnSpc>
                <a:spcPct val="130000"/>
              </a:lnSpc>
              <a:spcBef>
                <a:spcPts val="600"/>
              </a:spcBef>
            </a:pPr>
            <a:r>
              <a:rPr lang="x-none" sz="2150" dirty="0">
                <a:latin typeface="Ubuntu Light" panose="020B0304030602030204" pitchFamily="34" charset="0"/>
              </a:rPr>
              <a:t> Crear una atmósfera de aprendizaje con respeto mutuo y alegría</a:t>
            </a:r>
          </a:p>
          <a:p>
            <a:pPr marL="342892" indent="-342892" algn="just">
              <a:lnSpc>
                <a:spcPct val="130000"/>
              </a:lnSpc>
            </a:pPr>
            <a:endParaRPr lang="en-US" sz="2400" dirty="0">
              <a:latin typeface="Ubuntu Light" panose="020B0304030602030204" pitchFamily="34" charset="0"/>
            </a:endParaRP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31052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b="1" dirty="0">
                <a:solidFill>
                  <a:srgbClr val="179984"/>
                </a:solidFill>
              </a:rPr>
              <a:t>Para facilitadores</a:t>
            </a:r>
          </a:p>
        </p:txBody>
      </p:sp>
      <p:sp>
        <p:nvSpPr>
          <p:cNvPr id="5" name="TextBox 4">
            <a:extLst>
              <a:ext uri="{FF2B5EF4-FFF2-40B4-BE49-F238E27FC236}">
                <a16:creationId xmlns:a16="http://schemas.microsoft.com/office/drawing/2014/main" id="{09FC0721-4D43-493F-88E4-2539C87654A1}"/>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3257279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Dar un discurso</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2. Enfatice las palabras</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3023347"/>
            <a:ext cx="10515600" cy="3172737"/>
          </a:xfrm>
        </p:spPr>
        <p:txBody>
          <a:bodyPr>
            <a:normAutofit/>
          </a:bodyPr>
          <a:lstStyle/>
          <a:p>
            <a:pPr>
              <a:lnSpc>
                <a:spcPct val="120000"/>
              </a:lnSpc>
              <a:spcBef>
                <a:spcPts val="0"/>
              </a:spcBef>
              <a:spcAft>
                <a:spcPts val="800"/>
              </a:spcAft>
            </a:pPr>
            <a:r>
              <a:rPr lang="x-none" b="1" u="sng" dirty="0">
                <a:solidFill>
                  <a:srgbClr val="1BC4F4"/>
                </a:solidFill>
                <a:ea typeface="Calibri" panose="020F0502020204030204" pitchFamily="34" charset="0"/>
                <a:cs typeface="Times New Roman" panose="02020603050405020304" pitchFamily="18" charset="0"/>
              </a:rPr>
              <a:t>Yo nací</a:t>
            </a:r>
            <a:r>
              <a:rPr lang="x-none" dirty="0">
                <a:ea typeface="Calibri" panose="020F0502020204030204" pitchFamily="34" charset="0"/>
                <a:cs typeface="Times New Roman" panose="02020603050405020304" pitchFamily="18" charset="0"/>
              </a:rPr>
              <a:t> en (su lugar de nacimiento)</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Yo nací </a:t>
            </a:r>
            <a:r>
              <a:rPr lang="x-none" b="1" u="sng" dirty="0">
                <a:solidFill>
                  <a:srgbClr val="1BC4F4"/>
                </a:solidFill>
                <a:ea typeface="Calibri" panose="020F0502020204030204" pitchFamily="34" charset="0"/>
                <a:cs typeface="Times New Roman" panose="02020603050405020304" pitchFamily="18" charset="0"/>
              </a:rPr>
              <a:t>en</a:t>
            </a:r>
            <a:r>
              <a:rPr lang="x-none" dirty="0">
                <a:ea typeface="Calibri" panose="020F0502020204030204" pitchFamily="34" charset="0"/>
                <a:cs typeface="Times New Roman" panose="02020603050405020304" pitchFamily="18" charset="0"/>
              </a:rPr>
              <a:t> (su lugar de nacimiento)</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Yo </a:t>
            </a:r>
            <a:r>
              <a:rPr lang="x-none" b="1" u="sng" dirty="0">
                <a:solidFill>
                  <a:srgbClr val="1BC4F4"/>
                </a:solidFill>
                <a:ea typeface="Calibri" panose="020F0502020204030204" pitchFamily="34" charset="0"/>
                <a:cs typeface="Times New Roman" panose="02020603050405020304" pitchFamily="18" charset="0"/>
              </a:rPr>
              <a:t>nací</a:t>
            </a:r>
            <a:r>
              <a:rPr lang="x-none" dirty="0">
                <a:ea typeface="Calibri" panose="020F0502020204030204" pitchFamily="34" charset="0"/>
                <a:cs typeface="Times New Roman" panose="02020603050405020304" pitchFamily="18" charset="0"/>
              </a:rPr>
              <a:t> en (su lugar de nacimiento)</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Yo nací </a:t>
            </a:r>
            <a:r>
              <a:rPr lang="x-none" b="1" u="sng" dirty="0">
                <a:solidFill>
                  <a:srgbClr val="1BC4F4"/>
                </a:solidFill>
                <a:ea typeface="Calibri" panose="020F0502020204030204" pitchFamily="34" charset="0"/>
                <a:cs typeface="Times New Roman" panose="02020603050405020304" pitchFamily="18" charset="0"/>
              </a:rPr>
              <a:t>en</a:t>
            </a:r>
            <a:r>
              <a:rPr lang="x-none" dirty="0">
                <a:ea typeface="Calibri" panose="020F0502020204030204" pitchFamily="34" charset="0"/>
                <a:cs typeface="Times New Roman" panose="02020603050405020304" pitchFamily="18" charset="0"/>
              </a:rPr>
              <a:t> (su lugar de nacimiento)</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Yo nací en </a:t>
            </a:r>
            <a:r>
              <a:rPr lang="x-none" b="1" u="sng" dirty="0">
                <a:solidFill>
                  <a:srgbClr val="1BC4F4"/>
                </a:solidFill>
                <a:ea typeface="Calibri" panose="020F0502020204030204" pitchFamily="34" charset="0"/>
                <a:cs typeface="Times New Roman" panose="02020603050405020304" pitchFamily="18" charset="0"/>
              </a:rPr>
              <a:t>(su lugar de nacimiento)</a:t>
            </a: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F1642BA4-E9AA-3C45-A045-FC39A67F08A3}"/>
              </a:ext>
            </a:extLst>
          </p:cNvPr>
          <p:cNvSpPr txBox="1">
            <a:spLocks/>
          </p:cNvSpPr>
          <p:nvPr/>
        </p:nvSpPr>
        <p:spPr>
          <a:xfrm>
            <a:off x="838200" y="2176818"/>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Actividad #3</a:t>
            </a:r>
          </a:p>
        </p:txBody>
      </p:sp>
      <p:pic>
        <p:nvPicPr>
          <p:cNvPr id="12" name="Picture 11">
            <a:extLst>
              <a:ext uri="{FF2B5EF4-FFF2-40B4-BE49-F238E27FC236}">
                <a16:creationId xmlns:a16="http://schemas.microsoft.com/office/drawing/2014/main" id="{B6DC39C5-F447-7848-BF51-523DE7012F79}"/>
              </a:ext>
            </a:extLst>
          </p:cNvPr>
          <p:cNvPicPr>
            <a:picLocks noChangeAspect="1"/>
          </p:cNvPicPr>
          <p:nvPr/>
        </p:nvPicPr>
        <p:blipFill>
          <a:blip r:embed="rId4"/>
          <a:stretch>
            <a:fillRect/>
          </a:stretch>
        </p:blipFill>
        <p:spPr>
          <a:xfrm rot="591459">
            <a:off x="7762852" y="2615504"/>
            <a:ext cx="3181141" cy="3046093"/>
          </a:xfrm>
          <a:prstGeom prst="rect">
            <a:avLst/>
          </a:prstGeom>
        </p:spPr>
      </p:pic>
      <p:sp>
        <p:nvSpPr>
          <p:cNvPr id="8" name="TextBox 7">
            <a:extLst>
              <a:ext uri="{FF2B5EF4-FFF2-40B4-BE49-F238E27FC236}">
                <a16:creationId xmlns:a16="http://schemas.microsoft.com/office/drawing/2014/main" id="{9A267277-12A1-46EE-966D-E7C09125CE90}"/>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3879874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Dar un discurso</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199" y="1303361"/>
            <a:ext cx="4156881"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3. Lenguaje corporal</a:t>
            </a:r>
          </a:p>
        </p:txBody>
      </p:sp>
      <p:grpSp>
        <p:nvGrpSpPr>
          <p:cNvPr id="10" name="Group 9">
            <a:extLst>
              <a:ext uri="{FF2B5EF4-FFF2-40B4-BE49-F238E27FC236}">
                <a16:creationId xmlns:a16="http://schemas.microsoft.com/office/drawing/2014/main" id="{0D74B3A1-69E3-E64E-889E-2F489EA49DFA}"/>
              </a:ext>
            </a:extLst>
          </p:cNvPr>
          <p:cNvGrpSpPr/>
          <p:nvPr/>
        </p:nvGrpSpPr>
        <p:grpSpPr>
          <a:xfrm>
            <a:off x="4163664" y="2288848"/>
            <a:ext cx="2902148" cy="1741289"/>
            <a:chOff x="3193107" y="2177107"/>
            <a:chExt cx="2902148" cy="1741289"/>
          </a:xfrm>
          <a:solidFill>
            <a:srgbClr val="179984"/>
          </a:solidFill>
        </p:grpSpPr>
        <p:sp>
          <p:nvSpPr>
            <p:cNvPr id="11" name="Rectangle 10">
              <a:extLst>
                <a:ext uri="{FF2B5EF4-FFF2-40B4-BE49-F238E27FC236}">
                  <a16:creationId xmlns:a16="http://schemas.microsoft.com/office/drawing/2014/main" id="{BA0D4ACD-F623-5346-86EF-D0CF6A6E1AD3}"/>
                </a:ext>
              </a:extLst>
            </p:cNvPr>
            <p:cNvSpPr/>
            <p:nvPr/>
          </p:nvSpPr>
          <p:spPr>
            <a:xfrm>
              <a:off x="3193107" y="2177107"/>
              <a:ext cx="2902148" cy="174128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11">
              <a:extLst>
                <a:ext uri="{FF2B5EF4-FFF2-40B4-BE49-F238E27FC236}">
                  <a16:creationId xmlns:a16="http://schemas.microsoft.com/office/drawing/2014/main" id="{8DD43F3E-34FE-7D47-9C7D-57BB7E34FD4F}"/>
                </a:ext>
              </a:extLst>
            </p:cNvPr>
            <p:cNvSpPr txBox="1"/>
            <p:nvPr/>
          </p:nvSpPr>
          <p:spPr>
            <a:xfrm>
              <a:off x="3193107" y="2177107"/>
              <a:ext cx="2902148" cy="1741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x-none" sz="3600" kern="1200" dirty="0">
                  <a:latin typeface="Ubuntu" panose="020B0504030602030204" pitchFamily="34" charset="0"/>
                </a:rPr>
                <a:t>Expresiones faciales</a:t>
              </a:r>
            </a:p>
          </p:txBody>
        </p:sp>
      </p:grpSp>
      <p:grpSp>
        <p:nvGrpSpPr>
          <p:cNvPr id="13" name="Group 12">
            <a:extLst>
              <a:ext uri="{FF2B5EF4-FFF2-40B4-BE49-F238E27FC236}">
                <a16:creationId xmlns:a16="http://schemas.microsoft.com/office/drawing/2014/main" id="{05491E14-5839-0840-B521-2099BC901082}"/>
              </a:ext>
            </a:extLst>
          </p:cNvPr>
          <p:cNvGrpSpPr/>
          <p:nvPr/>
        </p:nvGrpSpPr>
        <p:grpSpPr>
          <a:xfrm>
            <a:off x="7301499" y="2288848"/>
            <a:ext cx="2902148" cy="1741289"/>
            <a:chOff x="3193107" y="2177107"/>
            <a:chExt cx="2902148" cy="1741289"/>
          </a:xfrm>
          <a:solidFill>
            <a:srgbClr val="179984"/>
          </a:solidFill>
        </p:grpSpPr>
        <p:sp>
          <p:nvSpPr>
            <p:cNvPr id="14" name="Rectangle 13">
              <a:extLst>
                <a:ext uri="{FF2B5EF4-FFF2-40B4-BE49-F238E27FC236}">
                  <a16:creationId xmlns:a16="http://schemas.microsoft.com/office/drawing/2014/main" id="{00FE7ACE-E3B1-5A44-974D-03558ACF9605}"/>
                </a:ext>
              </a:extLst>
            </p:cNvPr>
            <p:cNvSpPr/>
            <p:nvPr/>
          </p:nvSpPr>
          <p:spPr>
            <a:xfrm>
              <a:off x="3193107" y="2177107"/>
              <a:ext cx="2902148" cy="174128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TextBox 14">
              <a:extLst>
                <a:ext uri="{FF2B5EF4-FFF2-40B4-BE49-F238E27FC236}">
                  <a16:creationId xmlns:a16="http://schemas.microsoft.com/office/drawing/2014/main" id="{716CC7EB-AF3D-EF49-A214-2719FE0D2380}"/>
                </a:ext>
              </a:extLst>
            </p:cNvPr>
            <p:cNvSpPr txBox="1"/>
            <p:nvPr/>
          </p:nvSpPr>
          <p:spPr>
            <a:xfrm>
              <a:off x="3193107" y="2177107"/>
              <a:ext cx="2902148" cy="1741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x-none" sz="3600" kern="1200" dirty="0">
                  <a:latin typeface="Ubuntu" panose="020B0504030602030204" pitchFamily="34" charset="0"/>
                </a:rPr>
                <a:t>Contacto visual</a:t>
              </a:r>
            </a:p>
          </p:txBody>
        </p:sp>
      </p:grpSp>
      <p:grpSp>
        <p:nvGrpSpPr>
          <p:cNvPr id="16" name="Group 15">
            <a:extLst>
              <a:ext uri="{FF2B5EF4-FFF2-40B4-BE49-F238E27FC236}">
                <a16:creationId xmlns:a16="http://schemas.microsoft.com/office/drawing/2014/main" id="{CB95CAC3-53C3-BD47-A59D-36B14CD57F67}"/>
              </a:ext>
            </a:extLst>
          </p:cNvPr>
          <p:cNvGrpSpPr/>
          <p:nvPr/>
        </p:nvGrpSpPr>
        <p:grpSpPr>
          <a:xfrm>
            <a:off x="4163664" y="4165774"/>
            <a:ext cx="2902148" cy="1741289"/>
            <a:chOff x="3193107" y="2177107"/>
            <a:chExt cx="2902148" cy="1741289"/>
          </a:xfrm>
          <a:solidFill>
            <a:srgbClr val="179984"/>
          </a:solidFill>
        </p:grpSpPr>
        <p:sp>
          <p:nvSpPr>
            <p:cNvPr id="17" name="Rectangle 16">
              <a:extLst>
                <a:ext uri="{FF2B5EF4-FFF2-40B4-BE49-F238E27FC236}">
                  <a16:creationId xmlns:a16="http://schemas.microsoft.com/office/drawing/2014/main" id="{2E4ED815-D236-324C-866B-227468BC1F15}"/>
                </a:ext>
              </a:extLst>
            </p:cNvPr>
            <p:cNvSpPr/>
            <p:nvPr/>
          </p:nvSpPr>
          <p:spPr>
            <a:xfrm>
              <a:off x="3193107" y="2177107"/>
              <a:ext cx="2902148" cy="174128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TextBox 17">
              <a:extLst>
                <a:ext uri="{FF2B5EF4-FFF2-40B4-BE49-F238E27FC236}">
                  <a16:creationId xmlns:a16="http://schemas.microsoft.com/office/drawing/2014/main" id="{C947A861-21E4-124A-AE13-F8961D4347B0}"/>
                </a:ext>
              </a:extLst>
            </p:cNvPr>
            <p:cNvSpPr txBox="1"/>
            <p:nvPr/>
          </p:nvSpPr>
          <p:spPr>
            <a:xfrm>
              <a:off x="3193107" y="2177107"/>
              <a:ext cx="2902148" cy="1741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156210" rIns="0" bIns="156210" numCol="1" spcCol="1270" anchor="ctr" anchorCtr="0">
              <a:noAutofit/>
            </a:bodyPr>
            <a:lstStyle/>
            <a:p>
              <a:pPr marL="0" lvl="0" indent="0" algn="ctr" defTabSz="1822450">
                <a:lnSpc>
                  <a:spcPct val="90000"/>
                </a:lnSpc>
                <a:spcBef>
                  <a:spcPct val="0"/>
                </a:spcBef>
                <a:spcAft>
                  <a:spcPct val="35000"/>
                </a:spcAft>
                <a:buNone/>
              </a:pPr>
              <a:r>
                <a:rPr lang="x-none" sz="3600" kern="1200" dirty="0">
                  <a:latin typeface="Ubuntu" panose="020B0504030602030204" pitchFamily="34" charset="0"/>
                </a:rPr>
                <a:t>Pequeños movimientos</a:t>
              </a:r>
            </a:p>
          </p:txBody>
        </p:sp>
      </p:grpSp>
      <p:grpSp>
        <p:nvGrpSpPr>
          <p:cNvPr id="19" name="Group 18">
            <a:extLst>
              <a:ext uri="{FF2B5EF4-FFF2-40B4-BE49-F238E27FC236}">
                <a16:creationId xmlns:a16="http://schemas.microsoft.com/office/drawing/2014/main" id="{5954AAE4-B356-CB4D-AEE1-DAF34463D72F}"/>
              </a:ext>
            </a:extLst>
          </p:cNvPr>
          <p:cNvGrpSpPr/>
          <p:nvPr/>
        </p:nvGrpSpPr>
        <p:grpSpPr>
          <a:xfrm>
            <a:off x="7301499" y="4165774"/>
            <a:ext cx="2902148" cy="1741289"/>
            <a:chOff x="3193107" y="2177107"/>
            <a:chExt cx="2902148" cy="1741289"/>
          </a:xfrm>
          <a:solidFill>
            <a:srgbClr val="179984"/>
          </a:solidFill>
        </p:grpSpPr>
        <p:sp>
          <p:nvSpPr>
            <p:cNvPr id="20" name="Rectangle 19">
              <a:extLst>
                <a:ext uri="{FF2B5EF4-FFF2-40B4-BE49-F238E27FC236}">
                  <a16:creationId xmlns:a16="http://schemas.microsoft.com/office/drawing/2014/main" id="{3DD971BC-9FD4-4842-853A-1E16D0AD4869}"/>
                </a:ext>
              </a:extLst>
            </p:cNvPr>
            <p:cNvSpPr/>
            <p:nvPr/>
          </p:nvSpPr>
          <p:spPr>
            <a:xfrm>
              <a:off x="3193107" y="2177107"/>
              <a:ext cx="2902148" cy="1741289"/>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TextBox 20">
              <a:extLst>
                <a:ext uri="{FF2B5EF4-FFF2-40B4-BE49-F238E27FC236}">
                  <a16:creationId xmlns:a16="http://schemas.microsoft.com/office/drawing/2014/main" id="{C4C0FB1D-08BD-8142-92A8-766EB5679CBC}"/>
                </a:ext>
              </a:extLst>
            </p:cNvPr>
            <p:cNvSpPr txBox="1"/>
            <p:nvPr/>
          </p:nvSpPr>
          <p:spPr>
            <a:xfrm>
              <a:off x="3193107" y="2177107"/>
              <a:ext cx="2902148" cy="17412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156210" rIns="0" bIns="156210" numCol="1" spcCol="1270" anchor="ctr" anchorCtr="0">
              <a:noAutofit/>
            </a:bodyPr>
            <a:lstStyle/>
            <a:p>
              <a:pPr marL="0" lvl="0" indent="0" algn="ctr" defTabSz="1822450">
                <a:lnSpc>
                  <a:spcPct val="90000"/>
                </a:lnSpc>
                <a:spcBef>
                  <a:spcPct val="0"/>
                </a:spcBef>
                <a:spcAft>
                  <a:spcPct val="35000"/>
                </a:spcAft>
                <a:buNone/>
              </a:pPr>
              <a:r>
                <a:rPr lang="x-none" sz="3600" kern="1200" dirty="0">
                  <a:latin typeface="Ubuntu" panose="020B0504030602030204" pitchFamily="34" charset="0"/>
                </a:rPr>
                <a:t>Movimientos de todo el cuerpo</a:t>
              </a:r>
            </a:p>
          </p:txBody>
        </p:sp>
      </p:grpSp>
      <p:pic>
        <p:nvPicPr>
          <p:cNvPr id="22" name="Picture 21">
            <a:extLst>
              <a:ext uri="{FF2B5EF4-FFF2-40B4-BE49-F238E27FC236}">
                <a16:creationId xmlns:a16="http://schemas.microsoft.com/office/drawing/2014/main" id="{3DE703E1-9BBE-F847-BA30-C375137DC15C}"/>
              </a:ext>
            </a:extLst>
          </p:cNvPr>
          <p:cNvPicPr>
            <a:picLocks noChangeAspect="1"/>
          </p:cNvPicPr>
          <p:nvPr/>
        </p:nvPicPr>
        <p:blipFill>
          <a:blip r:embed="rId4"/>
          <a:stretch>
            <a:fillRect/>
          </a:stretch>
        </p:blipFill>
        <p:spPr>
          <a:xfrm>
            <a:off x="1988353" y="2334687"/>
            <a:ext cx="1536700" cy="3390900"/>
          </a:xfrm>
          <a:prstGeom prst="rect">
            <a:avLst/>
          </a:prstGeom>
        </p:spPr>
      </p:pic>
      <p:sp>
        <p:nvSpPr>
          <p:cNvPr id="23" name="TextBox 22">
            <a:extLst>
              <a:ext uri="{FF2B5EF4-FFF2-40B4-BE49-F238E27FC236}">
                <a16:creationId xmlns:a16="http://schemas.microsoft.com/office/drawing/2014/main" id="{60FE4A8D-3345-40E3-9131-5C34F5C9EC64}"/>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63693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Dar un discurso</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4. Mantenga la calma</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4"/>
            <a:ext cx="10515600" cy="3469528"/>
          </a:xfrm>
        </p:spPr>
        <p:txBody>
          <a:bodyPr>
            <a:normAutofit fontScale="85000" lnSpcReduction="20000"/>
          </a:bodyPr>
          <a:lstStyle/>
          <a:p>
            <a:pPr marL="0" indent="0">
              <a:lnSpc>
                <a:spcPct val="120000"/>
              </a:lnSpc>
              <a:spcBef>
                <a:spcPts val="0"/>
              </a:spcBef>
              <a:spcAft>
                <a:spcPts val="800"/>
              </a:spcAft>
              <a:buNone/>
            </a:pPr>
            <a:r>
              <a:rPr lang="x-none" dirty="0">
                <a:ea typeface="Calibri" panose="020F0502020204030204" pitchFamily="34" charset="0"/>
                <a:cs typeface="Times New Roman" panose="02020603050405020304" pitchFamily="18" charset="0"/>
              </a:rPr>
              <a:t>Cuando las cosas van mal, lo único que puede controlar es su </a:t>
            </a:r>
            <a:r>
              <a:rPr lang="x-none">
                <a:ea typeface="Calibri" panose="020F0502020204030204" pitchFamily="34" charset="0"/>
                <a:cs typeface="Times New Roman" panose="02020603050405020304" pitchFamily="18" charset="0"/>
              </a:rPr>
              <a:t>reacción </a:t>
            </a:r>
            <a:br>
              <a:rPr lang="en-US" dirty="0">
                <a:ea typeface="Calibri" panose="020F0502020204030204" pitchFamily="34" charset="0"/>
                <a:cs typeface="Times New Roman" panose="02020603050405020304" pitchFamily="18" charset="0"/>
              </a:rPr>
            </a:br>
            <a:r>
              <a:rPr lang="x-none">
                <a:ea typeface="Calibri" panose="020F0502020204030204" pitchFamily="34" charset="0"/>
                <a:cs typeface="Times New Roman" panose="02020603050405020304" pitchFamily="18" charset="0"/>
              </a:rPr>
              <a:t>a </a:t>
            </a:r>
            <a:r>
              <a:rPr lang="x-none" dirty="0">
                <a:ea typeface="Calibri" panose="020F0502020204030204" pitchFamily="34" charset="0"/>
                <a:cs typeface="Times New Roman" panose="02020603050405020304" pitchFamily="18" charset="0"/>
              </a:rPr>
              <a:t>ellas. </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No se rinda a la situación. Continúe hablando y manténgase enfocado.</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El espectáculo debe continuar.</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Mantenga su sentido del humor.</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Respire profundo.</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¡Puede con esto!</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1D41480-F43A-4158-BC61-5D4F7034E92A}"/>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901451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Consejo profesional</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82197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¿Qué pasó?</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4"/>
            <a:ext cx="10515600" cy="1193810"/>
          </a:xfrm>
        </p:spPr>
        <p:txBody>
          <a:bodyPr>
            <a:normAutofit lnSpcReduction="10000"/>
          </a:bodyPr>
          <a:lstStyle/>
          <a:p>
            <a:pPr marL="0" indent="0">
              <a:lnSpc>
                <a:spcPct val="120000"/>
              </a:lnSpc>
              <a:spcBef>
                <a:spcPts val="0"/>
              </a:spcBef>
              <a:spcAft>
                <a:spcPts val="800"/>
              </a:spcAft>
              <a:buNone/>
            </a:pPr>
            <a:r>
              <a:rPr lang="x-none" dirty="0">
                <a:ea typeface="Calibri" panose="020F0502020204030204" pitchFamily="34" charset="0"/>
                <a:cs typeface="Times New Roman" panose="02020603050405020304" pitchFamily="18" charset="0"/>
              </a:rPr>
              <a:t>¡Cometió un error con una palabra u olvidó una frase </a:t>
            </a:r>
            <a:r>
              <a:rPr lang="x-none">
                <a:ea typeface="Calibri" panose="020F0502020204030204" pitchFamily="34" charset="0"/>
                <a:cs typeface="Times New Roman" panose="02020603050405020304" pitchFamily="18" charset="0"/>
              </a:rPr>
              <a:t>durante </a:t>
            </a:r>
            <a:br>
              <a:rPr lang="en-US" dirty="0">
                <a:ea typeface="Calibri" panose="020F0502020204030204" pitchFamily="34" charset="0"/>
                <a:cs typeface="Times New Roman" panose="02020603050405020304" pitchFamily="18" charset="0"/>
              </a:rPr>
            </a:br>
            <a:r>
              <a:rPr lang="x-none">
                <a:ea typeface="Calibri" panose="020F0502020204030204" pitchFamily="34" charset="0"/>
                <a:cs typeface="Times New Roman" panose="02020603050405020304" pitchFamily="18" charset="0"/>
              </a:rPr>
              <a:t>el </a:t>
            </a:r>
            <a:r>
              <a:rPr lang="x-none" dirty="0">
                <a:ea typeface="Calibri" panose="020F0502020204030204" pitchFamily="34" charset="0"/>
                <a:cs typeface="Times New Roman" panose="02020603050405020304" pitchFamily="18" charset="0"/>
              </a:rPr>
              <a:t>discurso! </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7D90C3F2-FAA9-E549-AD90-01AA3FD9615E}"/>
              </a:ext>
            </a:extLst>
          </p:cNvPr>
          <p:cNvSpPr txBox="1">
            <a:spLocks/>
          </p:cNvSpPr>
          <p:nvPr/>
        </p:nvSpPr>
        <p:spPr>
          <a:xfrm>
            <a:off x="838200" y="4128447"/>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¿Qué hacer?</a:t>
            </a:r>
          </a:p>
        </p:txBody>
      </p:sp>
      <p:sp>
        <p:nvSpPr>
          <p:cNvPr id="6" name="Content Placeholder 2">
            <a:extLst>
              <a:ext uri="{FF2B5EF4-FFF2-40B4-BE49-F238E27FC236}">
                <a16:creationId xmlns:a16="http://schemas.microsoft.com/office/drawing/2014/main" id="{09E2FB94-5789-D444-A91D-E5431E3578ED}"/>
              </a:ext>
            </a:extLst>
          </p:cNvPr>
          <p:cNvSpPr txBox="1">
            <a:spLocks/>
          </p:cNvSpPr>
          <p:nvPr/>
        </p:nvSpPr>
        <p:spPr>
          <a:xfrm>
            <a:off x="838200" y="4742966"/>
            <a:ext cx="10515600" cy="11938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800"/>
              </a:spcAft>
              <a:buNone/>
            </a:pPr>
            <a:r>
              <a:rPr lang="x-none" dirty="0">
                <a:ea typeface="Calibri" panose="020F0502020204030204" pitchFamily="34" charset="0"/>
                <a:cs typeface="Times New Roman" panose="02020603050405020304" pitchFamily="18" charset="0"/>
              </a:rPr>
              <a:t>Siempre puede pausar y volver a iniciar la palabra o frase.</a:t>
            </a:r>
          </a:p>
          <a:p>
            <a:pPr marL="0" indent="0">
              <a:lnSpc>
                <a:spcPct val="120000"/>
              </a:lnSpc>
              <a:spcBef>
                <a:spcPts val="0"/>
              </a:spcBef>
              <a:spcAft>
                <a:spcPts val="800"/>
              </a:spcAft>
              <a:buFont typeface="Arial" panose="020B0604020202020204" pitchFamily="34" charset="0"/>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99350F6-C547-4166-8B5E-5B55BC8ACE52}"/>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2336945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Después de dar un discurso</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436494"/>
            <a:ext cx="10515600" cy="3469528"/>
          </a:xfrm>
        </p:spPr>
        <p:txBody>
          <a:bodyPr>
            <a:normAutofit/>
          </a:bodyPr>
          <a:lstStyle/>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Reciba las críticas constructivas de sus compañeros oradores.</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Escuche lo que otros en la audiencia dijeron.</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Tome notas de los cambios necesarios para </a:t>
            </a:r>
            <a:r>
              <a:rPr lang="x-none">
                <a:ea typeface="Calibri" panose="020F0502020204030204" pitchFamily="34" charset="0"/>
                <a:cs typeface="Times New Roman" panose="02020603050405020304" pitchFamily="18" charset="0"/>
              </a:rPr>
              <a:t>mejorar </a:t>
            </a:r>
            <a:br>
              <a:rPr lang="en-US" dirty="0">
                <a:ea typeface="Calibri" panose="020F0502020204030204" pitchFamily="34" charset="0"/>
                <a:cs typeface="Times New Roman" panose="02020603050405020304" pitchFamily="18" charset="0"/>
              </a:rPr>
            </a:br>
            <a:r>
              <a:rPr lang="x-none">
                <a:ea typeface="Calibri" panose="020F0502020204030204" pitchFamily="34" charset="0"/>
                <a:cs typeface="Times New Roman" panose="02020603050405020304" pitchFamily="18" charset="0"/>
              </a:rPr>
              <a:t>en </a:t>
            </a:r>
            <a:r>
              <a:rPr lang="x-none" dirty="0">
                <a:ea typeface="Calibri" panose="020F0502020204030204" pitchFamily="34" charset="0"/>
                <a:cs typeface="Times New Roman" panose="02020603050405020304" pitchFamily="18" charset="0"/>
              </a:rPr>
              <a:t>futuros discursos.</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4EC284A-DF9B-44A4-9BF8-307630BBB29D}"/>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3804665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x-none" b="1" dirty="0">
                <a:solidFill>
                  <a:schemeClr val="bg1"/>
                </a:solidFill>
              </a:rPr>
              <a:t>¿Preguntas?</a:t>
            </a:r>
          </a:p>
        </p:txBody>
      </p:sp>
      <p:sp>
        <p:nvSpPr>
          <p:cNvPr id="3" name="TextBox 2">
            <a:extLst>
              <a:ext uri="{FF2B5EF4-FFF2-40B4-BE49-F238E27FC236}">
                <a16:creationId xmlns:a16="http://schemas.microsoft.com/office/drawing/2014/main" id="{5B532488-0160-4647-9D4E-5B5B3CE0A195}"/>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3674066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x-none" dirty="0">
                <a:solidFill>
                  <a:schemeClr val="bg1"/>
                </a:solidFill>
              </a:rPr>
              <a:t>Lección 4: Capacitación en medios</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2568730"/>
            <a:ext cx="8434137" cy="3474794"/>
          </a:xfrm>
        </p:spPr>
        <p:txBody>
          <a:bodyPr>
            <a:normAutofit/>
          </a:bodyPr>
          <a:lstStyle/>
          <a:p>
            <a:pPr marL="0" marR="0" indent="0">
              <a:lnSpc>
                <a:spcPct val="150000"/>
              </a:lnSpc>
              <a:spcBef>
                <a:spcPts val="0"/>
              </a:spcBef>
              <a:buNone/>
            </a:pPr>
            <a:r>
              <a:rPr lang="x-none" b="1" dirty="0">
                <a:solidFill>
                  <a:schemeClr val="bg1"/>
                </a:solidFill>
                <a:ea typeface="Calibri" panose="020F0502020204030204" pitchFamily="34" charset="0"/>
                <a:cs typeface="Times New Roman" panose="02020603050405020304" pitchFamily="18" charset="0"/>
              </a:rPr>
              <a:t>En esta lección: </a:t>
            </a:r>
          </a:p>
          <a:p>
            <a:pPr>
              <a:lnSpc>
                <a:spcPct val="150000"/>
              </a:lnSpc>
              <a:spcBef>
                <a:spcPts val="0"/>
              </a:spcBef>
            </a:pPr>
            <a:r>
              <a:rPr lang="x-none" b="1" dirty="0">
                <a:solidFill>
                  <a:schemeClr val="bg1"/>
                </a:solidFill>
              </a:rPr>
              <a:t>Aprenda sobre cómo compartir su </a:t>
            </a:r>
            <a:r>
              <a:rPr lang="x-none" b="1">
                <a:solidFill>
                  <a:schemeClr val="bg1"/>
                </a:solidFill>
              </a:rPr>
              <a:t>historia </a:t>
            </a:r>
            <a:br>
              <a:rPr lang="en-US" b="1" dirty="0">
                <a:solidFill>
                  <a:schemeClr val="bg1"/>
                </a:solidFill>
              </a:rPr>
            </a:br>
            <a:r>
              <a:rPr lang="x-none" b="1">
                <a:solidFill>
                  <a:schemeClr val="bg1"/>
                </a:solidFill>
              </a:rPr>
              <a:t>con </a:t>
            </a:r>
            <a:r>
              <a:rPr lang="x-none" b="1" dirty="0">
                <a:solidFill>
                  <a:schemeClr val="bg1"/>
                </a:solidFill>
              </a:rPr>
              <a:t>los medios de comunicación.</a:t>
            </a:r>
            <a:endParaRPr lang="en-US" sz="3200" b="1" dirty="0">
              <a:solidFill>
                <a:schemeClr val="bg1"/>
              </a:solidFill>
            </a:endParaRPr>
          </a:p>
        </p:txBody>
      </p:sp>
    </p:spTree>
    <p:extLst>
      <p:ext uri="{BB962C8B-B14F-4D97-AF65-F5344CB8AC3E}">
        <p14:creationId xmlns:p14="http://schemas.microsoft.com/office/powerpoint/2010/main" val="34815633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Capacitación en medios</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Actividad #1</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199" y="2303033"/>
            <a:ext cx="8906302" cy="781750"/>
          </a:xfrm>
        </p:spPr>
        <p:txBody>
          <a:bodyPr>
            <a:noAutofit/>
          </a:bodyPr>
          <a:lstStyle/>
          <a:p>
            <a:pPr>
              <a:lnSpc>
                <a:spcPct val="130000"/>
              </a:lnSpc>
              <a:spcBef>
                <a:spcPts val="0"/>
              </a:spcBef>
              <a:spcAft>
                <a:spcPts val="800"/>
              </a:spcAft>
            </a:pPr>
            <a:r>
              <a:rPr lang="x-none" dirty="0">
                <a:ea typeface="Calibri" panose="020F0502020204030204" pitchFamily="34" charset="0"/>
                <a:cs typeface="Times New Roman" panose="02020603050405020304" pitchFamily="18" charset="0"/>
              </a:rPr>
              <a:t>¿Cuales son los medios de comunicación?</a:t>
            </a:r>
          </a:p>
        </p:txBody>
      </p:sp>
      <p:pic>
        <p:nvPicPr>
          <p:cNvPr id="5" name="Picture 4">
            <a:extLst>
              <a:ext uri="{FF2B5EF4-FFF2-40B4-BE49-F238E27FC236}">
                <a16:creationId xmlns:a16="http://schemas.microsoft.com/office/drawing/2014/main" id="{9C3CC2C9-4D7F-8D41-ADA6-0FF3CB7E8761}"/>
              </a:ext>
            </a:extLst>
          </p:cNvPr>
          <p:cNvPicPr>
            <a:picLocks noChangeAspect="1"/>
          </p:cNvPicPr>
          <p:nvPr/>
        </p:nvPicPr>
        <p:blipFill>
          <a:blip r:embed="rId4"/>
          <a:stretch>
            <a:fillRect/>
          </a:stretch>
        </p:blipFill>
        <p:spPr>
          <a:xfrm>
            <a:off x="1191594" y="3429000"/>
            <a:ext cx="10054547" cy="2340859"/>
          </a:xfrm>
          <a:prstGeom prst="rect">
            <a:avLst/>
          </a:prstGeom>
        </p:spPr>
      </p:pic>
      <p:sp>
        <p:nvSpPr>
          <p:cNvPr id="6" name="TextBox 5">
            <a:extLst>
              <a:ext uri="{FF2B5EF4-FFF2-40B4-BE49-F238E27FC236}">
                <a16:creationId xmlns:a16="http://schemas.microsoft.com/office/drawing/2014/main" id="{33753BFF-92A9-4F85-AFD1-C10CB7A333BA}"/>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2385090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Rollos de papel periódico">
            <a:extLst>
              <a:ext uri="{FF2B5EF4-FFF2-40B4-BE49-F238E27FC236}">
                <a16:creationId xmlns:a16="http://schemas.microsoft.com/office/drawing/2014/main" id="{36C0F5CB-55B9-234B-B1FD-AE1684DE6C08}"/>
              </a:ext>
            </a:extLst>
          </p:cNvPr>
          <p:cNvPicPr>
            <a:picLocks noChangeAspect="1"/>
          </p:cNvPicPr>
          <p:nvPr/>
        </p:nvPicPr>
        <p:blipFill rotWithShape="1">
          <a:blip r:embed="rId4"/>
          <a:srcRect t="1842" r="1" b="15958"/>
          <a:stretch/>
        </p:blipFill>
        <p:spPr>
          <a:xfrm>
            <a:off x="436728" y="10"/>
            <a:ext cx="5411530"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11" name="Picture 10">
            <a:extLst>
              <a:ext uri="{FF2B5EF4-FFF2-40B4-BE49-F238E27FC236}">
                <a16:creationId xmlns:a16="http://schemas.microsoft.com/office/drawing/2014/main" id="{D1EEF4F7-BE5F-EE43-A095-1C1AE47D9D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229" y="10"/>
            <a:ext cx="4921635"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12" name="Picture 4" descr="La radio se mueve porque la 4T la hace sufrir | El Economista">
            <a:extLst>
              <a:ext uri="{FF2B5EF4-FFF2-40B4-BE49-F238E27FC236}">
                <a16:creationId xmlns:a16="http://schemas.microsoft.com/office/drawing/2014/main" id="{B68A4401-F108-8D44-975E-0AD6C1C6C7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114" r="2" b="8994"/>
          <a:stretch/>
        </p:blipFill>
        <p:spPr bwMode="auto">
          <a:xfrm>
            <a:off x="3573217"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2" descr="Facebook - Inicia sesión o regístrate">
            <a:extLst>
              <a:ext uri="{FF2B5EF4-FFF2-40B4-BE49-F238E27FC236}">
                <a16:creationId xmlns:a16="http://schemas.microsoft.com/office/drawing/2014/main" id="{D525FCFB-B002-A646-9565-B0A19513368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805" r="2" b="18642"/>
          <a:stretch/>
        </p:blipFill>
        <p:spPr bwMode="auto">
          <a:xfrm>
            <a:off x="436729" y="3106464"/>
            <a:ext cx="4657145"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110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Capacitación en medios</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303361"/>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Actividad #2</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258888"/>
            <a:ext cx="10515600" cy="4046378"/>
          </a:xfrm>
        </p:spPr>
        <p:txBody>
          <a:bodyPr>
            <a:normAutofit fontScale="85000" lnSpcReduction="10000"/>
          </a:bodyPr>
          <a:lstStyle/>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¿Cúal es el medio que más utiliza para recibir las noticias? </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Solo puede seleccionar 2 opciones:</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Televisión – Noticias nacionales, locales y por cable (CNN, HBO, BBC).</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Radio </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Periódicos </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Revistas </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Internet – Blogs, redes sociales (Facebook, Instagram, Twitter), publicaciones de comentarios, podcasts</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69DFD7C-426D-4D08-8B39-07290D2DB03D}"/>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2528133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p:txBody>
          <a:bodyPr/>
          <a:lstStyle/>
          <a:p>
            <a:r>
              <a:rPr lang="x-none" dirty="0"/>
              <a:t>Introducción</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p:txBody>
          <a:bodyPr/>
          <a:lstStyle/>
          <a:p>
            <a:r>
              <a:rPr lang="x-none" dirty="0"/>
              <a:t>¡Cuéntenos sobre usted! </a:t>
            </a:r>
          </a:p>
          <a:p>
            <a:endParaRPr lang="en-US" dirty="0"/>
          </a:p>
          <a:p>
            <a:pPr lvl="1"/>
            <a:r>
              <a:rPr lang="x-none" dirty="0"/>
              <a:t>Nombre</a:t>
            </a:r>
          </a:p>
          <a:p>
            <a:pPr lvl="1"/>
            <a:endParaRPr lang="en-US" dirty="0"/>
          </a:p>
          <a:p>
            <a:pPr lvl="1"/>
            <a:r>
              <a:rPr lang="x-none" dirty="0"/>
              <a:t>Comparta su actividad favorita para romper el hielo</a:t>
            </a:r>
          </a:p>
          <a:p>
            <a:pPr marL="0" indent="0">
              <a:buNone/>
            </a:pPr>
            <a:endParaRPr lang="en-US" dirty="0"/>
          </a:p>
        </p:txBody>
      </p:sp>
      <p:sp>
        <p:nvSpPr>
          <p:cNvPr id="4" name="TextBox 3">
            <a:extLst>
              <a:ext uri="{FF2B5EF4-FFF2-40B4-BE49-F238E27FC236}">
                <a16:creationId xmlns:a16="http://schemas.microsoft.com/office/drawing/2014/main" id="{AE344FA4-04A1-4ECC-B848-3C2EBEFC2E55}"/>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30116201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405063" y="0"/>
            <a:ext cx="10515600" cy="1325563"/>
          </a:xfrm>
        </p:spPr>
        <p:txBody>
          <a:bodyPr/>
          <a:lstStyle/>
          <a:p>
            <a:r>
              <a:rPr lang="x-none" dirty="0"/>
              <a:t>Así es cómo la gente se </a:t>
            </a:r>
            <a:r>
              <a:rPr lang="x-none"/>
              <a:t>entera </a:t>
            </a:r>
            <a:br>
              <a:rPr lang="en-US" dirty="0"/>
            </a:br>
            <a:r>
              <a:rPr lang="x-none"/>
              <a:t>de </a:t>
            </a:r>
            <a:r>
              <a:rPr lang="x-none" dirty="0"/>
              <a:t>las noticias</a:t>
            </a:r>
          </a:p>
        </p:txBody>
      </p:sp>
      <p:pic>
        <p:nvPicPr>
          <p:cNvPr id="11" name="Picture 10">
            <a:extLst>
              <a:ext uri="{FF2B5EF4-FFF2-40B4-BE49-F238E27FC236}">
                <a16:creationId xmlns:a16="http://schemas.microsoft.com/office/drawing/2014/main" id="{F7768AEA-EFD8-334B-97D2-E7BB993E1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2188" y="1421814"/>
            <a:ext cx="6421350" cy="5105400"/>
          </a:xfrm>
          <a:prstGeom prst="rect">
            <a:avLst/>
          </a:prstGeom>
        </p:spPr>
      </p:pic>
      <p:sp>
        <p:nvSpPr>
          <p:cNvPr id="4" name="TextBox 3">
            <a:extLst>
              <a:ext uri="{FF2B5EF4-FFF2-40B4-BE49-F238E27FC236}">
                <a16:creationId xmlns:a16="http://schemas.microsoft.com/office/drawing/2014/main" id="{8891E289-0AD8-4270-924A-A0B8408E5421}"/>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5981067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1059"/>
            <a:ext cx="6027070" cy="2000440"/>
          </a:xfrm>
        </p:spPr>
        <p:txBody>
          <a:bodyPr>
            <a:noAutofit/>
          </a:bodyPr>
          <a:lstStyle/>
          <a:p>
            <a:r>
              <a:rPr lang="x-none" sz="3900" dirty="0"/>
              <a:t>Por qué Olimpiadas Especiales necesita a los medios de comunicación</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928949"/>
            <a:ext cx="6598920" cy="793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Actividad #3</a:t>
            </a:r>
          </a:p>
        </p:txBody>
      </p:sp>
      <p:pic>
        <p:nvPicPr>
          <p:cNvPr id="10" name="Picture 9">
            <a:extLst>
              <a:ext uri="{FF2B5EF4-FFF2-40B4-BE49-F238E27FC236}">
                <a16:creationId xmlns:a16="http://schemas.microsoft.com/office/drawing/2014/main" id="{809F3D22-132F-B64C-B74E-1B9C4D29645A}"/>
              </a:ext>
            </a:extLst>
          </p:cNvPr>
          <p:cNvPicPr>
            <a:picLocks noChangeAspect="1"/>
          </p:cNvPicPr>
          <p:nvPr/>
        </p:nvPicPr>
        <p:blipFill>
          <a:blip r:embed="rId4"/>
          <a:stretch>
            <a:fillRect/>
          </a:stretch>
        </p:blipFill>
        <p:spPr>
          <a:xfrm>
            <a:off x="6865270" y="0"/>
            <a:ext cx="4965700" cy="6858000"/>
          </a:xfrm>
          <a:prstGeom prst="rect">
            <a:avLst/>
          </a:prstGeom>
        </p:spPr>
      </p:pic>
      <p:sp>
        <p:nvSpPr>
          <p:cNvPr id="11" name="Content Placeholder 2">
            <a:extLst>
              <a:ext uri="{FF2B5EF4-FFF2-40B4-BE49-F238E27FC236}">
                <a16:creationId xmlns:a16="http://schemas.microsoft.com/office/drawing/2014/main" id="{B27885BC-9497-A243-9165-4EBC9FA8488C}"/>
              </a:ext>
            </a:extLst>
          </p:cNvPr>
          <p:cNvSpPr txBox="1">
            <a:spLocks/>
          </p:cNvSpPr>
          <p:nvPr/>
        </p:nvSpPr>
        <p:spPr>
          <a:xfrm>
            <a:off x="996252" y="3179480"/>
            <a:ext cx="2819387" cy="9217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x-none" sz="3200" b="1" dirty="0">
                <a:solidFill>
                  <a:srgbClr val="179984"/>
                </a:solidFill>
                <a:hlinkClick r:id="rId5"/>
              </a:rPr>
              <a:t>video</a:t>
            </a:r>
            <a:endParaRPr lang="en-US" sz="3200" b="1" dirty="0">
              <a:solidFill>
                <a:srgbClr val="179984"/>
              </a:solidFill>
            </a:endParaRPr>
          </a:p>
        </p:txBody>
      </p:sp>
    </p:spTree>
    <p:extLst>
      <p:ext uri="{BB962C8B-B14F-4D97-AF65-F5344CB8AC3E}">
        <p14:creationId xmlns:p14="http://schemas.microsoft.com/office/powerpoint/2010/main" val="1209091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65093" y="114237"/>
            <a:ext cx="9525810" cy="1565589"/>
          </a:xfrm>
        </p:spPr>
        <p:txBody>
          <a:bodyPr>
            <a:normAutofit fontScale="90000"/>
          </a:bodyPr>
          <a:lstStyle/>
          <a:p>
            <a:r>
              <a:rPr lang="x-none" b="1" dirty="0">
                <a:solidFill>
                  <a:srgbClr val="016A5F"/>
                </a:solidFill>
              </a:rPr>
              <a:t>Los atletas deben estar al frente de nuestros esfuerzos de participación en los medios de comunicación</a:t>
            </a:r>
          </a:p>
        </p:txBody>
      </p:sp>
      <p:cxnSp>
        <p:nvCxnSpPr>
          <p:cNvPr id="5" name="Straight Connector 4">
            <a:extLst>
              <a:ext uri="{FF2B5EF4-FFF2-40B4-BE49-F238E27FC236}">
                <a16:creationId xmlns:a16="http://schemas.microsoft.com/office/drawing/2014/main" id="{C0CA880D-92D2-624E-BD1E-4BE0064180D5}"/>
              </a:ext>
            </a:extLst>
          </p:cNvPr>
          <p:cNvCxnSpPr>
            <a:cxnSpLocks/>
          </p:cNvCxnSpPr>
          <p:nvPr/>
        </p:nvCxnSpPr>
        <p:spPr>
          <a:xfrm>
            <a:off x="11359689" y="1780185"/>
            <a:ext cx="0" cy="4479235"/>
          </a:xfrm>
          <a:prstGeom prst="line">
            <a:avLst/>
          </a:prstGeom>
          <a:ln w="190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2F5549-303F-9642-B5A8-974850612FD2}"/>
              </a:ext>
            </a:extLst>
          </p:cNvPr>
          <p:cNvCxnSpPr>
            <a:cxnSpLocks/>
          </p:cNvCxnSpPr>
          <p:nvPr/>
        </p:nvCxnSpPr>
        <p:spPr>
          <a:xfrm>
            <a:off x="1588635" y="1780185"/>
            <a:ext cx="0" cy="4479235"/>
          </a:xfrm>
          <a:prstGeom prst="line">
            <a:avLst/>
          </a:prstGeom>
          <a:ln w="3175000">
            <a:solidFill>
              <a:srgbClr val="016A5F"/>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34C8AF4-0F13-944C-AF50-513F0CA4398F}"/>
              </a:ext>
            </a:extLst>
          </p:cNvPr>
          <p:cNvPicPr>
            <a:picLocks noChangeAspect="1"/>
          </p:cNvPicPr>
          <p:nvPr/>
        </p:nvPicPr>
        <p:blipFill>
          <a:blip r:embed="rId4"/>
          <a:stretch>
            <a:fillRect/>
          </a:stretch>
        </p:blipFill>
        <p:spPr>
          <a:xfrm>
            <a:off x="2971799" y="1780184"/>
            <a:ext cx="7929983" cy="4493657"/>
          </a:xfrm>
          <a:prstGeom prst="rect">
            <a:avLst/>
          </a:prstGeom>
        </p:spPr>
      </p:pic>
      <p:sp>
        <p:nvSpPr>
          <p:cNvPr id="7" name="TextBox 6">
            <a:extLst>
              <a:ext uri="{FF2B5EF4-FFF2-40B4-BE49-F238E27FC236}">
                <a16:creationId xmlns:a16="http://schemas.microsoft.com/office/drawing/2014/main" id="{A27A48D1-30D5-4E45-BC63-C3551BABFE4E}"/>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16767232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242293"/>
            <a:ext cx="10515600" cy="1325563"/>
          </a:xfrm>
        </p:spPr>
        <p:txBody>
          <a:bodyPr/>
          <a:lstStyle/>
          <a:p>
            <a:r>
              <a:rPr lang="x-none" dirty="0"/>
              <a:t>Atletas de Olimpiadas </a:t>
            </a:r>
            <a:r>
              <a:rPr lang="x-none"/>
              <a:t>Especiales </a:t>
            </a:r>
            <a:br>
              <a:rPr lang="en-US" dirty="0"/>
            </a:br>
            <a:r>
              <a:rPr lang="x-none"/>
              <a:t>y </a:t>
            </a:r>
            <a:r>
              <a:rPr lang="x-none" dirty="0"/>
              <a:t>medios de comunicación</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452223"/>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Entrevistas</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521558"/>
            <a:ext cx="10515600" cy="3469528"/>
          </a:xfrm>
        </p:spPr>
        <p:txBody>
          <a:bodyPr>
            <a:normAutofit fontScale="70000" lnSpcReduction="20000"/>
          </a:bodyPr>
          <a:lstStyle/>
          <a:p>
            <a:pPr marL="0" indent="0">
              <a:lnSpc>
                <a:spcPct val="120000"/>
              </a:lnSpc>
              <a:spcBef>
                <a:spcPts val="0"/>
              </a:spcBef>
              <a:spcAft>
                <a:spcPts val="800"/>
              </a:spcAft>
              <a:buNone/>
            </a:pPr>
            <a:r>
              <a:rPr lang="x-none" dirty="0">
                <a:ea typeface="Calibri" panose="020F0502020204030204" pitchFamily="34" charset="0"/>
                <a:cs typeface="Times New Roman" panose="02020603050405020304" pitchFamily="18" charset="0"/>
              </a:rPr>
              <a:t>Se pueden hacer de diferentes maneras:</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En vivo o grabado (TV o radio)</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Entrevista telefónica </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Formato en estudio o programa de entrevistas</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En locaciones (entrevista y atleta en el mismo lugar)</a:t>
            </a:r>
          </a:p>
          <a:p>
            <a:pPr>
              <a:lnSpc>
                <a:spcPct val="120000"/>
              </a:lnSpc>
              <a:spcBef>
                <a:spcPts val="0"/>
              </a:spcBef>
              <a:spcAft>
                <a:spcPts val="800"/>
              </a:spcAft>
            </a:pPr>
            <a:r>
              <a:rPr lang="x-none">
                <a:ea typeface="Calibri" panose="020F0502020204030204" pitchFamily="34" charset="0"/>
                <a:cs typeface="Times New Roman" panose="02020603050405020304" pitchFamily="18" charset="0"/>
              </a:rPr>
              <a:t>Entrevista </a:t>
            </a:r>
            <a:r>
              <a:rPr lang="en-US" dirty="0">
                <a:ea typeface="Calibri" panose="020F0502020204030204" pitchFamily="34" charset="0"/>
                <a:cs typeface="Times New Roman" panose="02020603050405020304" pitchFamily="18" charset="0"/>
              </a:rPr>
              <a:t>“</a:t>
            </a:r>
            <a:r>
              <a:rPr lang="x-none">
                <a:ea typeface="Calibri" panose="020F0502020204030204" pitchFamily="34" charset="0"/>
                <a:cs typeface="Times New Roman" panose="02020603050405020304" pitchFamily="18" charset="0"/>
              </a:rPr>
              <a:t>remota</a:t>
            </a:r>
            <a:r>
              <a:rPr lang="en-US" dirty="0">
                <a:ea typeface="Calibri" panose="020F0502020204030204" pitchFamily="34" charset="0"/>
                <a:cs typeface="Times New Roman" panose="02020603050405020304" pitchFamily="18" charset="0"/>
              </a:rPr>
              <a:t>”</a:t>
            </a:r>
            <a:r>
              <a:rPr lang="x-none">
                <a:ea typeface="Calibri" panose="020F0502020204030204" pitchFamily="34" charset="0"/>
                <a:cs typeface="Times New Roman" panose="02020603050405020304" pitchFamily="18" charset="0"/>
              </a:rPr>
              <a:t> </a:t>
            </a:r>
            <a:r>
              <a:rPr lang="x-none" dirty="0">
                <a:ea typeface="Calibri" panose="020F0502020204030204" pitchFamily="34" charset="0"/>
                <a:cs typeface="Times New Roman" panose="02020603050405020304" pitchFamily="18" charset="0"/>
              </a:rPr>
              <a:t>(entrevistador y atleta en diferentes lugares)</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Video chat a través de Internet (Twitter, Facebook, Skype)</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B497660-798C-4225-9AED-8133557B8BD1}"/>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877793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242293"/>
            <a:ext cx="10515600" cy="1325563"/>
          </a:xfrm>
        </p:spPr>
        <p:txBody>
          <a:bodyPr/>
          <a:lstStyle/>
          <a:p>
            <a:r>
              <a:rPr lang="x-none" dirty="0"/>
              <a:t>Atletas de Olimpiadas </a:t>
            </a:r>
            <a:r>
              <a:rPr lang="x-none"/>
              <a:t>Especiales </a:t>
            </a:r>
            <a:br>
              <a:rPr lang="en-US" dirty="0"/>
            </a:br>
            <a:r>
              <a:rPr lang="x-none"/>
              <a:t>y </a:t>
            </a:r>
            <a:r>
              <a:rPr lang="x-none" dirty="0"/>
              <a:t>medios de comunicación</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505388"/>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Consejos para la entrevista</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638521"/>
            <a:ext cx="10515600" cy="3469528"/>
          </a:xfrm>
        </p:spPr>
        <p:txBody>
          <a:bodyPr>
            <a:normAutofit fontScale="92500" lnSpcReduction="20000"/>
          </a:bodyPr>
          <a:lstStyle/>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Sea usted mismo.</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Si el entrevistador está de acuerdo con eso, pida una </a:t>
            </a:r>
            <a:r>
              <a:rPr lang="x-none">
                <a:ea typeface="Calibri" panose="020F0502020204030204" pitchFamily="34" charset="0"/>
                <a:cs typeface="Times New Roman" panose="02020603050405020304" pitchFamily="18" charset="0"/>
              </a:rPr>
              <a:t>lista </a:t>
            </a:r>
            <a:br>
              <a:rPr lang="en-US" dirty="0">
                <a:ea typeface="Calibri" panose="020F0502020204030204" pitchFamily="34" charset="0"/>
                <a:cs typeface="Times New Roman" panose="02020603050405020304" pitchFamily="18" charset="0"/>
              </a:rPr>
            </a:br>
            <a:r>
              <a:rPr lang="x-none">
                <a:ea typeface="Calibri" panose="020F0502020204030204" pitchFamily="34" charset="0"/>
                <a:cs typeface="Times New Roman" panose="02020603050405020304" pitchFamily="18" charset="0"/>
              </a:rPr>
              <a:t>de </a:t>
            </a:r>
            <a:r>
              <a:rPr lang="x-none" dirty="0">
                <a:ea typeface="Calibri" panose="020F0502020204030204" pitchFamily="34" charset="0"/>
                <a:cs typeface="Times New Roman" panose="02020603050405020304" pitchFamily="18" charset="0"/>
              </a:rPr>
              <a:t>preguntas antes de la entrevista. Esto le dará tiempo para prepararse y pensar en sus respuestas.</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Si no entiende una pregunta, pídale al entrevistador que la repita. Esto le dará más tiempo para preparar su respuesta.</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Prepárese: asegúrese de conocer los hechos. </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None/>
            </a:pPr>
            <a:endParaRPr lang="en-US" dirty="0">
              <a:ea typeface="Calibri" panose="020F0502020204030204" pitchFamily="34" charset="0"/>
              <a:cs typeface="Times New Roman" panose="02020603050405020304" pitchFamily="18" charset="0"/>
            </a:endParaRP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D4EDC7F-D7DD-401E-B5F4-E85A9DE978B6}"/>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14044892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242293"/>
            <a:ext cx="10515600" cy="1325563"/>
          </a:xfrm>
        </p:spPr>
        <p:txBody>
          <a:bodyPr/>
          <a:lstStyle/>
          <a:p>
            <a:r>
              <a:rPr lang="x-none" dirty="0"/>
              <a:t>Atletas de Olimpiadas </a:t>
            </a:r>
            <a:r>
              <a:rPr lang="x-none"/>
              <a:t>Especiales </a:t>
            </a:r>
            <a:br>
              <a:rPr lang="en-US" dirty="0"/>
            </a:br>
            <a:r>
              <a:rPr lang="x-none"/>
              <a:t>y </a:t>
            </a:r>
            <a:r>
              <a:rPr lang="x-none" dirty="0"/>
              <a:t>medios de comunicación</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49475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Consejos para la entrevista</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627887"/>
            <a:ext cx="10515600" cy="4056381"/>
          </a:xfrm>
        </p:spPr>
        <p:txBody>
          <a:bodyPr>
            <a:normAutofit fontScale="70000" lnSpcReduction="20000"/>
          </a:bodyPr>
          <a:lstStyle/>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Si no sabe la respuesta a lo que le preguntan, solo dígalo. No invente algo. Está bien si no sabe algo. Después de la entrevista, trate de averiguar la respuesta de un miembro del equipo o de la familia y hágale saber al entrevistador.</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Trate de usar un logotipo de Olimpiadas Especiales (en la camisa, el pin o la medalla).</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Sea positivo y enérgico.</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Hacer gestos y movimientos está bien si lo tranquiliza. No cruce las piernas; dóblelas ligeramente al hacer una entrevista. No se tense. ¡Intente relajarse y divertirse!</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Recuerde que juega un papel importante en Olimpiadas Especiales. </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¡Sonría!</a:t>
            </a:r>
          </a:p>
        </p:txBody>
      </p:sp>
      <p:sp>
        <p:nvSpPr>
          <p:cNvPr id="5" name="TextBox 4">
            <a:extLst>
              <a:ext uri="{FF2B5EF4-FFF2-40B4-BE49-F238E27FC236}">
                <a16:creationId xmlns:a16="http://schemas.microsoft.com/office/drawing/2014/main" id="{7B9663AF-28CC-4547-986E-84D4D831E356}"/>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467775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242293"/>
            <a:ext cx="10515600" cy="1325563"/>
          </a:xfrm>
        </p:spPr>
        <p:txBody>
          <a:bodyPr/>
          <a:lstStyle/>
          <a:p>
            <a:r>
              <a:rPr lang="x-none" dirty="0"/>
              <a:t>Atletas de Olimpiadas </a:t>
            </a:r>
            <a:r>
              <a:rPr lang="x-none"/>
              <a:t>Especiales </a:t>
            </a:r>
            <a:br>
              <a:rPr lang="en-US" dirty="0"/>
            </a:br>
            <a:r>
              <a:rPr lang="x-none"/>
              <a:t>y </a:t>
            </a:r>
            <a:r>
              <a:rPr lang="x-none" dirty="0"/>
              <a:t>medios de comunicación</a:t>
            </a:r>
          </a:p>
        </p:txBody>
      </p:sp>
      <p:sp>
        <p:nvSpPr>
          <p:cNvPr id="4" name="Title 1">
            <a:extLst>
              <a:ext uri="{FF2B5EF4-FFF2-40B4-BE49-F238E27FC236}">
                <a16:creationId xmlns:a16="http://schemas.microsoft.com/office/drawing/2014/main" id="{61723F28-1CF2-7446-BA21-D9BDA1014A66}"/>
              </a:ext>
            </a:extLst>
          </p:cNvPr>
          <p:cNvSpPr txBox="1">
            <a:spLocks/>
          </p:cNvSpPr>
          <p:nvPr/>
        </p:nvSpPr>
        <p:spPr>
          <a:xfrm>
            <a:off x="838200" y="1494755"/>
            <a:ext cx="10515600" cy="7817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800" b="1" dirty="0">
                <a:solidFill>
                  <a:srgbClr val="179984"/>
                </a:solidFill>
              </a:rPr>
              <a:t>¿Quiere estar en las noticias?</a:t>
            </a:r>
          </a:p>
        </p:txBody>
      </p:sp>
      <p:sp>
        <p:nvSpPr>
          <p:cNvPr id="9" name="Content Placeholder 2">
            <a:extLst>
              <a:ext uri="{FF2B5EF4-FFF2-40B4-BE49-F238E27FC236}">
                <a16:creationId xmlns:a16="http://schemas.microsoft.com/office/drawing/2014/main" id="{B750860A-FCEC-C946-A9BD-BE28D0516013}"/>
              </a:ext>
            </a:extLst>
          </p:cNvPr>
          <p:cNvSpPr>
            <a:spLocks noGrp="1"/>
          </p:cNvSpPr>
          <p:nvPr>
            <p:ph idx="1"/>
          </p:nvPr>
        </p:nvSpPr>
        <p:spPr>
          <a:xfrm>
            <a:off x="838200" y="2521557"/>
            <a:ext cx="10515600" cy="4056381"/>
          </a:xfrm>
        </p:spPr>
        <p:txBody>
          <a:bodyPr>
            <a:normAutofit/>
          </a:bodyPr>
          <a:lstStyle/>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Comparta fotos con sus medios locales y escriba una idea de historia para que la cubran.</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Publique fotos y su trabajo en las redes sociales y etiquete los medios de comunicación.</a:t>
            </a:r>
          </a:p>
          <a:p>
            <a:pPr>
              <a:lnSpc>
                <a:spcPct val="120000"/>
              </a:lnSpc>
              <a:spcBef>
                <a:spcPts val="0"/>
              </a:spcBef>
              <a:spcAft>
                <a:spcPts val="800"/>
              </a:spcAft>
            </a:pPr>
            <a:r>
              <a:rPr lang="x-none" dirty="0">
                <a:ea typeface="Calibri" panose="020F0502020204030204" pitchFamily="34" charset="0"/>
                <a:cs typeface="Times New Roman" panose="02020603050405020304" pitchFamily="18" charset="0"/>
              </a:rPr>
              <a:t>Alerte a su Programa de Olimpiadas Especiales cuando esté haciendo algo para que puedan ayudarlo a entrar en los medios de comunicación.</a:t>
            </a:r>
          </a:p>
          <a:p>
            <a:pPr>
              <a:lnSpc>
                <a:spcPct val="120000"/>
              </a:lnSpc>
              <a:spcBef>
                <a:spcPts val="0"/>
              </a:spcBef>
              <a:spcAft>
                <a:spcPts val="800"/>
              </a:spcAft>
            </a:pPr>
            <a:endParaRPr lang="en-US"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99DCE0B-5F0C-41C2-B217-4E67D2E10CCB}"/>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36131725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x-none" b="1" dirty="0">
                <a:solidFill>
                  <a:schemeClr val="bg1"/>
                </a:solidFill>
              </a:rPr>
              <a:t>¿Preguntas?</a:t>
            </a:r>
          </a:p>
        </p:txBody>
      </p:sp>
      <p:sp>
        <p:nvSpPr>
          <p:cNvPr id="3" name="TextBox 2">
            <a:extLst>
              <a:ext uri="{FF2B5EF4-FFF2-40B4-BE49-F238E27FC236}">
                <a16:creationId xmlns:a16="http://schemas.microsoft.com/office/drawing/2014/main" id="{F5FA8420-965C-4597-B864-42F7E0A88ED6}"/>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27496486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247441"/>
            <a:ext cx="10515600" cy="1325563"/>
          </a:xfrm>
        </p:spPr>
        <p:txBody>
          <a:bodyPr/>
          <a:lstStyle/>
          <a:p>
            <a:r>
              <a:rPr lang="x-none" b="1" dirty="0">
                <a:solidFill>
                  <a:schemeClr val="bg1"/>
                </a:solidFill>
              </a:rPr>
              <a:t>¡Gracias!</a:t>
            </a:r>
          </a:p>
        </p:txBody>
      </p:sp>
      <p:sp>
        <p:nvSpPr>
          <p:cNvPr id="3" name="TextBox 2">
            <a:extLst>
              <a:ext uri="{FF2B5EF4-FFF2-40B4-BE49-F238E27FC236}">
                <a16:creationId xmlns:a16="http://schemas.microsoft.com/office/drawing/2014/main" id="{4A97CF81-7FE6-4179-819A-F56D5DFA8109}"/>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1520206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50"/>
            <a:ext cx="10748750" cy="1008298"/>
          </a:xfrm>
        </p:spPr>
        <p:txBody>
          <a:bodyPr>
            <a:normAutofit fontScale="90000"/>
          </a:bodyPr>
          <a:lstStyle/>
          <a:p>
            <a:r>
              <a:rPr lang="x-none" sz="4000" dirty="0">
                <a:solidFill>
                  <a:schemeClr val="bg1"/>
                </a:solidFill>
              </a:rPr>
              <a:t>Capacitación del Portavoz de Atletas/Mensajero Global</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199" y="3049994"/>
            <a:ext cx="11353801" cy="3474794"/>
          </a:xfrm>
        </p:spPr>
        <p:txBody>
          <a:bodyPr>
            <a:normAutofit/>
          </a:bodyPr>
          <a:lstStyle/>
          <a:p>
            <a:pPr marL="0" marR="0" lvl="0" indent="0">
              <a:lnSpc>
                <a:spcPct val="100000"/>
              </a:lnSpc>
              <a:spcBef>
                <a:spcPts val="0"/>
              </a:spcBef>
              <a:buNone/>
            </a:pPr>
            <a:r>
              <a:rPr lang="x-none" sz="3000" dirty="0">
                <a:solidFill>
                  <a:schemeClr val="bg1"/>
                </a:solidFill>
                <a:ea typeface="Calibri" panose="020F0502020204030204" pitchFamily="34" charset="0"/>
                <a:cs typeface="Times New Roman" panose="02020603050405020304" pitchFamily="18" charset="0"/>
              </a:rPr>
              <a:t>Capacitar a los atletas en las habilidades de liderazgo requeridas que les permitan participar efectivamente como </a:t>
            </a:r>
            <a:r>
              <a:rPr lang="x-none" sz="3000">
                <a:solidFill>
                  <a:schemeClr val="bg1"/>
                </a:solidFill>
                <a:ea typeface="Calibri" panose="020F0502020204030204" pitchFamily="34" charset="0"/>
                <a:cs typeface="Times New Roman" panose="02020603050405020304" pitchFamily="18" charset="0"/>
              </a:rPr>
              <a:t>Portavoces </a:t>
            </a:r>
            <a:br>
              <a:rPr lang="en-US" sz="3000" dirty="0">
                <a:solidFill>
                  <a:schemeClr val="bg1"/>
                </a:solidFill>
                <a:ea typeface="Calibri" panose="020F0502020204030204" pitchFamily="34" charset="0"/>
                <a:cs typeface="Times New Roman" panose="02020603050405020304" pitchFamily="18" charset="0"/>
              </a:rPr>
            </a:br>
            <a:r>
              <a:rPr lang="x-none" sz="3000">
                <a:solidFill>
                  <a:schemeClr val="bg1"/>
                </a:solidFill>
                <a:ea typeface="Calibri" panose="020F0502020204030204" pitchFamily="34" charset="0"/>
                <a:cs typeface="Times New Roman" panose="02020603050405020304" pitchFamily="18" charset="0"/>
              </a:rPr>
              <a:t>de </a:t>
            </a:r>
            <a:r>
              <a:rPr lang="x-none" sz="3000" dirty="0">
                <a:solidFill>
                  <a:schemeClr val="bg1"/>
                </a:solidFill>
                <a:ea typeface="Calibri" panose="020F0502020204030204" pitchFamily="34" charset="0"/>
                <a:cs typeface="Times New Roman" panose="02020603050405020304" pitchFamily="18" charset="0"/>
              </a:rPr>
              <a:t>Atletas.</a:t>
            </a:r>
          </a:p>
          <a:p>
            <a:pPr marL="0" marR="0" lvl="0" indent="0">
              <a:lnSpc>
                <a:spcPct val="100000"/>
              </a:lnSpc>
              <a:spcBef>
                <a:spcPts val="0"/>
              </a:spcBef>
              <a:buNone/>
            </a:pPr>
            <a:endParaRPr lang="en-US" sz="3000" dirty="0">
              <a:solidFill>
                <a:schemeClr val="bg1"/>
              </a:solidFill>
              <a:ea typeface="Calibri" panose="020F0502020204030204" pitchFamily="34" charset="0"/>
              <a:cs typeface="Times New Roman" panose="02020603050405020304" pitchFamily="18" charset="0"/>
            </a:endParaRPr>
          </a:p>
          <a:p>
            <a:pPr lvl="1">
              <a:lnSpc>
                <a:spcPct val="100000"/>
              </a:lnSpc>
              <a:spcBef>
                <a:spcPts val="0"/>
              </a:spcBef>
            </a:pPr>
            <a:r>
              <a:rPr lang="x-none" sz="2800" dirty="0">
                <a:solidFill>
                  <a:schemeClr val="bg1"/>
                </a:solidFill>
                <a:ea typeface="Calibri" panose="020F0502020204030204" pitchFamily="34" charset="0"/>
                <a:cs typeface="Times New Roman" panose="02020603050405020304" pitchFamily="18" charset="0"/>
              </a:rPr>
              <a:t>Los atletas pueden compartir sus historias a través de diferentes medios (verbalmente, medios tradicionales, redes sociales, etc.)</a:t>
            </a:r>
          </a:p>
          <a:p>
            <a:pPr lvl="1">
              <a:lnSpc>
                <a:spcPct val="100000"/>
              </a:lnSpc>
              <a:spcBef>
                <a:spcPts val="0"/>
              </a:spcBef>
            </a:pPr>
            <a:r>
              <a:rPr lang="x-none" sz="2800" dirty="0">
                <a:solidFill>
                  <a:schemeClr val="bg1"/>
                </a:solidFill>
                <a:ea typeface="Calibri" panose="020F0502020204030204" pitchFamily="34" charset="0"/>
                <a:cs typeface="Times New Roman" panose="02020603050405020304" pitchFamily="18" charset="0"/>
              </a:rPr>
              <a:t>Los atletas lideran el mensaje en Olimpiadas Especiales.</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2034089"/>
            <a:ext cx="10515600" cy="78175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50000"/>
              </a:lnSpc>
              <a:spcBef>
                <a:spcPts val="0"/>
              </a:spcBef>
            </a:pPr>
            <a:r>
              <a:rPr lang="x-none" sz="32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El propósito del curso de capacitación del Portavoz de Atletas es:</a:t>
            </a:r>
          </a:p>
        </p:txBody>
      </p:sp>
    </p:spTree>
    <p:extLst>
      <p:ext uri="{BB962C8B-B14F-4D97-AF65-F5344CB8AC3E}">
        <p14:creationId xmlns:p14="http://schemas.microsoft.com/office/powerpoint/2010/main" val="2244430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563105" y="46494"/>
            <a:ext cx="12443847" cy="1325563"/>
          </a:xfrm>
        </p:spPr>
        <p:txBody>
          <a:bodyPr>
            <a:normAutofit/>
          </a:bodyPr>
          <a:lstStyle/>
          <a:p>
            <a:r>
              <a:rPr lang="x-none" sz="4000" dirty="0">
                <a:solidFill>
                  <a:srgbClr val="179984"/>
                </a:solidFill>
              </a:rPr>
              <a:t>¿Cuál es el papel de un Portavoz de Atletas?</a:t>
            </a:r>
          </a:p>
        </p:txBody>
      </p:sp>
      <p:cxnSp>
        <p:nvCxnSpPr>
          <p:cNvPr id="9" name="Straight Connector 8">
            <a:extLst>
              <a:ext uri="{FF2B5EF4-FFF2-40B4-BE49-F238E27FC236}">
                <a16:creationId xmlns:a16="http://schemas.microsoft.com/office/drawing/2014/main" id="{357200B1-8A81-0942-9362-C88CAFD8BCD0}"/>
              </a:ext>
            </a:extLst>
          </p:cNvPr>
          <p:cNvCxnSpPr>
            <a:cxnSpLocks/>
          </p:cNvCxnSpPr>
          <p:nvPr/>
        </p:nvCxnSpPr>
        <p:spPr>
          <a:xfrm>
            <a:off x="986726" y="1205378"/>
            <a:ext cx="0" cy="5061327"/>
          </a:xfrm>
          <a:prstGeom prst="line">
            <a:avLst/>
          </a:prstGeom>
          <a:ln w="635000">
            <a:solidFill>
              <a:srgbClr val="016A5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E11C36-5FAA-F844-871D-E225374264D4}"/>
              </a:ext>
            </a:extLst>
          </p:cNvPr>
          <p:cNvCxnSpPr>
            <a:cxnSpLocks/>
          </p:cNvCxnSpPr>
          <p:nvPr/>
        </p:nvCxnSpPr>
        <p:spPr>
          <a:xfrm>
            <a:off x="11680556" y="1205378"/>
            <a:ext cx="0" cy="5061327"/>
          </a:xfrm>
          <a:prstGeom prst="line">
            <a:avLst/>
          </a:prstGeom>
          <a:ln w="2540000">
            <a:solidFill>
              <a:srgbClr val="016A5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D50ACBC-BDB6-2E48-8BBA-A8A2902502CA}"/>
              </a:ext>
            </a:extLst>
          </p:cNvPr>
          <p:cNvPicPr>
            <a:picLocks noChangeAspect="1"/>
          </p:cNvPicPr>
          <p:nvPr/>
        </p:nvPicPr>
        <p:blipFill rotWithShape="1">
          <a:blip r:embed="rId4"/>
          <a:srcRect l="942" t="9754" r="7573"/>
          <a:stretch/>
        </p:blipFill>
        <p:spPr>
          <a:xfrm>
            <a:off x="1304365" y="1205377"/>
            <a:ext cx="9143999" cy="5061328"/>
          </a:xfrm>
          <a:prstGeom prst="rect">
            <a:avLst/>
          </a:prstGeom>
        </p:spPr>
      </p:pic>
      <p:sp>
        <p:nvSpPr>
          <p:cNvPr id="6" name="TextBox 5">
            <a:extLst>
              <a:ext uri="{FF2B5EF4-FFF2-40B4-BE49-F238E27FC236}">
                <a16:creationId xmlns:a16="http://schemas.microsoft.com/office/drawing/2014/main" id="{8EA25771-A68E-4487-8391-E7D1B5DCCF54}"/>
              </a:ext>
            </a:extLst>
          </p:cNvPr>
          <p:cNvSpPr txBox="1"/>
          <p:nvPr/>
        </p:nvSpPr>
        <p:spPr>
          <a:xfrm>
            <a:off x="9286173" y="6396951"/>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3069331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289324"/>
            <a:ext cx="10515600" cy="1105866"/>
          </a:xfrm>
        </p:spPr>
        <p:txBody>
          <a:bodyPr/>
          <a:lstStyle/>
          <a:p>
            <a:r>
              <a:rPr lang="x-none" dirty="0"/>
              <a:t>Descripción general del módulo</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231009"/>
            <a:ext cx="10515600" cy="1237935"/>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400" b="1" dirty="0">
                <a:solidFill>
                  <a:srgbClr val="179984"/>
                </a:solidFill>
              </a:rPr>
              <a:t>Lección 1: Compartir su historia</a:t>
            </a:r>
          </a:p>
          <a:p>
            <a:pPr>
              <a:lnSpc>
                <a:spcPct val="110000"/>
              </a:lnSpc>
            </a:pPr>
            <a:r>
              <a:rPr lang="x-none" sz="2400" dirty="0">
                <a:latin typeface="Ubuntu Light" panose="020B0304030602030204" pitchFamily="34" charset="0"/>
                <a:ea typeface="Calibri" panose="020F0502020204030204" pitchFamily="34" charset="0"/>
                <a:cs typeface="Times New Roman" panose="02020603050405020304" pitchFamily="18" charset="0"/>
              </a:rPr>
              <a:t>Todo el mundo tiene una historia. En esta lección aprenderá las habilidades necesarias para crear su historia y dejar que se convierta en un llamado a la acción para los demás.</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627A335F-5C9F-374B-B8A7-43EAEF1872CC}"/>
              </a:ext>
            </a:extLst>
          </p:cNvPr>
          <p:cNvSpPr txBox="1">
            <a:spLocks/>
          </p:cNvSpPr>
          <p:nvPr/>
        </p:nvSpPr>
        <p:spPr>
          <a:xfrm>
            <a:off x="838200" y="2483829"/>
            <a:ext cx="10515600" cy="1405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200" b="1" dirty="0">
                <a:solidFill>
                  <a:srgbClr val="179984"/>
                </a:solidFill>
              </a:rPr>
              <a:t>Lección 2: Escribir un discurso</a:t>
            </a:r>
          </a:p>
          <a:p>
            <a:r>
              <a:rPr lang="x-none" sz="2200" dirty="0"/>
              <a:t>Los discursos necesitan un propósito, una introducción, un cuerpo y una conclusión. En esta lección aprenderá la importancia del </a:t>
            </a:r>
            <a:r>
              <a:rPr lang="x-none" sz="2200"/>
              <a:t>trabajo colaborativo</a:t>
            </a:r>
            <a:br>
              <a:rPr lang="en-US" sz="2200" dirty="0"/>
            </a:br>
            <a:r>
              <a:rPr lang="x-none" sz="2200"/>
              <a:t>para </a:t>
            </a:r>
            <a:r>
              <a:rPr lang="x-none" sz="2200" dirty="0"/>
              <a:t>escribir discursos.</a:t>
            </a:r>
          </a:p>
        </p:txBody>
      </p:sp>
      <p:sp>
        <p:nvSpPr>
          <p:cNvPr id="9" name="Title 1">
            <a:extLst>
              <a:ext uri="{FF2B5EF4-FFF2-40B4-BE49-F238E27FC236}">
                <a16:creationId xmlns:a16="http://schemas.microsoft.com/office/drawing/2014/main" id="{60147F11-436C-7342-9034-B5DC20B28186}"/>
              </a:ext>
            </a:extLst>
          </p:cNvPr>
          <p:cNvSpPr txBox="1">
            <a:spLocks/>
          </p:cNvSpPr>
          <p:nvPr/>
        </p:nvSpPr>
        <p:spPr>
          <a:xfrm>
            <a:off x="838200" y="3969101"/>
            <a:ext cx="10515600" cy="10981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400" b="1" dirty="0">
                <a:solidFill>
                  <a:srgbClr val="179984"/>
                </a:solidFill>
              </a:rPr>
              <a:t>Lección 3: Dar un discurso</a:t>
            </a:r>
          </a:p>
          <a:p>
            <a:r>
              <a:rPr lang="x-none" sz="2400" dirty="0"/>
              <a:t>Aprenderá herramientas que le ayudarán a crear impacto con su </a:t>
            </a:r>
            <a:r>
              <a:rPr lang="x-none" sz="2400"/>
              <a:t>discurso </a:t>
            </a:r>
            <a:br>
              <a:rPr lang="en-US" sz="2400" dirty="0"/>
            </a:br>
            <a:r>
              <a:rPr lang="x-none" sz="2400"/>
              <a:t>y </a:t>
            </a:r>
            <a:r>
              <a:rPr lang="x-none" sz="2400" dirty="0"/>
              <a:t>algunas actividades para practicar.</a:t>
            </a:r>
          </a:p>
        </p:txBody>
      </p:sp>
      <p:sp>
        <p:nvSpPr>
          <p:cNvPr id="13" name="Title 1">
            <a:extLst>
              <a:ext uri="{FF2B5EF4-FFF2-40B4-BE49-F238E27FC236}">
                <a16:creationId xmlns:a16="http://schemas.microsoft.com/office/drawing/2014/main" id="{F671EAF9-6269-0F4E-AEF6-179930CD7C8D}"/>
              </a:ext>
            </a:extLst>
          </p:cNvPr>
          <p:cNvSpPr txBox="1">
            <a:spLocks/>
          </p:cNvSpPr>
          <p:nvPr/>
        </p:nvSpPr>
        <p:spPr>
          <a:xfrm>
            <a:off x="838200" y="5231972"/>
            <a:ext cx="10515600" cy="99830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r>
              <a:rPr lang="x-none" sz="2400" b="1" dirty="0">
                <a:solidFill>
                  <a:srgbClr val="179984"/>
                </a:solidFill>
              </a:rPr>
              <a:t>Lección 4: Capacitación en medios</a:t>
            </a:r>
          </a:p>
          <a:p>
            <a:r>
              <a:rPr lang="x-none" sz="2400" dirty="0"/>
              <a:t>Al compartir su historia con los medios de comunicación, es importante que sepa cómo comunicarla de una manera que se mantenga fiel a usted mismo.</a:t>
            </a:r>
          </a:p>
        </p:txBody>
      </p:sp>
      <p:sp>
        <p:nvSpPr>
          <p:cNvPr id="8" name="TextBox 7">
            <a:extLst>
              <a:ext uri="{FF2B5EF4-FFF2-40B4-BE49-F238E27FC236}">
                <a16:creationId xmlns:a16="http://schemas.microsoft.com/office/drawing/2014/main" id="{BEAE6EEC-2F9C-49F1-9FFA-0D4D11B77E15}"/>
              </a:ext>
            </a:extLst>
          </p:cNvPr>
          <p:cNvSpPr txBox="1"/>
          <p:nvPr/>
        </p:nvSpPr>
        <p:spPr>
          <a:xfrm>
            <a:off x="9286173" y="108756"/>
            <a:ext cx="2749796" cy="338554"/>
          </a:xfrm>
          <a:prstGeom prst="rect">
            <a:avLst/>
          </a:prstGeom>
          <a:solidFill>
            <a:schemeClr val="bg1"/>
          </a:solidFill>
        </p:spPr>
        <p:txBody>
          <a:bodyPr wrap="square" rtlCol="0">
            <a:spAutoFit/>
          </a:bodyPr>
          <a:lstStyle/>
          <a:p>
            <a:r>
              <a:rPr lang="en-US" sz="1600" b="1" dirty="0">
                <a:solidFill>
                  <a:srgbClr val="298178"/>
                </a:solidFill>
                <a:latin typeface="Ubuntu" panose="020B0504030602030204" pitchFamily="34" charset="0"/>
              </a:rPr>
              <a:t>LIDERAZGO DE ATLETAS</a:t>
            </a:r>
          </a:p>
        </p:txBody>
      </p:sp>
    </p:spTree>
    <p:extLst>
      <p:ext uri="{BB962C8B-B14F-4D97-AF65-F5344CB8AC3E}">
        <p14:creationId xmlns:p14="http://schemas.microsoft.com/office/powerpoint/2010/main" val="441880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A6F8-6312-9047-90DC-422421777611}"/>
              </a:ext>
            </a:extLst>
          </p:cNvPr>
          <p:cNvSpPr>
            <a:spLocks noGrp="1"/>
          </p:cNvSpPr>
          <p:nvPr>
            <p:ph type="title"/>
          </p:nvPr>
        </p:nvSpPr>
        <p:spPr>
          <a:xfrm>
            <a:off x="838200" y="1062549"/>
            <a:ext cx="10515600" cy="1325563"/>
          </a:xfrm>
        </p:spPr>
        <p:txBody>
          <a:bodyPr/>
          <a:lstStyle/>
          <a:p>
            <a:r>
              <a:rPr lang="x-none" dirty="0">
                <a:solidFill>
                  <a:schemeClr val="bg1"/>
                </a:solidFill>
              </a:rPr>
              <a:t>Lección 1: Compartir su historia</a:t>
            </a:r>
          </a:p>
        </p:txBody>
      </p:sp>
      <p:sp>
        <p:nvSpPr>
          <p:cNvPr id="3" name="Content Placeholder 2">
            <a:extLst>
              <a:ext uri="{FF2B5EF4-FFF2-40B4-BE49-F238E27FC236}">
                <a16:creationId xmlns:a16="http://schemas.microsoft.com/office/drawing/2014/main" id="{3EFC1947-16FE-C640-BF35-C26637772CEA}"/>
              </a:ext>
            </a:extLst>
          </p:cNvPr>
          <p:cNvSpPr>
            <a:spLocks noGrp="1"/>
          </p:cNvSpPr>
          <p:nvPr>
            <p:ph idx="1"/>
          </p:nvPr>
        </p:nvSpPr>
        <p:spPr>
          <a:xfrm>
            <a:off x="838200" y="3154932"/>
            <a:ext cx="10515600" cy="1621397"/>
          </a:xfrm>
        </p:spPr>
        <p:txBody>
          <a:bodyPr>
            <a:noAutofit/>
          </a:bodyPr>
          <a:lstStyle/>
          <a:p>
            <a:pPr marL="257168" indent="-257168" algn="just">
              <a:lnSpc>
                <a:spcPct val="160000"/>
              </a:lnSpc>
            </a:pPr>
            <a:r>
              <a:rPr lang="x-none" b="1" dirty="0">
                <a:solidFill>
                  <a:schemeClr val="bg1"/>
                </a:solidFill>
                <a:latin typeface="Ubuntu Light" panose="020B0304030602030204" pitchFamily="34" charset="0"/>
              </a:rPr>
              <a:t>Aprenderemos las habilidades necesarias para </a:t>
            </a:r>
            <a:r>
              <a:rPr lang="x-none" b="1">
                <a:solidFill>
                  <a:schemeClr val="bg1"/>
                </a:solidFill>
                <a:latin typeface="Ubuntu Light" panose="020B0304030602030204" pitchFamily="34" charset="0"/>
              </a:rPr>
              <a:t>construir </a:t>
            </a:r>
            <a:br>
              <a:rPr lang="en-US" b="1" dirty="0">
                <a:solidFill>
                  <a:schemeClr val="bg1"/>
                </a:solidFill>
                <a:latin typeface="Ubuntu Light" panose="020B0304030602030204" pitchFamily="34" charset="0"/>
              </a:rPr>
            </a:br>
            <a:r>
              <a:rPr lang="x-none" b="1">
                <a:solidFill>
                  <a:schemeClr val="bg1"/>
                </a:solidFill>
                <a:latin typeface="Ubuntu Light" panose="020B0304030602030204" pitchFamily="34" charset="0"/>
              </a:rPr>
              <a:t>su </a:t>
            </a:r>
            <a:r>
              <a:rPr lang="x-none" b="1" dirty="0">
                <a:solidFill>
                  <a:schemeClr val="bg1"/>
                </a:solidFill>
                <a:latin typeface="Ubuntu Light" panose="020B0304030602030204" pitchFamily="34" charset="0"/>
              </a:rPr>
              <a:t>historia y dejar que se convierta en un llamado a la acción para los demás.</a:t>
            </a:r>
          </a:p>
        </p:txBody>
      </p:sp>
      <p:sp>
        <p:nvSpPr>
          <p:cNvPr id="4" name="Title 1">
            <a:extLst>
              <a:ext uri="{FF2B5EF4-FFF2-40B4-BE49-F238E27FC236}">
                <a16:creationId xmlns:a16="http://schemas.microsoft.com/office/drawing/2014/main" id="{7D91A75F-D594-834D-AAF5-8A3A286659B3}"/>
              </a:ext>
            </a:extLst>
          </p:cNvPr>
          <p:cNvSpPr txBox="1">
            <a:spLocks/>
          </p:cNvSpPr>
          <p:nvPr/>
        </p:nvSpPr>
        <p:spPr>
          <a:xfrm>
            <a:off x="838200" y="1883961"/>
            <a:ext cx="10515600" cy="7817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Ubuntu" panose="020B0504030602030204" pitchFamily="34" charset="0"/>
                <a:ea typeface="+mj-ea"/>
                <a:cs typeface="+mj-cs"/>
              </a:defRPr>
            </a:lvl1pPr>
          </a:lstStyle>
          <a:p>
            <a:pPr>
              <a:lnSpc>
                <a:spcPct val="150000"/>
              </a:lnSpc>
              <a:spcBef>
                <a:spcPts val="0"/>
              </a:spcBef>
            </a:pPr>
            <a:r>
              <a:rPr lang="x-none" sz="3700" dirty="0">
                <a:solidFill>
                  <a:schemeClr val="bg1"/>
                </a:solidFill>
                <a:latin typeface="Ubuntu Light" panose="020B0304030602030204" pitchFamily="34" charset="0"/>
                <a:ea typeface="Calibri" panose="020F0502020204030204" pitchFamily="34" charset="0"/>
                <a:cs typeface="Times New Roman" panose="02020603050405020304" pitchFamily="18" charset="0"/>
              </a:rPr>
              <a:t>En esta lección:</a:t>
            </a:r>
          </a:p>
        </p:txBody>
      </p:sp>
    </p:spTree>
    <p:extLst>
      <p:ext uri="{BB962C8B-B14F-4D97-AF65-F5344CB8AC3E}">
        <p14:creationId xmlns:p14="http://schemas.microsoft.com/office/powerpoint/2010/main" val="32971128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1011</TotalTime>
  <Words>6735</Words>
  <Application>Microsoft Office PowerPoint</Application>
  <PresentationFormat>Widescreen</PresentationFormat>
  <Paragraphs>625</Paragraphs>
  <Slides>58</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Calibri</vt:lpstr>
      <vt:lpstr>Courier New</vt:lpstr>
      <vt:lpstr>Symbol</vt:lpstr>
      <vt:lpstr>Ubuntu</vt:lpstr>
      <vt:lpstr>Ubuntu Light</vt:lpstr>
      <vt:lpstr>Wingdings</vt:lpstr>
      <vt:lpstr>Office Theme</vt:lpstr>
      <vt:lpstr>PowerPoint Presentation</vt:lpstr>
      <vt:lpstr>Expectativas</vt:lpstr>
      <vt:lpstr>Expectativas</vt:lpstr>
      <vt:lpstr>Expectativas</vt:lpstr>
      <vt:lpstr>Introducción</vt:lpstr>
      <vt:lpstr>Capacitación del Portavoz de Atletas/Mensajero Global</vt:lpstr>
      <vt:lpstr>¿Cuál es el papel de un Portavoz de Atletas?</vt:lpstr>
      <vt:lpstr>Descripción general del módulo</vt:lpstr>
      <vt:lpstr>Lección 1: Compartir su historia</vt:lpstr>
      <vt:lpstr>Compartir su historia</vt:lpstr>
      <vt:lpstr>¿Por qué es importante  su historia?</vt:lpstr>
      <vt:lpstr>Creando su historia</vt:lpstr>
      <vt:lpstr>Creando su historia</vt:lpstr>
      <vt:lpstr>Creando su historia</vt:lpstr>
      <vt:lpstr>Creando su historia</vt:lpstr>
      <vt:lpstr>Compartir su historia</vt:lpstr>
      <vt:lpstr>¿En dónde contar su historia?</vt:lpstr>
      <vt:lpstr>Contar su historia a través de Medios de Comunicación</vt:lpstr>
      <vt:lpstr>¿Preguntas?</vt:lpstr>
      <vt:lpstr>Lección 2: Escribir un discurso</vt:lpstr>
      <vt:lpstr>¿Qué es un discurso?</vt:lpstr>
      <vt:lpstr>Tipos de discursos</vt:lpstr>
      <vt:lpstr>Compartir su historia</vt:lpstr>
      <vt:lpstr>Propósito de un discurso</vt:lpstr>
      <vt:lpstr>Compartir su historia</vt:lpstr>
      <vt:lpstr>Creando un discurso</vt:lpstr>
      <vt:lpstr>Creando su historia</vt:lpstr>
      <vt:lpstr>Creando su historia</vt:lpstr>
      <vt:lpstr>¿Preguntas?</vt:lpstr>
      <vt:lpstr>Lección 3: Dar un discurso</vt:lpstr>
      <vt:lpstr>Previo a dar un discurso</vt:lpstr>
      <vt:lpstr>Antes de dar un discurso</vt:lpstr>
      <vt:lpstr>Antes de dar un discurso</vt:lpstr>
      <vt:lpstr>Antes de dar un discurso</vt:lpstr>
      <vt:lpstr>Dar un discurso</vt:lpstr>
      <vt:lpstr>Dar un discurso</vt:lpstr>
      <vt:lpstr>Dar un discurso</vt:lpstr>
      <vt:lpstr>Dar un discurso</vt:lpstr>
      <vt:lpstr>Dar un discurso</vt:lpstr>
      <vt:lpstr>Dar un discurso</vt:lpstr>
      <vt:lpstr>Dar un discurso</vt:lpstr>
      <vt:lpstr>Dar un discurso</vt:lpstr>
      <vt:lpstr>Consejo profesional</vt:lpstr>
      <vt:lpstr>Después de dar un discurso</vt:lpstr>
      <vt:lpstr>¿Preguntas?</vt:lpstr>
      <vt:lpstr>Lección 4: Capacitación en medios</vt:lpstr>
      <vt:lpstr>Capacitación en medios</vt:lpstr>
      <vt:lpstr>PowerPoint Presentation</vt:lpstr>
      <vt:lpstr>Capacitación en medios</vt:lpstr>
      <vt:lpstr>Así es cómo la gente se entera  de las noticias</vt:lpstr>
      <vt:lpstr>Por qué Olimpiadas Especiales necesita a los medios de comunicación</vt:lpstr>
      <vt:lpstr>Los atletas deben estar al frente de nuestros esfuerzos de participación en los medios de comunicación</vt:lpstr>
      <vt:lpstr>Atletas de Olimpiadas Especiales  y medios de comunicación</vt:lpstr>
      <vt:lpstr>Atletas de Olimpiadas Especiales  y medios de comunicación</vt:lpstr>
      <vt:lpstr>Atletas de Olimpiadas Especiales  y medios de comunicación</vt:lpstr>
      <vt:lpstr>Atletas de Olimpiadas Especiales  y medios de comunicación</vt:lpstr>
      <vt:lpstr>¿Preguntas?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Dougherty</dc:creator>
  <cp:lastModifiedBy>Cristina Rodriguez</cp:lastModifiedBy>
  <cp:revision>77</cp:revision>
  <dcterms:created xsi:type="dcterms:W3CDTF">2021-06-18T02:28:25Z</dcterms:created>
  <dcterms:modified xsi:type="dcterms:W3CDTF">2022-01-07T19:04:25Z</dcterms:modified>
</cp:coreProperties>
</file>