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0"/>
  </p:notesMasterIdLst>
  <p:sldIdLst>
    <p:sldId id="256" r:id="rId2"/>
    <p:sldId id="258" r:id="rId3"/>
    <p:sldId id="259" r:id="rId4"/>
    <p:sldId id="260" r:id="rId5"/>
    <p:sldId id="257" r:id="rId6"/>
    <p:sldId id="261" r:id="rId7"/>
    <p:sldId id="262" r:id="rId8"/>
    <p:sldId id="264" r:id="rId9"/>
    <p:sldId id="265" r:id="rId10"/>
    <p:sldId id="268" r:id="rId11"/>
    <p:sldId id="308" r:id="rId12"/>
    <p:sldId id="309" r:id="rId13"/>
    <p:sldId id="310" r:id="rId14"/>
    <p:sldId id="311" r:id="rId15"/>
    <p:sldId id="312" r:id="rId16"/>
    <p:sldId id="313" r:id="rId17"/>
    <p:sldId id="314" r:id="rId18"/>
    <p:sldId id="315" r:id="rId19"/>
    <p:sldId id="275" r:id="rId20"/>
    <p:sldId id="316" r:id="rId21"/>
    <p:sldId id="317" r:id="rId22"/>
    <p:sldId id="318" r:id="rId23"/>
    <p:sldId id="319" r:id="rId24"/>
    <p:sldId id="320" r:id="rId25"/>
    <p:sldId id="321" r:id="rId26"/>
    <p:sldId id="269" r:id="rId27"/>
    <p:sldId id="322" r:id="rId28"/>
    <p:sldId id="323" r:id="rId29"/>
    <p:sldId id="284" r:id="rId30"/>
    <p:sldId id="276" r:id="rId31"/>
    <p:sldId id="272" r:id="rId32"/>
    <p:sldId id="27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295" r:id="rId46"/>
    <p:sldId id="336" r:id="rId47"/>
    <p:sldId id="337" r:id="rId48"/>
    <p:sldId id="379" r:id="rId49"/>
    <p:sldId id="380" r:id="rId50"/>
    <p:sldId id="381" r:id="rId51"/>
    <p:sldId id="382" r:id="rId52"/>
    <p:sldId id="383" r:id="rId53"/>
    <p:sldId id="384" r:id="rId54"/>
    <p:sldId id="386" r:id="rId55"/>
    <p:sldId id="387" r:id="rId56"/>
    <p:sldId id="388" r:id="rId57"/>
    <p:sldId id="305" r:id="rId58"/>
    <p:sldId id="306"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gie Dougherty" initials="MD" lastIdx="2" clrIdx="0">
    <p:extLst>
      <p:ext uri="{19B8F6BF-5375-455C-9EA6-DF929625EA0E}">
        <p15:presenceInfo xmlns:p15="http://schemas.microsoft.com/office/powerpoint/2012/main" userId="811e9130827a3756" providerId="Windows Live"/>
      </p:ext>
    </p:extLst>
  </p:cmAuthor>
  <p:cmAuthor id="2" name="Mujaheed Gardi" initials="MG" lastIdx="1" clrIdx="1">
    <p:extLst>
      <p:ext uri="{19B8F6BF-5375-455C-9EA6-DF929625EA0E}">
        <p15:presenceInfo xmlns:p15="http://schemas.microsoft.com/office/powerpoint/2012/main" userId="36da2be3318ea1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6A5F"/>
    <a:srgbClr val="179984"/>
    <a:srgbClr val="13336A"/>
    <a:srgbClr val="1BC4F4"/>
    <a:srgbClr val="23C6F4"/>
    <a:srgbClr val="FDB71E"/>
    <a:srgbClr val="F2AE1C"/>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240" autoAdjust="0"/>
    <p:restoredTop sz="95118" autoAdjust="0"/>
  </p:normalViewPr>
  <p:slideViewPr>
    <p:cSldViewPr snapToGrid="0" snapToObjects="1">
      <p:cViewPr varScale="1">
        <p:scale>
          <a:sx n="108" d="100"/>
          <a:sy n="108" d="100"/>
        </p:scale>
        <p:origin x="1374" y="102"/>
      </p:cViewPr>
      <p:guideLst/>
    </p:cSldViewPr>
  </p:slideViewPr>
  <p:notesTextViewPr>
    <p:cViewPr>
      <p:scale>
        <a:sx n="1" d="1"/>
        <a:sy n="1" d="1"/>
      </p:scale>
      <p:origin x="0" y="0"/>
    </p:cViewPr>
  </p:notesTextViewPr>
  <p:notesViewPr>
    <p:cSldViewPr snapToGrid="0" snapToObjects="1">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0D94E-4B1E-43FD-B171-C1BD11ECFFD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C7BE888B-3FB7-4E34-B4C7-FE6C6969A87C}">
      <dgm:prSet phldrT="[Text]" custT="1"/>
      <dgm:spPr>
        <a:solidFill>
          <a:srgbClr val="179984"/>
        </a:solidFill>
      </dgm:spPr>
      <dgm:t>
        <a:bodyPr/>
        <a:lstStyle/>
        <a:p>
          <a:r>
            <a:rPr lang="ru-RU" sz="2300" dirty="0"/>
            <a:t>Проверьте свою речь</a:t>
          </a:r>
        </a:p>
      </dgm:t>
    </dgm:pt>
    <dgm:pt modelId="{77A54BA0-8032-4CB8-9C51-A371EE046304}" type="parTrans" cxnId="{E8D27CD5-3A02-4FC8-844F-B568B46A82E2}">
      <dgm:prSet/>
      <dgm:spPr/>
      <dgm:t>
        <a:bodyPr/>
        <a:lstStyle/>
        <a:p>
          <a:endParaRPr lang="en-US"/>
        </a:p>
      </dgm:t>
    </dgm:pt>
    <dgm:pt modelId="{2511C127-3F99-4912-9B14-774A9774298D}" type="sibTrans" cxnId="{E8D27CD5-3A02-4FC8-844F-B568B46A82E2}">
      <dgm:prSet/>
      <dgm:spPr>
        <a:solidFill>
          <a:schemeClr val="bg2"/>
        </a:solidFill>
      </dgm:spPr>
      <dgm:t>
        <a:bodyPr/>
        <a:lstStyle/>
        <a:p>
          <a:endParaRPr lang="en-US"/>
        </a:p>
      </dgm:t>
    </dgm:pt>
    <dgm:pt modelId="{88CEC954-1F17-4302-89BF-2ED5B3AC230A}">
      <dgm:prSet phldrT="[Text]" custT="1"/>
      <dgm:spPr>
        <a:solidFill>
          <a:srgbClr val="179984"/>
        </a:solidFill>
      </dgm:spPr>
      <dgm:t>
        <a:bodyPr/>
        <a:lstStyle/>
        <a:p>
          <a:r>
            <a:rPr lang="ru-RU" sz="2300" dirty="0"/>
            <a:t>Прочтите речь вслух</a:t>
          </a:r>
        </a:p>
      </dgm:t>
    </dgm:pt>
    <dgm:pt modelId="{961DB095-084A-43D3-B7BB-001937A5DF88}" type="parTrans" cxnId="{40FD827C-AE9B-405E-ACCE-266CC38B7FA8}">
      <dgm:prSet/>
      <dgm:spPr/>
      <dgm:t>
        <a:bodyPr/>
        <a:lstStyle/>
        <a:p>
          <a:endParaRPr lang="en-US"/>
        </a:p>
      </dgm:t>
    </dgm:pt>
    <dgm:pt modelId="{09618800-6ACA-4EBE-B5C0-78641FCDCDE3}" type="sibTrans" cxnId="{40FD827C-AE9B-405E-ACCE-266CC38B7FA8}">
      <dgm:prSet/>
      <dgm:spPr/>
      <dgm:t>
        <a:bodyPr/>
        <a:lstStyle/>
        <a:p>
          <a:endParaRPr lang="en-US"/>
        </a:p>
      </dgm:t>
    </dgm:pt>
    <dgm:pt modelId="{88224936-75B7-4558-9760-B6C7BE7F050B}">
      <dgm:prSet phldrT="[Text]" custT="1"/>
      <dgm:spPr>
        <a:solidFill>
          <a:srgbClr val="179984"/>
        </a:solidFill>
      </dgm:spPr>
      <dgm:t>
        <a:bodyPr/>
        <a:lstStyle/>
        <a:p>
          <a:r>
            <a:rPr lang="ru-RU" sz="2300" dirty="0"/>
            <a:t>Визуальные вспомогатель</a:t>
          </a:r>
          <a:r>
            <a:rPr lang="en-US" sz="2300" dirty="0"/>
            <a:t>-</a:t>
          </a:r>
          <a:r>
            <a:rPr lang="ru-RU" sz="2300" dirty="0"/>
            <a:t>ные средства</a:t>
          </a:r>
        </a:p>
      </dgm:t>
    </dgm:pt>
    <dgm:pt modelId="{93764A88-9F9A-47BA-AE43-300E1C6615F1}" type="parTrans" cxnId="{972211F1-18CF-485A-9521-992F935839DD}">
      <dgm:prSet/>
      <dgm:spPr/>
      <dgm:t>
        <a:bodyPr/>
        <a:lstStyle/>
        <a:p>
          <a:endParaRPr lang="en-US"/>
        </a:p>
      </dgm:t>
    </dgm:pt>
    <dgm:pt modelId="{52DBFB90-19D5-4C78-B164-C0E5A4A21951}" type="sibTrans" cxnId="{972211F1-18CF-485A-9521-992F935839DD}">
      <dgm:prSet/>
      <dgm:spPr/>
      <dgm:t>
        <a:bodyPr/>
        <a:lstStyle/>
        <a:p>
          <a:endParaRPr lang="en-US"/>
        </a:p>
      </dgm:t>
    </dgm:pt>
    <dgm:pt modelId="{F568BB50-D0DA-49B1-826A-880148CA9FF6}">
      <dgm:prSet phldrT="[Text]" custT="1"/>
      <dgm:spPr>
        <a:solidFill>
          <a:srgbClr val="179984"/>
        </a:solidFill>
      </dgm:spPr>
      <dgm:t>
        <a:bodyPr lIns="0"/>
        <a:lstStyle/>
        <a:p>
          <a:r>
            <a:rPr lang="ru-RU" sz="2300" dirty="0"/>
            <a:t>Оборудование или материалы</a:t>
          </a:r>
        </a:p>
      </dgm:t>
    </dgm:pt>
    <dgm:pt modelId="{F3578B0B-0232-41DC-9B59-4AAF5115D0F7}" type="parTrans" cxnId="{AEE18290-CDD4-419A-A126-0073C35E3821}">
      <dgm:prSet/>
      <dgm:spPr/>
      <dgm:t>
        <a:bodyPr/>
        <a:lstStyle/>
        <a:p>
          <a:endParaRPr lang="en-US"/>
        </a:p>
      </dgm:t>
    </dgm:pt>
    <dgm:pt modelId="{B30D8EC5-A7CC-4305-89EC-FB488FBA7106}" type="sibTrans" cxnId="{AEE18290-CDD4-419A-A126-0073C35E3821}">
      <dgm:prSet/>
      <dgm:spPr/>
      <dgm:t>
        <a:bodyPr/>
        <a:lstStyle/>
        <a:p>
          <a:endParaRPr lang="en-US"/>
        </a:p>
      </dgm:t>
    </dgm:pt>
    <dgm:pt modelId="{1D4AE9B5-9AB7-4BD4-B88F-719ADDF3A0DB}">
      <dgm:prSet phldrT="[Text]" custT="1"/>
      <dgm:spPr>
        <a:solidFill>
          <a:srgbClr val="179984"/>
        </a:solidFill>
      </dgm:spPr>
      <dgm:t>
        <a:bodyPr/>
        <a:lstStyle/>
        <a:p>
          <a:r>
            <a:rPr lang="ru-RU" sz="2300" dirty="0"/>
            <a:t>Сделайте копию текста своей речи</a:t>
          </a:r>
        </a:p>
      </dgm:t>
    </dgm:pt>
    <dgm:pt modelId="{86986543-CB8D-4DE9-9C47-E20857614379}" type="parTrans" cxnId="{6F9CF090-EB1A-4202-91E4-CB57E9D31959}">
      <dgm:prSet/>
      <dgm:spPr/>
      <dgm:t>
        <a:bodyPr/>
        <a:lstStyle/>
        <a:p>
          <a:endParaRPr lang="en-US"/>
        </a:p>
      </dgm:t>
    </dgm:pt>
    <dgm:pt modelId="{EDACD7B9-30C5-4EA8-BE22-0C90D308AEC2}" type="sibTrans" cxnId="{6F9CF090-EB1A-4202-91E4-CB57E9D31959}">
      <dgm:prSet/>
      <dgm:spPr/>
      <dgm:t>
        <a:bodyPr/>
        <a:lstStyle/>
        <a:p>
          <a:endParaRPr lang="en-US"/>
        </a:p>
      </dgm:t>
    </dgm:pt>
    <dgm:pt modelId="{FF89AF76-4D56-497A-AD71-4FD5E234443E}" type="pres">
      <dgm:prSet presAssocID="{9EA0D94E-4B1E-43FD-B171-C1BD11ECFFD4}" presName="Name0" presStyleCnt="0">
        <dgm:presLayoutVars>
          <dgm:dir/>
          <dgm:resizeHandles val="exact"/>
        </dgm:presLayoutVars>
      </dgm:prSet>
      <dgm:spPr/>
    </dgm:pt>
    <dgm:pt modelId="{4B46DD2E-59F4-495E-8453-87E4736E4492}" type="pres">
      <dgm:prSet presAssocID="{9EA0D94E-4B1E-43FD-B171-C1BD11ECFFD4}" presName="cycle" presStyleCnt="0"/>
      <dgm:spPr/>
    </dgm:pt>
    <dgm:pt modelId="{20EAB881-1C84-457B-878D-EE60EBEDD167}" type="pres">
      <dgm:prSet presAssocID="{C7BE888B-3FB7-4E34-B4C7-FE6C6969A87C}" presName="nodeFirstNode" presStyleLbl="node1" presStyleIdx="0" presStyleCnt="5">
        <dgm:presLayoutVars>
          <dgm:bulletEnabled val="1"/>
        </dgm:presLayoutVars>
      </dgm:prSet>
      <dgm:spPr/>
    </dgm:pt>
    <dgm:pt modelId="{3DF7AB8F-9764-4A0A-BB88-EC98C892ADE4}" type="pres">
      <dgm:prSet presAssocID="{2511C127-3F99-4912-9B14-774A9774298D}" presName="sibTransFirstNode" presStyleLbl="bgShp" presStyleIdx="0" presStyleCnt="1"/>
      <dgm:spPr/>
    </dgm:pt>
    <dgm:pt modelId="{3746830B-6821-4893-B16C-704D7C9086EA}" type="pres">
      <dgm:prSet presAssocID="{88CEC954-1F17-4302-89BF-2ED5B3AC230A}" presName="nodeFollowingNodes" presStyleLbl="node1" presStyleIdx="1" presStyleCnt="5">
        <dgm:presLayoutVars>
          <dgm:bulletEnabled val="1"/>
        </dgm:presLayoutVars>
      </dgm:prSet>
      <dgm:spPr/>
    </dgm:pt>
    <dgm:pt modelId="{BAB07B68-6A42-4745-968B-3212660FE386}" type="pres">
      <dgm:prSet presAssocID="{88224936-75B7-4558-9760-B6C7BE7F050B}" presName="nodeFollowingNodes" presStyleLbl="node1" presStyleIdx="2" presStyleCnt="5">
        <dgm:presLayoutVars>
          <dgm:bulletEnabled val="1"/>
        </dgm:presLayoutVars>
      </dgm:prSet>
      <dgm:spPr/>
    </dgm:pt>
    <dgm:pt modelId="{C9F5A174-0E09-4803-9970-E4040F0D8BA8}" type="pres">
      <dgm:prSet presAssocID="{F568BB50-D0DA-49B1-826A-880148CA9FF6}" presName="nodeFollowingNodes" presStyleLbl="node1" presStyleIdx="3" presStyleCnt="5">
        <dgm:presLayoutVars>
          <dgm:bulletEnabled val="1"/>
        </dgm:presLayoutVars>
      </dgm:prSet>
      <dgm:spPr/>
    </dgm:pt>
    <dgm:pt modelId="{8466FAF3-D543-4DF5-9700-5EE8878C443E}" type="pres">
      <dgm:prSet presAssocID="{1D4AE9B5-9AB7-4BD4-B88F-719ADDF3A0DB}" presName="nodeFollowingNodes" presStyleLbl="node1" presStyleIdx="4" presStyleCnt="5">
        <dgm:presLayoutVars>
          <dgm:bulletEnabled val="1"/>
        </dgm:presLayoutVars>
      </dgm:prSet>
      <dgm:spPr/>
    </dgm:pt>
  </dgm:ptLst>
  <dgm:cxnLst>
    <dgm:cxn modelId="{793ABF16-7DE4-4F21-B35C-7CCB5984C065}" type="presOf" srcId="{1D4AE9B5-9AB7-4BD4-B88F-719ADDF3A0DB}" destId="{8466FAF3-D543-4DF5-9700-5EE8878C443E}" srcOrd="0" destOrd="0" presId="urn:microsoft.com/office/officeart/2005/8/layout/cycle3"/>
    <dgm:cxn modelId="{D88E455C-C55F-47A3-933A-8937DEF095CD}" type="presOf" srcId="{C7BE888B-3FB7-4E34-B4C7-FE6C6969A87C}" destId="{20EAB881-1C84-457B-878D-EE60EBEDD167}" srcOrd="0" destOrd="0" presId="urn:microsoft.com/office/officeart/2005/8/layout/cycle3"/>
    <dgm:cxn modelId="{31509967-0875-4051-82CE-A8DF3D431B2F}" type="presOf" srcId="{88CEC954-1F17-4302-89BF-2ED5B3AC230A}" destId="{3746830B-6821-4893-B16C-704D7C9086EA}" srcOrd="0" destOrd="0" presId="urn:microsoft.com/office/officeart/2005/8/layout/cycle3"/>
    <dgm:cxn modelId="{40FD827C-AE9B-405E-ACCE-266CC38B7FA8}" srcId="{9EA0D94E-4B1E-43FD-B171-C1BD11ECFFD4}" destId="{88CEC954-1F17-4302-89BF-2ED5B3AC230A}" srcOrd="1" destOrd="0" parTransId="{961DB095-084A-43D3-B7BB-001937A5DF88}" sibTransId="{09618800-6ACA-4EBE-B5C0-78641FCDCDE3}"/>
    <dgm:cxn modelId="{AEE18290-CDD4-419A-A126-0073C35E3821}" srcId="{9EA0D94E-4B1E-43FD-B171-C1BD11ECFFD4}" destId="{F568BB50-D0DA-49B1-826A-880148CA9FF6}" srcOrd="3" destOrd="0" parTransId="{F3578B0B-0232-41DC-9B59-4AAF5115D0F7}" sibTransId="{B30D8EC5-A7CC-4305-89EC-FB488FBA7106}"/>
    <dgm:cxn modelId="{6F9CF090-EB1A-4202-91E4-CB57E9D31959}" srcId="{9EA0D94E-4B1E-43FD-B171-C1BD11ECFFD4}" destId="{1D4AE9B5-9AB7-4BD4-B88F-719ADDF3A0DB}" srcOrd="4" destOrd="0" parTransId="{86986543-CB8D-4DE9-9C47-E20857614379}" sibTransId="{EDACD7B9-30C5-4EA8-BE22-0C90D308AEC2}"/>
    <dgm:cxn modelId="{606C63A3-DE10-4558-B6D5-7D47D75DFEC1}" type="presOf" srcId="{9EA0D94E-4B1E-43FD-B171-C1BD11ECFFD4}" destId="{FF89AF76-4D56-497A-AD71-4FD5E234443E}" srcOrd="0" destOrd="0" presId="urn:microsoft.com/office/officeart/2005/8/layout/cycle3"/>
    <dgm:cxn modelId="{E8D27CD5-3A02-4FC8-844F-B568B46A82E2}" srcId="{9EA0D94E-4B1E-43FD-B171-C1BD11ECFFD4}" destId="{C7BE888B-3FB7-4E34-B4C7-FE6C6969A87C}" srcOrd="0" destOrd="0" parTransId="{77A54BA0-8032-4CB8-9C51-A371EE046304}" sibTransId="{2511C127-3F99-4912-9B14-774A9774298D}"/>
    <dgm:cxn modelId="{DB811BED-C44C-41F4-B69E-DBE38620458E}" type="presOf" srcId="{2511C127-3F99-4912-9B14-774A9774298D}" destId="{3DF7AB8F-9764-4A0A-BB88-EC98C892ADE4}" srcOrd="0" destOrd="0" presId="urn:microsoft.com/office/officeart/2005/8/layout/cycle3"/>
    <dgm:cxn modelId="{972211F1-18CF-485A-9521-992F935839DD}" srcId="{9EA0D94E-4B1E-43FD-B171-C1BD11ECFFD4}" destId="{88224936-75B7-4558-9760-B6C7BE7F050B}" srcOrd="2" destOrd="0" parTransId="{93764A88-9F9A-47BA-AE43-300E1C6615F1}" sibTransId="{52DBFB90-19D5-4C78-B164-C0E5A4A21951}"/>
    <dgm:cxn modelId="{4A922BF9-1832-4F67-8053-74D5748FCC3A}" type="presOf" srcId="{F568BB50-D0DA-49B1-826A-880148CA9FF6}" destId="{C9F5A174-0E09-4803-9970-E4040F0D8BA8}" srcOrd="0" destOrd="0" presId="urn:microsoft.com/office/officeart/2005/8/layout/cycle3"/>
    <dgm:cxn modelId="{4ECB3CFC-93ED-4533-85B5-79B341DB5DAD}" type="presOf" srcId="{88224936-75B7-4558-9760-B6C7BE7F050B}" destId="{BAB07B68-6A42-4745-968B-3212660FE386}" srcOrd="0" destOrd="0" presId="urn:microsoft.com/office/officeart/2005/8/layout/cycle3"/>
    <dgm:cxn modelId="{D9F2EE03-D3E5-4AF2-9246-244DC77F3BEF}" type="presParOf" srcId="{FF89AF76-4D56-497A-AD71-4FD5E234443E}" destId="{4B46DD2E-59F4-495E-8453-87E4736E4492}" srcOrd="0" destOrd="0" presId="urn:microsoft.com/office/officeart/2005/8/layout/cycle3"/>
    <dgm:cxn modelId="{B9E102F4-E6DD-4583-AB72-44CDD02CAF4F}" type="presParOf" srcId="{4B46DD2E-59F4-495E-8453-87E4736E4492}" destId="{20EAB881-1C84-457B-878D-EE60EBEDD167}" srcOrd="0" destOrd="0" presId="urn:microsoft.com/office/officeart/2005/8/layout/cycle3"/>
    <dgm:cxn modelId="{54826AA4-F58E-4205-9755-31907FB28CBF}" type="presParOf" srcId="{4B46DD2E-59F4-495E-8453-87E4736E4492}" destId="{3DF7AB8F-9764-4A0A-BB88-EC98C892ADE4}" srcOrd="1" destOrd="0" presId="urn:microsoft.com/office/officeart/2005/8/layout/cycle3"/>
    <dgm:cxn modelId="{78E843E5-4B39-480A-B83D-6E1B638311C4}" type="presParOf" srcId="{4B46DD2E-59F4-495E-8453-87E4736E4492}" destId="{3746830B-6821-4893-B16C-704D7C9086EA}" srcOrd="2" destOrd="0" presId="urn:microsoft.com/office/officeart/2005/8/layout/cycle3"/>
    <dgm:cxn modelId="{53BCA90B-1AD4-4FC1-B9D6-DAB247431100}" type="presParOf" srcId="{4B46DD2E-59F4-495E-8453-87E4736E4492}" destId="{BAB07B68-6A42-4745-968B-3212660FE386}" srcOrd="3" destOrd="0" presId="urn:microsoft.com/office/officeart/2005/8/layout/cycle3"/>
    <dgm:cxn modelId="{4747A59C-0C8D-485C-8AEC-99CC78FA9128}" type="presParOf" srcId="{4B46DD2E-59F4-495E-8453-87E4736E4492}" destId="{C9F5A174-0E09-4803-9970-E4040F0D8BA8}" srcOrd="4" destOrd="0" presId="urn:microsoft.com/office/officeart/2005/8/layout/cycle3"/>
    <dgm:cxn modelId="{BCBE53A0-3B74-4AA5-BEE1-3EA24FD2FD0A}" type="presParOf" srcId="{4B46DD2E-59F4-495E-8453-87E4736E4492}" destId="{8466FAF3-D543-4DF5-9700-5EE8878C443E}"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7AB8F-9764-4A0A-BB88-EC98C892ADE4}">
      <dsp:nvSpPr>
        <dsp:cNvPr id="0" name=""/>
        <dsp:cNvSpPr/>
      </dsp:nvSpPr>
      <dsp:spPr>
        <a:xfrm>
          <a:off x="858410" y="-25016"/>
          <a:ext cx="4523558" cy="4523558"/>
        </a:xfrm>
        <a:prstGeom prst="circularArrow">
          <a:avLst>
            <a:gd name="adj1" fmla="val 5544"/>
            <a:gd name="adj2" fmla="val 330680"/>
            <a:gd name="adj3" fmla="val 13813063"/>
            <a:gd name="adj4" fmla="val 17363404"/>
            <a:gd name="adj5" fmla="val 5757"/>
          </a:avLst>
        </a:prstGeom>
        <a:solidFill>
          <a:schemeClr val="bg2"/>
        </a:solidFill>
        <a:ln>
          <a:noFill/>
        </a:ln>
        <a:effectLst/>
      </dsp:spPr>
      <dsp:style>
        <a:lnRef idx="0">
          <a:scrgbClr r="0" g="0" b="0"/>
        </a:lnRef>
        <a:fillRef idx="1">
          <a:scrgbClr r="0" g="0" b="0"/>
        </a:fillRef>
        <a:effectRef idx="0">
          <a:scrgbClr r="0" g="0" b="0"/>
        </a:effectRef>
        <a:fontRef idx="minor"/>
      </dsp:style>
    </dsp:sp>
    <dsp:sp modelId="{20EAB881-1C84-457B-878D-EE60EBEDD167}">
      <dsp:nvSpPr>
        <dsp:cNvPr id="0" name=""/>
        <dsp:cNvSpPr/>
      </dsp:nvSpPr>
      <dsp:spPr>
        <a:xfrm>
          <a:off x="2078094" y="1419"/>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ru-RU" sz="2300" kern="1200" dirty="0"/>
            <a:t>Проверьте свою речь</a:t>
          </a:r>
        </a:p>
      </dsp:txBody>
      <dsp:txXfrm>
        <a:off x="2128965" y="52290"/>
        <a:ext cx="1982447" cy="940352"/>
      </dsp:txXfrm>
    </dsp:sp>
    <dsp:sp modelId="{3746830B-6821-4893-B16C-704D7C9086EA}">
      <dsp:nvSpPr>
        <dsp:cNvPr id="0" name=""/>
        <dsp:cNvSpPr/>
      </dsp:nvSpPr>
      <dsp:spPr>
        <a:xfrm>
          <a:off x="3912704" y="1334341"/>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ru-RU" sz="2300" kern="1200" dirty="0"/>
            <a:t>Прочтите речь вслух</a:t>
          </a:r>
        </a:p>
      </dsp:txBody>
      <dsp:txXfrm>
        <a:off x="3963575" y="1385212"/>
        <a:ext cx="1982447" cy="940352"/>
      </dsp:txXfrm>
    </dsp:sp>
    <dsp:sp modelId="{BAB07B68-6A42-4745-968B-3212660FE386}">
      <dsp:nvSpPr>
        <dsp:cNvPr id="0" name=""/>
        <dsp:cNvSpPr/>
      </dsp:nvSpPr>
      <dsp:spPr>
        <a:xfrm>
          <a:off x="3211946" y="3491054"/>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ru-RU" sz="2300" kern="1200" dirty="0"/>
            <a:t>Визуальные вспомогатель</a:t>
          </a:r>
          <a:r>
            <a:rPr lang="en-US" sz="2300" kern="1200" dirty="0"/>
            <a:t>-</a:t>
          </a:r>
          <a:r>
            <a:rPr lang="ru-RU" sz="2300" kern="1200" dirty="0"/>
            <a:t>ные средства</a:t>
          </a:r>
        </a:p>
      </dsp:txBody>
      <dsp:txXfrm>
        <a:off x="3262817" y="3541925"/>
        <a:ext cx="1982447" cy="940352"/>
      </dsp:txXfrm>
    </dsp:sp>
    <dsp:sp modelId="{C9F5A174-0E09-4803-9970-E4040F0D8BA8}">
      <dsp:nvSpPr>
        <dsp:cNvPr id="0" name=""/>
        <dsp:cNvSpPr/>
      </dsp:nvSpPr>
      <dsp:spPr>
        <a:xfrm>
          <a:off x="944243" y="3491054"/>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7630" rIns="87630" bIns="87630" numCol="1" spcCol="1270" anchor="ctr" anchorCtr="0">
          <a:noAutofit/>
        </a:bodyPr>
        <a:lstStyle/>
        <a:p>
          <a:pPr marL="0" lvl="0" indent="0" algn="ctr" defTabSz="1022350">
            <a:lnSpc>
              <a:spcPct val="90000"/>
            </a:lnSpc>
            <a:spcBef>
              <a:spcPct val="0"/>
            </a:spcBef>
            <a:spcAft>
              <a:spcPct val="35000"/>
            </a:spcAft>
            <a:buNone/>
          </a:pPr>
          <a:r>
            <a:rPr lang="ru-RU" sz="2300" kern="1200" dirty="0"/>
            <a:t>Оборудование или материалы</a:t>
          </a:r>
        </a:p>
      </dsp:txBody>
      <dsp:txXfrm>
        <a:off x="995114" y="3541925"/>
        <a:ext cx="1982447" cy="940352"/>
      </dsp:txXfrm>
    </dsp:sp>
    <dsp:sp modelId="{8466FAF3-D543-4DF5-9700-5EE8878C443E}">
      <dsp:nvSpPr>
        <dsp:cNvPr id="0" name=""/>
        <dsp:cNvSpPr/>
      </dsp:nvSpPr>
      <dsp:spPr>
        <a:xfrm>
          <a:off x="243485" y="1334341"/>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ru-RU" sz="2300" kern="1200" dirty="0"/>
            <a:t>Сделайте копию текста своей речи</a:t>
          </a:r>
        </a:p>
      </dsp:txBody>
      <dsp:txXfrm>
        <a:off x="294356" y="1385212"/>
        <a:ext cx="1982447" cy="94035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C7F34-A710-3E48-82D6-8D94C527FA41}"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5B00B-616A-C142-9BEB-8F3E9E4B3D4D}" type="slidenum">
              <a:rPr lang="en-US" smtClean="0"/>
              <a:t>‹#›</a:t>
            </a:fld>
            <a:endParaRPr lang="en-US"/>
          </a:p>
        </p:txBody>
      </p:sp>
    </p:spTree>
    <p:extLst>
      <p:ext uri="{BB962C8B-B14F-4D97-AF65-F5344CB8AC3E}">
        <p14:creationId xmlns:p14="http://schemas.microsoft.com/office/powerpoint/2010/main" val="94952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espn.com/video/clip?id=2391632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LQ3nhM3GB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LQ3nhM3GBC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SyTJZRtCkc"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ucnJXF09Ok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9wn6pl-vW0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pecialolympics.org/about/global-messengers/?locale=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a:t>
            </a:fld>
            <a:endParaRPr lang="en-US"/>
          </a:p>
        </p:txBody>
      </p:sp>
    </p:spTree>
    <p:extLst>
      <p:ext uri="{BB962C8B-B14F-4D97-AF65-F5344CB8AC3E}">
        <p14:creationId xmlns:p14="http://schemas.microsoft.com/office/powerpoint/2010/main" val="3998679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tabLst>
                <a:tab pos="406400" algn="l"/>
                <a:tab pos="4000500" algn="ctr"/>
              </a:tabLs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Воспроизведите видео о Бене Коллинзе, атлете и сотруднике Специальной Олимпиады, под названием «Добро пожаловать в мой мир»: </a:t>
            </a:r>
            <a:r>
              <a:rPr lang="ru-RU"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http://www.espn.com/video/clip?id=23916328</a:t>
            </a:r>
            <a:endParaRPr lang="en-US" sz="1200" u="sng" kern="1200" spc="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50000"/>
              </a:lnSpc>
              <a:spcBef>
                <a:spcPts val="0"/>
              </a:spcBef>
              <a:spcAft>
                <a:spcPts val="0"/>
              </a:spcAft>
              <a:buFont typeface="+mj-lt"/>
              <a:buNone/>
              <a:tabLst>
                <a:tab pos="406400" algn="l"/>
                <a:tab pos="4000500" algn="ctr"/>
              </a:tabLst>
            </a:pPr>
            <a:endParaRPr lang="en-US" sz="1200" u="sng" kern="1200" spc="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50000"/>
              </a:lnSpc>
              <a:spcBef>
                <a:spcPts val="0"/>
              </a:spcBef>
              <a:spcAft>
                <a:spcPts val="0"/>
              </a:spcAft>
              <a:buFont typeface="+mj-lt"/>
              <a:buNone/>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Задание № 1 (10 минут). После просмотра видео с Беном подумайте над следующими вопросами. Вы можете ответить, включив свой микрофон или написав ответ в окне чата.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Почему важно поделиться историей Бена с другими людьми?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Как может повлиять видео с историей Бена на людей, которые посмотрят его?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10</a:t>
            </a:fld>
            <a:endParaRPr lang="en-US"/>
          </a:p>
        </p:txBody>
      </p:sp>
    </p:spTree>
    <p:extLst>
      <p:ext uri="{BB962C8B-B14F-4D97-AF65-F5344CB8AC3E}">
        <p14:creationId xmlns:p14="http://schemas.microsoft.com/office/powerpoint/2010/main" val="132723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Вернитесь к идее, что каждая история имеет значение. Истории </a:t>
            </a: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связывают людей с движением и делают их неравнодушными. Реальные истории, которые исходят от вас как от атлетов и людей с интеллектуальными нарушениями, демонстрируют ваши лидерские качества и значение вашего опыта. Будьте творцами собственной истории, не ждите, что ее за вас сотворят другие. Вам довелось испытать, что значит иметь ограниченные возможности здоровья, поэтому именно вы должны выступить от имени сообщества. Если другие люди не знают вашу историю, они будут строить предположения о ваших сильных и слабых сторонах.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11</a:t>
            </a:fld>
            <a:endParaRPr lang="en-US"/>
          </a:p>
        </p:txBody>
      </p:sp>
    </p:spTree>
    <p:extLst>
      <p:ext uri="{BB962C8B-B14F-4D97-AF65-F5344CB8AC3E}">
        <p14:creationId xmlns:p14="http://schemas.microsoft.com/office/powerpoint/2010/main" val="86484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69727"/>
          </a:xfrm>
        </p:spPr>
        <p:txBody>
          <a:bodyPr/>
          <a:lstStyle/>
          <a:p>
            <a:pPr marL="0" marR="0">
              <a:lnSpc>
                <a:spcPct val="150000"/>
              </a:lnSpc>
              <a:spcBef>
                <a:spcPts val="0"/>
              </a:spcBef>
              <a:spcAft>
                <a:spcPts val="0"/>
              </a:spcAft>
              <a:tabLst>
                <a:tab pos="406400" algn="l"/>
                <a:tab pos="4000500" algn="ctr"/>
              </a:tabLst>
            </a:pPr>
            <a:r>
              <a:rPr lang="ru-RU" sz="1100" kern="900" spc="-10" dirty="0">
                <a:effectLst/>
                <a:latin typeface="Ubuntu Light" panose="020B0304030602030204" pitchFamily="34" charset="0"/>
                <a:ea typeface="Times New Roman" panose="02020603050405020304" pitchFamily="18" charset="0"/>
                <a:cs typeface="Arial" panose="020B0604020202020204" pitchFamily="34" charset="0"/>
              </a:rPr>
              <a:t>Задание № 2 (15 минут). Прежде чем вы начнете составлять свою историю, важно погрузиться в мысли о себе и своей жизни. Для этого подумайте, как бы вы ответили на вопросы ниже. Вас разделят на группы для обсуждения. Каждый человек выберет два вопроса, на которые ответит в своей группе.</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ru-RU" sz="1100" kern="900" spc="-10" dirty="0">
                <a:effectLst/>
                <a:latin typeface="Ubuntu Light" panose="020B0304030602030204" pitchFamily="34" charset="0"/>
                <a:ea typeface="Times New Roman" panose="02020603050405020304" pitchFamily="18" charset="0"/>
                <a:cs typeface="Arial" panose="020B0604020202020204" pitchFamily="34" charset="0"/>
              </a:rPr>
              <a:t>Как вы действовали в качестве лидера на поле или за его пределами?</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ru-RU" sz="1100" kern="900" spc="-10" dirty="0">
                <a:effectLst/>
                <a:latin typeface="Ubuntu Light" panose="020B0304030602030204" pitchFamily="34" charset="0"/>
                <a:ea typeface="Times New Roman" panose="02020603050405020304" pitchFamily="18" charset="0"/>
                <a:cs typeface="Arial" panose="020B0604020202020204" pitchFamily="34" charset="0"/>
              </a:rPr>
              <a:t>Расскажите о моментах, которыми вы особенно гордитесь, или особенно памятных моментах. Как вы себя чувствовали в эти моменты?</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ru-RU" sz="1100" kern="900" spc="-10" dirty="0">
                <a:effectLst/>
                <a:latin typeface="Ubuntu Light" panose="020B0304030602030204" pitchFamily="34" charset="0"/>
                <a:ea typeface="Times New Roman" panose="02020603050405020304" pitchFamily="18" charset="0"/>
                <a:cs typeface="Arial" panose="020B0604020202020204" pitchFamily="34" charset="0"/>
              </a:rPr>
              <a:t>Как ваша история демонстрирует ваши таланты и навыки?</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ru-RU" sz="1100" kern="900" spc="-10" dirty="0">
                <a:effectLst/>
                <a:latin typeface="Ubuntu Light" panose="020B0304030602030204" pitchFamily="34" charset="0"/>
                <a:ea typeface="Times New Roman" panose="02020603050405020304" pitchFamily="18" charset="0"/>
                <a:cs typeface="Arial" panose="020B0604020202020204" pitchFamily="34" charset="0"/>
              </a:rPr>
              <a:t>Какова ваша цель как атлета-лидера?</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ru-RU" sz="1100" kern="900" spc="-10" dirty="0">
                <a:effectLst/>
                <a:latin typeface="Ubuntu Light" panose="020B0304030602030204" pitchFamily="34" charset="0"/>
                <a:ea typeface="Times New Roman" panose="02020603050405020304" pitchFamily="18" charset="0"/>
                <a:cs typeface="Arial" panose="020B0604020202020204" pitchFamily="34" charset="0"/>
              </a:rPr>
              <a:t>Что бы вы хотели всем рассказать о себе?</a:t>
            </a: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endParaRPr lang="en-US" sz="11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lvl="0" indent="0">
              <a:lnSpc>
                <a:spcPct val="150000"/>
              </a:lnSpc>
              <a:spcBef>
                <a:spcPts val="0"/>
              </a:spcBef>
              <a:spcAft>
                <a:spcPts val="0"/>
              </a:spcAft>
              <a:buFont typeface="Arial" panose="020B0604020202020204" pitchFamily="34" charset="0"/>
              <a:buNone/>
              <a:tabLst>
                <a:tab pos="406400" algn="l"/>
                <a:tab pos="457200" algn="l"/>
                <a:tab pos="4000500" algn="ctr"/>
              </a:tabLst>
            </a:pPr>
            <a:r>
              <a:rPr lang="ru-RU" sz="1100" kern="900" spc="-10" dirty="0">
                <a:effectLst/>
                <a:latin typeface="Ubuntu Light" panose="020B0304030602030204" pitchFamily="34" charset="0"/>
                <a:ea typeface="Times New Roman" panose="02020603050405020304" pitchFamily="18" charset="0"/>
                <a:cs typeface="Arial" panose="020B0604020202020204" pitchFamily="34" charset="0"/>
              </a:rPr>
              <a:t>Когда все снова соберутся вместе, попросите участников поделиться тем, что они чувствовали, разговаривая о себе с другими.</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1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12</a:t>
            </a:fld>
            <a:endParaRPr lang="en-US"/>
          </a:p>
        </p:txBody>
      </p:sp>
    </p:spTree>
    <p:extLst>
      <p:ext uri="{BB962C8B-B14F-4D97-AF65-F5344CB8AC3E}">
        <p14:creationId xmlns:p14="http://schemas.microsoft.com/office/powerpoint/2010/main" val="3645723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a:lnSpc>
                <a:spcPct val="150000"/>
              </a:lnSpc>
              <a:spcBef>
                <a:spcPts val="0"/>
              </a:spcBef>
              <a:spcAft>
                <a:spcPts val="0"/>
              </a:spcAft>
              <a:tabLst>
                <a:tab pos="406400" algn="l"/>
              </a:tabLst>
            </a:pP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Теперь вы начнете </a:t>
            </a:r>
            <a:r>
              <a:rPr lang="ru-RU"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составление своей истории</a:t>
            </a: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 и вот что важно учесть.</a:t>
            </a:r>
          </a:p>
          <a:p>
            <a:pPr marL="228600" marR="0">
              <a:lnSpc>
                <a:spcPct val="150000"/>
              </a:lnSpc>
              <a:spcBef>
                <a:spcPts val="0"/>
              </a:spcBef>
              <a:spcAft>
                <a:spcPts val="0"/>
              </a:spcAft>
              <a:tabLst>
                <a:tab pos="406400" algn="l"/>
              </a:tabLst>
            </a:pP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По мере обсуждения каждого из этих пунктов думайте о себе и начинайте формировать историю, которой хотите поделиться. Некоторые истории могут быть слишком личными, чтобы делиться ими. Вы </a:t>
            </a:r>
            <a:r>
              <a:rPr lang="ru-RU"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не обязаны </a:t>
            </a: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рассказывать о том, чем не хотите делиться. Это </a:t>
            </a:r>
            <a:r>
              <a:rPr lang="ru-RU"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ваша </a:t>
            </a: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история, и другие люди не имеют права узнать о вас все, если вы этого не хотите.</a:t>
            </a:r>
          </a:p>
        </p:txBody>
      </p:sp>
      <p:sp>
        <p:nvSpPr>
          <p:cNvPr id="4" name="Slide Number Placeholder 3"/>
          <p:cNvSpPr>
            <a:spLocks noGrp="1"/>
          </p:cNvSpPr>
          <p:nvPr>
            <p:ph type="sldNum" sz="quarter" idx="5"/>
          </p:nvPr>
        </p:nvSpPr>
        <p:spPr/>
        <p:txBody>
          <a:bodyPr/>
          <a:lstStyle/>
          <a:p>
            <a:fld id="{F8A5B00B-616A-C142-9BEB-8F3E9E4B3D4D}" type="slidenum">
              <a:rPr lang="en-US" smtClean="0"/>
              <a:t>13</a:t>
            </a:fld>
            <a:endParaRPr lang="en-US"/>
          </a:p>
        </p:txBody>
      </p:sp>
    </p:spTree>
    <p:extLst>
      <p:ext uri="{BB962C8B-B14F-4D97-AF65-F5344CB8AC3E}">
        <p14:creationId xmlns:p14="http://schemas.microsoft.com/office/powerpoint/2010/main" val="167456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50000"/>
              </a:lnSpc>
              <a:spcBef>
                <a:spcPts val="0"/>
              </a:spcBef>
              <a:spcAft>
                <a:spcPts val="0"/>
              </a:spcAft>
              <a:tabLst>
                <a:tab pos="406400" algn="l"/>
              </a:tabLst>
            </a:pP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Теперь вы начнете </a:t>
            </a:r>
            <a:r>
              <a:rPr lang="ru-RU"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составление своей истории</a:t>
            </a: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 и вот что важно учесть.</a:t>
            </a:r>
          </a:p>
          <a:p>
            <a:pPr marL="228600" marR="0">
              <a:lnSpc>
                <a:spcPct val="150000"/>
              </a:lnSpc>
              <a:spcBef>
                <a:spcPts val="0"/>
              </a:spcBef>
              <a:spcAft>
                <a:spcPts val="0"/>
              </a:spcAft>
              <a:tabLst>
                <a:tab pos="406400" algn="l"/>
              </a:tabLst>
            </a:pP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По мере обсуждения каждого из этих пунктов думайте о себе и начинайте формировать историю, которой хотите поделиться. Некоторые истории могут быть слишком личными, чтобы делиться ими. Вы </a:t>
            </a:r>
            <a:r>
              <a:rPr lang="ru-RU"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не обязаны </a:t>
            </a: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рассказывать о том, чем не хотите делиться. Это </a:t>
            </a:r>
            <a:r>
              <a:rPr lang="ru-RU"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ваша </a:t>
            </a: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история, и другие люди не имеют права узнать о вас все, если вы этого не хотите.</a:t>
            </a:r>
          </a:p>
        </p:txBody>
      </p:sp>
      <p:sp>
        <p:nvSpPr>
          <p:cNvPr id="4" name="Slide Number Placeholder 3"/>
          <p:cNvSpPr>
            <a:spLocks noGrp="1"/>
          </p:cNvSpPr>
          <p:nvPr>
            <p:ph type="sldNum" sz="quarter" idx="5"/>
          </p:nvPr>
        </p:nvSpPr>
        <p:spPr/>
        <p:txBody>
          <a:bodyPr/>
          <a:lstStyle/>
          <a:p>
            <a:fld id="{F8A5B00B-616A-C142-9BEB-8F3E9E4B3D4D}" type="slidenum">
              <a:rPr lang="en-US" smtClean="0"/>
              <a:t>14</a:t>
            </a:fld>
            <a:endParaRPr lang="en-US"/>
          </a:p>
        </p:txBody>
      </p:sp>
    </p:spTree>
    <p:extLst>
      <p:ext uri="{BB962C8B-B14F-4D97-AF65-F5344CB8AC3E}">
        <p14:creationId xmlns:p14="http://schemas.microsoft.com/office/powerpoint/2010/main" val="1002295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50000"/>
              </a:lnSpc>
              <a:spcBef>
                <a:spcPts val="0"/>
              </a:spcBef>
              <a:spcAft>
                <a:spcPts val="0"/>
              </a:spcAft>
              <a:tabLst>
                <a:tab pos="406400" algn="l"/>
              </a:tabLst>
            </a:pP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Теперь вы начнете </a:t>
            </a:r>
            <a:r>
              <a:rPr lang="ru-RU"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составление своей истории</a:t>
            </a: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 и вот что важно учесть.</a:t>
            </a:r>
          </a:p>
          <a:p>
            <a:pPr marL="228600" marR="0">
              <a:lnSpc>
                <a:spcPct val="150000"/>
              </a:lnSpc>
              <a:spcBef>
                <a:spcPts val="0"/>
              </a:spcBef>
              <a:spcAft>
                <a:spcPts val="0"/>
              </a:spcAft>
              <a:tabLst>
                <a:tab pos="406400" algn="l"/>
              </a:tabLst>
            </a:pP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По мере обсуждения каждого из этих пунктов думайте о себе и начинайте формировать историю, которой хотите поделиться. Некоторые истории могут быть слишком личными, чтобы делиться ими. Вы </a:t>
            </a:r>
            <a:r>
              <a:rPr lang="ru-RU"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не обязаны </a:t>
            </a: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рассказывать о том, чем не хотите делиться. Это </a:t>
            </a:r>
            <a:r>
              <a:rPr lang="ru-RU"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ваша </a:t>
            </a:r>
            <a:r>
              <a:rPr lang="ru-RU"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история, и другие люди не имеют права узнать о вас все, если вы этого не хотите.</a:t>
            </a:r>
          </a:p>
        </p:txBody>
      </p:sp>
      <p:sp>
        <p:nvSpPr>
          <p:cNvPr id="4" name="Slide Number Placeholder 3"/>
          <p:cNvSpPr>
            <a:spLocks noGrp="1"/>
          </p:cNvSpPr>
          <p:nvPr>
            <p:ph type="sldNum" sz="quarter" idx="5"/>
          </p:nvPr>
        </p:nvSpPr>
        <p:spPr/>
        <p:txBody>
          <a:bodyPr/>
          <a:lstStyle/>
          <a:p>
            <a:fld id="{F8A5B00B-616A-C142-9BEB-8F3E9E4B3D4D}" type="slidenum">
              <a:rPr lang="en-US" smtClean="0"/>
              <a:t>15</a:t>
            </a:fld>
            <a:endParaRPr lang="en-US"/>
          </a:p>
        </p:txBody>
      </p:sp>
    </p:spTree>
    <p:extLst>
      <p:ext uri="{BB962C8B-B14F-4D97-AF65-F5344CB8AC3E}">
        <p14:creationId xmlns:p14="http://schemas.microsoft.com/office/powerpoint/2010/main" val="237694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33850"/>
          </a:xfrm>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Задание № 3 (20 минут). </a:t>
            </a:r>
            <a:r>
              <a:rPr lang="ru-RU" sz="1100" kern="900" spc="-10" dirty="0">
                <a:effectLst/>
                <a:latin typeface="Ubuntu Light" panose="020B0304030602030204" pitchFamily="34" charset="0"/>
                <a:ea typeface="Times New Roman" panose="02020603050405020304" pitchFamily="18" charset="0"/>
                <a:cs typeface="Arial" panose="020B0604020202020204" pitchFamily="34" charset="0"/>
              </a:rPr>
              <a:t>Давайте посмотрим видео с историей Кестера Эдвардса, атлета и сотрудника Специальной Олимпиады: </a:t>
            </a:r>
            <a:r>
              <a:rPr lang="ru-RU"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https://youtu.be/LQ3nhM3GBCE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После просмотра видео разделите участников на 3 группы для обсуждения. Каждая группа будет пытаться определить следующие составляющие в истории Кестера:</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ru-RU" sz="1200"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Что находится в центре истории?</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ru-RU" sz="1200" dirty="0">
                <a:effectLst/>
                <a:latin typeface="Ubuntu Light" panose="020B0304030602030204" pitchFamily="34" charset="0"/>
                <a:ea typeface="Times New Roman" panose="02020603050405020304" pitchFamily="18" charset="0"/>
                <a:cs typeface="Times New Roman" panose="02020603050405020304" pitchFamily="18" charset="0"/>
              </a:rPr>
              <a:t>Опишите </a:t>
            </a:r>
            <a:r>
              <a:rPr lang="ru-RU" sz="1200" b="1" dirty="0">
                <a:effectLst/>
                <a:latin typeface="Ubuntu Light" panose="020B0304030602030204" pitchFamily="34" charset="0"/>
                <a:ea typeface="Times New Roman" panose="02020603050405020304" pitchFamily="18" charset="0"/>
                <a:cs typeface="Times New Roman" panose="02020603050405020304" pitchFamily="18" charset="0"/>
              </a:rPr>
              <a:t>«до»</a:t>
            </a:r>
            <a:r>
              <a:rPr lang="ru-RU" sz="1200" dirty="0">
                <a:effectLst/>
                <a:latin typeface="Ubuntu Light" panose="020B0304030602030204" pitchFamily="34" charset="0"/>
                <a:ea typeface="Times New Roman" panose="02020603050405020304" pitchFamily="18" charset="0"/>
                <a:cs typeface="Times New Roman" panose="02020603050405020304" pitchFamily="18" charset="0"/>
              </a:rPr>
              <a:t> и </a:t>
            </a:r>
            <a:r>
              <a:rPr lang="ru-RU" sz="1200" b="1" dirty="0">
                <a:effectLst/>
                <a:latin typeface="Ubuntu Light" panose="020B0304030602030204" pitchFamily="34" charset="0"/>
                <a:ea typeface="Times New Roman" panose="02020603050405020304" pitchFamily="18" charset="0"/>
                <a:cs typeface="Times New Roman" panose="02020603050405020304" pitchFamily="18" charset="0"/>
              </a:rPr>
              <a:t>«после»</a:t>
            </a:r>
            <a:r>
              <a:rPr lang="ru-RU" sz="1200" dirty="0">
                <a:effectLst/>
                <a:latin typeface="Ubuntu Light" panose="020B0304030602030204" pitchFamily="34" charset="0"/>
                <a:ea typeface="Times New Roman" panose="02020603050405020304" pitchFamily="18" charset="0"/>
                <a:cs typeface="Times New Roman" panose="02020603050405020304" pitchFamily="18" charset="0"/>
              </a:rPr>
              <a:t>. Другими словами, что изменилось?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Какие уникальные детали выделяются в этой истории?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Когда все снова соберутся вместе, по одному представителю от каждой группы поделятся заметками об обсуждении. Спросите других участников, хотели бы они что-то добавить или изменить.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16</a:t>
            </a:fld>
            <a:endParaRPr lang="en-US"/>
          </a:p>
        </p:txBody>
      </p:sp>
    </p:spTree>
    <p:extLst>
      <p:ext uri="{BB962C8B-B14F-4D97-AF65-F5344CB8AC3E}">
        <p14:creationId xmlns:p14="http://schemas.microsoft.com/office/powerpoint/2010/main" val="1791031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Вы уже начали создавать историю о себе и готовы делиться ей с другими, теперь нужно решить, как и где ее рассказать. Есть разные способы поделиться историей.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Попросите участников написать в чат или включить звук микрофона и предложить разные способы поделиться своей историей. Затем выведите на экран список, чтобы проверить, придумали ли участники новые способы, которые в нем не учтены.</a:t>
            </a: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17</a:t>
            </a:fld>
            <a:endParaRPr lang="en-US"/>
          </a:p>
        </p:txBody>
      </p:sp>
    </p:spTree>
    <p:extLst>
      <p:ext uri="{BB962C8B-B14F-4D97-AF65-F5344CB8AC3E}">
        <p14:creationId xmlns:p14="http://schemas.microsoft.com/office/powerpoint/2010/main" val="375058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50000"/>
              </a:lnSpc>
              <a:spcBef>
                <a:spcPts val="0"/>
              </a:spcBef>
              <a:spcAft>
                <a:spcPts val="0"/>
              </a:spcAft>
              <a:buClrTx/>
              <a:buSzTx/>
              <a:buFontTx/>
              <a:buNone/>
              <a:tabLst>
                <a:tab pos="406400" algn="l"/>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Наконец, подчеркните важность социальных сетей и поделитесь советами по продвижению истории в них.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18</a:t>
            </a:fld>
            <a:endParaRPr lang="en-US"/>
          </a:p>
        </p:txBody>
      </p:sp>
    </p:spTree>
    <p:extLst>
      <p:ext uri="{BB962C8B-B14F-4D97-AF65-F5344CB8AC3E}">
        <p14:creationId xmlns:p14="http://schemas.microsoft.com/office/powerpoint/2010/main" val="2627634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19</a:t>
            </a:fld>
            <a:endParaRPr lang="en-US"/>
          </a:p>
        </p:txBody>
      </p:sp>
    </p:spTree>
    <p:extLst>
      <p:ext uri="{BB962C8B-B14F-4D97-AF65-F5344CB8AC3E}">
        <p14:creationId xmlns:p14="http://schemas.microsoft.com/office/powerpoint/2010/main" val="2579388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a:t>
            </a:fld>
            <a:endParaRPr lang="en-US"/>
          </a:p>
        </p:txBody>
      </p:sp>
    </p:spTree>
    <p:extLst>
      <p:ext uri="{BB962C8B-B14F-4D97-AF65-F5344CB8AC3E}">
        <p14:creationId xmlns:p14="http://schemas.microsoft.com/office/powerpoint/2010/main" val="149882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20</a:t>
            </a:fld>
            <a:endParaRPr lang="en-US"/>
          </a:p>
        </p:txBody>
      </p:sp>
    </p:spTree>
    <p:extLst>
      <p:ext uri="{BB962C8B-B14F-4D97-AF65-F5344CB8AC3E}">
        <p14:creationId xmlns:p14="http://schemas.microsoft.com/office/powerpoint/2010/main" val="2992295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04896"/>
          </a:xfrm>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Задание № 3 (20 минут). </a:t>
            </a:r>
            <a:r>
              <a:rPr lang="ru-RU" sz="1100" kern="900" spc="-10" dirty="0">
                <a:effectLst/>
                <a:latin typeface="Ubuntu Light" panose="020B0304030602030204" pitchFamily="34" charset="0"/>
                <a:ea typeface="Times New Roman" panose="02020603050405020304" pitchFamily="18" charset="0"/>
                <a:cs typeface="Arial" panose="020B0604020202020204" pitchFamily="34" charset="0"/>
              </a:rPr>
              <a:t>Давайте посмотрим видео с историей Кестера Эдвардса, атлета и сотрудника Специальной Олимпиады: </a:t>
            </a:r>
            <a:r>
              <a:rPr lang="ru-RU"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https://youtu.be/LQ3nhM3GBCE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После просмотра видео разделите участников на 3 группы для обсуждения. Каждая группа будет пытаться определить следующие составляющие в истории Кестера:</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ru-RU" sz="1200"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Что находится в центре истории?</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ru-RU" sz="1200" dirty="0">
                <a:effectLst/>
                <a:latin typeface="Ubuntu Light" panose="020B0304030602030204" pitchFamily="34" charset="0"/>
                <a:ea typeface="Times New Roman" panose="02020603050405020304" pitchFamily="18" charset="0"/>
                <a:cs typeface="Times New Roman" panose="02020603050405020304" pitchFamily="18" charset="0"/>
              </a:rPr>
              <a:t>Опишите </a:t>
            </a:r>
            <a:r>
              <a:rPr lang="ru-RU" sz="1200" b="1" dirty="0">
                <a:effectLst/>
                <a:latin typeface="Ubuntu Light" panose="020B0304030602030204" pitchFamily="34" charset="0"/>
                <a:ea typeface="Times New Roman" panose="02020603050405020304" pitchFamily="18" charset="0"/>
                <a:cs typeface="Times New Roman" panose="02020603050405020304" pitchFamily="18" charset="0"/>
              </a:rPr>
              <a:t>«до»</a:t>
            </a:r>
            <a:r>
              <a:rPr lang="ru-RU" sz="1200" dirty="0">
                <a:effectLst/>
                <a:latin typeface="Ubuntu Light" panose="020B0304030602030204" pitchFamily="34" charset="0"/>
                <a:ea typeface="Times New Roman" panose="02020603050405020304" pitchFamily="18" charset="0"/>
                <a:cs typeface="Times New Roman" panose="02020603050405020304" pitchFamily="18" charset="0"/>
              </a:rPr>
              <a:t> и </a:t>
            </a:r>
            <a:r>
              <a:rPr lang="ru-RU" sz="1200" b="1" dirty="0">
                <a:effectLst/>
                <a:latin typeface="Ubuntu Light" panose="020B0304030602030204" pitchFamily="34" charset="0"/>
                <a:ea typeface="Times New Roman" panose="02020603050405020304" pitchFamily="18" charset="0"/>
                <a:cs typeface="Times New Roman" panose="02020603050405020304" pitchFamily="18" charset="0"/>
              </a:rPr>
              <a:t>«после»</a:t>
            </a:r>
            <a:r>
              <a:rPr lang="ru-RU" sz="1200" dirty="0">
                <a:effectLst/>
                <a:latin typeface="Ubuntu Light" panose="020B0304030602030204" pitchFamily="34" charset="0"/>
                <a:ea typeface="Times New Roman" panose="02020603050405020304" pitchFamily="18" charset="0"/>
                <a:cs typeface="Times New Roman" panose="02020603050405020304" pitchFamily="18" charset="0"/>
              </a:rPr>
              <a:t>. Другими словами, что изменилось?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Какие уникальные детали выделяются в этой истории?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Когда все снова соберутся вместе, по одному представителю от каждой группы поделятся заметками об обсуждении. Спросите других участников, хотели бы они что-то добавить или изменить.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21</a:t>
            </a:fld>
            <a:endParaRPr lang="en-US"/>
          </a:p>
        </p:txBody>
      </p:sp>
    </p:spTree>
    <p:extLst>
      <p:ext uri="{BB962C8B-B14F-4D97-AF65-F5344CB8AC3E}">
        <p14:creationId xmlns:p14="http://schemas.microsoft.com/office/powerpoint/2010/main" val="1344700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22</a:t>
            </a:fld>
            <a:endParaRPr lang="en-US"/>
          </a:p>
        </p:txBody>
      </p:sp>
    </p:spTree>
    <p:extLst>
      <p:ext uri="{BB962C8B-B14F-4D97-AF65-F5344CB8AC3E}">
        <p14:creationId xmlns:p14="http://schemas.microsoft.com/office/powerpoint/2010/main" val="3452701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marL="342900" marR="0" lvl="0" indent="-342900">
              <a:lnSpc>
                <a:spcPct val="150000"/>
              </a:lnSpc>
              <a:spcBef>
                <a:spcPts val="0"/>
              </a:spcBef>
              <a:spcAft>
                <a:spcPts val="0"/>
              </a:spcAft>
              <a:buFont typeface="+mj-lt"/>
              <a:buAutoNum type="arabicPeriod"/>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Задание 1 (5 минут). Посмотрите это </a:t>
            </a:r>
            <a:r>
              <a:rPr lang="ru-RU" sz="1200" u="sng" dirty="0">
                <a:solidFill>
                  <a:srgbClr val="0563C1"/>
                </a:solidFill>
                <a:effectLst/>
                <a:latin typeface="Ubuntu Light" panose="020B0304030602030204" pitchFamily="34" charset="0"/>
                <a:ea typeface="Calibri" panose="020F0502020204030204" pitchFamily="34" charset="0"/>
                <a:cs typeface="Times New Roman" panose="02020603050405020304" pitchFamily="18" charset="0"/>
                <a:hlinkClick r:id="rId3"/>
              </a:rPr>
              <a:t>видео</a:t>
            </a:r>
            <a:r>
              <a:rPr lang="ru-RU" sz="1200" dirty="0">
                <a:effectLst/>
                <a:latin typeface="Ubuntu Light" panose="020B0304030602030204" pitchFamily="34" charset="0"/>
                <a:ea typeface="Calibri" panose="020F0502020204030204" pitchFamily="34" charset="0"/>
                <a:cs typeface="Times New Roman" panose="02020603050405020304" pitchFamily="18" charset="0"/>
              </a:rPr>
              <a:t> Лоретты Клейборн о доступе к вакцинации от COVID-19 для людей с интеллектуальными нарушениями. Попросите участников подумать о том, к какому типу относится ее речь.</a:t>
            </a:r>
            <a:r>
              <a:rPr lang="ru-RU"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Используйте опрос Zoom, чтобы собрать ответы.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Правильным ответом будет «убеждающая речь», потому что</a:t>
            </a:r>
            <a:r>
              <a:rPr lang="ru-RU"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цель Лоретты — расстроить слушателей и заставить их задуматься, почему людям с интеллектуальными нарушениями сложнее получить вакцину. Затем она просит слушателей действовать: связаться с Центрами по контролю и профилактике заболеваний и местными чиновниками, чтобы убедиться, что люди с интеллектуальными нарушениями не ущемлены в правах.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2470150" algn="l"/>
              </a:tabLst>
            </a:pPr>
            <a:r>
              <a:rPr lang="ru-RU" sz="1200" i="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Имейте в виду, что вы можете заменить видео на другое, которое вызовет больший отклик у вашей аудитории. Просто убедитесь, что речь относится к тому же типу, чтобы цели задания остались прежними.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23</a:t>
            </a:fld>
            <a:endParaRPr lang="en-US"/>
          </a:p>
        </p:txBody>
      </p:sp>
    </p:spTree>
    <p:extLst>
      <p:ext uri="{BB962C8B-B14F-4D97-AF65-F5344CB8AC3E}">
        <p14:creationId xmlns:p14="http://schemas.microsoft.com/office/powerpoint/2010/main" val="3969758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24</a:t>
            </a:fld>
            <a:endParaRPr lang="en-US"/>
          </a:p>
        </p:txBody>
      </p:sp>
    </p:spTree>
    <p:extLst>
      <p:ext uri="{BB962C8B-B14F-4D97-AF65-F5344CB8AC3E}">
        <p14:creationId xmlns:p14="http://schemas.microsoft.com/office/powerpoint/2010/main" val="3274545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1"/>
            <a:ext cx="5486400" cy="4169018"/>
          </a:xfrm>
        </p:spPr>
        <p:txBody>
          <a:bodyPr/>
          <a:lstStyle/>
          <a:p>
            <a:pPr marL="342900" marR="0" lvl="0" indent="-342900">
              <a:lnSpc>
                <a:spcPct val="150000"/>
              </a:lnSpc>
              <a:spcBef>
                <a:spcPts val="0"/>
              </a:spcBef>
              <a:spcAft>
                <a:spcPts val="0"/>
              </a:spcAft>
              <a:buFont typeface="+mj-lt"/>
              <a:buAutoNum type="arabicPeriod"/>
              <a:tabLst>
                <a:tab pos="2470150" algn="l"/>
              </a:tabLs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Задание № 2 (15 минут)</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470150" algn="l"/>
              </a:tabLst>
            </a:pPr>
            <a:r>
              <a:rPr lang="ru-RU"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Посмотрите это </a:t>
            </a:r>
            <a:r>
              <a:rPr lang="ru-RU" sz="1100" u="sng" dirty="0">
                <a:solidFill>
                  <a:srgbClr val="0563C1"/>
                </a:solidFill>
                <a:effectLst/>
                <a:latin typeface="Ubuntu Light" panose="020B0304030602030204" pitchFamily="34" charset="0"/>
                <a:ea typeface="Calibri" panose="020F0502020204030204" pitchFamily="34" charset="0"/>
                <a:cs typeface="Arial" panose="020B0604020202020204" pitchFamily="34" charset="0"/>
                <a:hlinkClick r:id="rId3"/>
              </a:rPr>
              <a:t>видео</a:t>
            </a:r>
            <a:r>
              <a:rPr lang="ru-RU"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(https://www.youtube.com/watch?v=ucnJXF09OkY) от основательницы Специальной Олимпиады Юнис Кеннеди Шрайвер. После видео участники должны определить цель ее выступления, ответив на 4 вопроса.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470150" algn="l"/>
              </a:tabLst>
            </a:pPr>
            <a:r>
              <a:rPr lang="ru-RU"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Задавая по одному вопросу, просите участников написать ответы в окно чата или произнести их в микрофон.</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ru-RU"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В: К кому обращалась Юнис Кеннеди Шрайвер? </a:t>
            </a:r>
            <a:br>
              <a:rPr sz="1100" dirty="0"/>
            </a:br>
            <a:r>
              <a:rPr lang="ru-RU"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О: К атлетам-участникам Специальной Олимпиады, участвующим в Играх.</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ru-RU" sz="11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В: О чем она хотела им СООБЩИТЬ?  </a:t>
            </a:r>
            <a:br>
              <a:rPr sz="1100" dirty="0"/>
            </a:br>
            <a:r>
              <a:rPr lang="ru-RU" sz="11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О: Что они звезды и все собрались ради них; что они имеют право играть, учиться, работать и т. д.</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ru-RU" sz="11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В: Какие ЧУВСТВА она хотела вызвать? </a:t>
            </a:r>
            <a:br>
              <a:rPr sz="1100" dirty="0"/>
            </a:br>
            <a:r>
              <a:rPr lang="ru-RU" sz="11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О: Важности, мотивации к действиям.</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ru-RU" sz="11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В: Каких ДЕЙСТВИЙ она ждала от них? </a:t>
            </a:r>
            <a:br>
              <a:rPr sz="1100" dirty="0"/>
            </a:br>
            <a:r>
              <a:rPr lang="ru-RU" sz="11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О: Соревнуйтесь, дарите надежду.</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2470150" algn="l"/>
              </a:tabLst>
            </a:pPr>
            <a:r>
              <a:rPr lang="ru-RU" sz="1100" dirty="0">
                <a:effectLst/>
                <a:latin typeface="Ubuntu Light" panose="020B0304030602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mj-lt"/>
              <a:buAutoNum type="arabicPeriod"/>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После прослушивания этих двух замечательных речей объясните принципы составления речи из трех частей.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sp>
        <p:nvSpPr>
          <p:cNvPr id="4" name="Slide Number Placeholder 3"/>
          <p:cNvSpPr>
            <a:spLocks noGrp="1"/>
          </p:cNvSpPr>
          <p:nvPr>
            <p:ph type="sldNum" sz="quarter" idx="5"/>
          </p:nvPr>
        </p:nvSpPr>
        <p:spPr/>
        <p:txBody>
          <a:bodyPr/>
          <a:lstStyle/>
          <a:p>
            <a:fld id="{F8A5B00B-616A-C142-9BEB-8F3E9E4B3D4D}" type="slidenum">
              <a:rPr lang="en-US" smtClean="0"/>
              <a:t>25</a:t>
            </a:fld>
            <a:endParaRPr lang="en-US"/>
          </a:p>
        </p:txBody>
      </p:sp>
    </p:spTree>
    <p:extLst>
      <p:ext uri="{BB962C8B-B14F-4D97-AF65-F5344CB8AC3E}">
        <p14:creationId xmlns:p14="http://schemas.microsoft.com/office/powerpoint/2010/main" val="228202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5153759"/>
          </a:xfrm>
        </p:spPr>
        <p:txBody>
          <a:bodyPr/>
          <a:lstStyle/>
          <a:p>
            <a:pPr marL="0" marR="0">
              <a:lnSpc>
                <a:spcPct val="150000"/>
              </a:lnSpc>
              <a:spcBef>
                <a:spcPts val="0"/>
              </a:spcBef>
              <a:spcAft>
                <a:spcPts val="0"/>
              </a:spcAft>
            </a:pPr>
            <a:r>
              <a:rPr lang="ru-RU" sz="105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Речь похожа на бутерброд.</a:t>
            </a:r>
            <a:endParaRPr lang="en-US" sz="1050" dirty="0">
              <a:effectLst/>
              <a:latin typeface="Ubuntu Light" panose="020B03040306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ru-RU" sz="105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Вступление и заключение похожи на булочки, потому что они удерживают все вместе.</a:t>
            </a:r>
            <a:endParaRPr lang="en-US" sz="1050" dirty="0">
              <a:effectLst/>
              <a:latin typeface="Ubuntu Light" panose="020B03040306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ru-RU" sz="105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Основная часть речи похожа на мясо и все топпинги, потому что</a:t>
            </a:r>
            <a:endParaRPr lang="en-US" sz="1050" dirty="0">
              <a:effectLst/>
              <a:latin typeface="Ubuntu Light" panose="020B0304030602030204" pitchFamily="34" charset="0"/>
              <a:ea typeface="Calibri" panose="020F0502020204030204" pitchFamily="34" charset="0"/>
              <a:cs typeface="Times New Roman" panose="02020603050405020304" pitchFamily="18" charset="0"/>
            </a:endParaRPr>
          </a:p>
          <a:p>
            <a:pPr marL="228600" marR="0" indent="228600">
              <a:lnSpc>
                <a:spcPct val="150000"/>
              </a:lnSpc>
              <a:spcBef>
                <a:spcPts val="0"/>
              </a:spcBef>
              <a:spcAft>
                <a:spcPts val="0"/>
              </a:spcAft>
            </a:pPr>
            <a:r>
              <a:rPr lang="ru-RU" sz="105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в ней содержатся основные моменты вашей речи — мясо и сыр — начинка.</a:t>
            </a:r>
            <a:endParaRPr lang="en-US" sz="105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Вступление:</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Поприветствуйте свою аудиторию.</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Представьтесь.</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Назовите цель речи. О чем вы собираетесь говорить?</a:t>
            </a:r>
          </a:p>
          <a:p>
            <a:pPr marL="0" marR="0">
              <a:lnSpc>
                <a:spcPct val="115000"/>
              </a:lnSpc>
              <a:spcBef>
                <a:spcPts val="0"/>
              </a:spcBef>
              <a:spcAft>
                <a:spcPts val="0"/>
              </a:spcAf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Основная часть:</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Суть. Покажите аудитории, что вы знаете, о чем говорите.</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Выберите примеры или истории, которые привлекут внимание аудитории. Поделитесь </a:t>
            </a:r>
          </a:p>
          <a:p>
            <a:pPr marL="0" marR="0">
              <a:lnSpc>
                <a:spcPct val="115000"/>
              </a:lnSpc>
              <a:spcBef>
                <a:spcPts val="0"/>
              </a:spcBef>
              <a:spcAft>
                <a:spcPts val="0"/>
              </a:spcAf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личным опытом, расскажите о нем своими словами.</a:t>
            </a:r>
          </a:p>
          <a:p>
            <a:pPr marL="171450" marR="0" lvl="0" indent="-171450">
              <a:lnSpc>
                <a:spcPct val="115000"/>
              </a:lnSpc>
              <a:spcBef>
                <a:spcPts val="0"/>
              </a:spcBef>
              <a:spcAft>
                <a:spcPts val="0"/>
              </a:spcAft>
              <a:buFont typeface="Arial" panose="020B0604020202020204" pitchFamily="34" charset="0"/>
              <a:buChar char="•"/>
              <a:tabLst>
                <a:tab pos="457200" algn="l"/>
              </a:tabLs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Заинтересуйте слушателей содержанием.</a:t>
            </a:r>
          </a:p>
          <a:p>
            <a:pPr marL="0" marR="0">
              <a:lnSpc>
                <a:spcPct val="115000"/>
              </a:lnSpc>
              <a:spcBef>
                <a:spcPts val="0"/>
              </a:spcBef>
              <a:spcAft>
                <a:spcPts val="0"/>
              </a:spcAf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Заключение:</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Каждая речь нуждается в так называемом «призыве к действию». Что вы хотите, чтобы люди сделали, услышав ваше выступление (пожертвовали деньги, стали волонтерами и т. д.)? Точно обозначьте свои ожидания. </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Кратко повторите основную идею или цель вашей речи и основные тезисы — это называется обобщением.</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ru-RU" sz="1050" dirty="0">
                <a:effectLst/>
                <a:latin typeface="Ubuntu Light" panose="020B0304030602030204" pitchFamily="34" charset="0"/>
                <a:ea typeface="Calibri" panose="020F0502020204030204" pitchFamily="34" charset="0"/>
                <a:cs typeface="Times New Roman" panose="02020603050405020304" pitchFamily="18" charset="0"/>
              </a:rPr>
              <a:t>Поблагодарите слушателей.</a:t>
            </a:r>
            <a:endParaRPr lang="en-US" sz="1050"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26</a:t>
            </a:fld>
            <a:endParaRPr lang="en-US"/>
          </a:p>
        </p:txBody>
      </p:sp>
    </p:spTree>
    <p:extLst>
      <p:ext uri="{BB962C8B-B14F-4D97-AF65-F5344CB8AC3E}">
        <p14:creationId xmlns:p14="http://schemas.microsoft.com/office/powerpoint/2010/main" val="1818338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9317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Задание № 3 (15 минут)</a:t>
            </a:r>
            <a:r>
              <a:rPr lang="ru-RU"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 Это задание участники должны сделать после занятия и завершить до того, как вы приступите к уроку № 2. Выделите необходимое время на подробные объяснения, а также на возможные вопросы. Скажите участникам, что они могут попросить наставника, друга или члена семьи помочь проверить их речь.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Настало время попрактиковаться в написании своей первой речи. Выделите на это время после окончания этого занятия. Как только это занятие закончится, поработайте над написанием своей речи и подготовьте ее к нашему следующему занятию, где мы рассмотрим, как нужно выступать с речью. Вы можете попросить наставника, друга или члена семьи помочь проверить вашу речь.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Когда вы начнете писать свою речь, задайте себе следующие вопросы: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К кому вы обращаетесь?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Какова цель вашей речи?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О чем вы хотите им </a:t>
            </a: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сообщить</a:t>
            </a: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Какие </a:t>
            </a: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чувства</a:t>
            </a: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вы хотите вызвать?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Каких </a:t>
            </a:r>
            <a:r>
              <a:rPr lang="ru-RU" sz="1200" b="1" i="1" dirty="0">
                <a:effectLst/>
                <a:latin typeface="Ubuntu Light" panose="020B0304030602030204" pitchFamily="34" charset="0"/>
                <a:ea typeface="Calibri" panose="020F0502020204030204" pitchFamily="34" charset="0"/>
                <a:cs typeface="Times New Roman" panose="02020603050405020304" pitchFamily="18" charset="0"/>
              </a:rPr>
              <a:t>действий</a:t>
            </a:r>
            <a:r>
              <a:rPr lang="ru-RU" sz="1200" dirty="0">
                <a:effectLst/>
                <a:latin typeface="Ubuntu Light" panose="020B0304030602030204" pitchFamily="34" charset="0"/>
                <a:ea typeface="Calibri" panose="020F0502020204030204" pitchFamily="34" charset="0"/>
                <a:cs typeface="Times New Roman" panose="02020603050405020304" pitchFamily="18" charset="0"/>
              </a:rPr>
              <a:t> вы ждете от слушателей?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27</a:t>
            </a:fld>
            <a:endParaRPr lang="en-US"/>
          </a:p>
        </p:txBody>
      </p:sp>
    </p:spTree>
    <p:extLst>
      <p:ext uri="{BB962C8B-B14F-4D97-AF65-F5344CB8AC3E}">
        <p14:creationId xmlns:p14="http://schemas.microsoft.com/office/powerpoint/2010/main" val="1227508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ru-RU"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Важно знать ответы на эти вопросы. Давайте практиковаться! Ознакомьтесь с примером ниже и используйте его для написания собственной речи по схеме.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i="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0" dirty="0">
                <a:effectLst/>
                <a:latin typeface="Ubuntu Light" panose="020B0304030602030204" pitchFamily="34" charset="0"/>
                <a:ea typeface="Calibri" panose="020F0502020204030204" pitchFamily="34" charset="0"/>
                <a:cs typeface="Times New Roman" panose="02020603050405020304" pitchFamily="18" charset="0"/>
              </a:rPr>
              <a:t>Не забудьте! Обязательные составляющие речи:</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0" dirty="0">
                <a:effectLst/>
                <a:latin typeface="Ubuntu Light" panose="020B0304030602030204" pitchFamily="34" charset="0"/>
                <a:ea typeface="Calibri" panose="020F0502020204030204" pitchFamily="34" charset="0"/>
                <a:cs typeface="Times New Roman" panose="02020603050405020304" pitchFamily="18" charset="0"/>
              </a:rPr>
              <a:t>Вступление — «булочка»</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0" dirty="0">
                <a:effectLst/>
                <a:latin typeface="Ubuntu Light" panose="020B0304030602030204" pitchFamily="34" charset="0"/>
                <a:ea typeface="Calibri" panose="020F0502020204030204" pitchFamily="34" charset="0"/>
                <a:cs typeface="Times New Roman" panose="02020603050405020304" pitchFamily="18" charset="0"/>
              </a:rPr>
              <a:t>(поприветствуйте свою аудиторию, представьтесь и назовите цель выступления)</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0" dirty="0">
                <a:effectLst/>
                <a:latin typeface="Ubuntu Light" panose="020B0304030602030204" pitchFamily="34" charset="0"/>
                <a:ea typeface="Calibri" panose="020F0502020204030204" pitchFamily="34" charset="0"/>
                <a:cs typeface="Times New Roman" panose="02020603050405020304" pitchFamily="18" charset="0"/>
              </a:rPr>
              <a:t>Основная часть — «начинка»</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0" dirty="0">
                <a:effectLst/>
                <a:latin typeface="Ubuntu Light" panose="020B0304030602030204" pitchFamily="34" charset="0"/>
                <a:ea typeface="Calibri" panose="020F0502020204030204" pitchFamily="34" charset="0"/>
                <a:cs typeface="Times New Roman" panose="02020603050405020304" pitchFamily="18" charset="0"/>
              </a:rPr>
              <a:t>(основная идея, доказательства, примеры и возможные действия)</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0" dirty="0">
                <a:effectLst/>
                <a:latin typeface="Ubuntu Light" panose="020B0304030602030204" pitchFamily="34" charset="0"/>
                <a:ea typeface="Calibri" panose="020F0502020204030204" pitchFamily="34" charset="0"/>
                <a:cs typeface="Times New Roman" panose="02020603050405020304" pitchFamily="18" charset="0"/>
              </a:rPr>
              <a:t>Заключение — «булочка»</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ru-RU" sz="1200" i="0" dirty="0">
                <a:effectLst/>
                <a:latin typeface="Ubuntu Light" panose="020B0304030602030204" pitchFamily="34" charset="0"/>
                <a:ea typeface="Calibri" panose="020F0502020204030204" pitchFamily="34" charset="0"/>
                <a:cs typeface="Times New Roman" panose="02020603050405020304" pitchFamily="18" charset="0"/>
              </a:rPr>
              <a:t>(краткое обобщение, просьба о конкретных действиях и благодарность)</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28</a:t>
            </a:fld>
            <a:endParaRPr lang="en-US"/>
          </a:p>
        </p:txBody>
      </p:sp>
    </p:spTree>
    <p:extLst>
      <p:ext uri="{BB962C8B-B14F-4D97-AF65-F5344CB8AC3E}">
        <p14:creationId xmlns:p14="http://schemas.microsoft.com/office/powerpoint/2010/main" val="4235099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29</a:t>
            </a:fld>
            <a:endParaRPr lang="en-US"/>
          </a:p>
        </p:txBody>
      </p:sp>
    </p:spTree>
    <p:extLst>
      <p:ext uri="{BB962C8B-B14F-4D97-AF65-F5344CB8AC3E}">
        <p14:creationId xmlns:p14="http://schemas.microsoft.com/office/powerpoint/2010/main" val="3197239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a:t>
            </a:fld>
            <a:endParaRPr lang="en-US"/>
          </a:p>
        </p:txBody>
      </p:sp>
    </p:spTree>
    <p:extLst>
      <p:ext uri="{BB962C8B-B14F-4D97-AF65-F5344CB8AC3E}">
        <p14:creationId xmlns:p14="http://schemas.microsoft.com/office/powerpoint/2010/main" val="3727289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30</a:t>
            </a:fld>
            <a:endParaRPr lang="en-US"/>
          </a:p>
        </p:txBody>
      </p:sp>
    </p:spTree>
    <p:extLst>
      <p:ext uri="{BB962C8B-B14F-4D97-AF65-F5344CB8AC3E}">
        <p14:creationId xmlns:p14="http://schemas.microsoft.com/office/powerpoint/2010/main" val="875932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На прошлом уроке вы узнали, как писать речь. После занятия вы практиковались в написании собственной речи. На этом уроке вы узнаете, как выступить с речью. Для этого урока вам понадобится ваша речь, составленная на уроке 1. Ничего страшного, если она еще не готова и находится на стадии черновика.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31</a:t>
            </a:fld>
            <a:endParaRPr lang="en-US"/>
          </a:p>
        </p:txBody>
      </p:sp>
    </p:spTree>
    <p:extLst>
      <p:ext uri="{BB962C8B-B14F-4D97-AF65-F5344CB8AC3E}">
        <p14:creationId xmlns:p14="http://schemas.microsoft.com/office/powerpoint/2010/main" val="4160740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32</a:t>
            </a:fld>
            <a:endParaRPr lang="en-US"/>
          </a:p>
        </p:txBody>
      </p:sp>
    </p:spTree>
    <p:extLst>
      <p:ext uri="{BB962C8B-B14F-4D97-AF65-F5344CB8AC3E}">
        <p14:creationId xmlns:p14="http://schemas.microsoft.com/office/powerpoint/2010/main" val="915133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33</a:t>
            </a:fld>
            <a:endParaRPr lang="en-US"/>
          </a:p>
        </p:txBody>
      </p:sp>
    </p:spTree>
    <p:extLst>
      <p:ext uri="{BB962C8B-B14F-4D97-AF65-F5344CB8AC3E}">
        <p14:creationId xmlns:p14="http://schemas.microsoft.com/office/powerpoint/2010/main" val="1334747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34</a:t>
            </a:fld>
            <a:endParaRPr lang="en-US"/>
          </a:p>
        </p:txBody>
      </p:sp>
    </p:spTree>
    <p:extLst>
      <p:ext uri="{BB962C8B-B14F-4D97-AF65-F5344CB8AC3E}">
        <p14:creationId xmlns:p14="http://schemas.microsoft.com/office/powerpoint/2010/main" val="3921387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Задание № 1 (15 минут). Попросите всех участников подумать об их речи и о том, хорошо ли написаны вступление, основная часть и заключение. Попросите одного или двух участников выступить с черновым вариантом речи, которую они написали,</a:t>
            </a:r>
            <a:r>
              <a:rPr lang="ru-RU"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перед остальной группой. Задавайте вопросы слушающим участникам и позвольте им прокомментировать выступление. Выскажите собственное мнение и предложения, задав такие вопросы, как: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ru-RU"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Удалось ли вам определить в речи все три части?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ru-RU"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Какие преимущества речи вы можете назвать?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ru-RU"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Вы бы хотели что-то изменить или добавить?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35</a:t>
            </a:fld>
            <a:endParaRPr lang="en-US"/>
          </a:p>
        </p:txBody>
      </p:sp>
    </p:spTree>
    <p:extLst>
      <p:ext uri="{BB962C8B-B14F-4D97-AF65-F5344CB8AC3E}">
        <p14:creationId xmlns:p14="http://schemas.microsoft.com/office/powerpoint/2010/main" val="3254293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36</a:t>
            </a:fld>
            <a:endParaRPr lang="en-US"/>
          </a:p>
        </p:txBody>
      </p:sp>
    </p:spTree>
    <p:extLst>
      <p:ext uri="{BB962C8B-B14F-4D97-AF65-F5344CB8AC3E}">
        <p14:creationId xmlns:p14="http://schemas.microsoft.com/office/powerpoint/2010/main" val="3069705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37</a:t>
            </a:fld>
            <a:endParaRPr lang="en-US"/>
          </a:p>
        </p:txBody>
      </p:sp>
    </p:spTree>
    <p:extLst>
      <p:ext uri="{BB962C8B-B14F-4D97-AF65-F5344CB8AC3E}">
        <p14:creationId xmlns:p14="http://schemas.microsoft.com/office/powerpoint/2010/main" val="3147385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mj-lt"/>
              <a:buAutoNum type="arabicPeriod"/>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Задание № 2 (20 минут)</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Часть 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Разделите участников на группы по три человека. Все три участника должны сымпровизировать минутную речь. Они должны выбрать одну из следующих тем: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Поговорите о том, каково было бы пилотировать самолет.</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Поговорите о том, каково было бы жить в космосе.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Поговорите о том, каково было бы быть львом.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38</a:t>
            </a:fld>
            <a:endParaRPr lang="en-US"/>
          </a:p>
        </p:txBody>
      </p:sp>
    </p:spTree>
    <p:extLst>
      <p:ext uri="{BB962C8B-B14F-4D97-AF65-F5344CB8AC3E}">
        <p14:creationId xmlns:p14="http://schemas.microsoft.com/office/powerpoint/2010/main" val="1572840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03481"/>
          </a:xfrm>
        </p:spPr>
        <p:txBody>
          <a:bodyPr/>
          <a:lstStyle/>
          <a:p>
            <a:pPr marL="0" marR="0">
              <a:lnSpc>
                <a:spcPct val="150000"/>
              </a:lnSpc>
              <a:spcBef>
                <a:spcPts val="0"/>
              </a:spcBef>
              <a:spcAft>
                <a:spcPts val="0"/>
              </a:spcAft>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Часть 2</a:t>
            </a:r>
          </a:p>
          <a:p>
            <a:pPr marL="0" marR="0">
              <a:lnSpc>
                <a:spcPct val="150000"/>
              </a:lnSpc>
              <a:spcBef>
                <a:spcPts val="0"/>
              </a:spcBef>
              <a:spcAft>
                <a:spcPts val="0"/>
              </a:spcAft>
              <a:tabLst>
                <a:tab pos="406400" algn="l"/>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Когда участники вернутся из комнат отдыха, задайте им следующие вопросы: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Вы заметили разницу между выступлениями?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Как вы себя чувствовали, впервые выступая с речью?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Сравните это с тем, как вы себя чувствовали, выступая с речью во второй раз.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Было ли сложнее выступать в первый или во второй раз? Почему вы так думаете?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Суть этого упражнения в том, что люди обычно более уверены в себе, когда говорят искренне, рассказывают о личном опыте или достаточно хорошо знают предмет выступления.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39</a:t>
            </a:fld>
            <a:endParaRPr lang="en-US"/>
          </a:p>
        </p:txBody>
      </p:sp>
    </p:spTree>
    <p:extLst>
      <p:ext uri="{BB962C8B-B14F-4D97-AF65-F5344CB8AC3E}">
        <p14:creationId xmlns:p14="http://schemas.microsoft.com/office/powerpoint/2010/main" val="75589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a:t>
            </a:fld>
            <a:endParaRPr lang="en-US"/>
          </a:p>
        </p:txBody>
      </p:sp>
    </p:spTree>
    <p:extLst>
      <p:ext uri="{BB962C8B-B14F-4D97-AF65-F5344CB8AC3E}">
        <p14:creationId xmlns:p14="http://schemas.microsoft.com/office/powerpoint/2010/main" val="287452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Предоставьте краткий обзор второго фактора, о котором нужно помнить: выделяйте важные слова.</a:t>
            </a:r>
          </a:p>
          <a:p>
            <a:pPr marL="457200" marR="0">
              <a:lnSpc>
                <a:spcPct val="150000"/>
              </a:lnSpc>
              <a:spcBef>
                <a:spcPts val="0"/>
              </a:spcBef>
              <a:spcAft>
                <a:spcPts val="80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Задание № 3 (10 минут). Произнесите каждое предложение, представленное ниже, выделяя голосом подчеркнутые слова.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ru-RU" sz="12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Мой</a:t>
            </a: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родной город — это (ваш родной город)</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Мой </a:t>
            </a:r>
            <a:r>
              <a:rPr lang="ru-RU" sz="12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родной</a:t>
            </a: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город — это (ваш родной город)</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Мой родной </a:t>
            </a:r>
            <a:r>
              <a:rPr lang="ru-RU" sz="12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город</a:t>
            </a: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 это (ваш родной город)</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Мой родной город — </a:t>
            </a:r>
            <a:r>
              <a:rPr lang="ru-RU" sz="12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это</a:t>
            </a: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(ваш родной город)</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Мой родной город — это (</a:t>
            </a:r>
            <a:r>
              <a:rPr lang="ru-RU" sz="1200" b="1" u="sng" kern="900" spc="-10" dirty="0">
                <a:solidFill>
                  <a:srgbClr val="FF0000"/>
                </a:solidFill>
                <a:effectLst/>
                <a:latin typeface="Ubuntu Light" panose="020B0304030602030204" pitchFamily="34" charset="0"/>
                <a:ea typeface="Times New Roman" panose="02020603050405020304" pitchFamily="18" charset="0"/>
                <a:cs typeface="Arial" panose="020B0604020202020204" pitchFamily="34" charset="0"/>
              </a:rPr>
              <a:t>ваш родной город</a:t>
            </a: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a:lnSpc>
                <a:spcPct val="150000"/>
              </a:lnSpc>
              <a:spcBef>
                <a:spcPts val="0"/>
              </a:spcBef>
              <a:spcAft>
                <a:spcPts val="0"/>
              </a:spcAft>
              <a:tabLst>
                <a:tab pos="406400" algn="l"/>
                <a:tab pos="4000500" algn="ctr"/>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4064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Попросите участников ответить на следующий вопрос:</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Какое выделение вы считаете наиболее эффективным? Почему?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ru-RU" sz="1200" b="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a:spcBef>
                <a:spcPts val="0"/>
              </a:spcBef>
              <a:spcAft>
                <a:spcPts val="120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В качестве следующего шага упражнения предложите участникам просмотреть их речь и </a:t>
            </a:r>
            <a:r>
              <a:rPr lang="ru-RU" sz="1200" u="sng" kern="900" spc="-10" dirty="0">
                <a:effectLst/>
                <a:latin typeface="Ubuntu Light" panose="020B0304030602030204" pitchFamily="34" charset="0"/>
                <a:ea typeface="Times New Roman" panose="02020603050405020304" pitchFamily="18" charset="0"/>
                <a:cs typeface="Arial" panose="020B0604020202020204" pitchFamily="34" charset="0"/>
              </a:rPr>
              <a:t>подчеркнуть </a:t>
            </a: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слова, которые они хотят выделить. Убедитесь, что они понимают, что при разумном применении (всего пару раз в речи) подчеркивание слов может быть очень мощным приемом, который подскажет аудитории, на что обратить внимание. Речь, перегруженная выделенными словами, будет звучать странно. Приведите пример: прочитайте короткую речь, выделив много слов, чтобы участники могли понять, насколько это странно.</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40</a:t>
            </a:fld>
            <a:endParaRPr lang="en-US"/>
          </a:p>
        </p:txBody>
      </p:sp>
    </p:spTree>
    <p:extLst>
      <p:ext uri="{BB962C8B-B14F-4D97-AF65-F5344CB8AC3E}">
        <p14:creationId xmlns:p14="http://schemas.microsoft.com/office/powerpoint/2010/main" val="2278644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453913"/>
          </a:xfrm>
        </p:spPr>
        <p:txBody>
          <a:bodyPr/>
          <a:lstStyle/>
          <a:p>
            <a:pPr marL="0" marR="0" algn="just">
              <a:lnSpc>
                <a:spcPct val="150000"/>
              </a:lnSpc>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Движения тела могут быть эффективным инструментом для добавления акцента и </a:t>
            </a:r>
            <a:r>
              <a:rPr lang="ru-RU" sz="1200" dirty="0">
                <a:effectLst/>
                <a:highlight>
                  <a:srgbClr val="FFFF00"/>
                </a:highlight>
                <a:latin typeface="Ubuntu Light" panose="020B0304030602030204" pitchFamily="34" charset="0"/>
                <a:ea typeface="Calibri" panose="020F0502020204030204" pitchFamily="34" charset="0"/>
                <a:cs typeface="Times New Roman" panose="02020603050405020304" pitchFamily="18" charset="0"/>
              </a:rPr>
              <a:t>ясности</a:t>
            </a:r>
            <a:r>
              <a:rPr lang="ru-RU" sz="1200" dirty="0">
                <a:effectLst/>
                <a:latin typeface="Ubuntu Light" panose="020B0304030602030204" pitchFamily="34" charset="0"/>
                <a:ea typeface="Calibri" panose="020F0502020204030204" pitchFamily="34" charset="0"/>
                <a:cs typeface="Times New Roman" panose="02020603050405020304" pitchFamily="18" charset="0"/>
              </a:rPr>
              <a:t> в ваши слова. Это также самый мощный довод, который убедит аудиторию в вашей </a:t>
            </a:r>
            <a:r>
              <a:rPr lang="ru-RU" sz="1200" dirty="0">
                <a:effectLst/>
                <a:highlight>
                  <a:srgbClr val="FFFF00"/>
                </a:highlight>
                <a:latin typeface="Ubuntu Light" panose="020B0304030602030204" pitchFamily="34" charset="0"/>
                <a:ea typeface="Calibri" panose="020F0502020204030204" pitchFamily="34" charset="0"/>
                <a:cs typeface="Times New Roman" panose="02020603050405020304" pitchFamily="18" charset="0"/>
              </a:rPr>
              <a:t>искренности</a:t>
            </a:r>
            <a:r>
              <a:rPr lang="ru-RU" sz="1200" dirty="0">
                <a:effectLst/>
                <a:latin typeface="Ubuntu Light" panose="020B0304030602030204" pitchFamily="34" charset="0"/>
                <a:ea typeface="Calibri" panose="020F0502020204030204" pitchFamily="34" charset="0"/>
                <a:cs typeface="Times New Roman" panose="02020603050405020304" pitchFamily="18" charset="0"/>
              </a:rPr>
              <a:t> и энтузиазме.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Выражение лица. Ваше лицо выражает ваши чувства аудитории. В совокупности с вашим голосом и движениями оно говорит слушателям о вашем настроении: серьезном или смешливом, счастливом или грустном.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Если вы рассказываете счастливую историю, но ваше лицо отражает обеспокоенность или грусть, это запутает аудиторию. Ваше выражение лица должно соответствовать вашим словам и чувствам.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Зрительный контакт. Зрительный контакт должен быть устойчивым: ваши глаза не должны двигаться быстро из стороны в сторону или вверх и вниз. Рекомендуем смотреть в глаза одному человеку в аудитории, пока вы не завершите свою мысль. Затем найдите кого-то слева от него, установите контакт и выскажите новую идею. Теперь посмотрите на человека в центре и произнесите следующее предложение. Теперь посмотрите на человека справа и выскажите еще один довод. Представьте, что вы говорите только с человеком, на которого смотрите. Повторяйте до тех пор, пока не завершите свою речь. Зрительный контакт намного легче поддерживать, если вы очень хорошо знаете свою речь. Вам не нужно запоминать всю речь целиком, но запоминание разделов или предложений может помочь.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Жесты. Это определенные движения тела, которые выражают мысль или эмоцию. Иногда это движения головы или плеч, но чаще всего жесты делаются руками. Например: взгляд вверх, указание пальцами, пожимание плечами и т. д. Делать небольшие движения во время речи — это нормально, но слишком активная жестикуляция может отвлекать аудиторию.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Движение всего тела. Ваша осанка и движения показывают, в каком состоянии вы находитесь: напряжены, заинтересованы, вовлечены в общение с аудиторией, уверены в себе. Если вы можете стоять во время выступления с речью, убедитесь, что вы стоите как можно более прямо. Подготовьте себе надежную опору, широко расставив ноги. Если вы сидите во время выступления, потому что используете инвалидную коляску, вы все равно можете постараться сесть как можно прямее. Расслабьте плечи, поднимите грудь вверх и втяните живот. Как и в случае с жестами, обращайте внимание, насколько активно вы двигаете телом во время речи. Можно активно двигаться во время выступления, даже не осознавая этого. Чтобы попрактиковаться, запишите свое выступление на видео и обратите внимание на то, насколько активно вы двигаетесь.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41</a:t>
            </a:fld>
            <a:endParaRPr lang="en-US"/>
          </a:p>
        </p:txBody>
      </p:sp>
    </p:spTree>
    <p:extLst>
      <p:ext uri="{BB962C8B-B14F-4D97-AF65-F5344CB8AC3E}">
        <p14:creationId xmlns:p14="http://schemas.microsoft.com/office/powerpoint/2010/main" val="4112822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5505450"/>
          </a:xfrm>
        </p:spPr>
        <p:txBody>
          <a:bodyPr/>
          <a:lstStyle/>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Когда вы будете выступать на публике достаточно часто, придет день, в который все пойдет не так. Вы забудете свой текст дома. Вы потеряете нить рассказа и забудете, о чем говорили. Вы придете на мероприятие в слишком нарядной или слишком простой одежде.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Когда что-то идет не так, единственное, что вы можете контролировать, это ваша реакция. Не имеет значения, кто виноват в том, что ситуация вышла из-под контроля. Вы не можете изменить прошлое, поэтому не стоит сильно расстраиваться по этому поводу. Позвольте себе разозлиться или погрустить пару минут, но затем нужно двигаться дальше, потому что люди все еще рассчитывают на вас.</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Не сдавайтесь. Продолжайте говорить и сохраняйте сосредоточенность.</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Дело должно быть доведено до конца.</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Сохраняйте чувство юмора.</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Глубоко дышите.</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Вы справитесь!</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42</a:t>
            </a:fld>
            <a:endParaRPr lang="en-US"/>
          </a:p>
        </p:txBody>
      </p:sp>
    </p:spTree>
    <p:extLst>
      <p:ext uri="{BB962C8B-B14F-4D97-AF65-F5344CB8AC3E}">
        <p14:creationId xmlns:p14="http://schemas.microsoft.com/office/powerpoint/2010/main" val="2838243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5739912"/>
          </a:xfrm>
        </p:spPr>
        <p:txBody>
          <a:bodyPr/>
          <a:lstStyle/>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Когда вы будете выступать на публике достаточно часто, придет день, в который все пойдет не так. Вы забудете свой текст дома. Вы потеряете нить рассказа и забудете, о чем говорили. Вы придете на мероприятие в слишком нарядной или слишком простой одежде.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Когда что-то идет не так, единственное, что вы можете контролировать, это ваша реакция. Не имеет значения, кто виноват в том, что ситуация вышла из-под контроля. Вы не можете изменить прошлое, поэтому не стоит сильно расстраиваться по этому поводу. Позвольте себе разозлиться или погрустить пару минут, но затем нужно двигаться дальше, потому что люди все еще рассчитывают на вас.</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Не сдавайтесь. Продолжайте говорить и сохраняйте сосредоточенность.</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Дело должно быть доведено до конца.</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Сохраняйте чувство юмора.</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Глубоко дышите.</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ru-RU" sz="1100" dirty="0">
                <a:effectLst/>
                <a:latin typeface="Ubuntu Light" panose="020B0304030602030204" pitchFamily="34" charset="0"/>
                <a:ea typeface="Calibri" panose="020F0502020204030204" pitchFamily="34" charset="0"/>
                <a:cs typeface="Times New Roman" panose="02020603050405020304" pitchFamily="18" charset="0"/>
              </a:rPr>
              <a:t>Вы справитесь!</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43</a:t>
            </a:fld>
            <a:endParaRPr lang="en-US"/>
          </a:p>
        </p:txBody>
      </p:sp>
    </p:spTree>
    <p:extLst>
      <p:ext uri="{BB962C8B-B14F-4D97-AF65-F5344CB8AC3E}">
        <p14:creationId xmlns:p14="http://schemas.microsoft.com/office/powerpoint/2010/main" val="1719373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Закончите занятие советом о трех вещах, которые нужно сделать после выступления: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выслушать конструктивную критику от других докладчиков;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узнать мнение слушателей;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сделать заметки о том, что нужно изменить в будущих выступлениях.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Выступая в роли помощника по этому уроку, завершите занятие, спросив участников, есть ли у них какие-либо дополнительные соображения, которыми они хотели бы поделиться с группой.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44</a:t>
            </a:fld>
            <a:endParaRPr lang="en-US"/>
          </a:p>
        </p:txBody>
      </p:sp>
    </p:spTree>
    <p:extLst>
      <p:ext uri="{BB962C8B-B14F-4D97-AF65-F5344CB8AC3E}">
        <p14:creationId xmlns:p14="http://schemas.microsoft.com/office/powerpoint/2010/main" val="2099850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45</a:t>
            </a:fld>
            <a:endParaRPr lang="en-US"/>
          </a:p>
        </p:txBody>
      </p:sp>
    </p:spTree>
    <p:extLst>
      <p:ext uri="{BB962C8B-B14F-4D97-AF65-F5344CB8AC3E}">
        <p14:creationId xmlns:p14="http://schemas.microsoft.com/office/powerpoint/2010/main" val="3015549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46</a:t>
            </a:fld>
            <a:endParaRPr lang="en-US"/>
          </a:p>
        </p:txBody>
      </p:sp>
    </p:spTree>
    <p:extLst>
      <p:ext uri="{BB962C8B-B14F-4D97-AF65-F5344CB8AC3E}">
        <p14:creationId xmlns:p14="http://schemas.microsoft.com/office/powerpoint/2010/main" val="3891503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63512"/>
          </a:xfrm>
        </p:spPr>
        <p:txBody>
          <a:bodyPr/>
          <a:lstStyle/>
          <a:p>
            <a:pPr marL="0" marR="0" lvl="0" indent="0" algn="l" defTabSz="457200" rtl="0" eaLnBrk="1" fontAlgn="auto" latinLnBrk="0" hangingPunct="1">
              <a:lnSpc>
                <a:spcPct val="150000"/>
              </a:lnSpc>
              <a:spcBef>
                <a:spcPts val="0"/>
              </a:spcBef>
              <a:spcAft>
                <a:spcPts val="0"/>
              </a:spcAft>
              <a:buClrTx/>
              <a:buSzTx/>
              <a:buFont typeface="+mj-lt"/>
              <a:buNone/>
              <a:tabLst>
                <a:tab pos="406400" algn="l"/>
                <a:tab pos="4000500" algn="ctr"/>
              </a:tabLst>
              <a:defRPr/>
            </a:pPr>
            <a:r>
              <a:rPr lang="ru-RU" sz="1200" b="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Средства массовой информации (СМИ)</a:t>
            </a:r>
            <a:r>
              <a:rPr lang="ru-RU"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 это </a:t>
            </a:r>
            <a:r>
              <a:rPr lang="ru-RU" sz="1200" dirty="0">
                <a:effectLst/>
                <a:latin typeface="Ubuntu Light" panose="020B0304030602030204" pitchFamily="34" charset="0"/>
                <a:ea typeface="Calibri" panose="020F0502020204030204" pitchFamily="34" charset="0"/>
                <a:cs typeface="Times New Roman" panose="02020603050405020304" pitchFamily="18" charset="0"/>
              </a:rPr>
              <a:t>способы передачи и получения информации. Информация передается разными путями.</a:t>
            </a:r>
            <a:endParaRPr lang="en-US" sz="1200" kern="1200" spc="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 typeface="+mj-lt"/>
              <a:buNone/>
              <a:tabLst>
                <a:tab pos="406400" algn="l"/>
                <a:tab pos="4000500" algn="ctr"/>
              </a:tabLst>
              <a:defRPr/>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342900" marR="0" lvl="0" indent="-342900">
              <a:lnSpc>
                <a:spcPct val="150000"/>
              </a:lnSpc>
              <a:spcBef>
                <a:spcPts val="0"/>
              </a:spcBef>
              <a:spcAft>
                <a:spcPts val="0"/>
              </a:spcAft>
              <a:buFont typeface="+mj-lt"/>
              <a:buAutoNum type="arabicPeriod"/>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Задание № 1 (5 минут). Попросите всех участников привести примеры и рассказать, что представляют собой СМИ. Участники могут высказывать общие и конкретные идеи и приводить любые примеры. Цель — определить уровень представлений о СМИ и опыт предыдущих взаимодействий.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Участники могут отвечать, включив звук своего микрофона или написав в окне чата.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Ознакомившись с ответами, озвучьте примеры, приведенные ниже.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47</a:t>
            </a:fld>
            <a:endParaRPr lang="en-US"/>
          </a:p>
        </p:txBody>
      </p:sp>
    </p:spTree>
    <p:extLst>
      <p:ext uri="{BB962C8B-B14F-4D97-AF65-F5344CB8AC3E}">
        <p14:creationId xmlns:p14="http://schemas.microsoft.com/office/powerpoint/2010/main" val="3103207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Задание № 1 (5 минут). Попросите всех участников привести примеры и рассказать, что представляют собой СМИ. Участники могут высказывать общие и конкретные идеи и приводить любые примеры. Цель — определить уровень представлений о СМИ и опыт предыдущих взаимодействий.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Участники могут отвечать, включив звук своего микрофона или написав в окне чата.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Ознакомившись с ответами, озвучьте примеры, приведенные ниже.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48</a:t>
            </a:fld>
            <a:endParaRPr lang="en-US"/>
          </a:p>
        </p:txBody>
      </p:sp>
    </p:spTree>
    <p:extLst>
      <p:ext uri="{BB962C8B-B14F-4D97-AF65-F5344CB8AC3E}">
        <p14:creationId xmlns:p14="http://schemas.microsoft.com/office/powerpoint/2010/main" val="3024401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Задание № 2 (5 минут). Проведем опрос, чтобы узнать, как вы взаимодействуете со СМИ. Какие два из упомянутых нами СМИ вы чаще всего используете, чтобы узнавать новости и делиться ими?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Выберите не более 2 вариантов.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i="1" kern="900" spc="-10" dirty="0">
                <a:effectLst/>
                <a:latin typeface="Ubuntu Light" panose="020B0304030602030204" pitchFamily="34" charset="0"/>
                <a:ea typeface="Times New Roman" panose="02020603050405020304" pitchFamily="18" charset="0"/>
                <a:cs typeface="Arial" panose="020B0604020202020204" pitchFamily="34" charset="0"/>
              </a:rPr>
              <a:t>* Включите примеры местных СМИ.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Телевидение — новости по национальным, местным и кабельным каналам (CNN, HBO, BBC).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Радио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Газеты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Журналы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Интернет — блоги, социальные сети (Facebook, Instagram, Твиттер), комментарии, подкасты.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Просмотрев ответы, сравните, как эта группа узнает новости по сравнению с другими. Поговорим о том, </a:t>
            </a:r>
            <a:r>
              <a:rPr lang="ru-RU" sz="1200" b="1" kern="900" spc="-10" dirty="0">
                <a:effectLst/>
                <a:latin typeface="Ubuntu Light" panose="020B0304030602030204" pitchFamily="34" charset="0"/>
                <a:ea typeface="Times New Roman" panose="02020603050405020304" pitchFamily="18" charset="0"/>
                <a:cs typeface="Arial" panose="020B0604020202020204" pitchFamily="34" charset="0"/>
              </a:rPr>
              <a:t>как люди узнают новости.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49</a:t>
            </a:fld>
            <a:endParaRPr lang="en-US"/>
          </a:p>
        </p:txBody>
      </p:sp>
    </p:spTree>
    <p:extLst>
      <p:ext uri="{BB962C8B-B14F-4D97-AF65-F5344CB8AC3E}">
        <p14:creationId xmlns:p14="http://schemas.microsoft.com/office/powerpoint/2010/main" val="130125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Упомяните, что такие приемы могут быть отличным способом с самого начала привлечь аудиторию к взаимодействию.</a:t>
            </a: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5</a:t>
            </a:fld>
            <a:endParaRPr lang="en-US"/>
          </a:p>
        </p:txBody>
      </p:sp>
    </p:spTree>
    <p:extLst>
      <p:ext uri="{BB962C8B-B14F-4D97-AF65-F5344CB8AC3E}">
        <p14:creationId xmlns:p14="http://schemas.microsoft.com/office/powerpoint/2010/main" val="255814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Процессы получения и передачи информации постоянно меняются. Новости сейчас распространяются быстрее, чем когда-либо, благодаря социальным сетям. Пора поговорить о том, почему необходимо освещать Специальную Олимпиаду в средствах массовой информации.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50</a:t>
            </a:fld>
            <a:endParaRPr lang="en-US"/>
          </a:p>
        </p:txBody>
      </p:sp>
    </p:spTree>
    <p:extLst>
      <p:ext uri="{BB962C8B-B14F-4D97-AF65-F5344CB8AC3E}">
        <p14:creationId xmlns:p14="http://schemas.microsoft.com/office/powerpoint/2010/main" val="2260831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391759"/>
          </a:xfrm>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Задание № 3 (25 минут). Внимание представителей СМИ приковано к Специальной Олимпиаде с момента ее официального рождения в 1968 году. Они рассказывают о наших мероприятиях, берут интервью у атлетов и лидеров Программ, помогают распространять идеи и достижения Специальной Олимпиады по всему миру.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Давайте посмотрим видео о том, как СМИ освещали историю команды США во время Всемирных игр в Абу-Даби. </a:t>
            </a:r>
            <a:r>
              <a:rPr lang="ru-RU" sz="1200" i="1" kern="900" spc="-10" dirty="0">
                <a:effectLst/>
                <a:latin typeface="Ubuntu Light" panose="020B0304030602030204" pitchFamily="34" charset="0"/>
                <a:ea typeface="Times New Roman" panose="02020603050405020304" pitchFamily="18" charset="0"/>
                <a:cs typeface="Arial" panose="020B0604020202020204" pitchFamily="34" charset="0"/>
              </a:rPr>
              <a:t>* Включите видео местного интервью.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https://www.youtube.com/watch?v=9wn6pl-vW0s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После просмотра видео участники отправляются в комнаты отдыха и обсуждают следующие вопросы: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Как СМИ поддерживают Специальную Олимпиаду?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Почему СМИ важны для Специальной Олимпиады?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Когда все снова соберутся вместе, по одному представителю от каждой группы поделятся результатами обсуждения.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Завершите работу над заданием, продемонстрировав этот список способов, которыми СМИ помогают Специальной Олимпиаде, и сравните со способами, предложенными участниками: было ли что-то не упомянуто или добавлено?</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Укрепляют доверие. Может потребоваться дать определение / объяснить, что подразумевается под «доверием».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Оказывают мощное влияние на отношение и поведение общества.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Повышают осведомленность о нашей организации и рассказывают о нашей миссии.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Помогают собирать средства.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Привлекают новых волонтеров, тренеров и сторонников.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51</a:t>
            </a:fld>
            <a:endParaRPr lang="en-US"/>
          </a:p>
        </p:txBody>
      </p:sp>
    </p:spTree>
    <p:extLst>
      <p:ext uri="{BB962C8B-B14F-4D97-AF65-F5344CB8AC3E}">
        <p14:creationId xmlns:p14="http://schemas.microsoft.com/office/powerpoint/2010/main" val="454176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5235"/>
          </a:xfrm>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Объясните, что атлеты должны вести самую активную деятельность по привлечению внимания средств массовой информации к Специальной Олимпиаде, потому что никто не знает историю атлета лучше, чем он сам. Персонал, тренеры или члены семьи не должны рассказывать историю атлета за него. В большинстве случаев, когда нужно, чтобы кто-то дал интервью, мы в первую очередь обращаемся к глобальным вестникам. В средствах массовой информации могут говорить только о атлете или о атлете и его товарищах, персонале Специальной Олимпиады, членах семьи или тренерах. Один из распространенных способов взаимодействия атлетов со СМИ — проведение интервью.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На этом этапе</a:t>
            </a:r>
            <a:r>
              <a:rPr lang="ru-RU" sz="1200" u="sng" kern="900" spc="-10" dirty="0">
                <a:effectLst/>
                <a:latin typeface="Ubuntu Light" panose="020B0304030602030204" pitchFamily="34" charset="0"/>
                <a:ea typeface="Times New Roman" panose="02020603050405020304" pitchFamily="18" charset="0"/>
                <a:cs typeface="Arial" panose="020B0604020202020204" pitchFamily="34" charset="0"/>
              </a:rPr>
              <a:t> важно провести параллель с уроком «Собственная история»</a:t>
            </a: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Если вы собираетесь дать интервью СМИ, вам нужно знать свою историю. Чтобы оказаться в новостях, сначала нужно составить свою историю.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Поговорим об интервью.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52</a:t>
            </a:fld>
            <a:endParaRPr lang="en-US"/>
          </a:p>
        </p:txBody>
      </p:sp>
    </p:spTree>
    <p:extLst>
      <p:ext uri="{BB962C8B-B14F-4D97-AF65-F5344CB8AC3E}">
        <p14:creationId xmlns:p14="http://schemas.microsoft.com/office/powerpoint/2010/main" val="1800992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53</a:t>
            </a:fld>
            <a:endParaRPr lang="en-US"/>
          </a:p>
        </p:txBody>
      </p:sp>
    </p:spTree>
    <p:extLst>
      <p:ext uri="{BB962C8B-B14F-4D97-AF65-F5344CB8AC3E}">
        <p14:creationId xmlns:p14="http://schemas.microsoft.com/office/powerpoint/2010/main" val="730798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Если вы знаете, что вам предстоит интервью, прочтите эти советы и попросите кого-нибудь помочь вам попрактиковаться. Как и во время выступления с речью, во время интервью важно уметь уверенно рассказывать свою историю.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54</a:t>
            </a:fld>
            <a:endParaRPr lang="en-US"/>
          </a:p>
        </p:txBody>
      </p:sp>
    </p:spTree>
    <p:extLst>
      <p:ext uri="{BB962C8B-B14F-4D97-AF65-F5344CB8AC3E}">
        <p14:creationId xmlns:p14="http://schemas.microsoft.com/office/powerpoint/2010/main" val="3884748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Если вы знаете, что вам предстоит интервью, прочтите эти советы и попросите кого-нибудь помочь вам попрактиковаться. Как и во время выступления с речью, во время интервью важно уметь уверенно рассказывать свою историю.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55</a:t>
            </a:fld>
            <a:endParaRPr lang="en-US"/>
          </a:p>
        </p:txBody>
      </p:sp>
    </p:spTree>
    <p:extLst>
      <p:ext uri="{BB962C8B-B14F-4D97-AF65-F5344CB8AC3E}">
        <p14:creationId xmlns:p14="http://schemas.microsoft.com/office/powerpoint/2010/main" val="40967585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ru-RU" sz="1200" kern="900" spc="-10" dirty="0">
                <a:effectLst/>
                <a:latin typeface="Ubuntu Light" panose="020B0304030602030204" pitchFamily="34" charset="0"/>
                <a:ea typeface="Times New Roman" panose="02020603050405020304" pitchFamily="18" charset="0"/>
                <a:cs typeface="Arial" panose="020B0604020202020204" pitchFamily="34" charset="0"/>
              </a:rPr>
              <a:t>Когда мы закончим этот урок, возможно, некоторые атлеты захотят оказаться в новостях и поделиться своей историей. Важно отметить, что подобные возможности обычно создаются и организовываются их Программой Специальной Олимпиады.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56</a:t>
            </a:fld>
            <a:endParaRPr lang="en-US"/>
          </a:p>
        </p:txBody>
      </p:sp>
    </p:spTree>
    <p:extLst>
      <p:ext uri="{BB962C8B-B14F-4D97-AF65-F5344CB8AC3E}">
        <p14:creationId xmlns:p14="http://schemas.microsoft.com/office/powerpoint/2010/main" val="34425270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57</a:t>
            </a:fld>
            <a:endParaRPr lang="en-US"/>
          </a:p>
        </p:txBody>
      </p:sp>
    </p:spTree>
    <p:extLst>
      <p:ext uri="{BB962C8B-B14F-4D97-AF65-F5344CB8AC3E}">
        <p14:creationId xmlns:p14="http://schemas.microsoft.com/office/powerpoint/2010/main" val="41183311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58</a:t>
            </a:fld>
            <a:endParaRPr lang="en-US"/>
          </a:p>
        </p:txBody>
      </p:sp>
    </p:spTree>
    <p:extLst>
      <p:ext uri="{BB962C8B-B14F-4D97-AF65-F5344CB8AC3E}">
        <p14:creationId xmlns:p14="http://schemas.microsoft.com/office/powerpoint/2010/main" val="623662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6</a:t>
            </a:fld>
            <a:endParaRPr lang="en-US"/>
          </a:p>
        </p:txBody>
      </p:sp>
    </p:spTree>
    <p:extLst>
      <p:ext uri="{BB962C8B-B14F-4D97-AF65-F5344CB8AC3E}">
        <p14:creationId xmlns:p14="http://schemas.microsoft.com/office/powerpoint/2010/main" val="45939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9464"/>
          </a:xfrm>
        </p:spPr>
        <p:txBody>
          <a:bodyPr/>
          <a:lstStyle/>
          <a:p>
            <a:pPr marL="0" marR="0">
              <a:lnSpc>
                <a:spcPct val="107000"/>
              </a:lnSpc>
              <a:spcBef>
                <a:spcPts val="0"/>
              </a:spcBef>
              <a:spcAft>
                <a:spcPts val="80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Роль атлета-представителя / глобального вестника заключается в продвижении идей, обучении и информировании других о миссии, преимуществах и направлении Специальной Олимпиады. Атлет-представитель может использовать силу публичных выступлений и внимание СМИ для распространения информации о движении Специальной Олимпиады.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Атлет-представитель: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понимает принципы Специальной Олимпиады; </a:t>
            </a:r>
          </a:p>
          <a:p>
            <a:pPr marL="342900" marR="0" lvl="0" indent="-342900">
              <a:spcBef>
                <a:spcPts val="0"/>
              </a:spcBef>
              <a:spcAft>
                <a:spcPts val="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знает факты о Специальной Олимпиаде;</a:t>
            </a:r>
          </a:p>
          <a:p>
            <a:pPr marL="342900" marR="0" lvl="0" indent="-342900">
              <a:spcBef>
                <a:spcPts val="0"/>
              </a:spcBef>
              <a:spcAft>
                <a:spcPts val="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знает различные способы предоставления информации людям и не ограничивается только устными речами;</a:t>
            </a:r>
          </a:p>
          <a:p>
            <a:pPr marL="342900" marR="0" lvl="0" indent="-342900">
              <a:spcBef>
                <a:spcPts val="0"/>
              </a:spcBef>
              <a:spcAft>
                <a:spcPts val="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информирует о Специальной Олимпиаде и продвигает ее идеи; </a:t>
            </a:r>
          </a:p>
          <a:p>
            <a:pPr marL="342900" marR="0" lvl="0" indent="-342900">
              <a:spcBef>
                <a:spcPts val="0"/>
              </a:spcBef>
              <a:spcAft>
                <a:spcPts val="0"/>
              </a:spcAft>
              <a:buFont typeface="Symbol" panose="05050102010706020507" pitchFamily="18" charset="2"/>
              <a:buChar char=""/>
            </a:pPr>
            <a:r>
              <a:rPr lang="ru-RU" sz="1200" dirty="0">
                <a:effectLst/>
                <a:latin typeface="Ubuntu Light" panose="020B0304030602030204" pitchFamily="34" charset="0"/>
                <a:ea typeface="Calibri" panose="020F0502020204030204" pitchFamily="34" charset="0"/>
                <a:cs typeface="Times New Roman" panose="02020603050405020304" pitchFamily="18" charset="0"/>
              </a:rPr>
              <a:t>представляет Специальную Олимпиаду.</a:t>
            </a:r>
          </a:p>
          <a:p>
            <a:pPr marL="0" marR="0">
              <a:lnSpc>
                <a:spcPct val="107000"/>
              </a:lnSpc>
              <a:spcBef>
                <a:spcPts val="0"/>
              </a:spcBef>
              <a:spcAft>
                <a:spcPts val="80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Примечание. Мы вводим термин «атлет-представитель», чтобы охватить все способы, которыми атлеты продвигают Специальную Олимпиаду. Вы можете использовать этот термин вместо термина «глобальный вестник» или продолжать использовать термин «глобальный вестник», признавая, что эта роль выходит за рамки публичных выступлений, в зависимости от того, что лучше подходит для вашей Программы.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Атлеты, которые проходят это обучение, в основном выступают на национальном или местном уровне. Международные глобальные вестники Сарджента Шрайвера </a:t>
            </a:r>
            <a:r>
              <a:rPr lang="ru-RU" sz="1200" i="1" dirty="0">
                <a:effectLst/>
                <a:latin typeface="Ubuntu Light" panose="020B0304030602030204" pitchFamily="34" charset="0"/>
                <a:ea typeface="Calibri" panose="020F0502020204030204" pitchFamily="34" charset="0"/>
                <a:cs typeface="Arial" panose="020B0604020202020204" pitchFamily="34" charset="0"/>
              </a:rPr>
              <a:t>— это </a:t>
            </a:r>
            <a:r>
              <a:rPr lang="ru-RU" sz="1200" i="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атлеты-участники Специальной Олимпиады, назначенные в качестве представителей для распространения идеи и принципов движения, которые представляют свои регионы и Программы в течение определенного срока. Если вы хотите узнать больше о </a:t>
            </a: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международных глобальных вестниках Сарджента Шрайвера, нажмите </a:t>
            </a:r>
            <a:r>
              <a:rPr lang="ru-RU" sz="1200" i="1" u="sng" dirty="0">
                <a:solidFill>
                  <a:srgbClr val="0563C1"/>
                </a:solidFill>
                <a:effectLst/>
                <a:latin typeface="Ubuntu Light" panose="020B0304030602030204" pitchFamily="34" charset="0"/>
                <a:ea typeface="Calibri" panose="020F0502020204030204" pitchFamily="34" charset="0"/>
                <a:cs typeface="Times New Roman" panose="02020603050405020304" pitchFamily="18" charset="0"/>
                <a:hlinkClick r:id="rId3"/>
              </a:rPr>
              <a:t>здесь</a:t>
            </a:r>
            <a:r>
              <a:rPr lang="ru-RU" sz="1200" i="1" dirty="0">
                <a:effectLst/>
                <a:latin typeface="Ubuntu Light" panose="020B0304030602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7</a:t>
            </a:fld>
            <a:endParaRPr lang="en-US"/>
          </a:p>
        </p:txBody>
      </p:sp>
    </p:spTree>
    <p:extLst>
      <p:ext uri="{BB962C8B-B14F-4D97-AF65-F5344CB8AC3E}">
        <p14:creationId xmlns:p14="http://schemas.microsoft.com/office/powerpoint/2010/main" val="2476444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8</a:t>
            </a:fld>
            <a:endParaRPr lang="en-US"/>
          </a:p>
        </p:txBody>
      </p:sp>
    </p:spTree>
    <p:extLst>
      <p:ext uri="{BB962C8B-B14F-4D97-AF65-F5344CB8AC3E}">
        <p14:creationId xmlns:p14="http://schemas.microsoft.com/office/powerpoint/2010/main" val="283055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9</a:t>
            </a:fld>
            <a:endParaRPr lang="en-US"/>
          </a:p>
        </p:txBody>
      </p:sp>
    </p:spTree>
    <p:extLst>
      <p:ext uri="{BB962C8B-B14F-4D97-AF65-F5344CB8AC3E}">
        <p14:creationId xmlns:p14="http://schemas.microsoft.com/office/powerpoint/2010/main" val="1391654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41385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38736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67591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92544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90E6BF-6130-0D40-97DE-B7A2956CF058}"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61232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90E6BF-6130-0D40-97DE-B7A2956CF058}"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56972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90E6BF-6130-0D40-97DE-B7A2956CF058}" type="datetimeFigureOut">
              <a:rPr lang="en-US" smtClean="0"/>
              <a:t>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18328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90E6BF-6130-0D40-97DE-B7A2956CF058}" type="datetimeFigureOut">
              <a:rPr lang="en-US" smtClean="0"/>
              <a:t>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22923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0E6BF-6130-0D40-97DE-B7A2956CF058}" type="datetimeFigureOut">
              <a:rPr lang="en-US" smtClean="0"/>
              <a:t>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72080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22239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21982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0E6BF-6130-0D40-97DE-B7A2956CF058}" type="datetimeFigureOut">
              <a:rPr lang="en-US" smtClean="0"/>
              <a:t>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04227-7E0D-CC41-96C5-A6713E1AB6ED}" type="slidenum">
              <a:rPr lang="en-US" smtClean="0"/>
              <a:t>‹#›</a:t>
            </a:fld>
            <a:endParaRPr lang="en-US"/>
          </a:p>
        </p:txBody>
      </p:sp>
    </p:spTree>
    <p:extLst>
      <p:ext uri="{BB962C8B-B14F-4D97-AF65-F5344CB8AC3E}">
        <p14:creationId xmlns:p14="http://schemas.microsoft.com/office/powerpoint/2010/main" val="399504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espn.com/video/clip?id=23916328"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youtube.com/watch?v=LQ3nhM3GB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youtube.com/watch?v=ucnJXF09OkY"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www.youtube.com/watch?v=9wn6pl-vW0s" TargetMode="Externa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02E0E7-E398-7F4F-9787-4962DD66662B}"/>
              </a:ext>
            </a:extLst>
          </p:cNvPr>
          <p:cNvSpPr txBox="1">
            <a:spLocks/>
          </p:cNvSpPr>
          <p:nvPr/>
        </p:nvSpPr>
        <p:spPr>
          <a:xfrm>
            <a:off x="838199" y="5930153"/>
            <a:ext cx="5681353" cy="5880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Ubuntu" panose="020B0504030602030204" pitchFamily="34" charset="0"/>
                <a:ea typeface="+mj-ea"/>
                <a:cs typeface="+mj-cs"/>
              </a:defRPr>
            </a:lvl1pPr>
          </a:lstStyle>
          <a:p>
            <a:pPr algn="l">
              <a:lnSpc>
                <a:spcPct val="70000"/>
              </a:lnSpc>
            </a:pPr>
            <a:r>
              <a:rPr lang="ru-RU" sz="2200" dirty="0">
                <a:solidFill>
                  <a:schemeClr val="bg1"/>
                </a:solidFill>
              </a:rPr>
              <a:t>Атлет-представитель / глобальный вестник</a:t>
            </a:r>
          </a:p>
        </p:txBody>
      </p:sp>
    </p:spTree>
    <p:extLst>
      <p:ext uri="{BB962C8B-B14F-4D97-AF65-F5344CB8AC3E}">
        <p14:creationId xmlns:p14="http://schemas.microsoft.com/office/powerpoint/2010/main" val="28603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ru-RU" b="1" dirty="0">
                <a:solidFill>
                  <a:srgbClr val="016A5F"/>
                </a:solidFill>
              </a:rPr>
              <a:t>Собственная история</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ru-RU" sz="3200" b="1" dirty="0">
                <a:solidFill>
                  <a:srgbClr val="179984"/>
                </a:solidFill>
              </a:rPr>
              <a:t>Задание 1</a:t>
            </a:r>
          </a:p>
        </p:txBody>
      </p:sp>
      <p:pic>
        <p:nvPicPr>
          <p:cNvPr id="8" name="Picture 7">
            <a:extLst>
              <a:ext uri="{FF2B5EF4-FFF2-40B4-BE49-F238E27FC236}">
                <a16:creationId xmlns:a16="http://schemas.microsoft.com/office/drawing/2014/main" id="{B20D926E-614A-FE4C-A6F9-9971C9323545}"/>
              </a:ext>
            </a:extLst>
          </p:cNvPr>
          <p:cNvPicPr>
            <a:picLocks noChangeAspect="1"/>
          </p:cNvPicPr>
          <p:nvPr/>
        </p:nvPicPr>
        <p:blipFill>
          <a:blip r:embed="rId4"/>
          <a:stretch>
            <a:fillRect/>
          </a:stretch>
        </p:blipFill>
        <p:spPr>
          <a:xfrm>
            <a:off x="2610963" y="1782904"/>
            <a:ext cx="8958471" cy="4479236"/>
          </a:xfrm>
          <a:prstGeom prst="rect">
            <a:avLst/>
          </a:prstGeom>
        </p:spPr>
      </p:pic>
      <p:sp>
        <p:nvSpPr>
          <p:cNvPr id="9" name="Content Placeholder 2">
            <a:extLst>
              <a:ext uri="{FF2B5EF4-FFF2-40B4-BE49-F238E27FC236}">
                <a16:creationId xmlns:a16="http://schemas.microsoft.com/office/drawing/2014/main" id="{E01C23F6-F7BF-AC4A-BA98-2DA3650C177B}"/>
              </a:ext>
            </a:extLst>
          </p:cNvPr>
          <p:cNvSpPr txBox="1">
            <a:spLocks/>
          </p:cNvSpPr>
          <p:nvPr/>
        </p:nvSpPr>
        <p:spPr>
          <a:xfrm>
            <a:off x="2610963" y="6069877"/>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ru-RU" sz="3200" b="1" dirty="0">
                <a:solidFill>
                  <a:srgbClr val="179984"/>
                </a:solidFill>
                <a:hlinkClick r:id="rId5"/>
              </a:rPr>
              <a:t>видеоролик</a:t>
            </a:r>
            <a:endParaRPr lang="en-US" sz="3200" b="1" dirty="0">
              <a:solidFill>
                <a:srgbClr val="179984"/>
              </a:solidFill>
            </a:endParaRPr>
          </a:p>
        </p:txBody>
      </p:sp>
      <p:sp>
        <p:nvSpPr>
          <p:cNvPr id="10" name="TextBox 9">
            <a:extLst>
              <a:ext uri="{FF2B5EF4-FFF2-40B4-BE49-F238E27FC236}">
                <a16:creationId xmlns:a16="http://schemas.microsoft.com/office/drawing/2014/main" id="{7FD95857-51AE-48F6-BEDB-05B97D99DEA5}"/>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090614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313766" y="515179"/>
            <a:ext cx="3639669" cy="1267725"/>
          </a:xfrm>
        </p:spPr>
        <p:txBody>
          <a:bodyPr>
            <a:normAutofit fontScale="90000"/>
          </a:bodyPr>
          <a:lstStyle/>
          <a:p>
            <a:r>
              <a:rPr lang="ru-RU" b="1" dirty="0">
                <a:solidFill>
                  <a:srgbClr val="016A5F"/>
                </a:solidFill>
              </a:rPr>
              <a:t>Почему ваша история важна?</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6096000" y="237876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D6EC788-36FF-9843-95EE-E82DE19C58FC}"/>
              </a:ext>
            </a:extLst>
          </p:cNvPr>
          <p:cNvPicPr>
            <a:picLocks noChangeAspect="1"/>
          </p:cNvPicPr>
          <p:nvPr/>
        </p:nvPicPr>
        <p:blipFill>
          <a:blip r:embed="rId4"/>
          <a:srcRect/>
          <a:stretch/>
        </p:blipFill>
        <p:spPr>
          <a:xfrm>
            <a:off x="4735939" y="294238"/>
            <a:ext cx="7131795" cy="5967544"/>
          </a:xfrm>
          <a:prstGeom prst="rect">
            <a:avLst/>
          </a:prstGeom>
        </p:spPr>
      </p:pic>
      <p:sp>
        <p:nvSpPr>
          <p:cNvPr id="12" name="TextBox 11">
            <a:extLst>
              <a:ext uri="{FF2B5EF4-FFF2-40B4-BE49-F238E27FC236}">
                <a16:creationId xmlns:a16="http://schemas.microsoft.com/office/drawing/2014/main" id="{1C51D892-86B3-474D-A464-5212C27B15F6}"/>
              </a:ext>
            </a:extLst>
          </p:cNvPr>
          <p:cNvSpPr txBox="1"/>
          <p:nvPr/>
        </p:nvSpPr>
        <p:spPr>
          <a:xfrm>
            <a:off x="324265" y="2962116"/>
            <a:ext cx="3375668" cy="3093154"/>
          </a:xfrm>
          <a:prstGeom prst="rect">
            <a:avLst/>
          </a:prstGeom>
          <a:noFill/>
        </p:spPr>
        <p:txBody>
          <a:bodyPr wrap="square">
            <a:spAutoFit/>
          </a:bodyPr>
          <a:lstStyle/>
          <a:p>
            <a:pPr marR="0" lvl="0">
              <a:lnSpc>
                <a:spcPct val="150000"/>
              </a:lnSpc>
              <a:spcBef>
                <a:spcPts val="0"/>
              </a:spcBef>
              <a:spcAft>
                <a:spcPts val="0"/>
              </a:spcAft>
              <a:buSzPts val="1000"/>
              <a:tabLst>
                <a:tab pos="406400" algn="l"/>
                <a:tab pos="4000500" algn="ctr"/>
              </a:tabLst>
            </a:pPr>
            <a:r>
              <a:rPr lang="ru-RU" sz="2800" kern="900" spc="-10" dirty="0">
                <a:effectLst/>
                <a:latin typeface="Ubuntu Light" panose="020B0304030602030204" pitchFamily="34" charset="0"/>
                <a:ea typeface="Times New Roman" panose="02020603050405020304" pitchFamily="18" charset="0"/>
                <a:cs typeface="Arial" panose="020B0604020202020204" pitchFamily="34" charset="0"/>
              </a:rPr>
              <a:t>Реальные истории.</a:t>
            </a:r>
          </a:p>
          <a:p>
            <a:pPr>
              <a:lnSpc>
                <a:spcPct val="150000"/>
              </a:lnSpc>
              <a:buSzPts val="1000"/>
              <a:tabLst>
                <a:tab pos="406400" algn="l"/>
                <a:tab pos="4000500" algn="ctr"/>
              </a:tabLst>
            </a:pPr>
            <a:r>
              <a:rPr lang="ru-RU" sz="2800" kern="900" spc="-10">
                <a:effectLst/>
                <a:latin typeface="Ubuntu Light" panose="020B0304030602030204" pitchFamily="34" charset="0"/>
                <a:ea typeface="Times New Roman" panose="02020603050405020304" pitchFamily="18" charset="0"/>
                <a:cs typeface="Arial" panose="020B0604020202020204" pitchFamily="34" charset="0"/>
              </a:rPr>
              <a:t>Единение </a:t>
            </a:r>
            <a:br>
              <a:rPr lang="en-US" sz="2800" kern="900" spc="-10">
                <a:effectLst/>
                <a:latin typeface="Ubuntu Light" panose="020B0304030602030204" pitchFamily="34" charset="0"/>
                <a:ea typeface="Times New Roman" panose="02020603050405020304" pitchFamily="18" charset="0"/>
                <a:cs typeface="Arial" panose="020B0604020202020204" pitchFamily="34" charset="0"/>
              </a:rPr>
            </a:br>
            <a:r>
              <a:rPr lang="ru-RU" sz="2800" kern="900" spc="-10">
                <a:effectLst/>
                <a:latin typeface="Ubuntu Light" panose="020B0304030602030204" pitchFamily="34" charset="0"/>
                <a:ea typeface="Times New Roman" panose="02020603050405020304" pitchFamily="18" charset="0"/>
                <a:cs typeface="Arial" panose="020B0604020202020204" pitchFamily="34" charset="0"/>
              </a:rPr>
              <a:t>людей</a:t>
            </a:r>
            <a:r>
              <a:rPr lang="ru-RU" sz="2800" kern="900" spc="-10" dirty="0">
                <a:effectLst/>
                <a:latin typeface="Ubuntu Light" panose="020B0304030602030204" pitchFamily="34" charset="0"/>
                <a:ea typeface="Times New Roman" panose="02020603050405020304" pitchFamily="18" charset="0"/>
                <a:cs typeface="Arial" panose="020B0604020202020204" pitchFamily="34" charset="0"/>
              </a:rPr>
              <a:t>.</a:t>
            </a:r>
          </a:p>
          <a:p>
            <a:pPr marR="0" lvl="0">
              <a:lnSpc>
                <a:spcPct val="150000"/>
              </a:lnSpc>
              <a:spcBef>
                <a:spcPts val="0"/>
              </a:spcBef>
              <a:spcAft>
                <a:spcPts val="0"/>
              </a:spcAft>
              <a:buSzPts val="1000"/>
              <a:tabLst>
                <a:tab pos="406400" algn="l"/>
                <a:tab pos="4000500" algn="ctr"/>
              </a:tabLst>
            </a:pPr>
            <a:endParaRPr lang="en-US" sz="2800" kern="900" spc="-10" dirty="0">
              <a:latin typeface="Ubuntu Light" panose="020B0304030602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06400" algn="l"/>
                <a:tab pos="4000500" algn="ctr"/>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7D24291-4630-4C48-9FA0-E122B4623C97}"/>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836129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ru-RU" dirty="0"/>
              <a:t>Составление своей истории</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199" y="2143572"/>
            <a:ext cx="10634133" cy="3516315"/>
          </a:xfrm>
        </p:spPr>
        <p:txBody>
          <a:bodyPr>
            <a:noAutofit/>
          </a:bodyPr>
          <a:lstStyle/>
          <a:p>
            <a:pPr>
              <a:lnSpc>
                <a:spcPct val="107000"/>
              </a:lnSpc>
              <a:spcBef>
                <a:spcPts val="0"/>
              </a:spcBef>
              <a:spcAft>
                <a:spcPts val="800"/>
              </a:spcAft>
            </a:pPr>
            <a:r>
              <a:rPr lang="ru-RU" dirty="0">
                <a:ea typeface="Calibri" panose="020F0502020204030204" pitchFamily="34" charset="0"/>
                <a:cs typeface="Times New Roman" panose="02020603050405020304" pitchFamily="18" charset="0"/>
              </a:rPr>
              <a:t>Как вы действовали в качестве лидера на поле или за его пределами?</a:t>
            </a:r>
          </a:p>
          <a:p>
            <a:pPr>
              <a:lnSpc>
                <a:spcPct val="107000"/>
              </a:lnSpc>
              <a:spcBef>
                <a:spcPts val="0"/>
              </a:spcBef>
              <a:spcAft>
                <a:spcPts val="800"/>
              </a:spcAft>
            </a:pPr>
            <a:r>
              <a:rPr lang="ru-RU" dirty="0">
                <a:ea typeface="Calibri" panose="020F0502020204030204" pitchFamily="34" charset="0"/>
                <a:cs typeface="Times New Roman" panose="02020603050405020304" pitchFamily="18" charset="0"/>
              </a:rPr>
              <a:t>Расскажите о моментах, которыми вы особенно гордитесь, или особенно памятных моментах. Как вы себя чувствовали в эти моменты?</a:t>
            </a:r>
          </a:p>
          <a:p>
            <a:pPr>
              <a:lnSpc>
                <a:spcPct val="107000"/>
              </a:lnSpc>
              <a:spcBef>
                <a:spcPts val="0"/>
              </a:spcBef>
              <a:spcAft>
                <a:spcPts val="800"/>
              </a:spcAft>
            </a:pPr>
            <a:r>
              <a:rPr lang="ru-RU" dirty="0">
                <a:ea typeface="Calibri" panose="020F0502020204030204" pitchFamily="34" charset="0"/>
                <a:cs typeface="Times New Roman" panose="02020603050405020304" pitchFamily="18" charset="0"/>
              </a:rPr>
              <a:t>Как ваша история демонстрирует ваши таланты и навыки?</a:t>
            </a:r>
          </a:p>
          <a:p>
            <a:pPr>
              <a:lnSpc>
                <a:spcPct val="107000"/>
              </a:lnSpc>
              <a:spcBef>
                <a:spcPts val="0"/>
              </a:spcBef>
              <a:spcAft>
                <a:spcPts val="800"/>
              </a:spcAft>
            </a:pPr>
            <a:r>
              <a:rPr lang="ru-RU" dirty="0">
                <a:ea typeface="Calibri" panose="020F0502020204030204" pitchFamily="34" charset="0"/>
                <a:cs typeface="Times New Roman" panose="02020603050405020304" pitchFamily="18" charset="0"/>
              </a:rPr>
              <a:t>Какова ваша цель как атлета-лидера?</a:t>
            </a:r>
          </a:p>
          <a:p>
            <a:pPr>
              <a:lnSpc>
                <a:spcPct val="107000"/>
              </a:lnSpc>
              <a:spcBef>
                <a:spcPts val="0"/>
              </a:spcBef>
              <a:spcAft>
                <a:spcPts val="800"/>
              </a:spcAft>
            </a:pPr>
            <a:r>
              <a:rPr lang="ru-RU" dirty="0">
                <a:ea typeface="Calibri" panose="020F0502020204030204" pitchFamily="34" charset="0"/>
                <a:cs typeface="Times New Roman" panose="02020603050405020304" pitchFamily="18" charset="0"/>
              </a:rPr>
              <a:t>Что бы вы хотели всем рассказать о себе?</a:t>
            </a:r>
          </a:p>
        </p:txBody>
      </p:sp>
      <p:sp>
        <p:nvSpPr>
          <p:cNvPr id="5" name="TextBox 4">
            <a:extLst>
              <a:ext uri="{FF2B5EF4-FFF2-40B4-BE49-F238E27FC236}">
                <a16:creationId xmlns:a16="http://schemas.microsoft.com/office/drawing/2014/main" id="{724F1897-3EE3-4F07-9897-80C7C462AED5}"/>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225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ru-RU" dirty="0"/>
              <a:t>Составление своей истории</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3186023"/>
            <a:ext cx="10896600" cy="2437371"/>
          </a:xfrm>
        </p:spPr>
        <p:txBody>
          <a:bodyPr>
            <a:noAutofit/>
          </a:bodyPr>
          <a:lstStyle/>
          <a:p>
            <a:pPr>
              <a:lnSpc>
                <a:spcPct val="107000"/>
              </a:lnSpc>
              <a:spcBef>
                <a:spcPts val="0"/>
              </a:spcBef>
              <a:spcAft>
                <a:spcPts val="800"/>
              </a:spcAft>
            </a:pPr>
            <a:r>
              <a:rPr lang="ru-RU" dirty="0">
                <a:ea typeface="Calibri" panose="020F0502020204030204" pitchFamily="34" charset="0"/>
                <a:cs typeface="Times New Roman" panose="02020603050405020304" pitchFamily="18" charset="0"/>
              </a:rPr>
              <a:t>Ваш путь в качестве атлета, выступающего на соревнованиях</a:t>
            </a:r>
          </a:p>
          <a:p>
            <a:pPr>
              <a:lnSpc>
                <a:spcPct val="107000"/>
              </a:lnSpc>
              <a:spcBef>
                <a:spcPts val="0"/>
              </a:spcBef>
              <a:spcAft>
                <a:spcPts val="800"/>
              </a:spcAft>
            </a:pPr>
            <a:r>
              <a:rPr lang="ru-RU" dirty="0">
                <a:ea typeface="Calibri" panose="020F0502020204030204" pitchFamily="34" charset="0"/>
                <a:cs typeface="Times New Roman" panose="02020603050405020304" pitchFamily="18" charset="0"/>
              </a:rPr>
              <a:t>Ваша руководящая роль в качестве атлета-лидера</a:t>
            </a:r>
          </a:p>
          <a:p>
            <a:pPr>
              <a:lnSpc>
                <a:spcPct val="107000"/>
              </a:lnSpc>
              <a:spcBef>
                <a:spcPts val="0"/>
              </a:spcBef>
              <a:spcAft>
                <a:spcPts val="800"/>
              </a:spcAft>
            </a:pPr>
            <a:r>
              <a:rPr lang="ru-RU" dirty="0">
                <a:ea typeface="Calibri" panose="020F0502020204030204" pitchFamily="34" charset="0"/>
                <a:cs typeface="Times New Roman" panose="02020603050405020304" pitchFamily="18" charset="0"/>
              </a:rPr>
              <a:t>Ваша работа и самостоятельная жизнь в настоящее время</a:t>
            </a:r>
          </a:p>
          <a:p>
            <a:pPr>
              <a:lnSpc>
                <a:spcPct val="107000"/>
              </a:lnSpc>
              <a:spcBef>
                <a:spcPts val="0"/>
              </a:spcBef>
              <a:spcAft>
                <a:spcPts val="800"/>
              </a:spcAft>
            </a:pPr>
            <a:r>
              <a:rPr lang="ru-RU" dirty="0">
                <a:ea typeface="Calibri" panose="020F0502020204030204" pitchFamily="34" charset="0"/>
                <a:cs typeface="Times New Roman" panose="02020603050405020304" pitchFamily="18" charset="0"/>
              </a:rPr>
              <a:t>Ваша жизнь во время взросления и трудности, с которыми вы столкнулись</a:t>
            </a:r>
          </a:p>
        </p:txBody>
      </p:sp>
      <p:sp>
        <p:nvSpPr>
          <p:cNvPr id="5" name="Title 1">
            <a:extLst>
              <a:ext uri="{FF2B5EF4-FFF2-40B4-BE49-F238E27FC236}">
                <a16:creationId xmlns:a16="http://schemas.microsoft.com/office/drawing/2014/main" id="{3A4A187D-0C97-0342-BB24-BDECA483A07A}"/>
              </a:ext>
            </a:extLst>
          </p:cNvPr>
          <p:cNvSpPr txBox="1">
            <a:spLocks/>
          </p:cNvSpPr>
          <p:nvPr/>
        </p:nvSpPr>
        <p:spPr>
          <a:xfrm>
            <a:off x="838200" y="233917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i="1" dirty="0">
                <a:solidFill>
                  <a:srgbClr val="179984"/>
                </a:solidFill>
              </a:rPr>
              <a:t>Что будет в центре вашей истории?</a:t>
            </a:r>
          </a:p>
        </p:txBody>
      </p:sp>
      <p:sp>
        <p:nvSpPr>
          <p:cNvPr id="6" name="TextBox 5">
            <a:extLst>
              <a:ext uri="{FF2B5EF4-FFF2-40B4-BE49-F238E27FC236}">
                <a16:creationId xmlns:a16="http://schemas.microsoft.com/office/drawing/2014/main" id="{7497BAB0-5EDE-4055-AEEE-CAD97A020A58}"/>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7082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1607800" cy="1142833"/>
          </a:xfrm>
        </p:spPr>
        <p:txBody>
          <a:bodyPr>
            <a:noAutofit/>
          </a:bodyPr>
          <a:lstStyle/>
          <a:p>
            <a:r>
              <a:rPr lang="ru-RU" dirty="0"/>
              <a:t>Составление </a:t>
            </a:r>
            <a:r>
              <a:rPr lang="ru-RU"/>
              <a:t>своей </a:t>
            </a:r>
            <a:br>
              <a:rPr lang="en-US"/>
            </a:br>
            <a:r>
              <a:rPr lang="ru-RU"/>
              <a:t>истории</a:t>
            </a:r>
            <a:endParaRPr lang="ru-RU"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516396"/>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3938481"/>
            <a:ext cx="6598920" cy="2437371"/>
          </a:xfrm>
        </p:spPr>
        <p:txBody>
          <a:bodyPr>
            <a:normAutofit/>
          </a:bodyPr>
          <a:lstStyle/>
          <a:p>
            <a:pPr>
              <a:lnSpc>
                <a:spcPct val="107000"/>
              </a:lnSpc>
              <a:spcBef>
                <a:spcPts val="0"/>
              </a:spcBef>
              <a:spcAft>
                <a:spcPts val="800"/>
              </a:spcAft>
            </a:pPr>
            <a:r>
              <a:rPr lang="ru-RU" dirty="0">
                <a:ea typeface="Calibri" panose="020F0502020204030204" pitchFamily="34" charset="0"/>
                <a:cs typeface="Times New Roman" panose="02020603050405020304" pitchFamily="18" charset="0"/>
              </a:rPr>
              <a:t>Добавьте детали, уникальные для вашей истории. Есть ли в вашей истории какие-либо шокирующие или удивительные моменты или совпадения?</a:t>
            </a:r>
          </a:p>
        </p:txBody>
      </p:sp>
      <p:sp>
        <p:nvSpPr>
          <p:cNvPr id="5" name="Title 1">
            <a:extLst>
              <a:ext uri="{FF2B5EF4-FFF2-40B4-BE49-F238E27FC236}">
                <a16:creationId xmlns:a16="http://schemas.microsoft.com/office/drawing/2014/main" id="{3A4A187D-0C97-0342-BB24-BDECA483A07A}"/>
              </a:ext>
            </a:extLst>
          </p:cNvPr>
          <p:cNvSpPr txBox="1">
            <a:spLocks/>
          </p:cNvSpPr>
          <p:nvPr/>
        </p:nvSpPr>
        <p:spPr>
          <a:xfrm>
            <a:off x="838200" y="2540571"/>
            <a:ext cx="5765800" cy="11965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00000"/>
              </a:lnSpc>
            </a:pPr>
            <a:r>
              <a:rPr lang="ru-RU" sz="2800" b="1" i="1" dirty="0">
                <a:solidFill>
                  <a:srgbClr val="179984"/>
                </a:solidFill>
              </a:rPr>
              <a:t>Опишите </a:t>
            </a:r>
            <a:r>
              <a:rPr lang="ru-RU" sz="2800" b="1" dirty="0">
                <a:solidFill>
                  <a:srgbClr val="179984"/>
                </a:solidFill>
              </a:rPr>
              <a:t>«до» </a:t>
            </a:r>
            <a:r>
              <a:rPr lang="ru-RU" sz="2800" b="1" i="1" dirty="0">
                <a:solidFill>
                  <a:srgbClr val="179984"/>
                </a:solidFill>
              </a:rPr>
              <a:t>и </a:t>
            </a:r>
            <a:r>
              <a:rPr lang="ru-RU" sz="2800" b="1" dirty="0">
                <a:solidFill>
                  <a:srgbClr val="179984"/>
                </a:solidFill>
              </a:rPr>
              <a:t>«после»</a:t>
            </a:r>
            <a:r>
              <a:rPr lang="ru-RU" sz="2800" b="1" i="1" dirty="0">
                <a:solidFill>
                  <a:srgbClr val="179984"/>
                </a:solidFill>
              </a:rPr>
              <a:t>. Другими словами</a:t>
            </a:r>
            <a:r>
              <a:rPr lang="ru-RU" sz="2800" b="1" i="1">
                <a:solidFill>
                  <a:srgbClr val="179984"/>
                </a:solidFill>
              </a:rPr>
              <a:t>, </a:t>
            </a:r>
            <a:br>
              <a:rPr lang="en-US" sz="2800" b="1" i="1">
                <a:solidFill>
                  <a:srgbClr val="179984"/>
                </a:solidFill>
              </a:rPr>
            </a:br>
            <a:r>
              <a:rPr lang="ru-RU" sz="2800" b="1" i="1">
                <a:solidFill>
                  <a:srgbClr val="179984"/>
                </a:solidFill>
              </a:rPr>
              <a:t>что </a:t>
            </a:r>
            <a:r>
              <a:rPr lang="ru-RU" sz="2800" b="1" i="1" dirty="0">
                <a:solidFill>
                  <a:srgbClr val="179984"/>
                </a:solidFill>
              </a:rPr>
              <a:t>изменилось? </a:t>
            </a:r>
          </a:p>
        </p:txBody>
      </p:sp>
      <p:pic>
        <p:nvPicPr>
          <p:cNvPr id="6" name="Picture 5">
            <a:extLst>
              <a:ext uri="{FF2B5EF4-FFF2-40B4-BE49-F238E27FC236}">
                <a16:creationId xmlns:a16="http://schemas.microsoft.com/office/drawing/2014/main" id="{B2C72A05-ADCF-3B4A-A2E9-E735F159EBF8}"/>
              </a:ext>
            </a:extLst>
          </p:cNvPr>
          <p:cNvPicPr>
            <a:picLocks noChangeAspect="1"/>
          </p:cNvPicPr>
          <p:nvPr/>
        </p:nvPicPr>
        <p:blipFill>
          <a:blip r:embed="rId4"/>
          <a:stretch>
            <a:fillRect/>
          </a:stretch>
        </p:blipFill>
        <p:spPr>
          <a:xfrm>
            <a:off x="7801610" y="0"/>
            <a:ext cx="4127500" cy="6858000"/>
          </a:xfrm>
          <a:prstGeom prst="rect">
            <a:avLst/>
          </a:prstGeom>
        </p:spPr>
      </p:pic>
    </p:spTree>
    <p:extLst>
      <p:ext uri="{BB962C8B-B14F-4D97-AF65-F5344CB8AC3E}">
        <p14:creationId xmlns:p14="http://schemas.microsoft.com/office/powerpoint/2010/main" val="2390342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ru-RU" dirty="0"/>
              <a:t>Составление своей истории</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027783"/>
            <a:ext cx="10515600" cy="4283282"/>
          </a:xfrm>
        </p:spPr>
        <p:txBody>
          <a:bodyPr>
            <a:noAutofit/>
          </a:bodyPr>
          <a:lstStyle/>
          <a:p>
            <a:pPr>
              <a:lnSpc>
                <a:spcPct val="95000"/>
              </a:lnSpc>
              <a:spcBef>
                <a:spcPts val="0"/>
              </a:spcBef>
              <a:spcAft>
                <a:spcPts val="800"/>
              </a:spcAft>
            </a:pPr>
            <a:r>
              <a:rPr lang="ru-RU" sz="2300" dirty="0">
                <a:ea typeface="Calibri" panose="020F0502020204030204" pitchFamily="34" charset="0"/>
                <a:cs typeface="Times New Roman" panose="02020603050405020304" pitchFamily="18" charset="0"/>
              </a:rPr>
              <a:t>Когда вы начали участвовать в Специальной </a:t>
            </a:r>
            <a:r>
              <a:rPr lang="ru-RU" sz="2300">
                <a:ea typeface="Calibri" panose="020F0502020204030204" pitchFamily="34" charset="0"/>
                <a:cs typeface="Times New Roman" panose="02020603050405020304" pitchFamily="18" charset="0"/>
              </a:rPr>
              <a:t>Олимпиаде </a:t>
            </a:r>
            <a:br>
              <a:rPr lang="en-US" sz="2300">
                <a:ea typeface="Calibri" panose="020F0502020204030204" pitchFamily="34" charset="0"/>
                <a:cs typeface="Times New Roman" panose="02020603050405020304" pitchFamily="18" charset="0"/>
              </a:rPr>
            </a:br>
            <a:r>
              <a:rPr lang="ru-RU" sz="2300">
                <a:ea typeface="Calibri" panose="020F0502020204030204" pitchFamily="34" charset="0"/>
                <a:cs typeface="Times New Roman" panose="02020603050405020304" pitchFamily="18" charset="0"/>
              </a:rPr>
              <a:t>и </a:t>
            </a:r>
            <a:r>
              <a:rPr lang="ru-RU" sz="2300" dirty="0">
                <a:ea typeface="Calibri" panose="020F0502020204030204" pitchFamily="34" charset="0"/>
                <a:cs typeface="Times New Roman" panose="02020603050405020304" pitchFamily="18" charset="0"/>
              </a:rPr>
              <a:t>почему? </a:t>
            </a:r>
          </a:p>
          <a:p>
            <a:pPr>
              <a:lnSpc>
                <a:spcPct val="95000"/>
              </a:lnSpc>
              <a:spcBef>
                <a:spcPts val="0"/>
              </a:spcBef>
              <a:spcAft>
                <a:spcPts val="800"/>
              </a:spcAft>
            </a:pPr>
            <a:r>
              <a:rPr lang="ru-RU" sz="2300" dirty="0">
                <a:ea typeface="Calibri" panose="020F0502020204030204" pitchFamily="34" charset="0"/>
                <a:cs typeface="Times New Roman" panose="02020603050405020304" pitchFamily="18" charset="0"/>
              </a:rPr>
              <a:t>Какие виды спорта вы предпочитаете и почему? </a:t>
            </a:r>
          </a:p>
          <a:p>
            <a:pPr>
              <a:lnSpc>
                <a:spcPct val="95000"/>
              </a:lnSpc>
              <a:spcBef>
                <a:spcPts val="0"/>
              </a:spcBef>
              <a:spcAft>
                <a:spcPts val="800"/>
              </a:spcAft>
            </a:pPr>
            <a:r>
              <a:rPr lang="ru-RU" sz="2300" dirty="0">
                <a:ea typeface="Calibri" panose="020F0502020204030204" pitchFamily="34" charset="0"/>
                <a:cs typeface="Times New Roman" panose="02020603050405020304" pitchFamily="18" charset="0"/>
              </a:rPr>
              <a:t>Как изменилась ваша жизнь с тех пор, как вы начали </a:t>
            </a:r>
            <a:r>
              <a:rPr lang="ru-RU" sz="2300">
                <a:ea typeface="Calibri" panose="020F0502020204030204" pitchFamily="34" charset="0"/>
                <a:cs typeface="Times New Roman" panose="02020603050405020304" pitchFamily="18" charset="0"/>
              </a:rPr>
              <a:t>участвовать </a:t>
            </a:r>
            <a:br>
              <a:rPr lang="en-US" sz="2300">
                <a:ea typeface="Calibri" panose="020F0502020204030204" pitchFamily="34" charset="0"/>
                <a:cs typeface="Times New Roman" panose="02020603050405020304" pitchFamily="18" charset="0"/>
              </a:rPr>
            </a:br>
            <a:r>
              <a:rPr lang="ru-RU" sz="2300">
                <a:ea typeface="Calibri" panose="020F0502020204030204" pitchFamily="34" charset="0"/>
                <a:cs typeface="Times New Roman" panose="02020603050405020304" pitchFamily="18" charset="0"/>
              </a:rPr>
              <a:t>в </a:t>
            </a:r>
            <a:r>
              <a:rPr lang="ru-RU" sz="2300" dirty="0">
                <a:ea typeface="Calibri" panose="020F0502020204030204" pitchFamily="34" charset="0"/>
                <a:cs typeface="Times New Roman" panose="02020603050405020304" pitchFamily="18" charset="0"/>
              </a:rPr>
              <a:t>Специальной Олимпиаде? </a:t>
            </a:r>
          </a:p>
          <a:p>
            <a:pPr>
              <a:lnSpc>
                <a:spcPct val="95000"/>
              </a:lnSpc>
              <a:spcBef>
                <a:spcPts val="0"/>
              </a:spcBef>
              <a:spcAft>
                <a:spcPts val="800"/>
              </a:spcAft>
            </a:pPr>
            <a:r>
              <a:rPr lang="ru-RU" sz="2300" dirty="0">
                <a:ea typeface="Calibri" panose="020F0502020204030204" pitchFamily="34" charset="0"/>
                <a:cs typeface="Times New Roman" panose="02020603050405020304" pitchFamily="18" charset="0"/>
              </a:rPr>
              <a:t>Что для вас значит Специальная Олимпиада? Как она изменила вас?</a:t>
            </a:r>
          </a:p>
          <a:p>
            <a:pPr>
              <a:lnSpc>
                <a:spcPct val="95000"/>
              </a:lnSpc>
              <a:spcBef>
                <a:spcPts val="0"/>
              </a:spcBef>
              <a:spcAft>
                <a:spcPts val="800"/>
              </a:spcAft>
            </a:pPr>
            <a:r>
              <a:rPr lang="ru-RU" sz="2300" dirty="0">
                <a:ea typeface="Calibri" panose="020F0502020204030204" pitchFamily="34" charset="0"/>
                <a:cs typeface="Times New Roman" panose="02020603050405020304" pitchFamily="18" charset="0"/>
              </a:rPr>
              <a:t>Чем вы больше всего гордитесь?</a:t>
            </a:r>
          </a:p>
          <a:p>
            <a:pPr>
              <a:lnSpc>
                <a:spcPct val="95000"/>
              </a:lnSpc>
              <a:spcBef>
                <a:spcPts val="0"/>
              </a:spcBef>
              <a:spcAft>
                <a:spcPts val="800"/>
              </a:spcAft>
            </a:pPr>
            <a:r>
              <a:rPr lang="ru-RU" sz="2300" dirty="0">
                <a:ea typeface="Calibri" panose="020F0502020204030204" pitchFamily="34" charset="0"/>
                <a:cs typeface="Times New Roman" panose="02020603050405020304" pitchFamily="18" charset="0"/>
              </a:rPr>
              <a:t>Как относятся к людям с интеллектуальными нарушениями в вашей стране? Как вы это воспринимаете?</a:t>
            </a:r>
          </a:p>
          <a:p>
            <a:pPr>
              <a:lnSpc>
                <a:spcPct val="95000"/>
              </a:lnSpc>
              <a:spcBef>
                <a:spcPts val="0"/>
              </a:spcBef>
              <a:spcAft>
                <a:spcPts val="800"/>
              </a:spcAft>
            </a:pPr>
            <a:r>
              <a:rPr lang="ru-RU" sz="2300" dirty="0">
                <a:ea typeface="Calibri" panose="020F0502020204030204" pitchFamily="34" charset="0"/>
                <a:cs typeface="Times New Roman" panose="02020603050405020304" pitchFamily="18" charset="0"/>
              </a:rPr>
              <a:t>Как Специальная Олимпиада улучшила это отношение и помогла укрепить единство или связи с сообществом в вашей стране?</a:t>
            </a:r>
          </a:p>
        </p:txBody>
      </p:sp>
      <p:sp>
        <p:nvSpPr>
          <p:cNvPr id="5" name="TextBox 4">
            <a:extLst>
              <a:ext uri="{FF2B5EF4-FFF2-40B4-BE49-F238E27FC236}">
                <a16:creationId xmlns:a16="http://schemas.microsoft.com/office/drawing/2014/main" id="{91340C86-37C0-4B90-8108-045729FAB59A}"/>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927198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ru-RU" b="1" dirty="0">
                <a:solidFill>
                  <a:srgbClr val="016A5F"/>
                </a:solidFill>
              </a:rPr>
              <a:t>Собственная история</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ru-RU" sz="3200" b="1" dirty="0">
                <a:solidFill>
                  <a:srgbClr val="179984"/>
                </a:solidFill>
              </a:rPr>
              <a:t>Задание № 3</a:t>
            </a:r>
          </a:p>
        </p:txBody>
      </p:sp>
      <p:sp>
        <p:nvSpPr>
          <p:cNvPr id="9" name="Content Placeholder 2">
            <a:extLst>
              <a:ext uri="{FF2B5EF4-FFF2-40B4-BE49-F238E27FC236}">
                <a16:creationId xmlns:a16="http://schemas.microsoft.com/office/drawing/2014/main" id="{E01C23F6-F7BF-AC4A-BA98-2DA3650C177B}"/>
              </a:ext>
            </a:extLst>
          </p:cNvPr>
          <p:cNvSpPr txBox="1">
            <a:spLocks/>
          </p:cNvSpPr>
          <p:nvPr/>
        </p:nvSpPr>
        <p:spPr>
          <a:xfrm>
            <a:off x="2610963" y="6069877"/>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ru-RU" sz="3200" b="1" dirty="0">
                <a:solidFill>
                  <a:srgbClr val="179984"/>
                </a:solidFill>
                <a:hlinkClick r:id="rId4"/>
              </a:rPr>
              <a:t>видеоролик</a:t>
            </a:r>
            <a:endParaRPr lang="en-US" sz="3200" b="1" dirty="0">
              <a:solidFill>
                <a:srgbClr val="179984"/>
              </a:solidFill>
            </a:endParaRPr>
          </a:p>
        </p:txBody>
      </p:sp>
      <p:pic>
        <p:nvPicPr>
          <p:cNvPr id="7" name="Picture 6">
            <a:extLst>
              <a:ext uri="{FF2B5EF4-FFF2-40B4-BE49-F238E27FC236}">
                <a16:creationId xmlns:a16="http://schemas.microsoft.com/office/drawing/2014/main" id="{DE6A425D-4FC1-9849-BEB4-9DE615613C7B}"/>
              </a:ext>
            </a:extLst>
          </p:cNvPr>
          <p:cNvPicPr>
            <a:picLocks noChangeAspect="1"/>
          </p:cNvPicPr>
          <p:nvPr/>
        </p:nvPicPr>
        <p:blipFill>
          <a:blip r:embed="rId5"/>
          <a:stretch>
            <a:fillRect/>
          </a:stretch>
        </p:blipFill>
        <p:spPr>
          <a:xfrm>
            <a:off x="2610963" y="1779039"/>
            <a:ext cx="9144000" cy="4483100"/>
          </a:xfrm>
          <a:prstGeom prst="rect">
            <a:avLst/>
          </a:prstGeom>
        </p:spPr>
      </p:pic>
      <p:sp>
        <p:nvSpPr>
          <p:cNvPr id="8" name="TextBox 7">
            <a:extLst>
              <a:ext uri="{FF2B5EF4-FFF2-40B4-BE49-F238E27FC236}">
                <a16:creationId xmlns:a16="http://schemas.microsoft.com/office/drawing/2014/main" id="{43EBA233-DA3C-451F-AEE1-0D5F914AC78D}"/>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076141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ru-RU" dirty="0"/>
              <a:t>Где рассказать свою историю?</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516445"/>
            <a:ext cx="4993640" cy="1731417"/>
          </a:xfrm>
        </p:spPr>
        <p:txBody>
          <a:bodyPr>
            <a:normAutofit/>
          </a:bodyPr>
          <a:lstStyle/>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Где атлеты-лидеры чаще всего рассказывают свои истории?</a:t>
            </a:r>
          </a:p>
        </p:txBody>
      </p:sp>
      <p:pic>
        <p:nvPicPr>
          <p:cNvPr id="5" name="Picture 4">
            <a:extLst>
              <a:ext uri="{FF2B5EF4-FFF2-40B4-BE49-F238E27FC236}">
                <a16:creationId xmlns:a16="http://schemas.microsoft.com/office/drawing/2014/main" id="{A8AD2CD7-7CE2-D443-9DEF-077E2E8E130B}"/>
              </a:ext>
            </a:extLst>
          </p:cNvPr>
          <p:cNvPicPr>
            <a:picLocks noChangeAspect="1"/>
          </p:cNvPicPr>
          <p:nvPr/>
        </p:nvPicPr>
        <p:blipFill>
          <a:blip r:embed="rId4"/>
          <a:stretch>
            <a:fillRect/>
          </a:stretch>
        </p:blipFill>
        <p:spPr>
          <a:xfrm rot="409484">
            <a:off x="6514687" y="2265643"/>
            <a:ext cx="3913720" cy="2834073"/>
          </a:xfrm>
          <a:prstGeom prst="rect">
            <a:avLst/>
          </a:prstGeom>
        </p:spPr>
      </p:pic>
      <p:sp>
        <p:nvSpPr>
          <p:cNvPr id="6" name="TextBox 5">
            <a:extLst>
              <a:ext uri="{FF2B5EF4-FFF2-40B4-BE49-F238E27FC236}">
                <a16:creationId xmlns:a16="http://schemas.microsoft.com/office/drawing/2014/main" id="{AEC289F7-53F7-4D43-A885-A8E9BA374B73}"/>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2790731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6913880" cy="1789865"/>
          </a:xfrm>
        </p:spPr>
        <p:txBody>
          <a:bodyPr>
            <a:normAutofit/>
          </a:bodyPr>
          <a:lstStyle/>
          <a:p>
            <a:r>
              <a:rPr lang="ru-RU" dirty="0"/>
              <a:t>История </a:t>
            </a:r>
            <a:r>
              <a:rPr lang="ru-RU"/>
              <a:t>в </a:t>
            </a:r>
            <a:br>
              <a:rPr lang="en-US"/>
            </a:br>
            <a:r>
              <a:rPr lang="ru-RU"/>
              <a:t>социальных </a:t>
            </a:r>
            <a:r>
              <a:rPr lang="ru-RU" dirty="0"/>
              <a:t>сетях</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779623"/>
            <a:ext cx="4993640" cy="2452777"/>
          </a:xfrm>
        </p:spPr>
        <p:txBody>
          <a:bodyPr>
            <a:noAutofit/>
          </a:bodyPr>
          <a:lstStyle/>
          <a:p>
            <a:pPr>
              <a:lnSpc>
                <a:spcPct val="120000"/>
              </a:lnSpc>
              <a:spcBef>
                <a:spcPts val="0"/>
              </a:spcBef>
              <a:spcAft>
                <a:spcPts val="800"/>
              </a:spcAft>
            </a:pPr>
            <a:r>
              <a:rPr lang="ru-RU" sz="2600" dirty="0">
                <a:ea typeface="Calibri" panose="020F0502020204030204" pitchFamily="34" charset="0"/>
                <a:cs typeface="Times New Roman" panose="02020603050405020304" pitchFamily="18" charset="0"/>
              </a:rPr>
              <a:t>Вы контролируете ситуацию.</a:t>
            </a:r>
          </a:p>
          <a:p>
            <a:pPr>
              <a:lnSpc>
                <a:spcPct val="120000"/>
              </a:lnSpc>
              <a:spcBef>
                <a:spcPts val="0"/>
              </a:spcBef>
              <a:spcAft>
                <a:spcPts val="800"/>
              </a:spcAft>
            </a:pPr>
            <a:r>
              <a:rPr lang="ru-RU" sz="2600" dirty="0">
                <a:ea typeface="Calibri" panose="020F0502020204030204" pitchFamily="34" charset="0"/>
                <a:cs typeface="Times New Roman" panose="02020603050405020304" pitchFamily="18" charset="0"/>
              </a:rPr>
              <a:t>Делитесь тем, чем готовы. </a:t>
            </a:r>
          </a:p>
          <a:p>
            <a:pPr>
              <a:lnSpc>
                <a:spcPct val="120000"/>
              </a:lnSpc>
              <a:spcBef>
                <a:spcPts val="0"/>
              </a:spcBef>
              <a:spcAft>
                <a:spcPts val="800"/>
              </a:spcAft>
            </a:pPr>
            <a:r>
              <a:rPr lang="ru-RU" sz="2600" dirty="0">
                <a:ea typeface="Calibri" panose="020F0502020204030204" pitchFamily="34" charset="0"/>
                <a:cs typeface="Times New Roman" panose="02020603050405020304" pitchFamily="18" charset="0"/>
              </a:rPr>
              <a:t>Будьте собой, будьте честными и открытыми.</a:t>
            </a:r>
          </a:p>
          <a:p>
            <a:pPr>
              <a:lnSpc>
                <a:spcPct val="120000"/>
              </a:lnSpc>
              <a:spcBef>
                <a:spcPts val="0"/>
              </a:spcBef>
              <a:spcAft>
                <a:spcPts val="800"/>
              </a:spcAft>
            </a:pPr>
            <a:r>
              <a:rPr lang="ru-RU" sz="2600" dirty="0">
                <a:ea typeface="Calibri" panose="020F0502020204030204" pitchFamily="34" charset="0"/>
                <a:cs typeface="Times New Roman" panose="02020603050405020304" pitchFamily="18" charset="0"/>
              </a:rPr>
              <a:t>Используйте #ХЭШТЕГИ. </a:t>
            </a:r>
          </a:p>
          <a:p>
            <a:pPr>
              <a:lnSpc>
                <a:spcPct val="120000"/>
              </a:lnSpc>
              <a:spcBef>
                <a:spcPts val="0"/>
              </a:spcBef>
              <a:spcAft>
                <a:spcPts val="800"/>
              </a:spcAft>
            </a:pPr>
            <a:endParaRPr lang="en-US" sz="2600"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2C4780C-A1E8-DA42-925A-407DD8D4FB29}"/>
              </a:ext>
            </a:extLst>
          </p:cNvPr>
          <p:cNvPicPr>
            <a:picLocks noChangeAspect="1"/>
          </p:cNvPicPr>
          <p:nvPr/>
        </p:nvPicPr>
        <p:blipFill>
          <a:blip r:embed="rId4"/>
          <a:srcRect/>
          <a:stretch/>
        </p:blipFill>
        <p:spPr>
          <a:xfrm>
            <a:off x="8483927" y="0"/>
            <a:ext cx="3388975" cy="7003477"/>
          </a:xfrm>
          <a:prstGeom prst="rect">
            <a:avLst/>
          </a:prstGeom>
        </p:spPr>
      </p:pic>
    </p:spTree>
    <p:extLst>
      <p:ext uri="{BB962C8B-B14F-4D97-AF65-F5344CB8AC3E}">
        <p14:creationId xmlns:p14="http://schemas.microsoft.com/office/powerpoint/2010/main" val="2461620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ru-RU" b="1" dirty="0">
                <a:solidFill>
                  <a:schemeClr val="bg1"/>
                </a:solidFill>
              </a:rPr>
              <a:t>Есть вопросы?</a:t>
            </a:r>
          </a:p>
        </p:txBody>
      </p:sp>
      <p:sp>
        <p:nvSpPr>
          <p:cNvPr id="3" name="TextBox 2">
            <a:extLst>
              <a:ext uri="{FF2B5EF4-FFF2-40B4-BE49-F238E27FC236}">
                <a16:creationId xmlns:a16="http://schemas.microsoft.com/office/drawing/2014/main" id="{C47B06CC-A314-4A7A-A170-FB3F609BB626}"/>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272256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Ожидания</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70"/>
            <a:ext cx="10515600" cy="3180328"/>
          </a:xfrm>
        </p:spPr>
        <p:txBody>
          <a:bodyPr/>
          <a:lstStyle/>
          <a:p>
            <a:pPr marL="342892" indent="-342892" algn="just">
              <a:lnSpc>
                <a:spcPct val="150000"/>
              </a:lnSpc>
            </a:pPr>
            <a:r>
              <a:rPr lang="ru-RU" dirty="0">
                <a:latin typeface="Ubuntu Light" panose="020B0304030602030204" pitchFamily="34" charset="0"/>
              </a:rPr>
              <a:t>С уважением относитесь к говорящему.</a:t>
            </a:r>
          </a:p>
          <a:p>
            <a:pPr marL="342892" indent="-342892" algn="just">
              <a:lnSpc>
                <a:spcPct val="150000"/>
              </a:lnSpc>
            </a:pPr>
            <a:r>
              <a:rPr lang="ru-RU" dirty="0">
                <a:latin typeface="Ubuntu Light" panose="020B0304030602030204" pitchFamily="34" charset="0"/>
              </a:rPr>
              <a:t>Принимайте активное участие в занятии.</a:t>
            </a:r>
          </a:p>
          <a:p>
            <a:pPr marL="342892" indent="-342892" algn="just">
              <a:lnSpc>
                <a:spcPct val="150000"/>
              </a:lnSpc>
            </a:pPr>
            <a:r>
              <a:rPr lang="ru-RU" dirty="0">
                <a:latin typeface="Ubuntu Light" panose="020B0304030602030204" pitchFamily="34" charset="0"/>
              </a:rPr>
              <a:t>Задавайте вопросы.</a:t>
            </a:r>
          </a:p>
          <a:p>
            <a:pPr marL="342892" indent="-342892" algn="just">
              <a:lnSpc>
                <a:spcPct val="150000"/>
              </a:lnSpc>
            </a:pPr>
            <a:r>
              <a:rPr lang="ru-RU" dirty="0">
                <a:latin typeface="Ubuntu Light" panose="020B0304030602030204" pitchFamily="34" charset="0"/>
              </a:rPr>
              <a:t>Старайтесь не отвлекаться.</a:t>
            </a:r>
          </a:p>
          <a:p>
            <a:endParaRPr lang="en-US"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b="1" dirty="0">
                <a:solidFill>
                  <a:srgbClr val="179984"/>
                </a:solidFill>
              </a:rPr>
              <a:t>от атлетов</a:t>
            </a:r>
          </a:p>
        </p:txBody>
      </p:sp>
      <p:sp>
        <p:nvSpPr>
          <p:cNvPr id="5" name="TextBox 4">
            <a:extLst>
              <a:ext uri="{FF2B5EF4-FFF2-40B4-BE49-F238E27FC236}">
                <a16:creationId xmlns:a16="http://schemas.microsoft.com/office/drawing/2014/main" id="{54ADCEA0-2A2A-4E19-88B9-8EA63292D342}"/>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403560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ru-RU" dirty="0">
                <a:solidFill>
                  <a:schemeClr val="bg1"/>
                </a:solidFill>
              </a:rPr>
              <a:t>Урок 2. Написание речи</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209524"/>
            <a:ext cx="10515600" cy="1621397"/>
          </a:xfrm>
        </p:spPr>
        <p:txBody>
          <a:bodyPr>
            <a:noAutofit/>
          </a:bodyPr>
          <a:lstStyle/>
          <a:p>
            <a:pPr marL="257168" indent="-257168" algn="just">
              <a:lnSpc>
                <a:spcPct val="150000"/>
              </a:lnSpc>
            </a:pPr>
            <a:r>
              <a:rPr lang="ru-RU" sz="2600" b="1" dirty="0">
                <a:solidFill>
                  <a:schemeClr val="bg1"/>
                </a:solidFill>
                <a:latin typeface="Ubuntu Light" panose="020B0304030602030204" pitchFamily="34" charset="0"/>
              </a:rPr>
              <a:t>Этапы написания речи.</a:t>
            </a:r>
          </a:p>
          <a:p>
            <a:pPr marL="257168" indent="-257168" algn="just">
              <a:lnSpc>
                <a:spcPct val="150000"/>
              </a:lnSpc>
            </a:pPr>
            <a:r>
              <a:rPr lang="ru-RU" sz="2600" b="1" dirty="0">
                <a:solidFill>
                  <a:schemeClr val="bg1"/>
                </a:solidFill>
                <a:latin typeface="Ubuntu Light" panose="020B0304030602030204" pitchFamily="34" charset="0"/>
              </a:rPr>
              <a:t>Важность совместной работы при написании речи.</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883961"/>
            <a:ext cx="10515600" cy="781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ru-RU" sz="37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План урока</a:t>
            </a:r>
          </a:p>
        </p:txBody>
      </p:sp>
    </p:spTree>
    <p:extLst>
      <p:ext uri="{BB962C8B-B14F-4D97-AF65-F5344CB8AC3E}">
        <p14:creationId xmlns:p14="http://schemas.microsoft.com/office/powerpoint/2010/main" val="3100541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ru-RU" b="1" dirty="0">
                <a:solidFill>
                  <a:srgbClr val="016A5F"/>
                </a:solidFill>
              </a:rPr>
              <a:t>Что такое речь?</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121387" y="1782904"/>
            <a:ext cx="0" cy="4479235"/>
          </a:xfrm>
          <a:prstGeom prst="line">
            <a:avLst/>
          </a:prstGeom>
          <a:ln w="3810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97225">
            <a:solidFill>
              <a:srgbClr val="016A5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367CB27-F126-5148-A092-6634F2E30B1F}"/>
              </a:ext>
            </a:extLst>
          </p:cNvPr>
          <p:cNvPicPr>
            <a:picLocks noChangeAspect="1"/>
          </p:cNvPicPr>
          <p:nvPr/>
        </p:nvPicPr>
        <p:blipFill>
          <a:blip r:embed="rId4"/>
          <a:stretch>
            <a:fillRect/>
          </a:stretch>
        </p:blipFill>
        <p:spPr>
          <a:xfrm>
            <a:off x="3180080" y="1782904"/>
            <a:ext cx="7315197" cy="4490718"/>
          </a:xfrm>
          <a:prstGeom prst="rect">
            <a:avLst/>
          </a:prstGeom>
        </p:spPr>
      </p:pic>
      <p:sp>
        <p:nvSpPr>
          <p:cNvPr id="7" name="TextBox 6">
            <a:extLst>
              <a:ext uri="{FF2B5EF4-FFF2-40B4-BE49-F238E27FC236}">
                <a16:creationId xmlns:a16="http://schemas.microsoft.com/office/drawing/2014/main" id="{3350E3CC-5BE9-49A7-8317-6756BBCCEE63}"/>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7862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Типы речей</a:t>
            </a:r>
          </a:p>
        </p:txBody>
      </p:sp>
      <p:graphicFrame>
        <p:nvGraphicFramePr>
          <p:cNvPr id="6" name="Table 5">
            <a:extLst>
              <a:ext uri="{FF2B5EF4-FFF2-40B4-BE49-F238E27FC236}">
                <a16:creationId xmlns:a16="http://schemas.microsoft.com/office/drawing/2014/main" id="{FD07E69A-F3B4-9542-BB94-D11FEAEC83BE}"/>
              </a:ext>
            </a:extLst>
          </p:cNvPr>
          <p:cNvGraphicFramePr>
            <a:graphicFrameLocks noGrp="1"/>
          </p:cNvGraphicFramePr>
          <p:nvPr>
            <p:extLst>
              <p:ext uri="{D42A27DB-BD31-4B8C-83A1-F6EECF244321}">
                <p14:modId xmlns:p14="http://schemas.microsoft.com/office/powerpoint/2010/main" val="1216709060"/>
              </p:ext>
            </p:extLst>
          </p:nvPr>
        </p:nvGraphicFramePr>
        <p:xfrm>
          <a:off x="693820" y="4410658"/>
          <a:ext cx="11104203" cy="1488576"/>
        </p:xfrm>
        <a:graphic>
          <a:graphicData uri="http://schemas.openxmlformats.org/drawingml/2006/table">
            <a:tbl>
              <a:tblPr firstRow="1" firstCol="1" bandRow="1">
                <a:tableStyleId>{3B4B98B0-60AC-42C2-AFA5-B58CD77FA1E5}</a:tableStyleId>
              </a:tblPr>
              <a:tblGrid>
                <a:gridCol w="3700609">
                  <a:extLst>
                    <a:ext uri="{9D8B030D-6E8A-4147-A177-3AD203B41FA5}">
                      <a16:colId xmlns:a16="http://schemas.microsoft.com/office/drawing/2014/main" val="3009494789"/>
                    </a:ext>
                  </a:extLst>
                </a:gridCol>
                <a:gridCol w="3701797">
                  <a:extLst>
                    <a:ext uri="{9D8B030D-6E8A-4147-A177-3AD203B41FA5}">
                      <a16:colId xmlns:a16="http://schemas.microsoft.com/office/drawing/2014/main" val="3780488302"/>
                    </a:ext>
                  </a:extLst>
                </a:gridCol>
                <a:gridCol w="3701797">
                  <a:extLst>
                    <a:ext uri="{9D8B030D-6E8A-4147-A177-3AD203B41FA5}">
                      <a16:colId xmlns:a16="http://schemas.microsoft.com/office/drawing/2014/main" val="3370377019"/>
                    </a:ext>
                  </a:extLst>
                </a:gridCol>
              </a:tblGrid>
              <a:tr h="351880">
                <a:tc>
                  <a:txBody>
                    <a:bodyPr/>
                    <a:lstStyle/>
                    <a:p>
                      <a:pPr marL="0" marR="0" algn="ctr">
                        <a:lnSpc>
                          <a:spcPct val="100000"/>
                        </a:lnSpc>
                        <a:spcBef>
                          <a:spcPts val="0"/>
                        </a:spcBef>
                        <a:spcAft>
                          <a:spcPts val="0"/>
                        </a:spcAft>
                      </a:pPr>
                      <a:r>
                        <a:rPr lang="ru-RU" sz="1800" dirty="0">
                          <a:solidFill>
                            <a:srgbClr val="179984"/>
                          </a:solidFill>
                          <a:effectLst/>
                          <a:latin typeface="Ubuntu" panose="020B0504030602030204" pitchFamily="34" charset="0"/>
                        </a:rPr>
                        <a:t>Информационная</a:t>
                      </a:r>
                      <a:endParaRPr lang="en-US" sz="1800" dirty="0">
                        <a:solidFill>
                          <a:srgbClr val="179984"/>
                        </a:solidFill>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tc>
                <a:tc>
                  <a:txBody>
                    <a:bodyPr/>
                    <a:lstStyle/>
                    <a:p>
                      <a:pPr marL="0" marR="0" algn="ctr">
                        <a:lnSpc>
                          <a:spcPct val="100000"/>
                        </a:lnSpc>
                        <a:spcBef>
                          <a:spcPts val="0"/>
                        </a:spcBef>
                        <a:spcAft>
                          <a:spcPts val="0"/>
                        </a:spcAft>
                      </a:pPr>
                      <a:r>
                        <a:rPr lang="ru-RU" sz="1800" dirty="0">
                          <a:solidFill>
                            <a:srgbClr val="179984"/>
                          </a:solidFill>
                          <a:effectLst/>
                          <a:latin typeface="Ubuntu" panose="020B0504030602030204" pitchFamily="34" charset="0"/>
                        </a:rPr>
                        <a:t>Убеждающая</a:t>
                      </a:r>
                      <a:endParaRPr lang="en-US" sz="1800" dirty="0">
                        <a:solidFill>
                          <a:srgbClr val="179984"/>
                        </a:solidFill>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tc>
                <a:tc>
                  <a:txBody>
                    <a:bodyPr/>
                    <a:lstStyle/>
                    <a:p>
                      <a:pPr marL="0" marR="0" algn="ctr">
                        <a:lnSpc>
                          <a:spcPct val="100000"/>
                        </a:lnSpc>
                        <a:spcBef>
                          <a:spcPts val="0"/>
                        </a:spcBef>
                        <a:spcAft>
                          <a:spcPts val="0"/>
                        </a:spcAft>
                      </a:pPr>
                      <a:r>
                        <a:rPr lang="ru-RU" sz="1800" dirty="0">
                          <a:solidFill>
                            <a:srgbClr val="179984"/>
                          </a:solidFill>
                          <a:effectLst/>
                          <a:latin typeface="Ubuntu" panose="020B0504030602030204" pitchFamily="34" charset="0"/>
                        </a:rPr>
                        <a:t>Развлекательная</a:t>
                      </a:r>
                      <a:endParaRPr lang="en-US" sz="1800" dirty="0">
                        <a:solidFill>
                          <a:srgbClr val="179984"/>
                        </a:solidFill>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tc>
                <a:extLst>
                  <a:ext uri="{0D108BD9-81ED-4DB2-BD59-A6C34878D82A}">
                    <a16:rowId xmlns:a16="http://schemas.microsoft.com/office/drawing/2014/main" val="3154514235"/>
                  </a:ext>
                </a:extLst>
              </a:tr>
              <a:tr h="1136696">
                <a:tc>
                  <a:txBody>
                    <a:bodyPr/>
                    <a:lstStyle/>
                    <a:p>
                      <a:pPr marL="0" marR="0">
                        <a:lnSpc>
                          <a:spcPct val="100000"/>
                        </a:lnSpc>
                        <a:spcBef>
                          <a:spcPts val="0"/>
                        </a:spcBef>
                        <a:spcAft>
                          <a:spcPts val="0"/>
                        </a:spcAft>
                      </a:pPr>
                      <a:r>
                        <a:rPr lang="ru-RU" sz="1800" b="0">
                          <a:effectLst/>
                          <a:latin typeface="Ubuntu" panose="020B0504030602030204" pitchFamily="34" charset="0"/>
                        </a:rPr>
                        <a:t>Цель </a:t>
                      </a:r>
                      <a:r>
                        <a:rPr lang="ru-RU" sz="1800" b="0" dirty="0">
                          <a:effectLst/>
                          <a:latin typeface="Ubuntu" panose="020B0504030602030204" pitchFamily="34" charset="0"/>
                        </a:rPr>
                        <a:t>состоит в том, чтобы информировать и просвещать.</a:t>
                      </a:r>
                      <a:endParaRPr lang="en-US" sz="1800" b="0" dirty="0">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nchor="ctr">
                    <a:solidFill>
                      <a:srgbClr val="179984">
                        <a:alpha val="20000"/>
                      </a:srgbClr>
                    </a:solidFill>
                  </a:tcPr>
                </a:tc>
                <a:tc>
                  <a:txBody>
                    <a:bodyPr/>
                    <a:lstStyle/>
                    <a:p>
                      <a:pPr marL="0" marR="0">
                        <a:lnSpc>
                          <a:spcPct val="100000"/>
                        </a:lnSpc>
                        <a:spcBef>
                          <a:spcPts val="0"/>
                        </a:spcBef>
                        <a:spcAft>
                          <a:spcPts val="0"/>
                        </a:spcAft>
                      </a:pPr>
                      <a:r>
                        <a:rPr lang="ru-RU" sz="1800">
                          <a:effectLst/>
                          <a:latin typeface="Ubuntu" panose="020B0504030602030204" pitchFamily="34" charset="0"/>
                        </a:rPr>
                        <a:t>Цель </a:t>
                      </a:r>
                      <a:r>
                        <a:rPr lang="ru-RU" sz="1800" dirty="0">
                          <a:effectLst/>
                          <a:latin typeface="Ubuntu" panose="020B0504030602030204" pitchFamily="34" charset="0"/>
                        </a:rPr>
                        <a:t>состоит в том, чтобы вызвать определенные чувства и мысли и побудить к действию.</a:t>
                      </a:r>
                      <a:endParaRPr lang="en-US" sz="1800" dirty="0">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nchor="ctr">
                    <a:solidFill>
                      <a:srgbClr val="179984">
                        <a:alpha val="20000"/>
                      </a:srgbClr>
                    </a:solidFill>
                  </a:tcPr>
                </a:tc>
                <a:tc>
                  <a:txBody>
                    <a:bodyPr/>
                    <a:lstStyle/>
                    <a:p>
                      <a:pPr marL="0" marR="0">
                        <a:lnSpc>
                          <a:spcPct val="100000"/>
                        </a:lnSpc>
                        <a:spcBef>
                          <a:spcPts val="0"/>
                        </a:spcBef>
                        <a:spcAft>
                          <a:spcPts val="0"/>
                        </a:spcAft>
                      </a:pPr>
                      <a:r>
                        <a:rPr lang="ru-RU" sz="1800">
                          <a:effectLst/>
                          <a:latin typeface="Ubuntu" panose="020B0504030602030204" pitchFamily="34" charset="0"/>
                        </a:rPr>
                        <a:t>Цель </a:t>
                      </a:r>
                      <a:r>
                        <a:rPr lang="ru-RU" sz="1800" dirty="0">
                          <a:effectLst/>
                          <a:latin typeface="Ubuntu" panose="020B0504030602030204" pitchFamily="34" charset="0"/>
                        </a:rPr>
                        <a:t>состоит в том, чтобы привлечь внимание с помощью забавного сообщения.</a:t>
                      </a:r>
                      <a:endParaRPr lang="en-US" sz="1800" dirty="0">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nchor="ctr">
                    <a:solidFill>
                      <a:srgbClr val="179984">
                        <a:alpha val="20000"/>
                      </a:srgbClr>
                    </a:solidFill>
                  </a:tcPr>
                </a:tc>
                <a:extLst>
                  <a:ext uri="{0D108BD9-81ED-4DB2-BD59-A6C34878D82A}">
                    <a16:rowId xmlns:a16="http://schemas.microsoft.com/office/drawing/2014/main" val="878519130"/>
                  </a:ext>
                </a:extLst>
              </a:tr>
            </a:tbl>
          </a:graphicData>
        </a:graphic>
      </p:graphicFrame>
      <p:sp>
        <p:nvSpPr>
          <p:cNvPr id="7" name="Title 1">
            <a:extLst>
              <a:ext uri="{FF2B5EF4-FFF2-40B4-BE49-F238E27FC236}">
                <a16:creationId xmlns:a16="http://schemas.microsoft.com/office/drawing/2014/main" id="{61D55BCD-BC7E-4749-811B-F12DB9E0A550}"/>
              </a:ext>
            </a:extLst>
          </p:cNvPr>
          <p:cNvSpPr txBox="1">
            <a:spLocks/>
          </p:cNvSpPr>
          <p:nvPr/>
        </p:nvSpPr>
        <p:spPr>
          <a:xfrm>
            <a:off x="323038" y="3080083"/>
            <a:ext cx="3965796" cy="956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ru-RU" sz="2400" b="1" dirty="0">
                <a:solidFill>
                  <a:srgbClr val="179984"/>
                </a:solidFill>
              </a:rPr>
              <a:t>ИНФОРМАЦИОННАЯ</a:t>
            </a:r>
          </a:p>
        </p:txBody>
      </p:sp>
      <p:sp>
        <p:nvSpPr>
          <p:cNvPr id="8" name="Title 1">
            <a:extLst>
              <a:ext uri="{FF2B5EF4-FFF2-40B4-BE49-F238E27FC236}">
                <a16:creationId xmlns:a16="http://schemas.microsoft.com/office/drawing/2014/main" id="{C0C6209F-5253-C844-93B9-6D005D9AD070}"/>
              </a:ext>
            </a:extLst>
          </p:cNvPr>
          <p:cNvSpPr txBox="1">
            <a:spLocks/>
          </p:cNvSpPr>
          <p:nvPr/>
        </p:nvSpPr>
        <p:spPr>
          <a:xfrm>
            <a:off x="4795526" y="3080083"/>
            <a:ext cx="2900790" cy="956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ru-RU" sz="2400" b="1" dirty="0">
                <a:solidFill>
                  <a:srgbClr val="179984"/>
                </a:solidFill>
              </a:rPr>
              <a:t>УБЕЖДАЮЩАЯ</a:t>
            </a:r>
          </a:p>
        </p:txBody>
      </p:sp>
      <p:sp>
        <p:nvSpPr>
          <p:cNvPr id="9" name="Title 1">
            <a:extLst>
              <a:ext uri="{FF2B5EF4-FFF2-40B4-BE49-F238E27FC236}">
                <a16:creationId xmlns:a16="http://schemas.microsoft.com/office/drawing/2014/main" id="{FE475637-B769-7F4A-8707-CD670351725C}"/>
              </a:ext>
            </a:extLst>
          </p:cNvPr>
          <p:cNvSpPr txBox="1">
            <a:spLocks/>
          </p:cNvSpPr>
          <p:nvPr/>
        </p:nvSpPr>
        <p:spPr>
          <a:xfrm>
            <a:off x="8185148" y="3080083"/>
            <a:ext cx="3477766" cy="956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ru-RU" sz="2400" b="1" dirty="0">
                <a:solidFill>
                  <a:srgbClr val="179984"/>
                </a:solidFill>
              </a:rPr>
              <a:t>РАЗВЛЕКАТЕЛЬНАЯ</a:t>
            </a:r>
          </a:p>
        </p:txBody>
      </p:sp>
      <p:pic>
        <p:nvPicPr>
          <p:cNvPr id="11" name="Picture 10">
            <a:extLst>
              <a:ext uri="{FF2B5EF4-FFF2-40B4-BE49-F238E27FC236}">
                <a16:creationId xmlns:a16="http://schemas.microsoft.com/office/drawing/2014/main" id="{B3F84D43-CA46-EB40-BFF0-7BCC37155B8D}"/>
              </a:ext>
            </a:extLst>
          </p:cNvPr>
          <p:cNvPicPr>
            <a:picLocks noChangeAspect="1"/>
          </p:cNvPicPr>
          <p:nvPr/>
        </p:nvPicPr>
        <p:blipFill>
          <a:blip r:embed="rId4"/>
          <a:stretch>
            <a:fillRect/>
          </a:stretch>
        </p:blipFill>
        <p:spPr>
          <a:xfrm>
            <a:off x="9347395" y="2034672"/>
            <a:ext cx="1016000" cy="1016000"/>
          </a:xfrm>
          <a:prstGeom prst="rect">
            <a:avLst/>
          </a:prstGeom>
        </p:spPr>
      </p:pic>
      <p:pic>
        <p:nvPicPr>
          <p:cNvPr id="13" name="Picture 12">
            <a:extLst>
              <a:ext uri="{FF2B5EF4-FFF2-40B4-BE49-F238E27FC236}">
                <a16:creationId xmlns:a16="http://schemas.microsoft.com/office/drawing/2014/main" id="{6C6B8D31-C3A0-6D4A-B051-1B3FA516E7DC}"/>
              </a:ext>
            </a:extLst>
          </p:cNvPr>
          <p:cNvPicPr>
            <a:picLocks noChangeAspect="1"/>
          </p:cNvPicPr>
          <p:nvPr/>
        </p:nvPicPr>
        <p:blipFill>
          <a:blip r:embed="rId5"/>
          <a:stretch>
            <a:fillRect/>
          </a:stretch>
        </p:blipFill>
        <p:spPr>
          <a:xfrm>
            <a:off x="1797936" y="2034673"/>
            <a:ext cx="1016000" cy="1016000"/>
          </a:xfrm>
          <a:prstGeom prst="rect">
            <a:avLst/>
          </a:prstGeom>
        </p:spPr>
      </p:pic>
      <p:pic>
        <p:nvPicPr>
          <p:cNvPr id="15" name="Picture 14">
            <a:extLst>
              <a:ext uri="{FF2B5EF4-FFF2-40B4-BE49-F238E27FC236}">
                <a16:creationId xmlns:a16="http://schemas.microsoft.com/office/drawing/2014/main" id="{021E74AE-7A98-0C40-B4FF-2E9E611EFEEE}"/>
              </a:ext>
            </a:extLst>
          </p:cNvPr>
          <p:cNvPicPr>
            <a:picLocks noChangeAspect="1"/>
          </p:cNvPicPr>
          <p:nvPr/>
        </p:nvPicPr>
        <p:blipFill>
          <a:blip r:embed="rId6"/>
          <a:stretch>
            <a:fillRect/>
          </a:stretch>
        </p:blipFill>
        <p:spPr>
          <a:xfrm>
            <a:off x="5922071" y="2072773"/>
            <a:ext cx="647700" cy="977900"/>
          </a:xfrm>
          <a:prstGeom prst="rect">
            <a:avLst/>
          </a:prstGeom>
        </p:spPr>
      </p:pic>
      <p:sp>
        <p:nvSpPr>
          <p:cNvPr id="10" name="TextBox 9">
            <a:extLst>
              <a:ext uri="{FF2B5EF4-FFF2-40B4-BE49-F238E27FC236}">
                <a16:creationId xmlns:a16="http://schemas.microsoft.com/office/drawing/2014/main" id="{0F578038-502C-4E48-AC51-587F06D3970E}"/>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742238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ru-RU" b="1" dirty="0">
                <a:solidFill>
                  <a:srgbClr val="016A5F"/>
                </a:solidFill>
              </a:rPr>
              <a:t>Собственная история</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ru-RU" sz="3200" b="1" dirty="0">
                <a:solidFill>
                  <a:srgbClr val="179984"/>
                </a:solidFill>
              </a:rPr>
              <a:t>Задание № 1</a:t>
            </a:r>
          </a:p>
        </p:txBody>
      </p:sp>
      <p:pic>
        <p:nvPicPr>
          <p:cNvPr id="8" name="Picture 7">
            <a:extLst>
              <a:ext uri="{FF2B5EF4-FFF2-40B4-BE49-F238E27FC236}">
                <a16:creationId xmlns:a16="http://schemas.microsoft.com/office/drawing/2014/main" id="{5F7CFE54-3F04-4D44-89EB-39F22831A67D}"/>
              </a:ext>
            </a:extLst>
          </p:cNvPr>
          <p:cNvPicPr>
            <a:picLocks noChangeAspect="1"/>
          </p:cNvPicPr>
          <p:nvPr/>
        </p:nvPicPr>
        <p:blipFill>
          <a:blip r:embed="rId4"/>
          <a:stretch>
            <a:fillRect/>
          </a:stretch>
        </p:blipFill>
        <p:spPr>
          <a:xfrm>
            <a:off x="2641599" y="1780185"/>
            <a:ext cx="8333459" cy="4479235"/>
          </a:xfrm>
          <a:prstGeom prst="rect">
            <a:avLst/>
          </a:prstGeom>
        </p:spPr>
      </p:pic>
      <p:sp>
        <p:nvSpPr>
          <p:cNvPr id="7" name="TextBox 6">
            <a:extLst>
              <a:ext uri="{FF2B5EF4-FFF2-40B4-BE49-F238E27FC236}">
                <a16:creationId xmlns:a16="http://schemas.microsoft.com/office/drawing/2014/main" id="{B8C47E66-C96E-429E-BC69-4E09834BB7B5}"/>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47046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Цель речи</a:t>
            </a:r>
          </a:p>
        </p:txBody>
      </p:sp>
      <p:sp>
        <p:nvSpPr>
          <p:cNvPr id="4" name="Title 1">
            <a:extLst>
              <a:ext uri="{FF2B5EF4-FFF2-40B4-BE49-F238E27FC236}">
                <a16:creationId xmlns:a16="http://schemas.microsoft.com/office/drawing/2014/main" id="{4A08794A-A560-DE4C-B118-944C6E0785BB}"/>
              </a:ext>
            </a:extLst>
          </p:cNvPr>
          <p:cNvSpPr txBox="1">
            <a:spLocks/>
          </p:cNvSpPr>
          <p:nvPr/>
        </p:nvSpPr>
        <p:spPr>
          <a:xfrm>
            <a:off x="5417042" y="1869875"/>
            <a:ext cx="2872716" cy="1236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К кому вы обращаетесь?</a:t>
            </a:r>
          </a:p>
        </p:txBody>
      </p:sp>
      <p:sp>
        <p:nvSpPr>
          <p:cNvPr id="6" name="Title 1">
            <a:extLst>
              <a:ext uri="{FF2B5EF4-FFF2-40B4-BE49-F238E27FC236}">
                <a16:creationId xmlns:a16="http://schemas.microsoft.com/office/drawing/2014/main" id="{AC513B6C-ED83-444F-BA2F-050CBB119F04}"/>
              </a:ext>
            </a:extLst>
          </p:cNvPr>
          <p:cNvSpPr txBox="1">
            <a:spLocks/>
          </p:cNvSpPr>
          <p:nvPr/>
        </p:nvSpPr>
        <p:spPr>
          <a:xfrm>
            <a:off x="8582527" y="3429000"/>
            <a:ext cx="3609473" cy="10857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О чем вы хотите им сообщить?</a:t>
            </a:r>
          </a:p>
        </p:txBody>
      </p:sp>
      <p:sp>
        <p:nvSpPr>
          <p:cNvPr id="7" name="Title 1">
            <a:extLst>
              <a:ext uri="{FF2B5EF4-FFF2-40B4-BE49-F238E27FC236}">
                <a16:creationId xmlns:a16="http://schemas.microsoft.com/office/drawing/2014/main" id="{81ED716B-10B8-2B45-9676-D6E4E8E3D75A}"/>
              </a:ext>
            </a:extLst>
          </p:cNvPr>
          <p:cNvSpPr txBox="1">
            <a:spLocks/>
          </p:cNvSpPr>
          <p:nvPr/>
        </p:nvSpPr>
        <p:spPr>
          <a:xfrm>
            <a:off x="5380946" y="5067755"/>
            <a:ext cx="2370437" cy="1425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Какие чувства вы хотите вызвать?</a:t>
            </a:r>
          </a:p>
        </p:txBody>
      </p:sp>
      <p:sp>
        <p:nvSpPr>
          <p:cNvPr id="8" name="Title 1">
            <a:extLst>
              <a:ext uri="{FF2B5EF4-FFF2-40B4-BE49-F238E27FC236}">
                <a16:creationId xmlns:a16="http://schemas.microsoft.com/office/drawing/2014/main" id="{5967225D-41BB-3140-A348-B2D826A1C17A}"/>
              </a:ext>
            </a:extLst>
          </p:cNvPr>
          <p:cNvSpPr txBox="1">
            <a:spLocks/>
          </p:cNvSpPr>
          <p:nvPr/>
        </p:nvSpPr>
        <p:spPr>
          <a:xfrm>
            <a:off x="1380931" y="3412151"/>
            <a:ext cx="3148570" cy="14251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Каких действий вы ждете от слушателей?</a:t>
            </a:r>
          </a:p>
        </p:txBody>
      </p:sp>
      <p:pic>
        <p:nvPicPr>
          <p:cNvPr id="10" name="Picture 9">
            <a:extLst>
              <a:ext uri="{FF2B5EF4-FFF2-40B4-BE49-F238E27FC236}">
                <a16:creationId xmlns:a16="http://schemas.microsoft.com/office/drawing/2014/main" id="{86E5EDF3-4F9A-4747-A738-9392955C2497}"/>
              </a:ext>
            </a:extLst>
          </p:cNvPr>
          <p:cNvPicPr>
            <a:picLocks noChangeAspect="1"/>
          </p:cNvPicPr>
          <p:nvPr/>
        </p:nvPicPr>
        <p:blipFill>
          <a:blip r:embed="rId4"/>
          <a:stretch>
            <a:fillRect/>
          </a:stretch>
        </p:blipFill>
        <p:spPr>
          <a:xfrm>
            <a:off x="7598610" y="2505965"/>
            <a:ext cx="2463800" cy="927100"/>
          </a:xfrm>
          <a:prstGeom prst="rect">
            <a:avLst/>
          </a:prstGeom>
        </p:spPr>
      </p:pic>
      <p:pic>
        <p:nvPicPr>
          <p:cNvPr id="11" name="Picture 10">
            <a:extLst>
              <a:ext uri="{FF2B5EF4-FFF2-40B4-BE49-F238E27FC236}">
                <a16:creationId xmlns:a16="http://schemas.microsoft.com/office/drawing/2014/main" id="{B3F54D65-E0B5-EB49-A86D-9A704E48C033}"/>
              </a:ext>
            </a:extLst>
          </p:cNvPr>
          <p:cNvPicPr>
            <a:picLocks noChangeAspect="1"/>
          </p:cNvPicPr>
          <p:nvPr/>
        </p:nvPicPr>
        <p:blipFill>
          <a:blip r:embed="rId4"/>
          <a:stretch>
            <a:fillRect/>
          </a:stretch>
        </p:blipFill>
        <p:spPr>
          <a:xfrm rot="10800000">
            <a:off x="1727199" y="4903274"/>
            <a:ext cx="2463800" cy="927100"/>
          </a:xfrm>
          <a:prstGeom prst="rect">
            <a:avLst/>
          </a:prstGeom>
        </p:spPr>
      </p:pic>
      <p:pic>
        <p:nvPicPr>
          <p:cNvPr id="17" name="Picture 16">
            <a:extLst>
              <a:ext uri="{FF2B5EF4-FFF2-40B4-BE49-F238E27FC236}">
                <a16:creationId xmlns:a16="http://schemas.microsoft.com/office/drawing/2014/main" id="{542286F2-9C64-5744-8C6B-A9E5FBF36A1F}"/>
              </a:ext>
            </a:extLst>
          </p:cNvPr>
          <p:cNvPicPr>
            <a:picLocks noChangeAspect="1"/>
          </p:cNvPicPr>
          <p:nvPr/>
        </p:nvPicPr>
        <p:blipFill>
          <a:blip r:embed="rId5"/>
          <a:stretch>
            <a:fillRect/>
          </a:stretch>
        </p:blipFill>
        <p:spPr>
          <a:xfrm flipV="1">
            <a:off x="7529094" y="4825240"/>
            <a:ext cx="2413000" cy="977900"/>
          </a:xfrm>
          <a:prstGeom prst="rect">
            <a:avLst/>
          </a:prstGeom>
        </p:spPr>
      </p:pic>
      <p:pic>
        <p:nvPicPr>
          <p:cNvPr id="18" name="Picture 17">
            <a:extLst>
              <a:ext uri="{FF2B5EF4-FFF2-40B4-BE49-F238E27FC236}">
                <a16:creationId xmlns:a16="http://schemas.microsoft.com/office/drawing/2014/main" id="{AEA65B0F-19A8-1740-90F2-0F179E83F4F9}"/>
              </a:ext>
            </a:extLst>
          </p:cNvPr>
          <p:cNvPicPr>
            <a:picLocks noChangeAspect="1"/>
          </p:cNvPicPr>
          <p:nvPr/>
        </p:nvPicPr>
        <p:blipFill>
          <a:blip r:embed="rId5"/>
          <a:stretch>
            <a:fillRect/>
          </a:stretch>
        </p:blipFill>
        <p:spPr>
          <a:xfrm flipH="1">
            <a:off x="1869652" y="2444506"/>
            <a:ext cx="2413000" cy="977900"/>
          </a:xfrm>
          <a:prstGeom prst="rect">
            <a:avLst/>
          </a:prstGeom>
        </p:spPr>
      </p:pic>
      <p:pic>
        <p:nvPicPr>
          <p:cNvPr id="20" name="Picture 19">
            <a:extLst>
              <a:ext uri="{FF2B5EF4-FFF2-40B4-BE49-F238E27FC236}">
                <a16:creationId xmlns:a16="http://schemas.microsoft.com/office/drawing/2014/main" id="{7139F3E0-1F2E-6D42-8B1F-813E42C609D6}"/>
              </a:ext>
            </a:extLst>
          </p:cNvPr>
          <p:cNvPicPr>
            <a:picLocks noChangeAspect="1"/>
          </p:cNvPicPr>
          <p:nvPr/>
        </p:nvPicPr>
        <p:blipFill>
          <a:blip r:embed="rId6"/>
          <a:stretch>
            <a:fillRect/>
          </a:stretch>
        </p:blipFill>
        <p:spPr>
          <a:xfrm>
            <a:off x="409073" y="3680395"/>
            <a:ext cx="804470" cy="812595"/>
          </a:xfrm>
          <a:prstGeom prst="rect">
            <a:avLst/>
          </a:prstGeom>
        </p:spPr>
      </p:pic>
      <p:pic>
        <p:nvPicPr>
          <p:cNvPr id="22" name="Picture 21">
            <a:extLst>
              <a:ext uri="{FF2B5EF4-FFF2-40B4-BE49-F238E27FC236}">
                <a16:creationId xmlns:a16="http://schemas.microsoft.com/office/drawing/2014/main" id="{FB25D7D3-B13A-7B41-8D4B-2D4ED20F3B32}"/>
              </a:ext>
            </a:extLst>
          </p:cNvPr>
          <p:cNvPicPr>
            <a:picLocks noChangeAspect="1"/>
          </p:cNvPicPr>
          <p:nvPr/>
        </p:nvPicPr>
        <p:blipFill>
          <a:blip r:embed="rId7"/>
          <a:stretch>
            <a:fillRect/>
          </a:stretch>
        </p:blipFill>
        <p:spPr>
          <a:xfrm>
            <a:off x="4263191" y="5322138"/>
            <a:ext cx="1083323" cy="835949"/>
          </a:xfrm>
          <a:prstGeom prst="rect">
            <a:avLst/>
          </a:prstGeom>
        </p:spPr>
      </p:pic>
      <p:pic>
        <p:nvPicPr>
          <p:cNvPr id="24" name="Picture 23">
            <a:extLst>
              <a:ext uri="{FF2B5EF4-FFF2-40B4-BE49-F238E27FC236}">
                <a16:creationId xmlns:a16="http://schemas.microsoft.com/office/drawing/2014/main" id="{6DBBBEDE-8A07-D34D-83CB-8DCAEB72E8FB}"/>
              </a:ext>
            </a:extLst>
          </p:cNvPr>
          <p:cNvPicPr>
            <a:picLocks noChangeAspect="1"/>
          </p:cNvPicPr>
          <p:nvPr/>
        </p:nvPicPr>
        <p:blipFill>
          <a:blip r:embed="rId8"/>
          <a:stretch>
            <a:fillRect/>
          </a:stretch>
        </p:blipFill>
        <p:spPr>
          <a:xfrm>
            <a:off x="7809625" y="3529361"/>
            <a:ext cx="641610" cy="810455"/>
          </a:xfrm>
          <a:prstGeom prst="rect">
            <a:avLst/>
          </a:prstGeom>
        </p:spPr>
      </p:pic>
      <p:pic>
        <p:nvPicPr>
          <p:cNvPr id="26" name="Picture 25">
            <a:extLst>
              <a:ext uri="{FF2B5EF4-FFF2-40B4-BE49-F238E27FC236}">
                <a16:creationId xmlns:a16="http://schemas.microsoft.com/office/drawing/2014/main" id="{17E2642A-05BB-C24F-AFAE-54D37272C1E4}"/>
              </a:ext>
            </a:extLst>
          </p:cNvPr>
          <p:cNvPicPr>
            <a:picLocks noChangeAspect="1"/>
          </p:cNvPicPr>
          <p:nvPr/>
        </p:nvPicPr>
        <p:blipFill>
          <a:blip r:embed="rId9"/>
          <a:stretch>
            <a:fillRect/>
          </a:stretch>
        </p:blipFill>
        <p:spPr>
          <a:xfrm>
            <a:off x="4446131" y="2110557"/>
            <a:ext cx="898719" cy="927100"/>
          </a:xfrm>
          <a:prstGeom prst="rect">
            <a:avLst/>
          </a:prstGeom>
        </p:spPr>
      </p:pic>
      <p:sp>
        <p:nvSpPr>
          <p:cNvPr id="15" name="TextBox 14">
            <a:extLst>
              <a:ext uri="{FF2B5EF4-FFF2-40B4-BE49-F238E27FC236}">
                <a16:creationId xmlns:a16="http://schemas.microsoft.com/office/drawing/2014/main" id="{C601996E-BF10-4B24-82D3-77E3F317AE79}"/>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311287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ru-RU" b="1" dirty="0">
                <a:solidFill>
                  <a:srgbClr val="016A5F"/>
                </a:solidFill>
              </a:rPr>
              <a:t>Собственная история</a:t>
            </a:r>
          </a:p>
        </p:txBody>
      </p: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902533" y="1780184"/>
            <a:ext cx="0" cy="4479235"/>
          </a:xfrm>
          <a:prstGeom prst="line">
            <a:avLst/>
          </a:prstGeom>
          <a:ln w="6350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ru-RU" sz="3200" b="1" dirty="0">
                <a:solidFill>
                  <a:srgbClr val="179984"/>
                </a:solidFill>
              </a:rPr>
              <a:t>Задание № 2</a:t>
            </a:r>
          </a:p>
        </p:txBody>
      </p:sp>
      <p:pic>
        <p:nvPicPr>
          <p:cNvPr id="7" name="Picture 6">
            <a:extLst>
              <a:ext uri="{FF2B5EF4-FFF2-40B4-BE49-F238E27FC236}">
                <a16:creationId xmlns:a16="http://schemas.microsoft.com/office/drawing/2014/main" id="{0554AC7A-B68B-624F-B985-A7EF73DE2DAD}"/>
              </a:ext>
            </a:extLst>
          </p:cNvPr>
          <p:cNvPicPr>
            <a:picLocks noChangeAspect="1"/>
          </p:cNvPicPr>
          <p:nvPr/>
        </p:nvPicPr>
        <p:blipFill>
          <a:blip r:embed="rId4"/>
          <a:stretch>
            <a:fillRect/>
          </a:stretch>
        </p:blipFill>
        <p:spPr>
          <a:xfrm>
            <a:off x="5079053" y="1780184"/>
            <a:ext cx="3757580" cy="4479235"/>
          </a:xfrm>
          <a:prstGeom prst="rect">
            <a:avLst/>
          </a:prstGeom>
        </p:spPr>
      </p:pic>
      <p:cxnSp>
        <p:nvCxnSpPr>
          <p:cNvPr id="9" name="Straight Connector 8">
            <a:extLst>
              <a:ext uri="{FF2B5EF4-FFF2-40B4-BE49-F238E27FC236}">
                <a16:creationId xmlns:a16="http://schemas.microsoft.com/office/drawing/2014/main" id="{25B8C919-C6FD-6843-AD6C-CBEDFE328528}"/>
              </a:ext>
            </a:extLst>
          </p:cNvPr>
          <p:cNvCxnSpPr>
            <a:cxnSpLocks/>
          </p:cNvCxnSpPr>
          <p:nvPr/>
        </p:nvCxnSpPr>
        <p:spPr>
          <a:xfrm>
            <a:off x="11990503" y="1780184"/>
            <a:ext cx="0" cy="4479235"/>
          </a:xfrm>
          <a:prstGeom prst="line">
            <a:avLst/>
          </a:prstGeom>
          <a:ln w="6350000">
            <a:solidFill>
              <a:srgbClr val="016A5F"/>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CB0E6F7-78E5-3F4A-8487-90453DE852AB}"/>
              </a:ext>
            </a:extLst>
          </p:cNvPr>
          <p:cNvSpPr txBox="1">
            <a:spLocks/>
          </p:cNvSpPr>
          <p:nvPr/>
        </p:nvSpPr>
        <p:spPr>
          <a:xfrm>
            <a:off x="5079053" y="6090004"/>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ru-RU" sz="3200" b="1" dirty="0">
                <a:solidFill>
                  <a:srgbClr val="179984"/>
                </a:solidFill>
                <a:hlinkClick r:id="rId5"/>
              </a:rPr>
              <a:t>видеоролик</a:t>
            </a:r>
            <a:endParaRPr lang="en-US" sz="3200" b="1" dirty="0">
              <a:solidFill>
                <a:srgbClr val="179984"/>
              </a:solidFill>
            </a:endParaRPr>
          </a:p>
        </p:txBody>
      </p:sp>
      <p:sp>
        <p:nvSpPr>
          <p:cNvPr id="8" name="TextBox 7">
            <a:extLst>
              <a:ext uri="{FF2B5EF4-FFF2-40B4-BE49-F238E27FC236}">
                <a16:creationId xmlns:a16="http://schemas.microsoft.com/office/drawing/2014/main" id="{1062D8E7-8EBE-473D-8640-FEC866A9A991}"/>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2482995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Составление речи</a:t>
            </a:r>
          </a:p>
        </p:txBody>
      </p:sp>
      <p:sp>
        <p:nvSpPr>
          <p:cNvPr id="6" name="Content Placeholder 2">
            <a:extLst>
              <a:ext uri="{FF2B5EF4-FFF2-40B4-BE49-F238E27FC236}">
                <a16:creationId xmlns:a16="http://schemas.microsoft.com/office/drawing/2014/main" id="{8F55926D-D124-6644-BDA0-9B5EA135C276}"/>
              </a:ext>
            </a:extLst>
          </p:cNvPr>
          <p:cNvSpPr>
            <a:spLocks noGrp="1"/>
          </p:cNvSpPr>
          <p:nvPr>
            <p:ph idx="1"/>
          </p:nvPr>
        </p:nvSpPr>
        <p:spPr>
          <a:xfrm>
            <a:off x="6268473" y="1811705"/>
            <a:ext cx="2819387" cy="921749"/>
          </a:xfrm>
        </p:spPr>
        <p:txBody>
          <a:bodyPr>
            <a:normAutofit/>
          </a:bodyPr>
          <a:lstStyle/>
          <a:p>
            <a:pPr marL="0" indent="0" algn="just">
              <a:lnSpc>
                <a:spcPct val="150000"/>
              </a:lnSpc>
              <a:buNone/>
            </a:pPr>
            <a:r>
              <a:rPr lang="ru-RU" sz="3200" b="1" dirty="0">
                <a:solidFill>
                  <a:srgbClr val="179984"/>
                </a:solidFill>
              </a:rPr>
              <a:t>Вступление</a:t>
            </a:r>
          </a:p>
        </p:txBody>
      </p:sp>
      <p:sp>
        <p:nvSpPr>
          <p:cNvPr id="7" name="Content Placeholder 2">
            <a:extLst>
              <a:ext uri="{FF2B5EF4-FFF2-40B4-BE49-F238E27FC236}">
                <a16:creationId xmlns:a16="http://schemas.microsoft.com/office/drawing/2014/main" id="{DD967FF4-EE32-4F4F-B6BB-E7C98126F24C}"/>
              </a:ext>
            </a:extLst>
          </p:cNvPr>
          <p:cNvSpPr txBox="1">
            <a:spLocks/>
          </p:cNvSpPr>
          <p:nvPr/>
        </p:nvSpPr>
        <p:spPr>
          <a:xfrm>
            <a:off x="6268473" y="3502412"/>
            <a:ext cx="3391994" cy="921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ru-RU" sz="3200" b="1" dirty="0">
                <a:solidFill>
                  <a:srgbClr val="179984"/>
                </a:solidFill>
              </a:rPr>
              <a:t>Основная часть</a:t>
            </a:r>
          </a:p>
        </p:txBody>
      </p:sp>
      <p:sp>
        <p:nvSpPr>
          <p:cNvPr id="8" name="Content Placeholder 2">
            <a:extLst>
              <a:ext uri="{FF2B5EF4-FFF2-40B4-BE49-F238E27FC236}">
                <a16:creationId xmlns:a16="http://schemas.microsoft.com/office/drawing/2014/main" id="{C9630CEF-5E7D-2E43-A466-B67FE8717CC3}"/>
              </a:ext>
            </a:extLst>
          </p:cNvPr>
          <p:cNvSpPr txBox="1">
            <a:spLocks/>
          </p:cNvSpPr>
          <p:nvPr/>
        </p:nvSpPr>
        <p:spPr>
          <a:xfrm>
            <a:off x="6268473" y="5258846"/>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ru-RU" sz="3200" b="1" dirty="0">
                <a:solidFill>
                  <a:srgbClr val="179984"/>
                </a:solidFill>
              </a:rPr>
              <a:t>Заключение</a:t>
            </a:r>
          </a:p>
        </p:txBody>
      </p:sp>
      <p:pic>
        <p:nvPicPr>
          <p:cNvPr id="10" name="Picture 9">
            <a:extLst>
              <a:ext uri="{FF2B5EF4-FFF2-40B4-BE49-F238E27FC236}">
                <a16:creationId xmlns:a16="http://schemas.microsoft.com/office/drawing/2014/main" id="{972CF24D-53C1-E143-B442-B9C54E102A3F}"/>
              </a:ext>
            </a:extLst>
          </p:cNvPr>
          <p:cNvPicPr>
            <a:picLocks noChangeAspect="1"/>
          </p:cNvPicPr>
          <p:nvPr/>
        </p:nvPicPr>
        <p:blipFill>
          <a:blip r:embed="rId4"/>
          <a:stretch>
            <a:fillRect/>
          </a:stretch>
        </p:blipFill>
        <p:spPr>
          <a:xfrm>
            <a:off x="3166189" y="5098253"/>
            <a:ext cx="2479559" cy="1292536"/>
          </a:xfrm>
          <a:prstGeom prst="rect">
            <a:avLst/>
          </a:prstGeom>
        </p:spPr>
      </p:pic>
      <p:pic>
        <p:nvPicPr>
          <p:cNvPr id="12" name="Picture 11">
            <a:extLst>
              <a:ext uri="{FF2B5EF4-FFF2-40B4-BE49-F238E27FC236}">
                <a16:creationId xmlns:a16="http://schemas.microsoft.com/office/drawing/2014/main" id="{D17C5BFC-7278-914E-B654-37E1B7DAE5C4}"/>
              </a:ext>
            </a:extLst>
          </p:cNvPr>
          <p:cNvPicPr>
            <a:picLocks noChangeAspect="1"/>
          </p:cNvPicPr>
          <p:nvPr/>
        </p:nvPicPr>
        <p:blipFill>
          <a:blip r:embed="rId5"/>
          <a:stretch>
            <a:fillRect/>
          </a:stretch>
        </p:blipFill>
        <p:spPr>
          <a:xfrm>
            <a:off x="2927504" y="3427786"/>
            <a:ext cx="2637829" cy="1450806"/>
          </a:xfrm>
          <a:prstGeom prst="rect">
            <a:avLst/>
          </a:prstGeom>
        </p:spPr>
      </p:pic>
      <p:pic>
        <p:nvPicPr>
          <p:cNvPr id="14" name="Picture 13">
            <a:extLst>
              <a:ext uri="{FF2B5EF4-FFF2-40B4-BE49-F238E27FC236}">
                <a16:creationId xmlns:a16="http://schemas.microsoft.com/office/drawing/2014/main" id="{D1408274-372F-7947-BB61-650EE2F5035C}"/>
              </a:ext>
            </a:extLst>
          </p:cNvPr>
          <p:cNvPicPr>
            <a:picLocks noChangeAspect="1"/>
          </p:cNvPicPr>
          <p:nvPr/>
        </p:nvPicPr>
        <p:blipFill>
          <a:blip r:embed="rId6"/>
          <a:stretch>
            <a:fillRect/>
          </a:stretch>
        </p:blipFill>
        <p:spPr>
          <a:xfrm rot="20902118">
            <a:off x="2967073" y="1661111"/>
            <a:ext cx="2558694" cy="1450806"/>
          </a:xfrm>
          <a:prstGeom prst="rect">
            <a:avLst/>
          </a:prstGeom>
        </p:spPr>
      </p:pic>
      <p:sp>
        <p:nvSpPr>
          <p:cNvPr id="9" name="TextBox 8">
            <a:extLst>
              <a:ext uri="{FF2B5EF4-FFF2-40B4-BE49-F238E27FC236}">
                <a16:creationId xmlns:a16="http://schemas.microsoft.com/office/drawing/2014/main" id="{FF457C3A-1D07-4D04-8128-310E8001DF98}"/>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828032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ru-RU" dirty="0"/>
              <a:t>Составление своей истории</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3</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199" y="2470448"/>
            <a:ext cx="11353801" cy="4283282"/>
          </a:xfrm>
        </p:spPr>
        <p:txBody>
          <a:bodyPr>
            <a:noAutofit/>
          </a:bodyPr>
          <a:lstStyle/>
          <a:p>
            <a:pPr marL="0" indent="0">
              <a:lnSpc>
                <a:spcPct val="120000"/>
              </a:lnSpc>
              <a:spcBef>
                <a:spcPts val="0"/>
              </a:spcBef>
              <a:spcAft>
                <a:spcPts val="800"/>
              </a:spcAft>
              <a:buNone/>
            </a:pPr>
            <a:r>
              <a:rPr lang="ru-RU" sz="2500" spc="-20" dirty="0">
                <a:ea typeface="Calibri" panose="020F0502020204030204" pitchFamily="34" charset="0"/>
                <a:cs typeface="Times New Roman" panose="02020603050405020304" pitchFamily="18" charset="0"/>
              </a:rPr>
              <a:t>Когда вы начнете писать свою речь, задайте себе следующие вопросы:</a:t>
            </a:r>
          </a:p>
          <a:p>
            <a:pPr>
              <a:lnSpc>
                <a:spcPct val="120000"/>
              </a:lnSpc>
              <a:spcBef>
                <a:spcPts val="0"/>
              </a:spcBef>
              <a:spcAft>
                <a:spcPts val="800"/>
              </a:spcAft>
            </a:pPr>
            <a:endParaRPr lang="en-US" sz="3200" dirty="0">
              <a:ea typeface="Calibri" panose="020F0502020204030204" pitchFamily="34" charset="0"/>
              <a:cs typeface="Times New Roman" panose="02020603050405020304" pitchFamily="18" charset="0"/>
            </a:endParaRPr>
          </a:p>
          <a:p>
            <a:pPr>
              <a:lnSpc>
                <a:spcPct val="120000"/>
              </a:lnSpc>
              <a:spcBef>
                <a:spcPts val="0"/>
              </a:spcBef>
              <a:spcAft>
                <a:spcPts val="800"/>
              </a:spcAft>
            </a:pPr>
            <a:r>
              <a:rPr lang="ru-RU" sz="2500" dirty="0">
                <a:ea typeface="Calibri" panose="020F0502020204030204" pitchFamily="34" charset="0"/>
                <a:cs typeface="Times New Roman" panose="02020603050405020304" pitchFamily="18" charset="0"/>
              </a:rPr>
              <a:t>К кому вы обращаетесь?</a:t>
            </a:r>
          </a:p>
          <a:p>
            <a:pPr>
              <a:lnSpc>
                <a:spcPct val="120000"/>
              </a:lnSpc>
              <a:spcBef>
                <a:spcPts val="0"/>
              </a:spcBef>
              <a:spcAft>
                <a:spcPts val="800"/>
              </a:spcAft>
            </a:pPr>
            <a:r>
              <a:rPr lang="ru-RU" sz="2500" dirty="0">
                <a:ea typeface="Calibri" panose="020F0502020204030204" pitchFamily="34" charset="0"/>
                <a:cs typeface="Times New Roman" panose="02020603050405020304" pitchFamily="18" charset="0"/>
              </a:rPr>
              <a:t>Какова цель вашей речи?</a:t>
            </a:r>
          </a:p>
          <a:p>
            <a:pPr>
              <a:lnSpc>
                <a:spcPct val="120000"/>
              </a:lnSpc>
              <a:spcBef>
                <a:spcPts val="0"/>
              </a:spcBef>
              <a:spcAft>
                <a:spcPts val="800"/>
              </a:spcAft>
            </a:pPr>
            <a:r>
              <a:rPr lang="ru-RU" sz="2500" dirty="0">
                <a:ea typeface="Calibri" panose="020F0502020204030204" pitchFamily="34" charset="0"/>
                <a:cs typeface="Times New Roman" panose="02020603050405020304" pitchFamily="18" charset="0"/>
              </a:rPr>
              <a:t>О чем вы хотите им сообщить?</a:t>
            </a:r>
          </a:p>
          <a:p>
            <a:pPr>
              <a:lnSpc>
                <a:spcPct val="120000"/>
              </a:lnSpc>
              <a:spcBef>
                <a:spcPts val="0"/>
              </a:spcBef>
              <a:spcAft>
                <a:spcPts val="800"/>
              </a:spcAft>
            </a:pPr>
            <a:r>
              <a:rPr lang="ru-RU" sz="2500" dirty="0">
                <a:ea typeface="Calibri" panose="020F0502020204030204" pitchFamily="34" charset="0"/>
                <a:cs typeface="Times New Roman" panose="02020603050405020304" pitchFamily="18" charset="0"/>
              </a:rPr>
              <a:t>Какие чувства вы хотите вызвать?</a:t>
            </a:r>
          </a:p>
          <a:p>
            <a:pPr>
              <a:lnSpc>
                <a:spcPct val="120000"/>
              </a:lnSpc>
              <a:spcBef>
                <a:spcPts val="0"/>
              </a:spcBef>
              <a:spcAft>
                <a:spcPts val="800"/>
              </a:spcAft>
            </a:pPr>
            <a:r>
              <a:rPr lang="ru-RU" sz="2500" dirty="0">
                <a:ea typeface="Calibri" panose="020F0502020204030204" pitchFamily="34" charset="0"/>
                <a:cs typeface="Times New Roman" panose="02020603050405020304" pitchFamily="18" charset="0"/>
              </a:rPr>
              <a:t>Каких действий вы ждете от слушателей?</a:t>
            </a:r>
          </a:p>
          <a:p>
            <a:pPr>
              <a:lnSpc>
                <a:spcPct val="120000"/>
              </a:lnSpc>
              <a:spcBef>
                <a:spcPts val="0"/>
              </a:spcBef>
              <a:spcAft>
                <a:spcPts val="800"/>
              </a:spcAft>
            </a:pPr>
            <a:endParaRPr lang="en-US" sz="2500" dirty="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9FC6573A-A30A-F745-B2F2-0B8EDCC44A72}"/>
              </a:ext>
            </a:extLst>
          </p:cNvPr>
          <p:cNvSpPr txBox="1">
            <a:spLocks/>
          </p:cNvSpPr>
          <p:nvPr/>
        </p:nvSpPr>
        <p:spPr>
          <a:xfrm>
            <a:off x="838200" y="1876544"/>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i="1" dirty="0">
                <a:solidFill>
                  <a:srgbClr val="179984"/>
                </a:solidFill>
              </a:rPr>
              <a:t>Написание своей первой речи</a:t>
            </a:r>
          </a:p>
        </p:txBody>
      </p:sp>
      <p:sp>
        <p:nvSpPr>
          <p:cNvPr id="6" name="TextBox 5">
            <a:extLst>
              <a:ext uri="{FF2B5EF4-FFF2-40B4-BE49-F238E27FC236}">
                <a16:creationId xmlns:a16="http://schemas.microsoft.com/office/drawing/2014/main" id="{B6E3ADDD-34EF-4F89-A0A8-021AC081C1FB}"/>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104076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ru-RU" dirty="0"/>
              <a:t>Составление своей истории</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3</a:t>
            </a:r>
          </a:p>
        </p:txBody>
      </p:sp>
      <p:sp>
        <p:nvSpPr>
          <p:cNvPr id="5" name="Title 1">
            <a:extLst>
              <a:ext uri="{FF2B5EF4-FFF2-40B4-BE49-F238E27FC236}">
                <a16:creationId xmlns:a16="http://schemas.microsoft.com/office/drawing/2014/main" id="{9FC6573A-A30A-F745-B2F2-0B8EDCC44A72}"/>
              </a:ext>
            </a:extLst>
          </p:cNvPr>
          <p:cNvSpPr txBox="1">
            <a:spLocks/>
          </p:cNvSpPr>
          <p:nvPr/>
        </p:nvSpPr>
        <p:spPr>
          <a:xfrm>
            <a:off x="838200" y="1816384"/>
            <a:ext cx="10515600" cy="433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000" b="1" i="1" dirty="0">
                <a:solidFill>
                  <a:srgbClr val="179984"/>
                </a:solidFill>
              </a:rPr>
              <a:t>Пример</a:t>
            </a:r>
          </a:p>
        </p:txBody>
      </p:sp>
      <p:graphicFrame>
        <p:nvGraphicFramePr>
          <p:cNvPr id="7" name="Table 6">
            <a:extLst>
              <a:ext uri="{FF2B5EF4-FFF2-40B4-BE49-F238E27FC236}">
                <a16:creationId xmlns:a16="http://schemas.microsoft.com/office/drawing/2014/main" id="{C8B7E206-0E71-824D-BAB3-C328500382E5}"/>
              </a:ext>
            </a:extLst>
          </p:cNvPr>
          <p:cNvGraphicFramePr>
            <a:graphicFrameLocks noGrp="1"/>
          </p:cNvGraphicFramePr>
          <p:nvPr>
            <p:extLst>
              <p:ext uri="{D42A27DB-BD31-4B8C-83A1-F6EECF244321}">
                <p14:modId xmlns:p14="http://schemas.microsoft.com/office/powerpoint/2010/main" val="2037187870"/>
              </p:ext>
            </p:extLst>
          </p:nvPr>
        </p:nvGraphicFramePr>
        <p:xfrm>
          <a:off x="982579" y="2332137"/>
          <a:ext cx="10515600" cy="3873184"/>
        </p:xfrm>
        <a:graphic>
          <a:graphicData uri="http://schemas.openxmlformats.org/drawingml/2006/table">
            <a:tbl>
              <a:tblPr firstRow="1" firstCol="1" bandRow="1">
                <a:tableStyleId>{3B4B98B0-60AC-42C2-AFA5-B58CD77FA1E5}</a:tableStyleId>
              </a:tblPr>
              <a:tblGrid>
                <a:gridCol w="4317554">
                  <a:extLst>
                    <a:ext uri="{9D8B030D-6E8A-4147-A177-3AD203B41FA5}">
                      <a16:colId xmlns:a16="http://schemas.microsoft.com/office/drawing/2014/main" val="1959797294"/>
                    </a:ext>
                  </a:extLst>
                </a:gridCol>
                <a:gridCol w="6198046">
                  <a:extLst>
                    <a:ext uri="{9D8B030D-6E8A-4147-A177-3AD203B41FA5}">
                      <a16:colId xmlns:a16="http://schemas.microsoft.com/office/drawing/2014/main" val="20001"/>
                    </a:ext>
                  </a:extLst>
                </a:gridCol>
              </a:tblGrid>
              <a:tr h="435126">
                <a:tc>
                  <a:txBody>
                    <a:bodyPr/>
                    <a:lstStyle/>
                    <a:p>
                      <a:pPr marL="0" marR="0" algn="just">
                        <a:lnSpc>
                          <a:spcPct val="150000"/>
                        </a:lnSpc>
                        <a:spcBef>
                          <a:spcPts val="0"/>
                        </a:spcBef>
                        <a:spcAft>
                          <a:spcPts val="0"/>
                        </a:spcAft>
                        <a:tabLst>
                          <a:tab pos="1098550" algn="l"/>
                        </a:tabLst>
                      </a:pPr>
                      <a:r>
                        <a:rPr lang="ru-RU" sz="2400" i="1" dirty="0">
                          <a:solidFill>
                            <a:srgbClr val="016A5F"/>
                          </a:solidFill>
                          <a:effectLst/>
                        </a:rPr>
                        <a:t>Тип речи</a:t>
                      </a:r>
                      <a:endParaRPr lang="en-US" sz="2400" i="1" dirty="0">
                        <a:solidFill>
                          <a:srgbClr val="016A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tc>
                  <a:txBody>
                    <a:bodyPr/>
                    <a:lstStyle/>
                    <a:p>
                      <a:pPr marL="0" marR="0" algn="just">
                        <a:lnSpc>
                          <a:spcPct val="150000"/>
                        </a:lnSpc>
                        <a:spcBef>
                          <a:spcPts val="0"/>
                        </a:spcBef>
                        <a:spcAft>
                          <a:spcPts val="0"/>
                        </a:spcAft>
                        <a:tabLst>
                          <a:tab pos="1098550" algn="l"/>
                        </a:tabLst>
                      </a:pPr>
                      <a:r>
                        <a:rPr lang="ru-RU" sz="2400" i="1" dirty="0">
                          <a:solidFill>
                            <a:srgbClr val="016A5F"/>
                          </a:solidFill>
                          <a:effectLst/>
                        </a:rPr>
                        <a:t>Убеждающая</a:t>
                      </a:r>
                      <a:endParaRPr lang="en-US" sz="2400" i="1" dirty="0">
                        <a:solidFill>
                          <a:srgbClr val="016A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extLst>
                  <a:ext uri="{0D108BD9-81ED-4DB2-BD59-A6C34878D82A}">
                    <a16:rowId xmlns:a16="http://schemas.microsoft.com/office/drawing/2014/main" val="2906635413"/>
                  </a:ext>
                </a:extLst>
              </a:tr>
              <a:tr h="462143">
                <a:tc gridSpan="2">
                  <a:txBody>
                    <a:bodyPr/>
                    <a:lstStyle/>
                    <a:p>
                      <a:pPr marL="0" marR="0" algn="just">
                        <a:lnSpc>
                          <a:spcPct val="150000"/>
                        </a:lnSpc>
                        <a:spcBef>
                          <a:spcPts val="0"/>
                        </a:spcBef>
                        <a:spcAft>
                          <a:spcPts val="0"/>
                        </a:spcAft>
                        <a:tabLst>
                          <a:tab pos="1098550" algn="l"/>
                        </a:tabLst>
                      </a:pPr>
                      <a:r>
                        <a:rPr lang="ru-RU" sz="1800" dirty="0">
                          <a:solidFill>
                            <a:srgbClr val="179984"/>
                          </a:solidFill>
                          <a:effectLst/>
                        </a:rPr>
                        <a:t>ЦЕЛЬ</a:t>
                      </a:r>
                      <a:endParaRPr lang="en-US" sz="1800" dirty="0">
                        <a:solidFill>
                          <a:srgbClr val="179984"/>
                        </a:solidFill>
                        <a:effectLst/>
                        <a:latin typeface="Calibri" panose="020F0502020204030204" pitchFamily="34" charset="0"/>
                        <a:ea typeface="Calibri" panose="020F0502020204030204" pitchFamily="34" charset="0"/>
                        <a:cs typeface="Times New Roman" panose="02020603050405020304" pitchFamily="18" charset="0"/>
                      </a:endParaRPr>
                    </a:p>
                  </a:txBody>
                  <a:tcPr marL="92206" marR="92206" marT="46103" marB="46103">
                    <a:solidFill>
                      <a:srgbClr val="179984">
                        <a:alpha val="50196"/>
                      </a:srgbClr>
                    </a:solidFill>
                  </a:tcPr>
                </a:tc>
                <a:tc hMerge="1">
                  <a:txBody>
                    <a:bodyPr/>
                    <a:lstStyle/>
                    <a:p>
                      <a:endParaRPr lang="en-US"/>
                    </a:p>
                  </a:txBody>
                  <a:tcPr/>
                </a:tc>
                <a:extLst>
                  <a:ext uri="{0D108BD9-81ED-4DB2-BD59-A6C34878D82A}">
                    <a16:rowId xmlns:a16="http://schemas.microsoft.com/office/drawing/2014/main" val="4232924859"/>
                  </a:ext>
                </a:extLst>
              </a:tr>
              <a:tr h="782111">
                <a:tc>
                  <a:txBody>
                    <a:bodyPr/>
                    <a:lstStyle/>
                    <a:p>
                      <a:pPr marL="342900" marR="0" lvl="0" indent="-342900" algn="just">
                        <a:lnSpc>
                          <a:spcPct val="150000"/>
                        </a:lnSpc>
                        <a:spcBef>
                          <a:spcPts val="0"/>
                        </a:spcBef>
                        <a:spcAft>
                          <a:spcPts val="0"/>
                        </a:spcAft>
                        <a:buFont typeface="+mj-lt"/>
                        <a:buAutoNum type="arabicPeriod"/>
                        <a:tabLst>
                          <a:tab pos="1098550" algn="l"/>
                        </a:tabLst>
                      </a:pPr>
                      <a:r>
                        <a:rPr lang="ru-RU" sz="1600" dirty="0">
                          <a:effectLst/>
                        </a:rPr>
                        <a:t>К кому вы обращаетесь?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chemeClr val="bg1"/>
                    </a:solidFill>
                  </a:tcPr>
                </a:tc>
                <a:tc>
                  <a:txBody>
                    <a:bodyPr/>
                    <a:lstStyle/>
                    <a:p>
                      <a:pPr marL="0" marR="0" algn="just">
                        <a:lnSpc>
                          <a:spcPct val="150000"/>
                        </a:lnSpc>
                        <a:spcBef>
                          <a:spcPts val="0"/>
                        </a:spcBef>
                        <a:spcAft>
                          <a:spcPts val="0"/>
                        </a:spcAft>
                        <a:tabLst>
                          <a:tab pos="1098550" algn="l"/>
                        </a:tabLst>
                      </a:pPr>
                      <a:r>
                        <a:rPr lang="ru-RU" sz="1800" dirty="0">
                          <a:effectLst/>
                        </a:rPr>
                        <a:t>К семьям людей с интеллектуальными нарушениями</a:t>
                      </a:r>
                    </a:p>
                    <a:p>
                      <a:pPr marL="0" marR="0" algn="just">
                        <a:lnSpc>
                          <a:spcPct val="150000"/>
                        </a:lnSpc>
                        <a:spcBef>
                          <a:spcPts val="0"/>
                        </a:spcBef>
                        <a:spcAft>
                          <a:spcPts val="0"/>
                        </a:spcAft>
                        <a:tabLst>
                          <a:tab pos="1098550" algn="l"/>
                        </a:tabLst>
                      </a:pPr>
                      <a:r>
                        <a:rPr lang="ru-RU"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chemeClr val="bg1"/>
                    </a:solidFill>
                  </a:tcPr>
                </a:tc>
                <a:extLst>
                  <a:ext uri="{0D108BD9-81ED-4DB2-BD59-A6C34878D82A}">
                    <a16:rowId xmlns:a16="http://schemas.microsoft.com/office/drawing/2014/main" val="3801884531"/>
                  </a:ext>
                </a:extLst>
              </a:tr>
              <a:tr h="982047">
                <a:tc>
                  <a:txBody>
                    <a:bodyPr/>
                    <a:lstStyle/>
                    <a:p>
                      <a:pPr marL="342900" marR="0" lvl="0" indent="-342900" algn="just">
                        <a:lnSpc>
                          <a:spcPct val="150000"/>
                        </a:lnSpc>
                        <a:spcBef>
                          <a:spcPts val="0"/>
                        </a:spcBef>
                        <a:spcAft>
                          <a:spcPts val="0"/>
                        </a:spcAft>
                        <a:buFont typeface="+mj-lt"/>
                        <a:buAutoNum type="arabicPeriod"/>
                        <a:tabLst>
                          <a:tab pos="1098550" algn="l"/>
                        </a:tabLst>
                      </a:pPr>
                      <a:r>
                        <a:rPr lang="ru-RU" sz="1600" dirty="0">
                          <a:effectLst/>
                        </a:rPr>
                        <a:t>О чем вы хотите им сообщить?</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tc>
                  <a:txBody>
                    <a:bodyPr/>
                    <a:lstStyle/>
                    <a:p>
                      <a:pPr marL="0" marR="0" algn="just">
                        <a:lnSpc>
                          <a:spcPct val="150000"/>
                        </a:lnSpc>
                        <a:spcBef>
                          <a:spcPts val="0"/>
                        </a:spcBef>
                        <a:spcAft>
                          <a:spcPts val="0"/>
                        </a:spcAft>
                        <a:tabLst>
                          <a:tab pos="1098550" algn="l"/>
                        </a:tabLst>
                      </a:pPr>
                      <a:r>
                        <a:rPr lang="ru-RU" sz="1800" dirty="0">
                          <a:effectLst/>
                        </a:rPr>
                        <a:t>На Специальной Олимпиаде мы приветствуем их и </a:t>
                      </a:r>
                      <a:r>
                        <a:rPr lang="ru-RU" sz="1800">
                          <a:effectLst/>
                        </a:rPr>
                        <a:t>членов </a:t>
                      </a:r>
                      <a:br>
                        <a:rPr lang="en-US" sz="1800">
                          <a:effectLst/>
                        </a:rPr>
                      </a:br>
                      <a:r>
                        <a:rPr lang="ru-RU" sz="1800">
                          <a:effectLst/>
                        </a:rPr>
                        <a:t>их </a:t>
                      </a:r>
                      <a:r>
                        <a:rPr lang="ru-RU" sz="1800" dirty="0">
                          <a:effectLst/>
                        </a:rPr>
                        <a:t>семей с интеллектуальными нарушениями.</a:t>
                      </a:r>
                    </a:p>
                  </a:txBody>
                  <a:tcPr marL="69155" marR="69155" marT="0" marB="0">
                    <a:solidFill>
                      <a:srgbClr val="179984">
                        <a:alpha val="50196"/>
                      </a:srgbClr>
                    </a:solidFill>
                  </a:tcPr>
                </a:tc>
                <a:extLst>
                  <a:ext uri="{0D108BD9-81ED-4DB2-BD59-A6C34878D82A}">
                    <a16:rowId xmlns:a16="http://schemas.microsoft.com/office/drawing/2014/main" val="321862829"/>
                  </a:ext>
                </a:extLst>
              </a:tr>
              <a:tr h="782111">
                <a:tc>
                  <a:txBody>
                    <a:bodyPr/>
                    <a:lstStyle/>
                    <a:p>
                      <a:pPr marL="342900" marR="0" lvl="0" indent="-342900" algn="just">
                        <a:lnSpc>
                          <a:spcPct val="150000"/>
                        </a:lnSpc>
                        <a:spcBef>
                          <a:spcPts val="0"/>
                        </a:spcBef>
                        <a:spcAft>
                          <a:spcPts val="0"/>
                        </a:spcAft>
                        <a:buFont typeface="+mj-lt"/>
                        <a:buAutoNum type="arabicPeriod"/>
                        <a:tabLst>
                          <a:tab pos="1098550" algn="l"/>
                        </a:tabLst>
                      </a:pPr>
                      <a:r>
                        <a:rPr lang="ru-RU" sz="1600" dirty="0">
                          <a:effectLst/>
                        </a:rPr>
                        <a:t>Какие чувства вы хотите вызвать?</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chemeClr val="bg1"/>
                    </a:solidFill>
                  </a:tcPr>
                </a:tc>
                <a:tc>
                  <a:txBody>
                    <a:bodyPr/>
                    <a:lstStyle/>
                    <a:p>
                      <a:pPr marL="0" marR="0" algn="just">
                        <a:lnSpc>
                          <a:spcPct val="150000"/>
                        </a:lnSpc>
                        <a:spcBef>
                          <a:spcPts val="0"/>
                        </a:spcBef>
                        <a:spcAft>
                          <a:spcPts val="0"/>
                        </a:spcAft>
                        <a:tabLst>
                          <a:tab pos="1098550" algn="l"/>
                        </a:tabLst>
                      </a:pPr>
                      <a:r>
                        <a:rPr lang="ru-RU" sz="1800" dirty="0">
                          <a:effectLst/>
                        </a:rPr>
                        <a:t>Вы хотите, чтобы они почувствовали, что их ждут и им рады.</a:t>
                      </a:r>
                    </a:p>
                    <a:p>
                      <a:pPr marL="0" marR="0" algn="just">
                        <a:lnSpc>
                          <a:spcPct val="150000"/>
                        </a:lnSpc>
                        <a:spcBef>
                          <a:spcPts val="0"/>
                        </a:spcBef>
                        <a:spcAft>
                          <a:spcPts val="0"/>
                        </a:spcAft>
                        <a:tabLst>
                          <a:tab pos="1098550" algn="l"/>
                        </a:tabLst>
                      </a:pPr>
                      <a:r>
                        <a:rPr lang="ru-RU"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chemeClr val="bg1"/>
                    </a:solidFill>
                  </a:tcPr>
                </a:tc>
                <a:extLst>
                  <a:ext uri="{0D108BD9-81ED-4DB2-BD59-A6C34878D82A}">
                    <a16:rowId xmlns:a16="http://schemas.microsoft.com/office/drawing/2014/main" val="1238758394"/>
                  </a:ext>
                </a:extLst>
              </a:tr>
              <a:tr h="372837">
                <a:tc>
                  <a:txBody>
                    <a:bodyPr/>
                    <a:lstStyle/>
                    <a:p>
                      <a:pPr marL="342900" marR="0" lvl="0" indent="-342900" algn="l">
                        <a:lnSpc>
                          <a:spcPct val="150000"/>
                        </a:lnSpc>
                        <a:spcBef>
                          <a:spcPts val="0"/>
                        </a:spcBef>
                        <a:spcAft>
                          <a:spcPts val="0"/>
                        </a:spcAft>
                        <a:buFont typeface="+mj-lt"/>
                        <a:buAutoNum type="arabicPeriod"/>
                        <a:tabLst>
                          <a:tab pos="1098550" algn="l"/>
                        </a:tabLst>
                      </a:pPr>
                      <a:r>
                        <a:rPr lang="ru-RU" sz="1600" dirty="0">
                          <a:effectLst/>
                        </a:rPr>
                        <a:t>Каких действий вы </a:t>
                      </a:r>
                      <a:r>
                        <a:rPr lang="ru-RU" sz="1600">
                          <a:effectLst/>
                        </a:rPr>
                        <a:t>ждете от </a:t>
                      </a:r>
                      <a:r>
                        <a:rPr lang="ru-RU" sz="1600" dirty="0">
                          <a:effectLst/>
                        </a:rPr>
                        <a:t>слушателей?</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tc>
                  <a:txBody>
                    <a:bodyPr/>
                    <a:lstStyle/>
                    <a:p>
                      <a:pPr marL="0" marR="0" lvl="0" indent="0" algn="just">
                        <a:lnSpc>
                          <a:spcPct val="150000"/>
                        </a:lnSpc>
                        <a:spcBef>
                          <a:spcPts val="0"/>
                        </a:spcBef>
                        <a:spcAft>
                          <a:spcPts val="0"/>
                        </a:spcAft>
                        <a:buFont typeface="+mj-lt"/>
                        <a:buNone/>
                        <a:tabLst>
                          <a:tab pos="1098550" algn="l"/>
                        </a:tabLst>
                      </a:pPr>
                      <a:r>
                        <a:rPr lang="ru-RU" sz="1800" dirty="0">
                          <a:effectLst/>
                        </a:rPr>
                        <a:t>Чтобы они приняли участие в Специальной Олимпиаде.</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extLst>
                  <a:ext uri="{0D108BD9-81ED-4DB2-BD59-A6C34878D82A}">
                    <a16:rowId xmlns:a16="http://schemas.microsoft.com/office/drawing/2014/main" val="3303259412"/>
                  </a:ext>
                </a:extLst>
              </a:tr>
            </a:tbl>
          </a:graphicData>
        </a:graphic>
      </p:graphicFrame>
      <p:sp>
        <p:nvSpPr>
          <p:cNvPr id="6" name="TextBox 5">
            <a:extLst>
              <a:ext uri="{FF2B5EF4-FFF2-40B4-BE49-F238E27FC236}">
                <a16:creationId xmlns:a16="http://schemas.microsoft.com/office/drawing/2014/main" id="{A3C93A17-67E1-402E-8AA4-09DCC2943E71}"/>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892784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ru-RU" b="1" dirty="0">
                <a:solidFill>
                  <a:schemeClr val="bg1"/>
                </a:solidFill>
              </a:rPr>
              <a:t>Есть вопросы?</a:t>
            </a:r>
          </a:p>
        </p:txBody>
      </p:sp>
      <p:sp>
        <p:nvSpPr>
          <p:cNvPr id="3" name="TextBox 2">
            <a:extLst>
              <a:ext uri="{FF2B5EF4-FFF2-40B4-BE49-F238E27FC236}">
                <a16:creationId xmlns:a16="http://schemas.microsoft.com/office/drawing/2014/main" id="{FCC08873-8AA3-4722-ABC6-B8020ACCB008}"/>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907523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Ожидания</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199" y="2092271"/>
            <a:ext cx="9591137" cy="4296203"/>
          </a:xfrm>
        </p:spPr>
        <p:txBody>
          <a:bodyPr>
            <a:noAutofit/>
          </a:bodyPr>
          <a:lstStyle/>
          <a:p>
            <a:pPr marL="342892" indent="-342892" algn="just">
              <a:lnSpc>
                <a:spcPct val="150000"/>
              </a:lnSpc>
            </a:pPr>
            <a:r>
              <a:rPr lang="ru-RU" sz="2000" dirty="0">
                <a:latin typeface="Ubuntu Light" panose="020B0304030602030204" pitchFamily="34" charset="0"/>
              </a:rPr>
              <a:t>Будьте внимательны.</a:t>
            </a:r>
          </a:p>
          <a:p>
            <a:pPr marL="342892" indent="-342892" algn="just">
              <a:lnSpc>
                <a:spcPct val="150000"/>
              </a:lnSpc>
            </a:pPr>
            <a:r>
              <a:rPr lang="ru-RU" sz="2000" dirty="0">
                <a:latin typeface="Ubuntu Light" panose="020B0304030602030204" pitchFamily="34" charset="0"/>
              </a:rPr>
              <a:t>Будьте готовы помочь участникам-атлетам, если они об этом попросят.</a:t>
            </a:r>
          </a:p>
          <a:p>
            <a:pPr marL="342892" indent="-342892" algn="just">
              <a:lnSpc>
                <a:spcPct val="150000"/>
              </a:lnSpc>
            </a:pPr>
            <a:r>
              <a:rPr lang="ru-RU" sz="2000" dirty="0">
                <a:latin typeface="Ubuntu Light" panose="020B0304030602030204" pitchFamily="34" charset="0"/>
              </a:rPr>
              <a:t>Не говорите за атлетов; оказывайте помощь только в том случае, если атлет вас об этом просит. </a:t>
            </a:r>
          </a:p>
          <a:p>
            <a:pPr marL="342892" indent="-342892" algn="just">
              <a:lnSpc>
                <a:spcPct val="150000"/>
              </a:lnSpc>
            </a:pPr>
            <a:r>
              <a:rPr lang="ru-RU" sz="2000" dirty="0">
                <a:latin typeface="Ubuntu Light" panose="020B0304030602030204" pitchFamily="34" charset="0"/>
              </a:rPr>
              <a:t>Не говорите от лица атлетов и не предполагайте, что им нужна помощь,</a:t>
            </a:r>
            <a:r>
              <a:rPr lang="ru-RU" sz="2000">
                <a:latin typeface="Ubuntu Light" panose="020B0304030602030204" pitchFamily="34" charset="0"/>
              </a:rPr>
              <a:t> </a:t>
            </a:r>
            <a:br>
              <a:rPr lang="en-US" sz="2000">
                <a:latin typeface="Ubuntu Light" panose="020B0304030602030204" pitchFamily="34" charset="0"/>
              </a:rPr>
            </a:br>
            <a:r>
              <a:rPr lang="ru-RU" sz="2000">
                <a:latin typeface="Ubuntu Light" panose="020B0304030602030204" pitchFamily="34" charset="0"/>
              </a:rPr>
              <a:t>— </a:t>
            </a:r>
            <a:r>
              <a:rPr lang="ru-RU" sz="2000" dirty="0">
                <a:latin typeface="Ubuntu Light" panose="020B0304030602030204" pitchFamily="34" charset="0"/>
              </a:rPr>
              <a:t>спросите их.</a:t>
            </a:r>
          </a:p>
          <a:p>
            <a:pPr marL="342892" indent="-342892" algn="just">
              <a:lnSpc>
                <a:spcPct val="150000"/>
              </a:lnSpc>
            </a:pPr>
            <a:r>
              <a:rPr lang="ru-RU" sz="2000" dirty="0">
                <a:latin typeface="Ubuntu Light" panose="020B0304030602030204" pitchFamily="34" charset="0"/>
              </a:rPr>
              <a:t>Будьте энергичны и позитивны.</a:t>
            </a:r>
          </a:p>
          <a:p>
            <a:pPr marL="342892" indent="-342892" algn="just">
              <a:lnSpc>
                <a:spcPct val="150000"/>
              </a:lnSpc>
            </a:pPr>
            <a:r>
              <a:rPr lang="ru-RU" sz="2000" dirty="0">
                <a:latin typeface="Ubuntu Light" panose="020B0304030602030204" pitchFamily="34" charset="0"/>
              </a:rPr>
              <a:t>Старайтесь не отвлекаться.</a:t>
            </a:r>
          </a:p>
          <a:p>
            <a:endParaRPr lang="en-US"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b="1" dirty="0">
                <a:solidFill>
                  <a:srgbClr val="179984"/>
                </a:solidFill>
              </a:rPr>
              <a:t>от наставников</a:t>
            </a:r>
          </a:p>
        </p:txBody>
      </p:sp>
      <p:sp>
        <p:nvSpPr>
          <p:cNvPr id="5" name="TextBox 4">
            <a:extLst>
              <a:ext uri="{FF2B5EF4-FFF2-40B4-BE49-F238E27FC236}">
                <a16:creationId xmlns:a16="http://schemas.microsoft.com/office/drawing/2014/main" id="{C0B6BDA3-D124-4818-A5E8-A9B3938BF0D8}"/>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34247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ru-RU" dirty="0">
                <a:solidFill>
                  <a:schemeClr val="bg1"/>
                </a:solidFill>
              </a:rPr>
              <a:t>Урок 3. Выступление с речью</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8434137" cy="3474794"/>
          </a:xfrm>
        </p:spPr>
        <p:txBody>
          <a:bodyPr>
            <a:normAutofit/>
          </a:bodyPr>
          <a:lstStyle/>
          <a:p>
            <a:pPr marL="0" marR="0" indent="0">
              <a:lnSpc>
                <a:spcPct val="150000"/>
              </a:lnSpc>
              <a:spcBef>
                <a:spcPts val="0"/>
              </a:spcBef>
              <a:buNone/>
            </a:pPr>
            <a:r>
              <a:rPr lang="ru-RU" b="1" dirty="0">
                <a:solidFill>
                  <a:schemeClr val="bg1"/>
                </a:solidFill>
                <a:ea typeface="Calibri" panose="020F0502020204030204" pitchFamily="34" charset="0"/>
                <a:cs typeface="Times New Roman" panose="02020603050405020304" pitchFamily="18" charset="0"/>
              </a:rPr>
              <a:t>План урока </a:t>
            </a:r>
          </a:p>
          <a:p>
            <a:pPr>
              <a:lnSpc>
                <a:spcPct val="150000"/>
              </a:lnSpc>
              <a:spcBef>
                <a:spcPts val="0"/>
              </a:spcBef>
            </a:pPr>
            <a:r>
              <a:rPr lang="ru-RU" b="1" dirty="0">
                <a:solidFill>
                  <a:schemeClr val="bg1"/>
                </a:solidFill>
              </a:rPr>
              <a:t>Инструменты, которые усилят впечатление от речи, а также несколько практических упражнений.</a:t>
            </a:r>
            <a:endParaRPr lang="en-US" sz="3200" b="1" dirty="0">
              <a:solidFill>
                <a:schemeClr val="bg1"/>
              </a:solidFill>
            </a:endParaRPr>
          </a:p>
          <a:p>
            <a:pPr marL="0" marR="0" indent="0">
              <a:lnSpc>
                <a:spcPct val="150000"/>
              </a:lnSpc>
              <a:spcBef>
                <a:spcPts val="0"/>
              </a:spcBef>
              <a:buNone/>
            </a:pPr>
            <a:endParaRPr lang="en-US" sz="3200" b="1" dirty="0">
              <a:solidFill>
                <a:schemeClr val="bg1"/>
              </a:solidFill>
            </a:endParaRPr>
          </a:p>
        </p:txBody>
      </p:sp>
    </p:spTree>
    <p:extLst>
      <p:ext uri="{BB962C8B-B14F-4D97-AF65-F5344CB8AC3E}">
        <p14:creationId xmlns:p14="http://schemas.microsoft.com/office/powerpoint/2010/main" val="180946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До выступления с речью</a:t>
            </a:r>
            <a:endParaRPr lang="en-US" dirty="0"/>
          </a:p>
        </p:txBody>
      </p:sp>
      <p:graphicFrame>
        <p:nvGraphicFramePr>
          <p:cNvPr id="5" name="Diagram 4">
            <a:extLst>
              <a:ext uri="{FF2B5EF4-FFF2-40B4-BE49-F238E27FC236}">
                <a16:creationId xmlns:a16="http://schemas.microsoft.com/office/drawing/2014/main" id="{50FC056D-1C68-E94F-BC5C-7869ECBFB5C0}"/>
              </a:ext>
            </a:extLst>
          </p:cNvPr>
          <p:cNvGraphicFramePr/>
          <p:nvPr>
            <p:extLst>
              <p:ext uri="{D42A27DB-BD31-4B8C-83A1-F6EECF244321}">
                <p14:modId xmlns:p14="http://schemas.microsoft.com/office/powerpoint/2010/main" val="1160010898"/>
              </p:ext>
            </p:extLst>
          </p:nvPr>
        </p:nvGraphicFramePr>
        <p:xfrm>
          <a:off x="3060031" y="1690688"/>
          <a:ext cx="6240379" cy="4534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D5378FCA-C25E-4385-8F5E-593EB83911FB}"/>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244484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Перед выступлением с речью</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043611"/>
            <a:ext cx="10515600" cy="4671087"/>
          </a:xfrm>
        </p:spPr>
        <p:txBody>
          <a:bodyPr>
            <a:normAutofit fontScale="92500" lnSpcReduction="20000"/>
          </a:bodyPr>
          <a:lstStyle/>
          <a:p>
            <a:pPr marL="0" marR="0">
              <a:lnSpc>
                <a:spcPct val="150000"/>
              </a:lnSpc>
              <a:spcBef>
                <a:spcPts val="0"/>
              </a:spcBef>
              <a:spcAft>
                <a:spcPts val="0"/>
              </a:spcAft>
            </a:pPr>
            <a:r>
              <a:rPr lang="ru-RU" sz="2000" b="1" i="1" dirty="0">
                <a:solidFill>
                  <a:srgbClr val="016A5F"/>
                </a:solidFill>
                <a:ea typeface="Calibri" panose="020F0502020204030204" pitchFamily="34" charset="0"/>
                <a:cs typeface="Times New Roman" panose="02020603050405020304" pitchFamily="18" charset="0"/>
              </a:rPr>
              <a:t>ВСТУПЛЕНИЕ: </a:t>
            </a:r>
          </a:p>
          <a:p>
            <a:pPr marL="342900" marR="0" lvl="0" indent="-342900">
              <a:lnSpc>
                <a:spcPct val="150000"/>
              </a:lnSpc>
              <a:spcBef>
                <a:spcPts val="0"/>
              </a:spcBef>
              <a:spcAft>
                <a:spcPts val="0"/>
              </a:spcAft>
              <a:buSzPts val="800"/>
              <a:buFont typeface="Wingdings" panose="05000000000000000000" pitchFamily="2" charset="2"/>
              <a:buChar char=""/>
            </a:pPr>
            <a:r>
              <a:rPr lang="ru-RU" sz="1600" dirty="0">
                <a:ea typeface="Calibri" panose="020F0502020204030204" pitchFamily="34" charset="0"/>
                <a:cs typeface="Times New Roman" panose="02020603050405020304" pitchFamily="18" charset="0"/>
              </a:rPr>
              <a:t>Есть ли у вашей речи вступление? Привлечет ли оно внимание аудитории? </a:t>
            </a:r>
          </a:p>
          <a:p>
            <a:pPr marL="342900" marR="0" lvl="0" indent="-342900">
              <a:lnSpc>
                <a:spcPct val="150000"/>
              </a:lnSpc>
              <a:spcBef>
                <a:spcPts val="0"/>
              </a:spcBef>
              <a:spcAft>
                <a:spcPts val="0"/>
              </a:spcAft>
              <a:buSzPts val="800"/>
              <a:buFont typeface="Wingdings" panose="05000000000000000000" pitchFamily="2" charset="2"/>
              <a:buChar char=""/>
            </a:pPr>
            <a:r>
              <a:rPr lang="ru-RU" sz="1600" dirty="0">
                <a:ea typeface="Calibri" panose="020F0502020204030204" pitchFamily="34" charset="0"/>
                <a:cs typeface="Times New Roman" panose="02020603050405020304" pitchFamily="18" charset="0"/>
              </a:rPr>
              <a:t>Вы говорите, почему решили выступить перед слушателями? </a:t>
            </a:r>
          </a:p>
          <a:p>
            <a:pPr marL="342900" marR="0" lvl="0" indent="-342900">
              <a:lnSpc>
                <a:spcPct val="150000"/>
              </a:lnSpc>
              <a:spcBef>
                <a:spcPts val="0"/>
              </a:spcBef>
              <a:spcAft>
                <a:spcPts val="0"/>
              </a:spcAft>
              <a:buSzPts val="800"/>
              <a:buFont typeface="Wingdings" panose="05000000000000000000" pitchFamily="2" charset="2"/>
              <a:buChar char=""/>
            </a:pPr>
            <a:r>
              <a:rPr lang="ru-RU" sz="1600" dirty="0">
                <a:ea typeface="Calibri" panose="020F0502020204030204" pitchFamily="34" charset="0"/>
                <a:cs typeface="Times New Roman" panose="02020603050405020304" pitchFamily="18" charset="0"/>
              </a:rPr>
              <a:t>Вы представились?</a:t>
            </a:r>
            <a:endParaRPr lang="en-US" sz="2000" dirty="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ru-RU" sz="2000" b="1" i="1" dirty="0">
                <a:solidFill>
                  <a:srgbClr val="016A5F"/>
                </a:solidFill>
                <a:ea typeface="Calibri" panose="020F0502020204030204" pitchFamily="34" charset="0"/>
                <a:cs typeface="Times New Roman" panose="02020603050405020304" pitchFamily="18" charset="0"/>
              </a:rPr>
              <a:t>ОСНОВНАЯ ЧАСТЬ: </a:t>
            </a:r>
          </a:p>
          <a:p>
            <a:pPr marL="342900" marR="0" lvl="0" indent="-342900">
              <a:lnSpc>
                <a:spcPct val="150000"/>
              </a:lnSpc>
              <a:spcBef>
                <a:spcPts val="0"/>
              </a:spcBef>
              <a:spcAft>
                <a:spcPts val="0"/>
              </a:spcAft>
              <a:buSzPts val="800"/>
              <a:buFont typeface="Wingdings" panose="05000000000000000000" pitchFamily="2" charset="2"/>
              <a:buChar char=""/>
            </a:pPr>
            <a:r>
              <a:rPr lang="ru-RU" sz="1600" dirty="0">
                <a:ea typeface="Calibri" panose="020F0502020204030204" pitchFamily="34" charset="0"/>
                <a:cs typeface="Times New Roman" panose="02020603050405020304" pitchFamily="18" charset="0"/>
              </a:rPr>
              <a:t>Ясно ли показаны основные темы? </a:t>
            </a:r>
          </a:p>
          <a:p>
            <a:pPr marL="342900" marR="0" lvl="0" indent="-342900">
              <a:lnSpc>
                <a:spcPct val="150000"/>
              </a:lnSpc>
              <a:spcBef>
                <a:spcPts val="0"/>
              </a:spcBef>
              <a:spcAft>
                <a:spcPts val="0"/>
              </a:spcAft>
              <a:buSzPts val="800"/>
              <a:buFont typeface="Wingdings" panose="05000000000000000000" pitchFamily="2" charset="2"/>
              <a:buChar char=""/>
            </a:pPr>
            <a:r>
              <a:rPr lang="ru-RU" sz="1600" dirty="0">
                <a:ea typeface="Calibri" panose="020F0502020204030204" pitchFamily="34" charset="0"/>
                <a:cs typeface="Times New Roman" panose="02020603050405020304" pitchFamily="18" charset="0"/>
              </a:rPr>
              <a:t>Вы использовали примеры или данные? Вы рассказали аудитории, почему именно вы решили </a:t>
            </a:r>
            <a:r>
              <a:rPr lang="ru-RU" sz="1600">
                <a:ea typeface="Calibri" panose="020F0502020204030204" pitchFamily="34" charset="0"/>
                <a:cs typeface="Times New Roman" panose="02020603050405020304" pitchFamily="18" charset="0"/>
              </a:rPr>
              <a:t>поговорить </a:t>
            </a:r>
            <a:br>
              <a:rPr lang="en-US" sz="1600">
                <a:ea typeface="Calibri" panose="020F0502020204030204" pitchFamily="34" charset="0"/>
                <a:cs typeface="Times New Roman" panose="02020603050405020304" pitchFamily="18" charset="0"/>
              </a:rPr>
            </a:br>
            <a:r>
              <a:rPr lang="ru-RU" sz="1600">
                <a:ea typeface="Calibri" panose="020F0502020204030204" pitchFamily="34" charset="0"/>
                <a:cs typeface="Times New Roman" panose="02020603050405020304" pitchFamily="18" charset="0"/>
              </a:rPr>
              <a:t>с </a:t>
            </a:r>
            <a:r>
              <a:rPr lang="ru-RU" sz="1600" dirty="0">
                <a:ea typeface="Calibri" panose="020F0502020204030204" pitchFamily="34" charset="0"/>
                <a:cs typeface="Times New Roman" panose="02020603050405020304" pitchFamily="18" charset="0"/>
              </a:rPr>
              <a:t>ней на эту тему?</a:t>
            </a:r>
          </a:p>
          <a:p>
            <a:pPr marL="342900" marR="0" lvl="0" indent="-342900">
              <a:lnSpc>
                <a:spcPct val="150000"/>
              </a:lnSpc>
              <a:spcBef>
                <a:spcPts val="0"/>
              </a:spcBef>
              <a:spcAft>
                <a:spcPts val="0"/>
              </a:spcAft>
              <a:buSzPts val="800"/>
              <a:buFont typeface="Wingdings" panose="05000000000000000000" pitchFamily="2" charset="2"/>
              <a:buChar char=""/>
            </a:pPr>
            <a:r>
              <a:rPr lang="ru-RU" sz="1600" dirty="0">
                <a:ea typeface="Calibri" panose="020F0502020204030204" pitchFamily="34" charset="0"/>
                <a:cs typeface="Times New Roman" panose="02020603050405020304" pitchFamily="18" charset="0"/>
              </a:rPr>
              <a:t>Вы использовали призыв к действию?</a:t>
            </a:r>
            <a:endParaRPr lang="en-US" sz="2000" dirty="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ru-RU" sz="2000" b="1" i="1" dirty="0">
                <a:solidFill>
                  <a:srgbClr val="016A5F"/>
                </a:solidFill>
                <a:ea typeface="Calibri" panose="020F0502020204030204" pitchFamily="34" charset="0"/>
                <a:cs typeface="Times New Roman" panose="02020603050405020304" pitchFamily="18" charset="0"/>
              </a:rPr>
              <a:t>ЗАКЛЮЧЕНИЕ:</a:t>
            </a:r>
          </a:p>
          <a:p>
            <a:pPr marL="342900" marR="0" lvl="0" indent="-342900">
              <a:lnSpc>
                <a:spcPct val="150000"/>
              </a:lnSpc>
              <a:spcBef>
                <a:spcPts val="0"/>
              </a:spcBef>
              <a:spcAft>
                <a:spcPts val="0"/>
              </a:spcAft>
              <a:buSzPts val="800"/>
              <a:buFont typeface="Wingdings" panose="05000000000000000000" pitchFamily="2" charset="2"/>
              <a:buChar char=""/>
            </a:pPr>
            <a:r>
              <a:rPr lang="ru-RU" sz="1600" dirty="0">
                <a:ea typeface="Calibri" panose="020F0502020204030204" pitchFamily="34" charset="0"/>
                <a:cs typeface="Times New Roman" panose="02020603050405020304" pitchFamily="18" charset="0"/>
              </a:rPr>
              <a:t>Вы подытожили основные моменты? </a:t>
            </a:r>
          </a:p>
          <a:p>
            <a:pPr marL="342900" marR="0" lvl="0" indent="-342900">
              <a:lnSpc>
                <a:spcPct val="150000"/>
              </a:lnSpc>
              <a:spcBef>
                <a:spcPts val="0"/>
              </a:spcBef>
              <a:spcAft>
                <a:spcPts val="0"/>
              </a:spcAft>
              <a:buSzPts val="800"/>
              <a:buFont typeface="Wingdings" panose="05000000000000000000" pitchFamily="2" charset="2"/>
              <a:buChar char=""/>
            </a:pPr>
            <a:r>
              <a:rPr lang="ru-RU" sz="1600" dirty="0">
                <a:ea typeface="Calibri" panose="020F0502020204030204" pitchFamily="34" charset="0"/>
                <a:cs typeface="Times New Roman" panose="02020603050405020304" pitchFamily="18" charset="0"/>
              </a:rPr>
              <a:t>Вы рассказали, что можно сделать? </a:t>
            </a:r>
          </a:p>
          <a:p>
            <a:pPr marL="342900" marR="0" lvl="0" indent="-342900">
              <a:lnSpc>
                <a:spcPct val="150000"/>
              </a:lnSpc>
              <a:spcBef>
                <a:spcPts val="0"/>
              </a:spcBef>
              <a:spcAft>
                <a:spcPts val="0"/>
              </a:spcAft>
              <a:buSzPts val="800"/>
              <a:buFont typeface="Wingdings" panose="05000000000000000000" pitchFamily="2" charset="2"/>
              <a:buChar char=""/>
            </a:pPr>
            <a:r>
              <a:rPr lang="ru-RU" sz="1600" dirty="0">
                <a:ea typeface="Calibri" panose="020F0502020204030204" pitchFamily="34" charset="0"/>
                <a:cs typeface="Times New Roman" panose="02020603050405020304" pitchFamily="18" charset="0"/>
              </a:rPr>
              <a:t>Вы поблагодарили слушателей за то, что они уделили вам свое время? </a:t>
            </a:r>
          </a:p>
          <a:p>
            <a:pPr marL="342900" marR="0" lvl="0" indent="-342900">
              <a:lnSpc>
                <a:spcPct val="150000"/>
              </a:lnSpc>
              <a:spcBef>
                <a:spcPts val="0"/>
              </a:spcBef>
              <a:spcAft>
                <a:spcPts val="0"/>
              </a:spcAft>
              <a:buSzPts val="800"/>
              <a:buFont typeface="Wingdings" panose="05000000000000000000" pitchFamily="2" charset="2"/>
              <a:buChar char=""/>
            </a:pPr>
            <a:r>
              <a:rPr lang="ru-RU" sz="1600" dirty="0">
                <a:ea typeface="Calibri" panose="020F0502020204030204" pitchFamily="34" charset="0"/>
                <a:cs typeface="Times New Roman" panose="02020603050405020304" pitchFamily="18" charset="0"/>
              </a:rPr>
              <a:t>Вы спросили, есть ли у аудитории вопросы?</a:t>
            </a:r>
            <a:endParaRPr lang="en-US" sz="2400" dirty="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1. Проверьте свою речь</a:t>
            </a:r>
          </a:p>
        </p:txBody>
      </p:sp>
      <p:sp>
        <p:nvSpPr>
          <p:cNvPr id="5" name="TextBox 4">
            <a:extLst>
              <a:ext uri="{FF2B5EF4-FFF2-40B4-BE49-F238E27FC236}">
                <a16:creationId xmlns:a16="http://schemas.microsoft.com/office/drawing/2014/main" id="{11259E12-5305-45D3-82EB-AEC84FAD1BB3}"/>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392890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Перед выступлением с речью</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746540"/>
            <a:ext cx="10515600" cy="672293"/>
          </a:xfrm>
        </p:spPr>
        <p:txBody>
          <a:bodyPr>
            <a:normAutofit/>
          </a:bodyPr>
          <a:lstStyle/>
          <a:p>
            <a:pPr marL="342900" indent="-342900">
              <a:lnSpc>
                <a:spcPct val="150000"/>
              </a:lnSpc>
              <a:spcBef>
                <a:spcPts val="0"/>
              </a:spcBef>
              <a:buSzPts val="800"/>
              <a:buFont typeface="Wingdings" panose="05000000000000000000" pitchFamily="2" charset="2"/>
              <a:buChar char=""/>
            </a:pPr>
            <a:r>
              <a:rPr lang="ru-RU" sz="2000" dirty="0">
                <a:solidFill>
                  <a:srgbClr val="000000"/>
                </a:solidFill>
                <a:latin typeface="Ubuntu Light" panose="020B0304030602030204" pitchFamily="34" charset="0"/>
                <a:ea typeface="Calibri" panose="020F0502020204030204" pitchFamily="34" charset="0"/>
                <a:cs typeface="Arial" panose="020B0604020202020204" pitchFamily="34" charset="0"/>
              </a:rPr>
              <a:t>Попросите наставника, друга или члена семьи выслушать вашу речь и дать отзыв.</a:t>
            </a:r>
            <a:endParaRPr lang="en-US" sz="2000" dirty="0"/>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2047212"/>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2. Прочтите речь вслух</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36832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3. Визуальные вспомогательные средства</a:t>
            </a:r>
          </a:p>
        </p:txBody>
      </p:sp>
      <p:sp>
        <p:nvSpPr>
          <p:cNvPr id="7" name="Content Placeholder 2">
            <a:extLst>
              <a:ext uri="{FF2B5EF4-FFF2-40B4-BE49-F238E27FC236}">
                <a16:creationId xmlns:a16="http://schemas.microsoft.com/office/drawing/2014/main" id="{89840955-5315-A04D-AB29-D8BC994C5319}"/>
              </a:ext>
            </a:extLst>
          </p:cNvPr>
          <p:cNvSpPr txBox="1">
            <a:spLocks/>
          </p:cNvSpPr>
          <p:nvPr/>
        </p:nvSpPr>
        <p:spPr>
          <a:xfrm>
            <a:off x="838200" y="4425215"/>
            <a:ext cx="10515600" cy="11294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buSzPts val="800"/>
              <a:buFont typeface="Wingdings" panose="05000000000000000000" pitchFamily="2" charset="2"/>
              <a:buChar char=""/>
            </a:pPr>
            <a:r>
              <a:rPr lang="ru-RU" sz="2000" dirty="0">
                <a:solidFill>
                  <a:srgbClr val="000000"/>
                </a:solidFill>
                <a:latin typeface="Ubuntu Light" panose="020B0304030602030204" pitchFamily="34" charset="0"/>
                <a:ea typeface="Calibri" panose="020F0502020204030204" pitchFamily="34" charset="0"/>
                <a:cs typeface="Arial" panose="020B0604020202020204" pitchFamily="34" charset="0"/>
              </a:rPr>
              <a:t>Подумайте о визуальных вспомогательных средствах, которые могли бы помочь вам донести свои мысли. Например: презентация PowerPoint, фотографии, видеоролики, медали Специальной Олимпиады и т. д. </a:t>
            </a:r>
          </a:p>
        </p:txBody>
      </p:sp>
      <p:sp>
        <p:nvSpPr>
          <p:cNvPr id="8" name="TextBox 7">
            <a:extLst>
              <a:ext uri="{FF2B5EF4-FFF2-40B4-BE49-F238E27FC236}">
                <a16:creationId xmlns:a16="http://schemas.microsoft.com/office/drawing/2014/main" id="{0346253A-FD88-4753-AA06-AAD9E8046BDA}"/>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123656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Перед выступлением с речью</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194353"/>
            <a:ext cx="10515600" cy="1115776"/>
          </a:xfrm>
        </p:spPr>
        <p:txBody>
          <a:bodyPr>
            <a:noAutofit/>
          </a:bodyPr>
          <a:lstStyle/>
          <a:p>
            <a:pPr marL="342900" indent="-342900">
              <a:lnSpc>
                <a:spcPct val="150000"/>
              </a:lnSpc>
              <a:spcBef>
                <a:spcPts val="0"/>
              </a:spcBef>
              <a:buSzPts val="800"/>
              <a:buFont typeface="Wingdings" panose="05000000000000000000" pitchFamily="2" charset="2"/>
              <a:buChar char=""/>
            </a:pPr>
            <a:r>
              <a:rPr lang="ru-RU" sz="2000" dirty="0">
                <a:solidFill>
                  <a:srgbClr val="000000"/>
                </a:solidFill>
                <a:latin typeface="Ubuntu Light" panose="020B0304030602030204" pitchFamily="34" charset="0"/>
                <a:ea typeface="Calibri" panose="020F0502020204030204" pitchFamily="34" charset="0"/>
                <a:cs typeface="Arial" panose="020B0604020202020204" pitchFamily="34" charset="0"/>
              </a:rPr>
              <a:t>Подумайте, какое оборудование и материалы вам понадобятся. Например: микрофон, динамики, компьютер. Подумайте о типе и размере площадки</a:t>
            </a:r>
            <a:r>
              <a:rPr lang="ru-RU" sz="2000">
                <a:solidFill>
                  <a:srgbClr val="000000"/>
                </a:solidFill>
                <a:latin typeface="Ubuntu Light" panose="020B0304030602030204" pitchFamily="34" charset="0"/>
                <a:ea typeface="Calibri" panose="020F0502020204030204" pitchFamily="34" charset="0"/>
                <a:cs typeface="Arial" panose="020B0604020202020204" pitchFamily="34" charset="0"/>
              </a:rPr>
              <a:t>, </a:t>
            </a:r>
            <a:br>
              <a:rPr lang="en-US" sz="2000">
                <a:solidFill>
                  <a:srgbClr val="000000"/>
                </a:solidFill>
                <a:latin typeface="Ubuntu Light" panose="020B0304030602030204" pitchFamily="34" charset="0"/>
                <a:ea typeface="Calibri" panose="020F0502020204030204" pitchFamily="34" charset="0"/>
                <a:cs typeface="Arial" panose="020B0604020202020204" pitchFamily="34" charset="0"/>
              </a:rPr>
            </a:br>
            <a:r>
              <a:rPr lang="ru-RU" sz="2000">
                <a:solidFill>
                  <a:srgbClr val="000000"/>
                </a:solidFill>
                <a:latin typeface="Ubuntu Light" panose="020B0304030602030204" pitchFamily="34" charset="0"/>
                <a:ea typeface="Calibri" panose="020F0502020204030204" pitchFamily="34" charset="0"/>
                <a:cs typeface="Arial" panose="020B0604020202020204" pitchFamily="34" charset="0"/>
              </a:rPr>
              <a:t>на </a:t>
            </a:r>
            <a:r>
              <a:rPr lang="ru-RU" sz="2000" dirty="0">
                <a:solidFill>
                  <a:srgbClr val="000000"/>
                </a:solidFill>
                <a:latin typeface="Ubuntu Light" panose="020B0304030602030204" pitchFamily="34" charset="0"/>
                <a:ea typeface="Calibri" panose="020F0502020204030204" pitchFamily="34" charset="0"/>
                <a:cs typeface="Arial" panose="020B0604020202020204" pitchFamily="34" charset="0"/>
              </a:rPr>
              <a:t>которой вы будете произносить свою речь.</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49502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4. Оборудование и материалы</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3778789"/>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5. Сделайте копию текста своей речи</a:t>
            </a:r>
          </a:p>
        </p:txBody>
      </p:sp>
      <p:sp>
        <p:nvSpPr>
          <p:cNvPr id="7" name="Content Placeholder 2">
            <a:extLst>
              <a:ext uri="{FF2B5EF4-FFF2-40B4-BE49-F238E27FC236}">
                <a16:creationId xmlns:a16="http://schemas.microsoft.com/office/drawing/2014/main" id="{E21986DD-1BA1-6D44-B379-F1E61CFF4C6A}"/>
              </a:ext>
            </a:extLst>
          </p:cNvPr>
          <p:cNvSpPr txBox="1">
            <a:spLocks/>
          </p:cNvSpPr>
          <p:nvPr/>
        </p:nvSpPr>
        <p:spPr>
          <a:xfrm>
            <a:off x="838200" y="4449195"/>
            <a:ext cx="10515600" cy="16513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buSzPts val="800"/>
              <a:buFont typeface="Wingdings" panose="05000000000000000000" pitchFamily="2" charset="2"/>
              <a:buChar char=""/>
            </a:pPr>
            <a:r>
              <a:rPr lang="ru-RU" sz="2000" dirty="0">
                <a:solidFill>
                  <a:srgbClr val="000000"/>
                </a:solidFill>
                <a:latin typeface="Ubuntu Light" panose="020B0304030602030204" pitchFamily="34" charset="0"/>
                <a:ea typeface="Calibri" panose="020F0502020204030204" pitchFamily="34" charset="0"/>
                <a:cs typeface="Arial" panose="020B0604020202020204" pitchFamily="34" charset="0"/>
              </a:rPr>
              <a:t>Возьмите с собой копию текста речи. Например, это может быть бумажная копия, планшет, телефон и т. д. Также возьмите резервную копию на случай, если технология не будет работать или вы потеряете первую бумажную </a:t>
            </a:r>
            <a:r>
              <a:rPr lang="ru-RU" sz="2000">
                <a:solidFill>
                  <a:srgbClr val="000000"/>
                </a:solidFill>
                <a:latin typeface="Ubuntu Light" panose="020B0304030602030204" pitchFamily="34" charset="0"/>
                <a:ea typeface="Calibri" panose="020F0502020204030204" pitchFamily="34" charset="0"/>
                <a:cs typeface="Arial" panose="020B0604020202020204" pitchFamily="34" charset="0"/>
              </a:rPr>
              <a:t>копию. </a:t>
            </a:r>
            <a:br>
              <a:rPr lang="en-US" sz="2000">
                <a:solidFill>
                  <a:srgbClr val="000000"/>
                </a:solidFill>
                <a:latin typeface="Ubuntu Light" panose="020B0304030602030204" pitchFamily="34" charset="0"/>
                <a:ea typeface="Calibri" panose="020F0502020204030204" pitchFamily="34" charset="0"/>
                <a:cs typeface="Arial" panose="020B0604020202020204" pitchFamily="34" charset="0"/>
              </a:rPr>
            </a:br>
            <a:r>
              <a:rPr lang="ru-RU" sz="2000">
                <a:solidFill>
                  <a:srgbClr val="000000"/>
                </a:solidFill>
                <a:latin typeface="Ubuntu Light" panose="020B0304030602030204" pitchFamily="34" charset="0"/>
                <a:ea typeface="Calibri" panose="020F0502020204030204" pitchFamily="34" charset="0"/>
                <a:cs typeface="Arial" panose="020B0604020202020204" pitchFamily="34" charset="0"/>
              </a:rPr>
              <a:t>Всегда </a:t>
            </a:r>
            <a:r>
              <a:rPr lang="ru-RU" sz="2000" dirty="0">
                <a:solidFill>
                  <a:srgbClr val="000000"/>
                </a:solidFill>
                <a:latin typeface="Ubuntu Light" panose="020B0304030602030204" pitchFamily="34" charset="0"/>
                <a:ea typeface="Calibri" panose="020F0502020204030204" pitchFamily="34" charset="0"/>
                <a:cs typeface="Arial" panose="020B0604020202020204" pitchFamily="34" charset="0"/>
              </a:rPr>
              <a:t>будьте готовы ко всему!</a:t>
            </a:r>
          </a:p>
        </p:txBody>
      </p:sp>
      <p:sp>
        <p:nvSpPr>
          <p:cNvPr id="8" name="TextBox 7">
            <a:extLst>
              <a:ext uri="{FF2B5EF4-FFF2-40B4-BE49-F238E27FC236}">
                <a16:creationId xmlns:a16="http://schemas.microsoft.com/office/drawing/2014/main" id="{1BCAB323-C552-4B5E-B2A0-E64A866125AC}"/>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802379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ru-RU" b="1" dirty="0">
                <a:solidFill>
                  <a:srgbClr val="016A5F"/>
                </a:solidFill>
              </a:rPr>
              <a:t>Выступление с речью</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ru-RU" sz="3200" b="1" dirty="0">
                <a:solidFill>
                  <a:srgbClr val="179984"/>
                </a:solidFill>
              </a:rPr>
              <a:t>Задание № 1</a:t>
            </a:r>
          </a:p>
        </p:txBody>
      </p:sp>
      <p:pic>
        <p:nvPicPr>
          <p:cNvPr id="7" name="Picture 6">
            <a:extLst>
              <a:ext uri="{FF2B5EF4-FFF2-40B4-BE49-F238E27FC236}">
                <a16:creationId xmlns:a16="http://schemas.microsoft.com/office/drawing/2014/main" id="{762BB944-378B-A94C-BAAD-54C6B40D551E}"/>
              </a:ext>
            </a:extLst>
          </p:cNvPr>
          <p:cNvPicPr>
            <a:picLocks noChangeAspect="1"/>
          </p:cNvPicPr>
          <p:nvPr/>
        </p:nvPicPr>
        <p:blipFill>
          <a:blip r:embed="rId4"/>
          <a:stretch>
            <a:fillRect/>
          </a:stretch>
        </p:blipFill>
        <p:spPr>
          <a:xfrm>
            <a:off x="3057098" y="1765572"/>
            <a:ext cx="7989063" cy="4493848"/>
          </a:xfrm>
          <a:prstGeom prst="rect">
            <a:avLst/>
          </a:prstGeom>
        </p:spPr>
      </p:pic>
      <p:sp>
        <p:nvSpPr>
          <p:cNvPr id="8" name="TextBox 7">
            <a:extLst>
              <a:ext uri="{FF2B5EF4-FFF2-40B4-BE49-F238E27FC236}">
                <a16:creationId xmlns:a16="http://schemas.microsoft.com/office/drawing/2014/main" id="{6A6C290C-A190-4D95-BD50-56C71717D9E8}"/>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84184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Выступление с речью</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86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О чем нужно помнить</a:t>
            </a:r>
          </a:p>
        </p:txBody>
      </p:sp>
      <p:sp>
        <p:nvSpPr>
          <p:cNvPr id="12" name="Title 1">
            <a:extLst>
              <a:ext uri="{FF2B5EF4-FFF2-40B4-BE49-F238E27FC236}">
                <a16:creationId xmlns:a16="http://schemas.microsoft.com/office/drawing/2014/main" id="{A500056A-09A3-304A-A0ED-7E5C9FFC9460}"/>
              </a:ext>
            </a:extLst>
          </p:cNvPr>
          <p:cNvSpPr txBox="1">
            <a:spLocks/>
          </p:cNvSpPr>
          <p:nvPr/>
        </p:nvSpPr>
        <p:spPr>
          <a:xfrm>
            <a:off x="3085699" y="2670637"/>
            <a:ext cx="3441809" cy="78175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3336A"/>
                </a:solidFill>
              </a:rPr>
              <a:t>Излучайте уверенность</a:t>
            </a:r>
          </a:p>
        </p:txBody>
      </p:sp>
      <p:sp>
        <p:nvSpPr>
          <p:cNvPr id="14" name="Title 1">
            <a:extLst>
              <a:ext uri="{FF2B5EF4-FFF2-40B4-BE49-F238E27FC236}">
                <a16:creationId xmlns:a16="http://schemas.microsoft.com/office/drawing/2014/main" id="{DCAAB2EF-1ED6-7440-BF9F-3498A047BEA0}"/>
              </a:ext>
            </a:extLst>
          </p:cNvPr>
          <p:cNvSpPr txBox="1">
            <a:spLocks/>
          </p:cNvSpPr>
          <p:nvPr/>
        </p:nvSpPr>
        <p:spPr>
          <a:xfrm>
            <a:off x="7734700" y="2697848"/>
            <a:ext cx="3441809" cy="78175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3336A"/>
                </a:solidFill>
              </a:rPr>
              <a:t>Выделяйте важные слова</a:t>
            </a:r>
          </a:p>
        </p:txBody>
      </p:sp>
      <p:sp>
        <p:nvSpPr>
          <p:cNvPr id="15" name="Title 1">
            <a:extLst>
              <a:ext uri="{FF2B5EF4-FFF2-40B4-BE49-F238E27FC236}">
                <a16:creationId xmlns:a16="http://schemas.microsoft.com/office/drawing/2014/main" id="{DC9D18A9-81F1-3C4A-8B83-A3FE24F8B9ED}"/>
              </a:ext>
            </a:extLst>
          </p:cNvPr>
          <p:cNvSpPr txBox="1">
            <a:spLocks/>
          </p:cNvSpPr>
          <p:nvPr/>
        </p:nvSpPr>
        <p:spPr>
          <a:xfrm>
            <a:off x="3085698" y="4509837"/>
            <a:ext cx="2843463" cy="14819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3336A"/>
                </a:solidFill>
              </a:rPr>
              <a:t>Следите за языком тела</a:t>
            </a:r>
          </a:p>
        </p:txBody>
      </p:sp>
      <p:sp>
        <p:nvSpPr>
          <p:cNvPr id="16" name="Title 1">
            <a:extLst>
              <a:ext uri="{FF2B5EF4-FFF2-40B4-BE49-F238E27FC236}">
                <a16:creationId xmlns:a16="http://schemas.microsoft.com/office/drawing/2014/main" id="{59502DD0-69F6-F249-B8DF-1226C0E4ECD3}"/>
              </a:ext>
            </a:extLst>
          </p:cNvPr>
          <p:cNvSpPr txBox="1">
            <a:spLocks/>
          </p:cNvSpPr>
          <p:nvPr/>
        </p:nvSpPr>
        <p:spPr>
          <a:xfrm>
            <a:off x="7734699" y="4729265"/>
            <a:ext cx="2467633" cy="781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3336A"/>
                </a:solidFill>
              </a:rPr>
              <a:t>Сохраняйте спокойствие</a:t>
            </a:r>
          </a:p>
        </p:txBody>
      </p:sp>
      <p:pic>
        <p:nvPicPr>
          <p:cNvPr id="18" name="Picture 17">
            <a:extLst>
              <a:ext uri="{FF2B5EF4-FFF2-40B4-BE49-F238E27FC236}">
                <a16:creationId xmlns:a16="http://schemas.microsoft.com/office/drawing/2014/main" id="{0629458E-94BA-E14B-A933-0AF92DABEF1C}"/>
              </a:ext>
            </a:extLst>
          </p:cNvPr>
          <p:cNvPicPr>
            <a:picLocks noChangeAspect="1"/>
          </p:cNvPicPr>
          <p:nvPr/>
        </p:nvPicPr>
        <p:blipFill>
          <a:blip r:embed="rId4"/>
          <a:stretch>
            <a:fillRect/>
          </a:stretch>
        </p:blipFill>
        <p:spPr>
          <a:xfrm>
            <a:off x="6474203" y="4611455"/>
            <a:ext cx="938274" cy="1091017"/>
          </a:xfrm>
          <a:prstGeom prst="rect">
            <a:avLst/>
          </a:prstGeom>
        </p:spPr>
      </p:pic>
      <p:pic>
        <p:nvPicPr>
          <p:cNvPr id="20" name="Picture 19">
            <a:extLst>
              <a:ext uri="{FF2B5EF4-FFF2-40B4-BE49-F238E27FC236}">
                <a16:creationId xmlns:a16="http://schemas.microsoft.com/office/drawing/2014/main" id="{A17CE0EA-ADA1-5148-A0D3-D73E339A0B40}"/>
              </a:ext>
            </a:extLst>
          </p:cNvPr>
          <p:cNvPicPr>
            <a:picLocks noChangeAspect="1"/>
          </p:cNvPicPr>
          <p:nvPr/>
        </p:nvPicPr>
        <p:blipFill rotWithShape="1">
          <a:blip r:embed="rId5"/>
          <a:srcRect b="45821"/>
          <a:stretch/>
        </p:blipFill>
        <p:spPr>
          <a:xfrm>
            <a:off x="1821718" y="4490587"/>
            <a:ext cx="977002" cy="1168019"/>
          </a:xfrm>
          <a:prstGeom prst="rect">
            <a:avLst/>
          </a:prstGeom>
        </p:spPr>
      </p:pic>
      <p:pic>
        <p:nvPicPr>
          <p:cNvPr id="22" name="Picture 21">
            <a:extLst>
              <a:ext uri="{FF2B5EF4-FFF2-40B4-BE49-F238E27FC236}">
                <a16:creationId xmlns:a16="http://schemas.microsoft.com/office/drawing/2014/main" id="{AED80277-70CD-3644-8730-EB2A841DDEEF}"/>
              </a:ext>
            </a:extLst>
          </p:cNvPr>
          <p:cNvPicPr>
            <a:picLocks noChangeAspect="1"/>
          </p:cNvPicPr>
          <p:nvPr/>
        </p:nvPicPr>
        <p:blipFill>
          <a:blip r:embed="rId6"/>
          <a:stretch>
            <a:fillRect/>
          </a:stretch>
        </p:blipFill>
        <p:spPr>
          <a:xfrm>
            <a:off x="6527508" y="2661829"/>
            <a:ext cx="831664" cy="799366"/>
          </a:xfrm>
          <a:prstGeom prst="rect">
            <a:avLst/>
          </a:prstGeom>
        </p:spPr>
      </p:pic>
      <p:pic>
        <p:nvPicPr>
          <p:cNvPr id="24" name="Picture 23">
            <a:extLst>
              <a:ext uri="{FF2B5EF4-FFF2-40B4-BE49-F238E27FC236}">
                <a16:creationId xmlns:a16="http://schemas.microsoft.com/office/drawing/2014/main" id="{686159A1-BED6-B742-9F39-E06DB82632A4}"/>
              </a:ext>
            </a:extLst>
          </p:cNvPr>
          <p:cNvPicPr>
            <a:picLocks noChangeAspect="1"/>
          </p:cNvPicPr>
          <p:nvPr/>
        </p:nvPicPr>
        <p:blipFill>
          <a:blip r:embed="rId7"/>
          <a:stretch>
            <a:fillRect/>
          </a:stretch>
        </p:blipFill>
        <p:spPr>
          <a:xfrm>
            <a:off x="1982725" y="2449909"/>
            <a:ext cx="767068" cy="1017374"/>
          </a:xfrm>
          <a:prstGeom prst="rect">
            <a:avLst/>
          </a:prstGeom>
        </p:spPr>
      </p:pic>
      <p:sp>
        <p:nvSpPr>
          <p:cNvPr id="13" name="TextBox 12">
            <a:extLst>
              <a:ext uri="{FF2B5EF4-FFF2-40B4-BE49-F238E27FC236}">
                <a16:creationId xmlns:a16="http://schemas.microsoft.com/office/drawing/2014/main" id="{B947D9E1-D7FA-4AB5-A846-BF313C047BE1}"/>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2269161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ru-RU" b="1" dirty="0">
                <a:solidFill>
                  <a:srgbClr val="016A5F"/>
                </a:solidFill>
              </a:rPr>
              <a:t>Выступление с речью</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5935133" cy="921749"/>
          </a:xfrm>
        </p:spPr>
        <p:txBody>
          <a:bodyPr>
            <a:noAutofit/>
          </a:bodyPr>
          <a:lstStyle/>
          <a:p>
            <a:pPr marL="0" indent="0">
              <a:lnSpc>
                <a:spcPct val="150000"/>
              </a:lnSpc>
              <a:buNone/>
            </a:pPr>
            <a:r>
              <a:rPr lang="ru-RU" sz="3200" b="1" dirty="0">
                <a:solidFill>
                  <a:srgbClr val="179984"/>
                </a:solidFill>
              </a:rPr>
              <a:t>1. Излучайте уверенность</a:t>
            </a:r>
          </a:p>
        </p:txBody>
      </p:sp>
      <p:pic>
        <p:nvPicPr>
          <p:cNvPr id="8" name="Picture 7">
            <a:extLst>
              <a:ext uri="{FF2B5EF4-FFF2-40B4-BE49-F238E27FC236}">
                <a16:creationId xmlns:a16="http://schemas.microsoft.com/office/drawing/2014/main" id="{7EBA8333-56F3-9F4B-8BB0-2A8237CA8998}"/>
              </a:ext>
            </a:extLst>
          </p:cNvPr>
          <p:cNvPicPr>
            <a:picLocks noChangeAspect="1"/>
          </p:cNvPicPr>
          <p:nvPr/>
        </p:nvPicPr>
        <p:blipFill>
          <a:blip r:embed="rId4"/>
          <a:stretch>
            <a:fillRect/>
          </a:stretch>
        </p:blipFill>
        <p:spPr>
          <a:xfrm>
            <a:off x="3111690" y="1785260"/>
            <a:ext cx="7934471" cy="4474160"/>
          </a:xfrm>
          <a:prstGeom prst="rect">
            <a:avLst/>
          </a:prstGeom>
        </p:spPr>
      </p:pic>
      <p:sp>
        <p:nvSpPr>
          <p:cNvPr id="7" name="TextBox 6">
            <a:extLst>
              <a:ext uri="{FF2B5EF4-FFF2-40B4-BE49-F238E27FC236}">
                <a16:creationId xmlns:a16="http://schemas.microsoft.com/office/drawing/2014/main" id="{4CCCF18E-7984-4A13-AE34-7B5CBACA947A}"/>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071059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Выступление с речью</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2</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228254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Часть I</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2340223"/>
          </a:xfrm>
        </p:spPr>
        <p:txBody>
          <a:bodyPr>
            <a:normAutofit/>
          </a:bodyPr>
          <a:lstStyle/>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Поговорите о том, каково было бы пилотировать самолет.</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Поговорите о том, каково было бы жить в космосе.</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Поговорите о том, каково было бы быть львом.</a:t>
            </a: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1CF0D9-ACA8-4CB5-9FA1-A02ABED12DA5}"/>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274470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Выступление с речью</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2</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228254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Часть II</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2340223"/>
          </a:xfrm>
        </p:spPr>
        <p:txBody>
          <a:bodyPr>
            <a:normAutofit lnSpcReduction="10000"/>
          </a:bodyPr>
          <a:lstStyle/>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Расскажите о личной или семейной традиции.</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Расскажите о своем хобби или о чем-то, что вам нравится делать.</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Расскажите о лучшем отдыхе в своей жизни.</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C2BD702-99D3-432C-AE95-D6F3D79B0892}"/>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2567940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Ожидания</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69"/>
            <a:ext cx="10515600" cy="4296203"/>
          </a:xfrm>
        </p:spPr>
        <p:txBody>
          <a:bodyPr>
            <a:noAutofit/>
          </a:bodyPr>
          <a:lstStyle/>
          <a:p>
            <a:pPr marL="342892" indent="-342892" algn="just">
              <a:lnSpc>
                <a:spcPct val="150000"/>
              </a:lnSpc>
            </a:pPr>
            <a:r>
              <a:rPr lang="ru-RU" sz="2100" dirty="0">
                <a:latin typeface="Ubuntu Light" panose="020B0304030602030204" pitchFamily="34" charset="0"/>
              </a:rPr>
              <a:t>Будьте готовы обучать и стараться обеспечивать потребности всех атлетов.</a:t>
            </a:r>
          </a:p>
          <a:p>
            <a:pPr marL="342892" indent="-342892" algn="just">
              <a:lnSpc>
                <a:spcPct val="150000"/>
              </a:lnSpc>
            </a:pPr>
            <a:r>
              <a:rPr lang="ru-RU" sz="2100" dirty="0">
                <a:latin typeface="Ubuntu Light" panose="020B0304030602030204" pitchFamily="34" charset="0"/>
              </a:rPr>
              <a:t>Помогите участникам узнать что-то новое о себе и других людях.</a:t>
            </a:r>
          </a:p>
          <a:p>
            <a:pPr marL="342892" indent="-342892" algn="just">
              <a:lnSpc>
                <a:spcPct val="150000"/>
              </a:lnSpc>
            </a:pPr>
            <a:r>
              <a:rPr lang="ru-RU" sz="2100" dirty="0">
                <a:latin typeface="Ubuntu Light" panose="020B0304030602030204" pitchFamily="34" charset="0"/>
              </a:rPr>
              <a:t>Предоставьте каждому атлету возможности достигать успеха и развиваться.</a:t>
            </a:r>
          </a:p>
          <a:p>
            <a:pPr marL="342892" indent="-342892" algn="just">
              <a:lnSpc>
                <a:spcPct val="150000"/>
              </a:lnSpc>
            </a:pPr>
            <a:r>
              <a:rPr lang="ru-RU" sz="2100" dirty="0">
                <a:latin typeface="Ubuntu Light" panose="020B0304030602030204" pitchFamily="34" charset="0"/>
              </a:rPr>
              <a:t>Поощряйте вопросы и участвуйте в обсуждениях, которые помогают обучению.</a:t>
            </a:r>
          </a:p>
          <a:p>
            <a:pPr marL="342892" indent="-342892" algn="just">
              <a:lnSpc>
                <a:spcPct val="150000"/>
              </a:lnSpc>
            </a:pPr>
            <a:r>
              <a:rPr lang="ru-RU" sz="2100" dirty="0">
                <a:latin typeface="Ubuntu Light" panose="020B0304030602030204" pitchFamily="34" charset="0"/>
              </a:rPr>
              <a:t>Относитесь к атлетам и наставникам с уважением и заботой.</a:t>
            </a:r>
          </a:p>
          <a:p>
            <a:pPr marL="342892" indent="-342892" algn="just">
              <a:lnSpc>
                <a:spcPct val="150000"/>
              </a:lnSpc>
            </a:pPr>
            <a:r>
              <a:rPr lang="ru-RU" sz="2100">
                <a:latin typeface="Ubuntu Light" panose="020B0304030602030204" pitchFamily="34" charset="0"/>
              </a:rPr>
              <a:t>Создайте </a:t>
            </a:r>
            <a:r>
              <a:rPr lang="ru-RU" sz="2100" dirty="0">
                <a:latin typeface="Ubuntu Light" panose="020B0304030602030204" pitchFamily="34" charset="0"/>
              </a:rPr>
              <a:t>атмосферу взаимного уважения и </a:t>
            </a:r>
            <a:r>
              <a:rPr lang="ru-RU" sz="2100">
                <a:latin typeface="Ubuntu Light" panose="020B0304030602030204" pitchFamily="34" charset="0"/>
              </a:rPr>
              <a:t>позитивного отношения к </a:t>
            </a:r>
            <a:r>
              <a:rPr lang="ru-RU" sz="2100" dirty="0">
                <a:latin typeface="Ubuntu Light" panose="020B0304030602030204" pitchFamily="34" charset="0"/>
              </a:rPr>
              <a:t>учебе.</a:t>
            </a:r>
          </a:p>
          <a:p>
            <a:endParaRPr lang="en-US" sz="2100"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b="1" dirty="0">
                <a:solidFill>
                  <a:srgbClr val="179984"/>
                </a:solidFill>
              </a:rPr>
              <a:t>от помощников</a:t>
            </a:r>
          </a:p>
        </p:txBody>
      </p:sp>
      <p:sp>
        <p:nvSpPr>
          <p:cNvPr id="5" name="TextBox 4">
            <a:extLst>
              <a:ext uri="{FF2B5EF4-FFF2-40B4-BE49-F238E27FC236}">
                <a16:creationId xmlns:a16="http://schemas.microsoft.com/office/drawing/2014/main" id="{03E55525-5CA8-4702-A63B-EDFC882AEE4E}"/>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257279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Выступление с речью</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2. Выделяйте важные слова</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3172737"/>
          </a:xfrm>
        </p:spPr>
        <p:txBody>
          <a:bodyPr>
            <a:normAutofit/>
          </a:bodyPr>
          <a:lstStyle/>
          <a:p>
            <a:pPr>
              <a:lnSpc>
                <a:spcPct val="120000"/>
              </a:lnSpc>
              <a:spcBef>
                <a:spcPts val="0"/>
              </a:spcBef>
              <a:spcAft>
                <a:spcPts val="800"/>
              </a:spcAft>
            </a:pPr>
            <a:r>
              <a:rPr lang="ru-RU" sz="2250" b="1" u="sng" dirty="0">
                <a:solidFill>
                  <a:srgbClr val="1BC4F4"/>
                </a:solidFill>
                <a:ea typeface="Calibri" panose="020F0502020204030204" pitchFamily="34" charset="0"/>
                <a:cs typeface="Times New Roman" panose="02020603050405020304" pitchFamily="18" charset="0"/>
              </a:rPr>
              <a:t>Мой</a:t>
            </a:r>
            <a:r>
              <a:rPr lang="ru-RU" sz="2250" dirty="0">
                <a:ea typeface="Calibri" panose="020F0502020204030204" pitchFamily="34" charset="0"/>
                <a:cs typeface="Times New Roman" panose="02020603050405020304" pitchFamily="18" charset="0"/>
              </a:rPr>
              <a:t> родной город — это (ваш родной город)</a:t>
            </a:r>
          </a:p>
          <a:p>
            <a:pPr>
              <a:lnSpc>
                <a:spcPct val="120000"/>
              </a:lnSpc>
              <a:spcBef>
                <a:spcPts val="0"/>
              </a:spcBef>
              <a:spcAft>
                <a:spcPts val="800"/>
              </a:spcAft>
            </a:pPr>
            <a:r>
              <a:rPr lang="ru-RU" sz="2250" dirty="0">
                <a:ea typeface="Calibri" panose="020F0502020204030204" pitchFamily="34" charset="0"/>
                <a:cs typeface="Times New Roman" panose="02020603050405020304" pitchFamily="18" charset="0"/>
              </a:rPr>
              <a:t>Мой </a:t>
            </a:r>
            <a:r>
              <a:rPr lang="ru-RU" sz="2250" b="1" u="sng" dirty="0">
                <a:solidFill>
                  <a:srgbClr val="1BC4F4"/>
                </a:solidFill>
                <a:ea typeface="Calibri" panose="020F0502020204030204" pitchFamily="34" charset="0"/>
                <a:cs typeface="Times New Roman" panose="02020603050405020304" pitchFamily="18" charset="0"/>
              </a:rPr>
              <a:t>родной</a:t>
            </a:r>
            <a:r>
              <a:rPr lang="ru-RU" sz="2250" dirty="0">
                <a:ea typeface="Calibri" panose="020F0502020204030204" pitchFamily="34" charset="0"/>
                <a:cs typeface="Times New Roman" panose="02020603050405020304" pitchFamily="18" charset="0"/>
              </a:rPr>
              <a:t> город — это (ваш родной город)</a:t>
            </a:r>
          </a:p>
          <a:p>
            <a:pPr>
              <a:lnSpc>
                <a:spcPct val="120000"/>
              </a:lnSpc>
              <a:spcBef>
                <a:spcPts val="0"/>
              </a:spcBef>
              <a:spcAft>
                <a:spcPts val="800"/>
              </a:spcAft>
            </a:pPr>
            <a:r>
              <a:rPr lang="ru-RU" sz="2250" dirty="0">
                <a:ea typeface="Calibri" panose="020F0502020204030204" pitchFamily="34" charset="0"/>
                <a:cs typeface="Times New Roman" panose="02020603050405020304" pitchFamily="18" charset="0"/>
              </a:rPr>
              <a:t>Мой родной </a:t>
            </a:r>
            <a:r>
              <a:rPr lang="ru-RU" sz="2250" b="1" u="sng" dirty="0">
                <a:solidFill>
                  <a:srgbClr val="1BC4F4"/>
                </a:solidFill>
                <a:ea typeface="Calibri" panose="020F0502020204030204" pitchFamily="34" charset="0"/>
                <a:cs typeface="Times New Roman" panose="02020603050405020304" pitchFamily="18" charset="0"/>
              </a:rPr>
              <a:t>город</a:t>
            </a:r>
            <a:r>
              <a:rPr lang="ru-RU" sz="2250" dirty="0">
                <a:ea typeface="Calibri" panose="020F0502020204030204" pitchFamily="34" charset="0"/>
                <a:cs typeface="Times New Roman" panose="02020603050405020304" pitchFamily="18" charset="0"/>
              </a:rPr>
              <a:t> — это (ваш родной город)</a:t>
            </a:r>
          </a:p>
          <a:p>
            <a:pPr>
              <a:lnSpc>
                <a:spcPct val="120000"/>
              </a:lnSpc>
              <a:spcBef>
                <a:spcPts val="0"/>
              </a:spcBef>
              <a:spcAft>
                <a:spcPts val="800"/>
              </a:spcAft>
            </a:pPr>
            <a:r>
              <a:rPr lang="ru-RU" sz="2250" dirty="0">
                <a:ea typeface="Calibri" panose="020F0502020204030204" pitchFamily="34" charset="0"/>
                <a:cs typeface="Times New Roman" panose="02020603050405020304" pitchFamily="18" charset="0"/>
              </a:rPr>
              <a:t>Мой родной город — </a:t>
            </a:r>
            <a:r>
              <a:rPr lang="ru-RU" sz="2250" b="1" u="sng" dirty="0">
                <a:solidFill>
                  <a:srgbClr val="1BC4F4"/>
                </a:solidFill>
                <a:ea typeface="Calibri" panose="020F0502020204030204" pitchFamily="34" charset="0"/>
                <a:cs typeface="Times New Roman" panose="02020603050405020304" pitchFamily="18" charset="0"/>
              </a:rPr>
              <a:t>это</a:t>
            </a:r>
            <a:r>
              <a:rPr lang="ru-RU" sz="2250" dirty="0">
                <a:ea typeface="Calibri" panose="020F0502020204030204" pitchFamily="34" charset="0"/>
                <a:cs typeface="Times New Roman" panose="02020603050405020304" pitchFamily="18" charset="0"/>
              </a:rPr>
              <a:t> (ваш родной город)</a:t>
            </a:r>
          </a:p>
          <a:p>
            <a:pPr>
              <a:lnSpc>
                <a:spcPct val="120000"/>
              </a:lnSpc>
              <a:spcBef>
                <a:spcPts val="0"/>
              </a:spcBef>
              <a:spcAft>
                <a:spcPts val="800"/>
              </a:spcAft>
            </a:pPr>
            <a:r>
              <a:rPr lang="ru-RU" sz="2250" dirty="0">
                <a:ea typeface="Calibri" panose="020F0502020204030204" pitchFamily="34" charset="0"/>
                <a:cs typeface="Times New Roman" panose="02020603050405020304" pitchFamily="18" charset="0"/>
              </a:rPr>
              <a:t>Мой родной город — это </a:t>
            </a:r>
            <a:r>
              <a:rPr lang="ru-RU" sz="2250" b="1" u="sng" dirty="0">
                <a:solidFill>
                  <a:srgbClr val="1BC4F4"/>
                </a:solidFill>
                <a:ea typeface="Calibri" panose="020F0502020204030204" pitchFamily="34" charset="0"/>
                <a:cs typeface="Times New Roman" panose="02020603050405020304" pitchFamily="18" charset="0"/>
              </a:rPr>
              <a:t>(ваш родной город)</a:t>
            </a: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F1642BA4-E9AA-3C45-A045-FC39A67F08A3}"/>
              </a:ext>
            </a:extLst>
          </p:cNvPr>
          <p:cNvSpPr txBox="1">
            <a:spLocks/>
          </p:cNvSpPr>
          <p:nvPr/>
        </p:nvSpPr>
        <p:spPr>
          <a:xfrm>
            <a:off x="838200" y="2176818"/>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3</a:t>
            </a:r>
          </a:p>
        </p:txBody>
      </p:sp>
      <p:pic>
        <p:nvPicPr>
          <p:cNvPr id="12" name="Picture 11">
            <a:extLst>
              <a:ext uri="{FF2B5EF4-FFF2-40B4-BE49-F238E27FC236}">
                <a16:creationId xmlns:a16="http://schemas.microsoft.com/office/drawing/2014/main" id="{B6DC39C5-F447-7848-BF51-523DE7012F79}"/>
              </a:ext>
            </a:extLst>
          </p:cNvPr>
          <p:cNvPicPr>
            <a:picLocks noChangeAspect="1"/>
          </p:cNvPicPr>
          <p:nvPr/>
        </p:nvPicPr>
        <p:blipFill>
          <a:blip r:embed="rId4"/>
          <a:stretch>
            <a:fillRect/>
          </a:stretch>
        </p:blipFill>
        <p:spPr>
          <a:xfrm rot="591459">
            <a:off x="7762852" y="2615504"/>
            <a:ext cx="3181141" cy="3046093"/>
          </a:xfrm>
          <a:prstGeom prst="rect">
            <a:avLst/>
          </a:prstGeom>
        </p:spPr>
      </p:pic>
      <p:sp>
        <p:nvSpPr>
          <p:cNvPr id="8" name="TextBox 7">
            <a:extLst>
              <a:ext uri="{FF2B5EF4-FFF2-40B4-BE49-F238E27FC236}">
                <a16:creationId xmlns:a16="http://schemas.microsoft.com/office/drawing/2014/main" id="{EEF84040-3F35-4524-9820-3EE5B15EFC63}"/>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879874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Выступление с речью</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3425792"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3. Язык тела</a:t>
            </a:r>
          </a:p>
        </p:txBody>
      </p:sp>
      <p:grpSp>
        <p:nvGrpSpPr>
          <p:cNvPr id="10" name="Group 9">
            <a:extLst>
              <a:ext uri="{FF2B5EF4-FFF2-40B4-BE49-F238E27FC236}">
                <a16:creationId xmlns:a16="http://schemas.microsoft.com/office/drawing/2014/main" id="{0D74B3A1-69E3-E64E-889E-2F489EA49DFA}"/>
              </a:ext>
            </a:extLst>
          </p:cNvPr>
          <p:cNvGrpSpPr/>
          <p:nvPr/>
        </p:nvGrpSpPr>
        <p:grpSpPr>
          <a:xfrm>
            <a:off x="4163664" y="2288848"/>
            <a:ext cx="2902148" cy="1741289"/>
            <a:chOff x="3193107" y="2177107"/>
            <a:chExt cx="2902148" cy="1741289"/>
          </a:xfrm>
          <a:solidFill>
            <a:srgbClr val="179984"/>
          </a:solidFill>
        </p:grpSpPr>
        <p:sp>
          <p:nvSpPr>
            <p:cNvPr id="11" name="Rectangle 10">
              <a:extLst>
                <a:ext uri="{FF2B5EF4-FFF2-40B4-BE49-F238E27FC236}">
                  <a16:creationId xmlns:a16="http://schemas.microsoft.com/office/drawing/2014/main" id="{BA0D4ACD-F623-5346-86EF-D0CF6A6E1AD3}"/>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8DD43F3E-34FE-7D47-9C7D-57BB7E34FD4F}"/>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ru-RU" sz="3600" kern="1200" dirty="0">
                  <a:latin typeface="Ubuntu" panose="020B0504030602030204" pitchFamily="34" charset="0"/>
                </a:rPr>
                <a:t>Выражение лица</a:t>
              </a:r>
            </a:p>
          </p:txBody>
        </p:sp>
      </p:grpSp>
      <p:grpSp>
        <p:nvGrpSpPr>
          <p:cNvPr id="13" name="Group 12">
            <a:extLst>
              <a:ext uri="{FF2B5EF4-FFF2-40B4-BE49-F238E27FC236}">
                <a16:creationId xmlns:a16="http://schemas.microsoft.com/office/drawing/2014/main" id="{05491E14-5839-0840-B521-2099BC901082}"/>
              </a:ext>
            </a:extLst>
          </p:cNvPr>
          <p:cNvGrpSpPr/>
          <p:nvPr/>
        </p:nvGrpSpPr>
        <p:grpSpPr>
          <a:xfrm>
            <a:off x="7301499" y="2288848"/>
            <a:ext cx="2902148" cy="1741289"/>
            <a:chOff x="3193107" y="2177107"/>
            <a:chExt cx="2902148" cy="1741289"/>
          </a:xfrm>
          <a:solidFill>
            <a:srgbClr val="179984"/>
          </a:solidFill>
        </p:grpSpPr>
        <p:sp>
          <p:nvSpPr>
            <p:cNvPr id="14" name="Rectangle 13">
              <a:extLst>
                <a:ext uri="{FF2B5EF4-FFF2-40B4-BE49-F238E27FC236}">
                  <a16:creationId xmlns:a16="http://schemas.microsoft.com/office/drawing/2014/main" id="{00FE7ACE-E3B1-5A44-974D-03558ACF9605}"/>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lstStyle/>
            <a:p>
              <a:endParaRPr lang="en-US"/>
            </a:p>
          </p:txBody>
        </p:sp>
        <p:sp>
          <p:nvSpPr>
            <p:cNvPr id="15" name="TextBox 14">
              <a:extLst>
                <a:ext uri="{FF2B5EF4-FFF2-40B4-BE49-F238E27FC236}">
                  <a16:creationId xmlns:a16="http://schemas.microsoft.com/office/drawing/2014/main" id="{716CC7EB-AF3D-EF49-A214-2719FE0D2380}"/>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156210" rIns="0" bIns="156210" numCol="1" spcCol="1270" anchor="ctr" anchorCtr="0">
              <a:noAutofit/>
            </a:bodyPr>
            <a:lstStyle/>
            <a:p>
              <a:pPr marL="0" lvl="0" indent="0" algn="ctr" defTabSz="1822450">
                <a:lnSpc>
                  <a:spcPct val="90000"/>
                </a:lnSpc>
                <a:spcBef>
                  <a:spcPct val="0"/>
                </a:spcBef>
                <a:spcAft>
                  <a:spcPct val="35000"/>
                </a:spcAft>
                <a:buNone/>
              </a:pPr>
              <a:r>
                <a:rPr lang="ru-RU" sz="3600" kern="1200" dirty="0">
                  <a:latin typeface="Ubuntu" panose="020B0504030602030204" pitchFamily="34" charset="0"/>
                </a:rPr>
                <a:t>Зрительный контакт</a:t>
              </a:r>
            </a:p>
          </p:txBody>
        </p:sp>
      </p:grpSp>
      <p:grpSp>
        <p:nvGrpSpPr>
          <p:cNvPr id="16" name="Group 15">
            <a:extLst>
              <a:ext uri="{FF2B5EF4-FFF2-40B4-BE49-F238E27FC236}">
                <a16:creationId xmlns:a16="http://schemas.microsoft.com/office/drawing/2014/main" id="{CB95CAC3-53C3-BD47-A59D-36B14CD57F67}"/>
              </a:ext>
            </a:extLst>
          </p:cNvPr>
          <p:cNvGrpSpPr/>
          <p:nvPr/>
        </p:nvGrpSpPr>
        <p:grpSpPr>
          <a:xfrm>
            <a:off x="4163664" y="4165774"/>
            <a:ext cx="2902148" cy="1741289"/>
            <a:chOff x="3193107" y="2177107"/>
            <a:chExt cx="2902148" cy="1741289"/>
          </a:xfrm>
          <a:solidFill>
            <a:srgbClr val="179984"/>
          </a:solidFill>
        </p:grpSpPr>
        <p:sp>
          <p:nvSpPr>
            <p:cNvPr id="17" name="Rectangle 16">
              <a:extLst>
                <a:ext uri="{FF2B5EF4-FFF2-40B4-BE49-F238E27FC236}">
                  <a16:creationId xmlns:a16="http://schemas.microsoft.com/office/drawing/2014/main" id="{2E4ED815-D236-324C-866B-227468BC1F15}"/>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C947A861-21E4-124A-AE13-F8961D4347B0}"/>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ru-RU" sz="3600" kern="1200" dirty="0">
                  <a:latin typeface="Ubuntu" panose="020B0504030602030204" pitchFamily="34" charset="0"/>
                </a:rPr>
                <a:t>Жесты</a:t>
              </a:r>
            </a:p>
          </p:txBody>
        </p:sp>
      </p:grpSp>
      <p:grpSp>
        <p:nvGrpSpPr>
          <p:cNvPr id="19" name="Group 18">
            <a:extLst>
              <a:ext uri="{FF2B5EF4-FFF2-40B4-BE49-F238E27FC236}">
                <a16:creationId xmlns:a16="http://schemas.microsoft.com/office/drawing/2014/main" id="{5954AAE4-B356-CB4D-AEE1-DAF34463D72F}"/>
              </a:ext>
            </a:extLst>
          </p:cNvPr>
          <p:cNvGrpSpPr/>
          <p:nvPr/>
        </p:nvGrpSpPr>
        <p:grpSpPr>
          <a:xfrm>
            <a:off x="7301499" y="4165774"/>
            <a:ext cx="2902148" cy="1741289"/>
            <a:chOff x="3193107" y="2177107"/>
            <a:chExt cx="2902148" cy="1741289"/>
          </a:xfrm>
          <a:solidFill>
            <a:srgbClr val="179984"/>
          </a:solidFill>
        </p:grpSpPr>
        <p:sp>
          <p:nvSpPr>
            <p:cNvPr id="20" name="Rectangle 19">
              <a:extLst>
                <a:ext uri="{FF2B5EF4-FFF2-40B4-BE49-F238E27FC236}">
                  <a16:creationId xmlns:a16="http://schemas.microsoft.com/office/drawing/2014/main" id="{3DD971BC-9FD4-4842-853A-1E16D0AD4869}"/>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C4C0FB1D-08BD-8142-92A8-766EB5679CBC}"/>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ru-RU" sz="3600" kern="1200" dirty="0">
                  <a:latin typeface="Ubuntu" panose="020B0504030602030204" pitchFamily="34" charset="0"/>
                </a:rPr>
                <a:t>Движение всего тела</a:t>
              </a:r>
            </a:p>
          </p:txBody>
        </p:sp>
      </p:grpSp>
      <p:pic>
        <p:nvPicPr>
          <p:cNvPr id="22" name="Picture 21">
            <a:extLst>
              <a:ext uri="{FF2B5EF4-FFF2-40B4-BE49-F238E27FC236}">
                <a16:creationId xmlns:a16="http://schemas.microsoft.com/office/drawing/2014/main" id="{3DE703E1-9BBE-F847-BA30-C375137DC15C}"/>
              </a:ext>
            </a:extLst>
          </p:cNvPr>
          <p:cNvPicPr>
            <a:picLocks noChangeAspect="1"/>
          </p:cNvPicPr>
          <p:nvPr/>
        </p:nvPicPr>
        <p:blipFill>
          <a:blip r:embed="rId4"/>
          <a:stretch>
            <a:fillRect/>
          </a:stretch>
        </p:blipFill>
        <p:spPr>
          <a:xfrm>
            <a:off x="1988353" y="2334687"/>
            <a:ext cx="1536700" cy="3390900"/>
          </a:xfrm>
          <a:prstGeom prst="rect">
            <a:avLst/>
          </a:prstGeom>
        </p:spPr>
      </p:pic>
      <p:sp>
        <p:nvSpPr>
          <p:cNvPr id="23" name="TextBox 22">
            <a:extLst>
              <a:ext uri="{FF2B5EF4-FFF2-40B4-BE49-F238E27FC236}">
                <a16:creationId xmlns:a16="http://schemas.microsoft.com/office/drawing/2014/main" id="{31F5DA99-C1CD-4DD7-B01E-4E21B54AA0EF}"/>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63693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Выступление с речью</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4. Сохраняйте спокойствие</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947400" cy="3469528"/>
          </a:xfrm>
        </p:spPr>
        <p:txBody>
          <a:bodyPr>
            <a:noAutofit/>
          </a:bodyPr>
          <a:lstStyle/>
          <a:p>
            <a:pPr marL="0" indent="0">
              <a:lnSpc>
                <a:spcPct val="120000"/>
              </a:lnSpc>
              <a:spcBef>
                <a:spcPts val="0"/>
              </a:spcBef>
              <a:spcAft>
                <a:spcPts val="800"/>
              </a:spcAft>
              <a:buNone/>
            </a:pPr>
            <a:r>
              <a:rPr lang="ru-RU" sz="2400" dirty="0">
                <a:ea typeface="Calibri" panose="020F0502020204030204" pitchFamily="34" charset="0"/>
                <a:cs typeface="Times New Roman" panose="02020603050405020304" pitchFamily="18" charset="0"/>
              </a:rPr>
              <a:t>Когда что-то идет не так, единственное, что вы можете контролировать, это ваша реакция. </a:t>
            </a:r>
          </a:p>
          <a:p>
            <a:pPr>
              <a:lnSpc>
                <a:spcPct val="120000"/>
              </a:lnSpc>
              <a:spcBef>
                <a:spcPts val="0"/>
              </a:spcBef>
              <a:spcAft>
                <a:spcPts val="800"/>
              </a:spcAft>
            </a:pPr>
            <a:r>
              <a:rPr lang="ru-RU" sz="2400" dirty="0">
                <a:ea typeface="Calibri" panose="020F0502020204030204" pitchFamily="34" charset="0"/>
                <a:cs typeface="Times New Roman" panose="02020603050405020304" pitchFamily="18" charset="0"/>
              </a:rPr>
              <a:t>Не сдавайтесь. Продолжайте говорить и сохраняйте сосредоточенность.</a:t>
            </a:r>
          </a:p>
          <a:p>
            <a:pPr>
              <a:lnSpc>
                <a:spcPct val="120000"/>
              </a:lnSpc>
              <a:spcBef>
                <a:spcPts val="0"/>
              </a:spcBef>
              <a:spcAft>
                <a:spcPts val="800"/>
              </a:spcAft>
            </a:pPr>
            <a:r>
              <a:rPr lang="ru-RU" sz="2400" dirty="0">
                <a:ea typeface="Calibri" panose="020F0502020204030204" pitchFamily="34" charset="0"/>
                <a:cs typeface="Times New Roman" panose="02020603050405020304" pitchFamily="18" charset="0"/>
              </a:rPr>
              <a:t>Дело должно быть доведено до конца.</a:t>
            </a:r>
          </a:p>
          <a:p>
            <a:pPr>
              <a:lnSpc>
                <a:spcPct val="120000"/>
              </a:lnSpc>
              <a:spcBef>
                <a:spcPts val="0"/>
              </a:spcBef>
              <a:spcAft>
                <a:spcPts val="800"/>
              </a:spcAft>
            </a:pPr>
            <a:r>
              <a:rPr lang="ru-RU" sz="2400" dirty="0">
                <a:ea typeface="Calibri" panose="020F0502020204030204" pitchFamily="34" charset="0"/>
                <a:cs typeface="Times New Roman" panose="02020603050405020304" pitchFamily="18" charset="0"/>
              </a:rPr>
              <a:t>Сохраняйте чувство юмора.</a:t>
            </a:r>
          </a:p>
          <a:p>
            <a:pPr>
              <a:lnSpc>
                <a:spcPct val="120000"/>
              </a:lnSpc>
              <a:spcBef>
                <a:spcPts val="0"/>
              </a:spcBef>
              <a:spcAft>
                <a:spcPts val="800"/>
              </a:spcAft>
            </a:pPr>
            <a:r>
              <a:rPr lang="ru-RU" sz="2400" dirty="0">
                <a:ea typeface="Calibri" panose="020F0502020204030204" pitchFamily="34" charset="0"/>
                <a:cs typeface="Times New Roman" panose="02020603050405020304" pitchFamily="18" charset="0"/>
              </a:rPr>
              <a:t>Глубоко дышите.</a:t>
            </a:r>
          </a:p>
          <a:p>
            <a:pPr>
              <a:lnSpc>
                <a:spcPct val="120000"/>
              </a:lnSpc>
              <a:spcBef>
                <a:spcPts val="0"/>
              </a:spcBef>
              <a:spcAft>
                <a:spcPts val="800"/>
              </a:spcAft>
            </a:pPr>
            <a:r>
              <a:rPr lang="ru-RU" sz="2400" dirty="0">
                <a:ea typeface="Calibri" panose="020F0502020204030204" pitchFamily="34" charset="0"/>
                <a:cs typeface="Times New Roman" panose="02020603050405020304" pitchFamily="18" charset="0"/>
              </a:rPr>
              <a:t>Вы справитесь!</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479C4F9-A4F1-488E-8EAC-FCAE36F58655}"/>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901451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Совет профессионала</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82197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Что произошло?</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1193810"/>
          </a:xfrm>
        </p:spPr>
        <p:txBody>
          <a:bodyPr>
            <a:normAutofit lnSpcReduction="10000"/>
          </a:bodyPr>
          <a:lstStyle/>
          <a:p>
            <a:pPr marL="0" indent="0">
              <a:lnSpc>
                <a:spcPct val="120000"/>
              </a:lnSpc>
              <a:spcBef>
                <a:spcPts val="0"/>
              </a:spcBef>
              <a:spcAft>
                <a:spcPts val="800"/>
              </a:spcAft>
              <a:buNone/>
            </a:pPr>
            <a:r>
              <a:rPr lang="ru-RU" dirty="0">
                <a:ea typeface="Calibri" panose="020F0502020204030204" pitchFamily="34" charset="0"/>
                <a:cs typeface="Times New Roman" panose="02020603050405020304" pitchFamily="18" charset="0"/>
              </a:rPr>
              <a:t>Вы сделали ошибку в слове или забыли фразу во время выступления! </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7D90C3F2-FAA9-E549-AD90-01AA3FD9615E}"/>
              </a:ext>
            </a:extLst>
          </p:cNvPr>
          <p:cNvSpPr txBox="1">
            <a:spLocks/>
          </p:cNvSpPr>
          <p:nvPr/>
        </p:nvSpPr>
        <p:spPr>
          <a:xfrm>
            <a:off x="838200" y="4128447"/>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Что делать?</a:t>
            </a:r>
          </a:p>
        </p:txBody>
      </p:sp>
      <p:sp>
        <p:nvSpPr>
          <p:cNvPr id="6" name="Content Placeholder 2">
            <a:extLst>
              <a:ext uri="{FF2B5EF4-FFF2-40B4-BE49-F238E27FC236}">
                <a16:creationId xmlns:a16="http://schemas.microsoft.com/office/drawing/2014/main" id="{09E2FB94-5789-D444-A91D-E5431E3578ED}"/>
              </a:ext>
            </a:extLst>
          </p:cNvPr>
          <p:cNvSpPr txBox="1">
            <a:spLocks/>
          </p:cNvSpPr>
          <p:nvPr/>
        </p:nvSpPr>
        <p:spPr>
          <a:xfrm>
            <a:off x="838200" y="4742966"/>
            <a:ext cx="10515600" cy="11938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800"/>
              </a:spcAft>
              <a:buNone/>
            </a:pPr>
            <a:r>
              <a:rPr lang="ru-RU" dirty="0">
                <a:ea typeface="Calibri" panose="020F0502020204030204" pitchFamily="34" charset="0"/>
                <a:cs typeface="Times New Roman" panose="02020603050405020304" pitchFamily="18" charset="0"/>
              </a:rPr>
              <a:t>Вы всегда можете сделать паузу и повторить </a:t>
            </a:r>
            <a:r>
              <a:rPr lang="ru-RU">
                <a:ea typeface="Calibri" panose="020F0502020204030204" pitchFamily="34" charset="0"/>
                <a:cs typeface="Times New Roman" panose="02020603050405020304" pitchFamily="18" charset="0"/>
              </a:rPr>
              <a:t>слово </a:t>
            </a:r>
            <a:br>
              <a:rPr lang="en-US">
                <a:ea typeface="Calibri" panose="020F0502020204030204" pitchFamily="34" charset="0"/>
                <a:cs typeface="Times New Roman" panose="02020603050405020304" pitchFamily="18" charset="0"/>
              </a:rPr>
            </a:br>
            <a:r>
              <a:rPr lang="ru-RU">
                <a:ea typeface="Calibri" panose="020F0502020204030204" pitchFamily="34" charset="0"/>
                <a:cs typeface="Times New Roman" panose="02020603050405020304" pitchFamily="18" charset="0"/>
              </a:rPr>
              <a:t>или </a:t>
            </a:r>
            <a:r>
              <a:rPr lang="ru-RU" dirty="0">
                <a:ea typeface="Calibri" panose="020F0502020204030204" pitchFamily="34" charset="0"/>
                <a:cs typeface="Times New Roman" panose="02020603050405020304" pitchFamily="18" charset="0"/>
              </a:rPr>
              <a:t>фразу.</a:t>
            </a:r>
          </a:p>
          <a:p>
            <a:pPr marL="0" indent="0">
              <a:lnSpc>
                <a:spcPct val="120000"/>
              </a:lnSpc>
              <a:spcBef>
                <a:spcPts val="0"/>
              </a:spcBef>
              <a:spcAft>
                <a:spcPts val="800"/>
              </a:spcAft>
              <a:buFont typeface="Arial" panose="020B0604020202020204" pitchFamily="34" charset="0"/>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5CAFD6B-6CB2-4FDB-90E2-D19CEDB90C12}"/>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2336945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После выступления с речью</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3469528"/>
          </a:xfrm>
        </p:spPr>
        <p:txBody>
          <a:bodyPr>
            <a:normAutofit/>
          </a:bodyPr>
          <a:lstStyle/>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Выслушайте конструктивную критику от других докладчиков.</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Узнайте мнение слушателей.</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Сделайте заметки о том, что нужно изменить в будущих выступлениях.</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CD10A37-46B5-49A0-83E0-EF148DFED0F2}"/>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804665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ru-RU" b="1" dirty="0">
                <a:solidFill>
                  <a:schemeClr val="bg1"/>
                </a:solidFill>
              </a:rPr>
              <a:t>Есть вопросы?</a:t>
            </a:r>
          </a:p>
        </p:txBody>
      </p:sp>
      <p:sp>
        <p:nvSpPr>
          <p:cNvPr id="3" name="TextBox 2">
            <a:extLst>
              <a:ext uri="{FF2B5EF4-FFF2-40B4-BE49-F238E27FC236}">
                <a16:creationId xmlns:a16="http://schemas.microsoft.com/office/drawing/2014/main" id="{461AF849-EB58-4998-8D75-97AE98B00E00}"/>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674066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ru-RU" dirty="0">
                <a:solidFill>
                  <a:schemeClr val="bg1"/>
                </a:solidFill>
              </a:rPr>
              <a:t>Урок 4. Навыки общения со СМИ</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9313333" cy="1723870"/>
          </a:xfrm>
        </p:spPr>
        <p:txBody>
          <a:bodyPr>
            <a:normAutofit/>
          </a:bodyPr>
          <a:lstStyle/>
          <a:p>
            <a:pPr marL="0" marR="0" indent="0">
              <a:lnSpc>
                <a:spcPct val="150000"/>
              </a:lnSpc>
              <a:spcBef>
                <a:spcPts val="0"/>
              </a:spcBef>
              <a:buNone/>
            </a:pPr>
            <a:r>
              <a:rPr lang="ru-RU" b="1" dirty="0">
                <a:solidFill>
                  <a:schemeClr val="bg1"/>
                </a:solidFill>
                <a:ea typeface="Calibri" panose="020F0502020204030204" pitchFamily="34" charset="0"/>
                <a:cs typeface="Times New Roman" panose="02020603050405020304" pitchFamily="18" charset="0"/>
              </a:rPr>
              <a:t>План урока </a:t>
            </a:r>
          </a:p>
          <a:p>
            <a:pPr>
              <a:lnSpc>
                <a:spcPct val="150000"/>
              </a:lnSpc>
              <a:spcBef>
                <a:spcPts val="0"/>
              </a:spcBef>
            </a:pPr>
            <a:r>
              <a:rPr lang="ru-RU" b="1" dirty="0">
                <a:solidFill>
                  <a:schemeClr val="bg1"/>
                </a:solidFill>
              </a:rPr>
              <a:t>Изучение правил передачи своей истории в СМИ.</a:t>
            </a:r>
            <a:endParaRPr lang="en-US" sz="3200" b="1" dirty="0">
              <a:solidFill>
                <a:schemeClr val="bg1"/>
              </a:solidFill>
            </a:endParaRPr>
          </a:p>
        </p:txBody>
      </p:sp>
    </p:spTree>
    <p:extLst>
      <p:ext uri="{BB962C8B-B14F-4D97-AF65-F5344CB8AC3E}">
        <p14:creationId xmlns:p14="http://schemas.microsoft.com/office/powerpoint/2010/main" val="3481563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Навыки общения со СМИ</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1</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199" y="2330329"/>
            <a:ext cx="5681133" cy="781750"/>
          </a:xfrm>
        </p:spPr>
        <p:txBody>
          <a:bodyPr>
            <a:noAutofit/>
          </a:bodyPr>
          <a:lstStyle/>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Что представляют собой СМИ?</a:t>
            </a:r>
          </a:p>
        </p:txBody>
      </p:sp>
      <p:pic>
        <p:nvPicPr>
          <p:cNvPr id="5" name="Picture 4">
            <a:extLst>
              <a:ext uri="{FF2B5EF4-FFF2-40B4-BE49-F238E27FC236}">
                <a16:creationId xmlns:a16="http://schemas.microsoft.com/office/drawing/2014/main" id="{9C3CC2C9-4D7F-8D41-ADA6-0FF3CB7E8761}"/>
              </a:ext>
            </a:extLst>
          </p:cNvPr>
          <p:cNvPicPr>
            <a:picLocks noChangeAspect="1"/>
          </p:cNvPicPr>
          <p:nvPr/>
        </p:nvPicPr>
        <p:blipFill>
          <a:blip r:embed="rId4"/>
          <a:stretch>
            <a:fillRect/>
          </a:stretch>
        </p:blipFill>
        <p:spPr>
          <a:xfrm>
            <a:off x="1191594" y="3429000"/>
            <a:ext cx="10054547" cy="2340859"/>
          </a:xfrm>
          <a:prstGeom prst="rect">
            <a:avLst/>
          </a:prstGeom>
        </p:spPr>
      </p:pic>
      <p:sp>
        <p:nvSpPr>
          <p:cNvPr id="6" name="TextBox 5">
            <a:extLst>
              <a:ext uri="{FF2B5EF4-FFF2-40B4-BE49-F238E27FC236}">
                <a16:creationId xmlns:a16="http://schemas.microsoft.com/office/drawing/2014/main" id="{55FC4157-92C4-4AB0-B6C2-2CB041FB6141}"/>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2385090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Газеты в рулонах">
            <a:extLst>
              <a:ext uri="{FF2B5EF4-FFF2-40B4-BE49-F238E27FC236}">
                <a16:creationId xmlns:a16="http://schemas.microsoft.com/office/drawing/2014/main" id="{36C0F5CB-55B9-234B-B1FD-AE1684DE6C08}"/>
              </a:ext>
            </a:extLst>
          </p:cNvPr>
          <p:cNvPicPr>
            <a:picLocks noChangeAspect="1"/>
          </p:cNvPicPr>
          <p:nvPr/>
        </p:nvPicPr>
        <p:blipFill rotWithShape="1">
          <a:blip r:embed="rId4"/>
          <a:srcRect t="1842" r="1" b="15958"/>
          <a:stretch/>
        </p:blipFill>
        <p:spPr>
          <a:xfrm>
            <a:off x="436728" y="10"/>
            <a:ext cx="5411530"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1" name="Picture 10">
            <a:extLst>
              <a:ext uri="{FF2B5EF4-FFF2-40B4-BE49-F238E27FC236}">
                <a16:creationId xmlns:a16="http://schemas.microsoft.com/office/drawing/2014/main" id="{D1EEF4F7-BE5F-EE43-A095-1C1AE47D9DB1}"/>
              </a:ext>
            </a:extLst>
          </p:cNvPr>
          <p:cNvPicPr>
            <a:picLocks noChangeAspect="1"/>
          </p:cNvPicPr>
          <p:nvPr/>
        </p:nvPicPr>
        <p:blipFill>
          <a:blip r:embed="rId5"/>
          <a:srcRect t="58" b="58"/>
          <a:stretch/>
        </p:blipFill>
        <p:spPr>
          <a:xfrm>
            <a:off x="4653383"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2" name="Picture 4" descr="La radio se mueve porque la 4T la hace sufrir | El Economista">
            <a:extLst>
              <a:ext uri="{FF2B5EF4-FFF2-40B4-BE49-F238E27FC236}">
                <a16:creationId xmlns:a16="http://schemas.microsoft.com/office/drawing/2014/main" id="{B68A4401-F108-8D44-975E-0AD6C1C6C7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14" r="2" b="8994"/>
          <a:stretch/>
        </p:blipFill>
        <p:spPr bwMode="auto">
          <a:xfrm>
            <a:off x="3573217"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2" descr="Facebook - Inicia sesión o regístrate">
            <a:extLst>
              <a:ext uri="{FF2B5EF4-FFF2-40B4-BE49-F238E27FC236}">
                <a16:creationId xmlns:a16="http://schemas.microsoft.com/office/drawing/2014/main" id="{D525FCFB-B002-A646-9565-B0A1951336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05" r="2" b="18642"/>
          <a:stretch/>
        </p:blipFill>
        <p:spPr bwMode="auto">
          <a:xfrm>
            <a:off x="436729" y="3106464"/>
            <a:ext cx="4657145"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110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Навыки общения со СМИ</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2</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258888"/>
            <a:ext cx="11074400" cy="4046378"/>
          </a:xfrm>
        </p:spPr>
        <p:txBody>
          <a:bodyPr>
            <a:noAutofit/>
          </a:bodyPr>
          <a:lstStyle/>
          <a:p>
            <a:pPr>
              <a:lnSpc>
                <a:spcPct val="120000"/>
              </a:lnSpc>
              <a:spcBef>
                <a:spcPts val="0"/>
              </a:spcBef>
              <a:spcAft>
                <a:spcPts val="800"/>
              </a:spcAft>
            </a:pPr>
            <a:r>
              <a:rPr lang="ru-RU" sz="2100" dirty="0">
                <a:ea typeface="Calibri" panose="020F0502020204030204" pitchFamily="34" charset="0"/>
                <a:cs typeface="Times New Roman" panose="02020603050405020304" pitchFamily="18" charset="0"/>
              </a:rPr>
              <a:t>Из каких СМИ вы чаще всего узнаете новости? </a:t>
            </a:r>
          </a:p>
          <a:p>
            <a:pPr>
              <a:lnSpc>
                <a:spcPct val="120000"/>
              </a:lnSpc>
              <a:spcBef>
                <a:spcPts val="0"/>
              </a:spcBef>
              <a:spcAft>
                <a:spcPts val="800"/>
              </a:spcAft>
            </a:pPr>
            <a:r>
              <a:rPr lang="ru-RU" sz="2100" dirty="0">
                <a:ea typeface="Calibri" panose="020F0502020204030204" pitchFamily="34" charset="0"/>
                <a:cs typeface="Times New Roman" panose="02020603050405020304" pitchFamily="18" charset="0"/>
              </a:rPr>
              <a:t>Выберите не более 2 вариантов.</a:t>
            </a:r>
          </a:p>
          <a:p>
            <a:pPr>
              <a:lnSpc>
                <a:spcPct val="120000"/>
              </a:lnSpc>
              <a:spcBef>
                <a:spcPts val="0"/>
              </a:spcBef>
              <a:spcAft>
                <a:spcPts val="800"/>
              </a:spcAft>
            </a:pPr>
            <a:r>
              <a:rPr lang="ru-RU" sz="2100" dirty="0">
                <a:ea typeface="Calibri" panose="020F0502020204030204" pitchFamily="34" charset="0"/>
                <a:cs typeface="Times New Roman" panose="02020603050405020304" pitchFamily="18" charset="0"/>
              </a:rPr>
              <a:t>Телевидение — новости по национальным, местным и кабельным </a:t>
            </a:r>
            <a:r>
              <a:rPr lang="ru-RU" sz="2100">
                <a:ea typeface="Calibri" panose="020F0502020204030204" pitchFamily="34" charset="0"/>
                <a:cs typeface="Times New Roman" panose="02020603050405020304" pitchFamily="18" charset="0"/>
              </a:rPr>
              <a:t>каналам </a:t>
            </a:r>
            <a:br>
              <a:rPr lang="en-US" sz="2100">
                <a:ea typeface="Calibri" panose="020F0502020204030204" pitchFamily="34" charset="0"/>
                <a:cs typeface="Times New Roman" panose="02020603050405020304" pitchFamily="18" charset="0"/>
              </a:rPr>
            </a:br>
            <a:r>
              <a:rPr lang="ru-RU" sz="2100">
                <a:ea typeface="Calibri" panose="020F0502020204030204" pitchFamily="34" charset="0"/>
                <a:cs typeface="Times New Roman" panose="02020603050405020304" pitchFamily="18" charset="0"/>
              </a:rPr>
              <a:t>(</a:t>
            </a:r>
            <a:r>
              <a:rPr lang="ru-RU" sz="2100" dirty="0">
                <a:ea typeface="Calibri" panose="020F0502020204030204" pitchFamily="34" charset="0"/>
                <a:cs typeface="Times New Roman" panose="02020603050405020304" pitchFamily="18" charset="0"/>
              </a:rPr>
              <a:t>CNN, HBO, BBC).</a:t>
            </a:r>
          </a:p>
          <a:p>
            <a:pPr>
              <a:lnSpc>
                <a:spcPct val="120000"/>
              </a:lnSpc>
              <a:spcBef>
                <a:spcPts val="0"/>
              </a:spcBef>
              <a:spcAft>
                <a:spcPts val="800"/>
              </a:spcAft>
            </a:pPr>
            <a:r>
              <a:rPr lang="ru-RU" sz="2100" dirty="0">
                <a:ea typeface="Calibri" panose="020F0502020204030204" pitchFamily="34" charset="0"/>
                <a:cs typeface="Times New Roman" panose="02020603050405020304" pitchFamily="18" charset="0"/>
              </a:rPr>
              <a:t>Радио </a:t>
            </a:r>
          </a:p>
          <a:p>
            <a:pPr>
              <a:lnSpc>
                <a:spcPct val="120000"/>
              </a:lnSpc>
              <a:spcBef>
                <a:spcPts val="0"/>
              </a:spcBef>
              <a:spcAft>
                <a:spcPts val="800"/>
              </a:spcAft>
            </a:pPr>
            <a:r>
              <a:rPr lang="ru-RU" sz="2100" dirty="0">
                <a:ea typeface="Calibri" panose="020F0502020204030204" pitchFamily="34" charset="0"/>
                <a:cs typeface="Times New Roman" panose="02020603050405020304" pitchFamily="18" charset="0"/>
              </a:rPr>
              <a:t>Газеты </a:t>
            </a:r>
          </a:p>
          <a:p>
            <a:pPr>
              <a:lnSpc>
                <a:spcPct val="120000"/>
              </a:lnSpc>
              <a:spcBef>
                <a:spcPts val="0"/>
              </a:spcBef>
              <a:spcAft>
                <a:spcPts val="800"/>
              </a:spcAft>
            </a:pPr>
            <a:r>
              <a:rPr lang="ru-RU" sz="2100" dirty="0">
                <a:ea typeface="Calibri" panose="020F0502020204030204" pitchFamily="34" charset="0"/>
                <a:cs typeface="Times New Roman" panose="02020603050405020304" pitchFamily="18" charset="0"/>
              </a:rPr>
              <a:t>Журналы </a:t>
            </a:r>
          </a:p>
          <a:p>
            <a:pPr>
              <a:lnSpc>
                <a:spcPct val="120000"/>
              </a:lnSpc>
              <a:spcBef>
                <a:spcPts val="0"/>
              </a:spcBef>
              <a:spcAft>
                <a:spcPts val="800"/>
              </a:spcAft>
            </a:pPr>
            <a:r>
              <a:rPr lang="ru-RU" sz="2100" dirty="0">
                <a:ea typeface="Calibri" panose="020F0502020204030204" pitchFamily="34" charset="0"/>
                <a:cs typeface="Times New Roman" panose="02020603050405020304" pitchFamily="18" charset="0"/>
              </a:rPr>
              <a:t>Интернет — блоги, социальные сети (Facebook, Instagram, Твиттер), комментарии, подкасты</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93D7B7E-BAA0-411C-B86A-F16021437BF6}"/>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2528133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Введение</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p:txBody>
          <a:bodyPr>
            <a:noAutofit/>
          </a:bodyPr>
          <a:lstStyle/>
          <a:p>
            <a:r>
              <a:rPr lang="ru-RU" dirty="0"/>
              <a:t>Расскажите нам о себе. </a:t>
            </a:r>
          </a:p>
          <a:p>
            <a:endParaRPr lang="en-US" dirty="0"/>
          </a:p>
          <a:p>
            <a:pPr lvl="1"/>
            <a:r>
              <a:rPr lang="ru-RU" dirty="0"/>
              <a:t>Представьтесь.</a:t>
            </a:r>
          </a:p>
          <a:p>
            <a:pPr lvl="1"/>
            <a:endParaRPr lang="en-US" dirty="0"/>
          </a:p>
          <a:p>
            <a:pPr lvl="1"/>
            <a:r>
              <a:rPr lang="ru-RU" dirty="0"/>
              <a:t>Поделитесь своим любимым приемом для </a:t>
            </a:r>
            <a:r>
              <a:rPr lang="ru-RU"/>
              <a:t>знакомства </a:t>
            </a:r>
            <a:br>
              <a:rPr lang="en-US"/>
            </a:br>
            <a:r>
              <a:rPr lang="ru-RU"/>
              <a:t>и </a:t>
            </a:r>
            <a:r>
              <a:rPr lang="ru-RU" dirty="0"/>
              <a:t>объединения людей.</a:t>
            </a:r>
          </a:p>
          <a:p>
            <a:pPr marL="0" indent="0">
              <a:buNone/>
            </a:pPr>
            <a:endParaRPr lang="en-US" dirty="0"/>
          </a:p>
        </p:txBody>
      </p:sp>
      <p:sp>
        <p:nvSpPr>
          <p:cNvPr id="4" name="TextBox 3">
            <a:extLst>
              <a:ext uri="{FF2B5EF4-FFF2-40B4-BE49-F238E27FC236}">
                <a16:creationId xmlns:a16="http://schemas.microsoft.com/office/drawing/2014/main" id="{817A550C-B53B-4E15-9B2B-FA3AC65AA6B6}"/>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011620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405063" y="0"/>
            <a:ext cx="10515600" cy="1325563"/>
          </a:xfrm>
        </p:spPr>
        <p:txBody>
          <a:bodyPr/>
          <a:lstStyle/>
          <a:p>
            <a:r>
              <a:rPr lang="ru-RU" dirty="0"/>
              <a:t>Как люди узнают новости?</a:t>
            </a:r>
          </a:p>
        </p:txBody>
      </p:sp>
      <p:pic>
        <p:nvPicPr>
          <p:cNvPr id="11" name="Picture 10">
            <a:extLst>
              <a:ext uri="{FF2B5EF4-FFF2-40B4-BE49-F238E27FC236}">
                <a16:creationId xmlns:a16="http://schemas.microsoft.com/office/drawing/2014/main" id="{F7768AEA-EFD8-334B-97D2-E7BB993E1627}"/>
              </a:ext>
            </a:extLst>
          </p:cNvPr>
          <p:cNvPicPr>
            <a:picLocks noChangeAspect="1"/>
          </p:cNvPicPr>
          <p:nvPr/>
        </p:nvPicPr>
        <p:blipFill>
          <a:blip r:embed="rId4"/>
          <a:srcRect/>
          <a:stretch/>
        </p:blipFill>
        <p:spPr>
          <a:xfrm>
            <a:off x="2452188" y="1421814"/>
            <a:ext cx="6421350" cy="5105400"/>
          </a:xfrm>
          <a:prstGeom prst="rect">
            <a:avLst/>
          </a:prstGeom>
        </p:spPr>
      </p:pic>
      <p:sp>
        <p:nvSpPr>
          <p:cNvPr id="4" name="TextBox 3">
            <a:extLst>
              <a:ext uri="{FF2B5EF4-FFF2-40B4-BE49-F238E27FC236}">
                <a16:creationId xmlns:a16="http://schemas.microsoft.com/office/drawing/2014/main" id="{CF269915-7F33-4798-A632-521979479734}"/>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598106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660993"/>
            <a:ext cx="6790899" cy="1502960"/>
          </a:xfrm>
        </p:spPr>
        <p:txBody>
          <a:bodyPr>
            <a:noAutofit/>
          </a:bodyPr>
          <a:lstStyle/>
          <a:p>
            <a:r>
              <a:rPr lang="ru-RU" dirty="0"/>
              <a:t>Зачем освещать Специальную Олимпиаду в СМИ?</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2313154"/>
            <a:ext cx="6598920" cy="793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Задание № 3</a:t>
            </a:r>
          </a:p>
        </p:txBody>
      </p:sp>
      <p:pic>
        <p:nvPicPr>
          <p:cNvPr id="10" name="Picture 9">
            <a:extLst>
              <a:ext uri="{FF2B5EF4-FFF2-40B4-BE49-F238E27FC236}">
                <a16:creationId xmlns:a16="http://schemas.microsoft.com/office/drawing/2014/main" id="{809F3D22-132F-B64C-B74E-1B9C4D29645A}"/>
              </a:ext>
            </a:extLst>
          </p:cNvPr>
          <p:cNvPicPr>
            <a:picLocks noChangeAspect="1"/>
          </p:cNvPicPr>
          <p:nvPr/>
        </p:nvPicPr>
        <p:blipFill>
          <a:blip r:embed="rId4"/>
          <a:stretch>
            <a:fillRect/>
          </a:stretch>
        </p:blipFill>
        <p:spPr>
          <a:xfrm>
            <a:off x="6865270" y="0"/>
            <a:ext cx="4965700" cy="6858000"/>
          </a:xfrm>
          <a:prstGeom prst="rect">
            <a:avLst/>
          </a:prstGeom>
        </p:spPr>
      </p:pic>
      <p:sp>
        <p:nvSpPr>
          <p:cNvPr id="11" name="Content Placeholder 2">
            <a:extLst>
              <a:ext uri="{FF2B5EF4-FFF2-40B4-BE49-F238E27FC236}">
                <a16:creationId xmlns:a16="http://schemas.microsoft.com/office/drawing/2014/main" id="{B27885BC-9497-A243-9165-4EBC9FA8488C}"/>
              </a:ext>
            </a:extLst>
          </p:cNvPr>
          <p:cNvSpPr txBox="1">
            <a:spLocks/>
          </p:cNvSpPr>
          <p:nvPr/>
        </p:nvSpPr>
        <p:spPr>
          <a:xfrm>
            <a:off x="838200" y="3727889"/>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ru-RU" sz="3200" b="1" dirty="0">
                <a:solidFill>
                  <a:srgbClr val="179984"/>
                </a:solidFill>
                <a:hlinkClick r:id="rId5"/>
              </a:rPr>
              <a:t>видеоролик</a:t>
            </a:r>
            <a:endParaRPr lang="en-US" sz="3200" b="1" dirty="0">
              <a:solidFill>
                <a:srgbClr val="179984"/>
              </a:solidFill>
            </a:endParaRPr>
          </a:p>
        </p:txBody>
      </p:sp>
    </p:spTree>
    <p:extLst>
      <p:ext uri="{BB962C8B-B14F-4D97-AF65-F5344CB8AC3E}">
        <p14:creationId xmlns:p14="http://schemas.microsoft.com/office/powerpoint/2010/main" val="1209091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1293875"/>
          </a:xfrm>
        </p:spPr>
        <p:txBody>
          <a:bodyPr>
            <a:normAutofit fontScale="90000"/>
          </a:bodyPr>
          <a:lstStyle/>
          <a:p>
            <a:r>
              <a:rPr lang="ru-RU" b="1" dirty="0">
                <a:solidFill>
                  <a:srgbClr val="016A5F"/>
                </a:solidFill>
              </a:rPr>
              <a:t>Атлеты должны вести самую активную деятельность по привлечению средств массовой информации</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34C8AF4-0F13-944C-AF50-513F0CA4398F}"/>
              </a:ext>
            </a:extLst>
          </p:cNvPr>
          <p:cNvPicPr>
            <a:picLocks noChangeAspect="1"/>
          </p:cNvPicPr>
          <p:nvPr/>
        </p:nvPicPr>
        <p:blipFill>
          <a:blip r:embed="rId4"/>
          <a:stretch>
            <a:fillRect/>
          </a:stretch>
        </p:blipFill>
        <p:spPr>
          <a:xfrm>
            <a:off x="2971799" y="1780184"/>
            <a:ext cx="7929983" cy="4493657"/>
          </a:xfrm>
          <a:prstGeom prst="rect">
            <a:avLst/>
          </a:prstGeom>
        </p:spPr>
      </p:pic>
      <p:sp>
        <p:nvSpPr>
          <p:cNvPr id="7" name="TextBox 6">
            <a:extLst>
              <a:ext uri="{FF2B5EF4-FFF2-40B4-BE49-F238E27FC236}">
                <a16:creationId xmlns:a16="http://schemas.microsoft.com/office/drawing/2014/main" id="{23F16E9B-9232-4200-B48F-1261A2353EFC}"/>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676723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Атлеты-участники Специальной Олимпиады и СМИ</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562734"/>
            <a:ext cx="10515600" cy="533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Интервью</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3469528"/>
          </a:xfrm>
        </p:spPr>
        <p:txBody>
          <a:bodyPr>
            <a:normAutofit fontScale="70000" lnSpcReduction="20000"/>
          </a:bodyPr>
          <a:lstStyle/>
          <a:p>
            <a:pPr marL="0" indent="0">
              <a:lnSpc>
                <a:spcPct val="120000"/>
              </a:lnSpc>
              <a:spcBef>
                <a:spcPts val="0"/>
              </a:spcBef>
              <a:spcAft>
                <a:spcPts val="800"/>
              </a:spcAft>
              <a:buNone/>
            </a:pPr>
            <a:r>
              <a:rPr lang="ru-RU" dirty="0">
                <a:ea typeface="Calibri" panose="020F0502020204030204" pitchFamily="34" charset="0"/>
                <a:cs typeface="Times New Roman" panose="02020603050405020304" pitchFamily="18" charset="0"/>
              </a:rPr>
              <a:t>Их могут проводить разными способами:</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в прямом эфире или в записи (телевидение или радио);</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по телефону; </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в студийном формате или формате ток-шоу;</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на съемочной площадке (когда интервьюер и атлет находятся в одном месте);</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дистанционно (когда интервьюер и атлет находятся в разных местах);</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в видеочате в Интернете (Твиттер, Facebook, Skype).</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FC52A21-9664-4F37-B3CF-188D47884342}"/>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877793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Атлеты-участники Специальной Олимпиады и СМИ</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552971"/>
            <a:ext cx="10515600" cy="5873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Советы по участию в интервью</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199" y="2436494"/>
            <a:ext cx="10955867" cy="3469528"/>
          </a:xfrm>
        </p:spPr>
        <p:txBody>
          <a:bodyPr>
            <a:noAutofit/>
          </a:bodyPr>
          <a:lstStyle/>
          <a:p>
            <a:pPr>
              <a:lnSpc>
                <a:spcPct val="120000"/>
              </a:lnSpc>
              <a:spcBef>
                <a:spcPts val="0"/>
              </a:spcBef>
              <a:spcAft>
                <a:spcPts val="800"/>
              </a:spcAft>
            </a:pPr>
            <a:r>
              <a:rPr lang="ru-RU" sz="2600" dirty="0">
                <a:ea typeface="Calibri" panose="020F0502020204030204" pitchFamily="34" charset="0"/>
                <a:cs typeface="Times New Roman" panose="02020603050405020304" pitchFamily="18" charset="0"/>
              </a:rPr>
              <a:t>Будьте собой.</a:t>
            </a:r>
          </a:p>
          <a:p>
            <a:pPr>
              <a:lnSpc>
                <a:spcPct val="120000"/>
              </a:lnSpc>
              <a:spcBef>
                <a:spcPts val="0"/>
              </a:spcBef>
              <a:spcAft>
                <a:spcPts val="800"/>
              </a:spcAft>
            </a:pPr>
            <a:r>
              <a:rPr lang="ru-RU" sz="2600" dirty="0">
                <a:ea typeface="Calibri" panose="020F0502020204030204" pitchFamily="34" charset="0"/>
                <a:cs typeface="Times New Roman" panose="02020603050405020304" pitchFamily="18" charset="0"/>
              </a:rPr>
              <a:t>Если интервьюер не против, попросите список вопросов перед интервью. Это даст вам время подготовиться и подумать над ответами.</a:t>
            </a:r>
          </a:p>
          <a:p>
            <a:pPr>
              <a:lnSpc>
                <a:spcPct val="120000"/>
              </a:lnSpc>
              <a:spcBef>
                <a:spcPts val="0"/>
              </a:spcBef>
              <a:spcAft>
                <a:spcPts val="800"/>
              </a:spcAft>
            </a:pPr>
            <a:r>
              <a:rPr lang="ru-RU" sz="2600" dirty="0">
                <a:ea typeface="Calibri" panose="020F0502020204030204" pitchFamily="34" charset="0"/>
                <a:cs typeface="Times New Roman" panose="02020603050405020304" pitchFamily="18" charset="0"/>
              </a:rPr>
              <a:t>Если вы не понимаете вопрос, попросите интервьюера повторить его. Это даст вам больше времени на подготовку ответа.</a:t>
            </a:r>
          </a:p>
          <a:p>
            <a:pPr>
              <a:lnSpc>
                <a:spcPct val="120000"/>
              </a:lnSpc>
              <a:spcBef>
                <a:spcPts val="0"/>
              </a:spcBef>
              <a:spcAft>
                <a:spcPts val="800"/>
              </a:spcAft>
            </a:pPr>
            <a:r>
              <a:rPr lang="ru-RU" sz="2600" dirty="0">
                <a:ea typeface="Calibri" panose="020F0502020204030204" pitchFamily="34" charset="0"/>
                <a:cs typeface="Times New Roman" panose="02020603050405020304" pitchFamily="18" charset="0"/>
              </a:rPr>
              <a:t>Подготовьтесь — убедитесь, что вы знаете факты.</a:t>
            </a:r>
            <a:r>
              <a:rPr lang="ru-RU" dirty="0">
                <a:ea typeface="Calibri" panose="020F0502020204030204" pitchFamily="34" charset="0"/>
                <a:cs typeface="Times New Roman" panose="02020603050405020304" pitchFamily="18" charset="0"/>
              </a:rPr>
              <a:t> </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11ED1D5-5E38-4C5E-B638-CB8549F9F79C}"/>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404489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Атлеты-участники Специальной Олимпиады и СМИ</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481166"/>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Советы по участию в интервью</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3"/>
            <a:ext cx="10515600" cy="4056381"/>
          </a:xfrm>
        </p:spPr>
        <p:txBody>
          <a:bodyPr>
            <a:normAutofit fontScale="70000" lnSpcReduction="20000"/>
          </a:bodyPr>
          <a:lstStyle/>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Если вы не знаете ответа на вопрос, просто скажите об этом. Не придумывайте ответ. Чего-то не знать — абсолютно нормально. После интервью попробуйте узнать ответ у персонала или члена семьи и сообщите его интервьюеру.</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Возможно, стоит надеть что-нибудь с логотипом Специальной Олимпиады (футболку, значок или медаль).</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Будьте позитивны и энергичны.</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Жестикулирование и ерзание — это нормально, если это успокаивает вас</a:t>
            </a:r>
            <a:r>
              <a:rPr lang="ru-RU">
                <a:ea typeface="Calibri" panose="020F0502020204030204" pitchFamily="34" charset="0"/>
                <a:cs typeface="Times New Roman" panose="02020603050405020304" pitchFamily="18" charset="0"/>
              </a:rPr>
              <a:t>. </a:t>
            </a:r>
            <a:br>
              <a:rPr lang="en-US">
                <a:ea typeface="Calibri" panose="020F0502020204030204" pitchFamily="34" charset="0"/>
                <a:cs typeface="Times New Roman" panose="02020603050405020304" pitchFamily="18" charset="0"/>
              </a:rPr>
            </a:br>
            <a:r>
              <a:rPr lang="ru-RU">
                <a:ea typeface="Calibri" panose="020F0502020204030204" pitchFamily="34" charset="0"/>
                <a:cs typeface="Times New Roman" panose="02020603050405020304" pitchFamily="18" charset="0"/>
              </a:rPr>
              <a:t>Не </a:t>
            </a:r>
            <a:r>
              <a:rPr lang="ru-RU" dirty="0">
                <a:ea typeface="Calibri" panose="020F0502020204030204" pitchFamily="34" charset="0"/>
                <a:cs typeface="Times New Roman" panose="02020603050405020304" pitchFamily="18" charset="0"/>
              </a:rPr>
              <a:t>выпрямляйте полностью ноги; слегка согните их во время интервью</a:t>
            </a:r>
            <a:r>
              <a:rPr lang="ru-RU">
                <a:ea typeface="Calibri" panose="020F0502020204030204" pitchFamily="34" charset="0"/>
                <a:cs typeface="Times New Roman" panose="02020603050405020304" pitchFamily="18" charset="0"/>
              </a:rPr>
              <a:t>. </a:t>
            </a:r>
            <a:br>
              <a:rPr lang="en-US">
                <a:ea typeface="Calibri" panose="020F0502020204030204" pitchFamily="34" charset="0"/>
                <a:cs typeface="Times New Roman" panose="02020603050405020304" pitchFamily="18" charset="0"/>
              </a:rPr>
            </a:br>
            <a:r>
              <a:rPr lang="ru-RU">
                <a:ea typeface="Calibri" panose="020F0502020204030204" pitchFamily="34" charset="0"/>
                <a:cs typeface="Times New Roman" panose="02020603050405020304" pitchFamily="18" charset="0"/>
              </a:rPr>
              <a:t>Не </a:t>
            </a:r>
            <a:r>
              <a:rPr lang="ru-RU" dirty="0">
                <a:ea typeface="Calibri" panose="020F0502020204030204" pitchFamily="34" charset="0"/>
                <a:cs typeface="Times New Roman" panose="02020603050405020304" pitchFamily="18" charset="0"/>
              </a:rPr>
              <a:t>напрягайтесь. Постарайтесь расслабиться и получать удовольствие!</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Помните, что вы играете важную роль в Специальной Олимпиаде. </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Улыбайтесь!</a:t>
            </a:r>
          </a:p>
        </p:txBody>
      </p:sp>
      <p:sp>
        <p:nvSpPr>
          <p:cNvPr id="5" name="TextBox 4">
            <a:extLst>
              <a:ext uri="{FF2B5EF4-FFF2-40B4-BE49-F238E27FC236}">
                <a16:creationId xmlns:a16="http://schemas.microsoft.com/office/drawing/2014/main" id="{C9CE2A36-AF8C-4DAC-9146-999C43F6BD74}"/>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467775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ru-RU" dirty="0"/>
              <a:t>Атлеты-участники Специальной Олимпиады и СМИ</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508234"/>
            <a:ext cx="10515600" cy="7106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800" b="1" dirty="0">
                <a:solidFill>
                  <a:srgbClr val="179984"/>
                </a:solidFill>
              </a:rPr>
              <a:t>Хотите появиться в новостях?</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3"/>
            <a:ext cx="10515600" cy="4056381"/>
          </a:xfrm>
        </p:spPr>
        <p:txBody>
          <a:bodyPr>
            <a:normAutofit/>
          </a:bodyPr>
          <a:lstStyle/>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Поделитесь фотографиями с местными СМИ и напишите идею истории, которая может их заинтересовать.</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Публикуйте фотографии и свои работы в социальных сетях, добавляя теги новостных СМИ.</a:t>
            </a:r>
          </a:p>
          <a:p>
            <a:pPr>
              <a:lnSpc>
                <a:spcPct val="120000"/>
              </a:lnSpc>
              <a:spcBef>
                <a:spcPts val="0"/>
              </a:spcBef>
              <a:spcAft>
                <a:spcPts val="800"/>
              </a:spcAft>
            </a:pPr>
            <a:r>
              <a:rPr lang="ru-RU" dirty="0">
                <a:ea typeface="Calibri" panose="020F0502020204030204" pitchFamily="34" charset="0"/>
                <a:cs typeface="Times New Roman" panose="02020603050405020304" pitchFamily="18" charset="0"/>
              </a:rPr>
              <a:t>Предупредите представителей своей Программы Специальной Олимпиады о том, что собираетесь делать, чтобы они помогли вам связаться со СМИ.</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1299CD-CEE2-4B3F-86E0-928E126A5DB3}"/>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6131725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ru-RU" b="1" dirty="0">
                <a:solidFill>
                  <a:schemeClr val="bg1"/>
                </a:solidFill>
              </a:rPr>
              <a:t>Есть вопросы?</a:t>
            </a:r>
          </a:p>
        </p:txBody>
      </p:sp>
      <p:sp>
        <p:nvSpPr>
          <p:cNvPr id="3" name="TextBox 2">
            <a:extLst>
              <a:ext uri="{FF2B5EF4-FFF2-40B4-BE49-F238E27FC236}">
                <a16:creationId xmlns:a16="http://schemas.microsoft.com/office/drawing/2014/main" id="{0FE2ED53-6620-478F-8382-68AEA74429C3}"/>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2749648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ru-RU" b="1" dirty="0">
                <a:solidFill>
                  <a:schemeClr val="bg1"/>
                </a:solidFill>
              </a:rPr>
              <a:t>Спасибо за внимание!</a:t>
            </a:r>
          </a:p>
        </p:txBody>
      </p:sp>
      <p:sp>
        <p:nvSpPr>
          <p:cNvPr id="3" name="TextBox 2">
            <a:extLst>
              <a:ext uri="{FF2B5EF4-FFF2-40B4-BE49-F238E27FC236}">
                <a16:creationId xmlns:a16="http://schemas.microsoft.com/office/drawing/2014/main" id="{53780705-CA75-4074-A680-3AD21735D4F1}"/>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1520206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50"/>
            <a:ext cx="11022106" cy="1008298"/>
          </a:xfrm>
        </p:spPr>
        <p:txBody>
          <a:bodyPr>
            <a:normAutofit fontScale="90000"/>
          </a:bodyPr>
          <a:lstStyle/>
          <a:p>
            <a:r>
              <a:rPr lang="ru-RU" sz="4000" dirty="0">
                <a:solidFill>
                  <a:schemeClr val="bg1"/>
                </a:solidFill>
              </a:rPr>
              <a:t>Курс обучения «Атлет-представитель / глобальный вестник»</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024592"/>
            <a:ext cx="10515600" cy="3474794"/>
          </a:xfrm>
        </p:spPr>
        <p:txBody>
          <a:bodyPr>
            <a:normAutofit fontScale="92500" lnSpcReduction="20000"/>
          </a:bodyPr>
          <a:lstStyle/>
          <a:p>
            <a:pPr marL="0" marR="0" lvl="0" indent="0">
              <a:lnSpc>
                <a:spcPct val="100000"/>
              </a:lnSpc>
              <a:spcBef>
                <a:spcPts val="0"/>
              </a:spcBef>
              <a:buNone/>
            </a:pPr>
            <a:r>
              <a:rPr lang="ru-RU" sz="3200" dirty="0">
                <a:solidFill>
                  <a:schemeClr val="bg1"/>
                </a:solidFill>
                <a:ea typeface="Calibri" panose="020F0502020204030204" pitchFamily="34" charset="0"/>
                <a:cs typeface="Times New Roman" panose="02020603050405020304" pitchFamily="18" charset="0"/>
              </a:rPr>
              <a:t>Развитие у атлетов необходимых лидерских качеств, которые позволят им эффективно действовать в качестве атлетов-представителей.</a:t>
            </a:r>
          </a:p>
          <a:p>
            <a:pPr marL="0" marR="0" lvl="0" indent="0">
              <a:lnSpc>
                <a:spcPct val="100000"/>
              </a:lnSpc>
              <a:spcBef>
                <a:spcPts val="0"/>
              </a:spcBef>
              <a:buNone/>
            </a:pPr>
            <a:endParaRPr lang="en-US" sz="3000" dirty="0">
              <a:solidFill>
                <a:schemeClr val="bg1"/>
              </a:solidFill>
              <a:ea typeface="Calibri" panose="020F0502020204030204" pitchFamily="34" charset="0"/>
              <a:cs typeface="Times New Roman" panose="02020603050405020304" pitchFamily="18" charset="0"/>
            </a:endParaRPr>
          </a:p>
          <a:p>
            <a:pPr lvl="1">
              <a:lnSpc>
                <a:spcPct val="100000"/>
              </a:lnSpc>
              <a:spcBef>
                <a:spcPts val="0"/>
              </a:spcBef>
            </a:pPr>
            <a:r>
              <a:rPr lang="ru-RU" sz="3000" dirty="0">
                <a:solidFill>
                  <a:schemeClr val="bg1"/>
                </a:solidFill>
                <a:ea typeface="Calibri" panose="020F0502020204030204" pitchFamily="34" charset="0"/>
                <a:cs typeface="Times New Roman" panose="02020603050405020304" pitchFamily="18" charset="0"/>
              </a:rPr>
              <a:t>Предоставить атлетам возможность рассказать свою историю различными способами (в устной форме, через СМИ, социальные сети и т.д.).</a:t>
            </a:r>
          </a:p>
          <a:p>
            <a:pPr lvl="1">
              <a:lnSpc>
                <a:spcPct val="100000"/>
              </a:lnSpc>
              <a:spcBef>
                <a:spcPts val="0"/>
              </a:spcBef>
            </a:pPr>
            <a:r>
              <a:rPr lang="ru-RU" sz="3000" dirty="0">
                <a:solidFill>
                  <a:schemeClr val="bg1"/>
                </a:solidFill>
                <a:ea typeface="Calibri" panose="020F0502020204030204" pitchFamily="34" charset="0"/>
                <a:cs typeface="Times New Roman" panose="02020603050405020304" pitchFamily="18" charset="0"/>
              </a:rPr>
              <a:t>Позволить атлетам донести до аудитории основную мысль Специальной Олимпиады.</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2002493"/>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ru-RU" sz="27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Цели курса обучения «Атлет-представитель»:</a:t>
            </a:r>
          </a:p>
        </p:txBody>
      </p:sp>
    </p:spTree>
    <p:extLst>
      <p:ext uri="{BB962C8B-B14F-4D97-AF65-F5344CB8AC3E}">
        <p14:creationId xmlns:p14="http://schemas.microsoft.com/office/powerpoint/2010/main" val="2244430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ru-RU" sz="4000" dirty="0">
                <a:solidFill>
                  <a:srgbClr val="179984"/>
                </a:solidFill>
              </a:rPr>
              <a:t>Какова роль атлета-представителя?</a:t>
            </a: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D50ACBC-BDB6-2E48-8BBA-A8A2902502CA}"/>
              </a:ext>
            </a:extLst>
          </p:cNvPr>
          <p:cNvPicPr>
            <a:picLocks noChangeAspect="1"/>
          </p:cNvPicPr>
          <p:nvPr/>
        </p:nvPicPr>
        <p:blipFill rotWithShape="1">
          <a:blip r:embed="rId4"/>
          <a:srcRect l="942" t="9754" r="7573"/>
          <a:stretch/>
        </p:blipFill>
        <p:spPr>
          <a:xfrm>
            <a:off x="1304365" y="1205377"/>
            <a:ext cx="9143999" cy="5061328"/>
          </a:xfrm>
          <a:prstGeom prst="rect">
            <a:avLst/>
          </a:prstGeom>
        </p:spPr>
      </p:pic>
      <p:sp>
        <p:nvSpPr>
          <p:cNvPr id="6" name="TextBox 5">
            <a:extLst>
              <a:ext uri="{FF2B5EF4-FFF2-40B4-BE49-F238E27FC236}">
                <a16:creationId xmlns:a16="http://schemas.microsoft.com/office/drawing/2014/main" id="{65ABBA88-BC94-4F2E-8CAA-4A3073FD04E2}"/>
              </a:ext>
            </a:extLst>
          </p:cNvPr>
          <p:cNvSpPr txBox="1"/>
          <p:nvPr/>
        </p:nvSpPr>
        <p:spPr>
          <a:xfrm>
            <a:off x="9471802" y="6380080"/>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3069331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289324"/>
            <a:ext cx="10515600" cy="1105866"/>
          </a:xfrm>
        </p:spPr>
        <p:txBody>
          <a:bodyPr/>
          <a:lstStyle/>
          <a:p>
            <a:r>
              <a:rPr lang="ru-RU" dirty="0"/>
              <a:t>Обзор модуля</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31009"/>
            <a:ext cx="10515600" cy="12379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200" b="1" dirty="0">
                <a:solidFill>
                  <a:srgbClr val="179984"/>
                </a:solidFill>
              </a:rPr>
              <a:t>Урок 1. Собственная история</a:t>
            </a:r>
          </a:p>
          <a:p>
            <a:r>
              <a:rPr lang="ru-RU" sz="2200" dirty="0">
                <a:latin typeface="Ubuntu Light" panose="020B0304030602030204" pitchFamily="34" charset="0"/>
                <a:ea typeface="Calibri" panose="020F0502020204030204" pitchFamily="34" charset="0"/>
                <a:cs typeface="Times New Roman" panose="02020603050405020304" pitchFamily="18" charset="0"/>
              </a:rPr>
              <a:t>У каждого есть своя история. На этом уроке вы изучите навыки, необходимые для того, чтобы рассказать свою историю и сделать ее призывом к действию для других.</a:t>
            </a:r>
            <a:endParaRPr lang="en-US"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627A335F-5C9F-374B-B8A7-43EAEF1872CC}"/>
              </a:ext>
            </a:extLst>
          </p:cNvPr>
          <p:cNvSpPr txBox="1">
            <a:spLocks/>
          </p:cNvSpPr>
          <p:nvPr/>
        </p:nvSpPr>
        <p:spPr>
          <a:xfrm>
            <a:off x="838200" y="2735063"/>
            <a:ext cx="10515600" cy="12079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00000"/>
              </a:lnSpc>
            </a:pPr>
            <a:r>
              <a:rPr lang="ru-RU" sz="2200" b="1" dirty="0">
                <a:solidFill>
                  <a:srgbClr val="179984"/>
                </a:solidFill>
              </a:rPr>
              <a:t>Урок 2. Написание речи</a:t>
            </a:r>
          </a:p>
          <a:p>
            <a:r>
              <a:rPr lang="ru-RU" sz="2200" dirty="0"/>
              <a:t>При составлении речи важно обратить внимание на цель, введение, основную часть и заключение. На этом уроке вы узнаете о важности совместной работы при написании речи.</a:t>
            </a:r>
          </a:p>
        </p:txBody>
      </p:sp>
      <p:sp>
        <p:nvSpPr>
          <p:cNvPr id="9" name="Title 1">
            <a:extLst>
              <a:ext uri="{FF2B5EF4-FFF2-40B4-BE49-F238E27FC236}">
                <a16:creationId xmlns:a16="http://schemas.microsoft.com/office/drawing/2014/main" id="{60147F11-436C-7342-9034-B5DC20B28186}"/>
              </a:ext>
            </a:extLst>
          </p:cNvPr>
          <p:cNvSpPr txBox="1">
            <a:spLocks/>
          </p:cNvSpPr>
          <p:nvPr/>
        </p:nvSpPr>
        <p:spPr>
          <a:xfrm>
            <a:off x="838200" y="3995597"/>
            <a:ext cx="10515600" cy="1207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200" b="1" dirty="0">
                <a:solidFill>
                  <a:srgbClr val="179984"/>
                </a:solidFill>
              </a:rPr>
              <a:t>Урок 3. Выступление с речью</a:t>
            </a:r>
          </a:p>
          <a:p>
            <a:r>
              <a:rPr lang="ru-RU" sz="2200" dirty="0"/>
              <a:t>Вы изучите инструменты, которые усилят впечатление от вашей речи</a:t>
            </a:r>
            <a:r>
              <a:rPr lang="ru-RU" sz="2200"/>
              <a:t>, </a:t>
            </a:r>
            <a:br>
              <a:rPr lang="en-US" sz="2200"/>
            </a:br>
            <a:r>
              <a:rPr lang="ru-RU" sz="2200"/>
              <a:t>а </a:t>
            </a:r>
            <a:r>
              <a:rPr lang="ru-RU" sz="2200" dirty="0"/>
              <a:t>также получите несколько практических упражнений.</a:t>
            </a:r>
          </a:p>
        </p:txBody>
      </p:sp>
      <p:sp>
        <p:nvSpPr>
          <p:cNvPr id="13" name="Title 1">
            <a:extLst>
              <a:ext uri="{FF2B5EF4-FFF2-40B4-BE49-F238E27FC236}">
                <a16:creationId xmlns:a16="http://schemas.microsoft.com/office/drawing/2014/main" id="{F671EAF9-6269-0F4E-AEF6-179930CD7C8D}"/>
              </a:ext>
            </a:extLst>
          </p:cNvPr>
          <p:cNvSpPr txBox="1">
            <a:spLocks/>
          </p:cNvSpPr>
          <p:nvPr/>
        </p:nvSpPr>
        <p:spPr>
          <a:xfrm>
            <a:off x="838200" y="5127149"/>
            <a:ext cx="10515600" cy="1207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ru-RU" sz="2200" b="1" dirty="0">
                <a:solidFill>
                  <a:srgbClr val="179984"/>
                </a:solidFill>
              </a:rPr>
              <a:t>Урок 4. Навыки общения со СМИ</a:t>
            </a:r>
          </a:p>
          <a:p>
            <a:r>
              <a:rPr lang="ru-RU" sz="2200" dirty="0"/>
              <a:t>Когда вы делитесь своей историей со СМИ, важно уметь доносить ее, оставаясь самими собой.</a:t>
            </a:r>
          </a:p>
        </p:txBody>
      </p:sp>
      <p:sp>
        <p:nvSpPr>
          <p:cNvPr id="8" name="TextBox 7">
            <a:extLst>
              <a:ext uri="{FF2B5EF4-FFF2-40B4-BE49-F238E27FC236}">
                <a16:creationId xmlns:a16="http://schemas.microsoft.com/office/drawing/2014/main" id="{C5E7DB25-ADA6-4C20-92B4-9108193273F8}"/>
              </a:ext>
            </a:extLst>
          </p:cNvPr>
          <p:cNvSpPr txBox="1"/>
          <p:nvPr/>
        </p:nvSpPr>
        <p:spPr>
          <a:xfrm>
            <a:off x="9471802" y="96963"/>
            <a:ext cx="2424023" cy="384721"/>
          </a:xfrm>
          <a:prstGeom prst="rect">
            <a:avLst/>
          </a:prstGeom>
          <a:solidFill>
            <a:schemeClr val="bg1"/>
          </a:solidFill>
        </p:spPr>
        <p:txBody>
          <a:bodyPr wrap="square" rtlCol="0">
            <a:spAutoFit/>
          </a:bodyPr>
          <a:lstStyle/>
          <a:p>
            <a:pPr algn="r"/>
            <a:r>
              <a:rPr lang="ru-RU" sz="1900" b="1">
                <a:solidFill>
                  <a:srgbClr val="016A5F"/>
                </a:solidFill>
              </a:rPr>
              <a:t>ЛИДЕРСТВО АТЛЕТОВ</a:t>
            </a:r>
            <a:endParaRPr lang="en-US" sz="1900" b="1">
              <a:solidFill>
                <a:srgbClr val="016A5F"/>
              </a:solidFill>
            </a:endParaRPr>
          </a:p>
        </p:txBody>
      </p:sp>
    </p:spTree>
    <p:extLst>
      <p:ext uri="{BB962C8B-B14F-4D97-AF65-F5344CB8AC3E}">
        <p14:creationId xmlns:p14="http://schemas.microsoft.com/office/powerpoint/2010/main" val="441880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ru-RU" dirty="0">
                <a:solidFill>
                  <a:schemeClr val="bg1"/>
                </a:solidFill>
              </a:rPr>
              <a:t>Урок 1. Собственная история</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209524"/>
            <a:ext cx="9453113" cy="1621397"/>
          </a:xfrm>
        </p:spPr>
        <p:txBody>
          <a:bodyPr>
            <a:noAutofit/>
          </a:bodyPr>
          <a:lstStyle/>
          <a:p>
            <a:pPr marL="257168" indent="-257168" algn="just">
              <a:lnSpc>
                <a:spcPct val="150000"/>
              </a:lnSpc>
            </a:pPr>
            <a:r>
              <a:rPr lang="ru-RU" b="1" dirty="0">
                <a:solidFill>
                  <a:schemeClr val="bg1"/>
                </a:solidFill>
                <a:latin typeface="Ubuntu Light" panose="020B0304030602030204" pitchFamily="34" charset="0"/>
              </a:rPr>
              <a:t>Изучение навыков, необходимых для того, чтобы рассказать свою историю и сделать ее </a:t>
            </a:r>
            <a:r>
              <a:rPr lang="ru-RU" b="1">
                <a:solidFill>
                  <a:schemeClr val="bg1"/>
                </a:solidFill>
                <a:latin typeface="Ubuntu Light" panose="020B0304030602030204" pitchFamily="34" charset="0"/>
              </a:rPr>
              <a:t>призывом </a:t>
            </a:r>
            <a:br>
              <a:rPr lang="en-US" b="1">
                <a:solidFill>
                  <a:schemeClr val="bg1"/>
                </a:solidFill>
                <a:latin typeface="Ubuntu Light" panose="020B0304030602030204" pitchFamily="34" charset="0"/>
              </a:rPr>
            </a:br>
            <a:r>
              <a:rPr lang="ru-RU" b="1">
                <a:solidFill>
                  <a:schemeClr val="bg1"/>
                </a:solidFill>
                <a:latin typeface="Ubuntu Light" panose="020B0304030602030204" pitchFamily="34" charset="0"/>
              </a:rPr>
              <a:t>к </a:t>
            </a:r>
            <a:r>
              <a:rPr lang="ru-RU" b="1" dirty="0">
                <a:solidFill>
                  <a:schemeClr val="bg1"/>
                </a:solidFill>
                <a:latin typeface="Ubuntu Light" panose="020B0304030602030204" pitchFamily="34" charset="0"/>
              </a:rPr>
              <a:t>действию для других.</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883961"/>
            <a:ext cx="10515600" cy="781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ru-RU" sz="37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План урока</a:t>
            </a:r>
          </a:p>
        </p:txBody>
      </p:sp>
    </p:spTree>
    <p:extLst>
      <p:ext uri="{BB962C8B-B14F-4D97-AF65-F5344CB8AC3E}">
        <p14:creationId xmlns:p14="http://schemas.microsoft.com/office/powerpoint/2010/main" val="32971128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1027</TotalTime>
  <Words>5990</Words>
  <Application>Microsoft Office PowerPoint</Application>
  <PresentationFormat>Widescreen</PresentationFormat>
  <Paragraphs>625</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Calibri</vt:lpstr>
      <vt:lpstr>Courier New</vt:lpstr>
      <vt:lpstr>Symbol</vt:lpstr>
      <vt:lpstr>Ubuntu</vt:lpstr>
      <vt:lpstr>Ubuntu Light</vt:lpstr>
      <vt:lpstr>Wingdings</vt:lpstr>
      <vt:lpstr>Office Theme</vt:lpstr>
      <vt:lpstr>PowerPoint Presentation</vt:lpstr>
      <vt:lpstr>Ожидания</vt:lpstr>
      <vt:lpstr>Ожидания</vt:lpstr>
      <vt:lpstr>Ожидания</vt:lpstr>
      <vt:lpstr>Введение</vt:lpstr>
      <vt:lpstr>Курс обучения «Атлет-представитель / глобальный вестник»</vt:lpstr>
      <vt:lpstr>Какова роль атлета-представителя?</vt:lpstr>
      <vt:lpstr>Обзор модуля</vt:lpstr>
      <vt:lpstr>Урок 1. Собственная история</vt:lpstr>
      <vt:lpstr>Собственная история</vt:lpstr>
      <vt:lpstr>Почему ваша история важна?</vt:lpstr>
      <vt:lpstr>Составление своей истории</vt:lpstr>
      <vt:lpstr>Составление своей истории</vt:lpstr>
      <vt:lpstr>Составление своей  истории</vt:lpstr>
      <vt:lpstr>Составление своей истории</vt:lpstr>
      <vt:lpstr>Собственная история</vt:lpstr>
      <vt:lpstr>Где рассказать свою историю?</vt:lpstr>
      <vt:lpstr>История в  социальных сетях</vt:lpstr>
      <vt:lpstr>Есть вопросы?</vt:lpstr>
      <vt:lpstr>Урок 2. Написание речи</vt:lpstr>
      <vt:lpstr>Что такое речь?</vt:lpstr>
      <vt:lpstr>Типы речей</vt:lpstr>
      <vt:lpstr>Собственная история</vt:lpstr>
      <vt:lpstr>Цель речи</vt:lpstr>
      <vt:lpstr>Собственная история</vt:lpstr>
      <vt:lpstr>Составление речи</vt:lpstr>
      <vt:lpstr>Составление своей истории</vt:lpstr>
      <vt:lpstr>Составление своей истории</vt:lpstr>
      <vt:lpstr>Есть вопросы?</vt:lpstr>
      <vt:lpstr>Урок 3. Выступление с речью</vt:lpstr>
      <vt:lpstr>До выступления с речью</vt:lpstr>
      <vt:lpstr>Перед выступлением с речью</vt:lpstr>
      <vt:lpstr>Перед выступлением с речью</vt:lpstr>
      <vt:lpstr>Перед выступлением с речью</vt:lpstr>
      <vt:lpstr>Выступление с речью</vt:lpstr>
      <vt:lpstr>Выступление с речью</vt:lpstr>
      <vt:lpstr>Выступление с речью</vt:lpstr>
      <vt:lpstr>Выступление с речью</vt:lpstr>
      <vt:lpstr>Выступление с речью</vt:lpstr>
      <vt:lpstr>Выступление с речью</vt:lpstr>
      <vt:lpstr>Выступление с речью</vt:lpstr>
      <vt:lpstr>Выступление с речью</vt:lpstr>
      <vt:lpstr>Совет профессионала</vt:lpstr>
      <vt:lpstr>После выступления с речью</vt:lpstr>
      <vt:lpstr>Есть вопросы?</vt:lpstr>
      <vt:lpstr>Урок 4. Навыки общения со СМИ</vt:lpstr>
      <vt:lpstr>Навыки общения со СМИ</vt:lpstr>
      <vt:lpstr>PowerPoint Presentation</vt:lpstr>
      <vt:lpstr>Навыки общения со СМИ</vt:lpstr>
      <vt:lpstr>Как люди узнают новости?</vt:lpstr>
      <vt:lpstr>Зачем освещать Специальную Олимпиаду в СМИ?</vt:lpstr>
      <vt:lpstr>Атлеты должны вести самую активную деятельность по привлечению средств массовой информации</vt:lpstr>
      <vt:lpstr>Атлеты-участники Специальной Олимпиады и СМИ</vt:lpstr>
      <vt:lpstr>Атлеты-участники Специальной Олимпиады и СМИ</vt:lpstr>
      <vt:lpstr>Атлеты-участники Специальной Олимпиады и СМИ</vt:lpstr>
      <vt:lpstr>Атлеты-участники Специальной Олимпиады и СМИ</vt:lpstr>
      <vt:lpstr>Есть вопросы?</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Dougherty</dc:creator>
  <cp:lastModifiedBy>Mujaheed Gardi</cp:lastModifiedBy>
  <cp:revision>86</cp:revision>
  <dcterms:created xsi:type="dcterms:W3CDTF">2021-06-18T02:28:25Z</dcterms:created>
  <dcterms:modified xsi:type="dcterms:W3CDTF">2022-01-07T11:42:32Z</dcterms:modified>
</cp:coreProperties>
</file>