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60"/>
  </p:notesMasterIdLst>
  <p:sldIdLst>
    <p:sldId id="256" r:id="rId2"/>
    <p:sldId id="258" r:id="rId3"/>
    <p:sldId id="259" r:id="rId4"/>
    <p:sldId id="260" r:id="rId5"/>
    <p:sldId id="257" r:id="rId6"/>
    <p:sldId id="261" r:id="rId7"/>
    <p:sldId id="262" r:id="rId8"/>
    <p:sldId id="264" r:id="rId9"/>
    <p:sldId id="265" r:id="rId10"/>
    <p:sldId id="268" r:id="rId11"/>
    <p:sldId id="308" r:id="rId12"/>
    <p:sldId id="309" r:id="rId13"/>
    <p:sldId id="310" r:id="rId14"/>
    <p:sldId id="311" r:id="rId15"/>
    <p:sldId id="312" r:id="rId16"/>
    <p:sldId id="313" r:id="rId17"/>
    <p:sldId id="314" r:id="rId18"/>
    <p:sldId id="315" r:id="rId19"/>
    <p:sldId id="275" r:id="rId20"/>
    <p:sldId id="316" r:id="rId21"/>
    <p:sldId id="317" r:id="rId22"/>
    <p:sldId id="318" r:id="rId23"/>
    <p:sldId id="319" r:id="rId24"/>
    <p:sldId id="320" r:id="rId25"/>
    <p:sldId id="321" r:id="rId26"/>
    <p:sldId id="269" r:id="rId27"/>
    <p:sldId id="322" r:id="rId28"/>
    <p:sldId id="323" r:id="rId29"/>
    <p:sldId id="284" r:id="rId30"/>
    <p:sldId id="276" r:id="rId31"/>
    <p:sldId id="272" r:id="rId32"/>
    <p:sldId id="273" r:id="rId33"/>
    <p:sldId id="324" r:id="rId34"/>
    <p:sldId id="325" r:id="rId35"/>
    <p:sldId id="326" r:id="rId36"/>
    <p:sldId id="327" r:id="rId37"/>
    <p:sldId id="328" r:id="rId38"/>
    <p:sldId id="329" r:id="rId39"/>
    <p:sldId id="330" r:id="rId40"/>
    <p:sldId id="331" r:id="rId41"/>
    <p:sldId id="332" r:id="rId42"/>
    <p:sldId id="333" r:id="rId43"/>
    <p:sldId id="334" r:id="rId44"/>
    <p:sldId id="335" r:id="rId45"/>
    <p:sldId id="295" r:id="rId46"/>
    <p:sldId id="336" r:id="rId47"/>
    <p:sldId id="337" r:id="rId48"/>
    <p:sldId id="379" r:id="rId49"/>
    <p:sldId id="380" r:id="rId50"/>
    <p:sldId id="381" r:id="rId51"/>
    <p:sldId id="382" r:id="rId52"/>
    <p:sldId id="383" r:id="rId53"/>
    <p:sldId id="384" r:id="rId54"/>
    <p:sldId id="386" r:id="rId55"/>
    <p:sldId id="387" r:id="rId56"/>
    <p:sldId id="388" r:id="rId57"/>
    <p:sldId id="305" r:id="rId58"/>
    <p:sldId id="306"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ggie Dougherty" initials="MD" lastIdx="2" clrIdx="0">
    <p:extLst>
      <p:ext uri="{19B8F6BF-5375-455C-9EA6-DF929625EA0E}">
        <p15:presenceInfo xmlns:p15="http://schemas.microsoft.com/office/powerpoint/2012/main" userId="811e9130827a3756" providerId="Windows Live"/>
      </p:ext>
    </p:extLst>
  </p:cmAuthor>
  <p:cmAuthor id="2" name="Mujaheed Gardi" initials="MG" lastIdx="1" clrIdx="1">
    <p:extLst>
      <p:ext uri="{19B8F6BF-5375-455C-9EA6-DF929625EA0E}">
        <p15:presenceInfo xmlns:p15="http://schemas.microsoft.com/office/powerpoint/2012/main" userId="36da2be3318ea10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16A5F"/>
    <a:srgbClr val="179984"/>
    <a:srgbClr val="13336A"/>
    <a:srgbClr val="1BC4F4"/>
    <a:srgbClr val="23C6F4"/>
    <a:srgbClr val="FDB71E"/>
    <a:srgbClr val="F2AE1C"/>
    <a:srgbClr val="ED1C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20" autoAdjust="0"/>
    <p:restoredTop sz="95118" autoAdjust="0"/>
  </p:normalViewPr>
  <p:slideViewPr>
    <p:cSldViewPr snapToGrid="0" snapToObjects="1">
      <p:cViewPr varScale="1">
        <p:scale>
          <a:sx n="81" d="100"/>
          <a:sy n="81" d="100"/>
        </p:scale>
        <p:origin x="1044" y="90"/>
      </p:cViewPr>
      <p:guideLst/>
    </p:cSldViewPr>
  </p:slideViewPr>
  <p:notesTextViewPr>
    <p:cViewPr>
      <p:scale>
        <a:sx n="1" d="1"/>
        <a:sy n="1" d="1"/>
      </p:scale>
      <p:origin x="0" y="0"/>
    </p:cViewPr>
  </p:notesTextViewPr>
  <p:notesViewPr>
    <p:cSldViewPr snapToGrid="0" snapToObjects="1">
      <p:cViewPr varScale="1">
        <p:scale>
          <a:sx n="62" d="100"/>
          <a:sy n="62" d="100"/>
        </p:scale>
        <p:origin x="315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A0D94E-4B1E-43FD-B171-C1BD11ECFFD4}"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C7BE888B-3FB7-4E34-B4C7-FE6C6969A87C}">
      <dgm:prSet phldrT="[Text]" custT="1"/>
      <dgm:spPr>
        <a:solidFill>
          <a:srgbClr val="179984"/>
        </a:solidFill>
      </dgm:spPr>
      <dgm:t>
        <a:bodyPr/>
        <a:lstStyle/>
        <a:p>
          <a:r>
            <a:rPr lang="fr-FR" sz="2300" dirty="0"/>
            <a:t>Révisez votre discours</a:t>
          </a:r>
        </a:p>
      </dgm:t>
    </dgm:pt>
    <dgm:pt modelId="{77A54BA0-8032-4CB8-9C51-A371EE046304}" type="parTrans" cxnId="{E8D27CD5-3A02-4FC8-844F-B568B46A82E2}">
      <dgm:prSet/>
      <dgm:spPr/>
      <dgm:t>
        <a:bodyPr/>
        <a:lstStyle/>
        <a:p>
          <a:endParaRPr lang="en-US"/>
        </a:p>
      </dgm:t>
    </dgm:pt>
    <dgm:pt modelId="{2511C127-3F99-4912-9B14-774A9774298D}" type="sibTrans" cxnId="{E8D27CD5-3A02-4FC8-844F-B568B46A82E2}">
      <dgm:prSet/>
      <dgm:spPr>
        <a:solidFill>
          <a:schemeClr val="bg2"/>
        </a:solidFill>
      </dgm:spPr>
      <dgm:t>
        <a:bodyPr/>
        <a:lstStyle/>
        <a:p>
          <a:endParaRPr lang="en-US"/>
        </a:p>
      </dgm:t>
    </dgm:pt>
    <dgm:pt modelId="{88CEC954-1F17-4302-89BF-2ED5B3AC230A}">
      <dgm:prSet phldrT="[Text]" custT="1"/>
      <dgm:spPr>
        <a:solidFill>
          <a:srgbClr val="179984"/>
        </a:solidFill>
      </dgm:spPr>
      <dgm:t>
        <a:bodyPr/>
        <a:lstStyle/>
        <a:p>
          <a:r>
            <a:rPr lang="fr-FR" sz="2300" dirty="0"/>
            <a:t>Répétez votre discours</a:t>
          </a:r>
        </a:p>
      </dgm:t>
    </dgm:pt>
    <dgm:pt modelId="{961DB095-084A-43D3-B7BB-001937A5DF88}" type="parTrans" cxnId="{40FD827C-AE9B-405E-ACCE-266CC38B7FA8}">
      <dgm:prSet/>
      <dgm:spPr/>
      <dgm:t>
        <a:bodyPr/>
        <a:lstStyle/>
        <a:p>
          <a:endParaRPr lang="en-US"/>
        </a:p>
      </dgm:t>
    </dgm:pt>
    <dgm:pt modelId="{09618800-6ACA-4EBE-B5C0-78641FCDCDE3}" type="sibTrans" cxnId="{40FD827C-AE9B-405E-ACCE-266CC38B7FA8}">
      <dgm:prSet/>
      <dgm:spPr/>
      <dgm:t>
        <a:bodyPr/>
        <a:lstStyle/>
        <a:p>
          <a:endParaRPr lang="en-US"/>
        </a:p>
      </dgm:t>
    </dgm:pt>
    <dgm:pt modelId="{88224936-75B7-4558-9760-B6C7BE7F050B}">
      <dgm:prSet phldrT="[Text]" custT="1"/>
      <dgm:spPr>
        <a:solidFill>
          <a:srgbClr val="179984"/>
        </a:solidFill>
      </dgm:spPr>
      <dgm:t>
        <a:bodyPr/>
        <a:lstStyle/>
        <a:p>
          <a:r>
            <a:rPr lang="fr-FR" sz="2300" dirty="0"/>
            <a:t>Supports visuels</a:t>
          </a:r>
        </a:p>
      </dgm:t>
    </dgm:pt>
    <dgm:pt modelId="{93764A88-9F9A-47BA-AE43-300E1C6615F1}" type="parTrans" cxnId="{972211F1-18CF-485A-9521-992F935839DD}">
      <dgm:prSet/>
      <dgm:spPr/>
      <dgm:t>
        <a:bodyPr/>
        <a:lstStyle/>
        <a:p>
          <a:endParaRPr lang="en-US"/>
        </a:p>
      </dgm:t>
    </dgm:pt>
    <dgm:pt modelId="{52DBFB90-19D5-4C78-B164-C0E5A4A21951}" type="sibTrans" cxnId="{972211F1-18CF-485A-9521-992F935839DD}">
      <dgm:prSet/>
      <dgm:spPr/>
      <dgm:t>
        <a:bodyPr/>
        <a:lstStyle/>
        <a:p>
          <a:endParaRPr lang="en-US"/>
        </a:p>
      </dgm:t>
    </dgm:pt>
    <dgm:pt modelId="{F568BB50-D0DA-49B1-826A-880148CA9FF6}">
      <dgm:prSet phldrT="[Text]" custT="1"/>
      <dgm:spPr>
        <a:solidFill>
          <a:srgbClr val="179984"/>
        </a:solidFill>
      </dgm:spPr>
      <dgm:t>
        <a:bodyPr/>
        <a:lstStyle/>
        <a:p>
          <a:r>
            <a:rPr lang="fr-FR" sz="2300" dirty="0"/>
            <a:t>Matériel ou équipement</a:t>
          </a:r>
        </a:p>
      </dgm:t>
    </dgm:pt>
    <dgm:pt modelId="{F3578B0B-0232-41DC-9B59-4AAF5115D0F7}" type="parTrans" cxnId="{AEE18290-CDD4-419A-A126-0073C35E3821}">
      <dgm:prSet/>
      <dgm:spPr/>
      <dgm:t>
        <a:bodyPr/>
        <a:lstStyle/>
        <a:p>
          <a:endParaRPr lang="en-US"/>
        </a:p>
      </dgm:t>
    </dgm:pt>
    <dgm:pt modelId="{B30D8EC5-A7CC-4305-89EC-FB488FBA7106}" type="sibTrans" cxnId="{AEE18290-CDD4-419A-A126-0073C35E3821}">
      <dgm:prSet/>
      <dgm:spPr/>
      <dgm:t>
        <a:bodyPr/>
        <a:lstStyle/>
        <a:p>
          <a:endParaRPr lang="en-US"/>
        </a:p>
      </dgm:t>
    </dgm:pt>
    <dgm:pt modelId="{1D4AE9B5-9AB7-4BD4-B88F-719ADDF3A0DB}">
      <dgm:prSet phldrT="[Text]" custT="1"/>
      <dgm:spPr>
        <a:solidFill>
          <a:srgbClr val="179984"/>
        </a:solidFill>
      </dgm:spPr>
      <dgm:t>
        <a:bodyPr/>
        <a:lstStyle/>
        <a:p>
          <a:pPr>
            <a:lnSpc>
              <a:spcPct val="85000"/>
            </a:lnSpc>
          </a:pPr>
          <a:r>
            <a:rPr lang="fr-FR" sz="2300" dirty="0"/>
            <a:t>Ayez une copie de votre discours</a:t>
          </a:r>
        </a:p>
      </dgm:t>
    </dgm:pt>
    <dgm:pt modelId="{86986543-CB8D-4DE9-9C47-E20857614379}" type="parTrans" cxnId="{6F9CF090-EB1A-4202-91E4-CB57E9D31959}">
      <dgm:prSet/>
      <dgm:spPr/>
      <dgm:t>
        <a:bodyPr/>
        <a:lstStyle/>
        <a:p>
          <a:endParaRPr lang="en-US"/>
        </a:p>
      </dgm:t>
    </dgm:pt>
    <dgm:pt modelId="{EDACD7B9-30C5-4EA8-BE22-0C90D308AEC2}" type="sibTrans" cxnId="{6F9CF090-EB1A-4202-91E4-CB57E9D31959}">
      <dgm:prSet/>
      <dgm:spPr/>
      <dgm:t>
        <a:bodyPr/>
        <a:lstStyle/>
        <a:p>
          <a:endParaRPr lang="en-US"/>
        </a:p>
      </dgm:t>
    </dgm:pt>
    <dgm:pt modelId="{FF89AF76-4D56-497A-AD71-4FD5E234443E}" type="pres">
      <dgm:prSet presAssocID="{9EA0D94E-4B1E-43FD-B171-C1BD11ECFFD4}" presName="Name0" presStyleCnt="0">
        <dgm:presLayoutVars>
          <dgm:dir/>
          <dgm:resizeHandles val="exact"/>
        </dgm:presLayoutVars>
      </dgm:prSet>
      <dgm:spPr/>
    </dgm:pt>
    <dgm:pt modelId="{4B46DD2E-59F4-495E-8453-87E4736E4492}" type="pres">
      <dgm:prSet presAssocID="{9EA0D94E-4B1E-43FD-B171-C1BD11ECFFD4}" presName="cycle" presStyleCnt="0"/>
      <dgm:spPr/>
    </dgm:pt>
    <dgm:pt modelId="{20EAB881-1C84-457B-878D-EE60EBEDD167}" type="pres">
      <dgm:prSet presAssocID="{C7BE888B-3FB7-4E34-B4C7-FE6C6969A87C}" presName="nodeFirstNode" presStyleLbl="node1" presStyleIdx="0" presStyleCnt="5">
        <dgm:presLayoutVars>
          <dgm:bulletEnabled val="1"/>
        </dgm:presLayoutVars>
      </dgm:prSet>
      <dgm:spPr/>
    </dgm:pt>
    <dgm:pt modelId="{3DF7AB8F-9764-4A0A-BB88-EC98C892ADE4}" type="pres">
      <dgm:prSet presAssocID="{2511C127-3F99-4912-9B14-774A9774298D}" presName="sibTransFirstNode" presStyleLbl="bgShp" presStyleIdx="0" presStyleCnt="1"/>
      <dgm:spPr/>
    </dgm:pt>
    <dgm:pt modelId="{3746830B-6821-4893-B16C-704D7C9086EA}" type="pres">
      <dgm:prSet presAssocID="{88CEC954-1F17-4302-89BF-2ED5B3AC230A}" presName="nodeFollowingNodes" presStyleLbl="node1" presStyleIdx="1" presStyleCnt="5">
        <dgm:presLayoutVars>
          <dgm:bulletEnabled val="1"/>
        </dgm:presLayoutVars>
      </dgm:prSet>
      <dgm:spPr/>
    </dgm:pt>
    <dgm:pt modelId="{BAB07B68-6A42-4745-968B-3212660FE386}" type="pres">
      <dgm:prSet presAssocID="{88224936-75B7-4558-9760-B6C7BE7F050B}" presName="nodeFollowingNodes" presStyleLbl="node1" presStyleIdx="2" presStyleCnt="5">
        <dgm:presLayoutVars>
          <dgm:bulletEnabled val="1"/>
        </dgm:presLayoutVars>
      </dgm:prSet>
      <dgm:spPr/>
    </dgm:pt>
    <dgm:pt modelId="{C9F5A174-0E09-4803-9970-E4040F0D8BA8}" type="pres">
      <dgm:prSet presAssocID="{F568BB50-D0DA-49B1-826A-880148CA9FF6}" presName="nodeFollowingNodes" presStyleLbl="node1" presStyleIdx="3" presStyleCnt="5">
        <dgm:presLayoutVars>
          <dgm:bulletEnabled val="1"/>
        </dgm:presLayoutVars>
      </dgm:prSet>
      <dgm:spPr/>
    </dgm:pt>
    <dgm:pt modelId="{8466FAF3-D543-4DF5-9700-5EE8878C443E}" type="pres">
      <dgm:prSet presAssocID="{1D4AE9B5-9AB7-4BD4-B88F-719ADDF3A0DB}" presName="nodeFollowingNodes" presStyleLbl="node1" presStyleIdx="4" presStyleCnt="5">
        <dgm:presLayoutVars>
          <dgm:bulletEnabled val="1"/>
        </dgm:presLayoutVars>
      </dgm:prSet>
      <dgm:spPr/>
    </dgm:pt>
  </dgm:ptLst>
  <dgm:cxnLst>
    <dgm:cxn modelId="{793ABF16-7DE4-4F21-B35C-7CCB5984C065}" type="presOf" srcId="{1D4AE9B5-9AB7-4BD4-B88F-719ADDF3A0DB}" destId="{8466FAF3-D543-4DF5-9700-5EE8878C443E}" srcOrd="0" destOrd="0" presId="urn:microsoft.com/office/officeart/2005/8/layout/cycle3"/>
    <dgm:cxn modelId="{D88E455C-C55F-47A3-933A-8937DEF095CD}" type="presOf" srcId="{C7BE888B-3FB7-4E34-B4C7-FE6C6969A87C}" destId="{20EAB881-1C84-457B-878D-EE60EBEDD167}" srcOrd="0" destOrd="0" presId="urn:microsoft.com/office/officeart/2005/8/layout/cycle3"/>
    <dgm:cxn modelId="{31509967-0875-4051-82CE-A8DF3D431B2F}" type="presOf" srcId="{88CEC954-1F17-4302-89BF-2ED5B3AC230A}" destId="{3746830B-6821-4893-B16C-704D7C9086EA}" srcOrd="0" destOrd="0" presId="urn:microsoft.com/office/officeart/2005/8/layout/cycle3"/>
    <dgm:cxn modelId="{40FD827C-AE9B-405E-ACCE-266CC38B7FA8}" srcId="{9EA0D94E-4B1E-43FD-B171-C1BD11ECFFD4}" destId="{88CEC954-1F17-4302-89BF-2ED5B3AC230A}" srcOrd="1" destOrd="0" parTransId="{961DB095-084A-43D3-B7BB-001937A5DF88}" sibTransId="{09618800-6ACA-4EBE-B5C0-78641FCDCDE3}"/>
    <dgm:cxn modelId="{AEE18290-CDD4-419A-A126-0073C35E3821}" srcId="{9EA0D94E-4B1E-43FD-B171-C1BD11ECFFD4}" destId="{F568BB50-D0DA-49B1-826A-880148CA9FF6}" srcOrd="3" destOrd="0" parTransId="{F3578B0B-0232-41DC-9B59-4AAF5115D0F7}" sibTransId="{B30D8EC5-A7CC-4305-89EC-FB488FBA7106}"/>
    <dgm:cxn modelId="{6F9CF090-EB1A-4202-91E4-CB57E9D31959}" srcId="{9EA0D94E-4B1E-43FD-B171-C1BD11ECFFD4}" destId="{1D4AE9B5-9AB7-4BD4-B88F-719ADDF3A0DB}" srcOrd="4" destOrd="0" parTransId="{86986543-CB8D-4DE9-9C47-E20857614379}" sibTransId="{EDACD7B9-30C5-4EA8-BE22-0C90D308AEC2}"/>
    <dgm:cxn modelId="{606C63A3-DE10-4558-B6D5-7D47D75DFEC1}" type="presOf" srcId="{9EA0D94E-4B1E-43FD-B171-C1BD11ECFFD4}" destId="{FF89AF76-4D56-497A-AD71-4FD5E234443E}" srcOrd="0" destOrd="0" presId="urn:microsoft.com/office/officeart/2005/8/layout/cycle3"/>
    <dgm:cxn modelId="{E8D27CD5-3A02-4FC8-844F-B568B46A82E2}" srcId="{9EA0D94E-4B1E-43FD-B171-C1BD11ECFFD4}" destId="{C7BE888B-3FB7-4E34-B4C7-FE6C6969A87C}" srcOrd="0" destOrd="0" parTransId="{77A54BA0-8032-4CB8-9C51-A371EE046304}" sibTransId="{2511C127-3F99-4912-9B14-774A9774298D}"/>
    <dgm:cxn modelId="{DB811BED-C44C-41F4-B69E-DBE38620458E}" type="presOf" srcId="{2511C127-3F99-4912-9B14-774A9774298D}" destId="{3DF7AB8F-9764-4A0A-BB88-EC98C892ADE4}" srcOrd="0" destOrd="0" presId="urn:microsoft.com/office/officeart/2005/8/layout/cycle3"/>
    <dgm:cxn modelId="{972211F1-18CF-485A-9521-992F935839DD}" srcId="{9EA0D94E-4B1E-43FD-B171-C1BD11ECFFD4}" destId="{88224936-75B7-4558-9760-B6C7BE7F050B}" srcOrd="2" destOrd="0" parTransId="{93764A88-9F9A-47BA-AE43-300E1C6615F1}" sibTransId="{52DBFB90-19D5-4C78-B164-C0E5A4A21951}"/>
    <dgm:cxn modelId="{4A922BF9-1832-4F67-8053-74D5748FCC3A}" type="presOf" srcId="{F568BB50-D0DA-49B1-826A-880148CA9FF6}" destId="{C9F5A174-0E09-4803-9970-E4040F0D8BA8}" srcOrd="0" destOrd="0" presId="urn:microsoft.com/office/officeart/2005/8/layout/cycle3"/>
    <dgm:cxn modelId="{4ECB3CFC-93ED-4533-85B5-79B341DB5DAD}" type="presOf" srcId="{88224936-75B7-4558-9760-B6C7BE7F050B}" destId="{BAB07B68-6A42-4745-968B-3212660FE386}" srcOrd="0" destOrd="0" presId="urn:microsoft.com/office/officeart/2005/8/layout/cycle3"/>
    <dgm:cxn modelId="{D9F2EE03-D3E5-4AF2-9246-244DC77F3BEF}" type="presParOf" srcId="{FF89AF76-4D56-497A-AD71-4FD5E234443E}" destId="{4B46DD2E-59F4-495E-8453-87E4736E4492}" srcOrd="0" destOrd="0" presId="urn:microsoft.com/office/officeart/2005/8/layout/cycle3"/>
    <dgm:cxn modelId="{B9E102F4-E6DD-4583-AB72-44CDD02CAF4F}" type="presParOf" srcId="{4B46DD2E-59F4-495E-8453-87E4736E4492}" destId="{20EAB881-1C84-457B-878D-EE60EBEDD167}" srcOrd="0" destOrd="0" presId="urn:microsoft.com/office/officeart/2005/8/layout/cycle3"/>
    <dgm:cxn modelId="{54826AA4-F58E-4205-9755-31907FB28CBF}" type="presParOf" srcId="{4B46DD2E-59F4-495E-8453-87E4736E4492}" destId="{3DF7AB8F-9764-4A0A-BB88-EC98C892ADE4}" srcOrd="1" destOrd="0" presId="urn:microsoft.com/office/officeart/2005/8/layout/cycle3"/>
    <dgm:cxn modelId="{78E843E5-4B39-480A-B83D-6E1B638311C4}" type="presParOf" srcId="{4B46DD2E-59F4-495E-8453-87E4736E4492}" destId="{3746830B-6821-4893-B16C-704D7C9086EA}" srcOrd="2" destOrd="0" presId="urn:microsoft.com/office/officeart/2005/8/layout/cycle3"/>
    <dgm:cxn modelId="{53BCA90B-1AD4-4FC1-B9D6-DAB247431100}" type="presParOf" srcId="{4B46DD2E-59F4-495E-8453-87E4736E4492}" destId="{BAB07B68-6A42-4745-968B-3212660FE386}" srcOrd="3" destOrd="0" presId="urn:microsoft.com/office/officeart/2005/8/layout/cycle3"/>
    <dgm:cxn modelId="{4747A59C-0C8D-485C-8AEC-99CC78FA9128}" type="presParOf" srcId="{4B46DD2E-59F4-495E-8453-87E4736E4492}" destId="{C9F5A174-0E09-4803-9970-E4040F0D8BA8}" srcOrd="4" destOrd="0" presId="urn:microsoft.com/office/officeart/2005/8/layout/cycle3"/>
    <dgm:cxn modelId="{BCBE53A0-3B74-4AA5-BEE1-3EA24FD2FD0A}" type="presParOf" srcId="{4B46DD2E-59F4-495E-8453-87E4736E4492}" destId="{8466FAF3-D543-4DF5-9700-5EE8878C443E}" srcOrd="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F7AB8F-9764-4A0A-BB88-EC98C892ADE4}">
      <dsp:nvSpPr>
        <dsp:cNvPr id="0" name=""/>
        <dsp:cNvSpPr/>
      </dsp:nvSpPr>
      <dsp:spPr>
        <a:xfrm>
          <a:off x="858410" y="-25016"/>
          <a:ext cx="4523558" cy="4523558"/>
        </a:xfrm>
        <a:prstGeom prst="circularArrow">
          <a:avLst>
            <a:gd name="adj1" fmla="val 5544"/>
            <a:gd name="adj2" fmla="val 330680"/>
            <a:gd name="adj3" fmla="val 13813063"/>
            <a:gd name="adj4" fmla="val 17363404"/>
            <a:gd name="adj5" fmla="val 5757"/>
          </a:avLst>
        </a:prstGeom>
        <a:solidFill>
          <a:schemeClr val="bg2"/>
        </a:solidFill>
        <a:ln>
          <a:noFill/>
        </a:ln>
        <a:effectLst/>
      </dsp:spPr>
      <dsp:style>
        <a:lnRef idx="0">
          <a:scrgbClr r="0" g="0" b="0"/>
        </a:lnRef>
        <a:fillRef idx="1">
          <a:scrgbClr r="0" g="0" b="0"/>
        </a:fillRef>
        <a:effectRef idx="0">
          <a:scrgbClr r="0" g="0" b="0"/>
        </a:effectRef>
        <a:fontRef idx="minor"/>
      </dsp:style>
    </dsp:sp>
    <dsp:sp modelId="{20EAB881-1C84-457B-878D-EE60EBEDD167}">
      <dsp:nvSpPr>
        <dsp:cNvPr id="0" name=""/>
        <dsp:cNvSpPr/>
      </dsp:nvSpPr>
      <dsp:spPr>
        <a:xfrm>
          <a:off x="2078094" y="1419"/>
          <a:ext cx="2084189" cy="1042094"/>
        </a:xfrm>
        <a:prstGeom prst="roundRect">
          <a:avLst/>
        </a:prstGeom>
        <a:solidFill>
          <a:srgbClr val="1799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dirty="0"/>
            <a:t>Révisez votre discours</a:t>
          </a:r>
        </a:p>
      </dsp:txBody>
      <dsp:txXfrm>
        <a:off x="2128965" y="52290"/>
        <a:ext cx="1982447" cy="940352"/>
      </dsp:txXfrm>
    </dsp:sp>
    <dsp:sp modelId="{3746830B-6821-4893-B16C-704D7C9086EA}">
      <dsp:nvSpPr>
        <dsp:cNvPr id="0" name=""/>
        <dsp:cNvSpPr/>
      </dsp:nvSpPr>
      <dsp:spPr>
        <a:xfrm>
          <a:off x="3912704" y="1334341"/>
          <a:ext cx="2084189" cy="1042094"/>
        </a:xfrm>
        <a:prstGeom prst="roundRect">
          <a:avLst/>
        </a:prstGeom>
        <a:solidFill>
          <a:srgbClr val="1799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dirty="0"/>
            <a:t>Répétez votre discours</a:t>
          </a:r>
        </a:p>
      </dsp:txBody>
      <dsp:txXfrm>
        <a:off x="3963575" y="1385212"/>
        <a:ext cx="1982447" cy="940352"/>
      </dsp:txXfrm>
    </dsp:sp>
    <dsp:sp modelId="{BAB07B68-6A42-4745-968B-3212660FE386}">
      <dsp:nvSpPr>
        <dsp:cNvPr id="0" name=""/>
        <dsp:cNvSpPr/>
      </dsp:nvSpPr>
      <dsp:spPr>
        <a:xfrm>
          <a:off x="3211946" y="3491054"/>
          <a:ext cx="2084189" cy="1042094"/>
        </a:xfrm>
        <a:prstGeom prst="roundRect">
          <a:avLst/>
        </a:prstGeom>
        <a:solidFill>
          <a:srgbClr val="1799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dirty="0"/>
            <a:t>Supports visuels</a:t>
          </a:r>
        </a:p>
      </dsp:txBody>
      <dsp:txXfrm>
        <a:off x="3262817" y="3541925"/>
        <a:ext cx="1982447" cy="940352"/>
      </dsp:txXfrm>
    </dsp:sp>
    <dsp:sp modelId="{C9F5A174-0E09-4803-9970-E4040F0D8BA8}">
      <dsp:nvSpPr>
        <dsp:cNvPr id="0" name=""/>
        <dsp:cNvSpPr/>
      </dsp:nvSpPr>
      <dsp:spPr>
        <a:xfrm>
          <a:off x="944243" y="3491054"/>
          <a:ext cx="2084189" cy="1042094"/>
        </a:xfrm>
        <a:prstGeom prst="roundRect">
          <a:avLst/>
        </a:prstGeom>
        <a:solidFill>
          <a:srgbClr val="1799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dirty="0"/>
            <a:t>Matériel ou équipement</a:t>
          </a:r>
        </a:p>
      </dsp:txBody>
      <dsp:txXfrm>
        <a:off x="995114" y="3541925"/>
        <a:ext cx="1982447" cy="940352"/>
      </dsp:txXfrm>
    </dsp:sp>
    <dsp:sp modelId="{8466FAF3-D543-4DF5-9700-5EE8878C443E}">
      <dsp:nvSpPr>
        <dsp:cNvPr id="0" name=""/>
        <dsp:cNvSpPr/>
      </dsp:nvSpPr>
      <dsp:spPr>
        <a:xfrm>
          <a:off x="243485" y="1334341"/>
          <a:ext cx="2084189" cy="1042094"/>
        </a:xfrm>
        <a:prstGeom prst="roundRect">
          <a:avLst/>
        </a:prstGeom>
        <a:solidFill>
          <a:srgbClr val="1799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85000"/>
            </a:lnSpc>
            <a:spcBef>
              <a:spcPct val="0"/>
            </a:spcBef>
            <a:spcAft>
              <a:spcPct val="35000"/>
            </a:spcAft>
            <a:buNone/>
          </a:pPr>
          <a:r>
            <a:rPr lang="fr-FR" sz="2300" kern="1200" dirty="0"/>
            <a:t>Ayez une copie de votre discours</a:t>
          </a:r>
        </a:p>
      </dsp:txBody>
      <dsp:txXfrm>
        <a:off x="294356" y="1385212"/>
        <a:ext cx="1982447" cy="94035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1C7F34-A710-3E48-82D6-8D94C527FA41}" type="datetimeFigureOut">
              <a:rPr lang="en-US" smtClean="0"/>
              <a:t>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A5B00B-616A-C142-9BEB-8F3E9E4B3D4D}" type="slidenum">
              <a:rPr lang="en-US" smtClean="0"/>
              <a:t>‹#›</a:t>
            </a:fld>
            <a:endParaRPr lang="en-US"/>
          </a:p>
        </p:txBody>
      </p:sp>
    </p:spTree>
    <p:extLst>
      <p:ext uri="{BB962C8B-B14F-4D97-AF65-F5344CB8AC3E}">
        <p14:creationId xmlns:p14="http://schemas.microsoft.com/office/powerpoint/2010/main" val="949529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espn.com/video/clip?id=23916328"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youtu.be/LQ3nhM3GBC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youtu.be/LQ3nhM3GBC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SyTJZRtCkc"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ucnJXF09OkY"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youtube.com/watch?v=9wn6pl-vW0s"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pecialolympics.org/about/global-messengers/?locale=e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1</a:t>
            </a:fld>
            <a:endParaRPr lang="en-US"/>
          </a:p>
        </p:txBody>
      </p:sp>
    </p:spTree>
    <p:extLst>
      <p:ext uri="{BB962C8B-B14F-4D97-AF65-F5344CB8AC3E}">
        <p14:creationId xmlns:p14="http://schemas.microsoft.com/office/powerpoint/2010/main" val="3998679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50000"/>
              </a:lnSpc>
              <a:spcBef>
                <a:spcPts val="0"/>
              </a:spcBef>
              <a:spcAft>
                <a:spcPts val="0"/>
              </a:spcAft>
              <a:buFont typeface="+mj-lt"/>
              <a:buNone/>
              <a:tabLst>
                <a:tab pos="406400" algn="l"/>
                <a:tab pos="4000500" algn="ctr"/>
              </a:tabLs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Passez la vidéo de Ben Collins, athlète SO et membre du personnel, intitulée « Bienvenue dans mon monde » : </a:t>
            </a:r>
            <a:r>
              <a:rPr lang="fr-FR" sz="1200" u="sng" kern="900" spc="-10" dirty="0">
                <a:solidFill>
                  <a:srgbClr val="0563C1"/>
                </a:solidFill>
                <a:effectLst/>
                <a:latin typeface="Ubuntu Light" panose="020B0304030602030204" pitchFamily="34" charset="0"/>
                <a:ea typeface="Times New Roman" panose="02020603050405020304" pitchFamily="18" charset="0"/>
                <a:cs typeface="Arial" panose="020B0604020202020204" pitchFamily="34" charset="0"/>
                <a:hlinkClick r:id="rId3"/>
              </a:rPr>
              <a:t>http://www.espn.com/video/clip?id=23916328</a:t>
            </a:r>
            <a:endParaRPr lang="en-US" sz="1200" u="sng" kern="1200" spc="0"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nSpc>
                <a:spcPct val="150000"/>
              </a:lnSpc>
              <a:spcBef>
                <a:spcPts val="0"/>
              </a:spcBef>
              <a:spcAft>
                <a:spcPts val="0"/>
              </a:spcAft>
              <a:buFont typeface="+mj-lt"/>
              <a:buNone/>
              <a:tabLst>
                <a:tab pos="406400" algn="l"/>
                <a:tab pos="4000500" algn="ctr"/>
              </a:tabLst>
            </a:pPr>
            <a:endParaRPr lang="en-US" sz="1200" u="sng" kern="1200" spc="0"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nSpc>
                <a:spcPct val="150000"/>
              </a:lnSpc>
              <a:spcBef>
                <a:spcPts val="0"/>
              </a:spcBef>
              <a:spcAft>
                <a:spcPts val="0"/>
              </a:spcAft>
              <a:buFont typeface="+mj-lt"/>
              <a:buNone/>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Activité 1 (10 minutes). Après avoir regardé la vidéo de Ben, réfléchissons aux questions suivantes. Vous pouvez donner les réponses en activant votre micro ou en les écrivant dans la zone de discussion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Pourquoi est-il important de faire connaître l’histoire de Ben à d’autres personnes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Quelles sont les choses qui peuvent arriver aux personnes qui voient l’histoire de Ben ?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10</a:t>
            </a:fld>
            <a:endParaRPr lang="en-US"/>
          </a:p>
        </p:txBody>
      </p:sp>
    </p:spTree>
    <p:extLst>
      <p:ext uri="{BB962C8B-B14F-4D97-AF65-F5344CB8AC3E}">
        <p14:creationId xmlns:p14="http://schemas.microsoft.com/office/powerpoint/2010/main" val="1327237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Revenons à l’idée que chaque histoire est importante. Les témoignages </a:t>
            </a: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créent des liens entre les gens et le mouvement et les poussent à s’y intéresser. Les histoires vraies que vous racontez, en tant qu’athlète et personne avec une déficience intellectuelle, montrent en quoi vous êtes un leader et pourquoi votre expérience est importante. Il faut que ce soit vous qui soyez chargé de raconter votre propre histoire, pas les autres. C’est vous qui vivez avec un handicap, vous devez donc vous exprimer pour plaider votre cause et celle des autres personnes handicapées. Si les autres ne connaissent pas votre expérience, ils se feront leur propre idée sur ce que vous pouvez et ne pouvez pas faire.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11</a:t>
            </a:fld>
            <a:endParaRPr lang="en-US"/>
          </a:p>
        </p:txBody>
      </p:sp>
    </p:spTree>
    <p:extLst>
      <p:ext uri="{BB962C8B-B14F-4D97-AF65-F5344CB8AC3E}">
        <p14:creationId xmlns:p14="http://schemas.microsoft.com/office/powerpoint/2010/main" val="864844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marL="0" marR="0">
              <a:lnSpc>
                <a:spcPct val="150000"/>
              </a:lnSpc>
              <a:spcBef>
                <a:spcPts val="0"/>
              </a:spcBef>
              <a:spcAft>
                <a:spcPts val="0"/>
              </a:spcAft>
              <a:tabLst>
                <a:tab pos="406400" algn="l"/>
                <a:tab pos="4000500" algn="ctr"/>
              </a:tabLst>
            </a:pPr>
            <a:r>
              <a:rPr lang="fr-FR" sz="1100" kern="900" spc="-10" dirty="0">
                <a:effectLst/>
                <a:latin typeface="Ubuntu Light" panose="020B0304030602030204" pitchFamily="34" charset="0"/>
                <a:ea typeface="Times New Roman" panose="02020603050405020304" pitchFamily="18" charset="0"/>
                <a:cs typeface="Arial" panose="020B0604020202020204" pitchFamily="34" charset="0"/>
              </a:rPr>
              <a:t>Activité 2 (15 minutes) : Avant de commencer à construire votre histoire, il est important de vous habituer à réfléchir à vous-même et à votre vie. Pour faciliter ce processus, réfléchissez à vos réponses aux questions ci-dessous. Vous serez répartis dans plusieurs salles d’atelier et chaque personne choisira deux questions auxquelles répondre dans son groupe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06400" algn="l"/>
                <a:tab pos="457200" algn="l"/>
                <a:tab pos="4000500" algn="ctr"/>
              </a:tabLst>
            </a:pPr>
            <a:r>
              <a:rPr lang="fr-FR" sz="1100" kern="900" spc="-10" dirty="0">
                <a:effectLst/>
                <a:latin typeface="Ubuntu Light" panose="020B0304030602030204" pitchFamily="34" charset="0"/>
                <a:ea typeface="Times New Roman" panose="02020603050405020304" pitchFamily="18" charset="0"/>
                <a:cs typeface="Arial" panose="020B0604020202020204" pitchFamily="34" charset="0"/>
              </a:rPr>
              <a:t>De quelle manière vous êtes-vous conduit en leader sur le terrain ou en dehors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06400" algn="l"/>
                <a:tab pos="457200" algn="l"/>
                <a:tab pos="4000500" algn="ctr"/>
              </a:tabLst>
            </a:pPr>
            <a:r>
              <a:rPr lang="fr-FR" sz="1100" kern="900" spc="-10" dirty="0">
                <a:effectLst/>
                <a:latin typeface="Ubuntu Light" panose="020B0304030602030204" pitchFamily="34" charset="0"/>
                <a:ea typeface="Times New Roman" panose="02020603050405020304" pitchFamily="18" charset="0"/>
                <a:cs typeface="Arial" panose="020B0604020202020204" pitchFamily="34" charset="0"/>
              </a:rPr>
              <a:t>Parlez-nous de vos moments les plus glorieux ou les plus mémorables. Qu’avez-vous ressenti à cette occasion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06400" algn="l"/>
                <a:tab pos="457200" algn="l"/>
                <a:tab pos="4000500" algn="ctr"/>
              </a:tabLst>
            </a:pPr>
            <a:r>
              <a:rPr lang="fr-FR" sz="1100" kern="900" spc="-10" dirty="0">
                <a:effectLst/>
                <a:latin typeface="Ubuntu Light" panose="020B0304030602030204" pitchFamily="34" charset="0"/>
                <a:ea typeface="Times New Roman" panose="02020603050405020304" pitchFamily="18" charset="0"/>
                <a:cs typeface="Arial" panose="020B0604020202020204" pitchFamily="34" charset="0"/>
              </a:rPr>
              <a:t>Comment votre histoire révèle-t-elle vos talents ou compétences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06400" algn="l"/>
                <a:tab pos="457200" algn="l"/>
                <a:tab pos="4000500" algn="ctr"/>
              </a:tabLst>
            </a:pPr>
            <a:r>
              <a:rPr lang="fr-FR" sz="1100" kern="900" spc="-10" dirty="0">
                <a:effectLst/>
                <a:latin typeface="Ubuntu Light" panose="020B0304030602030204" pitchFamily="34" charset="0"/>
                <a:ea typeface="Times New Roman" panose="02020603050405020304" pitchFamily="18" charset="0"/>
                <a:cs typeface="Arial" panose="020B0604020202020204" pitchFamily="34" charset="0"/>
              </a:rPr>
              <a:t>Quel est votre but en tant qu’athlète leader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06400" algn="l"/>
                <a:tab pos="457200" algn="l"/>
                <a:tab pos="4000500" algn="ctr"/>
              </a:tabLst>
            </a:pPr>
            <a:r>
              <a:rPr lang="fr-FR" sz="1100" kern="900" spc="-10" dirty="0">
                <a:effectLst/>
                <a:latin typeface="Ubuntu Light" panose="020B0304030602030204" pitchFamily="34" charset="0"/>
                <a:ea typeface="Times New Roman" panose="02020603050405020304" pitchFamily="18" charset="0"/>
                <a:cs typeface="Arial" panose="020B0604020202020204" pitchFamily="34" charset="0"/>
              </a:rPr>
              <a:t>Pouvez-vous citer une chose que vous souhaitez que chacun connaisse </a:t>
            </a:r>
            <a:br>
              <a:rPr lang="fr-FR" sz="1100" kern="900" spc="-10" dirty="0">
                <a:effectLst/>
                <a:latin typeface="Ubuntu Light" panose="020B0304030602030204" pitchFamily="34" charset="0"/>
                <a:ea typeface="Times New Roman" panose="02020603050405020304" pitchFamily="18" charset="0"/>
                <a:cs typeface="Arial" panose="020B0604020202020204" pitchFamily="34" charset="0"/>
              </a:rPr>
            </a:br>
            <a:r>
              <a:rPr lang="fr-FR" sz="1100" kern="900" spc="-10" dirty="0">
                <a:effectLst/>
                <a:latin typeface="Ubuntu Light" panose="020B0304030602030204" pitchFamily="34" charset="0"/>
                <a:ea typeface="Times New Roman" panose="02020603050405020304" pitchFamily="18" charset="0"/>
                <a:cs typeface="Arial" panose="020B0604020202020204" pitchFamily="34" charset="0"/>
              </a:rPr>
              <a:t>à votre sujet ?</a:t>
            </a:r>
          </a:p>
          <a:p>
            <a:pPr marL="342900" marR="0" lvl="0" indent="-342900">
              <a:lnSpc>
                <a:spcPct val="150000"/>
              </a:lnSpc>
              <a:spcBef>
                <a:spcPts val="0"/>
              </a:spcBef>
              <a:spcAft>
                <a:spcPts val="0"/>
              </a:spcAft>
              <a:buFont typeface="Arial" panose="020B0604020202020204" pitchFamily="34" charset="0"/>
              <a:buChar char="•"/>
              <a:tabLst>
                <a:tab pos="406400" algn="l"/>
                <a:tab pos="457200" algn="l"/>
                <a:tab pos="4000500" algn="ctr"/>
              </a:tabLst>
            </a:pPr>
            <a:endParaRPr lang="en-US" sz="1100" kern="900" spc="-10" dirty="0">
              <a:effectLst/>
              <a:latin typeface="Ubuntu Light" panose="020B0304030602030204" pitchFamily="34" charset="0"/>
              <a:ea typeface="Times New Roman" panose="02020603050405020304" pitchFamily="18" charset="0"/>
              <a:cs typeface="Arial" panose="020B0604020202020204" pitchFamily="34" charset="0"/>
            </a:endParaRPr>
          </a:p>
          <a:p>
            <a:pPr marL="0" marR="0" lvl="0" indent="0">
              <a:lnSpc>
                <a:spcPct val="150000"/>
              </a:lnSpc>
              <a:spcBef>
                <a:spcPts val="0"/>
              </a:spcBef>
              <a:spcAft>
                <a:spcPts val="0"/>
              </a:spcAft>
              <a:buFont typeface="Arial" panose="020B0604020202020204" pitchFamily="34" charset="0"/>
              <a:buNone/>
              <a:tabLst>
                <a:tab pos="406400" algn="l"/>
                <a:tab pos="457200" algn="l"/>
                <a:tab pos="4000500" algn="ctr"/>
              </a:tabLst>
            </a:pPr>
            <a:r>
              <a:rPr lang="fr-FR" sz="1100" kern="900" spc="-10" dirty="0">
                <a:effectLst/>
                <a:latin typeface="Ubuntu Light" panose="020B0304030602030204" pitchFamily="34" charset="0"/>
                <a:ea typeface="Times New Roman" panose="02020603050405020304" pitchFamily="18" charset="0"/>
                <a:cs typeface="Arial" panose="020B0604020202020204" pitchFamily="34" charset="0"/>
              </a:rPr>
              <a:t>Lorsque le groupe est à nouveau réuni, demandez aux participants de dire ce qu’ils ont ressenti en parlant d’eux-mêmes aux autres.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1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12</a:t>
            </a:fld>
            <a:endParaRPr lang="en-US"/>
          </a:p>
        </p:txBody>
      </p:sp>
    </p:spTree>
    <p:extLst>
      <p:ext uri="{BB962C8B-B14F-4D97-AF65-F5344CB8AC3E}">
        <p14:creationId xmlns:p14="http://schemas.microsoft.com/office/powerpoint/2010/main" val="3645723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a:lnSpc>
                <a:spcPct val="150000"/>
              </a:lnSpc>
              <a:spcBef>
                <a:spcPts val="0"/>
              </a:spcBef>
              <a:spcAft>
                <a:spcPts val="0"/>
              </a:spcAft>
              <a:tabLst>
                <a:tab pos="406400" algn="l"/>
              </a:tabLst>
            </a:pPr>
            <a:r>
              <a:rPr lang="fr-FR"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Maintenant que vous allez commencer à </a:t>
            </a:r>
            <a:r>
              <a:rPr lang="fr-FR" sz="1200" b="1"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Construire votre histoire</a:t>
            </a:r>
            <a:r>
              <a:rPr lang="fr-FR"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 voici quelques éléments importants que vous devez prendre en compte.</a:t>
            </a:r>
          </a:p>
          <a:p>
            <a:pPr marL="228600" marR="0">
              <a:lnSpc>
                <a:spcPct val="150000"/>
              </a:lnSpc>
              <a:spcBef>
                <a:spcPts val="0"/>
              </a:spcBef>
              <a:spcAft>
                <a:spcPts val="0"/>
              </a:spcAft>
              <a:tabLst>
                <a:tab pos="406400" algn="l"/>
              </a:tabLst>
            </a:pPr>
            <a:r>
              <a:rPr lang="fr-FR"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Pendant que nous discuterons de chacun de ces points, pensez à vous et commencez à faire des choix sur le type d’histoire que vous souhaitez partager. Certaines de vos histoires peuvent être trop personnelles pour être partagées. Ne vous sentez </a:t>
            </a:r>
            <a:r>
              <a:rPr lang="fr-FR" sz="1200" b="1"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jamais </a:t>
            </a:r>
            <a:r>
              <a:rPr lang="fr-FR"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obligé de raconter une partie de votre vie si vous ne le voulez pas. Il s’agit de </a:t>
            </a:r>
            <a:r>
              <a:rPr lang="fr-FR" sz="1200" b="1"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votre </a:t>
            </a:r>
            <a:r>
              <a:rPr lang="fr-FR"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histoire et les autres n’ont aucun droit de tout savoir de vous si vous ne le voulez pas.</a:t>
            </a:r>
          </a:p>
        </p:txBody>
      </p:sp>
      <p:sp>
        <p:nvSpPr>
          <p:cNvPr id="4" name="Slide Number Placeholder 3"/>
          <p:cNvSpPr>
            <a:spLocks noGrp="1"/>
          </p:cNvSpPr>
          <p:nvPr>
            <p:ph type="sldNum" sz="quarter" idx="5"/>
          </p:nvPr>
        </p:nvSpPr>
        <p:spPr/>
        <p:txBody>
          <a:bodyPr/>
          <a:lstStyle/>
          <a:p>
            <a:fld id="{F8A5B00B-616A-C142-9BEB-8F3E9E4B3D4D}" type="slidenum">
              <a:rPr lang="en-US" smtClean="0"/>
              <a:t>13</a:t>
            </a:fld>
            <a:endParaRPr lang="en-US"/>
          </a:p>
        </p:txBody>
      </p:sp>
    </p:spTree>
    <p:extLst>
      <p:ext uri="{BB962C8B-B14F-4D97-AF65-F5344CB8AC3E}">
        <p14:creationId xmlns:p14="http://schemas.microsoft.com/office/powerpoint/2010/main" val="1674562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nSpc>
                <a:spcPct val="150000"/>
              </a:lnSpc>
              <a:spcBef>
                <a:spcPts val="0"/>
              </a:spcBef>
              <a:spcAft>
                <a:spcPts val="0"/>
              </a:spcAft>
              <a:tabLst>
                <a:tab pos="406400" algn="l"/>
              </a:tabLst>
            </a:pPr>
            <a:r>
              <a:rPr lang="fr-FR"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Maintenant que vous allez commencer à </a:t>
            </a:r>
            <a:r>
              <a:rPr lang="fr-FR" sz="1200" b="1"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Construire votre histoire</a:t>
            </a:r>
            <a:r>
              <a:rPr lang="fr-FR"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 voici quelques éléments importants que vous devez prendre en compte.</a:t>
            </a:r>
          </a:p>
          <a:p>
            <a:pPr marL="228600" marR="0">
              <a:lnSpc>
                <a:spcPct val="150000"/>
              </a:lnSpc>
              <a:spcBef>
                <a:spcPts val="0"/>
              </a:spcBef>
              <a:spcAft>
                <a:spcPts val="0"/>
              </a:spcAft>
              <a:tabLst>
                <a:tab pos="406400" algn="l"/>
              </a:tabLst>
            </a:pPr>
            <a:r>
              <a:rPr lang="fr-FR"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Pendant que nous discuterons de chacun de ces points, pensez à vous et commencez à faire des choix sur le type d’histoire que vous souhaitez partager. Certaines de vos histoires peuvent être trop personnelles pour être partagées. Ne vous sentez </a:t>
            </a:r>
            <a:r>
              <a:rPr lang="fr-FR" sz="1200" b="1"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jamais </a:t>
            </a:r>
            <a:r>
              <a:rPr lang="fr-FR"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obligé de raconter une partie de votre vie si vous ne le voulez pas. Il s’agit de </a:t>
            </a:r>
            <a:r>
              <a:rPr lang="fr-FR" sz="1200" b="1"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votre </a:t>
            </a:r>
            <a:r>
              <a:rPr lang="fr-FR"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histoire et les autres n’ont aucun droit de tout savoir de vous si vous ne le voulez pas.</a:t>
            </a:r>
          </a:p>
        </p:txBody>
      </p:sp>
      <p:sp>
        <p:nvSpPr>
          <p:cNvPr id="4" name="Slide Number Placeholder 3"/>
          <p:cNvSpPr>
            <a:spLocks noGrp="1"/>
          </p:cNvSpPr>
          <p:nvPr>
            <p:ph type="sldNum" sz="quarter" idx="5"/>
          </p:nvPr>
        </p:nvSpPr>
        <p:spPr/>
        <p:txBody>
          <a:bodyPr/>
          <a:lstStyle/>
          <a:p>
            <a:fld id="{F8A5B00B-616A-C142-9BEB-8F3E9E4B3D4D}" type="slidenum">
              <a:rPr lang="en-US" smtClean="0"/>
              <a:t>14</a:t>
            </a:fld>
            <a:endParaRPr lang="en-US"/>
          </a:p>
        </p:txBody>
      </p:sp>
    </p:spTree>
    <p:extLst>
      <p:ext uri="{BB962C8B-B14F-4D97-AF65-F5344CB8AC3E}">
        <p14:creationId xmlns:p14="http://schemas.microsoft.com/office/powerpoint/2010/main" val="1002295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nSpc>
                <a:spcPct val="150000"/>
              </a:lnSpc>
              <a:spcBef>
                <a:spcPts val="0"/>
              </a:spcBef>
              <a:spcAft>
                <a:spcPts val="0"/>
              </a:spcAft>
              <a:tabLst>
                <a:tab pos="406400" algn="l"/>
              </a:tabLst>
            </a:pPr>
            <a:r>
              <a:rPr lang="fr-FR"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Maintenant que vous allez commencer à </a:t>
            </a:r>
            <a:r>
              <a:rPr lang="fr-FR" sz="1200" b="1"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Construire votre histoire</a:t>
            </a:r>
            <a:r>
              <a:rPr lang="fr-FR"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 voici quelques éléments importants que vous devez prendre en compte.</a:t>
            </a:r>
          </a:p>
          <a:p>
            <a:pPr marL="228600" marR="0">
              <a:lnSpc>
                <a:spcPct val="150000"/>
              </a:lnSpc>
              <a:spcBef>
                <a:spcPts val="0"/>
              </a:spcBef>
              <a:spcAft>
                <a:spcPts val="0"/>
              </a:spcAft>
              <a:tabLst>
                <a:tab pos="406400" algn="l"/>
              </a:tabLst>
            </a:pPr>
            <a:r>
              <a:rPr lang="fr-FR"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Pendant que nous discuterons de chacun de ces points, pensez à vous et commencez à faire des choix sur le type d’histoire que vous souhaitez partager. Certaines de vos histoires peuvent être trop personnelles pour être partagées. Ne vous sentez </a:t>
            </a:r>
            <a:r>
              <a:rPr lang="fr-FR" sz="1200" b="1"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jamais </a:t>
            </a:r>
            <a:r>
              <a:rPr lang="fr-FR"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obligé de raconter une partie de votre vie si vous ne le voulez pas. Il s’agit de </a:t>
            </a:r>
            <a:r>
              <a:rPr lang="fr-FR" sz="1200" b="1"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votre </a:t>
            </a:r>
            <a:r>
              <a:rPr lang="fr-FR"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histoire et les autres n’ont aucun droit de tout savoir de vous si vous ne le voulez pas.</a:t>
            </a:r>
          </a:p>
        </p:txBody>
      </p:sp>
      <p:sp>
        <p:nvSpPr>
          <p:cNvPr id="4" name="Slide Number Placeholder 3"/>
          <p:cNvSpPr>
            <a:spLocks noGrp="1"/>
          </p:cNvSpPr>
          <p:nvPr>
            <p:ph type="sldNum" sz="quarter" idx="5"/>
          </p:nvPr>
        </p:nvSpPr>
        <p:spPr/>
        <p:txBody>
          <a:bodyPr/>
          <a:lstStyle/>
          <a:p>
            <a:fld id="{F8A5B00B-616A-C142-9BEB-8F3E9E4B3D4D}" type="slidenum">
              <a:rPr lang="en-US" smtClean="0"/>
              <a:t>15</a:t>
            </a:fld>
            <a:endParaRPr lang="en-US"/>
          </a:p>
        </p:txBody>
      </p:sp>
    </p:spTree>
    <p:extLst>
      <p:ext uri="{BB962C8B-B14F-4D97-AF65-F5344CB8AC3E}">
        <p14:creationId xmlns:p14="http://schemas.microsoft.com/office/powerpoint/2010/main" val="2376945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805604"/>
          </a:xfrm>
        </p:spPr>
        <p:txBody>
          <a:bodyPr/>
          <a:lstStyle/>
          <a:p>
            <a:pPr marL="342900" marR="0" lvl="0" indent="-342900">
              <a:lnSpc>
                <a:spcPct val="150000"/>
              </a:lnSpc>
              <a:spcBef>
                <a:spcPts val="0"/>
              </a:spcBef>
              <a:spcAft>
                <a:spcPts val="0"/>
              </a:spcAft>
              <a:buFont typeface="+mj-lt"/>
              <a:buAutoNum type="arabicPeriod"/>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Activité 3 (20 minutes) : </a:t>
            </a:r>
            <a:r>
              <a:rPr lang="fr-FR" sz="1100" kern="900" spc="-10" dirty="0">
                <a:effectLst/>
                <a:latin typeface="Ubuntu Light" panose="020B0304030602030204" pitchFamily="34" charset="0"/>
                <a:ea typeface="Times New Roman" panose="02020603050405020304" pitchFamily="18" charset="0"/>
                <a:cs typeface="Arial" panose="020B0604020202020204" pitchFamily="34" charset="0"/>
              </a:rPr>
              <a:t>Regardons l’histoire de Kester Edwards, athlète et membre du personnel de Special Olympics : </a:t>
            </a:r>
            <a:r>
              <a:rPr lang="fr-FR" sz="1200" u="sng" kern="900" spc="-10" dirty="0">
                <a:solidFill>
                  <a:srgbClr val="0563C1"/>
                </a:solidFill>
                <a:effectLst/>
                <a:latin typeface="Ubuntu Light" panose="020B0304030602030204" pitchFamily="34" charset="0"/>
                <a:ea typeface="Times New Roman" panose="02020603050405020304" pitchFamily="18" charset="0"/>
                <a:cs typeface="Arial" panose="020B0604020202020204" pitchFamily="34" charset="0"/>
                <a:hlinkClick r:id="rId3"/>
              </a:rPr>
              <a:t>https://youtu.be/LQ3nhM3GBCE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Après avoir regardé la vidéo, répartissez le groupe dans 3 salles d’atelier. Chaque salle tentera d’identifier les éléments suivants dans l’histoire de Kester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SzPts val="1000"/>
              <a:buFont typeface="Courier New" panose="02070309020205020404" pitchFamily="49" charset="0"/>
              <a:buChar char="o"/>
              <a:tabLst>
                <a:tab pos="914400" algn="l"/>
              </a:tabLst>
            </a:pPr>
            <a:r>
              <a:rPr lang="fr-FR" sz="1200" dirty="0">
                <a:solidFill>
                  <a:srgbClr val="000000"/>
                </a:solidFill>
                <a:effectLst/>
                <a:latin typeface="Ubuntu Light" panose="020B0304030602030204" pitchFamily="34" charset="0"/>
                <a:ea typeface="Times New Roman" panose="02020603050405020304" pitchFamily="18" charset="0"/>
                <a:cs typeface="Times New Roman" panose="02020603050405020304" pitchFamily="18" charset="0"/>
              </a:rPr>
              <a:t>Qu’est-ce qui est au cœur de l’histoire ?</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SzPts val="1000"/>
              <a:buFont typeface="Courier New" panose="02070309020205020404" pitchFamily="49" charset="0"/>
              <a:buChar char="o"/>
              <a:tabLst>
                <a:tab pos="914400" algn="l"/>
              </a:tabLst>
            </a:pPr>
            <a:r>
              <a:rPr lang="fr-FR" sz="1200" dirty="0">
                <a:effectLst/>
                <a:latin typeface="Ubuntu Light" panose="020B0304030602030204" pitchFamily="34" charset="0"/>
                <a:ea typeface="Times New Roman" panose="02020603050405020304" pitchFamily="18" charset="0"/>
                <a:cs typeface="Times New Roman" panose="02020603050405020304" pitchFamily="18" charset="0"/>
              </a:rPr>
              <a:t>Décrivez </a:t>
            </a:r>
            <a:r>
              <a:rPr lang="fr-FR" sz="1200" b="1" dirty="0">
                <a:effectLst/>
                <a:latin typeface="Ubuntu Light" panose="020B0304030602030204" pitchFamily="34" charset="0"/>
                <a:ea typeface="Times New Roman" panose="02020603050405020304" pitchFamily="18" charset="0"/>
                <a:cs typeface="Times New Roman" panose="02020603050405020304" pitchFamily="18" charset="0"/>
              </a:rPr>
              <a:t>l’avant</a:t>
            </a:r>
            <a:r>
              <a:rPr lang="fr-FR" sz="1200" dirty="0">
                <a:effectLst/>
                <a:latin typeface="Ubuntu Light" panose="020B0304030602030204" pitchFamily="34" charset="0"/>
                <a:ea typeface="Times New Roman" panose="02020603050405020304" pitchFamily="18" charset="0"/>
                <a:cs typeface="Times New Roman" panose="02020603050405020304" pitchFamily="18" charset="0"/>
              </a:rPr>
              <a:t> et </a:t>
            </a:r>
            <a:r>
              <a:rPr lang="fr-FR" sz="1200" b="1" dirty="0">
                <a:effectLst/>
                <a:latin typeface="Ubuntu Light" panose="020B0304030602030204" pitchFamily="34" charset="0"/>
                <a:ea typeface="Times New Roman" panose="02020603050405020304" pitchFamily="18" charset="0"/>
                <a:cs typeface="Times New Roman" panose="02020603050405020304" pitchFamily="18" charset="0"/>
              </a:rPr>
              <a:t>l’après</a:t>
            </a:r>
            <a:r>
              <a:rPr lang="fr-FR" sz="1200" dirty="0">
                <a:effectLst/>
                <a:latin typeface="Ubuntu Light" panose="020B0304030602030204" pitchFamily="34" charset="0"/>
                <a:ea typeface="Times New Roman" panose="02020603050405020304" pitchFamily="18" charset="0"/>
                <a:cs typeface="Times New Roman" panose="02020603050405020304" pitchFamily="18" charset="0"/>
              </a:rPr>
              <a:t>. Par exemple, qu’est-ce qui a changé ?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SzPts val="1000"/>
              <a:buFont typeface="Courier New" panose="02070309020205020404" pitchFamily="49" charset="0"/>
              <a:buChar char="o"/>
              <a:tabLst>
                <a:tab pos="914400" algn="l"/>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Quels sont les détails particuliers de ce témoignage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tabLst>
                <a:tab pos="406400" algn="l"/>
                <a:tab pos="4000500" algn="ctr"/>
              </a:tabLst>
            </a:pPr>
            <a:endParaRPr lang="en-US" sz="1200" kern="900" spc="-10" dirty="0">
              <a:effectLst/>
              <a:latin typeface="Ubuntu Light" panose="020B030403060203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Lorsque tout le monde se réunit à nouveau, laissez un représentant partager les notes des échanges dans son groupe. Demandez aux autres s’ils ajouteraient ou changeraient quelque chose à ce qu’ils ont dit.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16</a:t>
            </a:fld>
            <a:endParaRPr lang="en-US"/>
          </a:p>
        </p:txBody>
      </p:sp>
    </p:spTree>
    <p:extLst>
      <p:ext uri="{BB962C8B-B14F-4D97-AF65-F5344CB8AC3E}">
        <p14:creationId xmlns:p14="http://schemas.microsoft.com/office/powerpoint/2010/main" val="1791031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Une fois que vous avez commencé à construire vos histoires et que vous vous sentez en confiance pour les partager avec d’autres, vous devez décider comment et où en partager certaines parties. Il existe différentes façons de partager vos histoires.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Demandez-leur de saisir leurs réponses dans la zone de discussion ou d’activer leur micro pour dire les différentes façons de partager leur histoire. Ensuite, affichez la liste pour voir s’ils trouvent d’autres façons qui ne sont pas indiquées ici.</a:t>
            </a: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17</a:t>
            </a:fld>
            <a:endParaRPr lang="en-US"/>
          </a:p>
        </p:txBody>
      </p:sp>
    </p:spTree>
    <p:extLst>
      <p:ext uri="{BB962C8B-B14F-4D97-AF65-F5344CB8AC3E}">
        <p14:creationId xmlns:p14="http://schemas.microsoft.com/office/powerpoint/2010/main" val="3750582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50000"/>
              </a:lnSpc>
              <a:spcBef>
                <a:spcPts val="0"/>
              </a:spcBef>
              <a:spcAft>
                <a:spcPts val="0"/>
              </a:spcAft>
              <a:buClrTx/>
              <a:buSzTx/>
              <a:buFontTx/>
              <a:buNone/>
              <a:tabLst>
                <a:tab pos="406400" algn="l"/>
              </a:tabLst>
              <a:defRP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Enfin, insistez sur les réseaux sociaux et donnez quelques trucs et astuces pour les utiliser efficacement.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18</a:t>
            </a:fld>
            <a:endParaRPr lang="en-US"/>
          </a:p>
        </p:txBody>
      </p:sp>
    </p:spTree>
    <p:extLst>
      <p:ext uri="{BB962C8B-B14F-4D97-AF65-F5344CB8AC3E}">
        <p14:creationId xmlns:p14="http://schemas.microsoft.com/office/powerpoint/2010/main" val="2627634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19</a:t>
            </a:fld>
            <a:endParaRPr lang="en-US"/>
          </a:p>
        </p:txBody>
      </p:sp>
    </p:spTree>
    <p:extLst>
      <p:ext uri="{BB962C8B-B14F-4D97-AF65-F5344CB8AC3E}">
        <p14:creationId xmlns:p14="http://schemas.microsoft.com/office/powerpoint/2010/main" val="2579388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2</a:t>
            </a:fld>
            <a:endParaRPr lang="en-US"/>
          </a:p>
        </p:txBody>
      </p:sp>
    </p:spTree>
    <p:extLst>
      <p:ext uri="{BB962C8B-B14F-4D97-AF65-F5344CB8AC3E}">
        <p14:creationId xmlns:p14="http://schemas.microsoft.com/office/powerpoint/2010/main" val="1498821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20</a:t>
            </a:fld>
            <a:endParaRPr lang="en-US"/>
          </a:p>
        </p:txBody>
      </p:sp>
    </p:spTree>
    <p:extLst>
      <p:ext uri="{BB962C8B-B14F-4D97-AF65-F5344CB8AC3E}">
        <p14:creationId xmlns:p14="http://schemas.microsoft.com/office/powerpoint/2010/main" val="2992295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770435"/>
          </a:xfrm>
        </p:spPr>
        <p:txBody>
          <a:bodyPr/>
          <a:lstStyle/>
          <a:p>
            <a:pPr marL="342900" marR="0" lvl="0" indent="-342900">
              <a:lnSpc>
                <a:spcPct val="150000"/>
              </a:lnSpc>
              <a:spcBef>
                <a:spcPts val="0"/>
              </a:spcBef>
              <a:spcAft>
                <a:spcPts val="0"/>
              </a:spcAft>
              <a:buFont typeface="+mj-lt"/>
              <a:buAutoNum type="arabicPeriod"/>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Activité 3 (20 minutes) : </a:t>
            </a:r>
            <a:r>
              <a:rPr lang="fr-FR" sz="1100" kern="900" spc="-10" dirty="0">
                <a:effectLst/>
                <a:latin typeface="Ubuntu Light" panose="020B0304030602030204" pitchFamily="34" charset="0"/>
                <a:ea typeface="Times New Roman" panose="02020603050405020304" pitchFamily="18" charset="0"/>
                <a:cs typeface="Arial" panose="020B0604020202020204" pitchFamily="34" charset="0"/>
              </a:rPr>
              <a:t>Regardons l’histoire de Kester Edwards, athlète et membre du personnel de Special Olympics : </a:t>
            </a:r>
            <a:r>
              <a:rPr lang="fr-FR" sz="1200" u="sng" kern="900" spc="-10" dirty="0">
                <a:solidFill>
                  <a:srgbClr val="0563C1"/>
                </a:solidFill>
                <a:effectLst/>
                <a:latin typeface="Ubuntu Light" panose="020B0304030602030204" pitchFamily="34" charset="0"/>
                <a:ea typeface="Times New Roman" panose="02020603050405020304" pitchFamily="18" charset="0"/>
                <a:cs typeface="Arial" panose="020B0604020202020204" pitchFamily="34" charset="0"/>
                <a:hlinkClick r:id="rId3"/>
              </a:rPr>
              <a:t>https://youtu.be/LQ3nhM3GBCE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Après avoir regardé la vidéo, répartissez le groupe dans 3 salles d’atelier. Chaque salle tentera d’identifier les éléments suivants dans l’histoire de Kester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SzPts val="1000"/>
              <a:buFont typeface="Courier New" panose="02070309020205020404" pitchFamily="49" charset="0"/>
              <a:buChar char="o"/>
              <a:tabLst>
                <a:tab pos="914400" algn="l"/>
              </a:tabLst>
            </a:pPr>
            <a:r>
              <a:rPr lang="fr-FR" sz="1200" dirty="0">
                <a:solidFill>
                  <a:srgbClr val="000000"/>
                </a:solidFill>
                <a:effectLst/>
                <a:latin typeface="Ubuntu Light" panose="020B0304030602030204" pitchFamily="34" charset="0"/>
                <a:ea typeface="Times New Roman" panose="02020603050405020304" pitchFamily="18" charset="0"/>
                <a:cs typeface="Times New Roman" panose="02020603050405020304" pitchFamily="18" charset="0"/>
              </a:rPr>
              <a:t>Qu’est-ce qui est au cœur de l’histoire ?</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SzPts val="1000"/>
              <a:buFont typeface="Courier New" panose="02070309020205020404" pitchFamily="49" charset="0"/>
              <a:buChar char="o"/>
              <a:tabLst>
                <a:tab pos="914400" algn="l"/>
              </a:tabLst>
            </a:pPr>
            <a:r>
              <a:rPr lang="fr-FR" sz="1200" dirty="0">
                <a:effectLst/>
                <a:latin typeface="Ubuntu Light" panose="020B0304030602030204" pitchFamily="34" charset="0"/>
                <a:ea typeface="Times New Roman" panose="02020603050405020304" pitchFamily="18" charset="0"/>
                <a:cs typeface="Times New Roman" panose="02020603050405020304" pitchFamily="18" charset="0"/>
              </a:rPr>
              <a:t>Décrivez </a:t>
            </a:r>
            <a:r>
              <a:rPr lang="fr-FR" sz="1200" b="1" dirty="0">
                <a:effectLst/>
                <a:latin typeface="Ubuntu Light" panose="020B0304030602030204" pitchFamily="34" charset="0"/>
                <a:ea typeface="Times New Roman" panose="02020603050405020304" pitchFamily="18" charset="0"/>
                <a:cs typeface="Times New Roman" panose="02020603050405020304" pitchFamily="18" charset="0"/>
              </a:rPr>
              <a:t>l’avant</a:t>
            </a:r>
            <a:r>
              <a:rPr lang="fr-FR" sz="1200" dirty="0">
                <a:effectLst/>
                <a:latin typeface="Ubuntu Light" panose="020B0304030602030204" pitchFamily="34" charset="0"/>
                <a:ea typeface="Times New Roman" panose="02020603050405020304" pitchFamily="18" charset="0"/>
                <a:cs typeface="Times New Roman" panose="02020603050405020304" pitchFamily="18" charset="0"/>
              </a:rPr>
              <a:t> et </a:t>
            </a:r>
            <a:r>
              <a:rPr lang="fr-FR" sz="1200" b="1" dirty="0">
                <a:effectLst/>
                <a:latin typeface="Ubuntu Light" panose="020B0304030602030204" pitchFamily="34" charset="0"/>
                <a:ea typeface="Times New Roman" panose="02020603050405020304" pitchFamily="18" charset="0"/>
                <a:cs typeface="Times New Roman" panose="02020603050405020304" pitchFamily="18" charset="0"/>
              </a:rPr>
              <a:t>l’après</a:t>
            </a:r>
            <a:r>
              <a:rPr lang="fr-FR" sz="1200" dirty="0">
                <a:effectLst/>
                <a:latin typeface="Ubuntu Light" panose="020B0304030602030204" pitchFamily="34" charset="0"/>
                <a:ea typeface="Times New Roman" panose="02020603050405020304" pitchFamily="18" charset="0"/>
                <a:cs typeface="Times New Roman" panose="02020603050405020304" pitchFamily="18" charset="0"/>
              </a:rPr>
              <a:t>. Par exemple, qu’est-ce qui a changé ?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SzPts val="1000"/>
              <a:buFont typeface="Courier New" panose="02070309020205020404" pitchFamily="49" charset="0"/>
              <a:buChar char="o"/>
              <a:tabLst>
                <a:tab pos="914400" algn="l"/>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Quels sont les détails particuliers de ce témoignage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tabLst>
                <a:tab pos="406400" algn="l"/>
                <a:tab pos="4000500" algn="ctr"/>
              </a:tabLst>
            </a:pPr>
            <a:endParaRPr lang="en-US" sz="1200" kern="900" spc="-10" dirty="0">
              <a:effectLst/>
              <a:latin typeface="Ubuntu Light" panose="020B030403060203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Lorsque tout le monde se réunit à nouveau, laissez un représentant partager les notes des échanges dans son groupe. Demandez aux autres s’ils ajouteraient ou changeraient quelque chose à ce qu’ils ont dit.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21</a:t>
            </a:fld>
            <a:endParaRPr lang="en-US"/>
          </a:p>
        </p:txBody>
      </p:sp>
    </p:spTree>
    <p:extLst>
      <p:ext uri="{BB962C8B-B14F-4D97-AF65-F5344CB8AC3E}">
        <p14:creationId xmlns:p14="http://schemas.microsoft.com/office/powerpoint/2010/main" val="1344700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22</a:t>
            </a:fld>
            <a:endParaRPr lang="en-US"/>
          </a:p>
        </p:txBody>
      </p:sp>
    </p:spTree>
    <p:extLst>
      <p:ext uri="{BB962C8B-B14F-4D97-AF65-F5344CB8AC3E}">
        <p14:creationId xmlns:p14="http://schemas.microsoft.com/office/powerpoint/2010/main" val="3452701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88468"/>
          </a:xfrm>
        </p:spPr>
        <p:txBody>
          <a:bodyPr>
            <a:normAutofit lnSpcReduction="10000"/>
          </a:bodyPr>
          <a:lstStyle/>
          <a:p>
            <a:pPr marL="342900" marR="0" lvl="0" indent="-342900">
              <a:lnSpc>
                <a:spcPct val="150000"/>
              </a:lnSpc>
              <a:spcBef>
                <a:spcPts val="0"/>
              </a:spcBef>
              <a:spcAft>
                <a:spcPts val="0"/>
              </a:spcAft>
              <a:buFont typeface="+mj-lt"/>
              <a:buAutoNum type="arabicPeriod"/>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Activité 1 (5 minutes) : Passez cette </a:t>
            </a:r>
            <a:r>
              <a:rPr lang="fr-FR" sz="1200" u="sng" dirty="0">
                <a:solidFill>
                  <a:srgbClr val="0563C1"/>
                </a:solidFill>
                <a:effectLst/>
                <a:latin typeface="Ubuntu Light" panose="020B0304030602030204" pitchFamily="34" charset="0"/>
                <a:ea typeface="Calibri" panose="020F0502020204030204" pitchFamily="34" charset="0"/>
                <a:cs typeface="Times New Roman" panose="02020603050405020304" pitchFamily="18" charset="0"/>
                <a:hlinkClick r:id="rId3"/>
              </a:rPr>
              <a:t>vidéo</a:t>
            </a:r>
            <a:r>
              <a:rPr lang="fr-FR" sz="1200" dirty="0">
                <a:effectLst/>
                <a:latin typeface="Ubuntu Light" panose="020B0304030602030204" pitchFamily="34" charset="0"/>
                <a:ea typeface="Calibri" panose="020F0502020204030204" pitchFamily="34" charset="0"/>
                <a:cs typeface="Times New Roman" panose="02020603050405020304" pitchFamily="18" charset="0"/>
              </a:rPr>
              <a:t> de Loretta Claiborne sur COVID-19 l’accès à la vaccination contre la COVID-19 pour les personnes ayant une déficience intellectuelle. Demandez au groupe de réfléchir au type de discours qu’elle a prononcé.</a:t>
            </a:r>
            <a:r>
              <a:rPr lang="fr-FR" sz="12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 Utilisez un sondage Zoom pour voir leurs réponses.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80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La bonne réponse est un « discours convaincant » parce</a:t>
            </a:r>
            <a:r>
              <a:rPr lang="fr-FR" sz="12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 qu’elle veut que les gens soient bouleversés et réfléchissent aux raisons pour lesquelles les personnes atteintes de DI ont plus de difficultés à se faire vacciner. Elle demande ensuite à tout le monde d’agir en contactant le Centre américain de contrôle des maladies (CDC) et leurs représentants auprès des autorités locales pour s’assurer que les personnes ayant une déficience intellectuelle ne sont pas laissées pour compte.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50000"/>
              </a:lnSpc>
              <a:spcBef>
                <a:spcPts val="0"/>
              </a:spcBef>
              <a:spcAft>
                <a:spcPts val="0"/>
              </a:spcAft>
              <a:tabLst>
                <a:tab pos="2470150" algn="l"/>
              </a:tabLst>
            </a:pPr>
            <a:r>
              <a:rPr lang="fr-FR" sz="1200" i="1"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 Souvenez-vous que vous pouvez remplacer la vidéo par une autre à laquelle votre public pourrait s’identifier davantage. Assurez-vous par contre qu’il s’agit du même type de discours, afin que les objectifs de contenu restent identiques.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23</a:t>
            </a:fld>
            <a:endParaRPr lang="en-US"/>
          </a:p>
        </p:txBody>
      </p:sp>
    </p:spTree>
    <p:extLst>
      <p:ext uri="{BB962C8B-B14F-4D97-AF65-F5344CB8AC3E}">
        <p14:creationId xmlns:p14="http://schemas.microsoft.com/office/powerpoint/2010/main" val="3969758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24</a:t>
            </a:fld>
            <a:endParaRPr lang="en-US"/>
          </a:p>
        </p:txBody>
      </p:sp>
    </p:spTree>
    <p:extLst>
      <p:ext uri="{BB962C8B-B14F-4D97-AF65-F5344CB8AC3E}">
        <p14:creationId xmlns:p14="http://schemas.microsoft.com/office/powerpoint/2010/main" val="3274545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603966"/>
          </a:xfrm>
        </p:spPr>
        <p:txBody>
          <a:bodyPr>
            <a:normAutofit fontScale="92500" lnSpcReduction="20000"/>
          </a:bodyPr>
          <a:lstStyle/>
          <a:p>
            <a:pPr marL="342900" marR="0" lvl="0" indent="-342900">
              <a:lnSpc>
                <a:spcPct val="150000"/>
              </a:lnSpc>
              <a:spcBef>
                <a:spcPts val="0"/>
              </a:spcBef>
              <a:spcAft>
                <a:spcPts val="0"/>
              </a:spcAft>
              <a:buFont typeface="+mj-lt"/>
              <a:buAutoNum type="arabicPeriod"/>
              <a:tabLst>
                <a:tab pos="2470150" algn="l"/>
              </a:tabLs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Activité 2 (15 minutes)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2470150" algn="l"/>
              </a:tabLst>
            </a:pPr>
            <a:r>
              <a:rPr lang="fr-FR" sz="12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Passez cette </a:t>
            </a:r>
            <a:r>
              <a:rPr lang="fr-FR" sz="1200" u="sng" dirty="0">
                <a:solidFill>
                  <a:srgbClr val="0563C1"/>
                </a:solidFill>
                <a:effectLst/>
                <a:latin typeface="Ubuntu Light" panose="020B0304030602030204" pitchFamily="34" charset="0"/>
                <a:ea typeface="Calibri" panose="020F0502020204030204" pitchFamily="34" charset="0"/>
                <a:cs typeface="Arial" panose="020B0604020202020204" pitchFamily="34" charset="0"/>
                <a:hlinkClick r:id="rId3"/>
              </a:rPr>
              <a:t>vidéo</a:t>
            </a:r>
            <a:r>
              <a:rPr lang="fr-FR" sz="12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 (https://www.youtube.com/watch?v=ucnJXF09OkY) de la fondatrice de Special Olympics, Eunice Kennedy Shriver. Après la vidéo, le groupe va essayer de comprendre l’objectif de son discours en répondant aux 4 questions.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2470150" algn="l"/>
              </a:tabLst>
            </a:pPr>
            <a:r>
              <a:rPr lang="fr-FR" sz="12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Traitez les questions les unes après les autres, demandez aux participants de mettre leurs réponses dans la zone de discussion ou de les donner à haute voix.</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lphaLcParenR"/>
              <a:tabLst>
                <a:tab pos="2470150" algn="l"/>
              </a:tabLst>
            </a:pPr>
            <a:r>
              <a:rPr lang="fr-FR" sz="12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Q : À qui Eunice Kennedy Shriver s’adressait-elle ? </a:t>
            </a:r>
            <a:br>
              <a:rPr dirty="0"/>
            </a:br>
            <a:r>
              <a:rPr lang="fr-FR" sz="12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R : À des athlètes de Special Olympics participant aux Jeux.</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lphaLcParenR"/>
              <a:tabLst>
                <a:tab pos="2470150" algn="l"/>
              </a:tabLst>
            </a:pPr>
            <a:r>
              <a:rPr lang="fr-FR" sz="1200" dirty="0">
                <a:solidFill>
                  <a:srgbClr val="000000"/>
                </a:solidFill>
                <a:effectLst/>
                <a:latin typeface="Ubuntu Light" panose="020B0304030602030204" pitchFamily="34" charset="0"/>
                <a:ea typeface="Calibri" panose="020F0502020204030204" pitchFamily="34" charset="0"/>
                <a:cs typeface="Times New Roman" panose="02020603050405020304" pitchFamily="18" charset="0"/>
              </a:rPr>
              <a:t>Q : Que souhaitait-elle qu’ils SACHENT ?  </a:t>
            </a:r>
            <a:br>
              <a:rPr dirty="0"/>
            </a:br>
            <a:r>
              <a:rPr lang="fr-FR" sz="1200" dirty="0">
                <a:solidFill>
                  <a:srgbClr val="000000"/>
                </a:solidFill>
                <a:effectLst/>
                <a:latin typeface="Ubuntu Light" panose="020B0304030602030204" pitchFamily="34" charset="0"/>
                <a:ea typeface="Calibri" panose="020F0502020204030204" pitchFamily="34" charset="0"/>
                <a:cs typeface="Times New Roman" panose="02020603050405020304" pitchFamily="18" charset="0"/>
              </a:rPr>
              <a:t>R : Qu’ils sont les stars et que tout le monde est là pour eux, qu’ils ont le droit de jouer, d’étudier, de travailler, etc.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lphaLcParenR"/>
              <a:tabLst>
                <a:tab pos="2470150" algn="l"/>
              </a:tabLst>
            </a:pPr>
            <a:r>
              <a:rPr lang="fr-FR" sz="1200" dirty="0">
                <a:solidFill>
                  <a:srgbClr val="000000"/>
                </a:solidFill>
                <a:effectLst/>
                <a:latin typeface="Ubuntu Light" panose="020B0304030602030204" pitchFamily="34" charset="0"/>
                <a:ea typeface="Calibri" panose="020F0502020204030204" pitchFamily="34" charset="0"/>
                <a:cs typeface="Times New Roman" panose="02020603050405020304" pitchFamily="18" charset="0"/>
              </a:rPr>
              <a:t>Q : Comment souhaitait-elle qu’ils SE SENTENT ? </a:t>
            </a:r>
            <a:br>
              <a:rPr dirty="0"/>
            </a:br>
            <a:r>
              <a:rPr lang="fr-FR" sz="1200" dirty="0">
                <a:solidFill>
                  <a:srgbClr val="000000"/>
                </a:solidFill>
                <a:effectLst/>
                <a:latin typeface="Ubuntu Light" panose="020B0304030602030204" pitchFamily="34" charset="0"/>
                <a:ea typeface="Calibri" panose="020F0502020204030204" pitchFamily="34" charset="0"/>
                <a:cs typeface="Times New Roman" panose="02020603050405020304" pitchFamily="18" charset="0"/>
              </a:rPr>
              <a:t>R : Importants, motivés.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lphaLcParenR"/>
              <a:tabLst>
                <a:tab pos="2470150" algn="l"/>
              </a:tabLst>
            </a:pPr>
            <a:r>
              <a:rPr lang="fr-FR" sz="1200" dirty="0">
                <a:solidFill>
                  <a:srgbClr val="000000"/>
                </a:solidFill>
                <a:effectLst/>
                <a:latin typeface="Ubuntu Light" panose="020B0304030602030204" pitchFamily="34" charset="0"/>
                <a:ea typeface="Calibri" panose="020F0502020204030204" pitchFamily="34" charset="0"/>
                <a:cs typeface="Times New Roman" panose="02020603050405020304" pitchFamily="18" charset="0"/>
              </a:rPr>
              <a:t>Q : Que souhaitait-elle qu’ils FASSENT ? </a:t>
            </a:r>
            <a:br>
              <a:rPr dirty="0"/>
            </a:br>
            <a:r>
              <a:rPr lang="fr-FR" sz="1200" dirty="0">
                <a:solidFill>
                  <a:srgbClr val="000000"/>
                </a:solidFill>
                <a:effectLst/>
                <a:latin typeface="Ubuntu Light" panose="020B0304030602030204" pitchFamily="34" charset="0"/>
                <a:ea typeface="Calibri" panose="020F0502020204030204" pitchFamily="34" charset="0"/>
                <a:cs typeface="Times New Roman" panose="02020603050405020304" pitchFamily="18" charset="0"/>
              </a:rPr>
              <a:t>R : Qu’ils aillent concourir, qu’ils envoient un message d’espoir.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50000"/>
              </a:lnSpc>
              <a:spcBef>
                <a:spcPts val="0"/>
              </a:spcBef>
              <a:spcAft>
                <a:spcPts val="0"/>
              </a:spcAft>
              <a:tabLst>
                <a:tab pos="2470150" algn="l"/>
              </a:tabLst>
            </a:pPr>
            <a:r>
              <a:rPr lang="fr-FR" sz="1200" dirty="0">
                <a:effectLst/>
                <a:latin typeface="Ubuntu Light" panose="020B0304030602030204" pitchFamily="34" charset="0"/>
                <a:ea typeface="Calibri" panose="020F0502020204030204" pitchFamily="34"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mj-lt"/>
              <a:buAutoNum type="arabicPeriod"/>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Après avoir écouté ces 2 grands discours, passez en revue la façon de construire un discours à l’aide des 3 parties qui composent tout discours.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25</a:t>
            </a:fld>
            <a:endParaRPr lang="en-US"/>
          </a:p>
        </p:txBody>
      </p:sp>
    </p:spTree>
    <p:extLst>
      <p:ext uri="{BB962C8B-B14F-4D97-AF65-F5344CB8AC3E}">
        <p14:creationId xmlns:p14="http://schemas.microsoft.com/office/powerpoint/2010/main" val="2282029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88468"/>
          </a:xfrm>
        </p:spPr>
        <p:txBody>
          <a:bodyPr>
            <a:normAutofit lnSpcReduction="10000"/>
          </a:bodyPr>
          <a:lstStyle/>
          <a:p>
            <a:pPr marL="0" marR="0">
              <a:lnSpc>
                <a:spcPct val="150000"/>
              </a:lnSpc>
              <a:spcBef>
                <a:spcPts val="0"/>
              </a:spcBef>
              <a:spcAft>
                <a:spcPts val="0"/>
              </a:spcAft>
            </a:pPr>
            <a:r>
              <a:rPr lang="fr-FR" sz="11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Un discours est comme un sandwich.</a:t>
            </a:r>
            <a:endParaRPr lang="en-US" sz="1100" dirty="0">
              <a:effectLst/>
              <a:latin typeface="Ubuntu Light" panose="020B0304030602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fr-FR" sz="11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La déclaration préliminaire et la déclaration finale sont comme les tranches de pain, parce qu’elles servent à s'assurer que tout se tient</a:t>
            </a:r>
            <a:endParaRPr lang="en-US" sz="1100" dirty="0">
              <a:effectLst/>
              <a:latin typeface="Ubuntu Light" panose="020B0304030602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fr-FR" sz="11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Le corps du discours est comme la viande et toutes les garnitures du sandwich :</a:t>
            </a:r>
            <a:endParaRPr lang="en-US" sz="1100" dirty="0">
              <a:effectLst/>
              <a:latin typeface="Ubuntu Light" panose="020B0304030602030204" pitchFamily="34" charset="0"/>
              <a:ea typeface="Calibri" panose="020F0502020204030204" pitchFamily="34" charset="0"/>
              <a:cs typeface="Times New Roman" panose="02020603050405020304" pitchFamily="18" charset="0"/>
            </a:endParaRPr>
          </a:p>
          <a:p>
            <a:pPr marL="228600" marR="0" indent="228600">
              <a:lnSpc>
                <a:spcPct val="150000"/>
              </a:lnSpc>
              <a:spcBef>
                <a:spcPts val="0"/>
              </a:spcBef>
              <a:spcAft>
                <a:spcPts val="0"/>
              </a:spcAft>
            </a:pPr>
            <a:r>
              <a:rPr lang="fr-FR" sz="11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cela représente les points principaux de votre discours = viande et fromage, le meilleur</a:t>
            </a:r>
            <a:endParaRPr lang="en-US" sz="1100"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100" dirty="0">
                <a:effectLst/>
                <a:latin typeface="Ubuntu Light" panose="020B0304030602030204" pitchFamily="34" charset="0"/>
                <a:ea typeface="Calibri" panose="020F0502020204030204" pitchFamily="34" charset="0"/>
                <a:cs typeface="Times New Roman" panose="02020603050405020304" pitchFamily="18" charset="0"/>
              </a:rPr>
              <a:t>Introduction :</a:t>
            </a:r>
          </a:p>
          <a:p>
            <a:pPr marL="342900" marR="0" lvl="0" indent="-342900">
              <a:lnSpc>
                <a:spcPct val="115000"/>
              </a:lnSpc>
              <a:spcBef>
                <a:spcPts val="0"/>
              </a:spcBef>
              <a:spcAft>
                <a:spcPts val="0"/>
              </a:spcAft>
              <a:buFont typeface="Symbol" panose="05050102010706020507" pitchFamily="18" charset="2"/>
              <a:buChar char=""/>
              <a:tabLst>
                <a:tab pos="457200" algn="l"/>
              </a:tabLst>
            </a:pPr>
            <a:r>
              <a:rPr lang="fr-FR" sz="1100" dirty="0">
                <a:effectLst/>
                <a:latin typeface="Ubuntu Light" panose="020B0304030602030204" pitchFamily="34" charset="0"/>
                <a:ea typeface="Calibri" panose="020F0502020204030204" pitchFamily="34" charset="0"/>
                <a:cs typeface="Times New Roman" panose="02020603050405020304" pitchFamily="18" charset="0"/>
              </a:rPr>
              <a:t>Saluez votre public.</a:t>
            </a:r>
          </a:p>
          <a:p>
            <a:pPr marL="342900" marR="0" lvl="0" indent="-342900">
              <a:lnSpc>
                <a:spcPct val="115000"/>
              </a:lnSpc>
              <a:spcBef>
                <a:spcPts val="0"/>
              </a:spcBef>
              <a:spcAft>
                <a:spcPts val="0"/>
              </a:spcAft>
              <a:buFont typeface="Symbol" panose="05050102010706020507" pitchFamily="18" charset="2"/>
              <a:buChar char=""/>
              <a:tabLst>
                <a:tab pos="457200" algn="l"/>
              </a:tabLst>
            </a:pPr>
            <a:r>
              <a:rPr lang="fr-FR" sz="1100" dirty="0">
                <a:effectLst/>
                <a:latin typeface="Ubuntu Light" panose="020B0304030602030204" pitchFamily="34" charset="0"/>
                <a:ea typeface="Calibri" panose="020F0502020204030204" pitchFamily="34" charset="0"/>
                <a:cs typeface="Times New Roman" panose="02020603050405020304" pitchFamily="18" charset="0"/>
              </a:rPr>
              <a:t>Donnez-leur votre nom.</a:t>
            </a:r>
          </a:p>
          <a:p>
            <a:pPr marL="342900" marR="0" lvl="0" indent="-342900">
              <a:lnSpc>
                <a:spcPct val="115000"/>
              </a:lnSpc>
              <a:spcBef>
                <a:spcPts val="0"/>
              </a:spcBef>
              <a:spcAft>
                <a:spcPts val="0"/>
              </a:spcAft>
              <a:buFont typeface="Symbol" panose="05050102010706020507" pitchFamily="18" charset="2"/>
              <a:buChar char=""/>
              <a:tabLst>
                <a:tab pos="457200" algn="l"/>
              </a:tabLst>
            </a:pPr>
            <a:r>
              <a:rPr lang="fr-FR" sz="1100" dirty="0">
                <a:effectLst/>
                <a:latin typeface="Ubuntu Light" panose="020B0304030602030204" pitchFamily="34" charset="0"/>
                <a:ea typeface="Calibri" panose="020F0502020204030204" pitchFamily="34" charset="0"/>
                <a:cs typeface="Times New Roman" panose="02020603050405020304" pitchFamily="18" charset="0"/>
              </a:rPr>
              <a:t>Indiquez l’objectif du discours. Dans quel but êtes-vous là ?</a:t>
            </a:r>
          </a:p>
          <a:p>
            <a:pPr marL="0" marR="0">
              <a:lnSpc>
                <a:spcPct val="115000"/>
              </a:lnSpc>
              <a:spcBef>
                <a:spcPts val="0"/>
              </a:spcBef>
              <a:spcAft>
                <a:spcPts val="0"/>
              </a:spcAft>
            </a:pPr>
            <a:r>
              <a:rPr lang="fr-FR" sz="1100" dirty="0">
                <a:effectLst/>
                <a:latin typeface="Ubuntu Light" panose="020B0304030602030204" pitchFamily="34" charset="0"/>
                <a:ea typeface="Calibri" panose="020F0502020204030204" pitchFamily="34" charset="0"/>
                <a:cs typeface="Times New Roman" panose="02020603050405020304" pitchFamily="18" charset="0"/>
              </a:rPr>
              <a:t>Corps :</a:t>
            </a:r>
          </a:p>
          <a:p>
            <a:pPr marL="342900" marR="0" lvl="0" indent="-342900">
              <a:lnSpc>
                <a:spcPct val="115000"/>
              </a:lnSpc>
              <a:spcBef>
                <a:spcPts val="0"/>
              </a:spcBef>
              <a:spcAft>
                <a:spcPts val="0"/>
              </a:spcAft>
              <a:buFont typeface="Symbol" panose="05050102010706020507" pitchFamily="18" charset="2"/>
              <a:buChar char=""/>
              <a:tabLst>
                <a:tab pos="457200" algn="l"/>
              </a:tabLst>
            </a:pPr>
            <a:r>
              <a:rPr lang="fr-FR" sz="1100" dirty="0">
                <a:effectLst/>
                <a:latin typeface="Ubuntu Light" panose="020B0304030602030204" pitchFamily="34" charset="0"/>
                <a:ea typeface="Calibri" panose="020F0502020204030204" pitchFamily="34" charset="0"/>
                <a:cs typeface="Times New Roman" panose="02020603050405020304" pitchFamily="18" charset="0"/>
              </a:rPr>
              <a:t>Point principal. Montrez au public que vous connaissez votre sujet.</a:t>
            </a:r>
          </a:p>
          <a:p>
            <a:pPr marL="342900" marR="0" lvl="0" indent="-342900">
              <a:lnSpc>
                <a:spcPct val="115000"/>
              </a:lnSpc>
              <a:spcBef>
                <a:spcPts val="0"/>
              </a:spcBef>
              <a:spcAft>
                <a:spcPts val="0"/>
              </a:spcAft>
              <a:buFont typeface="Symbol" panose="05050102010706020507" pitchFamily="18" charset="2"/>
              <a:buChar char=""/>
              <a:tabLst>
                <a:tab pos="457200" algn="l"/>
              </a:tabLst>
            </a:pPr>
            <a:r>
              <a:rPr lang="fr-FR" sz="1100" dirty="0">
                <a:effectLst/>
                <a:latin typeface="Ubuntu Light" panose="020B0304030602030204" pitchFamily="34" charset="0"/>
                <a:ea typeface="Calibri" panose="020F0502020204030204" pitchFamily="34" charset="0"/>
                <a:cs typeface="Times New Roman" panose="02020603050405020304" pitchFamily="18" charset="0"/>
              </a:rPr>
              <a:t>Partagez des exemples ou des histoires qui captent leur attention. Racontez vos </a:t>
            </a:r>
          </a:p>
          <a:p>
            <a:pPr marL="0" marR="0">
              <a:lnSpc>
                <a:spcPct val="115000"/>
              </a:lnSpc>
              <a:spcBef>
                <a:spcPts val="0"/>
              </a:spcBef>
              <a:spcAft>
                <a:spcPts val="0"/>
              </a:spcAft>
            </a:pPr>
            <a:r>
              <a:rPr lang="fr-FR" sz="1100" dirty="0">
                <a:effectLst/>
                <a:latin typeface="Ubuntu Light" panose="020B0304030602030204" pitchFamily="34" charset="0"/>
                <a:ea typeface="Calibri" panose="020F0502020204030204" pitchFamily="34" charset="0"/>
                <a:cs typeface="Times New Roman" panose="02020603050405020304" pitchFamily="18" charset="0"/>
              </a:rPr>
              <a:t>expériences personnelles avec vos propres mots.</a:t>
            </a:r>
          </a:p>
          <a:p>
            <a:pPr marL="171450" marR="0" lvl="0" indent="-171450">
              <a:lnSpc>
                <a:spcPct val="115000"/>
              </a:lnSpc>
              <a:spcBef>
                <a:spcPts val="0"/>
              </a:spcBef>
              <a:spcAft>
                <a:spcPts val="0"/>
              </a:spcAft>
              <a:buFont typeface="Arial" panose="020B0604020202020204" pitchFamily="34" charset="0"/>
              <a:buChar char="•"/>
              <a:tabLst>
                <a:tab pos="457200" algn="l"/>
              </a:tabLst>
            </a:pPr>
            <a:r>
              <a:rPr lang="fr-FR" sz="1100" dirty="0">
                <a:latin typeface="Ubuntu Light" panose="020B0304030602030204" pitchFamily="34" charset="0"/>
                <a:cs typeface="Times New Roman" panose="02020603050405020304" pitchFamily="18" charset="0"/>
              </a:rPr>
              <a:t>A</a:t>
            </a:r>
            <a:r>
              <a:rPr lang="fr-FR" sz="1100" dirty="0">
                <a:effectLst/>
                <a:latin typeface="Ubuntu Light" panose="020B0304030602030204" pitchFamily="34" charset="0"/>
                <a:ea typeface="Calibri" panose="020F0502020204030204" pitchFamily="34" charset="0"/>
                <a:cs typeface="Times New Roman" panose="02020603050405020304" pitchFamily="18" charset="0"/>
              </a:rPr>
              <a:t>menez-les à s’intéresser à votre discours.</a:t>
            </a:r>
          </a:p>
          <a:p>
            <a:pPr marL="0" marR="0">
              <a:lnSpc>
                <a:spcPct val="115000"/>
              </a:lnSpc>
              <a:spcBef>
                <a:spcPts val="0"/>
              </a:spcBef>
              <a:spcAft>
                <a:spcPts val="0"/>
              </a:spcAft>
            </a:pPr>
            <a:r>
              <a:rPr lang="fr-FR" sz="1100" dirty="0">
                <a:effectLst/>
                <a:latin typeface="Ubuntu Light" panose="020B0304030602030204" pitchFamily="34" charset="0"/>
                <a:ea typeface="Calibri" panose="020F0502020204030204" pitchFamily="34" charset="0"/>
                <a:cs typeface="Times New Roman" panose="02020603050405020304" pitchFamily="18" charset="0"/>
              </a:rPr>
              <a:t>Conclusion :</a:t>
            </a:r>
          </a:p>
          <a:p>
            <a:pPr marL="342900" marR="0" lvl="0" indent="-342900">
              <a:lnSpc>
                <a:spcPct val="115000"/>
              </a:lnSpc>
              <a:spcBef>
                <a:spcPts val="0"/>
              </a:spcBef>
              <a:spcAft>
                <a:spcPts val="0"/>
              </a:spcAft>
              <a:buFont typeface="Symbol" panose="05050102010706020507" pitchFamily="18" charset="2"/>
              <a:buChar char=""/>
              <a:tabLst>
                <a:tab pos="457200" algn="l"/>
              </a:tabLst>
            </a:pPr>
            <a:r>
              <a:rPr lang="fr-FR" sz="1100" dirty="0">
                <a:effectLst/>
                <a:latin typeface="Ubuntu Light" panose="020B0304030602030204" pitchFamily="34" charset="0"/>
                <a:ea typeface="Calibri" panose="020F0502020204030204" pitchFamily="34" charset="0"/>
                <a:cs typeface="Times New Roman" panose="02020603050405020304" pitchFamily="18" charset="0"/>
              </a:rPr>
              <a:t>Chaque discours a besoin de ce qu’on appelle un « appel à l’action ». C’est ce que vous voulez que le public fasse après avoir entendu votre discours (faire un don, devenir bénévole, etc.). Dites précisément sur ce que vous voulez qu’ils fassent. </a:t>
            </a:r>
          </a:p>
          <a:p>
            <a:pPr marL="342900" marR="0" lvl="0" indent="-342900">
              <a:lnSpc>
                <a:spcPct val="115000"/>
              </a:lnSpc>
              <a:spcBef>
                <a:spcPts val="0"/>
              </a:spcBef>
              <a:spcAft>
                <a:spcPts val="0"/>
              </a:spcAft>
              <a:buFont typeface="Symbol" panose="05050102010706020507" pitchFamily="18" charset="2"/>
              <a:buChar char=""/>
              <a:tabLst>
                <a:tab pos="457200" algn="l"/>
              </a:tabLst>
            </a:pPr>
            <a:r>
              <a:rPr lang="fr-FR" sz="1100" dirty="0">
                <a:effectLst/>
                <a:latin typeface="Ubuntu Light" panose="020B0304030602030204" pitchFamily="34" charset="0"/>
                <a:ea typeface="Calibri" panose="020F0502020204030204" pitchFamily="34" charset="0"/>
                <a:cs typeface="Times New Roman" panose="02020603050405020304" pitchFamily="18" charset="0"/>
              </a:rPr>
              <a:t>Répétez brièvement le thème ou l’objectif de votre discours et ses principaux points. Cela s’appelle récapituler.</a:t>
            </a:r>
          </a:p>
          <a:p>
            <a:pPr marL="342900" marR="0" lvl="0" indent="-342900">
              <a:lnSpc>
                <a:spcPct val="115000"/>
              </a:lnSpc>
              <a:spcBef>
                <a:spcPts val="0"/>
              </a:spcBef>
              <a:spcAft>
                <a:spcPts val="0"/>
              </a:spcAft>
              <a:buFont typeface="Symbol" panose="05050102010706020507" pitchFamily="18" charset="2"/>
              <a:buChar char=""/>
              <a:tabLst>
                <a:tab pos="457200" algn="l"/>
              </a:tabLst>
            </a:pPr>
            <a:r>
              <a:rPr lang="fr-FR" sz="1100" dirty="0">
                <a:effectLst/>
                <a:latin typeface="Ubuntu Light" panose="020B0304030602030204" pitchFamily="34" charset="0"/>
                <a:ea typeface="Calibri" panose="020F0502020204030204" pitchFamily="34" charset="0"/>
                <a:cs typeface="Times New Roman" panose="02020603050405020304" pitchFamily="18" charset="0"/>
              </a:rPr>
              <a:t>Remerciez tout le monde.</a:t>
            </a:r>
            <a:endParaRPr lang="en-US" sz="1100" dirty="0">
              <a:latin typeface="Ubuntu Light" panose="020B0304030602030204" pitchFamily="34"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26</a:t>
            </a:fld>
            <a:endParaRPr lang="en-US"/>
          </a:p>
        </p:txBody>
      </p:sp>
    </p:spTree>
    <p:extLst>
      <p:ext uri="{BB962C8B-B14F-4D97-AF65-F5344CB8AC3E}">
        <p14:creationId xmlns:p14="http://schemas.microsoft.com/office/powerpoint/2010/main" val="1818338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1111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Activité 3 (15 minutes)</a:t>
            </a:r>
            <a:r>
              <a:rPr lang="fr-FR" sz="1200" dirty="0">
                <a:solidFill>
                  <a:srgbClr val="202124"/>
                </a:solidFill>
                <a:effectLst/>
                <a:latin typeface="Ubuntu Light" panose="020B0304030602030204" pitchFamily="34" charset="0"/>
                <a:ea typeface="Calibri" panose="020F0502020204030204" pitchFamily="34" charset="0"/>
                <a:cs typeface="Arial" panose="020B0604020202020204" pitchFamily="34" charset="0"/>
              </a:rPr>
              <a:t> Cette activité doit être donnée aux participants pour qu’ils la fassent après la fin de la séance et qu’elle soit terminée au moment où vous commencerez la leçon 3. Prenez tout le temps nécessaire pour expliquer les instructions et gardez du temps pour les questions. Dites-leur qu’ils peuvent demander à un mentor, à un ami ou à un membre de leur famille de les aider à corriger leur discours.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i="1" dirty="0">
                <a:effectLst/>
                <a:latin typeface="Ubuntu Light" panose="020B0304030602030204" pitchFamily="34" charset="0"/>
                <a:ea typeface="Calibri" panose="020F0502020204030204" pitchFamily="34" charset="0"/>
                <a:cs typeface="Times New Roman" panose="02020603050405020304" pitchFamily="18" charset="0"/>
              </a:rPr>
              <a:t>Nous voulons que vous vous entraîniez à rédiger votre premier discours. Nous voulons que vous preniez le temps de le faire après cette séance de formation. Une fois cette séance terminée, travaillez à la rédaction de votre discours et faites en sorte qu’il soit prêt pour notre prochaine séance où nous apprendrons à prononcer un discours. Vous pouvez demander à un mentor, à un ami ou à un membre de leur famille de vous aider à corriger votre discours.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i="1" dirty="0">
                <a:effectLst/>
                <a:latin typeface="Ubuntu Light" panose="020B0304030602030204" pitchFamily="34" charset="0"/>
                <a:ea typeface="Calibri" panose="020F0502020204030204" pitchFamily="34" charset="0"/>
                <a:cs typeface="Times New Roman" panose="02020603050405020304" pitchFamily="18" charset="0"/>
              </a:rPr>
              <a:t>Réfléchissez aux informations suivantes en commençant à rédiger votre discours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fr-FR" sz="1200" i="1" dirty="0">
                <a:effectLst/>
                <a:latin typeface="Ubuntu Light" panose="020B0304030602030204" pitchFamily="34" charset="0"/>
                <a:ea typeface="Calibri" panose="020F0502020204030204" pitchFamily="34" charset="0"/>
                <a:cs typeface="Times New Roman" panose="02020603050405020304" pitchFamily="18" charset="0"/>
              </a:rPr>
              <a:t>À qui allez-vous vous adresser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fr-FR" sz="1200" i="1" dirty="0">
                <a:effectLst/>
                <a:latin typeface="Ubuntu Light" panose="020B0304030602030204" pitchFamily="34" charset="0"/>
                <a:ea typeface="Calibri" panose="020F0502020204030204" pitchFamily="34" charset="0"/>
                <a:cs typeface="Times New Roman" panose="02020603050405020304" pitchFamily="18" charset="0"/>
              </a:rPr>
              <a:t>Quel est l’objectif de votre discours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fr-FR" sz="1200" i="1" dirty="0">
                <a:effectLst/>
                <a:latin typeface="Ubuntu Light" panose="020B0304030602030204" pitchFamily="34" charset="0"/>
                <a:ea typeface="Calibri" panose="020F0502020204030204" pitchFamily="34" charset="0"/>
                <a:cs typeface="Times New Roman" panose="02020603050405020304" pitchFamily="18" charset="0"/>
              </a:rPr>
              <a:t>Que souhaitez-vous qu’ils </a:t>
            </a: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sachent</a:t>
            </a:r>
            <a:r>
              <a:rPr lang="fr-FR"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fr-FR" sz="1200" i="1" dirty="0">
                <a:effectLst/>
                <a:latin typeface="Ubuntu Light" panose="020B0304030602030204" pitchFamily="34" charset="0"/>
                <a:ea typeface="Calibri" panose="020F0502020204030204" pitchFamily="34" charset="0"/>
                <a:cs typeface="Times New Roman" panose="02020603050405020304" pitchFamily="18" charset="0"/>
              </a:rPr>
              <a:t>Comment souhaitez-vous qu’ils </a:t>
            </a: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se sentent</a:t>
            </a:r>
            <a:r>
              <a:rPr lang="fr-FR"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fr-FR" sz="1200" i="1" dirty="0">
                <a:effectLst/>
                <a:latin typeface="Ubuntu Light" panose="020B0304030602030204" pitchFamily="34" charset="0"/>
                <a:ea typeface="Calibri" panose="020F0502020204030204" pitchFamily="34" charset="0"/>
                <a:cs typeface="Times New Roman" panose="02020603050405020304" pitchFamily="18" charset="0"/>
              </a:rPr>
              <a:t>Que souhaitez-vous qu’ils </a:t>
            </a: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fassent</a:t>
            </a:r>
            <a:r>
              <a:rPr lang="fr-FR"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27</a:t>
            </a:fld>
            <a:endParaRPr lang="en-US"/>
          </a:p>
        </p:txBody>
      </p:sp>
    </p:spTree>
    <p:extLst>
      <p:ext uri="{BB962C8B-B14F-4D97-AF65-F5344CB8AC3E}">
        <p14:creationId xmlns:p14="http://schemas.microsoft.com/office/powerpoint/2010/main" val="1227508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0"/>
              </a:spcAft>
            </a:pPr>
            <a:r>
              <a:rPr lang="fr-FR" sz="1200" dirty="0">
                <a:solidFill>
                  <a:srgbClr val="202124"/>
                </a:solidFill>
                <a:effectLst/>
                <a:latin typeface="Ubuntu Light" panose="020B0304030602030204" pitchFamily="34" charset="0"/>
                <a:ea typeface="Calibri" panose="020F0502020204030204" pitchFamily="34" charset="0"/>
                <a:cs typeface="Arial" panose="020B0604020202020204" pitchFamily="34" charset="0"/>
              </a:rPr>
              <a:t>Il est important de connaître les réponses à ces questions. Passons à la pratique. Regardez l’exemple ci-dessous et servez-vous-en pour rédiger votre propre discours en utilisant le plan.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i="0"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i="0" dirty="0">
                <a:effectLst/>
                <a:latin typeface="Ubuntu Light" panose="020B0304030602030204" pitchFamily="34" charset="0"/>
                <a:ea typeface="Calibri" panose="020F0502020204030204" pitchFamily="34" charset="0"/>
                <a:cs typeface="Times New Roman" panose="02020603050405020304" pitchFamily="18" charset="0"/>
              </a:rPr>
              <a:t>N’oubliez pas ! Votre discours doit comporter :</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i="0" dirty="0">
                <a:effectLst/>
                <a:latin typeface="Ubuntu Light" panose="020B0304030602030204" pitchFamily="34" charset="0"/>
                <a:ea typeface="Calibri" panose="020F0502020204030204" pitchFamily="34" charset="0"/>
                <a:cs typeface="Times New Roman" panose="02020603050405020304" pitchFamily="18" charset="0"/>
              </a:rPr>
              <a:t>Une introduction – Tranche de pain</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i="0" dirty="0">
                <a:effectLst/>
                <a:latin typeface="Ubuntu Light" panose="020B0304030602030204" pitchFamily="34" charset="0"/>
                <a:ea typeface="Calibri" panose="020F0502020204030204" pitchFamily="34" charset="0"/>
                <a:cs typeface="Times New Roman" panose="02020603050405020304" pitchFamily="18" charset="0"/>
              </a:rPr>
              <a:t>(saluez votre public, dites-lui votre nom et indiquez l’objectif du discours)</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i="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i="0" dirty="0">
                <a:effectLst/>
                <a:latin typeface="Ubuntu Light" panose="020B0304030602030204" pitchFamily="34" charset="0"/>
                <a:ea typeface="Calibri" panose="020F0502020204030204" pitchFamily="34" charset="0"/>
                <a:cs typeface="Times New Roman" panose="02020603050405020304" pitchFamily="18" charset="0"/>
              </a:rPr>
              <a:t>Un corps – Bonne garniture</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i="0" dirty="0">
                <a:effectLst/>
                <a:latin typeface="Ubuntu Light" panose="020B0304030602030204" pitchFamily="34" charset="0"/>
                <a:ea typeface="Calibri" panose="020F0502020204030204" pitchFamily="34" charset="0"/>
                <a:cs typeface="Times New Roman" panose="02020603050405020304" pitchFamily="18" charset="0"/>
              </a:rPr>
              <a:t>(point principal, utilisez des preuves, partagez des exemples et dites-leur ce que vous voulez qu’ils fassent)</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i="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i="0" dirty="0">
                <a:effectLst/>
                <a:latin typeface="Ubuntu Light" panose="020B0304030602030204" pitchFamily="34" charset="0"/>
                <a:ea typeface="Calibri" panose="020F0502020204030204" pitchFamily="34" charset="0"/>
                <a:cs typeface="Times New Roman" panose="02020603050405020304" pitchFamily="18" charset="0"/>
              </a:rPr>
              <a:t>Une conclusion – Tranche de pain</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i="0" dirty="0">
                <a:effectLst/>
                <a:latin typeface="Ubuntu Light" panose="020B0304030602030204" pitchFamily="34" charset="0"/>
                <a:ea typeface="Calibri" panose="020F0502020204030204" pitchFamily="34" charset="0"/>
                <a:cs typeface="Times New Roman" panose="02020603050405020304" pitchFamily="18" charset="0"/>
              </a:rPr>
              <a:t>(récapitulatif, demandez-leur de faire une action précise et remerciez-les)</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28</a:t>
            </a:fld>
            <a:endParaRPr lang="en-US"/>
          </a:p>
        </p:txBody>
      </p:sp>
    </p:spTree>
    <p:extLst>
      <p:ext uri="{BB962C8B-B14F-4D97-AF65-F5344CB8AC3E}">
        <p14:creationId xmlns:p14="http://schemas.microsoft.com/office/powerpoint/2010/main" val="42350994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29</a:t>
            </a:fld>
            <a:endParaRPr lang="en-US"/>
          </a:p>
        </p:txBody>
      </p:sp>
    </p:spTree>
    <p:extLst>
      <p:ext uri="{BB962C8B-B14F-4D97-AF65-F5344CB8AC3E}">
        <p14:creationId xmlns:p14="http://schemas.microsoft.com/office/powerpoint/2010/main" val="3197239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3</a:t>
            </a:fld>
            <a:endParaRPr lang="en-US"/>
          </a:p>
        </p:txBody>
      </p:sp>
    </p:spTree>
    <p:extLst>
      <p:ext uri="{BB962C8B-B14F-4D97-AF65-F5344CB8AC3E}">
        <p14:creationId xmlns:p14="http://schemas.microsoft.com/office/powerpoint/2010/main" val="37272895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30</a:t>
            </a:fld>
            <a:endParaRPr lang="en-US"/>
          </a:p>
        </p:txBody>
      </p:sp>
    </p:spTree>
    <p:extLst>
      <p:ext uri="{BB962C8B-B14F-4D97-AF65-F5344CB8AC3E}">
        <p14:creationId xmlns:p14="http://schemas.microsoft.com/office/powerpoint/2010/main" val="8759326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Dans la dernière leçon, vous avez appris à rédiger un discours. À la fin, vous vous êtes entraîné à rédiger votre propre discours. Dans cette leçon, vous apprendrez à le prononcer. Pour cette leçon, vous aurez besoin de votre discours de la leçon 1. Ce n’est pas grave s’il n’est pas fini et que vous n’avez qu’une ébauche.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31</a:t>
            </a:fld>
            <a:endParaRPr lang="en-US"/>
          </a:p>
        </p:txBody>
      </p:sp>
    </p:spTree>
    <p:extLst>
      <p:ext uri="{BB962C8B-B14F-4D97-AF65-F5344CB8AC3E}">
        <p14:creationId xmlns:p14="http://schemas.microsoft.com/office/powerpoint/2010/main" val="41607407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32</a:t>
            </a:fld>
            <a:endParaRPr lang="en-US"/>
          </a:p>
        </p:txBody>
      </p:sp>
    </p:spTree>
    <p:extLst>
      <p:ext uri="{BB962C8B-B14F-4D97-AF65-F5344CB8AC3E}">
        <p14:creationId xmlns:p14="http://schemas.microsoft.com/office/powerpoint/2010/main" val="915133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33</a:t>
            </a:fld>
            <a:endParaRPr lang="en-US"/>
          </a:p>
        </p:txBody>
      </p:sp>
    </p:spTree>
    <p:extLst>
      <p:ext uri="{BB962C8B-B14F-4D97-AF65-F5344CB8AC3E}">
        <p14:creationId xmlns:p14="http://schemas.microsoft.com/office/powerpoint/2010/main" val="13347478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34</a:t>
            </a:fld>
            <a:endParaRPr lang="en-US"/>
          </a:p>
        </p:txBody>
      </p:sp>
    </p:spTree>
    <p:extLst>
      <p:ext uri="{BB962C8B-B14F-4D97-AF65-F5344CB8AC3E}">
        <p14:creationId xmlns:p14="http://schemas.microsoft.com/office/powerpoint/2010/main" val="39213875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Activité 1 (15 minutes) : Demandez à tous les participants de réfléchir au discours qu’ils ont créé. Ont-ils une bonne introduction, un corps et des remarques de conclusion ? Demandez à un ou deux participants de partager l’ébauche du discours qu’ils ont écrit</a:t>
            </a:r>
            <a:r>
              <a:rPr lang="fr-FR" sz="12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 avec le groupe. Posez les questions de ceux qui écoutent et laissez-les donner leur avis. Donnez vos propres appréciations et suggestions, en posant des questions telles que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fr-FR" sz="1200" dirty="0">
                <a:solidFill>
                  <a:srgbClr val="202124"/>
                </a:solidFill>
                <a:effectLst/>
                <a:latin typeface="Ubuntu Light" panose="020B0304030602030204" pitchFamily="34" charset="0"/>
                <a:ea typeface="Calibri" panose="020F0502020204030204" pitchFamily="34" charset="0"/>
                <a:cs typeface="Arial" panose="020B0604020202020204" pitchFamily="34" charset="0"/>
              </a:rPr>
              <a:t>Avez-vous pu identifier les 3 parties du discours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fr-FR" sz="1200" dirty="0">
                <a:solidFill>
                  <a:srgbClr val="202124"/>
                </a:solidFill>
                <a:effectLst/>
                <a:latin typeface="Ubuntu Light" panose="020B0304030602030204" pitchFamily="34" charset="0"/>
                <a:ea typeface="Calibri" panose="020F0502020204030204" pitchFamily="34" charset="0"/>
                <a:cs typeface="Arial" panose="020B0604020202020204" pitchFamily="34" charset="0"/>
              </a:rPr>
              <a:t>Qu’est-ce qui l’a rendu efficace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fr-FR" sz="1200" dirty="0">
                <a:solidFill>
                  <a:srgbClr val="202124"/>
                </a:solidFill>
                <a:effectLst/>
                <a:latin typeface="Ubuntu Light" panose="020B0304030602030204" pitchFamily="34" charset="0"/>
                <a:ea typeface="Calibri" panose="020F0502020204030204" pitchFamily="34" charset="0"/>
                <a:cs typeface="Arial" panose="020B0604020202020204" pitchFamily="34" charset="0"/>
              </a:rPr>
              <a:t>Changeriez-vous ou ajouteriez-vous quelque chose au discours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35</a:t>
            </a:fld>
            <a:endParaRPr lang="en-US"/>
          </a:p>
        </p:txBody>
      </p:sp>
    </p:spTree>
    <p:extLst>
      <p:ext uri="{BB962C8B-B14F-4D97-AF65-F5344CB8AC3E}">
        <p14:creationId xmlns:p14="http://schemas.microsoft.com/office/powerpoint/2010/main" val="32542931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36</a:t>
            </a:fld>
            <a:endParaRPr lang="en-US"/>
          </a:p>
        </p:txBody>
      </p:sp>
    </p:spTree>
    <p:extLst>
      <p:ext uri="{BB962C8B-B14F-4D97-AF65-F5344CB8AC3E}">
        <p14:creationId xmlns:p14="http://schemas.microsoft.com/office/powerpoint/2010/main" val="30697059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37</a:t>
            </a:fld>
            <a:endParaRPr lang="en-US"/>
          </a:p>
        </p:txBody>
      </p:sp>
    </p:spTree>
    <p:extLst>
      <p:ext uri="{BB962C8B-B14F-4D97-AF65-F5344CB8AC3E}">
        <p14:creationId xmlns:p14="http://schemas.microsoft.com/office/powerpoint/2010/main" val="31473855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800"/>
              </a:spcAft>
              <a:buFont typeface="+mj-lt"/>
              <a:buAutoNum type="arabicPeriod"/>
              <a:tabLst>
                <a:tab pos="406400" algn="l"/>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Activité 2 (20 minutes)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tabLst>
                <a:tab pos="406400" algn="l"/>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	Partie 1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tabLst>
                <a:tab pos="406400" algn="l"/>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Divisez les participants en petits groupes de 3. Chacun des 3 participants doit improviser un discours d’une minute. Ils doivent choisir l’un des trois sujets suivants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tabLst>
                <a:tab pos="406400" algn="l"/>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Racontez l’effet que cela ferait de piloter un avion.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tabLst>
                <a:tab pos="406400" algn="l"/>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Racontez l’effet que cela ferait de vivre dans l’espace.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tabLst>
                <a:tab pos="406400" algn="l"/>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Racontez l’effet que cela ferait d’être un lion.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38</a:t>
            </a:fld>
            <a:endParaRPr lang="en-US"/>
          </a:p>
        </p:txBody>
      </p:sp>
    </p:spTree>
    <p:extLst>
      <p:ext uri="{BB962C8B-B14F-4D97-AF65-F5344CB8AC3E}">
        <p14:creationId xmlns:p14="http://schemas.microsoft.com/office/powerpoint/2010/main" val="15728403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marL="0" marR="0">
              <a:lnSpc>
                <a:spcPct val="150000"/>
              </a:lnSpc>
              <a:spcBef>
                <a:spcPts val="0"/>
              </a:spcBef>
              <a:spcAft>
                <a:spcPts val="0"/>
              </a:spcAft>
              <a:tabLst>
                <a:tab pos="406400" algn="l"/>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Partie 2 :</a:t>
            </a:r>
          </a:p>
          <a:p>
            <a:pPr marL="0" marR="0">
              <a:lnSpc>
                <a:spcPct val="150000"/>
              </a:lnSpc>
              <a:spcBef>
                <a:spcPts val="0"/>
              </a:spcBef>
              <a:spcAft>
                <a:spcPts val="0"/>
              </a:spcAft>
              <a:tabLst>
                <a:tab pos="406400" algn="l"/>
              </a:tabLst>
            </a:pPr>
            <a:endParaRPr lang="en-US" sz="1200" kern="900" spc="-10" dirty="0">
              <a:effectLst/>
              <a:latin typeface="Ubuntu Light" panose="020B030403060203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tabLst>
                <a:tab pos="406400" algn="l"/>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Lorsque les participants sont à nouveau réunis, posez les questions suivantes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Avez-vous remarqué des différences entre les discours ?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Qu’avez-vous ressenti en prononçant le premier discours ?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Comparez cela avec ce que vous avez ressenti en prononçant le second discours.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L’un était-il plus facile ou plus difficile que l’autre ? Pourquoi, à votre avis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80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Ce qu’il y a à déduire de cette activité c’est que les gens sont généralement plus confiants lorsqu’ils parlent avec leur cœur, qu’ils racontent une expérience personnelle ou ont une maîtrise suffisante de leur sujet.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39</a:t>
            </a:fld>
            <a:endParaRPr lang="en-US"/>
          </a:p>
        </p:txBody>
      </p:sp>
    </p:spTree>
    <p:extLst>
      <p:ext uri="{BB962C8B-B14F-4D97-AF65-F5344CB8AC3E}">
        <p14:creationId xmlns:p14="http://schemas.microsoft.com/office/powerpoint/2010/main" val="755894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4</a:t>
            </a:fld>
            <a:endParaRPr lang="en-US"/>
          </a:p>
        </p:txBody>
      </p:sp>
    </p:spTree>
    <p:extLst>
      <p:ext uri="{BB962C8B-B14F-4D97-AF65-F5344CB8AC3E}">
        <p14:creationId xmlns:p14="http://schemas.microsoft.com/office/powerpoint/2010/main" val="2874523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603965"/>
          </a:xfrm>
        </p:spPr>
        <p:txBody>
          <a:bodyPr>
            <a:normAutofit fontScale="92500"/>
          </a:bodyPr>
          <a:lstStyle/>
          <a:p>
            <a:pPr marL="0" marR="0" lvl="0" indent="0">
              <a:lnSpc>
                <a:spcPct val="150000"/>
              </a:lnSpc>
              <a:spcBef>
                <a:spcPts val="0"/>
              </a:spcBef>
              <a:spcAft>
                <a:spcPts val="0"/>
              </a:spcAft>
              <a:buFont typeface="+mj-lt"/>
              <a:buNone/>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Présentez brièvement le deuxième élément à retenir : Insistez sur certains mots.</a:t>
            </a:r>
          </a:p>
          <a:p>
            <a:pPr marL="457200" marR="0">
              <a:lnSpc>
                <a:spcPct val="150000"/>
              </a:lnSpc>
              <a:spcBef>
                <a:spcPts val="0"/>
              </a:spcBef>
              <a:spcAft>
                <a:spcPts val="800"/>
              </a:spcAft>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Activité 3 (10 minutes) : Vous dira chaque phrase ci-dessous en insistant sur les mots mis en évidence.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50000"/>
              </a:lnSpc>
              <a:spcBef>
                <a:spcPts val="0"/>
              </a:spcBef>
              <a:spcAft>
                <a:spcPts val="0"/>
              </a:spcAft>
              <a:tabLst>
                <a:tab pos="406400" algn="l"/>
                <a:tab pos="4000500" algn="ctr"/>
              </a:tabLst>
            </a:pPr>
            <a:r>
              <a:rPr lang="fr-FR" sz="1200" b="1" u="sng" kern="900" spc="-10" dirty="0">
                <a:solidFill>
                  <a:srgbClr val="EB0000"/>
                </a:solidFill>
                <a:effectLst/>
                <a:latin typeface="Ubuntu Light" panose="020B0304030602030204" pitchFamily="34" charset="0"/>
                <a:ea typeface="Times New Roman" panose="02020603050405020304" pitchFamily="18" charset="0"/>
                <a:cs typeface="Arial" panose="020B0604020202020204" pitchFamily="34" charset="0"/>
              </a:rPr>
              <a:t>Je</a:t>
            </a: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 suis né à/en (votre lieu de naissance)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50000"/>
              </a:lnSpc>
              <a:spcBef>
                <a:spcPts val="0"/>
              </a:spcBef>
              <a:spcAft>
                <a:spcPts val="0"/>
              </a:spcAft>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Je </a:t>
            </a:r>
            <a:r>
              <a:rPr lang="fr-FR" sz="1200" b="1" u="sng" kern="900" spc="-10" dirty="0">
                <a:solidFill>
                  <a:srgbClr val="EB0000"/>
                </a:solidFill>
                <a:effectLst/>
                <a:latin typeface="Ubuntu Light" panose="020B0304030602030204" pitchFamily="34" charset="0"/>
                <a:ea typeface="Times New Roman" panose="02020603050405020304" pitchFamily="18" charset="0"/>
                <a:cs typeface="Arial" panose="020B0604020202020204" pitchFamily="34" charset="0"/>
              </a:rPr>
              <a:t>suis</a:t>
            </a: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 né à/en (votre lieu de naissance)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50000"/>
              </a:lnSpc>
              <a:spcBef>
                <a:spcPts val="0"/>
              </a:spcBef>
              <a:spcAft>
                <a:spcPts val="0"/>
              </a:spcAft>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Je suis </a:t>
            </a:r>
            <a:r>
              <a:rPr lang="fr-FR" sz="1200" b="1" u="sng" kern="900" spc="-10" dirty="0">
                <a:solidFill>
                  <a:srgbClr val="EB0000"/>
                </a:solidFill>
                <a:effectLst/>
                <a:latin typeface="Ubuntu Light" panose="020B0304030602030204" pitchFamily="34" charset="0"/>
                <a:ea typeface="Times New Roman" panose="02020603050405020304" pitchFamily="18" charset="0"/>
                <a:cs typeface="Arial" panose="020B0604020202020204" pitchFamily="34" charset="0"/>
              </a:rPr>
              <a:t>né</a:t>
            </a: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 à/en (votre lieu de naissance)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50000"/>
              </a:lnSpc>
              <a:spcBef>
                <a:spcPts val="0"/>
              </a:spcBef>
              <a:spcAft>
                <a:spcPts val="0"/>
              </a:spcAft>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Je suis né </a:t>
            </a:r>
            <a:r>
              <a:rPr lang="fr-FR" sz="1200" b="1" u="sng" kern="900" spc="-10" dirty="0">
                <a:solidFill>
                  <a:srgbClr val="EB0000"/>
                </a:solidFill>
                <a:effectLst/>
                <a:latin typeface="Ubuntu Light" panose="020B0304030602030204" pitchFamily="34" charset="0"/>
                <a:ea typeface="Times New Roman" panose="02020603050405020304" pitchFamily="18" charset="0"/>
                <a:cs typeface="Arial" panose="020B0604020202020204" pitchFamily="34" charset="0"/>
              </a:rPr>
              <a:t>à/en</a:t>
            </a: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 (votre lieu de naissance)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50000"/>
              </a:lnSpc>
              <a:spcBef>
                <a:spcPts val="0"/>
              </a:spcBef>
              <a:spcAft>
                <a:spcPts val="0"/>
              </a:spcAft>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Je suis né à/en (</a:t>
            </a:r>
            <a:r>
              <a:rPr lang="fr-FR" sz="1200" b="1" u="sng" kern="900" spc="-10" dirty="0">
                <a:solidFill>
                  <a:srgbClr val="FF0000"/>
                </a:solidFill>
                <a:effectLst/>
                <a:latin typeface="Ubuntu Light" panose="020B0304030602030204" pitchFamily="34" charset="0"/>
                <a:ea typeface="Times New Roman" panose="02020603050405020304" pitchFamily="18" charset="0"/>
                <a:cs typeface="Arial" panose="020B0604020202020204" pitchFamily="34" charset="0"/>
              </a:rPr>
              <a:t>votre lieu de naissance</a:t>
            </a: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06400" marR="0">
              <a:lnSpc>
                <a:spcPct val="150000"/>
              </a:lnSpc>
              <a:spcBef>
                <a:spcPts val="0"/>
              </a:spcBef>
              <a:spcAft>
                <a:spcPts val="0"/>
              </a:spcAft>
              <a:tabLst>
                <a:tab pos="406400" algn="l"/>
                <a:tab pos="4000500" algn="ctr"/>
              </a:tabLst>
            </a:pPr>
            <a:endParaRPr lang="en-US" sz="1200" kern="900" spc="-10" dirty="0">
              <a:effectLst/>
              <a:latin typeface="Ubuntu Light" panose="020B0304030602030204" pitchFamily="34" charset="0"/>
              <a:ea typeface="Times New Roman" panose="02020603050405020304" pitchFamily="18" charset="0"/>
              <a:cs typeface="Arial" panose="020B0604020202020204" pitchFamily="34" charset="0"/>
            </a:endParaRPr>
          </a:p>
          <a:p>
            <a:pPr marL="406400" marR="0">
              <a:lnSpc>
                <a:spcPct val="150000"/>
              </a:lnSpc>
              <a:spcBef>
                <a:spcPts val="0"/>
              </a:spcBef>
              <a:spcAft>
                <a:spcPts val="0"/>
              </a:spcAft>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Demandez aux participants de répondre à la question suivante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	Quelle intonation trouvez-vous la plus efficace ? Pourquoi ?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fr-FR" sz="1200" b="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06400" marR="0">
              <a:spcBef>
                <a:spcPts val="0"/>
              </a:spcBef>
              <a:spcAft>
                <a:spcPts val="1200"/>
              </a:spcAft>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Comme prochaine étape de l’exercice, encouragez les participants à relire leur discours et à </a:t>
            </a:r>
            <a:r>
              <a:rPr lang="fr-FR" sz="1200" u="sng" kern="900" spc="-10" dirty="0">
                <a:effectLst/>
                <a:latin typeface="Ubuntu Light" panose="020B0304030602030204" pitchFamily="34" charset="0"/>
                <a:ea typeface="Times New Roman" panose="02020603050405020304" pitchFamily="18" charset="0"/>
                <a:cs typeface="Arial" panose="020B0604020202020204" pitchFamily="34" charset="0"/>
              </a:rPr>
              <a:t>souligner </a:t>
            </a: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les mots sur lesquels ils veulent insister. Vérifiez qu’ils comprennent que lorsque cela est fait occasionnellement (seulement quelques fois), il peut être très efficace d’insister sur certains mots, pour faire comprendre au public ce qui est le plus important dans votre discours. Le faire trop souvent semblera bizarre. Donnez-leur un exemple en lisant un court discours et insistez sur beaucoup de mots afin qu’ils puissent comprendre.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40</a:t>
            </a:fld>
            <a:endParaRPr lang="en-US"/>
          </a:p>
        </p:txBody>
      </p:sp>
    </p:spTree>
    <p:extLst>
      <p:ext uri="{BB962C8B-B14F-4D97-AF65-F5344CB8AC3E}">
        <p14:creationId xmlns:p14="http://schemas.microsoft.com/office/powerpoint/2010/main" val="22786442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743451"/>
          </a:xfrm>
        </p:spPr>
        <p:txBody>
          <a:bodyPr>
            <a:normAutofit fontScale="55000" lnSpcReduction="20000"/>
          </a:bodyPr>
          <a:lstStyle/>
          <a:p>
            <a:pPr marL="0" marR="0" algn="just">
              <a:lnSpc>
                <a:spcPct val="150000"/>
              </a:lnSpc>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Utiliser les mouvements de votre corps peut être très efficace pour souligner l’importance de vos </a:t>
            </a:r>
            <a:r>
              <a:rPr lang="fr-FR" sz="1200" dirty="0">
                <a:effectLst/>
                <a:highlight>
                  <a:srgbClr val="FFFF00"/>
                </a:highlight>
                <a:latin typeface="Ubuntu Light" panose="020B0304030602030204" pitchFamily="34" charset="0"/>
                <a:ea typeface="Calibri" panose="020F0502020204030204" pitchFamily="34" charset="0"/>
                <a:cs typeface="Times New Roman" panose="02020603050405020304" pitchFamily="18" charset="0"/>
              </a:rPr>
              <a:t>paroles</a:t>
            </a:r>
            <a:r>
              <a:rPr lang="fr-FR" sz="1200" dirty="0">
                <a:effectLst/>
                <a:latin typeface="Ubuntu Light" panose="020B0304030602030204" pitchFamily="34" charset="0"/>
                <a:ea typeface="Calibri" panose="020F0502020204030204" pitchFamily="34" charset="0"/>
                <a:cs typeface="Times New Roman" panose="02020603050405020304" pitchFamily="18" charset="0"/>
              </a:rPr>
              <a:t> et les rendre plus claires. C’est également l’outil de plus efficace pour convaincre un public de votre </a:t>
            </a:r>
            <a:r>
              <a:rPr lang="fr-FR" sz="1200" dirty="0">
                <a:effectLst/>
                <a:highlight>
                  <a:srgbClr val="FFFF00"/>
                </a:highlight>
                <a:latin typeface="Ubuntu Light" panose="020B0304030602030204" pitchFamily="34" charset="0"/>
                <a:ea typeface="Calibri" panose="020F0502020204030204" pitchFamily="34" charset="0"/>
                <a:cs typeface="Times New Roman" panose="02020603050405020304" pitchFamily="18" charset="0"/>
              </a:rPr>
              <a:t>sincérité</a:t>
            </a:r>
            <a:r>
              <a:rPr lang="fr-FR" sz="1200" dirty="0">
                <a:effectLst/>
                <a:latin typeface="Ubuntu Light" panose="020B0304030602030204" pitchFamily="34" charset="0"/>
                <a:ea typeface="Calibri" panose="020F0502020204030204" pitchFamily="34" charset="0"/>
                <a:cs typeface="Times New Roman" panose="02020603050405020304" pitchFamily="18" charset="0"/>
              </a:rPr>
              <a:t> et de votre enthousiasme.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Expressions du visage : Votre visage exprime vos émotions au public. Avec votre voix et vos gestes, il indique aux autres si vous êtes sérieux ou drôle, heureux ou triste.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gn="just">
              <a:lnSpc>
                <a:spcPct val="150000"/>
              </a:lnSpc>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Si vous racontez une belle histoire, mais que vous avez l’air inquiet ou triste, le public sera dérouté. Les expressions de votre visage doivent correspondre à vos paroles et à vos émotions.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Contact visuel : Votre regard doit être fixe et ne pas bouger rapidement d’un côté à l’autre ou de haut en bas. Un bon conseil : fixez du regard une personne dans le public jusqu’à ce que vous ayez fini de réfléchir. Ensuite, trouvez une personne à gauche, regardez-la et commencez votre déclaration. Puis, regardez une personne au centre et poursuivez votre déclaration. Enfin, regardez une personne à droite et enchaînez. Faites comme si vous ne parliez qu’à cette personne. Répétez ce procédé jusqu’à la fin de votre discours. Le contact visuel est beaucoup plus facile lorsque vous connaissez très bien votre discours. Vous n’avez pas besoin de le mémoriser en entier, mais il est utile d’en mémoriser certaines parties ou quelques phrases.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gn="just">
              <a:lnSpc>
                <a:spcPct val="150000"/>
              </a:lnSpc>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Petits mouvements : Certains mouvements corporels spécifiques expriment une pensée ou une émotion. Ils peuvent être faits avec la tête ou les épaules, mais la plupart sont faits avec les mains et les bras. Par exemple : lever les yeux au ciel, pointer du doigt, hausser les épaules, etc. Il est normal de faire de petits mouvements avec votre corps pendant votre discours, mais bouger trop peut être perturbant pour le public.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Mouvements de tout le corps : Votre posture et vos mouvements indiquent à tout le monde si vous êtes attentif, intéressé, engagé envers le public et confiant. Si vous pouvez vous tenir debout lors de votre discours, veillez à vous tenir aussi droit que possible. Soyez bien posé sur vos appuis, les pieds écartés. Si vous êtes assis pour le discours, parce que vous utilisez un fauteuil roulant, vous pouvez quand même veiller à vous tenir aussi droit que possible. Détendez vos épaules, gardez la poitrine bien droite et rentrez le ventre. Tout comme pour les petits mouvements, ayez conscience des mouvements de votre corps pendant votre discours. Il est facile de bouger beaucoup pendant un discours et de ne pas s’en rendre compte. Pour vous exercer, filmez-vous lors d’un discours et prêtez attention aux mouvements de votre corps.</a:t>
            </a:r>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41</a:t>
            </a:fld>
            <a:endParaRPr lang="en-US"/>
          </a:p>
        </p:txBody>
      </p:sp>
    </p:spTree>
    <p:extLst>
      <p:ext uri="{BB962C8B-B14F-4D97-AF65-F5344CB8AC3E}">
        <p14:creationId xmlns:p14="http://schemas.microsoft.com/office/powerpoint/2010/main" val="41128228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26475"/>
          </a:xfrm>
        </p:spPr>
        <p:txBody>
          <a:bodyPr>
            <a:normAutofit fontScale="92500" lnSpcReduction="10000"/>
          </a:bodyPr>
          <a:lstStyle/>
          <a:p>
            <a:pPr marL="0" marR="0" algn="just">
              <a:lnSpc>
                <a:spcPct val="150000"/>
              </a:lnSpc>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Pendant votre mandat de porte-parole, si vous intervenez suffisamment souvent, certaines choses vont mal se passer. Vous oublierez votre discours à la maison. Vous oublierez où vous en êtes dans votre discours et ce que vous étiez en train de dire. Vous viendrez à un événement en étant trop habillé ou pas assez.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Lorsque les choses tournent mal, tout ce que vous pouvez contrôler est votre réaction. Peu importe si c’était de votre faute ou celle d’un autre si quelque chose s’est mal passé. Vous ne pouvez pas changer le passé, donc inutile d’être trop contrarié par ça. Vous avez le droit d’être en colère ou triste pendant quelques instants, mais vous devez vous reprendre rapidement, parce que les gens continuent à compter sur vous.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Ne capitulez pas devant la situation. Continuez à parler et restez concentré.</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Le spectacle doit continuer.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Gardez votre sens de l’humour.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Respirez profondément.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Vous pouvez y arriver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42</a:t>
            </a:fld>
            <a:endParaRPr lang="en-US"/>
          </a:p>
        </p:txBody>
      </p:sp>
    </p:spTree>
    <p:extLst>
      <p:ext uri="{BB962C8B-B14F-4D97-AF65-F5344CB8AC3E}">
        <p14:creationId xmlns:p14="http://schemas.microsoft.com/office/powerpoint/2010/main" val="28382431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57471"/>
          </a:xfrm>
        </p:spPr>
        <p:txBody>
          <a:bodyPr>
            <a:normAutofit fontScale="92500" lnSpcReduction="10000"/>
          </a:bodyPr>
          <a:lstStyle/>
          <a:p>
            <a:pPr marL="0" marR="0" algn="just">
              <a:lnSpc>
                <a:spcPct val="150000"/>
              </a:lnSpc>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Pendant votre mandat de porte-parole, si vous intervenez suffisamment souvent, certaines choses vont mal se passer. Vous oublierez votre discours à la maison. Vous oublierez où vous en êtes dans votre discours et ce que vous étiez en train de dire. Vous viendrez à un événement en étant trop habillé ou pas assez.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Lorsque les choses tournent mal, tout ce que vous pouvez contrôler est votre réaction. Peu importe si c’était de votre faute ou celle d’un autre si quelque chose s’est mal passé. Vous ne pouvez pas changer le passé, donc inutile d’être trop contrarié par ça. Vous avez le droit d’être en colère ou triste pendant quelques instants, mais vous devez vous reprendre rapidement, parce que les gens continuent à compter sur vous.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Ne capitulez pas devant la situation. Continuez à parler et restez concentré.</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Le spectacle doit continuer.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Gardez votre sens de l’humour.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Respirez profondément.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Vous pouvez y arriver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43</a:t>
            </a:fld>
            <a:endParaRPr lang="en-US"/>
          </a:p>
        </p:txBody>
      </p:sp>
    </p:spTree>
    <p:extLst>
      <p:ext uri="{BB962C8B-B14F-4D97-AF65-F5344CB8AC3E}">
        <p14:creationId xmlns:p14="http://schemas.microsoft.com/office/powerpoint/2010/main" val="17193735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Terminez la séance en donnant des conseils sur les 3 choses à faire après avoir prononcé un discours.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Écoutez les critiques constructives de vos collègues orateurs.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Écoutez ce que disent les membres du public.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Symbol" panose="05050102010706020507" pitchFamily="18" charset="2"/>
              <a:buChar cha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Prenez des notes sur les changements nécessaires pour pouvoir vous améliorer pour les prochains discours.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En tant qu’animateur de cette leçon, terminez la séance en demandant aux participants s’ils ont des conseils supplémentaires à partager avec le groupe.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44</a:t>
            </a:fld>
            <a:endParaRPr lang="en-US"/>
          </a:p>
        </p:txBody>
      </p:sp>
    </p:spTree>
    <p:extLst>
      <p:ext uri="{BB962C8B-B14F-4D97-AF65-F5344CB8AC3E}">
        <p14:creationId xmlns:p14="http://schemas.microsoft.com/office/powerpoint/2010/main" val="20998505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45</a:t>
            </a:fld>
            <a:endParaRPr lang="en-US"/>
          </a:p>
        </p:txBody>
      </p:sp>
    </p:spTree>
    <p:extLst>
      <p:ext uri="{BB962C8B-B14F-4D97-AF65-F5344CB8AC3E}">
        <p14:creationId xmlns:p14="http://schemas.microsoft.com/office/powerpoint/2010/main" val="30155492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46</a:t>
            </a:fld>
            <a:endParaRPr lang="en-US"/>
          </a:p>
        </p:txBody>
      </p:sp>
    </p:spTree>
    <p:extLst>
      <p:ext uri="{BB962C8B-B14F-4D97-AF65-F5344CB8AC3E}">
        <p14:creationId xmlns:p14="http://schemas.microsoft.com/office/powerpoint/2010/main" val="38915037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08988"/>
          </a:xfrm>
        </p:spPr>
        <p:txBody>
          <a:bodyPr/>
          <a:lstStyle/>
          <a:p>
            <a:pPr marL="0" marR="0" lvl="0" indent="0" algn="l" defTabSz="457200" rtl="0" eaLnBrk="1" fontAlgn="auto" latinLnBrk="0" hangingPunct="1">
              <a:lnSpc>
                <a:spcPct val="150000"/>
              </a:lnSpc>
              <a:spcBef>
                <a:spcPts val="0"/>
              </a:spcBef>
              <a:spcAft>
                <a:spcPts val="0"/>
              </a:spcAft>
              <a:buClrTx/>
              <a:buSzTx/>
              <a:buFont typeface="+mj-lt"/>
              <a:buNone/>
              <a:tabLst>
                <a:tab pos="406400" algn="l"/>
                <a:tab pos="4000500" algn="ctr"/>
              </a:tabLst>
              <a:defRPr/>
            </a:pPr>
            <a:r>
              <a:rPr lang="fr-FR" sz="1200" b="1"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Les médias</a:t>
            </a:r>
            <a:r>
              <a:rPr lang="fr-FR" sz="12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 sont les </a:t>
            </a:r>
            <a:r>
              <a:rPr lang="fr-FR" sz="1200" dirty="0">
                <a:effectLst/>
                <a:latin typeface="Ubuntu Light" panose="020B0304030602030204" pitchFamily="34" charset="0"/>
                <a:ea typeface="Calibri" panose="020F0502020204030204" pitchFamily="34" charset="0"/>
                <a:cs typeface="Times New Roman" panose="02020603050405020304" pitchFamily="18" charset="0"/>
              </a:rPr>
              <a:t>moyens qu’utilisent les personnes pour donner et recevoir des informations. Celles-ci sont diffusées via une grande variété de médias ou de moyens.</a:t>
            </a:r>
            <a:endParaRPr lang="en-US" sz="1200" kern="1200" spc="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 typeface="+mj-lt"/>
              <a:buNone/>
              <a:tabLst>
                <a:tab pos="406400" algn="l"/>
                <a:tab pos="4000500" algn="ctr"/>
              </a:tabLst>
              <a:defRPr/>
            </a:pPr>
            <a:endParaRPr lang="en-US" sz="1200" kern="900" spc="-10" dirty="0">
              <a:effectLst/>
              <a:latin typeface="Ubuntu Light" panose="020B0304030602030204" pitchFamily="34" charset="0"/>
              <a:ea typeface="Times New Roman" panose="02020603050405020304" pitchFamily="18" charset="0"/>
              <a:cs typeface="Arial" panose="020B0604020202020204" pitchFamily="34" charset="0"/>
            </a:endParaRPr>
          </a:p>
          <a:p>
            <a:pPr marL="342900" marR="0" lvl="0" indent="-342900">
              <a:lnSpc>
                <a:spcPct val="150000"/>
              </a:lnSpc>
              <a:spcBef>
                <a:spcPts val="0"/>
              </a:spcBef>
              <a:spcAft>
                <a:spcPts val="0"/>
              </a:spcAft>
              <a:buFont typeface="+mj-lt"/>
              <a:buAutoNum type="arabicPeriod"/>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Activité 1 (5 minutes) : Demandez à tous les participants de partager quelques exemples et idées pour identifier les médias. Ils peuvent être aussi généraux ou détaillés qu’ils le souhaitent, cela vous aidera à avoir une idée de leurs connaissances antérieures et de leur exposition personnelle aux médias.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Ils peuvent communiquer via la zone de discussion ou en activant leur micro.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Après avoir passé en revue leurs réponses ensemble, partagez les exemples ci-dessous.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47</a:t>
            </a:fld>
            <a:endParaRPr lang="en-US"/>
          </a:p>
        </p:txBody>
      </p:sp>
    </p:spTree>
    <p:extLst>
      <p:ext uri="{BB962C8B-B14F-4D97-AF65-F5344CB8AC3E}">
        <p14:creationId xmlns:p14="http://schemas.microsoft.com/office/powerpoint/2010/main" val="31032073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Activité 1 (5 minutes) : Demandez à tous les participants de partager quelques exemples et idées pour identifier les médias. Ils peuvent être aussi généraux ou détaillés qu’ils le souhaitent, cela vous aidera à avoir une idée de leurs connaissances antérieures et de leur exposition personnelle aux médias.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Ils peuvent communiquer via la zone de discussion ou en activant leur micro.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Après avoir passé en revue leurs réponses ensemble, partagez les exemples ci-dessous.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48</a:t>
            </a:fld>
            <a:endParaRPr lang="en-US"/>
          </a:p>
        </p:txBody>
      </p:sp>
    </p:spTree>
    <p:extLst>
      <p:ext uri="{BB962C8B-B14F-4D97-AF65-F5344CB8AC3E}">
        <p14:creationId xmlns:p14="http://schemas.microsoft.com/office/powerpoint/2010/main" val="30244019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pPr marL="342900" marR="0" lvl="0" indent="-342900">
              <a:lnSpc>
                <a:spcPct val="150000"/>
              </a:lnSpc>
              <a:spcBef>
                <a:spcPts val="0"/>
              </a:spcBef>
              <a:spcAft>
                <a:spcPts val="0"/>
              </a:spcAft>
              <a:buFont typeface="+mj-lt"/>
              <a:buAutoNum type="arabicPeriod"/>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Activité 2 (5 minutes). Maintenant, nous allons faire un sondage pour savoir comment vous entrez en relation avec les médias. Quels sont les deux médias, parmi ceux que nous avons indiqués, que vous utilisez le plus pour recevoir et partager les informations ?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Vous ne pouvez sélectionner que deux options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fr-FR" sz="1200" i="1" kern="900" spc="-10" dirty="0">
                <a:effectLst/>
                <a:latin typeface="Ubuntu Light" panose="020B0304030602030204" pitchFamily="34" charset="0"/>
                <a:ea typeface="Times New Roman" panose="02020603050405020304" pitchFamily="18" charset="0"/>
                <a:cs typeface="Arial" panose="020B0604020202020204" pitchFamily="34" charset="0"/>
              </a:rPr>
              <a:t>* Incluez des exemples locaux.</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Télévision : chaînes nationales, locales et câblées (TF1, FR3, Canal Plus).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Radio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Journaux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Magazines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Internet : blogs, réseaux sociaux (Facebook, Instagram, Twitter), commentaires, podcasts.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50000"/>
              </a:lnSpc>
              <a:spcBef>
                <a:spcPts val="0"/>
              </a:spcBef>
              <a:spcAft>
                <a:spcPts val="0"/>
              </a:spcAft>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50000"/>
              </a:lnSpc>
              <a:spcBef>
                <a:spcPts val="0"/>
              </a:spcBef>
              <a:spcAft>
                <a:spcPts val="0"/>
              </a:spcAft>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Après avoir passé en revue les réponses, comparez la façon dont ce groupe reçoit les informations par rapport aux autres. Voici les </a:t>
            </a:r>
            <a:r>
              <a:rPr lang="fr-FR" sz="1200" b="1" kern="900" spc="-10" dirty="0">
                <a:effectLst/>
                <a:latin typeface="Ubuntu Light" panose="020B0304030602030204" pitchFamily="34" charset="0"/>
                <a:ea typeface="Times New Roman" panose="02020603050405020304" pitchFamily="18" charset="0"/>
                <a:cs typeface="Arial" panose="020B0604020202020204" pitchFamily="34" charset="0"/>
              </a:rPr>
              <a:t>sources d’informations qu’utilisent les personnes.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49</a:t>
            </a:fld>
            <a:endParaRPr lang="en-US"/>
          </a:p>
        </p:txBody>
      </p:sp>
    </p:spTree>
    <p:extLst>
      <p:ext uri="{BB962C8B-B14F-4D97-AF65-F5344CB8AC3E}">
        <p14:creationId xmlns:p14="http://schemas.microsoft.com/office/powerpoint/2010/main" val="1301258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*mentionnez comment les techniques utilisées pour briser la glace peuvent être un excellent moyen d’impliquer votre public dès le début</a:t>
            </a: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5</a:t>
            </a:fld>
            <a:endParaRPr lang="en-US"/>
          </a:p>
        </p:txBody>
      </p:sp>
    </p:spTree>
    <p:extLst>
      <p:ext uri="{BB962C8B-B14F-4D97-AF65-F5344CB8AC3E}">
        <p14:creationId xmlns:p14="http://schemas.microsoft.com/office/powerpoint/2010/main" val="2558140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Notre façon d’utiliser les médias a changé au fil des ans. Les informations se propagent désormais plus rapidement que jamais grâce aux réseaux sociaux. À présent, voyons la raison pour laquelle Special Olympics doit être présent dans les médias.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50</a:t>
            </a:fld>
            <a:endParaRPr lang="en-US"/>
          </a:p>
        </p:txBody>
      </p:sp>
    </p:spTree>
    <p:extLst>
      <p:ext uri="{BB962C8B-B14F-4D97-AF65-F5344CB8AC3E}">
        <p14:creationId xmlns:p14="http://schemas.microsoft.com/office/powerpoint/2010/main" val="22608312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41973"/>
          </a:xfrm>
        </p:spPr>
        <p:txBody>
          <a:bodyPr>
            <a:normAutofit fontScale="77500" lnSpcReduction="20000"/>
          </a:bodyPr>
          <a:lstStyle/>
          <a:p>
            <a:pPr marL="342900" marR="0" lvl="0" indent="-342900">
              <a:lnSpc>
                <a:spcPct val="150000"/>
              </a:lnSpc>
              <a:spcBef>
                <a:spcPts val="0"/>
              </a:spcBef>
              <a:spcAft>
                <a:spcPts val="0"/>
              </a:spcAft>
              <a:buFont typeface="+mj-lt"/>
              <a:buAutoNum type="arabicPeriod"/>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Activité 3 (25 minutes) : Special Olympics entretient une relation étroite et suivie avec les médias depuis la fondation officielle de Special Olympics en 1968. Ils couvrent nos événements, interviewent nos athlètes et nos responsables de programme, et aident à faire connaître la mission et le travail de Special Olympics dans le monde entier.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Regardons une vidéo de la façon dont les médias ont couvert l’aventure de l’équipe des États-Unis pendant les Jeux mondiaux à Abu Dhabi. </a:t>
            </a:r>
            <a:r>
              <a:rPr lang="fr-FR" sz="1200" i="1" kern="900" spc="-10" dirty="0">
                <a:effectLst/>
                <a:latin typeface="Ubuntu Light" panose="020B0304030602030204" pitchFamily="34" charset="0"/>
                <a:ea typeface="Times New Roman" panose="02020603050405020304" pitchFamily="18" charset="0"/>
                <a:cs typeface="Arial" panose="020B0604020202020204" pitchFamily="34" charset="0"/>
              </a:rPr>
              <a:t>* Incluez une vidéo d’interview locale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fr-FR" sz="1200" u="sng" kern="900" spc="-10" dirty="0">
                <a:solidFill>
                  <a:srgbClr val="0563C1"/>
                </a:solidFill>
                <a:effectLst/>
                <a:latin typeface="Ubuntu Light" panose="020B0304030602030204" pitchFamily="34" charset="0"/>
                <a:ea typeface="Times New Roman" panose="02020603050405020304" pitchFamily="18" charset="0"/>
                <a:cs typeface="Arial" panose="020B0604020202020204" pitchFamily="34" charset="0"/>
                <a:hlinkClick r:id="rId3"/>
              </a:rPr>
              <a:t>https://www.youtube.com/watch?v=9wn6pl-vW0s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Après avoir regardé la vidéo, allez dans les salles d’atelier et discutez des questions suivantes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De quelles manières les médias aident-ils Special Olympics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Pourquoi les médias sont-ils importants pour Special Olympics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50000"/>
              </a:lnSpc>
              <a:spcBef>
                <a:spcPts val="0"/>
              </a:spcBef>
              <a:spcAft>
                <a:spcPts val="0"/>
              </a:spcAft>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50000"/>
              </a:lnSpc>
              <a:spcBef>
                <a:spcPts val="0"/>
              </a:spcBef>
              <a:spcAft>
                <a:spcPts val="0"/>
              </a:spcAft>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Ensuite tout le monde se revient en tant que membre de son groupe pour partager avec les autres ce dont ils ont discuté.</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Terminez l’activité en partageant cette liste des façons dont les médias aident Special Olympics et vérifiez s’ils ont identifié tous les points et en ont ajouté d’autres.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Ils renforcent la crédibilité. Il peut-être nécessaire de définir/expliquer ce que nous entendons par « crédibilité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Ils ont une forte influence sur les attitudes et les comportements de la société</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Ils sensibilisent à notre organisation et informent sur notre mission.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Ils aident à lever des fonds.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Ils permettent de recruter de nouveaux bénévoles, entraîneurs et soutiens.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51</a:t>
            </a:fld>
            <a:endParaRPr lang="en-US"/>
          </a:p>
        </p:txBody>
      </p:sp>
    </p:spTree>
    <p:extLst>
      <p:ext uri="{BB962C8B-B14F-4D97-AF65-F5344CB8AC3E}">
        <p14:creationId xmlns:p14="http://schemas.microsoft.com/office/powerpoint/2010/main" val="4541767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743451"/>
          </a:xfrm>
        </p:spPr>
        <p:txBody>
          <a:bodyPr>
            <a:normAutofit fontScale="92500"/>
          </a:bodyPr>
          <a:lstStyle/>
          <a:p>
            <a:pPr marL="342900" marR="0" lvl="0" indent="-342900">
              <a:lnSpc>
                <a:spcPct val="150000"/>
              </a:lnSpc>
              <a:spcBef>
                <a:spcPts val="0"/>
              </a:spcBef>
              <a:spcAft>
                <a:spcPts val="0"/>
              </a:spcAft>
              <a:buFont typeface="+mj-lt"/>
              <a:buAutoNum type="arabicPeriod"/>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Expliquez comment les athlètes doivent être aux avant-postes de nos efforts d’implication médiatique parce qu’ils connaissent leur histoire mieux que nous. Le personnel, les entraîneurs ou les membres de leur famille ne devraient pas raconter leur histoire à leur place. Dans la plupart des cas où nous avons besoin que quelqu’un soit interviewé, les messagers internationaux sont les premiers vers lesquels nous nous tournons. Les athlètes peuvent être mis en lumière dans les médias soit à titre individuel, soit avec d’autres athlètes, le personnel de Special Olympics, des membres de la famille ou des entraîneurs. Les interviews que donnent les athlètes sont l’un des exemples courants d’intervention dans les médias.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À ce stade,</a:t>
            </a:r>
            <a:r>
              <a:rPr lang="fr-FR" sz="1200" u="sng" kern="900" spc="-10" dirty="0">
                <a:effectLst/>
                <a:latin typeface="Ubuntu Light" panose="020B0304030602030204" pitchFamily="34" charset="0"/>
                <a:ea typeface="Times New Roman" panose="02020603050405020304" pitchFamily="18" charset="0"/>
                <a:cs typeface="Arial" panose="020B0604020202020204" pitchFamily="34" charset="0"/>
              </a:rPr>
              <a:t> il est important de relier ceci à la leçon Partager votre histoire</a:t>
            </a: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Si vous voulez être dans les médias, vous devez connaître votre histoire. Construire votre histoire est quelque chose que vous devez faire avant de faire l’actualité.</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Parlons donc des interviews.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52</a:t>
            </a:fld>
            <a:endParaRPr lang="en-US"/>
          </a:p>
        </p:txBody>
      </p:sp>
    </p:spTree>
    <p:extLst>
      <p:ext uri="{BB962C8B-B14F-4D97-AF65-F5344CB8AC3E}">
        <p14:creationId xmlns:p14="http://schemas.microsoft.com/office/powerpoint/2010/main" val="18009922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53</a:t>
            </a:fld>
            <a:endParaRPr lang="en-US"/>
          </a:p>
        </p:txBody>
      </p:sp>
    </p:spTree>
    <p:extLst>
      <p:ext uri="{BB962C8B-B14F-4D97-AF65-F5344CB8AC3E}">
        <p14:creationId xmlns:p14="http://schemas.microsoft.com/office/powerpoint/2010/main" val="7307985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Si vous savez que vous allez être interviewé, passez en revue ces conseils et demandez à quelqu’un de vous aider à vous exercer. Comme dans un discours, dans une interview, il est important que vous soyez confiant quand vous témoignez.</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54</a:t>
            </a:fld>
            <a:endParaRPr lang="en-US"/>
          </a:p>
        </p:txBody>
      </p:sp>
    </p:spTree>
    <p:extLst>
      <p:ext uri="{BB962C8B-B14F-4D97-AF65-F5344CB8AC3E}">
        <p14:creationId xmlns:p14="http://schemas.microsoft.com/office/powerpoint/2010/main" val="38847485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Si vous savez que vous allez être interviewé, passez en revue ces conseils et demandez à quelqu’un de vous aider à vous exercer. Comme dans un discours, dans une interview, il est important que vous soyez confiant quand vous témoignez.</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55</a:t>
            </a:fld>
            <a:endParaRPr lang="en-US"/>
          </a:p>
        </p:txBody>
      </p:sp>
    </p:spTree>
    <p:extLst>
      <p:ext uri="{BB962C8B-B14F-4D97-AF65-F5344CB8AC3E}">
        <p14:creationId xmlns:p14="http://schemas.microsoft.com/office/powerpoint/2010/main" val="40967585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fr-FR" sz="1200" kern="900" spc="-10" dirty="0">
                <a:effectLst/>
                <a:latin typeface="Ubuntu Light" panose="020B0304030602030204" pitchFamily="34" charset="0"/>
                <a:ea typeface="Times New Roman" panose="02020603050405020304" pitchFamily="18" charset="0"/>
                <a:cs typeface="Arial" panose="020B0604020202020204" pitchFamily="34" charset="0"/>
              </a:rPr>
              <a:t>Alors que nous terminons cette leçon, peut-être que certains athlètes seront ravis d’être dans l’actualité et de partager leur histoire. Il est important de souligner que ces occasions sont habituellement créées et organisées par leur programme Special Olympics.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56</a:t>
            </a:fld>
            <a:endParaRPr lang="en-US"/>
          </a:p>
        </p:txBody>
      </p:sp>
    </p:spTree>
    <p:extLst>
      <p:ext uri="{BB962C8B-B14F-4D97-AF65-F5344CB8AC3E}">
        <p14:creationId xmlns:p14="http://schemas.microsoft.com/office/powerpoint/2010/main" val="34425270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57</a:t>
            </a:fld>
            <a:endParaRPr lang="en-US"/>
          </a:p>
        </p:txBody>
      </p:sp>
    </p:spTree>
    <p:extLst>
      <p:ext uri="{BB962C8B-B14F-4D97-AF65-F5344CB8AC3E}">
        <p14:creationId xmlns:p14="http://schemas.microsoft.com/office/powerpoint/2010/main" val="41183311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58</a:t>
            </a:fld>
            <a:endParaRPr lang="en-US"/>
          </a:p>
        </p:txBody>
      </p:sp>
    </p:spTree>
    <p:extLst>
      <p:ext uri="{BB962C8B-B14F-4D97-AF65-F5344CB8AC3E}">
        <p14:creationId xmlns:p14="http://schemas.microsoft.com/office/powerpoint/2010/main" val="623662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6</a:t>
            </a:fld>
            <a:endParaRPr lang="en-US"/>
          </a:p>
        </p:txBody>
      </p:sp>
    </p:spTree>
    <p:extLst>
      <p:ext uri="{BB962C8B-B14F-4D97-AF65-F5344CB8AC3E}">
        <p14:creationId xmlns:p14="http://schemas.microsoft.com/office/powerpoint/2010/main" val="459390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634962"/>
          </a:xfrm>
        </p:spPr>
        <p:txBody>
          <a:bodyPr>
            <a:normAutofit fontScale="92500" lnSpcReduction="10000"/>
          </a:bodyPr>
          <a:lstStyle/>
          <a:p>
            <a:pPr marL="0" marR="0">
              <a:lnSpc>
                <a:spcPct val="107000"/>
              </a:lnSpc>
              <a:spcBef>
                <a:spcPts val="0"/>
              </a:spcBef>
              <a:spcAft>
                <a:spcPts val="80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Le rôle d’un Porte-parole des athlètes/Messager international est de promouvoir, de sensibiliser et d’informer les autres personnes sur la mission, les avantages et l’orientation de Special Olympics. Le Porte-parole des athlètes peut utiliser la puissance de la prise de parole en public et des médias pour faire connaître le mouvement Special Olympics.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Un Porte-parole des athlètes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Comprend Special Olympics. </a:t>
            </a:r>
          </a:p>
          <a:p>
            <a:pPr marL="342900" marR="0" lvl="0" indent="-342900">
              <a:spcBef>
                <a:spcPts val="0"/>
              </a:spcBef>
              <a:spcAft>
                <a:spcPts val="0"/>
              </a:spcAft>
              <a:buFont typeface="Symbol" panose="05050102010706020507" pitchFamily="18" charset="2"/>
              <a:buChar cha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Connaît les données concernant Special Olympics.</a:t>
            </a:r>
          </a:p>
          <a:p>
            <a:pPr marL="342900" marR="0" lvl="0" indent="-342900">
              <a:spcBef>
                <a:spcPts val="0"/>
              </a:spcBef>
              <a:spcAft>
                <a:spcPts val="0"/>
              </a:spcAft>
              <a:buFont typeface="Symbol" panose="05050102010706020507" pitchFamily="18" charset="2"/>
              <a:buChar cha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Connaît les différentes façons d’informer les gens ; cela ne se limite pas aux interventions orales.</a:t>
            </a:r>
          </a:p>
          <a:p>
            <a:pPr marL="342900" marR="0" lvl="0" indent="-342900">
              <a:spcBef>
                <a:spcPts val="0"/>
              </a:spcBef>
              <a:spcAft>
                <a:spcPts val="0"/>
              </a:spcAft>
              <a:buFont typeface="Symbol" panose="05050102010706020507" pitchFamily="18" charset="2"/>
              <a:buChar cha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Sensibilise et fait la promotion de Special Olympics. </a:t>
            </a:r>
          </a:p>
          <a:p>
            <a:pPr marL="342900" marR="0" lvl="0" indent="-342900">
              <a:spcBef>
                <a:spcPts val="0"/>
              </a:spcBef>
              <a:spcAft>
                <a:spcPts val="0"/>
              </a:spcAft>
              <a:buFont typeface="Symbol" panose="05050102010706020507" pitchFamily="18" charset="2"/>
              <a:buChar cha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Représente Special Olympics.</a:t>
            </a:r>
          </a:p>
          <a:p>
            <a:pPr marL="0" marR="0">
              <a:lnSpc>
                <a:spcPct val="107000"/>
              </a:lnSpc>
              <a:spcBef>
                <a:spcPts val="0"/>
              </a:spcBef>
              <a:spcAft>
                <a:spcPts val="800"/>
              </a:spcAft>
            </a:pPr>
            <a:r>
              <a:rPr lang="fr-FR"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200" i="1" dirty="0">
                <a:effectLst/>
                <a:latin typeface="Ubuntu Light" panose="020B0304030602030204" pitchFamily="34" charset="0"/>
                <a:ea typeface="Calibri" panose="020F0502020204030204" pitchFamily="34" charset="0"/>
                <a:cs typeface="Times New Roman" panose="02020603050405020304" pitchFamily="18" charset="0"/>
              </a:rPr>
              <a:t>Remarque : Nous introduisons le terme Porte-parole des athlètes pour décrire toutes les façons dont les athlètes font la promotion de Special Olympics. Vous pouvez utiliser ce terme au lieu de Messager international ou continuer à utiliser Messager international en reconnaissant que le rôle va au-delà de la prise de parole en public, selon ce qui convient le mieux à votre programme.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200" i="1" dirty="0">
                <a:effectLst/>
                <a:latin typeface="Ubuntu Light" panose="020B0304030602030204" pitchFamily="34" charset="0"/>
                <a:ea typeface="Calibri" panose="020F0502020204030204" pitchFamily="34" charset="0"/>
                <a:cs typeface="Times New Roman" panose="02020603050405020304" pitchFamily="18" charset="0"/>
              </a:rPr>
              <a:t>Les athlètes qui suivent cette formation participent principalement au niveau national ou local. Les Messagers internationaux mondiaux Sargent Shriver </a:t>
            </a:r>
            <a:r>
              <a:rPr lang="fr-FR" sz="1200" i="1" dirty="0">
                <a:effectLst/>
                <a:latin typeface="Ubuntu Light" panose="020B0304030602030204" pitchFamily="34" charset="0"/>
                <a:ea typeface="Calibri" panose="020F0502020204030204" pitchFamily="34" charset="0"/>
                <a:cs typeface="Arial" panose="020B0604020202020204" pitchFamily="34" charset="0"/>
              </a:rPr>
              <a:t>sont </a:t>
            </a:r>
            <a:r>
              <a:rPr lang="fr-FR" sz="1200" i="1"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des athlètes de Special Olympics qui sont nommés porte-paroles pour diffuser le message et la vision du mouvement. Ils représentent leurs régions et leurs programmes pour un mandat spécifique. Si vous désirez en savoir plus sur les </a:t>
            </a:r>
            <a:r>
              <a:rPr lang="fr-FR" sz="1200" i="1" dirty="0">
                <a:effectLst/>
                <a:latin typeface="Ubuntu Light" panose="020B0304030602030204" pitchFamily="34" charset="0"/>
                <a:ea typeface="Calibri" panose="020F0502020204030204" pitchFamily="34" charset="0"/>
                <a:cs typeface="Times New Roman" panose="02020603050405020304" pitchFamily="18" charset="0"/>
              </a:rPr>
              <a:t>Messagers internationaux mondiaux Sargent Shriver, cliquez </a:t>
            </a:r>
            <a:r>
              <a:rPr lang="fr-FR" sz="1200" i="1" u="sng" dirty="0">
                <a:solidFill>
                  <a:srgbClr val="0563C1"/>
                </a:solidFill>
                <a:effectLst/>
                <a:latin typeface="Ubuntu Light" panose="020B0304030602030204" pitchFamily="34" charset="0"/>
                <a:ea typeface="Calibri" panose="020F0502020204030204" pitchFamily="34" charset="0"/>
                <a:cs typeface="Times New Roman" panose="02020603050405020304" pitchFamily="18" charset="0"/>
                <a:hlinkClick r:id="rId3"/>
              </a:rPr>
              <a:t>ici</a:t>
            </a:r>
            <a:r>
              <a:rPr lang="fr-FR" sz="1200" i="1" dirty="0">
                <a:effectLst/>
                <a:latin typeface="Ubuntu Light" panose="020B0304030602030204" pitchFamily="34" charset="0"/>
                <a:ea typeface="Calibri" panose="020F0502020204030204" pitchFamily="34"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7</a:t>
            </a:fld>
            <a:endParaRPr lang="en-US"/>
          </a:p>
        </p:txBody>
      </p:sp>
    </p:spTree>
    <p:extLst>
      <p:ext uri="{BB962C8B-B14F-4D97-AF65-F5344CB8AC3E}">
        <p14:creationId xmlns:p14="http://schemas.microsoft.com/office/powerpoint/2010/main" val="2476444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8</a:t>
            </a:fld>
            <a:endParaRPr lang="en-US"/>
          </a:p>
        </p:txBody>
      </p:sp>
    </p:spTree>
    <p:extLst>
      <p:ext uri="{BB962C8B-B14F-4D97-AF65-F5344CB8AC3E}">
        <p14:creationId xmlns:p14="http://schemas.microsoft.com/office/powerpoint/2010/main" val="2830552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9</a:t>
            </a:fld>
            <a:endParaRPr lang="en-US"/>
          </a:p>
        </p:txBody>
      </p:sp>
    </p:spTree>
    <p:extLst>
      <p:ext uri="{BB962C8B-B14F-4D97-AF65-F5344CB8AC3E}">
        <p14:creationId xmlns:p14="http://schemas.microsoft.com/office/powerpoint/2010/main" val="1391654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D90E6BF-6130-0D40-97DE-B7A2956CF058}"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413855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90E6BF-6130-0D40-97DE-B7A2956CF058}"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2387361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90E6BF-6130-0D40-97DE-B7A2956CF058}"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367591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90E6BF-6130-0D40-97DE-B7A2956CF058}"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2925442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90E6BF-6130-0D40-97DE-B7A2956CF058}"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612320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90E6BF-6130-0D40-97DE-B7A2956CF058}"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1569720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90E6BF-6130-0D40-97DE-B7A2956CF058}" type="datetimeFigureOut">
              <a:rPr lang="en-US" smtClean="0"/>
              <a:t>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118328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D90E6BF-6130-0D40-97DE-B7A2956CF058}" type="datetimeFigureOut">
              <a:rPr lang="en-US" smtClean="0"/>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3229235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90E6BF-6130-0D40-97DE-B7A2956CF058}" type="datetimeFigureOut">
              <a:rPr lang="en-US" smtClean="0"/>
              <a:t>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720806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90E6BF-6130-0D40-97DE-B7A2956CF058}"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122239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90E6BF-6130-0D40-97DE-B7A2956CF058}"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2219826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90E6BF-6130-0D40-97DE-B7A2956CF058}" type="datetimeFigureOut">
              <a:rPr lang="en-US" smtClean="0"/>
              <a:t>1/12/2022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B04227-7E0D-CC41-96C5-A6713E1AB6ED}" type="slidenum">
              <a:rPr lang="en-US" smtClean="0"/>
              <a:t>‹#›</a:t>
            </a:fld>
            <a:endParaRPr lang="en-US"/>
          </a:p>
        </p:txBody>
      </p:sp>
    </p:spTree>
    <p:extLst>
      <p:ext uri="{BB962C8B-B14F-4D97-AF65-F5344CB8AC3E}">
        <p14:creationId xmlns:p14="http://schemas.microsoft.com/office/powerpoint/2010/main" val="399504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www.espn.com/video/clip?id=23916328" TargetMode="Externa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www.youtube.com/watch?v=LQ3nhM3GBC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www.youtube.com/watch?v=ucnJXF09OkY" TargetMode="Externa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hyperlink" Target="https://www.youtube.com/watch?v=9wn6pl-vW0s" TargetMode="Externa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002E0E7-E398-7F4F-9787-4962DD66662B}"/>
              </a:ext>
            </a:extLst>
          </p:cNvPr>
          <p:cNvSpPr txBox="1">
            <a:spLocks/>
          </p:cNvSpPr>
          <p:nvPr/>
        </p:nvSpPr>
        <p:spPr>
          <a:xfrm>
            <a:off x="838199" y="5930153"/>
            <a:ext cx="6702632" cy="58802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Ubuntu" panose="020B0504030602030204" pitchFamily="34" charset="0"/>
                <a:ea typeface="+mj-ea"/>
                <a:cs typeface="+mj-cs"/>
              </a:defRPr>
            </a:lvl1pPr>
          </a:lstStyle>
          <a:p>
            <a:pPr algn="l"/>
            <a:r>
              <a:rPr lang="fr-FR" sz="2400" dirty="0">
                <a:solidFill>
                  <a:schemeClr val="bg1"/>
                </a:solidFill>
              </a:rPr>
              <a:t>Porte-parole des athlètes/Messager international</a:t>
            </a:r>
          </a:p>
        </p:txBody>
      </p:sp>
    </p:spTree>
    <p:extLst>
      <p:ext uri="{BB962C8B-B14F-4D97-AF65-F5344CB8AC3E}">
        <p14:creationId xmlns:p14="http://schemas.microsoft.com/office/powerpoint/2010/main" val="286031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65094" y="289265"/>
            <a:ext cx="10515600" cy="707913"/>
          </a:xfrm>
        </p:spPr>
        <p:txBody>
          <a:bodyPr/>
          <a:lstStyle/>
          <a:p>
            <a:r>
              <a:rPr lang="fr-FR" b="1" dirty="0">
                <a:solidFill>
                  <a:srgbClr val="016A5F"/>
                </a:solidFill>
              </a:rPr>
              <a:t>Partager votre histoire</a:t>
            </a:r>
          </a:p>
        </p:txBody>
      </p:sp>
      <p:cxnSp>
        <p:nvCxnSpPr>
          <p:cNvPr id="5" name="Straight Connector 4">
            <a:extLst>
              <a:ext uri="{FF2B5EF4-FFF2-40B4-BE49-F238E27FC236}">
                <a16:creationId xmlns:a16="http://schemas.microsoft.com/office/drawing/2014/main" id="{C0CA880D-92D2-624E-BD1E-4BE0064180D5}"/>
              </a:ext>
            </a:extLst>
          </p:cNvPr>
          <p:cNvCxnSpPr>
            <a:cxnSpLocks/>
          </p:cNvCxnSpPr>
          <p:nvPr/>
        </p:nvCxnSpPr>
        <p:spPr>
          <a:xfrm>
            <a:off x="11867734" y="1782904"/>
            <a:ext cx="0" cy="4479235"/>
          </a:xfrm>
          <a:prstGeom prst="line">
            <a:avLst/>
          </a:prstGeom>
          <a:ln w="63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1588635" y="1782904"/>
            <a:ext cx="0" cy="4479235"/>
          </a:xfrm>
          <a:prstGeom prst="line">
            <a:avLst/>
          </a:prstGeom>
          <a:ln w="3175000">
            <a:solidFill>
              <a:srgbClr val="016A5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788123"/>
            <a:ext cx="2819387" cy="921749"/>
          </a:xfrm>
        </p:spPr>
        <p:txBody>
          <a:bodyPr>
            <a:normAutofit/>
          </a:bodyPr>
          <a:lstStyle/>
          <a:p>
            <a:pPr marL="0" indent="0" algn="just">
              <a:lnSpc>
                <a:spcPct val="150000"/>
              </a:lnSpc>
              <a:buNone/>
            </a:pPr>
            <a:r>
              <a:rPr lang="fr-FR" sz="3200" b="1" dirty="0">
                <a:solidFill>
                  <a:srgbClr val="179984"/>
                </a:solidFill>
              </a:rPr>
              <a:t>Activité 1</a:t>
            </a:r>
          </a:p>
        </p:txBody>
      </p:sp>
      <p:pic>
        <p:nvPicPr>
          <p:cNvPr id="8" name="Picture 7">
            <a:extLst>
              <a:ext uri="{FF2B5EF4-FFF2-40B4-BE49-F238E27FC236}">
                <a16:creationId xmlns:a16="http://schemas.microsoft.com/office/drawing/2014/main" id="{B20D926E-614A-FE4C-A6F9-9971C9323545}"/>
              </a:ext>
            </a:extLst>
          </p:cNvPr>
          <p:cNvPicPr>
            <a:picLocks noChangeAspect="1"/>
          </p:cNvPicPr>
          <p:nvPr/>
        </p:nvPicPr>
        <p:blipFill>
          <a:blip r:embed="rId4"/>
          <a:stretch>
            <a:fillRect/>
          </a:stretch>
        </p:blipFill>
        <p:spPr>
          <a:xfrm>
            <a:off x="2610963" y="1782904"/>
            <a:ext cx="8958471" cy="4479236"/>
          </a:xfrm>
          <a:prstGeom prst="rect">
            <a:avLst/>
          </a:prstGeom>
        </p:spPr>
      </p:pic>
      <p:sp>
        <p:nvSpPr>
          <p:cNvPr id="9" name="Content Placeholder 2">
            <a:extLst>
              <a:ext uri="{FF2B5EF4-FFF2-40B4-BE49-F238E27FC236}">
                <a16:creationId xmlns:a16="http://schemas.microsoft.com/office/drawing/2014/main" id="{E01C23F6-F7BF-AC4A-BA98-2DA3650C177B}"/>
              </a:ext>
            </a:extLst>
          </p:cNvPr>
          <p:cNvSpPr txBox="1">
            <a:spLocks/>
          </p:cNvSpPr>
          <p:nvPr/>
        </p:nvSpPr>
        <p:spPr>
          <a:xfrm>
            <a:off x="2610963" y="6069877"/>
            <a:ext cx="2819387" cy="921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fr-FR" sz="3200" b="1" dirty="0">
                <a:solidFill>
                  <a:srgbClr val="179984"/>
                </a:solidFill>
                <a:hlinkClick r:id="rId5"/>
              </a:rPr>
              <a:t>vidéo</a:t>
            </a:r>
            <a:endParaRPr lang="en-US" sz="3200" b="1" dirty="0">
              <a:solidFill>
                <a:srgbClr val="179984"/>
              </a:solidFill>
            </a:endParaRPr>
          </a:p>
        </p:txBody>
      </p:sp>
      <p:sp>
        <p:nvSpPr>
          <p:cNvPr id="10" name="TextBox 9">
            <a:extLst>
              <a:ext uri="{FF2B5EF4-FFF2-40B4-BE49-F238E27FC236}">
                <a16:creationId xmlns:a16="http://schemas.microsoft.com/office/drawing/2014/main" id="{DCF77968-82D6-44B7-972A-10B6FD2BB29C}"/>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1090614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313766" y="515179"/>
            <a:ext cx="4215102" cy="1267725"/>
          </a:xfrm>
        </p:spPr>
        <p:txBody>
          <a:bodyPr>
            <a:normAutofit fontScale="90000"/>
          </a:bodyPr>
          <a:lstStyle/>
          <a:p>
            <a:r>
              <a:rPr lang="fr-FR" b="1" dirty="0">
                <a:solidFill>
                  <a:srgbClr val="016A5F"/>
                </a:solidFill>
              </a:rPr>
              <a:t>Pourquoi votre histoire est-elle importante ?</a:t>
            </a:r>
          </a:p>
        </p:txBody>
      </p:sp>
      <p:cxnSp>
        <p:nvCxnSpPr>
          <p:cNvPr id="5" name="Straight Connector 4">
            <a:extLst>
              <a:ext uri="{FF2B5EF4-FFF2-40B4-BE49-F238E27FC236}">
                <a16:creationId xmlns:a16="http://schemas.microsoft.com/office/drawing/2014/main" id="{C0CA880D-92D2-624E-BD1E-4BE0064180D5}"/>
              </a:ext>
            </a:extLst>
          </p:cNvPr>
          <p:cNvCxnSpPr>
            <a:cxnSpLocks/>
          </p:cNvCxnSpPr>
          <p:nvPr/>
        </p:nvCxnSpPr>
        <p:spPr>
          <a:xfrm>
            <a:off x="11867734" y="1782904"/>
            <a:ext cx="0" cy="4479235"/>
          </a:xfrm>
          <a:prstGeom prst="line">
            <a:avLst/>
          </a:prstGeom>
          <a:ln w="63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6096000" y="2378765"/>
            <a:ext cx="0" cy="4479235"/>
          </a:xfrm>
          <a:prstGeom prst="line">
            <a:avLst/>
          </a:prstGeom>
          <a:ln w="3175000">
            <a:solidFill>
              <a:srgbClr val="016A5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D6EC788-36FF-9843-95EE-E82DE19C58FC}"/>
              </a:ext>
            </a:extLst>
          </p:cNvPr>
          <p:cNvPicPr>
            <a:picLocks noChangeAspect="1"/>
          </p:cNvPicPr>
          <p:nvPr/>
        </p:nvPicPr>
        <p:blipFill>
          <a:blip r:embed="rId4"/>
          <a:srcRect/>
          <a:stretch/>
        </p:blipFill>
        <p:spPr>
          <a:xfrm>
            <a:off x="4735939" y="294238"/>
            <a:ext cx="7131795" cy="5967544"/>
          </a:xfrm>
          <a:prstGeom prst="rect">
            <a:avLst/>
          </a:prstGeom>
        </p:spPr>
      </p:pic>
      <p:sp>
        <p:nvSpPr>
          <p:cNvPr id="12" name="TextBox 11">
            <a:extLst>
              <a:ext uri="{FF2B5EF4-FFF2-40B4-BE49-F238E27FC236}">
                <a16:creationId xmlns:a16="http://schemas.microsoft.com/office/drawing/2014/main" id="{1C51D892-86B3-474D-A464-5212C27B15F6}"/>
              </a:ext>
            </a:extLst>
          </p:cNvPr>
          <p:cNvSpPr txBox="1"/>
          <p:nvPr/>
        </p:nvSpPr>
        <p:spPr>
          <a:xfrm>
            <a:off x="324265" y="2962116"/>
            <a:ext cx="3411712" cy="3093154"/>
          </a:xfrm>
          <a:prstGeom prst="rect">
            <a:avLst/>
          </a:prstGeom>
          <a:noFill/>
        </p:spPr>
        <p:txBody>
          <a:bodyPr wrap="square">
            <a:spAutoFit/>
          </a:bodyPr>
          <a:lstStyle/>
          <a:p>
            <a:pPr marR="0" lvl="0">
              <a:lnSpc>
                <a:spcPct val="150000"/>
              </a:lnSpc>
              <a:spcBef>
                <a:spcPts val="0"/>
              </a:spcBef>
              <a:spcAft>
                <a:spcPts val="0"/>
              </a:spcAft>
              <a:buSzPts val="1000"/>
              <a:tabLst>
                <a:tab pos="406400" algn="l"/>
                <a:tab pos="4000500" algn="ctr"/>
              </a:tabLst>
            </a:pPr>
            <a:r>
              <a:rPr lang="fr-FR" sz="2800" kern="900" spc="-10" dirty="0">
                <a:effectLst/>
                <a:latin typeface="Ubuntu Light" panose="020B0304030602030204" pitchFamily="34" charset="0"/>
                <a:ea typeface="Times New Roman" panose="02020603050405020304" pitchFamily="18" charset="0"/>
                <a:cs typeface="Arial" panose="020B0604020202020204" pitchFamily="34" charset="0"/>
              </a:rPr>
              <a:t>Des histoires vraies.</a:t>
            </a:r>
          </a:p>
          <a:p>
            <a:pPr>
              <a:lnSpc>
                <a:spcPct val="150000"/>
              </a:lnSpc>
              <a:buSzPts val="1000"/>
              <a:tabLst>
                <a:tab pos="406400" algn="l"/>
                <a:tab pos="4000500" algn="ctr"/>
              </a:tabLst>
            </a:pPr>
            <a:r>
              <a:rPr lang="fr-FR" sz="2800" kern="900" spc="-10" dirty="0">
                <a:effectLst/>
                <a:latin typeface="Ubuntu Light" panose="020B0304030602030204" pitchFamily="34" charset="0"/>
                <a:ea typeface="Times New Roman" panose="02020603050405020304" pitchFamily="18" charset="0"/>
                <a:cs typeface="Arial" panose="020B0604020202020204" pitchFamily="34" charset="0"/>
              </a:rPr>
              <a:t>Créent des liens avec les gens.</a:t>
            </a:r>
          </a:p>
          <a:p>
            <a:pPr marR="0" lvl="0">
              <a:lnSpc>
                <a:spcPct val="150000"/>
              </a:lnSpc>
              <a:spcBef>
                <a:spcPts val="0"/>
              </a:spcBef>
              <a:spcAft>
                <a:spcPts val="0"/>
              </a:spcAft>
              <a:buSzPts val="1000"/>
              <a:tabLst>
                <a:tab pos="406400" algn="l"/>
                <a:tab pos="4000500" algn="ctr"/>
              </a:tabLst>
            </a:pPr>
            <a:endParaRPr lang="en-US" sz="2800" kern="900" spc="-10" dirty="0">
              <a:latin typeface="Ubuntu Light" panose="020B0304030602030204" pitchFamily="34"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SzPts val="1000"/>
              <a:buFont typeface="Symbol" panose="05050102010706020507" pitchFamily="18" charset="2"/>
              <a:buChar char=""/>
              <a:tabLst>
                <a:tab pos="406400" algn="l"/>
                <a:tab pos="4000500" algn="ctr"/>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1843490-6B3E-4A69-B86E-CFC9AE39C848}"/>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836129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fr-FR" dirty="0"/>
              <a:t>Construire votre histoire</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Activité 2</a:t>
            </a:r>
          </a:p>
        </p:txBody>
      </p:sp>
      <p:sp>
        <p:nvSpPr>
          <p:cNvPr id="8" name="Content Placeholder 2">
            <a:extLst>
              <a:ext uri="{FF2B5EF4-FFF2-40B4-BE49-F238E27FC236}">
                <a16:creationId xmlns:a16="http://schemas.microsoft.com/office/drawing/2014/main" id="{87CD6C9E-B840-EA48-A01A-7FA04115BFF6}"/>
              </a:ext>
            </a:extLst>
          </p:cNvPr>
          <p:cNvSpPr>
            <a:spLocks noGrp="1"/>
          </p:cNvSpPr>
          <p:nvPr>
            <p:ph idx="1"/>
          </p:nvPr>
        </p:nvSpPr>
        <p:spPr>
          <a:xfrm>
            <a:off x="838199" y="2316100"/>
            <a:ext cx="11161145" cy="3516315"/>
          </a:xfrm>
        </p:spPr>
        <p:txBody>
          <a:bodyPr>
            <a:noAutofit/>
          </a:bodyPr>
          <a:lstStyle/>
          <a:p>
            <a:pPr>
              <a:lnSpc>
                <a:spcPct val="95000"/>
              </a:lnSpc>
              <a:spcBef>
                <a:spcPts val="0"/>
              </a:spcBef>
              <a:spcAft>
                <a:spcPts val="800"/>
              </a:spcAft>
            </a:pPr>
            <a:r>
              <a:rPr lang="fr-FR" dirty="0">
                <a:ea typeface="Calibri" panose="020F0502020204030204" pitchFamily="34" charset="0"/>
                <a:cs typeface="Times New Roman" panose="02020603050405020304" pitchFamily="18" charset="0"/>
              </a:rPr>
              <a:t>De quelle manière vous êtes-vous conduit en leader sur le terrain ou en dehors ?</a:t>
            </a:r>
          </a:p>
          <a:p>
            <a:pPr>
              <a:lnSpc>
                <a:spcPct val="95000"/>
              </a:lnSpc>
              <a:spcBef>
                <a:spcPts val="0"/>
              </a:spcBef>
              <a:spcAft>
                <a:spcPts val="800"/>
              </a:spcAft>
            </a:pPr>
            <a:r>
              <a:rPr lang="fr-FR" dirty="0">
                <a:ea typeface="Calibri" panose="020F0502020204030204" pitchFamily="34" charset="0"/>
                <a:cs typeface="Times New Roman" panose="02020603050405020304" pitchFamily="18" charset="0"/>
              </a:rPr>
              <a:t>Parlez-nous de vos moments les plus glorieux ou les plus mémorables. Qu’avez-vous ressenti à cette occasion ?</a:t>
            </a:r>
          </a:p>
          <a:p>
            <a:pPr>
              <a:lnSpc>
                <a:spcPct val="95000"/>
              </a:lnSpc>
              <a:spcBef>
                <a:spcPts val="0"/>
              </a:spcBef>
              <a:spcAft>
                <a:spcPts val="800"/>
              </a:spcAft>
            </a:pPr>
            <a:r>
              <a:rPr lang="fr-FR" dirty="0">
                <a:ea typeface="Calibri" panose="020F0502020204030204" pitchFamily="34" charset="0"/>
                <a:cs typeface="Times New Roman" panose="02020603050405020304" pitchFamily="18" charset="0"/>
              </a:rPr>
              <a:t>Comment votre histoire révèle-t-elle vos talents ou compétences ?</a:t>
            </a:r>
          </a:p>
          <a:p>
            <a:pPr>
              <a:lnSpc>
                <a:spcPct val="95000"/>
              </a:lnSpc>
              <a:spcBef>
                <a:spcPts val="0"/>
              </a:spcBef>
              <a:spcAft>
                <a:spcPts val="800"/>
              </a:spcAft>
            </a:pPr>
            <a:r>
              <a:rPr lang="fr-FR" dirty="0">
                <a:ea typeface="Calibri" panose="020F0502020204030204" pitchFamily="34" charset="0"/>
                <a:cs typeface="Times New Roman" panose="02020603050405020304" pitchFamily="18" charset="0"/>
              </a:rPr>
              <a:t>Quel est votre but en tant qu’athlète leader ?</a:t>
            </a:r>
          </a:p>
          <a:p>
            <a:pPr>
              <a:lnSpc>
                <a:spcPct val="95000"/>
              </a:lnSpc>
              <a:spcBef>
                <a:spcPts val="0"/>
              </a:spcBef>
              <a:spcAft>
                <a:spcPts val="800"/>
              </a:spcAft>
            </a:pPr>
            <a:r>
              <a:rPr lang="fr-FR" dirty="0">
                <a:ea typeface="Calibri" panose="020F0502020204030204" pitchFamily="34" charset="0"/>
                <a:cs typeface="Times New Roman" panose="02020603050405020304" pitchFamily="18" charset="0"/>
              </a:rPr>
              <a:t>Pouvez-vous citer une chose que vous souhaitez que chacun connaisse à votre sujet ?</a:t>
            </a:r>
          </a:p>
        </p:txBody>
      </p:sp>
      <p:sp>
        <p:nvSpPr>
          <p:cNvPr id="5" name="TextBox 4">
            <a:extLst>
              <a:ext uri="{FF2B5EF4-FFF2-40B4-BE49-F238E27FC236}">
                <a16:creationId xmlns:a16="http://schemas.microsoft.com/office/drawing/2014/main" id="{CDC88385-5091-4498-BBE8-D2D4D3D44A81}"/>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12253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fr-FR" dirty="0"/>
              <a:t>Construire votre histoire</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Activité 2</a:t>
            </a:r>
          </a:p>
        </p:txBody>
      </p:sp>
      <p:sp>
        <p:nvSpPr>
          <p:cNvPr id="8" name="Content Placeholder 2">
            <a:extLst>
              <a:ext uri="{FF2B5EF4-FFF2-40B4-BE49-F238E27FC236}">
                <a16:creationId xmlns:a16="http://schemas.microsoft.com/office/drawing/2014/main" id="{87CD6C9E-B840-EA48-A01A-7FA04115BFF6}"/>
              </a:ext>
            </a:extLst>
          </p:cNvPr>
          <p:cNvSpPr>
            <a:spLocks noGrp="1"/>
          </p:cNvSpPr>
          <p:nvPr>
            <p:ph idx="1"/>
          </p:nvPr>
        </p:nvSpPr>
        <p:spPr>
          <a:xfrm>
            <a:off x="838200" y="3186023"/>
            <a:ext cx="10515600" cy="2437371"/>
          </a:xfrm>
        </p:spPr>
        <p:txBody>
          <a:bodyPr>
            <a:normAutofit/>
          </a:bodyPr>
          <a:lstStyle/>
          <a:p>
            <a:pPr>
              <a:lnSpc>
                <a:spcPct val="107000"/>
              </a:lnSpc>
              <a:spcBef>
                <a:spcPts val="0"/>
              </a:spcBef>
              <a:spcAft>
                <a:spcPts val="800"/>
              </a:spcAft>
            </a:pPr>
            <a:r>
              <a:rPr lang="fr-FR" dirty="0">
                <a:ea typeface="Calibri" panose="020F0502020204030204" pitchFamily="34" charset="0"/>
                <a:cs typeface="Times New Roman" panose="02020603050405020304" pitchFamily="18" charset="0"/>
              </a:rPr>
              <a:t>Votre parcours en tant qu’athlète de compétition.</a:t>
            </a:r>
          </a:p>
          <a:p>
            <a:pPr>
              <a:lnSpc>
                <a:spcPct val="107000"/>
              </a:lnSpc>
              <a:spcBef>
                <a:spcPts val="0"/>
              </a:spcBef>
              <a:spcAft>
                <a:spcPts val="800"/>
              </a:spcAft>
            </a:pPr>
            <a:r>
              <a:rPr lang="fr-FR" dirty="0">
                <a:ea typeface="Calibri" panose="020F0502020204030204" pitchFamily="34" charset="0"/>
                <a:cs typeface="Times New Roman" panose="02020603050405020304" pitchFamily="18" charset="0"/>
              </a:rPr>
              <a:t>Votre rôle de leadership en tant qu’athlète leader.</a:t>
            </a:r>
          </a:p>
          <a:p>
            <a:pPr>
              <a:lnSpc>
                <a:spcPct val="107000"/>
              </a:lnSpc>
              <a:spcBef>
                <a:spcPts val="0"/>
              </a:spcBef>
              <a:spcAft>
                <a:spcPts val="800"/>
              </a:spcAft>
            </a:pPr>
            <a:r>
              <a:rPr lang="fr-FR" dirty="0">
                <a:ea typeface="Calibri" panose="020F0502020204030204" pitchFamily="34" charset="0"/>
                <a:cs typeface="Times New Roman" panose="02020603050405020304" pitchFamily="18" charset="0"/>
              </a:rPr>
              <a:t>Votre travail et votre vie indépendante actuelle.</a:t>
            </a:r>
          </a:p>
          <a:p>
            <a:pPr>
              <a:lnSpc>
                <a:spcPct val="107000"/>
              </a:lnSpc>
              <a:spcBef>
                <a:spcPts val="0"/>
              </a:spcBef>
              <a:spcAft>
                <a:spcPts val="800"/>
              </a:spcAft>
            </a:pPr>
            <a:r>
              <a:rPr lang="fr-FR" dirty="0">
                <a:ea typeface="Calibri" panose="020F0502020204030204" pitchFamily="34" charset="0"/>
                <a:cs typeface="Times New Roman" panose="02020603050405020304" pitchFamily="18" charset="0"/>
              </a:rPr>
              <a:t>Votre vie et les obstacles que vous avez rencontrés.</a:t>
            </a:r>
          </a:p>
        </p:txBody>
      </p:sp>
      <p:sp>
        <p:nvSpPr>
          <p:cNvPr id="5" name="Title 1">
            <a:extLst>
              <a:ext uri="{FF2B5EF4-FFF2-40B4-BE49-F238E27FC236}">
                <a16:creationId xmlns:a16="http://schemas.microsoft.com/office/drawing/2014/main" id="{3A4A187D-0C97-0342-BB24-BDECA483A07A}"/>
              </a:ext>
            </a:extLst>
          </p:cNvPr>
          <p:cNvSpPr txBox="1">
            <a:spLocks/>
          </p:cNvSpPr>
          <p:nvPr/>
        </p:nvSpPr>
        <p:spPr>
          <a:xfrm>
            <a:off x="838200" y="233917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i="1" dirty="0">
                <a:solidFill>
                  <a:srgbClr val="179984"/>
                </a:solidFill>
              </a:rPr>
              <a:t>Qu’est-ce qui est au cœur de votre histoire ?</a:t>
            </a:r>
          </a:p>
        </p:txBody>
      </p:sp>
      <p:sp>
        <p:nvSpPr>
          <p:cNvPr id="6" name="TextBox 5">
            <a:extLst>
              <a:ext uri="{FF2B5EF4-FFF2-40B4-BE49-F238E27FC236}">
                <a16:creationId xmlns:a16="http://schemas.microsoft.com/office/drawing/2014/main" id="{FACA25F0-83CD-4313-8477-10E41CAEECA8}"/>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370827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fr-FR" dirty="0"/>
              <a:t>Construire votre histoire</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Activité 2</a:t>
            </a:r>
          </a:p>
        </p:txBody>
      </p:sp>
      <p:sp>
        <p:nvSpPr>
          <p:cNvPr id="8" name="Content Placeholder 2">
            <a:extLst>
              <a:ext uri="{FF2B5EF4-FFF2-40B4-BE49-F238E27FC236}">
                <a16:creationId xmlns:a16="http://schemas.microsoft.com/office/drawing/2014/main" id="{87CD6C9E-B840-EA48-A01A-7FA04115BFF6}"/>
              </a:ext>
            </a:extLst>
          </p:cNvPr>
          <p:cNvSpPr>
            <a:spLocks noGrp="1"/>
          </p:cNvSpPr>
          <p:nvPr>
            <p:ph idx="1"/>
          </p:nvPr>
        </p:nvSpPr>
        <p:spPr>
          <a:xfrm>
            <a:off x="838200" y="3737080"/>
            <a:ext cx="6686006" cy="2437371"/>
          </a:xfrm>
        </p:spPr>
        <p:txBody>
          <a:bodyPr>
            <a:normAutofit/>
          </a:bodyPr>
          <a:lstStyle/>
          <a:p>
            <a:pPr>
              <a:lnSpc>
                <a:spcPct val="107000"/>
              </a:lnSpc>
              <a:spcBef>
                <a:spcPts val="0"/>
              </a:spcBef>
              <a:spcAft>
                <a:spcPts val="800"/>
              </a:spcAft>
            </a:pPr>
            <a:r>
              <a:rPr lang="fr-FR" spc="-20" dirty="0">
                <a:ea typeface="Calibri" panose="020F0502020204030204" pitchFamily="34" charset="0"/>
                <a:cs typeface="Times New Roman" panose="02020603050405020304" pitchFamily="18" charset="0"/>
              </a:rPr>
              <a:t>Incluez tous les détails propres à votre témoignage. Y a-t-il des coïncidences ou des moments choquants ou surprenants qui ressortent de </a:t>
            </a:r>
            <a:br>
              <a:rPr lang="fr-FR" spc="-20" dirty="0">
                <a:ea typeface="Calibri" panose="020F0502020204030204" pitchFamily="34" charset="0"/>
                <a:cs typeface="Times New Roman" panose="02020603050405020304" pitchFamily="18" charset="0"/>
              </a:rPr>
            </a:br>
            <a:r>
              <a:rPr lang="fr-FR" spc="-20" dirty="0">
                <a:ea typeface="Calibri" panose="020F0502020204030204" pitchFamily="34" charset="0"/>
                <a:cs typeface="Times New Roman" panose="02020603050405020304" pitchFamily="18" charset="0"/>
              </a:rPr>
              <a:t>votre histoire ?</a:t>
            </a:r>
          </a:p>
        </p:txBody>
      </p:sp>
      <p:sp>
        <p:nvSpPr>
          <p:cNvPr id="5" name="Title 1">
            <a:extLst>
              <a:ext uri="{FF2B5EF4-FFF2-40B4-BE49-F238E27FC236}">
                <a16:creationId xmlns:a16="http://schemas.microsoft.com/office/drawing/2014/main" id="{3A4A187D-0C97-0342-BB24-BDECA483A07A}"/>
              </a:ext>
            </a:extLst>
          </p:cNvPr>
          <p:cNvSpPr txBox="1">
            <a:spLocks/>
          </p:cNvSpPr>
          <p:nvPr/>
        </p:nvSpPr>
        <p:spPr>
          <a:xfrm>
            <a:off x="838200" y="2339170"/>
            <a:ext cx="6085114" cy="11965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i="1" dirty="0">
                <a:solidFill>
                  <a:srgbClr val="179984"/>
                </a:solidFill>
              </a:rPr>
              <a:t>Décrivez </a:t>
            </a:r>
            <a:r>
              <a:rPr lang="fr-FR" sz="2800" b="1" dirty="0">
                <a:solidFill>
                  <a:srgbClr val="179984"/>
                </a:solidFill>
              </a:rPr>
              <a:t>l’avant </a:t>
            </a:r>
            <a:r>
              <a:rPr lang="fr-FR" sz="2800" b="1" i="1" dirty="0">
                <a:solidFill>
                  <a:srgbClr val="179984"/>
                </a:solidFill>
              </a:rPr>
              <a:t>et </a:t>
            </a:r>
            <a:r>
              <a:rPr lang="fr-FR" sz="2800" b="1" dirty="0">
                <a:solidFill>
                  <a:srgbClr val="179984"/>
                </a:solidFill>
              </a:rPr>
              <a:t>l’après</a:t>
            </a:r>
            <a:r>
              <a:rPr lang="fr-FR" sz="2800" b="1" i="1" dirty="0">
                <a:solidFill>
                  <a:srgbClr val="179984"/>
                </a:solidFill>
              </a:rPr>
              <a:t>. Par exemple, qu’est-ce qui a changé ? </a:t>
            </a:r>
          </a:p>
        </p:txBody>
      </p:sp>
      <p:pic>
        <p:nvPicPr>
          <p:cNvPr id="6" name="Picture 5">
            <a:extLst>
              <a:ext uri="{FF2B5EF4-FFF2-40B4-BE49-F238E27FC236}">
                <a16:creationId xmlns:a16="http://schemas.microsoft.com/office/drawing/2014/main" id="{B2C72A05-ADCF-3B4A-A2E9-E735F159EBF8}"/>
              </a:ext>
            </a:extLst>
          </p:cNvPr>
          <p:cNvPicPr>
            <a:picLocks noChangeAspect="1"/>
          </p:cNvPicPr>
          <p:nvPr/>
        </p:nvPicPr>
        <p:blipFill>
          <a:blip r:embed="rId4"/>
          <a:stretch>
            <a:fillRect/>
          </a:stretch>
        </p:blipFill>
        <p:spPr>
          <a:xfrm>
            <a:off x="7801610" y="0"/>
            <a:ext cx="4127500" cy="6858000"/>
          </a:xfrm>
          <a:prstGeom prst="rect">
            <a:avLst/>
          </a:prstGeom>
        </p:spPr>
      </p:pic>
    </p:spTree>
    <p:extLst>
      <p:ext uri="{BB962C8B-B14F-4D97-AF65-F5344CB8AC3E}">
        <p14:creationId xmlns:p14="http://schemas.microsoft.com/office/powerpoint/2010/main" val="2390342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fr-FR" dirty="0"/>
              <a:t>Construire votre histoire</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Activité 2</a:t>
            </a:r>
          </a:p>
        </p:txBody>
      </p:sp>
      <p:sp>
        <p:nvSpPr>
          <p:cNvPr id="8" name="Content Placeholder 2">
            <a:extLst>
              <a:ext uri="{FF2B5EF4-FFF2-40B4-BE49-F238E27FC236}">
                <a16:creationId xmlns:a16="http://schemas.microsoft.com/office/drawing/2014/main" id="{87CD6C9E-B840-EA48-A01A-7FA04115BFF6}"/>
              </a:ext>
            </a:extLst>
          </p:cNvPr>
          <p:cNvSpPr>
            <a:spLocks noGrp="1"/>
          </p:cNvSpPr>
          <p:nvPr>
            <p:ph idx="1"/>
          </p:nvPr>
        </p:nvSpPr>
        <p:spPr>
          <a:xfrm>
            <a:off x="838199" y="2027783"/>
            <a:ext cx="11353801" cy="4283282"/>
          </a:xfrm>
        </p:spPr>
        <p:txBody>
          <a:bodyPr>
            <a:noAutofit/>
          </a:bodyPr>
          <a:lstStyle/>
          <a:p>
            <a:pPr>
              <a:lnSpc>
                <a:spcPct val="85000"/>
              </a:lnSpc>
              <a:spcBef>
                <a:spcPts val="0"/>
              </a:spcBef>
              <a:spcAft>
                <a:spcPts val="800"/>
              </a:spcAft>
            </a:pPr>
            <a:r>
              <a:rPr lang="fr-FR" sz="2600" spc="-20" dirty="0">
                <a:ea typeface="Calibri" panose="020F0502020204030204" pitchFamily="34" charset="0"/>
                <a:cs typeface="Times New Roman" panose="02020603050405020304" pitchFamily="18" charset="0"/>
              </a:rPr>
              <a:t>Quand vous êtes-vous impliqué dans Special Olympics et pourquoi ? </a:t>
            </a:r>
          </a:p>
          <a:p>
            <a:pPr>
              <a:lnSpc>
                <a:spcPct val="85000"/>
              </a:lnSpc>
              <a:spcBef>
                <a:spcPts val="0"/>
              </a:spcBef>
              <a:spcAft>
                <a:spcPts val="800"/>
              </a:spcAft>
            </a:pPr>
            <a:r>
              <a:rPr lang="fr-FR" sz="2600" spc="-20" dirty="0">
                <a:ea typeface="Calibri" panose="020F0502020204030204" pitchFamily="34" charset="0"/>
                <a:cs typeface="Times New Roman" panose="02020603050405020304" pitchFamily="18" charset="0"/>
              </a:rPr>
              <a:t>Quels sont vos sports préférés et pourquoi ? </a:t>
            </a:r>
          </a:p>
          <a:p>
            <a:pPr>
              <a:lnSpc>
                <a:spcPct val="85000"/>
              </a:lnSpc>
              <a:spcBef>
                <a:spcPts val="0"/>
              </a:spcBef>
              <a:spcAft>
                <a:spcPts val="800"/>
              </a:spcAft>
            </a:pPr>
            <a:r>
              <a:rPr lang="fr-FR" sz="2600" spc="-20" dirty="0">
                <a:ea typeface="Calibri" panose="020F0502020204030204" pitchFamily="34" charset="0"/>
                <a:cs typeface="Times New Roman" panose="02020603050405020304" pitchFamily="18" charset="0"/>
              </a:rPr>
              <a:t>En quoi votre vie est-elle différente depuis que vous avez démarré au </a:t>
            </a:r>
            <a:br>
              <a:rPr lang="fr-FR" sz="2600" spc="-20" dirty="0">
                <a:ea typeface="Calibri" panose="020F0502020204030204" pitchFamily="34" charset="0"/>
                <a:cs typeface="Times New Roman" panose="02020603050405020304" pitchFamily="18" charset="0"/>
              </a:rPr>
            </a:br>
            <a:r>
              <a:rPr lang="fr-FR" sz="2600" spc="-20" dirty="0">
                <a:ea typeface="Calibri" panose="020F0502020204030204" pitchFamily="34" charset="0"/>
                <a:cs typeface="Times New Roman" panose="02020603050405020304" pitchFamily="18" charset="0"/>
              </a:rPr>
              <a:t>sein de Special Olympics ? </a:t>
            </a:r>
          </a:p>
          <a:p>
            <a:pPr>
              <a:lnSpc>
                <a:spcPct val="85000"/>
              </a:lnSpc>
              <a:spcBef>
                <a:spcPts val="0"/>
              </a:spcBef>
              <a:spcAft>
                <a:spcPts val="800"/>
              </a:spcAft>
            </a:pPr>
            <a:r>
              <a:rPr lang="fr-FR" sz="2600" spc="-20" dirty="0">
                <a:ea typeface="Calibri" panose="020F0502020204030204" pitchFamily="34" charset="0"/>
                <a:cs typeface="Times New Roman" panose="02020603050405020304" pitchFamily="18" charset="0"/>
              </a:rPr>
              <a:t>Que signifie Special Olympics pour vous ? En quoi cela vous a-t-il changé ?</a:t>
            </a:r>
          </a:p>
          <a:p>
            <a:pPr>
              <a:lnSpc>
                <a:spcPct val="85000"/>
              </a:lnSpc>
              <a:spcBef>
                <a:spcPts val="0"/>
              </a:spcBef>
              <a:spcAft>
                <a:spcPts val="800"/>
              </a:spcAft>
            </a:pPr>
            <a:r>
              <a:rPr lang="fr-FR" sz="2600" spc="-20" dirty="0">
                <a:ea typeface="Calibri" panose="020F0502020204030204" pitchFamily="34" charset="0"/>
                <a:cs typeface="Times New Roman" panose="02020603050405020304" pitchFamily="18" charset="0"/>
              </a:rPr>
              <a:t>De quoi êtes-vous le plus fier ?</a:t>
            </a:r>
          </a:p>
          <a:p>
            <a:pPr>
              <a:lnSpc>
                <a:spcPct val="85000"/>
              </a:lnSpc>
              <a:spcBef>
                <a:spcPts val="0"/>
              </a:spcBef>
              <a:spcAft>
                <a:spcPts val="800"/>
              </a:spcAft>
            </a:pPr>
            <a:r>
              <a:rPr lang="fr-FR" sz="2600" spc="-20" dirty="0">
                <a:ea typeface="Calibri" panose="020F0502020204030204" pitchFamily="34" charset="0"/>
                <a:cs typeface="Times New Roman" panose="02020603050405020304" pitchFamily="18" charset="0"/>
              </a:rPr>
              <a:t>Comment les personnes ayant une déficience intellectuelle sont-elles </a:t>
            </a:r>
            <a:br>
              <a:rPr lang="fr-FR" sz="2600" spc="-20" dirty="0">
                <a:ea typeface="Calibri" panose="020F0502020204030204" pitchFamily="34" charset="0"/>
                <a:cs typeface="Times New Roman" panose="02020603050405020304" pitchFamily="18" charset="0"/>
              </a:rPr>
            </a:br>
            <a:r>
              <a:rPr lang="fr-FR" sz="2600" spc="-20" dirty="0">
                <a:ea typeface="Calibri" panose="020F0502020204030204" pitchFamily="34" charset="0"/>
                <a:cs typeface="Times New Roman" panose="02020603050405020304" pitchFamily="18" charset="0"/>
              </a:rPr>
              <a:t>traitées dans votre pays ? En quoi est-ce un problème pour vous ?</a:t>
            </a:r>
          </a:p>
          <a:p>
            <a:pPr>
              <a:lnSpc>
                <a:spcPct val="85000"/>
              </a:lnSpc>
              <a:spcBef>
                <a:spcPts val="0"/>
              </a:spcBef>
              <a:spcAft>
                <a:spcPts val="800"/>
              </a:spcAft>
            </a:pPr>
            <a:r>
              <a:rPr lang="fr-FR" sz="2600" spc="-20" dirty="0">
                <a:ea typeface="Calibri" panose="020F0502020204030204" pitchFamily="34" charset="0"/>
                <a:cs typeface="Times New Roman" panose="02020603050405020304" pitchFamily="18" charset="0"/>
              </a:rPr>
              <a:t>Comment le mouvement Special Olympics a-t-il amélioré les </a:t>
            </a:r>
            <a:br>
              <a:rPr lang="fr-FR" sz="2600" spc="-20" dirty="0">
                <a:ea typeface="Calibri" panose="020F0502020204030204" pitchFamily="34" charset="0"/>
                <a:cs typeface="Times New Roman" panose="02020603050405020304" pitchFamily="18" charset="0"/>
              </a:rPr>
            </a:br>
            <a:r>
              <a:rPr lang="fr-FR" sz="2600" spc="-20" dirty="0">
                <a:ea typeface="Calibri" panose="020F0502020204030204" pitchFamily="34" charset="0"/>
                <a:cs typeface="Times New Roman" panose="02020603050405020304" pitchFamily="18" charset="0"/>
              </a:rPr>
              <a:t>comportements ou permis de créer l’unité ou une communauté dans </a:t>
            </a:r>
            <a:br>
              <a:rPr lang="fr-FR" sz="2600" spc="-20" dirty="0">
                <a:ea typeface="Calibri" panose="020F0502020204030204" pitchFamily="34" charset="0"/>
                <a:cs typeface="Times New Roman" panose="02020603050405020304" pitchFamily="18" charset="0"/>
              </a:rPr>
            </a:br>
            <a:r>
              <a:rPr lang="fr-FR" sz="2600" spc="-20" dirty="0">
                <a:ea typeface="Calibri" panose="020F0502020204030204" pitchFamily="34" charset="0"/>
                <a:cs typeface="Times New Roman" panose="02020603050405020304" pitchFamily="18" charset="0"/>
              </a:rPr>
              <a:t>votre pays ?</a:t>
            </a:r>
          </a:p>
        </p:txBody>
      </p:sp>
      <p:sp>
        <p:nvSpPr>
          <p:cNvPr id="5" name="TextBox 4">
            <a:extLst>
              <a:ext uri="{FF2B5EF4-FFF2-40B4-BE49-F238E27FC236}">
                <a16:creationId xmlns:a16="http://schemas.microsoft.com/office/drawing/2014/main" id="{4115245C-E6BE-4E51-AF6E-10BBC7E994E4}"/>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3927198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65094" y="289265"/>
            <a:ext cx="10515600" cy="707913"/>
          </a:xfrm>
        </p:spPr>
        <p:txBody>
          <a:bodyPr/>
          <a:lstStyle/>
          <a:p>
            <a:r>
              <a:rPr lang="fr-FR" b="1" dirty="0">
                <a:solidFill>
                  <a:srgbClr val="016A5F"/>
                </a:solidFill>
              </a:rPr>
              <a:t>Partager votre histoire</a:t>
            </a:r>
          </a:p>
        </p:txBody>
      </p:sp>
      <p:cxnSp>
        <p:nvCxnSpPr>
          <p:cNvPr id="5" name="Straight Connector 4">
            <a:extLst>
              <a:ext uri="{FF2B5EF4-FFF2-40B4-BE49-F238E27FC236}">
                <a16:creationId xmlns:a16="http://schemas.microsoft.com/office/drawing/2014/main" id="{C0CA880D-92D2-624E-BD1E-4BE0064180D5}"/>
              </a:ext>
            </a:extLst>
          </p:cNvPr>
          <p:cNvCxnSpPr>
            <a:cxnSpLocks/>
          </p:cNvCxnSpPr>
          <p:nvPr/>
        </p:nvCxnSpPr>
        <p:spPr>
          <a:xfrm>
            <a:off x="11867734" y="1782904"/>
            <a:ext cx="0" cy="4479235"/>
          </a:xfrm>
          <a:prstGeom prst="line">
            <a:avLst/>
          </a:prstGeom>
          <a:ln w="63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1588635" y="1782904"/>
            <a:ext cx="0" cy="4479235"/>
          </a:xfrm>
          <a:prstGeom prst="line">
            <a:avLst/>
          </a:prstGeom>
          <a:ln w="3175000">
            <a:solidFill>
              <a:srgbClr val="016A5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788123"/>
            <a:ext cx="2819387" cy="921749"/>
          </a:xfrm>
        </p:spPr>
        <p:txBody>
          <a:bodyPr>
            <a:normAutofit/>
          </a:bodyPr>
          <a:lstStyle/>
          <a:p>
            <a:pPr marL="0" indent="0" algn="just">
              <a:lnSpc>
                <a:spcPct val="150000"/>
              </a:lnSpc>
              <a:buNone/>
            </a:pPr>
            <a:r>
              <a:rPr lang="fr-FR" sz="3200" b="1" dirty="0">
                <a:solidFill>
                  <a:srgbClr val="179984"/>
                </a:solidFill>
              </a:rPr>
              <a:t>Activité 3</a:t>
            </a:r>
          </a:p>
        </p:txBody>
      </p:sp>
      <p:sp>
        <p:nvSpPr>
          <p:cNvPr id="9" name="Content Placeholder 2">
            <a:extLst>
              <a:ext uri="{FF2B5EF4-FFF2-40B4-BE49-F238E27FC236}">
                <a16:creationId xmlns:a16="http://schemas.microsoft.com/office/drawing/2014/main" id="{E01C23F6-F7BF-AC4A-BA98-2DA3650C177B}"/>
              </a:ext>
            </a:extLst>
          </p:cNvPr>
          <p:cNvSpPr txBox="1">
            <a:spLocks/>
          </p:cNvSpPr>
          <p:nvPr/>
        </p:nvSpPr>
        <p:spPr>
          <a:xfrm>
            <a:off x="2610963" y="6069877"/>
            <a:ext cx="2819387" cy="921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fr-FR" sz="3200" b="1" dirty="0">
                <a:solidFill>
                  <a:srgbClr val="179984"/>
                </a:solidFill>
                <a:hlinkClick r:id="rId4"/>
              </a:rPr>
              <a:t>vidéo</a:t>
            </a:r>
            <a:endParaRPr lang="en-US" sz="3200" b="1" dirty="0">
              <a:solidFill>
                <a:srgbClr val="179984"/>
              </a:solidFill>
            </a:endParaRPr>
          </a:p>
        </p:txBody>
      </p:sp>
      <p:pic>
        <p:nvPicPr>
          <p:cNvPr id="7" name="Picture 6">
            <a:extLst>
              <a:ext uri="{FF2B5EF4-FFF2-40B4-BE49-F238E27FC236}">
                <a16:creationId xmlns:a16="http://schemas.microsoft.com/office/drawing/2014/main" id="{DE6A425D-4FC1-9849-BEB4-9DE615613C7B}"/>
              </a:ext>
            </a:extLst>
          </p:cNvPr>
          <p:cNvPicPr>
            <a:picLocks noChangeAspect="1"/>
          </p:cNvPicPr>
          <p:nvPr/>
        </p:nvPicPr>
        <p:blipFill>
          <a:blip r:embed="rId5"/>
          <a:stretch>
            <a:fillRect/>
          </a:stretch>
        </p:blipFill>
        <p:spPr>
          <a:xfrm>
            <a:off x="2610963" y="1779039"/>
            <a:ext cx="9144000" cy="4483100"/>
          </a:xfrm>
          <a:prstGeom prst="rect">
            <a:avLst/>
          </a:prstGeom>
        </p:spPr>
      </p:pic>
      <p:sp>
        <p:nvSpPr>
          <p:cNvPr id="8" name="TextBox 7">
            <a:extLst>
              <a:ext uri="{FF2B5EF4-FFF2-40B4-BE49-F238E27FC236}">
                <a16:creationId xmlns:a16="http://schemas.microsoft.com/office/drawing/2014/main" id="{0C43518E-A26C-4BE0-A64D-81F769C23A45}"/>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1076141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fr-FR" dirty="0"/>
              <a:t>Où raconter votre histoire ?</a:t>
            </a:r>
          </a:p>
        </p:txBody>
      </p:sp>
      <p:sp>
        <p:nvSpPr>
          <p:cNvPr id="8" name="Content Placeholder 2">
            <a:extLst>
              <a:ext uri="{FF2B5EF4-FFF2-40B4-BE49-F238E27FC236}">
                <a16:creationId xmlns:a16="http://schemas.microsoft.com/office/drawing/2014/main" id="{87CD6C9E-B840-EA48-A01A-7FA04115BFF6}"/>
              </a:ext>
            </a:extLst>
          </p:cNvPr>
          <p:cNvSpPr>
            <a:spLocks noGrp="1"/>
          </p:cNvSpPr>
          <p:nvPr>
            <p:ph idx="1"/>
          </p:nvPr>
        </p:nvSpPr>
        <p:spPr>
          <a:xfrm>
            <a:off x="838201" y="2516445"/>
            <a:ext cx="5257800" cy="1731417"/>
          </a:xfrm>
        </p:spPr>
        <p:txBody>
          <a:bodyPr>
            <a:noAutofit/>
          </a:bodyPr>
          <a:lstStyle/>
          <a:p>
            <a:pPr>
              <a:lnSpc>
                <a:spcPct val="120000"/>
              </a:lnSpc>
              <a:spcBef>
                <a:spcPts val="0"/>
              </a:spcBef>
              <a:spcAft>
                <a:spcPts val="800"/>
              </a:spcAft>
            </a:pPr>
            <a:r>
              <a:rPr lang="fr-FR" spc="-20" dirty="0">
                <a:ea typeface="Calibri" panose="020F0502020204030204" pitchFamily="34" charset="0"/>
                <a:cs typeface="Times New Roman" panose="02020603050405020304" pitchFamily="18" charset="0"/>
              </a:rPr>
              <a:t>Quels sont les endroits les plus courants où les leaders d’athlètes peuvent partager leur histoire ?</a:t>
            </a:r>
          </a:p>
        </p:txBody>
      </p:sp>
      <p:pic>
        <p:nvPicPr>
          <p:cNvPr id="5" name="Picture 4">
            <a:extLst>
              <a:ext uri="{FF2B5EF4-FFF2-40B4-BE49-F238E27FC236}">
                <a16:creationId xmlns:a16="http://schemas.microsoft.com/office/drawing/2014/main" id="{A8AD2CD7-7CE2-D443-9DEF-077E2E8E130B}"/>
              </a:ext>
            </a:extLst>
          </p:cNvPr>
          <p:cNvPicPr>
            <a:picLocks noChangeAspect="1"/>
          </p:cNvPicPr>
          <p:nvPr/>
        </p:nvPicPr>
        <p:blipFill>
          <a:blip r:embed="rId4"/>
          <a:stretch>
            <a:fillRect/>
          </a:stretch>
        </p:blipFill>
        <p:spPr>
          <a:xfrm rot="409484">
            <a:off x="6514687" y="2265643"/>
            <a:ext cx="3913720" cy="2834073"/>
          </a:xfrm>
          <a:prstGeom prst="rect">
            <a:avLst/>
          </a:prstGeom>
        </p:spPr>
      </p:pic>
      <p:sp>
        <p:nvSpPr>
          <p:cNvPr id="6" name="TextBox 5">
            <a:extLst>
              <a:ext uri="{FF2B5EF4-FFF2-40B4-BE49-F238E27FC236}">
                <a16:creationId xmlns:a16="http://schemas.microsoft.com/office/drawing/2014/main" id="{2DD293F7-5BB0-4C9A-9421-9FFFA8F0A895}"/>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2790731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6913880" cy="1789865"/>
          </a:xfrm>
        </p:spPr>
        <p:txBody>
          <a:bodyPr>
            <a:normAutofit/>
          </a:bodyPr>
          <a:lstStyle/>
          <a:p>
            <a:r>
              <a:rPr lang="fr-FR" dirty="0"/>
              <a:t>Raconter votre histoire dans les réseaux sociaux</a:t>
            </a:r>
          </a:p>
        </p:txBody>
      </p:sp>
      <p:sp>
        <p:nvSpPr>
          <p:cNvPr id="8" name="Content Placeholder 2">
            <a:extLst>
              <a:ext uri="{FF2B5EF4-FFF2-40B4-BE49-F238E27FC236}">
                <a16:creationId xmlns:a16="http://schemas.microsoft.com/office/drawing/2014/main" id="{87CD6C9E-B840-EA48-A01A-7FA04115BFF6}"/>
              </a:ext>
            </a:extLst>
          </p:cNvPr>
          <p:cNvSpPr>
            <a:spLocks noGrp="1"/>
          </p:cNvSpPr>
          <p:nvPr>
            <p:ph idx="1"/>
          </p:nvPr>
        </p:nvSpPr>
        <p:spPr>
          <a:xfrm>
            <a:off x="838200" y="2779623"/>
            <a:ext cx="6137366" cy="2452777"/>
          </a:xfrm>
        </p:spPr>
        <p:txBody>
          <a:bodyPr>
            <a:noAutofit/>
          </a:bodyPr>
          <a:lstStyle/>
          <a:p>
            <a:pPr>
              <a:lnSpc>
                <a:spcPct val="120000"/>
              </a:lnSpc>
              <a:spcBef>
                <a:spcPts val="0"/>
              </a:spcBef>
              <a:spcAft>
                <a:spcPts val="800"/>
              </a:spcAft>
            </a:pPr>
            <a:r>
              <a:rPr lang="fr-FR" sz="2600" dirty="0">
                <a:ea typeface="Calibri" panose="020F0502020204030204" pitchFamily="34" charset="0"/>
                <a:cs typeface="Times New Roman" panose="02020603050405020304" pitchFamily="18" charset="0"/>
              </a:rPr>
              <a:t>Vous avez le contrôle.</a:t>
            </a:r>
          </a:p>
          <a:p>
            <a:pPr>
              <a:lnSpc>
                <a:spcPct val="120000"/>
              </a:lnSpc>
              <a:spcBef>
                <a:spcPts val="0"/>
              </a:spcBef>
              <a:spcAft>
                <a:spcPts val="800"/>
              </a:spcAft>
            </a:pPr>
            <a:r>
              <a:rPr lang="fr-FR" sz="2600" dirty="0">
                <a:ea typeface="Calibri" panose="020F0502020204030204" pitchFamily="34" charset="0"/>
                <a:cs typeface="Times New Roman" panose="02020603050405020304" pitchFamily="18" charset="0"/>
              </a:rPr>
              <a:t>Partagez ce que vous voulez. </a:t>
            </a:r>
          </a:p>
          <a:p>
            <a:pPr>
              <a:lnSpc>
                <a:spcPct val="120000"/>
              </a:lnSpc>
              <a:spcBef>
                <a:spcPts val="0"/>
              </a:spcBef>
              <a:spcAft>
                <a:spcPts val="800"/>
              </a:spcAft>
            </a:pPr>
            <a:r>
              <a:rPr lang="fr-FR" sz="2600" dirty="0">
                <a:ea typeface="Calibri" panose="020F0502020204030204" pitchFamily="34" charset="0"/>
                <a:cs typeface="Times New Roman" panose="02020603050405020304" pitchFamily="18" charset="0"/>
              </a:rPr>
              <a:t>Soyez authentique, honnête, ouvert.</a:t>
            </a:r>
          </a:p>
          <a:p>
            <a:pPr>
              <a:lnSpc>
                <a:spcPct val="120000"/>
              </a:lnSpc>
              <a:spcBef>
                <a:spcPts val="0"/>
              </a:spcBef>
              <a:spcAft>
                <a:spcPts val="800"/>
              </a:spcAft>
            </a:pPr>
            <a:r>
              <a:rPr lang="fr-FR" sz="2600" dirty="0">
                <a:ea typeface="Calibri" panose="020F0502020204030204" pitchFamily="34" charset="0"/>
                <a:cs typeface="Times New Roman" panose="02020603050405020304" pitchFamily="18" charset="0"/>
              </a:rPr>
              <a:t>Utilisez des # HASHTAGS. </a:t>
            </a:r>
          </a:p>
          <a:p>
            <a:pPr>
              <a:lnSpc>
                <a:spcPct val="120000"/>
              </a:lnSpc>
              <a:spcBef>
                <a:spcPts val="0"/>
              </a:spcBef>
              <a:spcAft>
                <a:spcPts val="800"/>
              </a:spcAft>
            </a:pPr>
            <a:endParaRPr lang="en-US" sz="2600" dirty="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2C4780C-A1E8-DA42-925A-407DD8D4FB29}"/>
              </a:ext>
            </a:extLst>
          </p:cNvPr>
          <p:cNvPicPr>
            <a:picLocks noChangeAspect="1"/>
          </p:cNvPicPr>
          <p:nvPr/>
        </p:nvPicPr>
        <p:blipFill>
          <a:blip r:embed="rId4"/>
          <a:srcRect/>
          <a:stretch/>
        </p:blipFill>
        <p:spPr>
          <a:xfrm>
            <a:off x="8483927" y="0"/>
            <a:ext cx="3388976" cy="7003477"/>
          </a:xfrm>
          <a:prstGeom prst="rect">
            <a:avLst/>
          </a:prstGeom>
        </p:spPr>
      </p:pic>
    </p:spTree>
    <p:extLst>
      <p:ext uri="{BB962C8B-B14F-4D97-AF65-F5344CB8AC3E}">
        <p14:creationId xmlns:p14="http://schemas.microsoft.com/office/powerpoint/2010/main" val="2461620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247441"/>
            <a:ext cx="10515600" cy="1325563"/>
          </a:xfrm>
        </p:spPr>
        <p:txBody>
          <a:bodyPr/>
          <a:lstStyle/>
          <a:p>
            <a:r>
              <a:rPr lang="fr-FR" b="1" dirty="0">
                <a:solidFill>
                  <a:schemeClr val="bg1"/>
                </a:solidFill>
              </a:rPr>
              <a:t>Des questions ?</a:t>
            </a:r>
          </a:p>
        </p:txBody>
      </p:sp>
      <p:sp>
        <p:nvSpPr>
          <p:cNvPr id="4" name="TextBox 3">
            <a:extLst>
              <a:ext uri="{FF2B5EF4-FFF2-40B4-BE49-F238E27FC236}">
                <a16:creationId xmlns:a16="http://schemas.microsoft.com/office/drawing/2014/main" id="{A4487259-EE4F-4429-B586-5708ABBD7C3B}"/>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2722567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dirty="0"/>
              <a:t>Attentes</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352570"/>
            <a:ext cx="10515600" cy="3180328"/>
          </a:xfrm>
        </p:spPr>
        <p:txBody>
          <a:bodyPr/>
          <a:lstStyle/>
          <a:p>
            <a:pPr marL="342892" indent="-342892" algn="just">
              <a:lnSpc>
                <a:spcPct val="150000"/>
              </a:lnSpc>
            </a:pPr>
            <a:r>
              <a:rPr lang="fr-FR" dirty="0">
                <a:latin typeface="Ubuntu Light" panose="020B0304030602030204" pitchFamily="34" charset="0"/>
              </a:rPr>
              <a:t>Soyez respectueux de la personne qui intervient</a:t>
            </a:r>
          </a:p>
          <a:p>
            <a:pPr marL="342892" indent="-342892" algn="just">
              <a:lnSpc>
                <a:spcPct val="150000"/>
              </a:lnSpc>
            </a:pPr>
            <a:r>
              <a:rPr lang="fr-FR" dirty="0">
                <a:latin typeface="Ubuntu Light" panose="020B0304030602030204" pitchFamily="34" charset="0"/>
              </a:rPr>
              <a:t>Impliquez-vous dans le cours</a:t>
            </a:r>
          </a:p>
          <a:p>
            <a:pPr marL="342892" indent="-342892" algn="just">
              <a:lnSpc>
                <a:spcPct val="150000"/>
              </a:lnSpc>
            </a:pPr>
            <a:r>
              <a:rPr lang="fr-FR" dirty="0">
                <a:latin typeface="Ubuntu Light" panose="020B0304030602030204" pitchFamily="34" charset="0"/>
              </a:rPr>
              <a:t>Posez des questions</a:t>
            </a:r>
          </a:p>
          <a:p>
            <a:pPr marL="342892" indent="-342892" algn="just">
              <a:lnSpc>
                <a:spcPct val="150000"/>
              </a:lnSpc>
            </a:pPr>
            <a:r>
              <a:rPr lang="fr-FR" dirty="0">
                <a:latin typeface="Ubuntu Light" panose="020B0304030602030204" pitchFamily="34" charset="0"/>
              </a:rPr>
              <a:t>Réduisez les distractions</a:t>
            </a:r>
          </a:p>
          <a:p>
            <a:endParaRPr lang="en-US" dirty="0"/>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31052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b="1" dirty="0">
                <a:solidFill>
                  <a:srgbClr val="179984"/>
                </a:solidFill>
              </a:rPr>
              <a:t>De la part des athlètes :</a:t>
            </a:r>
          </a:p>
        </p:txBody>
      </p:sp>
      <p:sp>
        <p:nvSpPr>
          <p:cNvPr id="5" name="TextBox 4">
            <a:extLst>
              <a:ext uri="{FF2B5EF4-FFF2-40B4-BE49-F238E27FC236}">
                <a16:creationId xmlns:a16="http://schemas.microsoft.com/office/drawing/2014/main" id="{6C21509A-D9D7-49A5-B683-3349DEE68A8B}"/>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1403560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062549"/>
            <a:ext cx="10515600" cy="1325563"/>
          </a:xfrm>
        </p:spPr>
        <p:txBody>
          <a:bodyPr>
            <a:noAutofit/>
          </a:bodyPr>
          <a:lstStyle/>
          <a:p>
            <a:r>
              <a:rPr lang="fr-FR" dirty="0">
                <a:solidFill>
                  <a:schemeClr val="bg1"/>
                </a:solidFill>
              </a:rPr>
              <a:t>Leçon 2 : Rédiger un discours</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3209524"/>
            <a:ext cx="10515600" cy="1621397"/>
          </a:xfrm>
        </p:spPr>
        <p:txBody>
          <a:bodyPr>
            <a:noAutofit/>
          </a:bodyPr>
          <a:lstStyle/>
          <a:p>
            <a:pPr marL="257168" indent="-257168" algn="just">
              <a:lnSpc>
                <a:spcPct val="150000"/>
              </a:lnSpc>
            </a:pPr>
            <a:r>
              <a:rPr lang="fr-FR" sz="2600" b="1" dirty="0">
                <a:solidFill>
                  <a:schemeClr val="bg1"/>
                </a:solidFill>
                <a:latin typeface="Ubuntu Light" panose="020B0304030602030204" pitchFamily="34" charset="0"/>
              </a:rPr>
              <a:t>Apprenez les étapes à suivre pour rédiger un discours.</a:t>
            </a:r>
          </a:p>
          <a:p>
            <a:pPr marL="257168" indent="-257168" algn="just">
              <a:lnSpc>
                <a:spcPct val="150000"/>
              </a:lnSpc>
            </a:pPr>
            <a:r>
              <a:rPr lang="fr-FR" sz="2600" b="1" dirty="0">
                <a:solidFill>
                  <a:schemeClr val="bg1"/>
                </a:solidFill>
                <a:latin typeface="Ubuntu Light" panose="020B0304030602030204" pitchFamily="34" charset="0"/>
              </a:rPr>
              <a:t>Découvrez l’importance du travail collaboratif pour la rédaction d’un discours</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883961"/>
            <a:ext cx="8236131" cy="781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nSpc>
                <a:spcPct val="150000"/>
              </a:lnSpc>
              <a:spcBef>
                <a:spcPts val="0"/>
              </a:spcBef>
            </a:pPr>
            <a:r>
              <a:rPr lang="fr-FR" sz="3700" dirty="0">
                <a:solidFill>
                  <a:schemeClr val="bg1"/>
                </a:solidFill>
                <a:latin typeface="Ubuntu Light" panose="020B0304030602030204" pitchFamily="34" charset="0"/>
                <a:ea typeface="Calibri" panose="020F0502020204030204" pitchFamily="34" charset="0"/>
                <a:cs typeface="Times New Roman" panose="02020603050405020304" pitchFamily="18" charset="0"/>
              </a:rPr>
              <a:t>Au cours de cette leçon, nous allons :</a:t>
            </a:r>
          </a:p>
        </p:txBody>
      </p:sp>
    </p:spTree>
    <p:extLst>
      <p:ext uri="{BB962C8B-B14F-4D97-AF65-F5344CB8AC3E}">
        <p14:creationId xmlns:p14="http://schemas.microsoft.com/office/powerpoint/2010/main" val="3100541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65094" y="289265"/>
            <a:ext cx="10515600" cy="707913"/>
          </a:xfrm>
        </p:spPr>
        <p:txBody>
          <a:bodyPr/>
          <a:lstStyle/>
          <a:p>
            <a:r>
              <a:rPr lang="fr-FR" b="1" dirty="0">
                <a:solidFill>
                  <a:srgbClr val="016A5F"/>
                </a:solidFill>
              </a:rPr>
              <a:t>Qu’est-ce qu’un discours ?</a:t>
            </a:r>
          </a:p>
        </p:txBody>
      </p:sp>
      <p:cxnSp>
        <p:nvCxnSpPr>
          <p:cNvPr id="5" name="Straight Connector 4">
            <a:extLst>
              <a:ext uri="{FF2B5EF4-FFF2-40B4-BE49-F238E27FC236}">
                <a16:creationId xmlns:a16="http://schemas.microsoft.com/office/drawing/2014/main" id="{C0CA880D-92D2-624E-BD1E-4BE0064180D5}"/>
              </a:ext>
            </a:extLst>
          </p:cNvPr>
          <p:cNvCxnSpPr>
            <a:cxnSpLocks/>
          </p:cNvCxnSpPr>
          <p:nvPr/>
        </p:nvCxnSpPr>
        <p:spPr>
          <a:xfrm>
            <a:off x="11121387" y="1782904"/>
            <a:ext cx="0" cy="4479235"/>
          </a:xfrm>
          <a:prstGeom prst="line">
            <a:avLst/>
          </a:prstGeom>
          <a:ln w="3810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1588635" y="1782904"/>
            <a:ext cx="0" cy="4479235"/>
          </a:xfrm>
          <a:prstGeom prst="line">
            <a:avLst/>
          </a:prstGeom>
          <a:ln w="3197225">
            <a:solidFill>
              <a:srgbClr val="016A5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367CB27-F126-5148-A092-6634F2E30B1F}"/>
              </a:ext>
            </a:extLst>
          </p:cNvPr>
          <p:cNvPicPr>
            <a:picLocks noChangeAspect="1"/>
          </p:cNvPicPr>
          <p:nvPr/>
        </p:nvPicPr>
        <p:blipFill>
          <a:blip r:embed="rId4"/>
          <a:stretch>
            <a:fillRect/>
          </a:stretch>
        </p:blipFill>
        <p:spPr>
          <a:xfrm>
            <a:off x="3180080" y="1782904"/>
            <a:ext cx="7315197" cy="4490718"/>
          </a:xfrm>
          <a:prstGeom prst="rect">
            <a:avLst/>
          </a:prstGeom>
        </p:spPr>
      </p:pic>
      <p:sp>
        <p:nvSpPr>
          <p:cNvPr id="7" name="TextBox 6">
            <a:extLst>
              <a:ext uri="{FF2B5EF4-FFF2-40B4-BE49-F238E27FC236}">
                <a16:creationId xmlns:a16="http://schemas.microsoft.com/office/drawing/2014/main" id="{83A49FA7-776A-4655-829B-6D7B8E4FA8F9}"/>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78629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dirty="0"/>
              <a:t>Types de discours</a:t>
            </a:r>
          </a:p>
        </p:txBody>
      </p:sp>
      <p:graphicFrame>
        <p:nvGraphicFramePr>
          <p:cNvPr id="6" name="Table 5">
            <a:extLst>
              <a:ext uri="{FF2B5EF4-FFF2-40B4-BE49-F238E27FC236}">
                <a16:creationId xmlns:a16="http://schemas.microsoft.com/office/drawing/2014/main" id="{FD07E69A-F3B4-9542-BB94-D11FEAEC83BE}"/>
              </a:ext>
            </a:extLst>
          </p:cNvPr>
          <p:cNvGraphicFramePr>
            <a:graphicFrameLocks noGrp="1"/>
          </p:cNvGraphicFramePr>
          <p:nvPr>
            <p:extLst>
              <p:ext uri="{D42A27DB-BD31-4B8C-83A1-F6EECF244321}">
                <p14:modId xmlns:p14="http://schemas.microsoft.com/office/powerpoint/2010/main" val="2321655319"/>
              </p:ext>
            </p:extLst>
          </p:nvPr>
        </p:nvGraphicFramePr>
        <p:xfrm>
          <a:off x="693820" y="4410658"/>
          <a:ext cx="11104203" cy="1488576"/>
        </p:xfrm>
        <a:graphic>
          <a:graphicData uri="http://schemas.openxmlformats.org/drawingml/2006/table">
            <a:tbl>
              <a:tblPr firstRow="1" firstCol="1" bandRow="1">
                <a:tableStyleId>{3B4B98B0-60AC-42C2-AFA5-B58CD77FA1E5}</a:tableStyleId>
              </a:tblPr>
              <a:tblGrid>
                <a:gridCol w="3700609">
                  <a:extLst>
                    <a:ext uri="{9D8B030D-6E8A-4147-A177-3AD203B41FA5}">
                      <a16:colId xmlns:a16="http://schemas.microsoft.com/office/drawing/2014/main" val="3009494789"/>
                    </a:ext>
                  </a:extLst>
                </a:gridCol>
                <a:gridCol w="3701797">
                  <a:extLst>
                    <a:ext uri="{9D8B030D-6E8A-4147-A177-3AD203B41FA5}">
                      <a16:colId xmlns:a16="http://schemas.microsoft.com/office/drawing/2014/main" val="3780488302"/>
                    </a:ext>
                  </a:extLst>
                </a:gridCol>
                <a:gridCol w="3701797">
                  <a:extLst>
                    <a:ext uri="{9D8B030D-6E8A-4147-A177-3AD203B41FA5}">
                      <a16:colId xmlns:a16="http://schemas.microsoft.com/office/drawing/2014/main" val="3370377019"/>
                    </a:ext>
                  </a:extLst>
                </a:gridCol>
              </a:tblGrid>
              <a:tr h="351880">
                <a:tc>
                  <a:txBody>
                    <a:bodyPr/>
                    <a:lstStyle/>
                    <a:p>
                      <a:pPr marL="0" marR="0" algn="ctr">
                        <a:lnSpc>
                          <a:spcPct val="100000"/>
                        </a:lnSpc>
                        <a:spcBef>
                          <a:spcPts val="0"/>
                        </a:spcBef>
                        <a:spcAft>
                          <a:spcPts val="0"/>
                        </a:spcAft>
                      </a:pPr>
                      <a:r>
                        <a:rPr lang="fr-FR" sz="1800" dirty="0">
                          <a:solidFill>
                            <a:srgbClr val="179984"/>
                          </a:solidFill>
                          <a:effectLst/>
                          <a:latin typeface="Ubuntu" panose="020B0504030602030204" pitchFamily="34" charset="0"/>
                        </a:rPr>
                        <a:t>Informer</a:t>
                      </a:r>
                      <a:endParaRPr lang="en-US" sz="1800" dirty="0">
                        <a:solidFill>
                          <a:srgbClr val="179984"/>
                        </a:solidFill>
                        <a:effectLst/>
                        <a:latin typeface="Ubuntu" panose="020B0504030602030204" pitchFamily="34" charset="0"/>
                        <a:ea typeface="Calibri" panose="020F0502020204030204" pitchFamily="34" charset="0"/>
                        <a:cs typeface="Times New Roman" panose="02020603050405020304" pitchFamily="18" charset="0"/>
                      </a:endParaRPr>
                    </a:p>
                  </a:txBody>
                  <a:tcPr marL="92904" marR="92904" marT="0" marB="0"/>
                </a:tc>
                <a:tc>
                  <a:txBody>
                    <a:bodyPr/>
                    <a:lstStyle/>
                    <a:p>
                      <a:pPr marL="0" marR="0" algn="ctr">
                        <a:lnSpc>
                          <a:spcPct val="100000"/>
                        </a:lnSpc>
                        <a:spcBef>
                          <a:spcPts val="0"/>
                        </a:spcBef>
                        <a:spcAft>
                          <a:spcPts val="0"/>
                        </a:spcAft>
                      </a:pPr>
                      <a:r>
                        <a:rPr lang="fr-FR" sz="1800" dirty="0">
                          <a:solidFill>
                            <a:srgbClr val="179984"/>
                          </a:solidFill>
                          <a:effectLst/>
                          <a:latin typeface="Ubuntu" panose="020B0504030602030204" pitchFamily="34" charset="0"/>
                        </a:rPr>
                        <a:t>Convaincre</a:t>
                      </a:r>
                      <a:endParaRPr lang="en-US" sz="1800" dirty="0">
                        <a:solidFill>
                          <a:srgbClr val="179984"/>
                        </a:solidFill>
                        <a:effectLst/>
                        <a:latin typeface="Ubuntu" panose="020B0504030602030204" pitchFamily="34" charset="0"/>
                        <a:ea typeface="Calibri" panose="020F0502020204030204" pitchFamily="34" charset="0"/>
                        <a:cs typeface="Times New Roman" panose="02020603050405020304" pitchFamily="18" charset="0"/>
                      </a:endParaRPr>
                    </a:p>
                  </a:txBody>
                  <a:tcPr marL="92904" marR="92904" marT="0" marB="0"/>
                </a:tc>
                <a:tc>
                  <a:txBody>
                    <a:bodyPr/>
                    <a:lstStyle/>
                    <a:p>
                      <a:pPr marL="0" marR="0" algn="ctr">
                        <a:lnSpc>
                          <a:spcPct val="100000"/>
                        </a:lnSpc>
                        <a:spcBef>
                          <a:spcPts val="0"/>
                        </a:spcBef>
                        <a:spcAft>
                          <a:spcPts val="0"/>
                        </a:spcAft>
                      </a:pPr>
                      <a:r>
                        <a:rPr lang="fr-FR" sz="1800" dirty="0">
                          <a:solidFill>
                            <a:srgbClr val="179984"/>
                          </a:solidFill>
                          <a:effectLst/>
                          <a:latin typeface="Ubuntu" panose="020B0504030602030204" pitchFamily="34" charset="0"/>
                        </a:rPr>
                        <a:t>Distraire</a:t>
                      </a:r>
                      <a:endParaRPr lang="en-US" sz="1800" dirty="0">
                        <a:solidFill>
                          <a:srgbClr val="179984"/>
                        </a:solidFill>
                        <a:effectLst/>
                        <a:latin typeface="Ubuntu" panose="020B0504030602030204" pitchFamily="34" charset="0"/>
                        <a:ea typeface="Calibri" panose="020F0502020204030204" pitchFamily="34" charset="0"/>
                        <a:cs typeface="Times New Roman" panose="02020603050405020304" pitchFamily="18" charset="0"/>
                      </a:endParaRPr>
                    </a:p>
                  </a:txBody>
                  <a:tcPr marL="92904" marR="92904" marT="0" marB="0"/>
                </a:tc>
                <a:extLst>
                  <a:ext uri="{0D108BD9-81ED-4DB2-BD59-A6C34878D82A}">
                    <a16:rowId xmlns:a16="http://schemas.microsoft.com/office/drawing/2014/main" val="3154514235"/>
                  </a:ext>
                </a:extLst>
              </a:tr>
              <a:tr h="1136696">
                <a:tc>
                  <a:txBody>
                    <a:bodyPr/>
                    <a:lstStyle/>
                    <a:p>
                      <a:pPr marL="0" marR="0">
                        <a:lnSpc>
                          <a:spcPct val="100000"/>
                        </a:lnSpc>
                        <a:spcBef>
                          <a:spcPts val="0"/>
                        </a:spcBef>
                        <a:spcAft>
                          <a:spcPts val="0"/>
                        </a:spcAft>
                      </a:pPr>
                      <a:r>
                        <a:rPr lang="fr-FR" sz="1800" b="0" dirty="0">
                          <a:effectLst/>
                          <a:latin typeface="Ubuntu" panose="020B0504030602030204" pitchFamily="34" charset="0"/>
                        </a:rPr>
                        <a:t>Le but est d’informer </a:t>
                      </a:r>
                      <a:br>
                        <a:rPr lang="fr-FR" sz="1800" b="0" dirty="0">
                          <a:effectLst/>
                          <a:latin typeface="Ubuntu" panose="020B0504030602030204" pitchFamily="34" charset="0"/>
                        </a:rPr>
                      </a:br>
                      <a:r>
                        <a:rPr lang="fr-FR" sz="1800" b="0" dirty="0">
                          <a:effectLst/>
                          <a:latin typeface="Ubuntu" panose="020B0504030602030204" pitchFamily="34" charset="0"/>
                        </a:rPr>
                        <a:t>et de sensibiliser.</a:t>
                      </a:r>
                      <a:endParaRPr lang="en-US" sz="1800" b="0" dirty="0">
                        <a:effectLst/>
                        <a:latin typeface="Ubuntu" panose="020B0504030602030204" pitchFamily="34" charset="0"/>
                        <a:ea typeface="Calibri" panose="020F0502020204030204" pitchFamily="34" charset="0"/>
                        <a:cs typeface="Times New Roman" panose="02020603050405020304" pitchFamily="18" charset="0"/>
                      </a:endParaRPr>
                    </a:p>
                  </a:txBody>
                  <a:tcPr marL="92904" marR="92904" marT="0" marB="0" anchor="ctr">
                    <a:solidFill>
                      <a:srgbClr val="179984">
                        <a:alpha val="20000"/>
                      </a:srgbClr>
                    </a:solidFill>
                  </a:tcPr>
                </a:tc>
                <a:tc>
                  <a:txBody>
                    <a:bodyPr/>
                    <a:lstStyle/>
                    <a:p>
                      <a:pPr marL="0" marR="0">
                        <a:lnSpc>
                          <a:spcPct val="100000"/>
                        </a:lnSpc>
                        <a:spcBef>
                          <a:spcPts val="0"/>
                        </a:spcBef>
                        <a:spcAft>
                          <a:spcPts val="0"/>
                        </a:spcAft>
                      </a:pPr>
                      <a:r>
                        <a:rPr lang="fr-FR" sz="1800">
                          <a:effectLst/>
                          <a:latin typeface="Ubuntu" panose="020B0504030602030204" pitchFamily="34" charset="0"/>
                        </a:rPr>
                        <a:t>Le </a:t>
                      </a:r>
                      <a:r>
                        <a:rPr lang="fr-FR" sz="1800" dirty="0">
                          <a:effectLst/>
                          <a:latin typeface="Ubuntu" panose="020B0504030602030204" pitchFamily="34" charset="0"/>
                        </a:rPr>
                        <a:t>but est de faire ressentir, réfléchir et agir chaque participant.</a:t>
                      </a:r>
                      <a:endParaRPr lang="en-US" sz="1800" dirty="0">
                        <a:effectLst/>
                        <a:latin typeface="Ubuntu" panose="020B0504030602030204" pitchFamily="34" charset="0"/>
                        <a:ea typeface="Calibri" panose="020F0502020204030204" pitchFamily="34" charset="0"/>
                        <a:cs typeface="Times New Roman" panose="02020603050405020304" pitchFamily="18" charset="0"/>
                      </a:endParaRPr>
                    </a:p>
                  </a:txBody>
                  <a:tcPr marL="92904" marR="92904" marT="0" marB="0" anchor="ctr">
                    <a:solidFill>
                      <a:srgbClr val="179984">
                        <a:alpha val="20000"/>
                      </a:srgbClr>
                    </a:solidFill>
                  </a:tcPr>
                </a:tc>
                <a:tc>
                  <a:txBody>
                    <a:bodyPr/>
                    <a:lstStyle/>
                    <a:p>
                      <a:pPr marL="0" marR="0">
                        <a:lnSpc>
                          <a:spcPct val="100000"/>
                        </a:lnSpc>
                        <a:spcBef>
                          <a:spcPts val="0"/>
                        </a:spcBef>
                        <a:spcAft>
                          <a:spcPts val="0"/>
                        </a:spcAft>
                      </a:pPr>
                      <a:r>
                        <a:rPr lang="fr-FR" sz="1800" dirty="0">
                          <a:effectLst/>
                          <a:latin typeface="Ubuntu" panose="020B0504030602030204" pitchFamily="34" charset="0"/>
                        </a:rPr>
                        <a:t>L’objectif est de capter l’attention de chacun avec </a:t>
                      </a:r>
                      <a:br>
                        <a:rPr lang="fr-FR" sz="1800" dirty="0">
                          <a:effectLst/>
                          <a:latin typeface="Ubuntu" panose="020B0504030602030204" pitchFamily="34" charset="0"/>
                        </a:rPr>
                      </a:br>
                      <a:r>
                        <a:rPr lang="fr-FR" sz="1800" dirty="0">
                          <a:effectLst/>
                          <a:latin typeface="Ubuntu" panose="020B0504030602030204" pitchFamily="34" charset="0"/>
                        </a:rPr>
                        <a:t>un message amusant.</a:t>
                      </a:r>
                      <a:endParaRPr lang="en-US" sz="1800" dirty="0">
                        <a:effectLst/>
                        <a:latin typeface="Ubuntu" panose="020B0504030602030204" pitchFamily="34" charset="0"/>
                        <a:ea typeface="Calibri" panose="020F0502020204030204" pitchFamily="34" charset="0"/>
                        <a:cs typeface="Times New Roman" panose="02020603050405020304" pitchFamily="18" charset="0"/>
                      </a:endParaRPr>
                    </a:p>
                  </a:txBody>
                  <a:tcPr marL="92904" marR="92904" marT="0" marB="0" anchor="ctr">
                    <a:solidFill>
                      <a:srgbClr val="179984">
                        <a:alpha val="20000"/>
                      </a:srgbClr>
                    </a:solidFill>
                  </a:tcPr>
                </a:tc>
                <a:extLst>
                  <a:ext uri="{0D108BD9-81ED-4DB2-BD59-A6C34878D82A}">
                    <a16:rowId xmlns:a16="http://schemas.microsoft.com/office/drawing/2014/main" val="878519130"/>
                  </a:ext>
                </a:extLst>
              </a:tr>
            </a:tbl>
          </a:graphicData>
        </a:graphic>
      </p:graphicFrame>
      <p:sp>
        <p:nvSpPr>
          <p:cNvPr id="7" name="Title 1">
            <a:extLst>
              <a:ext uri="{FF2B5EF4-FFF2-40B4-BE49-F238E27FC236}">
                <a16:creationId xmlns:a16="http://schemas.microsoft.com/office/drawing/2014/main" id="{61D55BCD-BC7E-4749-811B-F12DB9E0A550}"/>
              </a:ext>
            </a:extLst>
          </p:cNvPr>
          <p:cNvSpPr txBox="1">
            <a:spLocks/>
          </p:cNvSpPr>
          <p:nvPr/>
        </p:nvSpPr>
        <p:spPr>
          <a:xfrm>
            <a:off x="1131509" y="3080083"/>
            <a:ext cx="2656720" cy="9565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gn="ctr"/>
            <a:r>
              <a:rPr lang="fr-FR" sz="3600" b="1" dirty="0">
                <a:solidFill>
                  <a:srgbClr val="179984"/>
                </a:solidFill>
              </a:rPr>
              <a:t>INFORMER</a:t>
            </a:r>
          </a:p>
        </p:txBody>
      </p:sp>
      <p:sp>
        <p:nvSpPr>
          <p:cNvPr id="8" name="Title 1">
            <a:extLst>
              <a:ext uri="{FF2B5EF4-FFF2-40B4-BE49-F238E27FC236}">
                <a16:creationId xmlns:a16="http://schemas.microsoft.com/office/drawing/2014/main" id="{C0C6209F-5253-C844-93B9-6D005D9AD070}"/>
              </a:ext>
            </a:extLst>
          </p:cNvPr>
          <p:cNvSpPr txBox="1">
            <a:spLocks/>
          </p:cNvSpPr>
          <p:nvPr/>
        </p:nvSpPr>
        <p:spPr>
          <a:xfrm>
            <a:off x="4549625" y="3080083"/>
            <a:ext cx="3392592" cy="9565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gn="ctr"/>
            <a:r>
              <a:rPr lang="fr-FR" sz="3600" b="1" dirty="0">
                <a:solidFill>
                  <a:srgbClr val="179984"/>
                </a:solidFill>
              </a:rPr>
              <a:t>CONVAINCRE</a:t>
            </a:r>
          </a:p>
        </p:txBody>
      </p:sp>
      <p:sp>
        <p:nvSpPr>
          <p:cNvPr id="9" name="Title 1">
            <a:extLst>
              <a:ext uri="{FF2B5EF4-FFF2-40B4-BE49-F238E27FC236}">
                <a16:creationId xmlns:a16="http://schemas.microsoft.com/office/drawing/2014/main" id="{FE475637-B769-7F4A-8707-CD670351725C}"/>
              </a:ext>
            </a:extLst>
          </p:cNvPr>
          <p:cNvSpPr txBox="1">
            <a:spLocks/>
          </p:cNvSpPr>
          <p:nvPr/>
        </p:nvSpPr>
        <p:spPr>
          <a:xfrm>
            <a:off x="8405000" y="3080083"/>
            <a:ext cx="2900790" cy="9565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gn="ctr"/>
            <a:r>
              <a:rPr lang="fr-FR" sz="3600" b="1" dirty="0">
                <a:solidFill>
                  <a:srgbClr val="179984"/>
                </a:solidFill>
              </a:rPr>
              <a:t>DISTRAIRE</a:t>
            </a:r>
          </a:p>
        </p:txBody>
      </p:sp>
      <p:pic>
        <p:nvPicPr>
          <p:cNvPr id="11" name="Picture 10">
            <a:extLst>
              <a:ext uri="{FF2B5EF4-FFF2-40B4-BE49-F238E27FC236}">
                <a16:creationId xmlns:a16="http://schemas.microsoft.com/office/drawing/2014/main" id="{B3F84D43-CA46-EB40-BFF0-7BCC37155B8D}"/>
              </a:ext>
            </a:extLst>
          </p:cNvPr>
          <p:cNvPicPr>
            <a:picLocks noChangeAspect="1"/>
          </p:cNvPicPr>
          <p:nvPr/>
        </p:nvPicPr>
        <p:blipFill>
          <a:blip r:embed="rId4"/>
          <a:stretch>
            <a:fillRect/>
          </a:stretch>
        </p:blipFill>
        <p:spPr>
          <a:xfrm>
            <a:off x="9347395" y="2034672"/>
            <a:ext cx="1016000" cy="1016000"/>
          </a:xfrm>
          <a:prstGeom prst="rect">
            <a:avLst/>
          </a:prstGeom>
        </p:spPr>
      </p:pic>
      <p:pic>
        <p:nvPicPr>
          <p:cNvPr id="13" name="Picture 12">
            <a:extLst>
              <a:ext uri="{FF2B5EF4-FFF2-40B4-BE49-F238E27FC236}">
                <a16:creationId xmlns:a16="http://schemas.microsoft.com/office/drawing/2014/main" id="{6C6B8D31-C3A0-6D4A-B051-1B3FA516E7DC}"/>
              </a:ext>
            </a:extLst>
          </p:cNvPr>
          <p:cNvPicPr>
            <a:picLocks noChangeAspect="1"/>
          </p:cNvPicPr>
          <p:nvPr/>
        </p:nvPicPr>
        <p:blipFill>
          <a:blip r:embed="rId5"/>
          <a:stretch>
            <a:fillRect/>
          </a:stretch>
        </p:blipFill>
        <p:spPr>
          <a:xfrm>
            <a:off x="1797936" y="2034673"/>
            <a:ext cx="1016000" cy="1016000"/>
          </a:xfrm>
          <a:prstGeom prst="rect">
            <a:avLst/>
          </a:prstGeom>
        </p:spPr>
      </p:pic>
      <p:pic>
        <p:nvPicPr>
          <p:cNvPr id="15" name="Picture 14">
            <a:extLst>
              <a:ext uri="{FF2B5EF4-FFF2-40B4-BE49-F238E27FC236}">
                <a16:creationId xmlns:a16="http://schemas.microsoft.com/office/drawing/2014/main" id="{021E74AE-7A98-0C40-B4FF-2E9E611EFEEE}"/>
              </a:ext>
            </a:extLst>
          </p:cNvPr>
          <p:cNvPicPr>
            <a:picLocks noChangeAspect="1"/>
          </p:cNvPicPr>
          <p:nvPr/>
        </p:nvPicPr>
        <p:blipFill>
          <a:blip r:embed="rId6"/>
          <a:stretch>
            <a:fillRect/>
          </a:stretch>
        </p:blipFill>
        <p:spPr>
          <a:xfrm>
            <a:off x="5922071" y="2072773"/>
            <a:ext cx="647700" cy="977900"/>
          </a:xfrm>
          <a:prstGeom prst="rect">
            <a:avLst/>
          </a:prstGeom>
        </p:spPr>
      </p:pic>
      <p:sp>
        <p:nvSpPr>
          <p:cNvPr id="10" name="TextBox 9">
            <a:extLst>
              <a:ext uri="{FF2B5EF4-FFF2-40B4-BE49-F238E27FC236}">
                <a16:creationId xmlns:a16="http://schemas.microsoft.com/office/drawing/2014/main" id="{E91EBEC9-AE5E-42E2-BBF1-7B6637F40C60}"/>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1742238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65094" y="289265"/>
            <a:ext cx="10515600" cy="707913"/>
          </a:xfrm>
        </p:spPr>
        <p:txBody>
          <a:bodyPr/>
          <a:lstStyle/>
          <a:p>
            <a:r>
              <a:rPr lang="fr-FR" b="1" dirty="0">
                <a:solidFill>
                  <a:srgbClr val="016A5F"/>
                </a:solidFill>
              </a:rPr>
              <a:t>Partager votre histoire</a:t>
            </a:r>
          </a:p>
        </p:txBody>
      </p:sp>
      <p:cxnSp>
        <p:nvCxnSpPr>
          <p:cNvPr id="5" name="Straight Connector 4">
            <a:extLst>
              <a:ext uri="{FF2B5EF4-FFF2-40B4-BE49-F238E27FC236}">
                <a16:creationId xmlns:a16="http://schemas.microsoft.com/office/drawing/2014/main" id="{C0CA880D-92D2-624E-BD1E-4BE0064180D5}"/>
              </a:ext>
            </a:extLst>
          </p:cNvPr>
          <p:cNvCxnSpPr>
            <a:cxnSpLocks/>
          </p:cNvCxnSpPr>
          <p:nvPr/>
        </p:nvCxnSpPr>
        <p:spPr>
          <a:xfrm>
            <a:off x="11359689" y="1780185"/>
            <a:ext cx="0" cy="4479235"/>
          </a:xfrm>
          <a:prstGeom prst="line">
            <a:avLst/>
          </a:prstGeom>
          <a:ln w="190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1588635" y="1780185"/>
            <a:ext cx="0" cy="4479235"/>
          </a:xfrm>
          <a:prstGeom prst="line">
            <a:avLst/>
          </a:prstGeom>
          <a:ln w="3175000">
            <a:solidFill>
              <a:srgbClr val="016A5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788123"/>
            <a:ext cx="2819387" cy="921749"/>
          </a:xfrm>
        </p:spPr>
        <p:txBody>
          <a:bodyPr>
            <a:normAutofit/>
          </a:bodyPr>
          <a:lstStyle/>
          <a:p>
            <a:pPr marL="0" indent="0" algn="just">
              <a:lnSpc>
                <a:spcPct val="150000"/>
              </a:lnSpc>
              <a:buNone/>
            </a:pPr>
            <a:r>
              <a:rPr lang="fr-FR" sz="3200" b="1" dirty="0">
                <a:solidFill>
                  <a:srgbClr val="179984"/>
                </a:solidFill>
              </a:rPr>
              <a:t>Activité 1</a:t>
            </a:r>
          </a:p>
        </p:txBody>
      </p:sp>
      <p:pic>
        <p:nvPicPr>
          <p:cNvPr id="8" name="Picture 7">
            <a:extLst>
              <a:ext uri="{FF2B5EF4-FFF2-40B4-BE49-F238E27FC236}">
                <a16:creationId xmlns:a16="http://schemas.microsoft.com/office/drawing/2014/main" id="{5F7CFE54-3F04-4D44-89EB-39F22831A67D}"/>
              </a:ext>
            </a:extLst>
          </p:cNvPr>
          <p:cNvPicPr>
            <a:picLocks noChangeAspect="1"/>
          </p:cNvPicPr>
          <p:nvPr/>
        </p:nvPicPr>
        <p:blipFill>
          <a:blip r:embed="rId4"/>
          <a:stretch>
            <a:fillRect/>
          </a:stretch>
        </p:blipFill>
        <p:spPr>
          <a:xfrm>
            <a:off x="2641599" y="1780185"/>
            <a:ext cx="8333459" cy="4479235"/>
          </a:xfrm>
          <a:prstGeom prst="rect">
            <a:avLst/>
          </a:prstGeom>
        </p:spPr>
      </p:pic>
      <p:sp>
        <p:nvSpPr>
          <p:cNvPr id="7" name="TextBox 6">
            <a:extLst>
              <a:ext uri="{FF2B5EF4-FFF2-40B4-BE49-F238E27FC236}">
                <a16:creationId xmlns:a16="http://schemas.microsoft.com/office/drawing/2014/main" id="{5857F899-1E76-41B6-A86D-B36CE301A032}"/>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47046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noAutofit/>
          </a:bodyPr>
          <a:lstStyle/>
          <a:p>
            <a:r>
              <a:rPr lang="fr-FR" dirty="0"/>
              <a:t>Objectif d’un discours</a:t>
            </a:r>
          </a:p>
        </p:txBody>
      </p:sp>
      <p:sp>
        <p:nvSpPr>
          <p:cNvPr id="4" name="Title 1">
            <a:extLst>
              <a:ext uri="{FF2B5EF4-FFF2-40B4-BE49-F238E27FC236}">
                <a16:creationId xmlns:a16="http://schemas.microsoft.com/office/drawing/2014/main" id="{4A08794A-A560-DE4C-B118-944C6E0785BB}"/>
              </a:ext>
            </a:extLst>
          </p:cNvPr>
          <p:cNvSpPr txBox="1">
            <a:spLocks/>
          </p:cNvSpPr>
          <p:nvPr/>
        </p:nvSpPr>
        <p:spPr>
          <a:xfrm>
            <a:off x="5476417" y="1893625"/>
            <a:ext cx="2872716" cy="12362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À qui vous adressez-</a:t>
            </a:r>
            <a:br>
              <a:rPr lang="fr-FR" sz="2800" b="1" dirty="0">
                <a:solidFill>
                  <a:srgbClr val="179984"/>
                </a:solidFill>
              </a:rPr>
            </a:br>
            <a:r>
              <a:rPr lang="fr-FR" sz="2800" b="1" dirty="0">
                <a:solidFill>
                  <a:srgbClr val="179984"/>
                </a:solidFill>
              </a:rPr>
              <a:t>vous ?</a:t>
            </a:r>
          </a:p>
        </p:txBody>
      </p:sp>
      <p:sp>
        <p:nvSpPr>
          <p:cNvPr id="6" name="Title 1">
            <a:extLst>
              <a:ext uri="{FF2B5EF4-FFF2-40B4-BE49-F238E27FC236}">
                <a16:creationId xmlns:a16="http://schemas.microsoft.com/office/drawing/2014/main" id="{AC513B6C-ED83-444F-BA2F-050CBB119F04}"/>
              </a:ext>
            </a:extLst>
          </p:cNvPr>
          <p:cNvSpPr txBox="1">
            <a:spLocks/>
          </p:cNvSpPr>
          <p:nvPr/>
        </p:nvSpPr>
        <p:spPr>
          <a:xfrm>
            <a:off x="8582527" y="3429000"/>
            <a:ext cx="3609473" cy="10857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spc="-20" dirty="0">
                <a:solidFill>
                  <a:srgbClr val="179984"/>
                </a:solidFill>
              </a:rPr>
              <a:t>Que souhaitez-vous qu’ils sachent ?</a:t>
            </a:r>
          </a:p>
        </p:txBody>
      </p:sp>
      <p:sp>
        <p:nvSpPr>
          <p:cNvPr id="7" name="Title 1">
            <a:extLst>
              <a:ext uri="{FF2B5EF4-FFF2-40B4-BE49-F238E27FC236}">
                <a16:creationId xmlns:a16="http://schemas.microsoft.com/office/drawing/2014/main" id="{81ED716B-10B8-2B45-9676-D6E4E8E3D75A}"/>
              </a:ext>
            </a:extLst>
          </p:cNvPr>
          <p:cNvSpPr txBox="1">
            <a:spLocks/>
          </p:cNvSpPr>
          <p:nvPr/>
        </p:nvSpPr>
        <p:spPr>
          <a:xfrm>
            <a:off x="5380946" y="5067755"/>
            <a:ext cx="2370437" cy="14251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Comment souhaitez-vous qu’ils se sentent ?</a:t>
            </a:r>
          </a:p>
        </p:txBody>
      </p:sp>
      <p:sp>
        <p:nvSpPr>
          <p:cNvPr id="8" name="Title 1">
            <a:extLst>
              <a:ext uri="{FF2B5EF4-FFF2-40B4-BE49-F238E27FC236}">
                <a16:creationId xmlns:a16="http://schemas.microsoft.com/office/drawing/2014/main" id="{5967225D-41BB-3140-A348-B2D826A1C17A}"/>
              </a:ext>
            </a:extLst>
          </p:cNvPr>
          <p:cNvSpPr txBox="1">
            <a:spLocks/>
          </p:cNvSpPr>
          <p:nvPr/>
        </p:nvSpPr>
        <p:spPr>
          <a:xfrm>
            <a:off x="1380930" y="3412151"/>
            <a:ext cx="3354971" cy="14251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Que souhaitez-vous qu’ils fassent ?</a:t>
            </a:r>
          </a:p>
        </p:txBody>
      </p:sp>
      <p:pic>
        <p:nvPicPr>
          <p:cNvPr id="10" name="Picture 9">
            <a:extLst>
              <a:ext uri="{FF2B5EF4-FFF2-40B4-BE49-F238E27FC236}">
                <a16:creationId xmlns:a16="http://schemas.microsoft.com/office/drawing/2014/main" id="{86E5EDF3-4F9A-4747-A738-9392955C2497}"/>
              </a:ext>
            </a:extLst>
          </p:cNvPr>
          <p:cNvPicPr>
            <a:picLocks noChangeAspect="1"/>
          </p:cNvPicPr>
          <p:nvPr/>
        </p:nvPicPr>
        <p:blipFill>
          <a:blip r:embed="rId4"/>
          <a:stretch>
            <a:fillRect/>
          </a:stretch>
        </p:blipFill>
        <p:spPr>
          <a:xfrm>
            <a:off x="7598610" y="2505965"/>
            <a:ext cx="2463800" cy="927100"/>
          </a:xfrm>
          <a:prstGeom prst="rect">
            <a:avLst/>
          </a:prstGeom>
        </p:spPr>
      </p:pic>
      <p:pic>
        <p:nvPicPr>
          <p:cNvPr id="11" name="Picture 10">
            <a:extLst>
              <a:ext uri="{FF2B5EF4-FFF2-40B4-BE49-F238E27FC236}">
                <a16:creationId xmlns:a16="http://schemas.microsoft.com/office/drawing/2014/main" id="{B3F54D65-E0B5-EB49-A86D-9A704E48C033}"/>
              </a:ext>
            </a:extLst>
          </p:cNvPr>
          <p:cNvPicPr>
            <a:picLocks noChangeAspect="1"/>
          </p:cNvPicPr>
          <p:nvPr/>
        </p:nvPicPr>
        <p:blipFill>
          <a:blip r:embed="rId4"/>
          <a:stretch>
            <a:fillRect/>
          </a:stretch>
        </p:blipFill>
        <p:spPr>
          <a:xfrm rot="10800000">
            <a:off x="1727199" y="4903274"/>
            <a:ext cx="2463800" cy="927100"/>
          </a:xfrm>
          <a:prstGeom prst="rect">
            <a:avLst/>
          </a:prstGeom>
        </p:spPr>
      </p:pic>
      <p:pic>
        <p:nvPicPr>
          <p:cNvPr id="17" name="Picture 16">
            <a:extLst>
              <a:ext uri="{FF2B5EF4-FFF2-40B4-BE49-F238E27FC236}">
                <a16:creationId xmlns:a16="http://schemas.microsoft.com/office/drawing/2014/main" id="{542286F2-9C64-5744-8C6B-A9E5FBF36A1F}"/>
              </a:ext>
            </a:extLst>
          </p:cNvPr>
          <p:cNvPicPr>
            <a:picLocks noChangeAspect="1"/>
          </p:cNvPicPr>
          <p:nvPr/>
        </p:nvPicPr>
        <p:blipFill>
          <a:blip r:embed="rId5"/>
          <a:stretch>
            <a:fillRect/>
          </a:stretch>
        </p:blipFill>
        <p:spPr>
          <a:xfrm flipV="1">
            <a:off x="7529094" y="4825240"/>
            <a:ext cx="2413000" cy="977900"/>
          </a:xfrm>
          <a:prstGeom prst="rect">
            <a:avLst/>
          </a:prstGeom>
        </p:spPr>
      </p:pic>
      <p:pic>
        <p:nvPicPr>
          <p:cNvPr id="18" name="Picture 17">
            <a:extLst>
              <a:ext uri="{FF2B5EF4-FFF2-40B4-BE49-F238E27FC236}">
                <a16:creationId xmlns:a16="http://schemas.microsoft.com/office/drawing/2014/main" id="{AEA65B0F-19A8-1740-90F2-0F179E83F4F9}"/>
              </a:ext>
            </a:extLst>
          </p:cNvPr>
          <p:cNvPicPr>
            <a:picLocks noChangeAspect="1"/>
          </p:cNvPicPr>
          <p:nvPr/>
        </p:nvPicPr>
        <p:blipFill>
          <a:blip r:embed="rId5"/>
          <a:stretch>
            <a:fillRect/>
          </a:stretch>
        </p:blipFill>
        <p:spPr>
          <a:xfrm flipH="1">
            <a:off x="1869652" y="2444506"/>
            <a:ext cx="2413000" cy="977900"/>
          </a:xfrm>
          <a:prstGeom prst="rect">
            <a:avLst/>
          </a:prstGeom>
        </p:spPr>
      </p:pic>
      <p:pic>
        <p:nvPicPr>
          <p:cNvPr id="20" name="Picture 19">
            <a:extLst>
              <a:ext uri="{FF2B5EF4-FFF2-40B4-BE49-F238E27FC236}">
                <a16:creationId xmlns:a16="http://schemas.microsoft.com/office/drawing/2014/main" id="{7139F3E0-1F2E-6D42-8B1F-813E42C609D6}"/>
              </a:ext>
            </a:extLst>
          </p:cNvPr>
          <p:cNvPicPr>
            <a:picLocks noChangeAspect="1"/>
          </p:cNvPicPr>
          <p:nvPr/>
        </p:nvPicPr>
        <p:blipFill>
          <a:blip r:embed="rId6"/>
          <a:stretch>
            <a:fillRect/>
          </a:stretch>
        </p:blipFill>
        <p:spPr>
          <a:xfrm>
            <a:off x="409073" y="3680395"/>
            <a:ext cx="804470" cy="812595"/>
          </a:xfrm>
          <a:prstGeom prst="rect">
            <a:avLst/>
          </a:prstGeom>
        </p:spPr>
      </p:pic>
      <p:pic>
        <p:nvPicPr>
          <p:cNvPr id="22" name="Picture 21">
            <a:extLst>
              <a:ext uri="{FF2B5EF4-FFF2-40B4-BE49-F238E27FC236}">
                <a16:creationId xmlns:a16="http://schemas.microsoft.com/office/drawing/2014/main" id="{FB25D7D3-B13A-7B41-8D4B-2D4ED20F3B32}"/>
              </a:ext>
            </a:extLst>
          </p:cNvPr>
          <p:cNvPicPr>
            <a:picLocks noChangeAspect="1"/>
          </p:cNvPicPr>
          <p:nvPr/>
        </p:nvPicPr>
        <p:blipFill>
          <a:blip r:embed="rId7"/>
          <a:stretch>
            <a:fillRect/>
          </a:stretch>
        </p:blipFill>
        <p:spPr>
          <a:xfrm>
            <a:off x="4263191" y="5322138"/>
            <a:ext cx="1083323" cy="835949"/>
          </a:xfrm>
          <a:prstGeom prst="rect">
            <a:avLst/>
          </a:prstGeom>
        </p:spPr>
      </p:pic>
      <p:pic>
        <p:nvPicPr>
          <p:cNvPr id="24" name="Picture 23">
            <a:extLst>
              <a:ext uri="{FF2B5EF4-FFF2-40B4-BE49-F238E27FC236}">
                <a16:creationId xmlns:a16="http://schemas.microsoft.com/office/drawing/2014/main" id="{6DBBBEDE-8A07-D34D-83CB-8DCAEB72E8FB}"/>
              </a:ext>
            </a:extLst>
          </p:cNvPr>
          <p:cNvPicPr>
            <a:picLocks noChangeAspect="1"/>
          </p:cNvPicPr>
          <p:nvPr/>
        </p:nvPicPr>
        <p:blipFill>
          <a:blip r:embed="rId8"/>
          <a:stretch>
            <a:fillRect/>
          </a:stretch>
        </p:blipFill>
        <p:spPr>
          <a:xfrm>
            <a:off x="7809625" y="3529361"/>
            <a:ext cx="641610" cy="810455"/>
          </a:xfrm>
          <a:prstGeom prst="rect">
            <a:avLst/>
          </a:prstGeom>
        </p:spPr>
      </p:pic>
      <p:pic>
        <p:nvPicPr>
          <p:cNvPr id="26" name="Picture 25">
            <a:extLst>
              <a:ext uri="{FF2B5EF4-FFF2-40B4-BE49-F238E27FC236}">
                <a16:creationId xmlns:a16="http://schemas.microsoft.com/office/drawing/2014/main" id="{17E2642A-05BB-C24F-AFAE-54D37272C1E4}"/>
              </a:ext>
            </a:extLst>
          </p:cNvPr>
          <p:cNvPicPr>
            <a:picLocks noChangeAspect="1"/>
          </p:cNvPicPr>
          <p:nvPr/>
        </p:nvPicPr>
        <p:blipFill>
          <a:blip r:embed="rId9"/>
          <a:stretch>
            <a:fillRect/>
          </a:stretch>
        </p:blipFill>
        <p:spPr>
          <a:xfrm>
            <a:off x="4446131" y="2110557"/>
            <a:ext cx="898719" cy="927100"/>
          </a:xfrm>
          <a:prstGeom prst="rect">
            <a:avLst/>
          </a:prstGeom>
        </p:spPr>
      </p:pic>
      <p:sp>
        <p:nvSpPr>
          <p:cNvPr id="15" name="TextBox 14">
            <a:extLst>
              <a:ext uri="{FF2B5EF4-FFF2-40B4-BE49-F238E27FC236}">
                <a16:creationId xmlns:a16="http://schemas.microsoft.com/office/drawing/2014/main" id="{B59BF170-D395-4A63-821F-27D85EB42690}"/>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1311287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65094" y="289265"/>
            <a:ext cx="10515600" cy="707913"/>
          </a:xfrm>
        </p:spPr>
        <p:txBody>
          <a:bodyPr/>
          <a:lstStyle/>
          <a:p>
            <a:r>
              <a:rPr lang="fr-FR" b="1" dirty="0">
                <a:solidFill>
                  <a:srgbClr val="016A5F"/>
                </a:solidFill>
              </a:rPr>
              <a:t>Partager votre histoire</a:t>
            </a:r>
          </a:p>
        </p:txBody>
      </p: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1902533" y="1780184"/>
            <a:ext cx="0" cy="4479235"/>
          </a:xfrm>
          <a:prstGeom prst="line">
            <a:avLst/>
          </a:prstGeom>
          <a:ln w="6350000">
            <a:solidFill>
              <a:srgbClr val="016A5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788123"/>
            <a:ext cx="2819387" cy="921749"/>
          </a:xfrm>
        </p:spPr>
        <p:txBody>
          <a:bodyPr>
            <a:normAutofit/>
          </a:bodyPr>
          <a:lstStyle/>
          <a:p>
            <a:pPr marL="0" indent="0" algn="just">
              <a:lnSpc>
                <a:spcPct val="150000"/>
              </a:lnSpc>
              <a:buNone/>
            </a:pPr>
            <a:r>
              <a:rPr lang="fr-FR" sz="3200" b="1" dirty="0">
                <a:solidFill>
                  <a:srgbClr val="179984"/>
                </a:solidFill>
              </a:rPr>
              <a:t>Activité 2</a:t>
            </a:r>
          </a:p>
        </p:txBody>
      </p:sp>
      <p:pic>
        <p:nvPicPr>
          <p:cNvPr id="7" name="Picture 6">
            <a:extLst>
              <a:ext uri="{FF2B5EF4-FFF2-40B4-BE49-F238E27FC236}">
                <a16:creationId xmlns:a16="http://schemas.microsoft.com/office/drawing/2014/main" id="{0554AC7A-B68B-624F-B985-A7EF73DE2DAD}"/>
              </a:ext>
            </a:extLst>
          </p:cNvPr>
          <p:cNvPicPr>
            <a:picLocks noChangeAspect="1"/>
          </p:cNvPicPr>
          <p:nvPr/>
        </p:nvPicPr>
        <p:blipFill>
          <a:blip r:embed="rId4"/>
          <a:stretch>
            <a:fillRect/>
          </a:stretch>
        </p:blipFill>
        <p:spPr>
          <a:xfrm>
            <a:off x="5079053" y="1780184"/>
            <a:ext cx="3757580" cy="4479235"/>
          </a:xfrm>
          <a:prstGeom prst="rect">
            <a:avLst/>
          </a:prstGeom>
        </p:spPr>
      </p:pic>
      <p:cxnSp>
        <p:nvCxnSpPr>
          <p:cNvPr id="9" name="Straight Connector 8">
            <a:extLst>
              <a:ext uri="{FF2B5EF4-FFF2-40B4-BE49-F238E27FC236}">
                <a16:creationId xmlns:a16="http://schemas.microsoft.com/office/drawing/2014/main" id="{25B8C919-C6FD-6843-AD6C-CBEDFE328528}"/>
              </a:ext>
            </a:extLst>
          </p:cNvPr>
          <p:cNvCxnSpPr>
            <a:cxnSpLocks/>
          </p:cNvCxnSpPr>
          <p:nvPr/>
        </p:nvCxnSpPr>
        <p:spPr>
          <a:xfrm>
            <a:off x="11990503" y="1780184"/>
            <a:ext cx="0" cy="4479235"/>
          </a:xfrm>
          <a:prstGeom prst="line">
            <a:avLst/>
          </a:prstGeom>
          <a:ln w="6350000">
            <a:solidFill>
              <a:srgbClr val="016A5F"/>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0CB0E6F7-78E5-3F4A-8487-90453DE852AB}"/>
              </a:ext>
            </a:extLst>
          </p:cNvPr>
          <p:cNvSpPr txBox="1">
            <a:spLocks/>
          </p:cNvSpPr>
          <p:nvPr/>
        </p:nvSpPr>
        <p:spPr>
          <a:xfrm>
            <a:off x="5079053" y="6090004"/>
            <a:ext cx="2819387" cy="921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fr-FR" sz="3200" b="1" dirty="0">
                <a:solidFill>
                  <a:srgbClr val="179984"/>
                </a:solidFill>
                <a:hlinkClick r:id="rId5"/>
              </a:rPr>
              <a:t>vidéo</a:t>
            </a:r>
            <a:endParaRPr lang="en-US" sz="3200" b="1" dirty="0">
              <a:solidFill>
                <a:srgbClr val="179984"/>
              </a:solidFill>
            </a:endParaRPr>
          </a:p>
        </p:txBody>
      </p:sp>
      <p:sp>
        <p:nvSpPr>
          <p:cNvPr id="8" name="TextBox 7">
            <a:extLst>
              <a:ext uri="{FF2B5EF4-FFF2-40B4-BE49-F238E27FC236}">
                <a16:creationId xmlns:a16="http://schemas.microsoft.com/office/drawing/2014/main" id="{D7BE5D43-B3E9-4074-9BED-4D3FC7C7BB87}"/>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2482995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dirty="0"/>
              <a:t>Construire un discours</a:t>
            </a:r>
          </a:p>
        </p:txBody>
      </p:sp>
      <p:sp>
        <p:nvSpPr>
          <p:cNvPr id="6" name="Content Placeholder 2">
            <a:extLst>
              <a:ext uri="{FF2B5EF4-FFF2-40B4-BE49-F238E27FC236}">
                <a16:creationId xmlns:a16="http://schemas.microsoft.com/office/drawing/2014/main" id="{8F55926D-D124-6644-BDA0-9B5EA135C276}"/>
              </a:ext>
            </a:extLst>
          </p:cNvPr>
          <p:cNvSpPr>
            <a:spLocks noGrp="1"/>
          </p:cNvSpPr>
          <p:nvPr>
            <p:ph idx="1"/>
          </p:nvPr>
        </p:nvSpPr>
        <p:spPr>
          <a:xfrm>
            <a:off x="6268473" y="1811705"/>
            <a:ext cx="2819387" cy="921749"/>
          </a:xfrm>
        </p:spPr>
        <p:txBody>
          <a:bodyPr>
            <a:normAutofit/>
          </a:bodyPr>
          <a:lstStyle/>
          <a:p>
            <a:pPr marL="0" indent="0" algn="just">
              <a:lnSpc>
                <a:spcPct val="150000"/>
              </a:lnSpc>
              <a:buNone/>
            </a:pPr>
            <a:r>
              <a:rPr lang="fr-FR" sz="3200" b="1" dirty="0">
                <a:solidFill>
                  <a:srgbClr val="179984"/>
                </a:solidFill>
              </a:rPr>
              <a:t>Introduction</a:t>
            </a:r>
          </a:p>
        </p:txBody>
      </p:sp>
      <p:sp>
        <p:nvSpPr>
          <p:cNvPr id="7" name="Content Placeholder 2">
            <a:extLst>
              <a:ext uri="{FF2B5EF4-FFF2-40B4-BE49-F238E27FC236}">
                <a16:creationId xmlns:a16="http://schemas.microsoft.com/office/drawing/2014/main" id="{DD967FF4-EE32-4F4F-B6BB-E7C98126F24C}"/>
              </a:ext>
            </a:extLst>
          </p:cNvPr>
          <p:cNvSpPr txBox="1">
            <a:spLocks/>
          </p:cNvSpPr>
          <p:nvPr/>
        </p:nvSpPr>
        <p:spPr>
          <a:xfrm>
            <a:off x="6268473" y="3502412"/>
            <a:ext cx="2819387" cy="921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fr-FR" sz="3200" b="1" dirty="0">
                <a:solidFill>
                  <a:srgbClr val="179984"/>
                </a:solidFill>
              </a:rPr>
              <a:t>Corps</a:t>
            </a:r>
          </a:p>
        </p:txBody>
      </p:sp>
      <p:sp>
        <p:nvSpPr>
          <p:cNvPr id="8" name="Content Placeholder 2">
            <a:extLst>
              <a:ext uri="{FF2B5EF4-FFF2-40B4-BE49-F238E27FC236}">
                <a16:creationId xmlns:a16="http://schemas.microsoft.com/office/drawing/2014/main" id="{C9630CEF-5E7D-2E43-A466-B67FE8717CC3}"/>
              </a:ext>
            </a:extLst>
          </p:cNvPr>
          <p:cNvSpPr txBox="1">
            <a:spLocks/>
          </p:cNvSpPr>
          <p:nvPr/>
        </p:nvSpPr>
        <p:spPr>
          <a:xfrm>
            <a:off x="6268473" y="5258846"/>
            <a:ext cx="2819387" cy="921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fr-FR" sz="3200" b="1" dirty="0">
                <a:solidFill>
                  <a:srgbClr val="179984"/>
                </a:solidFill>
              </a:rPr>
              <a:t>Conclusion</a:t>
            </a:r>
          </a:p>
        </p:txBody>
      </p:sp>
      <p:pic>
        <p:nvPicPr>
          <p:cNvPr id="10" name="Picture 9">
            <a:extLst>
              <a:ext uri="{FF2B5EF4-FFF2-40B4-BE49-F238E27FC236}">
                <a16:creationId xmlns:a16="http://schemas.microsoft.com/office/drawing/2014/main" id="{972CF24D-53C1-E143-B442-B9C54E102A3F}"/>
              </a:ext>
            </a:extLst>
          </p:cNvPr>
          <p:cNvPicPr>
            <a:picLocks noChangeAspect="1"/>
          </p:cNvPicPr>
          <p:nvPr/>
        </p:nvPicPr>
        <p:blipFill>
          <a:blip r:embed="rId4"/>
          <a:stretch>
            <a:fillRect/>
          </a:stretch>
        </p:blipFill>
        <p:spPr>
          <a:xfrm>
            <a:off x="3166189" y="5098253"/>
            <a:ext cx="2479559" cy="1292536"/>
          </a:xfrm>
          <a:prstGeom prst="rect">
            <a:avLst/>
          </a:prstGeom>
        </p:spPr>
      </p:pic>
      <p:pic>
        <p:nvPicPr>
          <p:cNvPr id="12" name="Picture 11">
            <a:extLst>
              <a:ext uri="{FF2B5EF4-FFF2-40B4-BE49-F238E27FC236}">
                <a16:creationId xmlns:a16="http://schemas.microsoft.com/office/drawing/2014/main" id="{D17C5BFC-7278-914E-B654-37E1B7DAE5C4}"/>
              </a:ext>
            </a:extLst>
          </p:cNvPr>
          <p:cNvPicPr>
            <a:picLocks noChangeAspect="1"/>
          </p:cNvPicPr>
          <p:nvPr/>
        </p:nvPicPr>
        <p:blipFill>
          <a:blip r:embed="rId5"/>
          <a:stretch>
            <a:fillRect/>
          </a:stretch>
        </p:blipFill>
        <p:spPr>
          <a:xfrm>
            <a:off x="2927504" y="3427786"/>
            <a:ext cx="2637829" cy="1450806"/>
          </a:xfrm>
          <a:prstGeom prst="rect">
            <a:avLst/>
          </a:prstGeom>
        </p:spPr>
      </p:pic>
      <p:pic>
        <p:nvPicPr>
          <p:cNvPr id="14" name="Picture 13">
            <a:extLst>
              <a:ext uri="{FF2B5EF4-FFF2-40B4-BE49-F238E27FC236}">
                <a16:creationId xmlns:a16="http://schemas.microsoft.com/office/drawing/2014/main" id="{D1408274-372F-7947-BB61-650EE2F5035C}"/>
              </a:ext>
            </a:extLst>
          </p:cNvPr>
          <p:cNvPicPr>
            <a:picLocks noChangeAspect="1"/>
          </p:cNvPicPr>
          <p:nvPr/>
        </p:nvPicPr>
        <p:blipFill>
          <a:blip r:embed="rId6"/>
          <a:stretch>
            <a:fillRect/>
          </a:stretch>
        </p:blipFill>
        <p:spPr>
          <a:xfrm rot="20902118">
            <a:off x="2967073" y="1661111"/>
            <a:ext cx="2558694" cy="1450806"/>
          </a:xfrm>
          <a:prstGeom prst="rect">
            <a:avLst/>
          </a:prstGeom>
        </p:spPr>
      </p:pic>
      <p:sp>
        <p:nvSpPr>
          <p:cNvPr id="9" name="TextBox 8">
            <a:extLst>
              <a:ext uri="{FF2B5EF4-FFF2-40B4-BE49-F238E27FC236}">
                <a16:creationId xmlns:a16="http://schemas.microsoft.com/office/drawing/2014/main" id="{ADD3DE10-B46A-4FA6-BC90-4ED00BA7FABE}"/>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828032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fr-FR" dirty="0"/>
              <a:t>Construire votre histoire</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Activité 3</a:t>
            </a:r>
          </a:p>
        </p:txBody>
      </p:sp>
      <p:sp>
        <p:nvSpPr>
          <p:cNvPr id="8" name="Content Placeholder 2">
            <a:extLst>
              <a:ext uri="{FF2B5EF4-FFF2-40B4-BE49-F238E27FC236}">
                <a16:creationId xmlns:a16="http://schemas.microsoft.com/office/drawing/2014/main" id="{87CD6C9E-B840-EA48-A01A-7FA04115BFF6}"/>
              </a:ext>
            </a:extLst>
          </p:cNvPr>
          <p:cNvSpPr>
            <a:spLocks noGrp="1"/>
          </p:cNvSpPr>
          <p:nvPr>
            <p:ph idx="1"/>
          </p:nvPr>
        </p:nvSpPr>
        <p:spPr>
          <a:xfrm>
            <a:off x="838200" y="2470448"/>
            <a:ext cx="10515600" cy="4283282"/>
          </a:xfrm>
        </p:spPr>
        <p:txBody>
          <a:bodyPr>
            <a:noAutofit/>
          </a:bodyPr>
          <a:lstStyle/>
          <a:p>
            <a:pPr marL="0" indent="0">
              <a:lnSpc>
                <a:spcPct val="120000"/>
              </a:lnSpc>
              <a:spcBef>
                <a:spcPts val="0"/>
              </a:spcBef>
              <a:spcAft>
                <a:spcPts val="800"/>
              </a:spcAft>
              <a:buNone/>
            </a:pPr>
            <a:r>
              <a:rPr lang="fr-FR" sz="2600" dirty="0">
                <a:ea typeface="Calibri" panose="020F0502020204030204" pitchFamily="34" charset="0"/>
                <a:cs typeface="Times New Roman" panose="02020603050405020304" pitchFamily="18" charset="0"/>
              </a:rPr>
              <a:t>Réfléchissez aux informations suivantes en commençant à rédiger votre discours :</a:t>
            </a:r>
          </a:p>
          <a:p>
            <a:pPr>
              <a:lnSpc>
                <a:spcPct val="120000"/>
              </a:lnSpc>
              <a:spcBef>
                <a:spcPts val="0"/>
              </a:spcBef>
              <a:spcAft>
                <a:spcPts val="800"/>
              </a:spcAft>
            </a:pPr>
            <a:endParaRPr lang="en-US" sz="100" dirty="0">
              <a:ea typeface="Calibri" panose="020F0502020204030204" pitchFamily="34" charset="0"/>
              <a:cs typeface="Times New Roman" panose="02020603050405020304" pitchFamily="18" charset="0"/>
            </a:endParaRPr>
          </a:p>
          <a:p>
            <a:pPr>
              <a:lnSpc>
                <a:spcPct val="120000"/>
              </a:lnSpc>
              <a:spcBef>
                <a:spcPts val="0"/>
              </a:spcBef>
              <a:spcAft>
                <a:spcPts val="800"/>
              </a:spcAft>
            </a:pPr>
            <a:r>
              <a:rPr lang="fr-FR" sz="2600" dirty="0">
                <a:ea typeface="Calibri" panose="020F0502020204030204" pitchFamily="34" charset="0"/>
                <a:cs typeface="Times New Roman" panose="02020603050405020304" pitchFamily="18" charset="0"/>
              </a:rPr>
              <a:t>À qui allez-vous vous adresser ?</a:t>
            </a:r>
          </a:p>
          <a:p>
            <a:pPr>
              <a:lnSpc>
                <a:spcPct val="120000"/>
              </a:lnSpc>
              <a:spcBef>
                <a:spcPts val="0"/>
              </a:spcBef>
              <a:spcAft>
                <a:spcPts val="800"/>
              </a:spcAft>
            </a:pPr>
            <a:r>
              <a:rPr lang="fr-FR" sz="2600" dirty="0">
                <a:ea typeface="Calibri" panose="020F0502020204030204" pitchFamily="34" charset="0"/>
                <a:cs typeface="Times New Roman" panose="02020603050405020304" pitchFamily="18" charset="0"/>
              </a:rPr>
              <a:t>Quel est l’objectif de votre discours ?</a:t>
            </a:r>
          </a:p>
          <a:p>
            <a:pPr>
              <a:lnSpc>
                <a:spcPct val="120000"/>
              </a:lnSpc>
              <a:spcBef>
                <a:spcPts val="0"/>
              </a:spcBef>
              <a:spcAft>
                <a:spcPts val="800"/>
              </a:spcAft>
            </a:pPr>
            <a:r>
              <a:rPr lang="fr-FR" sz="2600" dirty="0">
                <a:ea typeface="Calibri" panose="020F0502020204030204" pitchFamily="34" charset="0"/>
                <a:cs typeface="Times New Roman" panose="02020603050405020304" pitchFamily="18" charset="0"/>
              </a:rPr>
              <a:t>Que souhaitez-vous qu’ils sachent ?</a:t>
            </a:r>
          </a:p>
          <a:p>
            <a:pPr>
              <a:lnSpc>
                <a:spcPct val="120000"/>
              </a:lnSpc>
              <a:spcBef>
                <a:spcPts val="0"/>
              </a:spcBef>
              <a:spcAft>
                <a:spcPts val="800"/>
              </a:spcAft>
            </a:pPr>
            <a:r>
              <a:rPr lang="fr-FR" sz="2600" dirty="0">
                <a:ea typeface="Calibri" panose="020F0502020204030204" pitchFamily="34" charset="0"/>
                <a:cs typeface="Times New Roman" panose="02020603050405020304" pitchFamily="18" charset="0"/>
              </a:rPr>
              <a:t>Comment souhaitez-vous qu’ils se sentent ?</a:t>
            </a:r>
          </a:p>
          <a:p>
            <a:pPr>
              <a:lnSpc>
                <a:spcPct val="120000"/>
              </a:lnSpc>
              <a:spcBef>
                <a:spcPts val="0"/>
              </a:spcBef>
              <a:spcAft>
                <a:spcPts val="800"/>
              </a:spcAft>
            </a:pPr>
            <a:r>
              <a:rPr lang="fr-FR" sz="2600" dirty="0">
                <a:ea typeface="Calibri" panose="020F0502020204030204" pitchFamily="34" charset="0"/>
                <a:cs typeface="Times New Roman" panose="02020603050405020304" pitchFamily="18" charset="0"/>
              </a:rPr>
              <a:t>Que souhaitez-vous qu’ils fassent ?</a:t>
            </a:r>
          </a:p>
          <a:p>
            <a:pPr>
              <a:lnSpc>
                <a:spcPct val="120000"/>
              </a:lnSpc>
              <a:spcBef>
                <a:spcPts val="0"/>
              </a:spcBef>
              <a:spcAft>
                <a:spcPts val="800"/>
              </a:spcAft>
            </a:pPr>
            <a:endParaRPr lang="en-US" sz="2600" dirty="0">
              <a:ea typeface="Calibri" panose="020F050202020403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9FC6573A-A30A-F745-B2F2-0B8EDCC44A72}"/>
              </a:ext>
            </a:extLst>
          </p:cNvPr>
          <p:cNvSpPr txBox="1">
            <a:spLocks/>
          </p:cNvSpPr>
          <p:nvPr/>
        </p:nvSpPr>
        <p:spPr>
          <a:xfrm>
            <a:off x="838200" y="1876544"/>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i="1" dirty="0">
                <a:solidFill>
                  <a:srgbClr val="179984"/>
                </a:solidFill>
              </a:rPr>
              <a:t>Rédiger votre premier discours</a:t>
            </a:r>
          </a:p>
        </p:txBody>
      </p:sp>
      <p:sp>
        <p:nvSpPr>
          <p:cNvPr id="6" name="TextBox 5">
            <a:extLst>
              <a:ext uri="{FF2B5EF4-FFF2-40B4-BE49-F238E27FC236}">
                <a16:creationId xmlns:a16="http://schemas.microsoft.com/office/drawing/2014/main" id="{A2FF361B-148D-40A8-AF1B-1A6AA2D623B1}"/>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3104076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fr-FR" dirty="0"/>
              <a:t>Construire votre histoire</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Activité 3</a:t>
            </a:r>
          </a:p>
        </p:txBody>
      </p:sp>
      <p:sp>
        <p:nvSpPr>
          <p:cNvPr id="5" name="Title 1">
            <a:extLst>
              <a:ext uri="{FF2B5EF4-FFF2-40B4-BE49-F238E27FC236}">
                <a16:creationId xmlns:a16="http://schemas.microsoft.com/office/drawing/2014/main" id="{9FC6573A-A30A-F745-B2F2-0B8EDCC44A72}"/>
              </a:ext>
            </a:extLst>
          </p:cNvPr>
          <p:cNvSpPr txBox="1">
            <a:spLocks/>
          </p:cNvSpPr>
          <p:nvPr/>
        </p:nvSpPr>
        <p:spPr>
          <a:xfrm>
            <a:off x="838200" y="1816384"/>
            <a:ext cx="10515600" cy="433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000" b="1" i="1" dirty="0">
                <a:solidFill>
                  <a:srgbClr val="179984"/>
                </a:solidFill>
              </a:rPr>
              <a:t>Par exemple</a:t>
            </a:r>
          </a:p>
        </p:txBody>
      </p:sp>
      <p:graphicFrame>
        <p:nvGraphicFramePr>
          <p:cNvPr id="7" name="Table 6">
            <a:extLst>
              <a:ext uri="{FF2B5EF4-FFF2-40B4-BE49-F238E27FC236}">
                <a16:creationId xmlns:a16="http://schemas.microsoft.com/office/drawing/2014/main" id="{C8B7E206-0E71-824D-BAB3-C328500382E5}"/>
              </a:ext>
            </a:extLst>
          </p:cNvPr>
          <p:cNvGraphicFramePr>
            <a:graphicFrameLocks noGrp="1"/>
          </p:cNvGraphicFramePr>
          <p:nvPr>
            <p:extLst>
              <p:ext uri="{D42A27DB-BD31-4B8C-83A1-F6EECF244321}">
                <p14:modId xmlns:p14="http://schemas.microsoft.com/office/powerpoint/2010/main" val="842784755"/>
              </p:ext>
            </p:extLst>
          </p:nvPr>
        </p:nvGraphicFramePr>
        <p:xfrm>
          <a:off x="982579" y="2332137"/>
          <a:ext cx="10515600" cy="3873184"/>
        </p:xfrm>
        <a:graphic>
          <a:graphicData uri="http://schemas.openxmlformats.org/drawingml/2006/table">
            <a:tbl>
              <a:tblPr firstRow="1" firstCol="1" bandRow="1">
                <a:tableStyleId>{3B4B98B0-60AC-42C2-AFA5-B58CD77FA1E5}</a:tableStyleId>
              </a:tblPr>
              <a:tblGrid>
                <a:gridCol w="4070684">
                  <a:extLst>
                    <a:ext uri="{9D8B030D-6E8A-4147-A177-3AD203B41FA5}">
                      <a16:colId xmlns:a16="http://schemas.microsoft.com/office/drawing/2014/main" val="1959797294"/>
                    </a:ext>
                  </a:extLst>
                </a:gridCol>
                <a:gridCol w="6444916">
                  <a:extLst>
                    <a:ext uri="{9D8B030D-6E8A-4147-A177-3AD203B41FA5}">
                      <a16:colId xmlns:a16="http://schemas.microsoft.com/office/drawing/2014/main" val="692484117"/>
                    </a:ext>
                  </a:extLst>
                </a:gridCol>
              </a:tblGrid>
              <a:tr h="435126">
                <a:tc>
                  <a:txBody>
                    <a:bodyPr/>
                    <a:lstStyle/>
                    <a:p>
                      <a:pPr marL="0" marR="0" algn="just">
                        <a:lnSpc>
                          <a:spcPct val="150000"/>
                        </a:lnSpc>
                        <a:spcBef>
                          <a:spcPts val="0"/>
                        </a:spcBef>
                        <a:spcAft>
                          <a:spcPts val="0"/>
                        </a:spcAft>
                        <a:tabLst>
                          <a:tab pos="1098550" algn="l"/>
                        </a:tabLst>
                      </a:pPr>
                      <a:r>
                        <a:rPr lang="fr-FR" sz="2400" i="1" dirty="0">
                          <a:solidFill>
                            <a:srgbClr val="016A5F"/>
                          </a:solidFill>
                          <a:effectLst/>
                        </a:rPr>
                        <a:t>Type de discours</a:t>
                      </a:r>
                      <a:endParaRPr lang="en-US" sz="2400" i="1" dirty="0">
                        <a:solidFill>
                          <a:srgbClr val="016A5F"/>
                        </a:solidFill>
                        <a:effectLst/>
                        <a:latin typeface="Calibri" panose="020F0502020204030204" pitchFamily="34" charset="0"/>
                        <a:ea typeface="Calibri" panose="020F0502020204030204" pitchFamily="34" charset="0"/>
                        <a:cs typeface="Times New Roman" panose="02020603050405020304" pitchFamily="18" charset="0"/>
                      </a:endParaRPr>
                    </a:p>
                  </a:txBody>
                  <a:tcPr marL="69155" marR="69155" marT="0" marB="0">
                    <a:solidFill>
                      <a:srgbClr val="179984">
                        <a:alpha val="50196"/>
                      </a:srgbClr>
                    </a:solidFill>
                  </a:tcPr>
                </a:tc>
                <a:tc>
                  <a:txBody>
                    <a:bodyPr/>
                    <a:lstStyle/>
                    <a:p>
                      <a:pPr marL="0" marR="0" algn="just">
                        <a:lnSpc>
                          <a:spcPct val="150000"/>
                        </a:lnSpc>
                        <a:spcBef>
                          <a:spcPts val="0"/>
                        </a:spcBef>
                        <a:spcAft>
                          <a:spcPts val="0"/>
                        </a:spcAft>
                        <a:tabLst>
                          <a:tab pos="1098550" algn="l"/>
                        </a:tabLst>
                      </a:pPr>
                      <a:r>
                        <a:rPr lang="fr-FR" sz="2400" i="1" dirty="0">
                          <a:solidFill>
                            <a:srgbClr val="016A5F"/>
                          </a:solidFill>
                          <a:effectLst/>
                        </a:rPr>
                        <a:t>Convaincant</a:t>
                      </a:r>
                      <a:endParaRPr lang="en-US" sz="2400" i="1" dirty="0">
                        <a:solidFill>
                          <a:srgbClr val="016A5F"/>
                        </a:solidFill>
                        <a:effectLst/>
                        <a:latin typeface="Calibri" panose="020F0502020204030204" pitchFamily="34" charset="0"/>
                        <a:ea typeface="Calibri" panose="020F0502020204030204" pitchFamily="34" charset="0"/>
                        <a:cs typeface="Times New Roman" panose="02020603050405020304" pitchFamily="18" charset="0"/>
                      </a:endParaRPr>
                    </a:p>
                  </a:txBody>
                  <a:tcPr marL="69155" marR="69155" marT="0" marB="0">
                    <a:solidFill>
                      <a:srgbClr val="179984">
                        <a:alpha val="50196"/>
                      </a:srgbClr>
                    </a:solidFill>
                  </a:tcPr>
                </a:tc>
                <a:extLst>
                  <a:ext uri="{0D108BD9-81ED-4DB2-BD59-A6C34878D82A}">
                    <a16:rowId xmlns:a16="http://schemas.microsoft.com/office/drawing/2014/main" val="2906635413"/>
                  </a:ext>
                </a:extLst>
              </a:tr>
              <a:tr h="462143">
                <a:tc gridSpan="2">
                  <a:txBody>
                    <a:bodyPr/>
                    <a:lstStyle/>
                    <a:p>
                      <a:pPr marL="0" marR="0" algn="just">
                        <a:lnSpc>
                          <a:spcPct val="150000"/>
                        </a:lnSpc>
                        <a:spcBef>
                          <a:spcPts val="0"/>
                        </a:spcBef>
                        <a:spcAft>
                          <a:spcPts val="0"/>
                        </a:spcAft>
                        <a:tabLst>
                          <a:tab pos="1098550" algn="l"/>
                        </a:tabLst>
                      </a:pPr>
                      <a:r>
                        <a:rPr lang="fr-FR" sz="1800" dirty="0">
                          <a:solidFill>
                            <a:srgbClr val="179984"/>
                          </a:solidFill>
                          <a:effectLst/>
                        </a:rPr>
                        <a:t>OBJECTIF :</a:t>
                      </a:r>
                      <a:endParaRPr lang="en-US" sz="1800" dirty="0">
                        <a:solidFill>
                          <a:srgbClr val="179984"/>
                        </a:solidFill>
                        <a:effectLst/>
                        <a:latin typeface="Calibri" panose="020F0502020204030204" pitchFamily="34" charset="0"/>
                        <a:ea typeface="Calibri" panose="020F0502020204030204" pitchFamily="34" charset="0"/>
                        <a:cs typeface="Times New Roman" panose="02020603050405020304" pitchFamily="18" charset="0"/>
                      </a:endParaRPr>
                    </a:p>
                  </a:txBody>
                  <a:tcPr marL="92206" marR="92206" marT="46103" marB="46103">
                    <a:solidFill>
                      <a:srgbClr val="179984">
                        <a:alpha val="50196"/>
                      </a:srgbClr>
                    </a:solidFill>
                  </a:tcPr>
                </a:tc>
                <a:tc hMerge="1">
                  <a:txBody>
                    <a:bodyPr/>
                    <a:lstStyle/>
                    <a:p>
                      <a:endParaRPr lang="en-US"/>
                    </a:p>
                  </a:txBody>
                  <a:tcPr/>
                </a:tc>
                <a:extLst>
                  <a:ext uri="{0D108BD9-81ED-4DB2-BD59-A6C34878D82A}">
                    <a16:rowId xmlns:a16="http://schemas.microsoft.com/office/drawing/2014/main" val="4232924859"/>
                  </a:ext>
                </a:extLst>
              </a:tr>
              <a:tr h="782111">
                <a:tc>
                  <a:txBody>
                    <a:bodyPr/>
                    <a:lstStyle/>
                    <a:p>
                      <a:pPr marL="342900" marR="0" lvl="0" indent="-342900" algn="just">
                        <a:lnSpc>
                          <a:spcPct val="150000"/>
                        </a:lnSpc>
                        <a:spcBef>
                          <a:spcPts val="0"/>
                        </a:spcBef>
                        <a:spcAft>
                          <a:spcPts val="0"/>
                        </a:spcAft>
                        <a:buFont typeface="+mj-lt"/>
                        <a:buAutoNum type="arabicPeriod"/>
                        <a:tabLst>
                          <a:tab pos="1098550" algn="l"/>
                        </a:tabLst>
                      </a:pPr>
                      <a:r>
                        <a:rPr lang="fr-FR" sz="1800" dirty="0">
                          <a:effectLst/>
                        </a:rPr>
                        <a:t>À qui vous adressez-vous ?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9155" marR="69155" marT="0" marB="0">
                    <a:solidFill>
                      <a:schemeClr val="bg1"/>
                    </a:solidFill>
                  </a:tcPr>
                </a:tc>
                <a:tc>
                  <a:txBody>
                    <a:bodyPr/>
                    <a:lstStyle/>
                    <a:p>
                      <a:pPr marL="0" marR="0" algn="just">
                        <a:lnSpc>
                          <a:spcPct val="150000"/>
                        </a:lnSpc>
                        <a:spcBef>
                          <a:spcPts val="0"/>
                        </a:spcBef>
                        <a:spcAft>
                          <a:spcPts val="0"/>
                        </a:spcAft>
                        <a:tabLst>
                          <a:tab pos="1098550" algn="l"/>
                        </a:tabLst>
                      </a:pPr>
                      <a:r>
                        <a:rPr lang="fr-FR" sz="1800" dirty="0">
                          <a:effectLst/>
                        </a:rPr>
                        <a:t>Familles de personnes avec une déficience intellectuelle</a:t>
                      </a:r>
                    </a:p>
                    <a:p>
                      <a:pPr marL="0" marR="0" algn="just">
                        <a:lnSpc>
                          <a:spcPct val="150000"/>
                        </a:lnSpc>
                        <a:spcBef>
                          <a:spcPts val="0"/>
                        </a:spcBef>
                        <a:spcAft>
                          <a:spcPts val="0"/>
                        </a:spcAft>
                        <a:tabLst>
                          <a:tab pos="1098550" algn="l"/>
                        </a:tabLst>
                      </a:pPr>
                      <a:r>
                        <a:rPr lang="fr-FR"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9155" marR="69155" marT="0" marB="0">
                    <a:solidFill>
                      <a:schemeClr val="bg1"/>
                    </a:solidFill>
                  </a:tcPr>
                </a:tc>
                <a:extLst>
                  <a:ext uri="{0D108BD9-81ED-4DB2-BD59-A6C34878D82A}">
                    <a16:rowId xmlns:a16="http://schemas.microsoft.com/office/drawing/2014/main" val="3801884531"/>
                  </a:ext>
                </a:extLst>
              </a:tr>
              <a:tr h="982047">
                <a:tc>
                  <a:txBody>
                    <a:bodyPr/>
                    <a:lstStyle/>
                    <a:p>
                      <a:pPr marL="342900" marR="0" lvl="0" indent="-342900" algn="just">
                        <a:lnSpc>
                          <a:spcPct val="150000"/>
                        </a:lnSpc>
                        <a:spcBef>
                          <a:spcPts val="0"/>
                        </a:spcBef>
                        <a:spcAft>
                          <a:spcPts val="0"/>
                        </a:spcAft>
                        <a:buFont typeface="+mj-lt"/>
                        <a:buAutoNum type="arabicPeriod"/>
                        <a:tabLst>
                          <a:tab pos="1098550" algn="l"/>
                        </a:tabLst>
                      </a:pPr>
                      <a:r>
                        <a:rPr lang="fr-FR" sz="1800" dirty="0">
                          <a:effectLst/>
                        </a:rPr>
                        <a:t>Que souhaitez-vous qu’elles sachent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9155" marR="69155" marT="0" marB="0">
                    <a:solidFill>
                      <a:srgbClr val="179984">
                        <a:alpha val="50196"/>
                      </a:srgbClr>
                    </a:solidFill>
                  </a:tcPr>
                </a:tc>
                <a:tc>
                  <a:txBody>
                    <a:bodyPr/>
                    <a:lstStyle/>
                    <a:p>
                      <a:pPr marL="0" marR="0" algn="just">
                        <a:lnSpc>
                          <a:spcPct val="150000"/>
                        </a:lnSpc>
                        <a:spcBef>
                          <a:spcPts val="0"/>
                        </a:spcBef>
                        <a:spcAft>
                          <a:spcPts val="0"/>
                        </a:spcAft>
                        <a:tabLst>
                          <a:tab pos="1098550" algn="l"/>
                        </a:tabLst>
                      </a:pPr>
                      <a:r>
                        <a:rPr lang="fr-FR" sz="1800" dirty="0">
                          <a:effectLst/>
                        </a:rPr>
                        <a:t>Au sein de Special Olympics, nous les accueillons, elles et leur membre qui est atteint d’une déficience intellectuelle.</a:t>
                      </a:r>
                    </a:p>
                  </a:txBody>
                  <a:tcPr marL="69155" marR="69155" marT="0" marB="0">
                    <a:solidFill>
                      <a:srgbClr val="179984">
                        <a:alpha val="50196"/>
                      </a:srgbClr>
                    </a:solidFill>
                  </a:tcPr>
                </a:tc>
                <a:extLst>
                  <a:ext uri="{0D108BD9-81ED-4DB2-BD59-A6C34878D82A}">
                    <a16:rowId xmlns:a16="http://schemas.microsoft.com/office/drawing/2014/main" val="321862829"/>
                  </a:ext>
                </a:extLst>
              </a:tr>
              <a:tr h="782111">
                <a:tc>
                  <a:txBody>
                    <a:bodyPr/>
                    <a:lstStyle/>
                    <a:p>
                      <a:pPr marL="342900" marR="0" lvl="0" indent="-342900" algn="just">
                        <a:lnSpc>
                          <a:spcPct val="100000"/>
                        </a:lnSpc>
                        <a:spcBef>
                          <a:spcPts val="300"/>
                        </a:spcBef>
                        <a:spcAft>
                          <a:spcPts val="0"/>
                        </a:spcAft>
                        <a:buFont typeface="+mj-lt"/>
                        <a:buAutoNum type="arabicPeriod"/>
                        <a:tabLst>
                          <a:tab pos="1098550" algn="l"/>
                        </a:tabLst>
                      </a:pPr>
                      <a:r>
                        <a:rPr lang="fr-FR" sz="1800" dirty="0">
                          <a:effectLst/>
                        </a:rPr>
                        <a:t>Comment souhaitez-vous qu’elles se sentent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9155" marR="69155" marT="91440" marB="0">
                    <a:solidFill>
                      <a:schemeClr val="bg1"/>
                    </a:solidFill>
                  </a:tcPr>
                </a:tc>
                <a:tc>
                  <a:txBody>
                    <a:bodyPr/>
                    <a:lstStyle/>
                    <a:p>
                      <a:pPr marL="0" marR="0" algn="just">
                        <a:lnSpc>
                          <a:spcPct val="150000"/>
                        </a:lnSpc>
                        <a:spcBef>
                          <a:spcPts val="0"/>
                        </a:spcBef>
                        <a:spcAft>
                          <a:spcPts val="0"/>
                        </a:spcAft>
                        <a:tabLst>
                          <a:tab pos="1098550" algn="l"/>
                        </a:tabLst>
                      </a:pPr>
                      <a:r>
                        <a:rPr lang="fr-FR" sz="1800" dirty="0">
                          <a:effectLst/>
                        </a:rPr>
                        <a:t>Nous souhaitons qu’elles se sentent les bienvenues.</a:t>
                      </a:r>
                    </a:p>
                    <a:p>
                      <a:pPr marL="0" marR="0" algn="just">
                        <a:lnSpc>
                          <a:spcPct val="150000"/>
                        </a:lnSpc>
                        <a:spcBef>
                          <a:spcPts val="0"/>
                        </a:spcBef>
                        <a:spcAft>
                          <a:spcPts val="0"/>
                        </a:spcAft>
                        <a:tabLst>
                          <a:tab pos="1098550" algn="l"/>
                        </a:tabLst>
                      </a:pPr>
                      <a:r>
                        <a:rPr lang="fr-FR"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9155" marR="69155" marT="0" marB="0">
                    <a:solidFill>
                      <a:schemeClr val="bg1"/>
                    </a:solidFill>
                  </a:tcPr>
                </a:tc>
                <a:extLst>
                  <a:ext uri="{0D108BD9-81ED-4DB2-BD59-A6C34878D82A}">
                    <a16:rowId xmlns:a16="http://schemas.microsoft.com/office/drawing/2014/main" val="1238758394"/>
                  </a:ext>
                </a:extLst>
              </a:tr>
              <a:tr h="372837">
                <a:tc>
                  <a:txBody>
                    <a:bodyPr/>
                    <a:lstStyle/>
                    <a:p>
                      <a:pPr marL="342900" marR="0" lvl="0" indent="-342900" algn="just">
                        <a:lnSpc>
                          <a:spcPct val="150000"/>
                        </a:lnSpc>
                        <a:spcBef>
                          <a:spcPts val="0"/>
                        </a:spcBef>
                        <a:spcAft>
                          <a:spcPts val="0"/>
                        </a:spcAft>
                        <a:buFont typeface="+mj-lt"/>
                        <a:buAutoNum type="arabicPeriod"/>
                        <a:tabLst>
                          <a:tab pos="1098550" algn="l"/>
                        </a:tabLst>
                      </a:pPr>
                      <a:r>
                        <a:rPr lang="fr-FR" sz="1800" dirty="0">
                          <a:effectLst/>
                        </a:rPr>
                        <a:t>Que souhaitez-vous qu’elles fassent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9155" marR="69155" marT="0" marB="0">
                    <a:solidFill>
                      <a:srgbClr val="179984">
                        <a:alpha val="50196"/>
                      </a:srgbClr>
                    </a:solidFill>
                  </a:tcPr>
                </a:tc>
                <a:tc>
                  <a:txBody>
                    <a:bodyPr/>
                    <a:lstStyle/>
                    <a:p>
                      <a:pPr marL="0" marR="0" lvl="0" indent="0" algn="just">
                        <a:lnSpc>
                          <a:spcPct val="150000"/>
                        </a:lnSpc>
                        <a:spcBef>
                          <a:spcPts val="0"/>
                        </a:spcBef>
                        <a:spcAft>
                          <a:spcPts val="0"/>
                        </a:spcAft>
                        <a:buFont typeface="+mj-lt"/>
                        <a:buNone/>
                        <a:tabLst>
                          <a:tab pos="1098550" algn="l"/>
                        </a:tabLst>
                      </a:pPr>
                      <a:r>
                        <a:rPr lang="fr-FR" sz="1800" dirty="0">
                          <a:effectLst/>
                        </a:rPr>
                        <a:t>Rejoindre Special Olympics.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9155" marR="69155" marT="0" marB="0">
                    <a:solidFill>
                      <a:srgbClr val="179984">
                        <a:alpha val="50196"/>
                      </a:srgbClr>
                    </a:solidFill>
                  </a:tcPr>
                </a:tc>
                <a:extLst>
                  <a:ext uri="{0D108BD9-81ED-4DB2-BD59-A6C34878D82A}">
                    <a16:rowId xmlns:a16="http://schemas.microsoft.com/office/drawing/2014/main" val="3303259412"/>
                  </a:ext>
                </a:extLst>
              </a:tr>
            </a:tbl>
          </a:graphicData>
        </a:graphic>
      </p:graphicFrame>
      <p:sp>
        <p:nvSpPr>
          <p:cNvPr id="6" name="TextBox 5">
            <a:extLst>
              <a:ext uri="{FF2B5EF4-FFF2-40B4-BE49-F238E27FC236}">
                <a16:creationId xmlns:a16="http://schemas.microsoft.com/office/drawing/2014/main" id="{EEC4B8DE-7D0D-478C-A38C-BFEB8B219A48}"/>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1892784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247441"/>
            <a:ext cx="10515600" cy="1325563"/>
          </a:xfrm>
        </p:spPr>
        <p:txBody>
          <a:bodyPr/>
          <a:lstStyle/>
          <a:p>
            <a:r>
              <a:rPr lang="fr-FR" b="1" dirty="0">
                <a:solidFill>
                  <a:schemeClr val="bg1"/>
                </a:solidFill>
              </a:rPr>
              <a:t>Des questions ?</a:t>
            </a:r>
          </a:p>
        </p:txBody>
      </p:sp>
      <p:sp>
        <p:nvSpPr>
          <p:cNvPr id="3" name="TextBox 2">
            <a:extLst>
              <a:ext uri="{FF2B5EF4-FFF2-40B4-BE49-F238E27FC236}">
                <a16:creationId xmlns:a16="http://schemas.microsoft.com/office/drawing/2014/main" id="{01C2E459-DFE5-44EB-A689-820DF9D24E4F}"/>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907523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dirty="0"/>
              <a:t>Attentes</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152655"/>
            <a:ext cx="10515600" cy="4296203"/>
          </a:xfrm>
        </p:spPr>
        <p:txBody>
          <a:bodyPr>
            <a:noAutofit/>
          </a:bodyPr>
          <a:lstStyle/>
          <a:p>
            <a:pPr marL="342892" indent="-342892" algn="just">
              <a:lnSpc>
                <a:spcPct val="120000"/>
              </a:lnSpc>
            </a:pPr>
            <a:r>
              <a:rPr lang="fr-FR" sz="2400" dirty="0">
                <a:latin typeface="Ubuntu Light" panose="020B0304030602030204" pitchFamily="34" charset="0"/>
              </a:rPr>
              <a:t>Soyez attentif</a:t>
            </a:r>
          </a:p>
          <a:p>
            <a:pPr marL="342892" indent="-342892" algn="just">
              <a:lnSpc>
                <a:spcPct val="120000"/>
              </a:lnSpc>
            </a:pPr>
            <a:r>
              <a:rPr lang="fr-FR" sz="2400" dirty="0">
                <a:latin typeface="Ubuntu Light" panose="020B0304030602030204" pitchFamily="34" charset="0"/>
              </a:rPr>
              <a:t>Soyez prêt à aider les athlètes participants s’ils le demandent</a:t>
            </a:r>
          </a:p>
          <a:p>
            <a:pPr marL="342892" indent="-342892" algn="just">
              <a:lnSpc>
                <a:spcPct val="120000"/>
              </a:lnSpc>
            </a:pPr>
            <a:r>
              <a:rPr lang="fr-FR" sz="2400" dirty="0">
                <a:latin typeface="Ubuntu Light" panose="020B0304030602030204" pitchFamily="34" charset="0"/>
              </a:rPr>
              <a:t>Ne parlez pas au nom des athlètes ; apportez-leur de l’aide uniquement s’ils le demandent </a:t>
            </a:r>
          </a:p>
          <a:p>
            <a:pPr marL="342892" indent="-342892" algn="just">
              <a:lnSpc>
                <a:spcPct val="120000"/>
              </a:lnSpc>
            </a:pPr>
            <a:r>
              <a:rPr lang="fr-FR" sz="2400" dirty="0">
                <a:latin typeface="Ubuntu Light" panose="020B0304030602030204" pitchFamily="34" charset="0"/>
              </a:rPr>
              <a:t>Ne parlez pas au nom des athlètes et ne supposez pas qu’ils ont besoin d’aide ; demandez-leur</a:t>
            </a:r>
          </a:p>
          <a:p>
            <a:pPr marL="342892" indent="-342892" algn="just">
              <a:lnSpc>
                <a:spcPct val="120000"/>
              </a:lnSpc>
            </a:pPr>
            <a:r>
              <a:rPr lang="fr-FR" sz="2400" dirty="0">
                <a:latin typeface="Ubuntu Light" panose="020B0304030602030204" pitchFamily="34" charset="0"/>
              </a:rPr>
              <a:t>Soyez dynamique et positif</a:t>
            </a:r>
          </a:p>
          <a:p>
            <a:pPr marL="342892" indent="-342892" algn="just">
              <a:lnSpc>
                <a:spcPct val="120000"/>
              </a:lnSpc>
            </a:pPr>
            <a:r>
              <a:rPr lang="fr-FR" sz="2400" dirty="0">
                <a:latin typeface="Ubuntu Light" panose="020B0304030602030204" pitchFamily="34" charset="0"/>
              </a:rPr>
              <a:t>Réduisez </a:t>
            </a:r>
            <a:r>
              <a:rPr lang="fr-FR" sz="2400">
                <a:latin typeface="Ubuntu Light" panose="020B0304030602030204" pitchFamily="34" charset="0"/>
              </a:rPr>
              <a:t>les distractions</a:t>
            </a:r>
            <a:endParaRPr lang="en-US" dirty="0"/>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31052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b="1" dirty="0">
                <a:solidFill>
                  <a:srgbClr val="179984"/>
                </a:solidFill>
              </a:rPr>
              <a:t>De la part des mentors</a:t>
            </a:r>
          </a:p>
        </p:txBody>
      </p:sp>
      <p:sp>
        <p:nvSpPr>
          <p:cNvPr id="5" name="TextBox 4">
            <a:extLst>
              <a:ext uri="{FF2B5EF4-FFF2-40B4-BE49-F238E27FC236}">
                <a16:creationId xmlns:a16="http://schemas.microsoft.com/office/drawing/2014/main" id="{5A5F7874-198F-493E-96F2-E22AB0CA94AF}"/>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dirty="0">
                <a:solidFill>
                  <a:srgbClr val="016A5F"/>
                </a:solidFill>
              </a:rPr>
              <a:t>LEADERSHIP DE L’ATHLÈTE</a:t>
            </a:r>
          </a:p>
        </p:txBody>
      </p:sp>
    </p:spTree>
    <p:extLst>
      <p:ext uri="{BB962C8B-B14F-4D97-AF65-F5344CB8AC3E}">
        <p14:creationId xmlns:p14="http://schemas.microsoft.com/office/powerpoint/2010/main" val="134247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062549"/>
            <a:ext cx="10515600" cy="1325563"/>
          </a:xfrm>
        </p:spPr>
        <p:txBody>
          <a:bodyPr/>
          <a:lstStyle/>
          <a:p>
            <a:r>
              <a:rPr lang="fr-FR" dirty="0">
                <a:solidFill>
                  <a:schemeClr val="bg1"/>
                </a:solidFill>
              </a:rPr>
              <a:t>Leçon 3 : Prononcer un discours</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568730"/>
            <a:ext cx="8150525" cy="3474794"/>
          </a:xfrm>
        </p:spPr>
        <p:txBody>
          <a:bodyPr>
            <a:normAutofit/>
          </a:bodyPr>
          <a:lstStyle/>
          <a:p>
            <a:pPr marL="0" marR="0" indent="0">
              <a:lnSpc>
                <a:spcPct val="150000"/>
              </a:lnSpc>
              <a:spcBef>
                <a:spcPts val="0"/>
              </a:spcBef>
              <a:buNone/>
            </a:pPr>
            <a:r>
              <a:rPr lang="fr-FR" b="1" dirty="0">
                <a:solidFill>
                  <a:schemeClr val="bg1"/>
                </a:solidFill>
                <a:ea typeface="Calibri" panose="020F0502020204030204" pitchFamily="34" charset="0"/>
                <a:cs typeface="Times New Roman" panose="02020603050405020304" pitchFamily="18" charset="0"/>
              </a:rPr>
              <a:t>Au cours de cette leçon, nous allons : </a:t>
            </a:r>
          </a:p>
          <a:p>
            <a:pPr>
              <a:lnSpc>
                <a:spcPct val="150000"/>
              </a:lnSpc>
              <a:spcBef>
                <a:spcPts val="0"/>
              </a:spcBef>
            </a:pPr>
            <a:r>
              <a:rPr lang="fr-FR" b="1" dirty="0">
                <a:solidFill>
                  <a:schemeClr val="bg1"/>
                </a:solidFill>
              </a:rPr>
              <a:t>Apprendre des outils qui vous aideront à produire un impact avec votre discours et faire certaines activités pour vous exercer.</a:t>
            </a:r>
            <a:endParaRPr lang="en-US" sz="3200" b="1" dirty="0">
              <a:solidFill>
                <a:schemeClr val="bg1"/>
              </a:solidFill>
            </a:endParaRPr>
          </a:p>
          <a:p>
            <a:pPr marL="0" marR="0" indent="0">
              <a:lnSpc>
                <a:spcPct val="150000"/>
              </a:lnSpc>
              <a:spcBef>
                <a:spcPts val="0"/>
              </a:spcBef>
              <a:buNone/>
            </a:pPr>
            <a:endParaRPr lang="en-US" sz="3200" b="1" dirty="0">
              <a:solidFill>
                <a:schemeClr val="bg1"/>
              </a:solidFill>
            </a:endParaRPr>
          </a:p>
        </p:txBody>
      </p:sp>
    </p:spTree>
    <p:extLst>
      <p:ext uri="{BB962C8B-B14F-4D97-AF65-F5344CB8AC3E}">
        <p14:creationId xmlns:p14="http://schemas.microsoft.com/office/powerpoint/2010/main" val="1809468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dirty="0"/>
              <a:t>Avant de prononcer un discours</a:t>
            </a:r>
            <a:endParaRPr lang="en-US" dirty="0"/>
          </a:p>
        </p:txBody>
      </p:sp>
      <p:graphicFrame>
        <p:nvGraphicFramePr>
          <p:cNvPr id="5" name="Diagram 4">
            <a:extLst>
              <a:ext uri="{FF2B5EF4-FFF2-40B4-BE49-F238E27FC236}">
                <a16:creationId xmlns:a16="http://schemas.microsoft.com/office/drawing/2014/main" id="{50FC056D-1C68-E94F-BC5C-7869ECBFB5C0}"/>
              </a:ext>
            </a:extLst>
          </p:cNvPr>
          <p:cNvGraphicFramePr/>
          <p:nvPr>
            <p:extLst>
              <p:ext uri="{D42A27DB-BD31-4B8C-83A1-F6EECF244321}">
                <p14:modId xmlns:p14="http://schemas.microsoft.com/office/powerpoint/2010/main" val="217210579"/>
              </p:ext>
            </p:extLst>
          </p:nvPr>
        </p:nvGraphicFramePr>
        <p:xfrm>
          <a:off x="3060031" y="1690688"/>
          <a:ext cx="6240379" cy="45345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7D1125D2-DAEC-47D4-930C-8EBDD004191F}"/>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2444849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dirty="0"/>
              <a:t>Avant de prononcer un discours</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043611"/>
            <a:ext cx="11277600" cy="4671087"/>
          </a:xfrm>
        </p:spPr>
        <p:txBody>
          <a:bodyPr>
            <a:normAutofit fontScale="92500" lnSpcReduction="20000"/>
          </a:bodyPr>
          <a:lstStyle/>
          <a:p>
            <a:pPr marL="0" marR="0">
              <a:lnSpc>
                <a:spcPct val="150000"/>
              </a:lnSpc>
              <a:spcBef>
                <a:spcPts val="0"/>
              </a:spcBef>
              <a:spcAft>
                <a:spcPts val="0"/>
              </a:spcAft>
            </a:pPr>
            <a:r>
              <a:rPr lang="fr-FR" sz="2000" b="1" i="1" dirty="0">
                <a:solidFill>
                  <a:srgbClr val="016A5F"/>
                </a:solidFill>
                <a:ea typeface="Calibri" panose="020F0502020204030204" pitchFamily="34" charset="0"/>
                <a:cs typeface="Times New Roman" panose="02020603050405020304" pitchFamily="18" charset="0"/>
              </a:rPr>
              <a:t>INTRODUCTION : </a:t>
            </a:r>
          </a:p>
          <a:p>
            <a:pPr marL="342900" marR="0" lvl="0" indent="-342900">
              <a:lnSpc>
                <a:spcPct val="150000"/>
              </a:lnSpc>
              <a:spcBef>
                <a:spcPts val="0"/>
              </a:spcBef>
              <a:spcAft>
                <a:spcPts val="0"/>
              </a:spcAft>
              <a:buSzPts val="800"/>
              <a:buFont typeface="Wingdings" panose="05000000000000000000" pitchFamily="2" charset="2"/>
              <a:buChar char=""/>
            </a:pPr>
            <a:r>
              <a:rPr lang="fr-FR" sz="1600" dirty="0">
                <a:ea typeface="Calibri" panose="020F0502020204030204" pitchFamily="34" charset="0"/>
                <a:cs typeface="Times New Roman" panose="02020603050405020304" pitchFamily="18" charset="0"/>
              </a:rPr>
              <a:t>Avez-vous une déclaration préliminaire et est-ce qu’elle captera l’attention du public ? </a:t>
            </a:r>
          </a:p>
          <a:p>
            <a:pPr marL="342900" marR="0" lvl="0" indent="-342900">
              <a:lnSpc>
                <a:spcPct val="150000"/>
              </a:lnSpc>
              <a:spcBef>
                <a:spcPts val="0"/>
              </a:spcBef>
              <a:spcAft>
                <a:spcPts val="0"/>
              </a:spcAft>
              <a:buSzPts val="800"/>
              <a:buFont typeface="Wingdings" panose="05000000000000000000" pitchFamily="2" charset="2"/>
              <a:buChar char=""/>
            </a:pPr>
            <a:r>
              <a:rPr lang="fr-FR" sz="1600" dirty="0">
                <a:ea typeface="Calibri" panose="020F0502020204030204" pitchFamily="34" charset="0"/>
                <a:cs typeface="Times New Roman" panose="02020603050405020304" pitchFamily="18" charset="0"/>
              </a:rPr>
              <a:t>Dites-vous pourquoi vous leur parlez ? </a:t>
            </a:r>
          </a:p>
          <a:p>
            <a:pPr marL="342900" marR="0" lvl="0" indent="-342900">
              <a:lnSpc>
                <a:spcPct val="150000"/>
              </a:lnSpc>
              <a:spcBef>
                <a:spcPts val="0"/>
              </a:spcBef>
              <a:spcAft>
                <a:spcPts val="0"/>
              </a:spcAft>
              <a:buSzPts val="800"/>
              <a:buFont typeface="Wingdings" panose="05000000000000000000" pitchFamily="2" charset="2"/>
              <a:buChar char=""/>
            </a:pPr>
            <a:r>
              <a:rPr lang="fr-FR" sz="1600" dirty="0">
                <a:ea typeface="Calibri" panose="020F0502020204030204" pitchFamily="34" charset="0"/>
                <a:cs typeface="Times New Roman" panose="02020603050405020304" pitchFamily="18" charset="0"/>
              </a:rPr>
              <a:t>Vous présentez-vous ?</a:t>
            </a:r>
          </a:p>
          <a:p>
            <a:pPr marL="0" marR="0">
              <a:lnSpc>
                <a:spcPct val="150000"/>
              </a:lnSpc>
              <a:spcBef>
                <a:spcPts val="0"/>
              </a:spcBef>
              <a:spcAft>
                <a:spcPts val="0"/>
              </a:spcAft>
            </a:pPr>
            <a:r>
              <a:rPr lang="fr-FR" sz="2000" b="1" i="1" dirty="0">
                <a:solidFill>
                  <a:srgbClr val="016A5F"/>
                </a:solidFill>
                <a:ea typeface="Calibri" panose="020F0502020204030204" pitchFamily="34" charset="0"/>
                <a:cs typeface="Times New Roman" panose="02020603050405020304" pitchFamily="18" charset="0"/>
              </a:rPr>
              <a:t>CORPS : </a:t>
            </a:r>
          </a:p>
          <a:p>
            <a:pPr marL="342900" marR="0" lvl="0" indent="-342900">
              <a:lnSpc>
                <a:spcPct val="150000"/>
              </a:lnSpc>
              <a:spcBef>
                <a:spcPts val="0"/>
              </a:spcBef>
              <a:spcAft>
                <a:spcPts val="0"/>
              </a:spcAft>
              <a:buSzPts val="800"/>
              <a:buFont typeface="Wingdings" panose="05000000000000000000" pitchFamily="2" charset="2"/>
              <a:buChar char=""/>
            </a:pPr>
            <a:r>
              <a:rPr lang="fr-FR" sz="1600" dirty="0">
                <a:ea typeface="Calibri" panose="020F0502020204030204" pitchFamily="34" charset="0"/>
                <a:cs typeface="Times New Roman" panose="02020603050405020304" pitchFamily="18" charset="0"/>
              </a:rPr>
              <a:t>Les principaux thèmes sont-ils clairs ? </a:t>
            </a:r>
          </a:p>
          <a:p>
            <a:pPr marL="342900" marR="0" lvl="0" indent="-342900">
              <a:lnSpc>
                <a:spcPct val="150000"/>
              </a:lnSpc>
              <a:spcBef>
                <a:spcPts val="0"/>
              </a:spcBef>
              <a:spcAft>
                <a:spcPts val="0"/>
              </a:spcAft>
              <a:buSzPts val="800"/>
              <a:buFont typeface="Wingdings" panose="05000000000000000000" pitchFamily="2" charset="2"/>
              <a:buChar char=""/>
            </a:pPr>
            <a:r>
              <a:rPr lang="fr-FR" sz="1600" dirty="0">
                <a:ea typeface="Calibri" panose="020F0502020204030204" pitchFamily="34" charset="0"/>
                <a:cs typeface="Times New Roman" panose="02020603050405020304" pitchFamily="18" charset="0"/>
              </a:rPr>
              <a:t>Avez-vous utilisé des exemples ou des informations, ou avez-vous dit au public pourquoi c’est vous qui leur </a:t>
            </a:r>
            <a:r>
              <a:rPr lang="fr-FR" sz="1600">
                <a:ea typeface="Calibri" panose="020F0502020204030204" pitchFamily="34" charset="0"/>
                <a:cs typeface="Times New Roman" panose="02020603050405020304" pitchFamily="18" charset="0"/>
              </a:rPr>
              <a:t>parlez </a:t>
            </a:r>
            <a:br>
              <a:rPr lang="fr-FR" sz="1600">
                <a:ea typeface="Calibri" panose="020F0502020204030204" pitchFamily="34" charset="0"/>
                <a:cs typeface="Times New Roman" panose="02020603050405020304" pitchFamily="18" charset="0"/>
              </a:rPr>
            </a:br>
            <a:r>
              <a:rPr lang="fr-FR" sz="1600">
                <a:ea typeface="Calibri" panose="020F0502020204030204" pitchFamily="34" charset="0"/>
                <a:cs typeface="Times New Roman" panose="02020603050405020304" pitchFamily="18" charset="0"/>
              </a:rPr>
              <a:t>de </a:t>
            </a:r>
            <a:r>
              <a:rPr lang="fr-FR" sz="1600" dirty="0">
                <a:ea typeface="Calibri" panose="020F0502020204030204" pitchFamily="34" charset="0"/>
                <a:cs typeface="Times New Roman" panose="02020603050405020304" pitchFamily="18" charset="0"/>
              </a:rPr>
              <a:t>ce sujet ?</a:t>
            </a:r>
          </a:p>
          <a:p>
            <a:pPr marL="342900" marR="0" lvl="0" indent="-342900">
              <a:lnSpc>
                <a:spcPct val="150000"/>
              </a:lnSpc>
              <a:spcBef>
                <a:spcPts val="0"/>
              </a:spcBef>
              <a:spcAft>
                <a:spcPts val="0"/>
              </a:spcAft>
              <a:buSzPts val="800"/>
              <a:buFont typeface="Wingdings" panose="05000000000000000000" pitchFamily="2" charset="2"/>
              <a:buChar char=""/>
            </a:pPr>
            <a:r>
              <a:rPr lang="fr-FR" sz="1600" dirty="0">
                <a:ea typeface="Calibri" panose="020F0502020204030204" pitchFamily="34" charset="0"/>
                <a:cs typeface="Times New Roman" panose="02020603050405020304" pitchFamily="18" charset="0"/>
              </a:rPr>
              <a:t>Y a-t-il un appel à l’action ?</a:t>
            </a:r>
            <a:endParaRPr lang="en-US" sz="2000" dirty="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fr-FR" sz="2000" b="1" i="1" dirty="0">
                <a:solidFill>
                  <a:srgbClr val="016A5F"/>
                </a:solidFill>
                <a:ea typeface="Calibri" panose="020F0502020204030204" pitchFamily="34" charset="0"/>
                <a:cs typeface="Times New Roman" panose="02020603050405020304" pitchFamily="18" charset="0"/>
              </a:rPr>
              <a:t>CONCLUSION :</a:t>
            </a:r>
          </a:p>
          <a:p>
            <a:pPr marL="342900" marR="0" lvl="0" indent="-342900">
              <a:lnSpc>
                <a:spcPct val="150000"/>
              </a:lnSpc>
              <a:spcBef>
                <a:spcPts val="0"/>
              </a:spcBef>
              <a:spcAft>
                <a:spcPts val="0"/>
              </a:spcAft>
              <a:buSzPts val="800"/>
              <a:buFont typeface="Wingdings" panose="05000000000000000000" pitchFamily="2" charset="2"/>
              <a:buChar char=""/>
            </a:pPr>
            <a:r>
              <a:rPr lang="fr-FR" sz="1600" dirty="0">
                <a:ea typeface="Calibri" panose="020F0502020204030204" pitchFamily="34" charset="0"/>
                <a:cs typeface="Times New Roman" panose="02020603050405020304" pitchFamily="18" charset="0"/>
              </a:rPr>
              <a:t>Avez-vous récapitulé vos principaux points ? </a:t>
            </a:r>
          </a:p>
          <a:p>
            <a:pPr marL="342900" marR="0" lvl="0" indent="-342900">
              <a:lnSpc>
                <a:spcPct val="150000"/>
              </a:lnSpc>
              <a:spcBef>
                <a:spcPts val="0"/>
              </a:spcBef>
              <a:spcAft>
                <a:spcPts val="0"/>
              </a:spcAft>
              <a:buSzPts val="800"/>
              <a:buFont typeface="Wingdings" panose="05000000000000000000" pitchFamily="2" charset="2"/>
              <a:buChar char=""/>
            </a:pPr>
            <a:r>
              <a:rPr lang="fr-FR" sz="1600" dirty="0">
                <a:ea typeface="Calibri" panose="020F0502020204030204" pitchFamily="34" charset="0"/>
                <a:cs typeface="Times New Roman" panose="02020603050405020304" pitchFamily="18" charset="0"/>
              </a:rPr>
              <a:t>Avez-vous dit aux gens comment s’impliquer ? </a:t>
            </a:r>
          </a:p>
          <a:p>
            <a:pPr marL="342900" marR="0" lvl="0" indent="-342900">
              <a:lnSpc>
                <a:spcPct val="150000"/>
              </a:lnSpc>
              <a:spcBef>
                <a:spcPts val="0"/>
              </a:spcBef>
              <a:spcAft>
                <a:spcPts val="0"/>
              </a:spcAft>
              <a:buSzPts val="800"/>
              <a:buFont typeface="Wingdings" panose="05000000000000000000" pitchFamily="2" charset="2"/>
              <a:buChar char=""/>
            </a:pPr>
            <a:r>
              <a:rPr lang="fr-FR" sz="1600" dirty="0">
                <a:ea typeface="Calibri" panose="020F0502020204030204" pitchFamily="34" charset="0"/>
                <a:cs typeface="Times New Roman" panose="02020603050405020304" pitchFamily="18" charset="0"/>
              </a:rPr>
              <a:t>Avez-vous remercié le public de vous avoir donné de son temps ? </a:t>
            </a:r>
          </a:p>
          <a:p>
            <a:pPr marL="342900" marR="0" lvl="0" indent="-342900">
              <a:lnSpc>
                <a:spcPct val="150000"/>
              </a:lnSpc>
              <a:spcBef>
                <a:spcPts val="0"/>
              </a:spcBef>
              <a:spcAft>
                <a:spcPts val="0"/>
              </a:spcAft>
              <a:buSzPts val="800"/>
              <a:buFont typeface="Wingdings" panose="05000000000000000000" pitchFamily="2" charset="2"/>
              <a:buChar char=""/>
            </a:pPr>
            <a:r>
              <a:rPr lang="fr-FR" sz="1600" dirty="0">
                <a:ea typeface="Calibri" panose="020F0502020204030204" pitchFamily="34" charset="0"/>
                <a:cs typeface="Times New Roman" panose="02020603050405020304" pitchFamily="18" charset="0"/>
              </a:rPr>
              <a:t>Avez-vous demandé au public s’il avait des questions ?</a:t>
            </a:r>
            <a:endParaRPr lang="en-US" sz="2400" dirty="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1. Révisez votre discours</a:t>
            </a:r>
          </a:p>
        </p:txBody>
      </p:sp>
      <p:sp>
        <p:nvSpPr>
          <p:cNvPr id="5" name="TextBox 4">
            <a:extLst>
              <a:ext uri="{FF2B5EF4-FFF2-40B4-BE49-F238E27FC236}">
                <a16:creationId xmlns:a16="http://schemas.microsoft.com/office/drawing/2014/main" id="{C1294401-97FC-4199-857E-134812912EE8}"/>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1392890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noAutofit/>
          </a:bodyPr>
          <a:lstStyle/>
          <a:p>
            <a:r>
              <a:rPr lang="fr-FR" dirty="0"/>
              <a:t>Avant de prononcer un discours</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746540"/>
            <a:ext cx="10270067" cy="672293"/>
          </a:xfrm>
        </p:spPr>
        <p:txBody>
          <a:bodyPr>
            <a:noAutofit/>
          </a:bodyPr>
          <a:lstStyle/>
          <a:p>
            <a:pPr marL="342900" indent="-342900">
              <a:lnSpc>
                <a:spcPct val="130000"/>
              </a:lnSpc>
              <a:spcBef>
                <a:spcPts val="0"/>
              </a:spcBef>
              <a:buSzPts val="800"/>
              <a:buFont typeface="Wingdings" panose="05000000000000000000" pitchFamily="2" charset="2"/>
              <a:buChar char=""/>
            </a:pPr>
            <a:r>
              <a:rPr lang="fr-FR" sz="2000" dirty="0">
                <a:solidFill>
                  <a:srgbClr val="000000"/>
                </a:solidFill>
                <a:latin typeface="Ubuntu Light" panose="020B0304030602030204" pitchFamily="34" charset="0"/>
                <a:ea typeface="Calibri" panose="020F0502020204030204" pitchFamily="34" charset="0"/>
                <a:cs typeface="Arial" panose="020B0604020202020204" pitchFamily="34" charset="0"/>
              </a:rPr>
              <a:t>Demandez à un mentor, à un ami ou à un membre de votre famille de vous </a:t>
            </a:r>
            <a:r>
              <a:rPr lang="fr-FR" sz="2000">
                <a:solidFill>
                  <a:srgbClr val="000000"/>
                </a:solidFill>
                <a:latin typeface="Ubuntu Light" panose="020B0304030602030204" pitchFamily="34" charset="0"/>
                <a:ea typeface="Calibri" panose="020F0502020204030204" pitchFamily="34" charset="0"/>
                <a:cs typeface="Arial" panose="020B0604020202020204" pitchFamily="34" charset="0"/>
              </a:rPr>
              <a:t>écouter </a:t>
            </a:r>
            <a:br>
              <a:rPr lang="fr-FR" sz="2000">
                <a:solidFill>
                  <a:srgbClr val="000000"/>
                </a:solidFill>
                <a:latin typeface="Ubuntu Light" panose="020B0304030602030204" pitchFamily="34" charset="0"/>
                <a:ea typeface="Calibri" panose="020F0502020204030204" pitchFamily="34" charset="0"/>
                <a:cs typeface="Arial" panose="020B0604020202020204" pitchFamily="34" charset="0"/>
              </a:rPr>
            </a:br>
            <a:r>
              <a:rPr lang="fr-FR" sz="2000">
                <a:solidFill>
                  <a:srgbClr val="000000"/>
                </a:solidFill>
                <a:latin typeface="Ubuntu Light" panose="020B0304030602030204" pitchFamily="34" charset="0"/>
                <a:ea typeface="Calibri" panose="020F0502020204030204" pitchFamily="34" charset="0"/>
                <a:cs typeface="Arial" panose="020B0604020202020204" pitchFamily="34" charset="0"/>
              </a:rPr>
              <a:t>et </a:t>
            </a:r>
            <a:r>
              <a:rPr lang="fr-FR" sz="2000" dirty="0">
                <a:solidFill>
                  <a:srgbClr val="000000"/>
                </a:solidFill>
                <a:latin typeface="Ubuntu Light" panose="020B0304030602030204" pitchFamily="34" charset="0"/>
                <a:ea typeface="Calibri" panose="020F0502020204030204" pitchFamily="34" charset="0"/>
                <a:cs typeface="Arial" panose="020B0604020202020204" pitchFamily="34" charset="0"/>
              </a:rPr>
              <a:t>de vous donner son avis.</a:t>
            </a:r>
            <a:endParaRPr lang="en-US" sz="2000" dirty="0"/>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2047212"/>
            <a:ext cx="10515600" cy="781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2. Répétez votre discours.</a:t>
            </a:r>
          </a:p>
        </p:txBody>
      </p:sp>
      <p:sp>
        <p:nvSpPr>
          <p:cNvPr id="6" name="Title 1">
            <a:extLst>
              <a:ext uri="{FF2B5EF4-FFF2-40B4-BE49-F238E27FC236}">
                <a16:creationId xmlns:a16="http://schemas.microsoft.com/office/drawing/2014/main" id="{6E15B05D-4D63-A341-98A8-5FF5D834BCC7}"/>
              </a:ext>
            </a:extLst>
          </p:cNvPr>
          <p:cNvSpPr txBox="1">
            <a:spLocks/>
          </p:cNvSpPr>
          <p:nvPr/>
        </p:nvSpPr>
        <p:spPr>
          <a:xfrm>
            <a:off x="838200" y="3950679"/>
            <a:ext cx="10515600" cy="781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3. Supports visuels</a:t>
            </a:r>
          </a:p>
        </p:txBody>
      </p:sp>
      <p:sp>
        <p:nvSpPr>
          <p:cNvPr id="7" name="Content Placeholder 2">
            <a:extLst>
              <a:ext uri="{FF2B5EF4-FFF2-40B4-BE49-F238E27FC236}">
                <a16:creationId xmlns:a16="http://schemas.microsoft.com/office/drawing/2014/main" id="{89840955-5315-A04D-AB29-D8BC994C5319}"/>
              </a:ext>
            </a:extLst>
          </p:cNvPr>
          <p:cNvSpPr txBox="1">
            <a:spLocks/>
          </p:cNvSpPr>
          <p:nvPr/>
        </p:nvSpPr>
        <p:spPr>
          <a:xfrm>
            <a:off x="838200" y="4692633"/>
            <a:ext cx="10668000" cy="11294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spcBef>
                <a:spcPts val="0"/>
              </a:spcBef>
              <a:buSzPts val="800"/>
              <a:buFont typeface="Wingdings" panose="05000000000000000000" pitchFamily="2" charset="2"/>
              <a:buChar char=""/>
            </a:pPr>
            <a:r>
              <a:rPr lang="fr-FR" sz="2000" dirty="0">
                <a:solidFill>
                  <a:srgbClr val="000000"/>
                </a:solidFill>
                <a:latin typeface="Ubuntu Light" panose="020B0304030602030204" pitchFamily="34" charset="0"/>
                <a:ea typeface="Calibri" panose="020F0502020204030204" pitchFamily="34" charset="0"/>
                <a:cs typeface="Arial" panose="020B0604020202020204" pitchFamily="34" charset="0"/>
              </a:rPr>
              <a:t>Pensez à des supports visuels qui pourraient vous aider à transmettre votre </a:t>
            </a:r>
            <a:r>
              <a:rPr lang="fr-FR" sz="2000">
                <a:solidFill>
                  <a:srgbClr val="000000"/>
                </a:solidFill>
                <a:latin typeface="Ubuntu Light" panose="020B0304030602030204" pitchFamily="34" charset="0"/>
                <a:ea typeface="Calibri" panose="020F0502020204030204" pitchFamily="34" charset="0"/>
                <a:cs typeface="Arial" panose="020B0604020202020204" pitchFamily="34" charset="0"/>
              </a:rPr>
              <a:t>message </a:t>
            </a:r>
            <a:br>
              <a:rPr lang="fr-FR" sz="2000">
                <a:solidFill>
                  <a:srgbClr val="000000"/>
                </a:solidFill>
                <a:latin typeface="Ubuntu Light" panose="020B0304030602030204" pitchFamily="34" charset="0"/>
                <a:ea typeface="Calibri" panose="020F0502020204030204" pitchFamily="34" charset="0"/>
                <a:cs typeface="Arial" panose="020B0604020202020204" pitchFamily="34" charset="0"/>
              </a:rPr>
            </a:br>
            <a:r>
              <a:rPr lang="fr-FR" sz="2000">
                <a:solidFill>
                  <a:srgbClr val="000000"/>
                </a:solidFill>
                <a:latin typeface="Ubuntu Light" panose="020B0304030602030204" pitchFamily="34" charset="0"/>
                <a:ea typeface="Calibri" panose="020F0502020204030204" pitchFamily="34" charset="0"/>
                <a:cs typeface="Arial" panose="020B0604020202020204" pitchFamily="34" charset="0"/>
              </a:rPr>
              <a:t>plus </a:t>
            </a:r>
            <a:r>
              <a:rPr lang="fr-FR" sz="2000" dirty="0">
                <a:solidFill>
                  <a:srgbClr val="000000"/>
                </a:solidFill>
                <a:latin typeface="Ubuntu Light" panose="020B0304030602030204" pitchFamily="34" charset="0"/>
                <a:ea typeface="Calibri" panose="020F0502020204030204" pitchFamily="34" charset="0"/>
                <a:cs typeface="Arial" panose="020B0604020202020204" pitchFamily="34" charset="0"/>
              </a:rPr>
              <a:t>efficacement. Par exemple : une présentation PowerPoint, des photos, des vidéos, vos médailles Special Olympics, etc. </a:t>
            </a:r>
          </a:p>
        </p:txBody>
      </p:sp>
      <p:sp>
        <p:nvSpPr>
          <p:cNvPr id="8" name="TextBox 7">
            <a:extLst>
              <a:ext uri="{FF2B5EF4-FFF2-40B4-BE49-F238E27FC236}">
                <a16:creationId xmlns:a16="http://schemas.microsoft.com/office/drawing/2014/main" id="{F0868823-19AA-43DC-9A28-8291468B1F65}"/>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31236564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dirty="0"/>
              <a:t>Avant de prononcer un discours</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306496"/>
            <a:ext cx="10515600" cy="1115776"/>
          </a:xfrm>
        </p:spPr>
        <p:txBody>
          <a:bodyPr>
            <a:noAutofit/>
          </a:bodyPr>
          <a:lstStyle/>
          <a:p>
            <a:pPr marL="342900" indent="-342900">
              <a:lnSpc>
                <a:spcPct val="130000"/>
              </a:lnSpc>
              <a:spcBef>
                <a:spcPts val="0"/>
              </a:spcBef>
              <a:buSzPts val="800"/>
              <a:buFont typeface="Wingdings" panose="05000000000000000000" pitchFamily="2" charset="2"/>
              <a:buChar char=""/>
            </a:pPr>
            <a:r>
              <a:rPr lang="fr-FR" sz="2000" dirty="0">
                <a:solidFill>
                  <a:srgbClr val="000000"/>
                </a:solidFill>
                <a:latin typeface="Ubuntu Light" panose="020B0304030602030204" pitchFamily="34" charset="0"/>
                <a:ea typeface="Calibri" panose="020F0502020204030204" pitchFamily="34" charset="0"/>
                <a:cs typeface="Arial" panose="020B0604020202020204" pitchFamily="34" charset="0"/>
              </a:rPr>
              <a:t>Pensez au type de matériel ou d’équipement dont vous avez besoin. Par exemple : microphone, haut-parleurs, ordinateur, pensez au type et à la taille du lieu dans lequel vous prononcerez votre discours.</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607168"/>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4. Matériel et équipement</a:t>
            </a:r>
          </a:p>
        </p:txBody>
      </p:sp>
      <p:sp>
        <p:nvSpPr>
          <p:cNvPr id="6" name="Title 1">
            <a:extLst>
              <a:ext uri="{FF2B5EF4-FFF2-40B4-BE49-F238E27FC236}">
                <a16:creationId xmlns:a16="http://schemas.microsoft.com/office/drawing/2014/main" id="{6E15B05D-4D63-A341-98A8-5FF5D834BCC7}"/>
              </a:ext>
            </a:extLst>
          </p:cNvPr>
          <p:cNvSpPr txBox="1">
            <a:spLocks/>
          </p:cNvSpPr>
          <p:nvPr/>
        </p:nvSpPr>
        <p:spPr>
          <a:xfrm>
            <a:off x="838200" y="36832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5. Prenez une copie de votre discours</a:t>
            </a:r>
          </a:p>
        </p:txBody>
      </p:sp>
      <p:sp>
        <p:nvSpPr>
          <p:cNvPr id="7" name="Content Placeholder 2">
            <a:extLst>
              <a:ext uri="{FF2B5EF4-FFF2-40B4-BE49-F238E27FC236}">
                <a16:creationId xmlns:a16="http://schemas.microsoft.com/office/drawing/2014/main" id="{E21986DD-1BA1-6D44-B379-F1E61CFF4C6A}"/>
              </a:ext>
            </a:extLst>
          </p:cNvPr>
          <p:cNvSpPr txBox="1">
            <a:spLocks/>
          </p:cNvSpPr>
          <p:nvPr/>
        </p:nvSpPr>
        <p:spPr>
          <a:xfrm>
            <a:off x="838199" y="4449195"/>
            <a:ext cx="10922001" cy="16513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30000"/>
              </a:lnSpc>
              <a:spcBef>
                <a:spcPts val="0"/>
              </a:spcBef>
              <a:buSzPts val="800"/>
              <a:buFont typeface="Wingdings" panose="05000000000000000000" pitchFamily="2" charset="2"/>
              <a:buChar char=""/>
            </a:pPr>
            <a:r>
              <a:rPr lang="fr-FR" sz="2000" dirty="0">
                <a:solidFill>
                  <a:srgbClr val="000000"/>
                </a:solidFill>
                <a:latin typeface="Ubuntu Light" panose="020B0304030602030204" pitchFamily="34" charset="0"/>
                <a:ea typeface="Calibri" panose="020F0502020204030204" pitchFamily="34" charset="0"/>
                <a:cs typeface="Arial" panose="020B0604020202020204" pitchFamily="34" charset="0"/>
              </a:rPr>
              <a:t>Emportez une copie du discours avec vous. Par exemple, vous pouvez l’avoir sur une feuille de papier, une tablette, un téléphone, etc. Prenez également une copie de sauvegarde </a:t>
            </a:r>
            <a:r>
              <a:rPr lang="fr-FR" sz="2000">
                <a:solidFill>
                  <a:srgbClr val="000000"/>
                </a:solidFill>
                <a:latin typeface="Ubuntu Light" panose="020B0304030602030204" pitchFamily="34" charset="0"/>
                <a:ea typeface="Calibri" panose="020F0502020204030204" pitchFamily="34" charset="0"/>
                <a:cs typeface="Arial" panose="020B0604020202020204" pitchFamily="34" charset="0"/>
              </a:rPr>
              <a:t>: </a:t>
            </a:r>
            <a:br>
              <a:rPr lang="fr-FR" sz="2000">
                <a:solidFill>
                  <a:srgbClr val="000000"/>
                </a:solidFill>
                <a:latin typeface="Ubuntu Light" panose="020B0304030602030204" pitchFamily="34" charset="0"/>
                <a:ea typeface="Calibri" panose="020F0502020204030204" pitchFamily="34" charset="0"/>
                <a:cs typeface="Arial" panose="020B0604020202020204" pitchFamily="34" charset="0"/>
              </a:rPr>
            </a:br>
            <a:r>
              <a:rPr lang="fr-FR" sz="2000">
                <a:solidFill>
                  <a:srgbClr val="000000"/>
                </a:solidFill>
                <a:latin typeface="Ubuntu Light" panose="020B0304030602030204" pitchFamily="34" charset="0"/>
                <a:ea typeface="Calibri" panose="020F0502020204030204" pitchFamily="34" charset="0"/>
                <a:cs typeface="Arial" panose="020B0604020202020204" pitchFamily="34" charset="0"/>
              </a:rPr>
              <a:t>la </a:t>
            </a:r>
            <a:r>
              <a:rPr lang="fr-FR" sz="2000" dirty="0">
                <a:solidFill>
                  <a:srgbClr val="000000"/>
                </a:solidFill>
                <a:latin typeface="Ubuntu Light" panose="020B0304030602030204" pitchFamily="34" charset="0"/>
                <a:ea typeface="Calibri" panose="020F0502020204030204" pitchFamily="34" charset="0"/>
                <a:cs typeface="Arial" panose="020B0604020202020204" pitchFamily="34" charset="0"/>
              </a:rPr>
              <a:t>technologie pourrait ne pas fonctionner ou vous pourriez égarer la première copie papier. Soyez toujours prêt !</a:t>
            </a:r>
          </a:p>
        </p:txBody>
      </p:sp>
      <p:sp>
        <p:nvSpPr>
          <p:cNvPr id="8" name="TextBox 7">
            <a:extLst>
              <a:ext uri="{FF2B5EF4-FFF2-40B4-BE49-F238E27FC236}">
                <a16:creationId xmlns:a16="http://schemas.microsoft.com/office/drawing/2014/main" id="{2451A0E1-2928-482B-80E7-A4D2B63FDCCB}"/>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3802379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65094" y="289265"/>
            <a:ext cx="10515600" cy="707913"/>
          </a:xfrm>
        </p:spPr>
        <p:txBody>
          <a:bodyPr/>
          <a:lstStyle/>
          <a:p>
            <a:r>
              <a:rPr lang="fr-FR" b="1" dirty="0">
                <a:solidFill>
                  <a:srgbClr val="016A5F"/>
                </a:solidFill>
              </a:rPr>
              <a:t>Prononcer un discours</a:t>
            </a:r>
          </a:p>
        </p:txBody>
      </p:sp>
      <p:cxnSp>
        <p:nvCxnSpPr>
          <p:cNvPr id="5" name="Straight Connector 4">
            <a:extLst>
              <a:ext uri="{FF2B5EF4-FFF2-40B4-BE49-F238E27FC236}">
                <a16:creationId xmlns:a16="http://schemas.microsoft.com/office/drawing/2014/main" id="{C0CA880D-92D2-624E-BD1E-4BE0064180D5}"/>
              </a:ext>
            </a:extLst>
          </p:cNvPr>
          <p:cNvCxnSpPr>
            <a:cxnSpLocks/>
          </p:cNvCxnSpPr>
          <p:nvPr/>
        </p:nvCxnSpPr>
        <p:spPr>
          <a:xfrm>
            <a:off x="11359689" y="1780185"/>
            <a:ext cx="0" cy="4479235"/>
          </a:xfrm>
          <a:prstGeom prst="line">
            <a:avLst/>
          </a:prstGeom>
          <a:ln w="190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1588635" y="1780185"/>
            <a:ext cx="0" cy="4479235"/>
          </a:xfrm>
          <a:prstGeom prst="line">
            <a:avLst/>
          </a:prstGeom>
          <a:ln w="3175000">
            <a:solidFill>
              <a:srgbClr val="016A5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788123"/>
            <a:ext cx="2819387" cy="921749"/>
          </a:xfrm>
        </p:spPr>
        <p:txBody>
          <a:bodyPr>
            <a:normAutofit/>
          </a:bodyPr>
          <a:lstStyle/>
          <a:p>
            <a:pPr marL="0" indent="0" algn="just">
              <a:lnSpc>
                <a:spcPct val="150000"/>
              </a:lnSpc>
              <a:buNone/>
            </a:pPr>
            <a:r>
              <a:rPr lang="fr-FR" sz="3200" b="1" dirty="0">
                <a:solidFill>
                  <a:srgbClr val="179984"/>
                </a:solidFill>
              </a:rPr>
              <a:t>Activité 1</a:t>
            </a:r>
          </a:p>
        </p:txBody>
      </p:sp>
      <p:pic>
        <p:nvPicPr>
          <p:cNvPr id="7" name="Picture 6">
            <a:extLst>
              <a:ext uri="{FF2B5EF4-FFF2-40B4-BE49-F238E27FC236}">
                <a16:creationId xmlns:a16="http://schemas.microsoft.com/office/drawing/2014/main" id="{762BB944-378B-A94C-BAAD-54C6B40D551E}"/>
              </a:ext>
            </a:extLst>
          </p:cNvPr>
          <p:cNvPicPr>
            <a:picLocks noChangeAspect="1"/>
          </p:cNvPicPr>
          <p:nvPr/>
        </p:nvPicPr>
        <p:blipFill>
          <a:blip r:embed="rId4"/>
          <a:stretch>
            <a:fillRect/>
          </a:stretch>
        </p:blipFill>
        <p:spPr>
          <a:xfrm>
            <a:off x="3057098" y="1765572"/>
            <a:ext cx="7989063" cy="4493848"/>
          </a:xfrm>
          <a:prstGeom prst="rect">
            <a:avLst/>
          </a:prstGeom>
        </p:spPr>
      </p:pic>
      <p:sp>
        <p:nvSpPr>
          <p:cNvPr id="8" name="TextBox 7">
            <a:extLst>
              <a:ext uri="{FF2B5EF4-FFF2-40B4-BE49-F238E27FC236}">
                <a16:creationId xmlns:a16="http://schemas.microsoft.com/office/drawing/2014/main" id="{48EF4254-5BCF-464C-9207-B30B43959666}"/>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3841845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dirty="0"/>
              <a:t>Prononcer un discours</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862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Ce qu’il faut retenir</a:t>
            </a:r>
          </a:p>
        </p:txBody>
      </p:sp>
      <p:sp>
        <p:nvSpPr>
          <p:cNvPr id="12" name="Title 1">
            <a:extLst>
              <a:ext uri="{FF2B5EF4-FFF2-40B4-BE49-F238E27FC236}">
                <a16:creationId xmlns:a16="http://schemas.microsoft.com/office/drawing/2014/main" id="{A500056A-09A3-304A-A0ED-7E5C9FFC9460}"/>
              </a:ext>
            </a:extLst>
          </p:cNvPr>
          <p:cNvSpPr txBox="1">
            <a:spLocks/>
          </p:cNvSpPr>
          <p:nvPr/>
        </p:nvSpPr>
        <p:spPr>
          <a:xfrm>
            <a:off x="3085699" y="2670637"/>
            <a:ext cx="3441809"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3336A"/>
                </a:solidFill>
              </a:rPr>
              <a:t>Soyez confiant</a:t>
            </a:r>
          </a:p>
        </p:txBody>
      </p:sp>
      <p:sp>
        <p:nvSpPr>
          <p:cNvPr id="14" name="Title 1">
            <a:extLst>
              <a:ext uri="{FF2B5EF4-FFF2-40B4-BE49-F238E27FC236}">
                <a16:creationId xmlns:a16="http://schemas.microsoft.com/office/drawing/2014/main" id="{DCAAB2EF-1ED6-7440-BF9F-3498A047BEA0}"/>
              </a:ext>
            </a:extLst>
          </p:cNvPr>
          <p:cNvSpPr txBox="1">
            <a:spLocks/>
          </p:cNvSpPr>
          <p:nvPr/>
        </p:nvSpPr>
        <p:spPr>
          <a:xfrm>
            <a:off x="7734700" y="2697848"/>
            <a:ext cx="3441809" cy="78175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3336A"/>
                </a:solidFill>
              </a:rPr>
              <a:t>Insistez sur certains mots</a:t>
            </a:r>
          </a:p>
        </p:txBody>
      </p:sp>
      <p:sp>
        <p:nvSpPr>
          <p:cNvPr id="15" name="Title 1">
            <a:extLst>
              <a:ext uri="{FF2B5EF4-FFF2-40B4-BE49-F238E27FC236}">
                <a16:creationId xmlns:a16="http://schemas.microsoft.com/office/drawing/2014/main" id="{DC9D18A9-81F1-3C4A-8B83-A3FE24F8B9ED}"/>
              </a:ext>
            </a:extLst>
          </p:cNvPr>
          <p:cNvSpPr txBox="1">
            <a:spLocks/>
          </p:cNvSpPr>
          <p:nvPr/>
        </p:nvSpPr>
        <p:spPr>
          <a:xfrm>
            <a:off x="3085698" y="4509837"/>
            <a:ext cx="3066282" cy="14819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3336A"/>
                </a:solidFill>
              </a:rPr>
              <a:t>Surveillez votre langage corporel</a:t>
            </a:r>
          </a:p>
        </p:txBody>
      </p:sp>
      <p:sp>
        <p:nvSpPr>
          <p:cNvPr id="16" name="Title 1">
            <a:extLst>
              <a:ext uri="{FF2B5EF4-FFF2-40B4-BE49-F238E27FC236}">
                <a16:creationId xmlns:a16="http://schemas.microsoft.com/office/drawing/2014/main" id="{59502DD0-69F6-F249-B8DF-1226C0E4ECD3}"/>
              </a:ext>
            </a:extLst>
          </p:cNvPr>
          <p:cNvSpPr txBox="1">
            <a:spLocks/>
          </p:cNvSpPr>
          <p:nvPr/>
        </p:nvSpPr>
        <p:spPr>
          <a:xfrm>
            <a:off x="7734700" y="4729265"/>
            <a:ext cx="26539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3336A"/>
                </a:solidFill>
              </a:rPr>
              <a:t>Restez calme</a:t>
            </a:r>
          </a:p>
        </p:txBody>
      </p:sp>
      <p:pic>
        <p:nvPicPr>
          <p:cNvPr id="18" name="Picture 17">
            <a:extLst>
              <a:ext uri="{FF2B5EF4-FFF2-40B4-BE49-F238E27FC236}">
                <a16:creationId xmlns:a16="http://schemas.microsoft.com/office/drawing/2014/main" id="{0629458E-94BA-E14B-A933-0AF92DABEF1C}"/>
              </a:ext>
            </a:extLst>
          </p:cNvPr>
          <p:cNvPicPr>
            <a:picLocks noChangeAspect="1"/>
          </p:cNvPicPr>
          <p:nvPr/>
        </p:nvPicPr>
        <p:blipFill>
          <a:blip r:embed="rId4"/>
          <a:stretch>
            <a:fillRect/>
          </a:stretch>
        </p:blipFill>
        <p:spPr>
          <a:xfrm>
            <a:off x="6474203" y="4611455"/>
            <a:ext cx="938274" cy="1091017"/>
          </a:xfrm>
          <a:prstGeom prst="rect">
            <a:avLst/>
          </a:prstGeom>
        </p:spPr>
      </p:pic>
      <p:pic>
        <p:nvPicPr>
          <p:cNvPr id="20" name="Picture 19">
            <a:extLst>
              <a:ext uri="{FF2B5EF4-FFF2-40B4-BE49-F238E27FC236}">
                <a16:creationId xmlns:a16="http://schemas.microsoft.com/office/drawing/2014/main" id="{A17CE0EA-ADA1-5148-A0D3-D73E339A0B40}"/>
              </a:ext>
            </a:extLst>
          </p:cNvPr>
          <p:cNvPicPr>
            <a:picLocks noChangeAspect="1"/>
          </p:cNvPicPr>
          <p:nvPr/>
        </p:nvPicPr>
        <p:blipFill rotWithShape="1">
          <a:blip r:embed="rId5"/>
          <a:srcRect b="45821"/>
          <a:stretch/>
        </p:blipFill>
        <p:spPr>
          <a:xfrm>
            <a:off x="1821718" y="4490587"/>
            <a:ext cx="977002" cy="1168019"/>
          </a:xfrm>
          <a:prstGeom prst="rect">
            <a:avLst/>
          </a:prstGeom>
        </p:spPr>
      </p:pic>
      <p:pic>
        <p:nvPicPr>
          <p:cNvPr id="22" name="Picture 21">
            <a:extLst>
              <a:ext uri="{FF2B5EF4-FFF2-40B4-BE49-F238E27FC236}">
                <a16:creationId xmlns:a16="http://schemas.microsoft.com/office/drawing/2014/main" id="{AED80277-70CD-3644-8730-EB2A841DDEEF}"/>
              </a:ext>
            </a:extLst>
          </p:cNvPr>
          <p:cNvPicPr>
            <a:picLocks noChangeAspect="1"/>
          </p:cNvPicPr>
          <p:nvPr/>
        </p:nvPicPr>
        <p:blipFill>
          <a:blip r:embed="rId6"/>
          <a:stretch>
            <a:fillRect/>
          </a:stretch>
        </p:blipFill>
        <p:spPr>
          <a:xfrm>
            <a:off x="6527508" y="2661829"/>
            <a:ext cx="831664" cy="799366"/>
          </a:xfrm>
          <a:prstGeom prst="rect">
            <a:avLst/>
          </a:prstGeom>
        </p:spPr>
      </p:pic>
      <p:pic>
        <p:nvPicPr>
          <p:cNvPr id="24" name="Picture 23">
            <a:extLst>
              <a:ext uri="{FF2B5EF4-FFF2-40B4-BE49-F238E27FC236}">
                <a16:creationId xmlns:a16="http://schemas.microsoft.com/office/drawing/2014/main" id="{686159A1-BED6-B742-9F39-E06DB82632A4}"/>
              </a:ext>
            </a:extLst>
          </p:cNvPr>
          <p:cNvPicPr>
            <a:picLocks noChangeAspect="1"/>
          </p:cNvPicPr>
          <p:nvPr/>
        </p:nvPicPr>
        <p:blipFill>
          <a:blip r:embed="rId7"/>
          <a:stretch>
            <a:fillRect/>
          </a:stretch>
        </p:blipFill>
        <p:spPr>
          <a:xfrm>
            <a:off x="1982725" y="2449909"/>
            <a:ext cx="767068" cy="1017374"/>
          </a:xfrm>
          <a:prstGeom prst="rect">
            <a:avLst/>
          </a:prstGeom>
        </p:spPr>
      </p:pic>
      <p:sp>
        <p:nvSpPr>
          <p:cNvPr id="13" name="TextBox 12">
            <a:extLst>
              <a:ext uri="{FF2B5EF4-FFF2-40B4-BE49-F238E27FC236}">
                <a16:creationId xmlns:a16="http://schemas.microsoft.com/office/drawing/2014/main" id="{62347526-0752-4FDE-964E-3311BBE2752B}"/>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2269161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65094" y="289265"/>
            <a:ext cx="10515600" cy="707913"/>
          </a:xfrm>
        </p:spPr>
        <p:txBody>
          <a:bodyPr/>
          <a:lstStyle/>
          <a:p>
            <a:r>
              <a:rPr lang="fr-FR" b="1" dirty="0">
                <a:solidFill>
                  <a:srgbClr val="016A5F"/>
                </a:solidFill>
              </a:rPr>
              <a:t>Prononcer un discours</a:t>
            </a:r>
          </a:p>
        </p:txBody>
      </p:sp>
      <p:cxnSp>
        <p:nvCxnSpPr>
          <p:cNvPr id="5" name="Straight Connector 4">
            <a:extLst>
              <a:ext uri="{FF2B5EF4-FFF2-40B4-BE49-F238E27FC236}">
                <a16:creationId xmlns:a16="http://schemas.microsoft.com/office/drawing/2014/main" id="{C0CA880D-92D2-624E-BD1E-4BE0064180D5}"/>
              </a:ext>
            </a:extLst>
          </p:cNvPr>
          <p:cNvCxnSpPr>
            <a:cxnSpLocks/>
          </p:cNvCxnSpPr>
          <p:nvPr/>
        </p:nvCxnSpPr>
        <p:spPr>
          <a:xfrm>
            <a:off x="11359689" y="1780185"/>
            <a:ext cx="0" cy="4479235"/>
          </a:xfrm>
          <a:prstGeom prst="line">
            <a:avLst/>
          </a:prstGeom>
          <a:ln w="190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1588635" y="1780185"/>
            <a:ext cx="0" cy="4479235"/>
          </a:xfrm>
          <a:prstGeom prst="line">
            <a:avLst/>
          </a:prstGeom>
          <a:ln w="3175000">
            <a:solidFill>
              <a:srgbClr val="016A5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788123"/>
            <a:ext cx="3987800" cy="921749"/>
          </a:xfrm>
        </p:spPr>
        <p:txBody>
          <a:bodyPr>
            <a:noAutofit/>
          </a:bodyPr>
          <a:lstStyle/>
          <a:p>
            <a:pPr marL="0" indent="0" algn="just">
              <a:lnSpc>
                <a:spcPct val="150000"/>
              </a:lnSpc>
              <a:buNone/>
            </a:pPr>
            <a:r>
              <a:rPr lang="fr-FR" sz="3200" b="1" dirty="0">
                <a:solidFill>
                  <a:srgbClr val="179984"/>
                </a:solidFill>
              </a:rPr>
              <a:t>1. Soyez confiant</a:t>
            </a:r>
          </a:p>
        </p:txBody>
      </p:sp>
      <p:pic>
        <p:nvPicPr>
          <p:cNvPr id="8" name="Picture 7">
            <a:extLst>
              <a:ext uri="{FF2B5EF4-FFF2-40B4-BE49-F238E27FC236}">
                <a16:creationId xmlns:a16="http://schemas.microsoft.com/office/drawing/2014/main" id="{7EBA8333-56F3-9F4B-8BB0-2A8237CA8998}"/>
              </a:ext>
            </a:extLst>
          </p:cNvPr>
          <p:cNvPicPr>
            <a:picLocks noChangeAspect="1"/>
          </p:cNvPicPr>
          <p:nvPr/>
        </p:nvPicPr>
        <p:blipFill>
          <a:blip r:embed="rId4"/>
          <a:stretch>
            <a:fillRect/>
          </a:stretch>
        </p:blipFill>
        <p:spPr>
          <a:xfrm>
            <a:off x="3111690" y="1785260"/>
            <a:ext cx="7934471" cy="4474160"/>
          </a:xfrm>
          <a:prstGeom prst="rect">
            <a:avLst/>
          </a:prstGeom>
        </p:spPr>
      </p:pic>
      <p:sp>
        <p:nvSpPr>
          <p:cNvPr id="7" name="TextBox 6">
            <a:extLst>
              <a:ext uri="{FF2B5EF4-FFF2-40B4-BE49-F238E27FC236}">
                <a16:creationId xmlns:a16="http://schemas.microsoft.com/office/drawing/2014/main" id="{DAEC1292-4F8B-4364-A7B2-EDEF3BC30A27}"/>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10710594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dirty="0"/>
              <a:t>Prononcer un discours</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33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Activité 2</a:t>
            </a:r>
          </a:p>
        </p:txBody>
      </p:sp>
      <p:sp>
        <p:nvSpPr>
          <p:cNvPr id="6" name="Title 1">
            <a:extLst>
              <a:ext uri="{FF2B5EF4-FFF2-40B4-BE49-F238E27FC236}">
                <a16:creationId xmlns:a16="http://schemas.microsoft.com/office/drawing/2014/main" id="{6E15B05D-4D63-A341-98A8-5FF5D834BCC7}"/>
              </a:ext>
            </a:extLst>
          </p:cNvPr>
          <p:cNvSpPr txBox="1">
            <a:spLocks/>
          </p:cNvSpPr>
          <p:nvPr/>
        </p:nvSpPr>
        <p:spPr>
          <a:xfrm>
            <a:off x="838200" y="228254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Partie I</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3023347"/>
            <a:ext cx="10515600" cy="2340223"/>
          </a:xfrm>
        </p:spPr>
        <p:txBody>
          <a:bodyPr>
            <a:normAutofit/>
          </a:bodyPr>
          <a:lstStyle/>
          <a:p>
            <a:pPr>
              <a:lnSpc>
                <a:spcPct val="120000"/>
              </a:lnSpc>
              <a:spcBef>
                <a:spcPts val="0"/>
              </a:spcBef>
              <a:spcAft>
                <a:spcPts val="800"/>
              </a:spcAft>
            </a:pPr>
            <a:r>
              <a:rPr lang="fr-FR" dirty="0">
                <a:ea typeface="Calibri" panose="020F0502020204030204" pitchFamily="34" charset="0"/>
                <a:cs typeface="Times New Roman" panose="02020603050405020304" pitchFamily="18" charset="0"/>
              </a:rPr>
              <a:t>Racontez l’effet que cela ferait de piloter un avion.</a:t>
            </a:r>
          </a:p>
          <a:p>
            <a:pPr>
              <a:lnSpc>
                <a:spcPct val="120000"/>
              </a:lnSpc>
              <a:spcBef>
                <a:spcPts val="0"/>
              </a:spcBef>
              <a:spcAft>
                <a:spcPts val="800"/>
              </a:spcAft>
            </a:pPr>
            <a:r>
              <a:rPr lang="fr-FR" dirty="0">
                <a:ea typeface="Calibri" panose="020F0502020204030204" pitchFamily="34" charset="0"/>
                <a:cs typeface="Times New Roman" panose="02020603050405020304" pitchFamily="18" charset="0"/>
              </a:rPr>
              <a:t>Racontez l’effet que cela ferait de vivre dans l’espace.</a:t>
            </a:r>
          </a:p>
          <a:p>
            <a:pPr>
              <a:lnSpc>
                <a:spcPct val="120000"/>
              </a:lnSpc>
              <a:spcBef>
                <a:spcPts val="0"/>
              </a:spcBef>
              <a:spcAft>
                <a:spcPts val="800"/>
              </a:spcAft>
            </a:pPr>
            <a:r>
              <a:rPr lang="fr-FR" dirty="0">
                <a:ea typeface="Calibri" panose="020F0502020204030204" pitchFamily="34" charset="0"/>
                <a:cs typeface="Times New Roman" panose="02020603050405020304" pitchFamily="18" charset="0"/>
              </a:rPr>
              <a:t>Racontez l’effet que cela ferait d’être un lion.</a:t>
            </a:r>
          </a:p>
          <a:p>
            <a:pPr marL="0" indent="0">
              <a:lnSpc>
                <a:spcPct val="120000"/>
              </a:lnSpc>
              <a:spcBef>
                <a:spcPts val="0"/>
              </a:spcBef>
              <a:spcAft>
                <a:spcPts val="800"/>
              </a:spcAft>
              <a:buNone/>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45D8DD27-2991-4E6E-9718-B4F2CD12BFEE}"/>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2744705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dirty="0"/>
              <a:t>Prononcer un discours</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33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Activité 2</a:t>
            </a:r>
          </a:p>
        </p:txBody>
      </p:sp>
      <p:sp>
        <p:nvSpPr>
          <p:cNvPr id="6" name="Title 1">
            <a:extLst>
              <a:ext uri="{FF2B5EF4-FFF2-40B4-BE49-F238E27FC236}">
                <a16:creationId xmlns:a16="http://schemas.microsoft.com/office/drawing/2014/main" id="{6E15B05D-4D63-A341-98A8-5FF5D834BCC7}"/>
              </a:ext>
            </a:extLst>
          </p:cNvPr>
          <p:cNvSpPr txBox="1">
            <a:spLocks/>
          </p:cNvSpPr>
          <p:nvPr/>
        </p:nvSpPr>
        <p:spPr>
          <a:xfrm>
            <a:off x="838200" y="228254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Partie II</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3023347"/>
            <a:ext cx="10515600" cy="2340223"/>
          </a:xfrm>
        </p:spPr>
        <p:txBody>
          <a:bodyPr>
            <a:normAutofit lnSpcReduction="10000"/>
          </a:bodyPr>
          <a:lstStyle/>
          <a:p>
            <a:pPr>
              <a:lnSpc>
                <a:spcPct val="120000"/>
              </a:lnSpc>
              <a:spcBef>
                <a:spcPts val="0"/>
              </a:spcBef>
              <a:spcAft>
                <a:spcPts val="800"/>
              </a:spcAft>
            </a:pPr>
            <a:r>
              <a:rPr lang="fr-FR" dirty="0">
                <a:ea typeface="Calibri" panose="020F0502020204030204" pitchFamily="34" charset="0"/>
                <a:cs typeface="Times New Roman" panose="02020603050405020304" pitchFamily="18" charset="0"/>
              </a:rPr>
              <a:t>Parlez d’un rituel personnel ou d’une tradition familiale.</a:t>
            </a:r>
          </a:p>
          <a:p>
            <a:pPr>
              <a:lnSpc>
                <a:spcPct val="120000"/>
              </a:lnSpc>
              <a:spcBef>
                <a:spcPts val="0"/>
              </a:spcBef>
              <a:spcAft>
                <a:spcPts val="800"/>
              </a:spcAft>
            </a:pPr>
            <a:r>
              <a:rPr lang="fr-FR" dirty="0">
                <a:ea typeface="Calibri" panose="020F0502020204030204" pitchFamily="34" charset="0"/>
                <a:cs typeface="Times New Roman" panose="02020603050405020304" pitchFamily="18" charset="0"/>
              </a:rPr>
              <a:t>Parlez d’un de vos passe-temps, de quelque chose que vous aimez faire.</a:t>
            </a:r>
          </a:p>
          <a:p>
            <a:pPr>
              <a:lnSpc>
                <a:spcPct val="120000"/>
              </a:lnSpc>
              <a:spcBef>
                <a:spcPts val="0"/>
              </a:spcBef>
              <a:spcAft>
                <a:spcPts val="800"/>
              </a:spcAft>
            </a:pPr>
            <a:r>
              <a:rPr lang="fr-FR" dirty="0">
                <a:ea typeface="Calibri" panose="020F0502020204030204" pitchFamily="34" charset="0"/>
                <a:cs typeface="Times New Roman" panose="02020603050405020304" pitchFamily="18" charset="0"/>
              </a:rPr>
              <a:t>Parlez de vos vacances préférées.</a:t>
            </a: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marL="0" indent="0">
              <a:lnSpc>
                <a:spcPct val="120000"/>
              </a:lnSpc>
              <a:spcBef>
                <a:spcPts val="0"/>
              </a:spcBef>
              <a:spcAft>
                <a:spcPts val="800"/>
              </a:spcAft>
              <a:buNone/>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B0C40858-29C3-429B-A098-B4E4674120EB}"/>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2567940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dirty="0"/>
              <a:t>Attentes</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266309"/>
            <a:ext cx="10515600" cy="4296203"/>
          </a:xfrm>
        </p:spPr>
        <p:txBody>
          <a:bodyPr>
            <a:noAutofit/>
          </a:bodyPr>
          <a:lstStyle/>
          <a:p>
            <a:pPr marL="342892" indent="-342892" algn="just">
              <a:lnSpc>
                <a:spcPct val="100000"/>
              </a:lnSpc>
            </a:pPr>
            <a:r>
              <a:rPr lang="fr-FR" sz="2400" dirty="0">
                <a:latin typeface="Ubuntu Light" panose="020B0304030602030204" pitchFamily="34" charset="0"/>
              </a:rPr>
              <a:t>Soyez prêt à enseigner et à essayer de répondre aux besoins de tous les athlètes</a:t>
            </a:r>
          </a:p>
          <a:p>
            <a:pPr marL="342892" indent="-342892" algn="just">
              <a:lnSpc>
                <a:spcPct val="100000"/>
              </a:lnSpc>
            </a:pPr>
            <a:r>
              <a:rPr lang="fr-FR" sz="2400" dirty="0">
                <a:latin typeface="Ubuntu Light" panose="020B0304030602030204" pitchFamily="34" charset="0"/>
              </a:rPr>
              <a:t>Mettez les participants au défi d’apprendre quelque chose de nouveau sur eux-mêmes et sur les autres</a:t>
            </a:r>
          </a:p>
          <a:p>
            <a:pPr marL="342892" indent="-342892" algn="just">
              <a:lnSpc>
                <a:spcPct val="100000"/>
              </a:lnSpc>
            </a:pPr>
            <a:r>
              <a:rPr lang="fr-FR" sz="2400" dirty="0">
                <a:latin typeface="Ubuntu Light" panose="020B0304030602030204" pitchFamily="34" charset="0"/>
              </a:rPr>
              <a:t>Offrez une occasion à chaque athlète de réussir et de s’épanouir</a:t>
            </a:r>
          </a:p>
          <a:p>
            <a:pPr marL="342892" indent="-342892" algn="just">
              <a:lnSpc>
                <a:spcPct val="100000"/>
              </a:lnSpc>
            </a:pPr>
            <a:r>
              <a:rPr lang="fr-FR" sz="2400" dirty="0">
                <a:latin typeface="Ubuntu Light" panose="020B0304030602030204" pitchFamily="34" charset="0"/>
              </a:rPr>
              <a:t>Soutenez et impliquez-vous dans la discussion et le </a:t>
            </a:r>
            <a:r>
              <a:rPr lang="fr-FR" sz="2400">
                <a:latin typeface="Ubuntu Light" panose="020B0304030602030204" pitchFamily="34" charset="0"/>
              </a:rPr>
              <a:t>questionnement </a:t>
            </a:r>
            <a:br>
              <a:rPr lang="fr-FR" sz="2400">
                <a:latin typeface="Ubuntu Light" panose="020B0304030602030204" pitchFamily="34" charset="0"/>
              </a:rPr>
            </a:br>
            <a:r>
              <a:rPr lang="fr-FR" sz="2400">
                <a:latin typeface="Ubuntu Light" panose="020B0304030602030204" pitchFamily="34" charset="0"/>
              </a:rPr>
              <a:t>qui </a:t>
            </a:r>
            <a:r>
              <a:rPr lang="fr-FR" sz="2400" dirty="0">
                <a:latin typeface="Ubuntu Light" panose="020B0304030602030204" pitchFamily="34" charset="0"/>
              </a:rPr>
              <a:t>mènent à l’apprentissage</a:t>
            </a:r>
          </a:p>
          <a:p>
            <a:pPr marL="342892" indent="-342892" algn="just">
              <a:lnSpc>
                <a:spcPct val="100000"/>
              </a:lnSpc>
            </a:pPr>
            <a:r>
              <a:rPr lang="fr-FR" sz="2400" dirty="0">
                <a:latin typeface="Ubuntu Light" panose="020B0304030602030204" pitchFamily="34" charset="0"/>
              </a:rPr>
              <a:t>Traitez les athlètes et les mentors avec respect et bienveillance</a:t>
            </a:r>
          </a:p>
          <a:p>
            <a:pPr marL="342892" indent="-342892" algn="just">
              <a:lnSpc>
                <a:spcPct val="100000"/>
              </a:lnSpc>
            </a:pPr>
            <a:r>
              <a:rPr lang="fr-FR" sz="2400">
                <a:latin typeface="Ubuntu Light" panose="020B0304030602030204" pitchFamily="34" charset="0"/>
              </a:rPr>
              <a:t>Créez </a:t>
            </a:r>
            <a:r>
              <a:rPr lang="fr-FR" sz="2400" dirty="0">
                <a:latin typeface="Ubuntu Light" panose="020B0304030602030204" pitchFamily="34" charset="0"/>
              </a:rPr>
              <a:t>une atmosphère de respect mutuel et de joie d’apprendre</a:t>
            </a:r>
          </a:p>
          <a:p>
            <a:pPr>
              <a:lnSpc>
                <a:spcPct val="100000"/>
              </a:lnSpc>
            </a:pPr>
            <a:endParaRPr lang="en-US" sz="2400" dirty="0"/>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31052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b="1" dirty="0">
                <a:solidFill>
                  <a:srgbClr val="179984"/>
                </a:solidFill>
              </a:rPr>
              <a:t>De la part des animateurs</a:t>
            </a:r>
          </a:p>
        </p:txBody>
      </p:sp>
      <p:sp>
        <p:nvSpPr>
          <p:cNvPr id="5" name="TextBox 4">
            <a:extLst>
              <a:ext uri="{FF2B5EF4-FFF2-40B4-BE49-F238E27FC236}">
                <a16:creationId xmlns:a16="http://schemas.microsoft.com/office/drawing/2014/main" id="{BF81B025-7606-483D-959F-D0730D26DF49}"/>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32572796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dirty="0"/>
              <a:t>Prononcer un discours</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33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2. Insistez sur certains mots</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3023347"/>
            <a:ext cx="10515600" cy="3172737"/>
          </a:xfrm>
        </p:spPr>
        <p:txBody>
          <a:bodyPr>
            <a:normAutofit/>
          </a:bodyPr>
          <a:lstStyle/>
          <a:p>
            <a:pPr>
              <a:lnSpc>
                <a:spcPct val="120000"/>
              </a:lnSpc>
              <a:spcBef>
                <a:spcPts val="0"/>
              </a:spcBef>
              <a:spcAft>
                <a:spcPts val="800"/>
              </a:spcAft>
            </a:pPr>
            <a:r>
              <a:rPr lang="fr-FR" sz="2700" b="1" u="sng" dirty="0">
                <a:solidFill>
                  <a:srgbClr val="1BC4F4"/>
                </a:solidFill>
                <a:ea typeface="Calibri" panose="020F0502020204030204" pitchFamily="34" charset="0"/>
                <a:cs typeface="Times New Roman" panose="02020603050405020304" pitchFamily="18" charset="0"/>
              </a:rPr>
              <a:t>Je</a:t>
            </a:r>
            <a:r>
              <a:rPr lang="fr-FR" sz="2700" dirty="0">
                <a:ea typeface="Calibri" panose="020F0502020204030204" pitchFamily="34" charset="0"/>
                <a:cs typeface="Times New Roman" panose="02020603050405020304" pitchFamily="18" charset="0"/>
              </a:rPr>
              <a:t> suis né à/en (votre lieu de naissance)</a:t>
            </a:r>
          </a:p>
          <a:p>
            <a:pPr>
              <a:lnSpc>
                <a:spcPct val="120000"/>
              </a:lnSpc>
              <a:spcBef>
                <a:spcPts val="0"/>
              </a:spcBef>
              <a:spcAft>
                <a:spcPts val="800"/>
              </a:spcAft>
            </a:pPr>
            <a:r>
              <a:rPr lang="fr-FR" sz="2700" dirty="0">
                <a:ea typeface="Calibri" panose="020F0502020204030204" pitchFamily="34" charset="0"/>
                <a:cs typeface="Times New Roman" panose="02020603050405020304" pitchFamily="18" charset="0"/>
              </a:rPr>
              <a:t>Je </a:t>
            </a:r>
            <a:r>
              <a:rPr lang="fr-FR" sz="2700" b="1" u="sng" dirty="0">
                <a:solidFill>
                  <a:srgbClr val="1BC4F4"/>
                </a:solidFill>
                <a:ea typeface="Calibri" panose="020F0502020204030204" pitchFamily="34" charset="0"/>
                <a:cs typeface="Times New Roman" panose="02020603050405020304" pitchFamily="18" charset="0"/>
              </a:rPr>
              <a:t>suis</a:t>
            </a:r>
            <a:r>
              <a:rPr lang="fr-FR" sz="2700" dirty="0">
                <a:ea typeface="Calibri" panose="020F0502020204030204" pitchFamily="34" charset="0"/>
                <a:cs typeface="Times New Roman" panose="02020603050405020304" pitchFamily="18" charset="0"/>
              </a:rPr>
              <a:t> né à/en (votre lieu de naissance)</a:t>
            </a:r>
          </a:p>
          <a:p>
            <a:pPr>
              <a:lnSpc>
                <a:spcPct val="120000"/>
              </a:lnSpc>
              <a:spcBef>
                <a:spcPts val="0"/>
              </a:spcBef>
              <a:spcAft>
                <a:spcPts val="800"/>
              </a:spcAft>
            </a:pPr>
            <a:r>
              <a:rPr lang="fr-FR" sz="2700" dirty="0">
                <a:ea typeface="Calibri" panose="020F0502020204030204" pitchFamily="34" charset="0"/>
                <a:cs typeface="Times New Roman" panose="02020603050405020304" pitchFamily="18" charset="0"/>
              </a:rPr>
              <a:t>Je suis </a:t>
            </a:r>
            <a:r>
              <a:rPr lang="fr-FR" sz="2700" b="1" u="sng" dirty="0">
                <a:solidFill>
                  <a:srgbClr val="1BC4F4"/>
                </a:solidFill>
                <a:ea typeface="Calibri" panose="020F0502020204030204" pitchFamily="34" charset="0"/>
                <a:cs typeface="Times New Roman" panose="02020603050405020304" pitchFamily="18" charset="0"/>
              </a:rPr>
              <a:t>né</a:t>
            </a:r>
            <a:r>
              <a:rPr lang="fr-FR" sz="2700" dirty="0">
                <a:ea typeface="Calibri" panose="020F0502020204030204" pitchFamily="34" charset="0"/>
                <a:cs typeface="Times New Roman" panose="02020603050405020304" pitchFamily="18" charset="0"/>
              </a:rPr>
              <a:t> à/en (votre lieu de naissance)</a:t>
            </a:r>
          </a:p>
          <a:p>
            <a:pPr>
              <a:lnSpc>
                <a:spcPct val="120000"/>
              </a:lnSpc>
              <a:spcBef>
                <a:spcPts val="0"/>
              </a:spcBef>
              <a:spcAft>
                <a:spcPts val="800"/>
              </a:spcAft>
            </a:pPr>
            <a:r>
              <a:rPr lang="fr-FR" sz="2700" dirty="0">
                <a:ea typeface="Calibri" panose="020F0502020204030204" pitchFamily="34" charset="0"/>
                <a:cs typeface="Times New Roman" panose="02020603050405020304" pitchFamily="18" charset="0"/>
              </a:rPr>
              <a:t>Je suis né </a:t>
            </a:r>
            <a:r>
              <a:rPr lang="fr-FR" sz="2700" b="1" u="sng" dirty="0">
                <a:solidFill>
                  <a:srgbClr val="1BC4F4"/>
                </a:solidFill>
                <a:ea typeface="Calibri" panose="020F0502020204030204" pitchFamily="34" charset="0"/>
                <a:cs typeface="Times New Roman" panose="02020603050405020304" pitchFamily="18" charset="0"/>
              </a:rPr>
              <a:t>à/en</a:t>
            </a:r>
            <a:r>
              <a:rPr lang="fr-FR" sz="2700" dirty="0">
                <a:ea typeface="Calibri" panose="020F0502020204030204" pitchFamily="34" charset="0"/>
                <a:cs typeface="Times New Roman" panose="02020603050405020304" pitchFamily="18" charset="0"/>
              </a:rPr>
              <a:t> (votre lieu de naissance)</a:t>
            </a:r>
          </a:p>
          <a:p>
            <a:pPr>
              <a:lnSpc>
                <a:spcPct val="120000"/>
              </a:lnSpc>
              <a:spcBef>
                <a:spcPts val="0"/>
              </a:spcBef>
              <a:spcAft>
                <a:spcPts val="800"/>
              </a:spcAft>
            </a:pPr>
            <a:r>
              <a:rPr lang="fr-FR" sz="2700" dirty="0">
                <a:ea typeface="Calibri" panose="020F0502020204030204" pitchFamily="34" charset="0"/>
                <a:cs typeface="Times New Roman" panose="02020603050405020304" pitchFamily="18" charset="0"/>
              </a:rPr>
              <a:t>Je suis né à/en </a:t>
            </a:r>
            <a:r>
              <a:rPr lang="fr-FR" sz="2700" b="1" u="sng" dirty="0">
                <a:solidFill>
                  <a:srgbClr val="1BC4F4"/>
                </a:solidFill>
                <a:ea typeface="Calibri" panose="020F0502020204030204" pitchFamily="34" charset="0"/>
                <a:cs typeface="Times New Roman" panose="02020603050405020304" pitchFamily="18" charset="0"/>
              </a:rPr>
              <a:t>(votre lieu de naissance)</a:t>
            </a:r>
          </a:p>
          <a:p>
            <a:pPr marL="0" indent="0">
              <a:lnSpc>
                <a:spcPct val="120000"/>
              </a:lnSpc>
              <a:spcBef>
                <a:spcPts val="0"/>
              </a:spcBef>
              <a:spcAft>
                <a:spcPts val="800"/>
              </a:spcAft>
              <a:buNone/>
            </a:pPr>
            <a:endParaRPr lang="en-US" sz="2700"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sz="2700" dirty="0">
              <a:ea typeface="Calibri" panose="020F050202020403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F1642BA4-E9AA-3C45-A045-FC39A67F08A3}"/>
              </a:ext>
            </a:extLst>
          </p:cNvPr>
          <p:cNvSpPr txBox="1">
            <a:spLocks/>
          </p:cNvSpPr>
          <p:nvPr/>
        </p:nvSpPr>
        <p:spPr>
          <a:xfrm>
            <a:off x="838200" y="2176818"/>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Activité 3</a:t>
            </a:r>
          </a:p>
        </p:txBody>
      </p:sp>
      <p:pic>
        <p:nvPicPr>
          <p:cNvPr id="12" name="Picture 11">
            <a:extLst>
              <a:ext uri="{FF2B5EF4-FFF2-40B4-BE49-F238E27FC236}">
                <a16:creationId xmlns:a16="http://schemas.microsoft.com/office/drawing/2014/main" id="{B6DC39C5-F447-7848-BF51-523DE7012F79}"/>
              </a:ext>
            </a:extLst>
          </p:cNvPr>
          <p:cNvPicPr>
            <a:picLocks noChangeAspect="1"/>
          </p:cNvPicPr>
          <p:nvPr/>
        </p:nvPicPr>
        <p:blipFill>
          <a:blip r:embed="rId4"/>
          <a:stretch>
            <a:fillRect/>
          </a:stretch>
        </p:blipFill>
        <p:spPr>
          <a:xfrm rot="591459">
            <a:off x="7762852" y="2615504"/>
            <a:ext cx="3181141" cy="3046093"/>
          </a:xfrm>
          <a:prstGeom prst="rect">
            <a:avLst/>
          </a:prstGeom>
        </p:spPr>
      </p:pic>
      <p:sp>
        <p:nvSpPr>
          <p:cNvPr id="8" name="TextBox 7">
            <a:extLst>
              <a:ext uri="{FF2B5EF4-FFF2-40B4-BE49-F238E27FC236}">
                <a16:creationId xmlns:a16="http://schemas.microsoft.com/office/drawing/2014/main" id="{A8B2C165-0932-49AE-A476-CCDF3311DE32}"/>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38798744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dirty="0"/>
              <a:t>Prononcer un discours</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3361"/>
            <a:ext cx="4038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3. Langage corporel</a:t>
            </a:r>
          </a:p>
        </p:txBody>
      </p:sp>
      <p:grpSp>
        <p:nvGrpSpPr>
          <p:cNvPr id="10" name="Group 9">
            <a:extLst>
              <a:ext uri="{FF2B5EF4-FFF2-40B4-BE49-F238E27FC236}">
                <a16:creationId xmlns:a16="http://schemas.microsoft.com/office/drawing/2014/main" id="{0D74B3A1-69E3-E64E-889E-2F489EA49DFA}"/>
              </a:ext>
            </a:extLst>
          </p:cNvPr>
          <p:cNvGrpSpPr/>
          <p:nvPr/>
        </p:nvGrpSpPr>
        <p:grpSpPr>
          <a:xfrm>
            <a:off x="4163664" y="2288848"/>
            <a:ext cx="2902148" cy="1741289"/>
            <a:chOff x="3193107" y="2177107"/>
            <a:chExt cx="2902148" cy="1741289"/>
          </a:xfrm>
          <a:solidFill>
            <a:srgbClr val="179984"/>
          </a:solidFill>
        </p:grpSpPr>
        <p:sp>
          <p:nvSpPr>
            <p:cNvPr id="11" name="Rectangle 10">
              <a:extLst>
                <a:ext uri="{FF2B5EF4-FFF2-40B4-BE49-F238E27FC236}">
                  <a16:creationId xmlns:a16="http://schemas.microsoft.com/office/drawing/2014/main" id="{BA0D4ACD-F623-5346-86EF-D0CF6A6E1AD3}"/>
                </a:ext>
              </a:extLst>
            </p:cNvPr>
            <p:cNvSpPr/>
            <p:nvPr/>
          </p:nvSpPr>
          <p:spPr>
            <a:xfrm>
              <a:off x="3193107" y="2177107"/>
              <a:ext cx="2902148" cy="1741289"/>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rIns="0"/>
            <a:lstStyle/>
            <a:p>
              <a:endParaRPr lang="en-US"/>
            </a:p>
          </p:txBody>
        </p:sp>
        <p:sp>
          <p:nvSpPr>
            <p:cNvPr id="12" name="TextBox 11">
              <a:extLst>
                <a:ext uri="{FF2B5EF4-FFF2-40B4-BE49-F238E27FC236}">
                  <a16:creationId xmlns:a16="http://schemas.microsoft.com/office/drawing/2014/main" id="{8DD43F3E-34FE-7D47-9C7D-57BB7E34FD4F}"/>
                </a:ext>
              </a:extLst>
            </p:cNvPr>
            <p:cNvSpPr txBox="1"/>
            <p:nvPr/>
          </p:nvSpPr>
          <p:spPr>
            <a:xfrm>
              <a:off x="3193107" y="2177107"/>
              <a:ext cx="2902148" cy="1741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156210" rIns="0" bIns="156210" numCol="1" spcCol="1270" anchor="ctr" anchorCtr="0">
              <a:noAutofit/>
            </a:bodyPr>
            <a:lstStyle/>
            <a:p>
              <a:pPr marL="0" lvl="0" indent="0" algn="ctr" defTabSz="1822450">
                <a:lnSpc>
                  <a:spcPct val="90000"/>
                </a:lnSpc>
                <a:spcBef>
                  <a:spcPct val="0"/>
                </a:spcBef>
                <a:spcAft>
                  <a:spcPct val="35000"/>
                </a:spcAft>
                <a:buNone/>
              </a:pPr>
              <a:r>
                <a:rPr lang="fr-FR" sz="3600" kern="1200" dirty="0">
                  <a:latin typeface="Ubuntu" panose="020B0504030602030204" pitchFamily="34" charset="0"/>
                </a:rPr>
                <a:t>Expressions du visage</a:t>
              </a:r>
            </a:p>
          </p:txBody>
        </p:sp>
      </p:grpSp>
      <p:grpSp>
        <p:nvGrpSpPr>
          <p:cNvPr id="13" name="Group 12">
            <a:extLst>
              <a:ext uri="{FF2B5EF4-FFF2-40B4-BE49-F238E27FC236}">
                <a16:creationId xmlns:a16="http://schemas.microsoft.com/office/drawing/2014/main" id="{05491E14-5839-0840-B521-2099BC901082}"/>
              </a:ext>
            </a:extLst>
          </p:cNvPr>
          <p:cNvGrpSpPr/>
          <p:nvPr/>
        </p:nvGrpSpPr>
        <p:grpSpPr>
          <a:xfrm>
            <a:off x="7301499" y="2288848"/>
            <a:ext cx="2902148" cy="1741289"/>
            <a:chOff x="3193107" y="2177107"/>
            <a:chExt cx="2902148" cy="1741289"/>
          </a:xfrm>
          <a:solidFill>
            <a:srgbClr val="179984"/>
          </a:solidFill>
        </p:grpSpPr>
        <p:sp>
          <p:nvSpPr>
            <p:cNvPr id="14" name="Rectangle 13">
              <a:extLst>
                <a:ext uri="{FF2B5EF4-FFF2-40B4-BE49-F238E27FC236}">
                  <a16:creationId xmlns:a16="http://schemas.microsoft.com/office/drawing/2014/main" id="{00FE7ACE-E3B1-5A44-974D-03558ACF9605}"/>
                </a:ext>
              </a:extLst>
            </p:cNvPr>
            <p:cNvSpPr/>
            <p:nvPr/>
          </p:nvSpPr>
          <p:spPr>
            <a:xfrm>
              <a:off x="3193107" y="2177107"/>
              <a:ext cx="2902148" cy="1741289"/>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rIns="0"/>
            <a:lstStyle/>
            <a:p>
              <a:endParaRPr lang="en-US"/>
            </a:p>
          </p:txBody>
        </p:sp>
        <p:sp>
          <p:nvSpPr>
            <p:cNvPr id="15" name="TextBox 14">
              <a:extLst>
                <a:ext uri="{FF2B5EF4-FFF2-40B4-BE49-F238E27FC236}">
                  <a16:creationId xmlns:a16="http://schemas.microsoft.com/office/drawing/2014/main" id="{716CC7EB-AF3D-EF49-A214-2719FE0D2380}"/>
                </a:ext>
              </a:extLst>
            </p:cNvPr>
            <p:cNvSpPr txBox="1"/>
            <p:nvPr/>
          </p:nvSpPr>
          <p:spPr>
            <a:xfrm>
              <a:off x="3193107" y="2177107"/>
              <a:ext cx="2902148" cy="1741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156210" rIns="0" bIns="156210" numCol="1" spcCol="1270" anchor="ctr" anchorCtr="0">
              <a:noAutofit/>
            </a:bodyPr>
            <a:lstStyle/>
            <a:p>
              <a:pPr marL="0" lvl="0" indent="0" algn="ctr" defTabSz="1822450">
                <a:lnSpc>
                  <a:spcPct val="90000"/>
                </a:lnSpc>
                <a:spcBef>
                  <a:spcPct val="0"/>
                </a:spcBef>
                <a:spcAft>
                  <a:spcPct val="35000"/>
                </a:spcAft>
                <a:buNone/>
              </a:pPr>
              <a:r>
                <a:rPr lang="fr-FR" sz="3600" kern="1200" dirty="0">
                  <a:latin typeface="Ubuntu" panose="020B0504030602030204" pitchFamily="34" charset="0"/>
                </a:rPr>
                <a:t>Contact visuel</a:t>
              </a:r>
            </a:p>
          </p:txBody>
        </p:sp>
      </p:grpSp>
      <p:grpSp>
        <p:nvGrpSpPr>
          <p:cNvPr id="16" name="Group 15">
            <a:extLst>
              <a:ext uri="{FF2B5EF4-FFF2-40B4-BE49-F238E27FC236}">
                <a16:creationId xmlns:a16="http://schemas.microsoft.com/office/drawing/2014/main" id="{CB95CAC3-53C3-BD47-A59D-36B14CD57F67}"/>
              </a:ext>
            </a:extLst>
          </p:cNvPr>
          <p:cNvGrpSpPr/>
          <p:nvPr/>
        </p:nvGrpSpPr>
        <p:grpSpPr>
          <a:xfrm>
            <a:off x="4163664" y="4165774"/>
            <a:ext cx="2902148" cy="1741289"/>
            <a:chOff x="3193107" y="2177107"/>
            <a:chExt cx="2902148" cy="1741289"/>
          </a:xfrm>
          <a:solidFill>
            <a:srgbClr val="179984"/>
          </a:solidFill>
        </p:grpSpPr>
        <p:sp>
          <p:nvSpPr>
            <p:cNvPr id="17" name="Rectangle 16">
              <a:extLst>
                <a:ext uri="{FF2B5EF4-FFF2-40B4-BE49-F238E27FC236}">
                  <a16:creationId xmlns:a16="http://schemas.microsoft.com/office/drawing/2014/main" id="{2E4ED815-D236-324C-866B-227468BC1F15}"/>
                </a:ext>
              </a:extLst>
            </p:cNvPr>
            <p:cNvSpPr/>
            <p:nvPr/>
          </p:nvSpPr>
          <p:spPr>
            <a:xfrm>
              <a:off x="3193107" y="2177107"/>
              <a:ext cx="2902148" cy="1741289"/>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rIns="0"/>
            <a:lstStyle/>
            <a:p>
              <a:endParaRPr lang="en-US"/>
            </a:p>
          </p:txBody>
        </p:sp>
        <p:sp>
          <p:nvSpPr>
            <p:cNvPr id="18" name="TextBox 17">
              <a:extLst>
                <a:ext uri="{FF2B5EF4-FFF2-40B4-BE49-F238E27FC236}">
                  <a16:creationId xmlns:a16="http://schemas.microsoft.com/office/drawing/2014/main" id="{C947A861-21E4-124A-AE13-F8961D4347B0}"/>
                </a:ext>
              </a:extLst>
            </p:cNvPr>
            <p:cNvSpPr txBox="1"/>
            <p:nvPr/>
          </p:nvSpPr>
          <p:spPr>
            <a:xfrm>
              <a:off x="3193107" y="2177107"/>
              <a:ext cx="2902148" cy="1741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156210" rIns="0" bIns="156210" numCol="1" spcCol="1270" anchor="ctr" anchorCtr="0">
              <a:noAutofit/>
            </a:bodyPr>
            <a:lstStyle/>
            <a:p>
              <a:pPr marL="0" lvl="0" indent="0" algn="ctr" defTabSz="1822450">
                <a:lnSpc>
                  <a:spcPct val="90000"/>
                </a:lnSpc>
                <a:spcBef>
                  <a:spcPct val="0"/>
                </a:spcBef>
                <a:spcAft>
                  <a:spcPct val="35000"/>
                </a:spcAft>
                <a:buNone/>
              </a:pPr>
              <a:r>
                <a:rPr lang="fr-FR" sz="3600" kern="1200" spc="-20" dirty="0">
                  <a:latin typeface="Ubuntu" panose="020B0504030602030204" pitchFamily="34" charset="0"/>
                </a:rPr>
                <a:t>Petits mouvements</a:t>
              </a:r>
            </a:p>
          </p:txBody>
        </p:sp>
      </p:grpSp>
      <p:grpSp>
        <p:nvGrpSpPr>
          <p:cNvPr id="19" name="Group 18">
            <a:extLst>
              <a:ext uri="{FF2B5EF4-FFF2-40B4-BE49-F238E27FC236}">
                <a16:creationId xmlns:a16="http://schemas.microsoft.com/office/drawing/2014/main" id="{5954AAE4-B356-CB4D-AEE1-DAF34463D72F}"/>
              </a:ext>
            </a:extLst>
          </p:cNvPr>
          <p:cNvGrpSpPr/>
          <p:nvPr/>
        </p:nvGrpSpPr>
        <p:grpSpPr>
          <a:xfrm>
            <a:off x="7301499" y="4165774"/>
            <a:ext cx="2902148" cy="1741289"/>
            <a:chOff x="3193107" y="2177107"/>
            <a:chExt cx="2902148" cy="1741289"/>
          </a:xfrm>
          <a:solidFill>
            <a:srgbClr val="179984"/>
          </a:solidFill>
        </p:grpSpPr>
        <p:sp>
          <p:nvSpPr>
            <p:cNvPr id="20" name="Rectangle 19">
              <a:extLst>
                <a:ext uri="{FF2B5EF4-FFF2-40B4-BE49-F238E27FC236}">
                  <a16:creationId xmlns:a16="http://schemas.microsoft.com/office/drawing/2014/main" id="{3DD971BC-9FD4-4842-853A-1E16D0AD4869}"/>
                </a:ext>
              </a:extLst>
            </p:cNvPr>
            <p:cNvSpPr/>
            <p:nvPr/>
          </p:nvSpPr>
          <p:spPr>
            <a:xfrm>
              <a:off x="3193107" y="2177107"/>
              <a:ext cx="2902148" cy="1741289"/>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rIns="0"/>
            <a:lstStyle/>
            <a:p>
              <a:endParaRPr lang="en-US"/>
            </a:p>
          </p:txBody>
        </p:sp>
        <p:sp>
          <p:nvSpPr>
            <p:cNvPr id="21" name="TextBox 20">
              <a:extLst>
                <a:ext uri="{FF2B5EF4-FFF2-40B4-BE49-F238E27FC236}">
                  <a16:creationId xmlns:a16="http://schemas.microsoft.com/office/drawing/2014/main" id="{C4C0FB1D-08BD-8142-92A8-766EB5679CBC}"/>
                </a:ext>
              </a:extLst>
            </p:cNvPr>
            <p:cNvSpPr txBox="1"/>
            <p:nvPr/>
          </p:nvSpPr>
          <p:spPr>
            <a:xfrm>
              <a:off x="3193107" y="2177107"/>
              <a:ext cx="2902148" cy="1741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156210" rIns="0" bIns="156210" numCol="1" spcCol="1270" anchor="ctr" anchorCtr="0">
              <a:noAutofit/>
            </a:bodyPr>
            <a:lstStyle/>
            <a:p>
              <a:pPr marL="0" lvl="0" indent="0" algn="ctr" defTabSz="1822450">
                <a:lnSpc>
                  <a:spcPct val="90000"/>
                </a:lnSpc>
                <a:spcBef>
                  <a:spcPct val="0"/>
                </a:spcBef>
                <a:spcAft>
                  <a:spcPct val="35000"/>
                </a:spcAft>
                <a:buNone/>
              </a:pPr>
              <a:r>
                <a:rPr lang="fr-FR" sz="3600" kern="1200" spc="-20" dirty="0">
                  <a:latin typeface="Ubuntu" panose="020B0504030602030204" pitchFamily="34" charset="0"/>
                </a:rPr>
                <a:t>Mouvements de tout le corps</a:t>
              </a:r>
            </a:p>
          </p:txBody>
        </p:sp>
      </p:grpSp>
      <p:pic>
        <p:nvPicPr>
          <p:cNvPr id="22" name="Picture 21">
            <a:extLst>
              <a:ext uri="{FF2B5EF4-FFF2-40B4-BE49-F238E27FC236}">
                <a16:creationId xmlns:a16="http://schemas.microsoft.com/office/drawing/2014/main" id="{3DE703E1-9BBE-F847-BA30-C375137DC15C}"/>
              </a:ext>
            </a:extLst>
          </p:cNvPr>
          <p:cNvPicPr>
            <a:picLocks noChangeAspect="1"/>
          </p:cNvPicPr>
          <p:nvPr/>
        </p:nvPicPr>
        <p:blipFill>
          <a:blip r:embed="rId4"/>
          <a:stretch>
            <a:fillRect/>
          </a:stretch>
        </p:blipFill>
        <p:spPr>
          <a:xfrm>
            <a:off x="1988353" y="2334687"/>
            <a:ext cx="1536700" cy="3390900"/>
          </a:xfrm>
          <a:prstGeom prst="rect">
            <a:avLst/>
          </a:prstGeom>
        </p:spPr>
      </p:pic>
      <p:sp>
        <p:nvSpPr>
          <p:cNvPr id="23" name="TextBox 22">
            <a:extLst>
              <a:ext uri="{FF2B5EF4-FFF2-40B4-BE49-F238E27FC236}">
                <a16:creationId xmlns:a16="http://schemas.microsoft.com/office/drawing/2014/main" id="{6FB574BA-7BB8-4521-AFA1-43741A6C7184}"/>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636938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dirty="0"/>
              <a:t>Prononcer un discours</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33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4. Restez calme</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199" y="2436494"/>
            <a:ext cx="10998201" cy="3469528"/>
          </a:xfrm>
        </p:spPr>
        <p:txBody>
          <a:bodyPr>
            <a:noAutofit/>
          </a:bodyPr>
          <a:lstStyle/>
          <a:p>
            <a:pPr marL="0" indent="0">
              <a:lnSpc>
                <a:spcPct val="100000"/>
              </a:lnSpc>
              <a:spcBef>
                <a:spcPts val="0"/>
              </a:spcBef>
              <a:spcAft>
                <a:spcPts val="800"/>
              </a:spcAft>
              <a:buNone/>
            </a:pPr>
            <a:r>
              <a:rPr lang="fr-FR" sz="2400" dirty="0">
                <a:ea typeface="Calibri" panose="020F0502020204030204" pitchFamily="34" charset="0"/>
                <a:cs typeface="Times New Roman" panose="02020603050405020304" pitchFamily="18" charset="0"/>
              </a:rPr>
              <a:t>Lorsque les choses tournent mal, tout ce que vous pouvez contrôler est votre réaction. </a:t>
            </a:r>
          </a:p>
          <a:p>
            <a:pPr>
              <a:lnSpc>
                <a:spcPct val="100000"/>
              </a:lnSpc>
              <a:spcBef>
                <a:spcPts val="0"/>
              </a:spcBef>
              <a:spcAft>
                <a:spcPts val="800"/>
              </a:spcAft>
            </a:pPr>
            <a:r>
              <a:rPr lang="fr-FR" sz="2400" dirty="0">
                <a:ea typeface="Calibri" panose="020F0502020204030204" pitchFamily="34" charset="0"/>
                <a:cs typeface="Times New Roman" panose="02020603050405020304" pitchFamily="18" charset="0"/>
              </a:rPr>
              <a:t>Ne capitulez pas devant la situation. Continuez à parler et restez concentré.</a:t>
            </a:r>
          </a:p>
          <a:p>
            <a:pPr>
              <a:lnSpc>
                <a:spcPct val="100000"/>
              </a:lnSpc>
              <a:spcBef>
                <a:spcPts val="0"/>
              </a:spcBef>
              <a:spcAft>
                <a:spcPts val="800"/>
              </a:spcAft>
            </a:pPr>
            <a:r>
              <a:rPr lang="fr-FR" sz="2400" dirty="0">
                <a:ea typeface="Calibri" panose="020F0502020204030204" pitchFamily="34" charset="0"/>
                <a:cs typeface="Times New Roman" panose="02020603050405020304" pitchFamily="18" charset="0"/>
              </a:rPr>
              <a:t>Le spectacle doit continuer.</a:t>
            </a:r>
          </a:p>
          <a:p>
            <a:pPr>
              <a:lnSpc>
                <a:spcPct val="100000"/>
              </a:lnSpc>
              <a:spcBef>
                <a:spcPts val="0"/>
              </a:spcBef>
              <a:spcAft>
                <a:spcPts val="800"/>
              </a:spcAft>
            </a:pPr>
            <a:r>
              <a:rPr lang="fr-FR" sz="2400" dirty="0">
                <a:ea typeface="Calibri" panose="020F0502020204030204" pitchFamily="34" charset="0"/>
                <a:cs typeface="Times New Roman" panose="02020603050405020304" pitchFamily="18" charset="0"/>
              </a:rPr>
              <a:t>Gardez votre sens de l’humour.</a:t>
            </a:r>
          </a:p>
          <a:p>
            <a:pPr>
              <a:lnSpc>
                <a:spcPct val="100000"/>
              </a:lnSpc>
              <a:spcBef>
                <a:spcPts val="0"/>
              </a:spcBef>
              <a:spcAft>
                <a:spcPts val="800"/>
              </a:spcAft>
            </a:pPr>
            <a:r>
              <a:rPr lang="fr-FR" sz="2400" dirty="0">
                <a:ea typeface="Calibri" panose="020F0502020204030204" pitchFamily="34" charset="0"/>
                <a:cs typeface="Times New Roman" panose="02020603050405020304" pitchFamily="18" charset="0"/>
              </a:rPr>
              <a:t>Respirez profondément.</a:t>
            </a:r>
          </a:p>
          <a:p>
            <a:pPr>
              <a:lnSpc>
                <a:spcPct val="100000"/>
              </a:lnSpc>
              <a:spcBef>
                <a:spcPts val="0"/>
              </a:spcBef>
              <a:spcAft>
                <a:spcPts val="800"/>
              </a:spcAft>
            </a:pPr>
            <a:r>
              <a:rPr lang="fr-FR" sz="2400" dirty="0">
                <a:ea typeface="Calibri" panose="020F0502020204030204" pitchFamily="34" charset="0"/>
                <a:cs typeface="Times New Roman" panose="02020603050405020304" pitchFamily="18" charset="0"/>
              </a:rPr>
              <a:t>Vous pouvez y arriver !</a:t>
            </a:r>
            <a:endParaRPr lang="en-US" sz="2400" dirty="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F1C117D-60B2-4E12-99D3-C429999B4C60}"/>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9014517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dirty="0"/>
              <a:t>Conseil de pro</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82197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Que s’est-il passé ?</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2436494"/>
            <a:ext cx="10515600" cy="1193810"/>
          </a:xfrm>
        </p:spPr>
        <p:txBody>
          <a:bodyPr>
            <a:normAutofit lnSpcReduction="10000"/>
          </a:bodyPr>
          <a:lstStyle/>
          <a:p>
            <a:pPr marL="0" indent="0">
              <a:lnSpc>
                <a:spcPct val="120000"/>
              </a:lnSpc>
              <a:spcBef>
                <a:spcPts val="0"/>
              </a:spcBef>
              <a:spcAft>
                <a:spcPts val="800"/>
              </a:spcAft>
              <a:buNone/>
            </a:pPr>
            <a:r>
              <a:rPr lang="fr-FR" dirty="0">
                <a:ea typeface="Calibri" panose="020F0502020204030204" pitchFamily="34" charset="0"/>
                <a:cs typeface="Times New Roman" panose="02020603050405020304" pitchFamily="18" charset="0"/>
              </a:rPr>
              <a:t>Vous vous êtes trompé de mot ou vous avez oublié une phrase pendant le discours ! </a:t>
            </a: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marL="0" indent="0">
              <a:lnSpc>
                <a:spcPct val="120000"/>
              </a:lnSpc>
              <a:spcBef>
                <a:spcPts val="0"/>
              </a:spcBef>
              <a:spcAft>
                <a:spcPts val="800"/>
              </a:spcAft>
              <a:buNone/>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7D90C3F2-FAA9-E549-AD90-01AA3FD9615E}"/>
              </a:ext>
            </a:extLst>
          </p:cNvPr>
          <p:cNvSpPr txBox="1">
            <a:spLocks/>
          </p:cNvSpPr>
          <p:nvPr/>
        </p:nvSpPr>
        <p:spPr>
          <a:xfrm>
            <a:off x="838200" y="4128447"/>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Que faire ?</a:t>
            </a:r>
          </a:p>
        </p:txBody>
      </p:sp>
      <p:sp>
        <p:nvSpPr>
          <p:cNvPr id="6" name="Content Placeholder 2">
            <a:extLst>
              <a:ext uri="{FF2B5EF4-FFF2-40B4-BE49-F238E27FC236}">
                <a16:creationId xmlns:a16="http://schemas.microsoft.com/office/drawing/2014/main" id="{09E2FB94-5789-D444-A91D-E5431E3578ED}"/>
              </a:ext>
            </a:extLst>
          </p:cNvPr>
          <p:cNvSpPr txBox="1">
            <a:spLocks/>
          </p:cNvSpPr>
          <p:nvPr/>
        </p:nvSpPr>
        <p:spPr>
          <a:xfrm>
            <a:off x="838200" y="4742966"/>
            <a:ext cx="10092267" cy="119381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800"/>
              </a:spcAft>
              <a:buNone/>
            </a:pPr>
            <a:r>
              <a:rPr lang="fr-FR" dirty="0">
                <a:ea typeface="Calibri" panose="020F0502020204030204" pitchFamily="34" charset="0"/>
                <a:cs typeface="Times New Roman" panose="02020603050405020304" pitchFamily="18" charset="0"/>
              </a:rPr>
              <a:t>Vous pouvez toujours vous interrompre et recommencer avec le bon mot ou la phrase.</a:t>
            </a:r>
          </a:p>
          <a:p>
            <a:pPr marL="0" indent="0">
              <a:lnSpc>
                <a:spcPct val="120000"/>
              </a:lnSpc>
              <a:spcBef>
                <a:spcPts val="0"/>
              </a:spcBef>
              <a:spcAft>
                <a:spcPts val="800"/>
              </a:spcAft>
              <a:buFont typeface="Arial" panose="020B0604020202020204" pitchFamily="34" charset="0"/>
              <a:buNone/>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515F496-43C6-4104-8250-224BF7045EA5}"/>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23369454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dirty="0"/>
              <a:t>Après avoir prononcé un discours</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199" y="2436494"/>
            <a:ext cx="10803467" cy="3469528"/>
          </a:xfrm>
        </p:spPr>
        <p:txBody>
          <a:bodyPr>
            <a:normAutofit/>
          </a:bodyPr>
          <a:lstStyle/>
          <a:p>
            <a:pPr>
              <a:lnSpc>
                <a:spcPct val="120000"/>
              </a:lnSpc>
              <a:spcBef>
                <a:spcPts val="0"/>
              </a:spcBef>
              <a:spcAft>
                <a:spcPts val="800"/>
              </a:spcAft>
            </a:pPr>
            <a:r>
              <a:rPr lang="fr-FR" dirty="0">
                <a:ea typeface="Calibri" panose="020F0502020204030204" pitchFamily="34" charset="0"/>
                <a:cs typeface="Times New Roman" panose="02020603050405020304" pitchFamily="18" charset="0"/>
              </a:rPr>
              <a:t>Écoutez les critiques constructives de vos collègues orateurs.</a:t>
            </a:r>
          </a:p>
          <a:p>
            <a:pPr>
              <a:lnSpc>
                <a:spcPct val="120000"/>
              </a:lnSpc>
              <a:spcBef>
                <a:spcPts val="0"/>
              </a:spcBef>
              <a:spcAft>
                <a:spcPts val="800"/>
              </a:spcAft>
            </a:pPr>
            <a:r>
              <a:rPr lang="fr-FR" dirty="0">
                <a:ea typeface="Calibri" panose="020F0502020204030204" pitchFamily="34" charset="0"/>
                <a:cs typeface="Times New Roman" panose="02020603050405020304" pitchFamily="18" charset="0"/>
              </a:rPr>
              <a:t>Écoutez ce que disent les membres du public.</a:t>
            </a:r>
          </a:p>
          <a:p>
            <a:pPr>
              <a:lnSpc>
                <a:spcPct val="120000"/>
              </a:lnSpc>
              <a:spcBef>
                <a:spcPts val="0"/>
              </a:spcBef>
              <a:spcAft>
                <a:spcPts val="800"/>
              </a:spcAft>
            </a:pPr>
            <a:r>
              <a:rPr lang="fr-FR" dirty="0">
                <a:ea typeface="Calibri" panose="020F0502020204030204" pitchFamily="34" charset="0"/>
                <a:cs typeface="Times New Roman" panose="02020603050405020304" pitchFamily="18" charset="0"/>
              </a:rPr>
              <a:t>Prenez des notes sur les changements nécessaires pour pouvoir vous améliorer pour les prochains discours.</a:t>
            </a: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marL="0" indent="0">
              <a:lnSpc>
                <a:spcPct val="120000"/>
              </a:lnSpc>
              <a:spcBef>
                <a:spcPts val="0"/>
              </a:spcBef>
              <a:spcAft>
                <a:spcPts val="800"/>
              </a:spcAft>
              <a:buNone/>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0B4C6A5-B68A-456F-9A45-03F9E491D902}"/>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38046652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247441"/>
            <a:ext cx="10515600" cy="1325563"/>
          </a:xfrm>
        </p:spPr>
        <p:txBody>
          <a:bodyPr/>
          <a:lstStyle/>
          <a:p>
            <a:r>
              <a:rPr lang="fr-FR" b="1" dirty="0">
                <a:solidFill>
                  <a:schemeClr val="bg1"/>
                </a:solidFill>
              </a:rPr>
              <a:t>Des questions ?</a:t>
            </a:r>
          </a:p>
        </p:txBody>
      </p:sp>
      <p:sp>
        <p:nvSpPr>
          <p:cNvPr id="3" name="TextBox 2">
            <a:extLst>
              <a:ext uri="{FF2B5EF4-FFF2-40B4-BE49-F238E27FC236}">
                <a16:creationId xmlns:a16="http://schemas.microsoft.com/office/drawing/2014/main" id="{B454FDC4-6EB9-4BF1-A0E4-595E9998BF69}"/>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36740663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062549"/>
            <a:ext cx="10515600" cy="1325563"/>
          </a:xfrm>
        </p:spPr>
        <p:txBody>
          <a:bodyPr/>
          <a:lstStyle/>
          <a:p>
            <a:r>
              <a:rPr lang="fr-FR" dirty="0">
                <a:solidFill>
                  <a:schemeClr val="bg1"/>
                </a:solidFill>
              </a:rPr>
              <a:t>Leçon 4 : Formation aux médias</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568730"/>
            <a:ext cx="7486291" cy="3474794"/>
          </a:xfrm>
        </p:spPr>
        <p:txBody>
          <a:bodyPr>
            <a:normAutofit/>
          </a:bodyPr>
          <a:lstStyle/>
          <a:p>
            <a:pPr marL="0" marR="0" indent="0">
              <a:lnSpc>
                <a:spcPct val="150000"/>
              </a:lnSpc>
              <a:spcBef>
                <a:spcPts val="0"/>
              </a:spcBef>
              <a:buNone/>
            </a:pPr>
            <a:r>
              <a:rPr lang="fr-FR" b="1" dirty="0">
                <a:solidFill>
                  <a:schemeClr val="bg1"/>
                </a:solidFill>
                <a:ea typeface="Calibri" panose="020F0502020204030204" pitchFamily="34" charset="0"/>
                <a:cs typeface="Times New Roman" panose="02020603050405020304" pitchFamily="18" charset="0"/>
              </a:rPr>
              <a:t>Au cours de cette leçon, nous allons : </a:t>
            </a:r>
          </a:p>
          <a:p>
            <a:pPr>
              <a:lnSpc>
                <a:spcPct val="150000"/>
              </a:lnSpc>
              <a:spcBef>
                <a:spcPts val="0"/>
              </a:spcBef>
            </a:pPr>
            <a:r>
              <a:rPr lang="fr-FR" b="1" dirty="0">
                <a:solidFill>
                  <a:schemeClr val="bg1"/>
                </a:solidFill>
              </a:rPr>
              <a:t>En apprendre davantage sur le partage de votre histoire avec les médias.</a:t>
            </a:r>
            <a:endParaRPr lang="en-US" sz="3200" b="1" dirty="0">
              <a:solidFill>
                <a:schemeClr val="bg1"/>
              </a:solidFill>
            </a:endParaRPr>
          </a:p>
        </p:txBody>
      </p:sp>
    </p:spTree>
    <p:extLst>
      <p:ext uri="{BB962C8B-B14F-4D97-AF65-F5344CB8AC3E}">
        <p14:creationId xmlns:p14="http://schemas.microsoft.com/office/powerpoint/2010/main" val="34815633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dirty="0"/>
              <a:t>Formation aux médias</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33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Activité 1</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199" y="2330329"/>
            <a:ext cx="4563533" cy="781750"/>
          </a:xfrm>
        </p:spPr>
        <p:txBody>
          <a:bodyPr>
            <a:noAutofit/>
          </a:bodyPr>
          <a:lstStyle/>
          <a:p>
            <a:pPr>
              <a:lnSpc>
                <a:spcPct val="120000"/>
              </a:lnSpc>
              <a:spcBef>
                <a:spcPts val="0"/>
              </a:spcBef>
              <a:spcAft>
                <a:spcPts val="800"/>
              </a:spcAft>
            </a:pPr>
            <a:r>
              <a:rPr lang="fr-FR" dirty="0">
                <a:ea typeface="Calibri" panose="020F0502020204030204" pitchFamily="34" charset="0"/>
                <a:cs typeface="Times New Roman" panose="02020603050405020304" pitchFamily="18" charset="0"/>
              </a:rPr>
              <a:t>Quels sont les médias ?</a:t>
            </a:r>
          </a:p>
        </p:txBody>
      </p:sp>
      <p:pic>
        <p:nvPicPr>
          <p:cNvPr id="5" name="Picture 4">
            <a:extLst>
              <a:ext uri="{FF2B5EF4-FFF2-40B4-BE49-F238E27FC236}">
                <a16:creationId xmlns:a16="http://schemas.microsoft.com/office/drawing/2014/main" id="{9C3CC2C9-4D7F-8D41-ADA6-0FF3CB7E8761}"/>
              </a:ext>
            </a:extLst>
          </p:cNvPr>
          <p:cNvPicPr>
            <a:picLocks noChangeAspect="1"/>
          </p:cNvPicPr>
          <p:nvPr/>
        </p:nvPicPr>
        <p:blipFill>
          <a:blip r:embed="rId4"/>
          <a:stretch>
            <a:fillRect/>
          </a:stretch>
        </p:blipFill>
        <p:spPr>
          <a:xfrm>
            <a:off x="1191594" y="3429000"/>
            <a:ext cx="10054547" cy="2340859"/>
          </a:xfrm>
          <a:prstGeom prst="rect">
            <a:avLst/>
          </a:prstGeom>
        </p:spPr>
      </p:pic>
      <p:sp>
        <p:nvSpPr>
          <p:cNvPr id="6" name="TextBox 5">
            <a:extLst>
              <a:ext uri="{FF2B5EF4-FFF2-40B4-BE49-F238E27FC236}">
                <a16:creationId xmlns:a16="http://schemas.microsoft.com/office/drawing/2014/main" id="{9E2498BB-18C3-4FB6-8DAA-3F277160421B}"/>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23850903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descr="Tas de journaux">
            <a:extLst>
              <a:ext uri="{FF2B5EF4-FFF2-40B4-BE49-F238E27FC236}">
                <a16:creationId xmlns:a16="http://schemas.microsoft.com/office/drawing/2014/main" id="{36C0F5CB-55B9-234B-B1FD-AE1684DE6C08}"/>
              </a:ext>
            </a:extLst>
          </p:cNvPr>
          <p:cNvPicPr>
            <a:picLocks noChangeAspect="1"/>
          </p:cNvPicPr>
          <p:nvPr/>
        </p:nvPicPr>
        <p:blipFill rotWithShape="1">
          <a:blip r:embed="rId4"/>
          <a:srcRect t="1842" r="1" b="15958"/>
          <a:stretch/>
        </p:blipFill>
        <p:spPr>
          <a:xfrm>
            <a:off x="436728" y="10"/>
            <a:ext cx="5411530"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11" name="Picture 10">
            <a:extLst>
              <a:ext uri="{FF2B5EF4-FFF2-40B4-BE49-F238E27FC236}">
                <a16:creationId xmlns:a16="http://schemas.microsoft.com/office/drawing/2014/main" id="{D1EEF4F7-BE5F-EE43-A095-1C1AE47D9DB1}"/>
              </a:ext>
            </a:extLst>
          </p:cNvPr>
          <p:cNvPicPr>
            <a:picLocks noChangeAspect="1"/>
          </p:cNvPicPr>
          <p:nvPr/>
        </p:nvPicPr>
        <p:blipFill>
          <a:blip r:embed="rId5"/>
          <a:srcRect t="58" b="58"/>
          <a:stretch/>
        </p:blipFill>
        <p:spPr>
          <a:xfrm>
            <a:off x="4653383" y="10"/>
            <a:ext cx="4927327"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12" name="Picture 4" descr="La radio se mueve porque la 4T la hace sufrir | El Economista">
            <a:extLst>
              <a:ext uri="{FF2B5EF4-FFF2-40B4-BE49-F238E27FC236}">
                <a16:creationId xmlns:a16="http://schemas.microsoft.com/office/drawing/2014/main" id="{B68A4401-F108-8D44-975E-0AD6C1C6C7B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114" r="2" b="8994"/>
          <a:stretch/>
        </p:blipFill>
        <p:spPr bwMode="auto">
          <a:xfrm>
            <a:off x="3573217" y="3887894"/>
            <a:ext cx="6007493" cy="2970106"/>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13" name="Picture 2" descr="Facebook - Inicia sesión o regístrate">
            <a:extLst>
              <a:ext uri="{FF2B5EF4-FFF2-40B4-BE49-F238E27FC236}">
                <a16:creationId xmlns:a16="http://schemas.microsoft.com/office/drawing/2014/main" id="{D525FCFB-B002-A646-9565-B0A19513368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805" r="2" b="18642"/>
          <a:stretch/>
        </p:blipFill>
        <p:spPr bwMode="auto">
          <a:xfrm>
            <a:off x="436729" y="3106464"/>
            <a:ext cx="4657145"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1108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dirty="0"/>
              <a:t>Formation aux médias</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33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Activité 2</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2258888"/>
            <a:ext cx="11277600" cy="4046378"/>
          </a:xfrm>
        </p:spPr>
        <p:txBody>
          <a:bodyPr>
            <a:noAutofit/>
          </a:bodyPr>
          <a:lstStyle/>
          <a:p>
            <a:pPr>
              <a:lnSpc>
                <a:spcPct val="100000"/>
              </a:lnSpc>
              <a:spcBef>
                <a:spcPts val="0"/>
              </a:spcBef>
              <a:spcAft>
                <a:spcPts val="800"/>
              </a:spcAft>
            </a:pPr>
            <a:r>
              <a:rPr lang="fr-FR" sz="2600" spc="-20" dirty="0">
                <a:ea typeface="Calibri" panose="020F0502020204030204" pitchFamily="34" charset="0"/>
                <a:cs typeface="Times New Roman" panose="02020603050405020304" pitchFamily="18" charset="0"/>
              </a:rPr>
              <a:t>Quel média utilisez-vous le plus pour recevoir les informations ? </a:t>
            </a:r>
          </a:p>
          <a:p>
            <a:pPr>
              <a:lnSpc>
                <a:spcPct val="100000"/>
              </a:lnSpc>
              <a:spcBef>
                <a:spcPts val="0"/>
              </a:spcBef>
              <a:spcAft>
                <a:spcPts val="800"/>
              </a:spcAft>
            </a:pPr>
            <a:r>
              <a:rPr lang="fr-FR" sz="2600" spc="-20" dirty="0">
                <a:ea typeface="Calibri" panose="020F0502020204030204" pitchFamily="34" charset="0"/>
                <a:cs typeface="Times New Roman" panose="02020603050405020304" pitchFamily="18" charset="0"/>
              </a:rPr>
              <a:t>Vous ne pouvez sélectionner que deux options :</a:t>
            </a:r>
          </a:p>
          <a:p>
            <a:pPr>
              <a:lnSpc>
                <a:spcPct val="100000"/>
              </a:lnSpc>
              <a:spcBef>
                <a:spcPts val="0"/>
              </a:spcBef>
              <a:spcAft>
                <a:spcPts val="800"/>
              </a:spcAft>
            </a:pPr>
            <a:r>
              <a:rPr lang="fr-FR" sz="2600" spc="-20" dirty="0">
                <a:ea typeface="Calibri" panose="020F0502020204030204" pitchFamily="34" charset="0"/>
                <a:cs typeface="Times New Roman" panose="02020603050405020304" pitchFamily="18" charset="0"/>
              </a:rPr>
              <a:t>Télévision : chaînes nationales, locales et câblées (TF1, FR3, Canal Plus).</a:t>
            </a:r>
          </a:p>
          <a:p>
            <a:pPr>
              <a:lnSpc>
                <a:spcPct val="100000"/>
              </a:lnSpc>
              <a:spcBef>
                <a:spcPts val="0"/>
              </a:spcBef>
              <a:spcAft>
                <a:spcPts val="800"/>
              </a:spcAft>
            </a:pPr>
            <a:r>
              <a:rPr lang="fr-FR" sz="2600" spc="-20" dirty="0">
                <a:ea typeface="Calibri" panose="020F0502020204030204" pitchFamily="34" charset="0"/>
                <a:cs typeface="Times New Roman" panose="02020603050405020304" pitchFamily="18" charset="0"/>
              </a:rPr>
              <a:t>Radio </a:t>
            </a:r>
          </a:p>
          <a:p>
            <a:pPr>
              <a:lnSpc>
                <a:spcPct val="100000"/>
              </a:lnSpc>
              <a:spcBef>
                <a:spcPts val="0"/>
              </a:spcBef>
              <a:spcAft>
                <a:spcPts val="800"/>
              </a:spcAft>
            </a:pPr>
            <a:r>
              <a:rPr lang="fr-FR" sz="2600" spc="-20" dirty="0">
                <a:ea typeface="Calibri" panose="020F0502020204030204" pitchFamily="34" charset="0"/>
                <a:cs typeface="Times New Roman" panose="02020603050405020304" pitchFamily="18" charset="0"/>
              </a:rPr>
              <a:t>Journaux </a:t>
            </a:r>
          </a:p>
          <a:p>
            <a:pPr>
              <a:lnSpc>
                <a:spcPct val="100000"/>
              </a:lnSpc>
              <a:spcBef>
                <a:spcPts val="0"/>
              </a:spcBef>
              <a:spcAft>
                <a:spcPts val="800"/>
              </a:spcAft>
            </a:pPr>
            <a:r>
              <a:rPr lang="fr-FR" sz="2600" spc="-20" dirty="0">
                <a:ea typeface="Calibri" panose="020F0502020204030204" pitchFamily="34" charset="0"/>
                <a:cs typeface="Times New Roman" panose="02020603050405020304" pitchFamily="18" charset="0"/>
              </a:rPr>
              <a:t>Magazines </a:t>
            </a:r>
          </a:p>
          <a:p>
            <a:pPr>
              <a:lnSpc>
                <a:spcPct val="100000"/>
              </a:lnSpc>
              <a:spcBef>
                <a:spcPts val="0"/>
              </a:spcBef>
              <a:spcAft>
                <a:spcPts val="800"/>
              </a:spcAft>
            </a:pPr>
            <a:r>
              <a:rPr lang="fr-FR" sz="2600" spc="-20" dirty="0">
                <a:ea typeface="Calibri" panose="020F0502020204030204" pitchFamily="34" charset="0"/>
                <a:cs typeface="Times New Roman" panose="02020603050405020304" pitchFamily="18" charset="0"/>
              </a:rPr>
              <a:t>Internet : blogs, réseaux sociaux (Facebook, Instagram, Twitter), commentaires, podcasts</a:t>
            </a:r>
            <a:endParaRPr lang="en-US" sz="2600" spc="-20" dirty="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83A7F2D-5670-4094-B145-AE4CBD8E45A1}"/>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2528133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dirty="0"/>
              <a:t>Introduction</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p:txBody>
          <a:bodyPr/>
          <a:lstStyle/>
          <a:p>
            <a:r>
              <a:rPr lang="fr-FR" dirty="0"/>
              <a:t>Parlez-nous de vous ! </a:t>
            </a:r>
          </a:p>
          <a:p>
            <a:endParaRPr lang="en-US" dirty="0"/>
          </a:p>
          <a:p>
            <a:pPr lvl="1"/>
            <a:r>
              <a:rPr lang="fr-FR" dirty="0"/>
              <a:t>Nom</a:t>
            </a:r>
          </a:p>
          <a:p>
            <a:pPr lvl="1"/>
            <a:endParaRPr lang="en-US" dirty="0"/>
          </a:p>
          <a:p>
            <a:pPr lvl="1"/>
            <a:r>
              <a:rPr lang="fr-FR" dirty="0"/>
              <a:t>Présentez votre activité préférée pour briser la glace</a:t>
            </a:r>
          </a:p>
          <a:p>
            <a:pPr marL="0" indent="0">
              <a:buNone/>
            </a:pPr>
            <a:endParaRPr lang="en-US" dirty="0"/>
          </a:p>
        </p:txBody>
      </p:sp>
      <p:sp>
        <p:nvSpPr>
          <p:cNvPr id="4" name="TextBox 3">
            <a:extLst>
              <a:ext uri="{FF2B5EF4-FFF2-40B4-BE49-F238E27FC236}">
                <a16:creationId xmlns:a16="http://schemas.microsoft.com/office/drawing/2014/main" id="{3EBD75EF-D960-48EE-9ACC-256245138BFA}"/>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30116201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405062" y="84720"/>
            <a:ext cx="10457671" cy="1325563"/>
          </a:xfrm>
        </p:spPr>
        <p:txBody>
          <a:bodyPr/>
          <a:lstStyle/>
          <a:p>
            <a:r>
              <a:rPr lang="fr-FR" dirty="0"/>
              <a:t>Voici les sources d’informations qu’utilisent des personnes</a:t>
            </a:r>
          </a:p>
        </p:txBody>
      </p:sp>
      <p:pic>
        <p:nvPicPr>
          <p:cNvPr id="11" name="Picture 10">
            <a:extLst>
              <a:ext uri="{FF2B5EF4-FFF2-40B4-BE49-F238E27FC236}">
                <a16:creationId xmlns:a16="http://schemas.microsoft.com/office/drawing/2014/main" id="{F7768AEA-EFD8-334B-97D2-E7BB993E1627}"/>
              </a:ext>
            </a:extLst>
          </p:cNvPr>
          <p:cNvPicPr>
            <a:picLocks noChangeAspect="1"/>
          </p:cNvPicPr>
          <p:nvPr/>
        </p:nvPicPr>
        <p:blipFill>
          <a:blip r:embed="rId4"/>
          <a:srcRect/>
          <a:stretch/>
        </p:blipFill>
        <p:spPr>
          <a:xfrm>
            <a:off x="2452188" y="1421814"/>
            <a:ext cx="6421350" cy="5105400"/>
          </a:xfrm>
          <a:prstGeom prst="rect">
            <a:avLst/>
          </a:prstGeom>
        </p:spPr>
      </p:pic>
      <p:sp>
        <p:nvSpPr>
          <p:cNvPr id="4" name="TextBox 3">
            <a:extLst>
              <a:ext uri="{FF2B5EF4-FFF2-40B4-BE49-F238E27FC236}">
                <a16:creationId xmlns:a16="http://schemas.microsoft.com/office/drawing/2014/main" id="{3139734F-2AC9-4F8E-888B-B6ECC7DEF1BD}"/>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5981067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1" y="721380"/>
            <a:ext cx="5638800" cy="1502960"/>
          </a:xfrm>
        </p:spPr>
        <p:txBody>
          <a:bodyPr>
            <a:noAutofit/>
          </a:bodyPr>
          <a:lstStyle/>
          <a:p>
            <a:r>
              <a:rPr lang="fr-FR" spc="-20" dirty="0"/>
              <a:t>Pourquoi </a:t>
            </a:r>
            <a:r>
              <a:rPr lang="fr-FR" spc="-20" dirty="0" err="1"/>
              <a:t>Special</a:t>
            </a:r>
            <a:r>
              <a:rPr lang="fr-FR" spc="-20" dirty="0"/>
              <a:t> </a:t>
            </a:r>
            <a:br>
              <a:rPr lang="fr-FR" spc="-20" dirty="0"/>
            </a:br>
            <a:r>
              <a:rPr lang="fr-FR" spc="-20" dirty="0" err="1"/>
              <a:t>Olympics</a:t>
            </a:r>
            <a:r>
              <a:rPr lang="fr-FR" spc="-20" dirty="0"/>
              <a:t> a besoin </a:t>
            </a:r>
            <a:br>
              <a:rPr lang="fr-FR" spc="-20" dirty="0"/>
            </a:br>
            <a:r>
              <a:rPr lang="fr-FR" spc="-20" dirty="0"/>
              <a:t>des médias</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2449728"/>
            <a:ext cx="5427133" cy="793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Activité 3</a:t>
            </a:r>
          </a:p>
        </p:txBody>
      </p:sp>
      <p:pic>
        <p:nvPicPr>
          <p:cNvPr id="10" name="Picture 9">
            <a:extLst>
              <a:ext uri="{FF2B5EF4-FFF2-40B4-BE49-F238E27FC236}">
                <a16:creationId xmlns:a16="http://schemas.microsoft.com/office/drawing/2014/main" id="{809F3D22-132F-B64C-B74E-1B9C4D29645A}"/>
              </a:ext>
            </a:extLst>
          </p:cNvPr>
          <p:cNvPicPr>
            <a:picLocks noChangeAspect="1"/>
          </p:cNvPicPr>
          <p:nvPr/>
        </p:nvPicPr>
        <p:blipFill>
          <a:blip r:embed="rId4"/>
          <a:stretch>
            <a:fillRect/>
          </a:stretch>
        </p:blipFill>
        <p:spPr>
          <a:xfrm>
            <a:off x="6865270" y="0"/>
            <a:ext cx="4965700" cy="6858000"/>
          </a:xfrm>
          <a:prstGeom prst="rect">
            <a:avLst/>
          </a:prstGeom>
        </p:spPr>
      </p:pic>
      <p:sp>
        <p:nvSpPr>
          <p:cNvPr id="11" name="Content Placeholder 2">
            <a:extLst>
              <a:ext uri="{FF2B5EF4-FFF2-40B4-BE49-F238E27FC236}">
                <a16:creationId xmlns:a16="http://schemas.microsoft.com/office/drawing/2014/main" id="{B27885BC-9497-A243-9165-4EBC9FA8488C}"/>
              </a:ext>
            </a:extLst>
          </p:cNvPr>
          <p:cNvSpPr txBox="1">
            <a:spLocks/>
          </p:cNvSpPr>
          <p:nvPr/>
        </p:nvSpPr>
        <p:spPr>
          <a:xfrm>
            <a:off x="838201" y="3870387"/>
            <a:ext cx="2819387" cy="921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fr-FR" sz="3200" b="1" dirty="0">
                <a:solidFill>
                  <a:srgbClr val="179984"/>
                </a:solidFill>
                <a:hlinkClick r:id="rId5"/>
              </a:rPr>
              <a:t>vidéo</a:t>
            </a:r>
            <a:endParaRPr lang="en-US" sz="3200" b="1" dirty="0">
              <a:solidFill>
                <a:srgbClr val="179984"/>
              </a:solidFill>
            </a:endParaRPr>
          </a:p>
        </p:txBody>
      </p:sp>
    </p:spTree>
    <p:extLst>
      <p:ext uri="{BB962C8B-B14F-4D97-AF65-F5344CB8AC3E}">
        <p14:creationId xmlns:p14="http://schemas.microsoft.com/office/powerpoint/2010/main" val="12090916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65094" y="253640"/>
            <a:ext cx="10515600" cy="1293875"/>
          </a:xfrm>
        </p:spPr>
        <p:txBody>
          <a:bodyPr>
            <a:normAutofit fontScale="90000"/>
          </a:bodyPr>
          <a:lstStyle/>
          <a:p>
            <a:r>
              <a:rPr lang="fr-FR" b="1" dirty="0">
                <a:solidFill>
                  <a:srgbClr val="016A5F"/>
                </a:solidFill>
              </a:rPr>
              <a:t>Les athlètes doivent être aux avant-postes de nos efforts d’implication médiatique</a:t>
            </a:r>
          </a:p>
        </p:txBody>
      </p:sp>
      <p:cxnSp>
        <p:nvCxnSpPr>
          <p:cNvPr id="5" name="Straight Connector 4">
            <a:extLst>
              <a:ext uri="{FF2B5EF4-FFF2-40B4-BE49-F238E27FC236}">
                <a16:creationId xmlns:a16="http://schemas.microsoft.com/office/drawing/2014/main" id="{C0CA880D-92D2-624E-BD1E-4BE0064180D5}"/>
              </a:ext>
            </a:extLst>
          </p:cNvPr>
          <p:cNvCxnSpPr>
            <a:cxnSpLocks/>
          </p:cNvCxnSpPr>
          <p:nvPr/>
        </p:nvCxnSpPr>
        <p:spPr>
          <a:xfrm>
            <a:off x="11359689" y="1780185"/>
            <a:ext cx="0" cy="4479235"/>
          </a:xfrm>
          <a:prstGeom prst="line">
            <a:avLst/>
          </a:prstGeom>
          <a:ln w="190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1588635" y="1780185"/>
            <a:ext cx="0" cy="4479235"/>
          </a:xfrm>
          <a:prstGeom prst="line">
            <a:avLst/>
          </a:prstGeom>
          <a:ln w="3175000">
            <a:solidFill>
              <a:srgbClr val="016A5F"/>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34C8AF4-0F13-944C-AF50-513F0CA4398F}"/>
              </a:ext>
            </a:extLst>
          </p:cNvPr>
          <p:cNvPicPr>
            <a:picLocks noChangeAspect="1"/>
          </p:cNvPicPr>
          <p:nvPr/>
        </p:nvPicPr>
        <p:blipFill>
          <a:blip r:embed="rId4"/>
          <a:stretch>
            <a:fillRect/>
          </a:stretch>
        </p:blipFill>
        <p:spPr>
          <a:xfrm>
            <a:off x="2971799" y="1780184"/>
            <a:ext cx="7929983" cy="4493657"/>
          </a:xfrm>
          <a:prstGeom prst="rect">
            <a:avLst/>
          </a:prstGeom>
        </p:spPr>
      </p:pic>
      <p:sp>
        <p:nvSpPr>
          <p:cNvPr id="7" name="TextBox 6">
            <a:extLst>
              <a:ext uri="{FF2B5EF4-FFF2-40B4-BE49-F238E27FC236}">
                <a16:creationId xmlns:a16="http://schemas.microsoft.com/office/drawing/2014/main" id="{C6FF4064-CB6B-4174-BE89-831CE5502F5C}"/>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16767232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dirty="0"/>
              <a:t>Athlètes de Special Olympics et médias</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33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Interviews</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2436494"/>
            <a:ext cx="10515600" cy="3469528"/>
          </a:xfrm>
        </p:spPr>
        <p:txBody>
          <a:bodyPr>
            <a:normAutofit fontScale="70000" lnSpcReduction="20000"/>
          </a:bodyPr>
          <a:lstStyle/>
          <a:p>
            <a:pPr marL="0" indent="0">
              <a:lnSpc>
                <a:spcPct val="120000"/>
              </a:lnSpc>
              <a:spcBef>
                <a:spcPts val="0"/>
              </a:spcBef>
              <a:spcAft>
                <a:spcPts val="800"/>
              </a:spcAft>
              <a:buNone/>
            </a:pPr>
            <a:r>
              <a:rPr lang="fr-FR" dirty="0">
                <a:ea typeface="Calibri" panose="020F0502020204030204" pitchFamily="34" charset="0"/>
                <a:cs typeface="Times New Roman" panose="02020603050405020304" pitchFamily="18" charset="0"/>
              </a:rPr>
              <a:t>Elles peuvent se faire de différentes façons :</a:t>
            </a: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r>
              <a:rPr lang="fr-FR" dirty="0">
                <a:ea typeface="Calibri" panose="020F0502020204030204" pitchFamily="34" charset="0"/>
                <a:cs typeface="Times New Roman" panose="02020603050405020304" pitchFamily="18" charset="0"/>
              </a:rPr>
              <a:t>Émission en direct ou enregistrée (TV ou radio)</a:t>
            </a:r>
          </a:p>
          <a:p>
            <a:pPr>
              <a:lnSpc>
                <a:spcPct val="120000"/>
              </a:lnSpc>
              <a:spcBef>
                <a:spcPts val="0"/>
              </a:spcBef>
              <a:spcAft>
                <a:spcPts val="800"/>
              </a:spcAft>
            </a:pPr>
            <a:r>
              <a:rPr lang="fr-FR" dirty="0">
                <a:ea typeface="Calibri" panose="020F0502020204030204" pitchFamily="34" charset="0"/>
                <a:cs typeface="Times New Roman" panose="02020603050405020304" pitchFamily="18" charset="0"/>
              </a:rPr>
              <a:t>Interview par téléphone </a:t>
            </a:r>
          </a:p>
          <a:p>
            <a:pPr>
              <a:lnSpc>
                <a:spcPct val="120000"/>
              </a:lnSpc>
              <a:spcBef>
                <a:spcPts val="0"/>
              </a:spcBef>
              <a:spcAft>
                <a:spcPts val="800"/>
              </a:spcAft>
            </a:pPr>
            <a:r>
              <a:rPr lang="fr-FR" dirty="0">
                <a:ea typeface="Calibri" panose="020F0502020204030204" pitchFamily="34" charset="0"/>
                <a:cs typeface="Times New Roman" panose="02020603050405020304" pitchFamily="18" charset="0"/>
              </a:rPr>
              <a:t>En studio ou émission-débat</a:t>
            </a:r>
          </a:p>
          <a:p>
            <a:pPr>
              <a:lnSpc>
                <a:spcPct val="120000"/>
              </a:lnSpc>
              <a:spcBef>
                <a:spcPts val="0"/>
              </a:spcBef>
              <a:spcAft>
                <a:spcPts val="800"/>
              </a:spcAft>
            </a:pPr>
            <a:r>
              <a:rPr lang="fr-FR" dirty="0">
                <a:ea typeface="Calibri" panose="020F0502020204030204" pitchFamily="34" charset="0"/>
                <a:cs typeface="Times New Roman" panose="02020603050405020304" pitchFamily="18" charset="0"/>
              </a:rPr>
              <a:t>Sur place (intervieweur et athlète au même endroit)</a:t>
            </a:r>
          </a:p>
          <a:p>
            <a:pPr>
              <a:lnSpc>
                <a:spcPct val="120000"/>
              </a:lnSpc>
              <a:spcBef>
                <a:spcPts val="0"/>
              </a:spcBef>
              <a:spcAft>
                <a:spcPts val="800"/>
              </a:spcAft>
            </a:pPr>
            <a:r>
              <a:rPr lang="fr-FR" dirty="0">
                <a:ea typeface="Calibri" panose="020F0502020204030204" pitchFamily="34" charset="0"/>
                <a:cs typeface="Times New Roman" panose="02020603050405020304" pitchFamily="18" charset="0"/>
              </a:rPr>
              <a:t>Interview « à distance » (intervieweur et athlète dans des endroits différents)</a:t>
            </a:r>
          </a:p>
          <a:p>
            <a:pPr>
              <a:lnSpc>
                <a:spcPct val="120000"/>
              </a:lnSpc>
              <a:spcBef>
                <a:spcPts val="0"/>
              </a:spcBef>
              <a:spcAft>
                <a:spcPts val="800"/>
              </a:spcAft>
            </a:pPr>
            <a:r>
              <a:rPr lang="fr-FR" dirty="0">
                <a:ea typeface="Calibri" panose="020F0502020204030204" pitchFamily="34" charset="0"/>
                <a:cs typeface="Times New Roman" panose="02020603050405020304" pitchFamily="18" charset="0"/>
              </a:rPr>
              <a:t>Chat vidéo par Internet (Twitter, Facebook, Skype)</a:t>
            </a: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marL="0" indent="0">
              <a:lnSpc>
                <a:spcPct val="120000"/>
              </a:lnSpc>
              <a:spcBef>
                <a:spcPts val="0"/>
              </a:spcBef>
              <a:spcAft>
                <a:spcPts val="800"/>
              </a:spcAft>
              <a:buNone/>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B99F46C-3BA0-4E50-A3AE-70D239B2E326}"/>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8777931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dirty="0"/>
              <a:t>Athlètes de Special Olympics et médias</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33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Conseils pour les interviews</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199" y="2436494"/>
            <a:ext cx="11235267" cy="3469528"/>
          </a:xfrm>
        </p:spPr>
        <p:txBody>
          <a:bodyPr>
            <a:noAutofit/>
          </a:bodyPr>
          <a:lstStyle/>
          <a:p>
            <a:pPr>
              <a:lnSpc>
                <a:spcPct val="100000"/>
              </a:lnSpc>
              <a:spcBef>
                <a:spcPts val="0"/>
              </a:spcBef>
              <a:spcAft>
                <a:spcPts val="800"/>
              </a:spcAft>
            </a:pPr>
            <a:r>
              <a:rPr lang="fr-FR" sz="2600" dirty="0">
                <a:ea typeface="Calibri" panose="020F0502020204030204" pitchFamily="34" charset="0"/>
                <a:cs typeface="Times New Roman" panose="02020603050405020304" pitchFamily="18" charset="0"/>
              </a:rPr>
              <a:t>Soyez vous-même.</a:t>
            </a:r>
          </a:p>
          <a:p>
            <a:pPr>
              <a:lnSpc>
                <a:spcPct val="100000"/>
              </a:lnSpc>
              <a:spcBef>
                <a:spcPts val="0"/>
              </a:spcBef>
              <a:spcAft>
                <a:spcPts val="800"/>
              </a:spcAft>
            </a:pPr>
            <a:r>
              <a:rPr lang="fr-FR" sz="2600" dirty="0">
                <a:ea typeface="Calibri" panose="020F0502020204030204" pitchFamily="34" charset="0"/>
                <a:cs typeface="Times New Roman" panose="02020603050405020304" pitchFamily="18" charset="0"/>
              </a:rPr>
              <a:t>Si l’intervieweur est d’accord, demandez une liste des questions avant l’interview. Cela vous donnera le temps de vous préparer et de réfléchir </a:t>
            </a:r>
            <a:br>
              <a:rPr lang="fr-FR" sz="2600" dirty="0">
                <a:ea typeface="Calibri" panose="020F0502020204030204" pitchFamily="34" charset="0"/>
                <a:cs typeface="Times New Roman" panose="02020603050405020304" pitchFamily="18" charset="0"/>
              </a:rPr>
            </a:br>
            <a:r>
              <a:rPr lang="fr-FR" sz="2600" dirty="0">
                <a:ea typeface="Calibri" panose="020F0502020204030204" pitchFamily="34" charset="0"/>
                <a:cs typeface="Times New Roman" panose="02020603050405020304" pitchFamily="18" charset="0"/>
              </a:rPr>
              <a:t>à vos réponses.</a:t>
            </a:r>
          </a:p>
          <a:p>
            <a:pPr>
              <a:lnSpc>
                <a:spcPct val="100000"/>
              </a:lnSpc>
              <a:spcBef>
                <a:spcPts val="0"/>
              </a:spcBef>
              <a:spcAft>
                <a:spcPts val="800"/>
              </a:spcAft>
            </a:pPr>
            <a:r>
              <a:rPr lang="fr-FR" sz="2600" dirty="0">
                <a:ea typeface="Calibri" panose="020F0502020204030204" pitchFamily="34" charset="0"/>
                <a:cs typeface="Times New Roman" panose="02020603050405020304" pitchFamily="18" charset="0"/>
              </a:rPr>
              <a:t>Si vous ne comprenez pas une question, demandez à </a:t>
            </a:r>
            <a:r>
              <a:rPr lang="fr-FR" sz="2600">
                <a:ea typeface="Calibri" panose="020F0502020204030204" pitchFamily="34" charset="0"/>
                <a:cs typeface="Times New Roman" panose="02020603050405020304" pitchFamily="18" charset="0"/>
              </a:rPr>
              <a:t>l’intervieweur </a:t>
            </a:r>
            <a:br>
              <a:rPr lang="fr-FR" sz="2600">
                <a:ea typeface="Calibri" panose="020F0502020204030204" pitchFamily="34" charset="0"/>
                <a:cs typeface="Times New Roman" panose="02020603050405020304" pitchFamily="18" charset="0"/>
              </a:rPr>
            </a:br>
            <a:r>
              <a:rPr lang="fr-FR" sz="2600">
                <a:ea typeface="Calibri" panose="020F0502020204030204" pitchFamily="34" charset="0"/>
                <a:cs typeface="Times New Roman" panose="02020603050405020304" pitchFamily="18" charset="0"/>
              </a:rPr>
              <a:t>de la </a:t>
            </a:r>
            <a:r>
              <a:rPr lang="fr-FR" sz="2600" dirty="0">
                <a:ea typeface="Calibri" panose="020F0502020204030204" pitchFamily="34" charset="0"/>
                <a:cs typeface="Times New Roman" panose="02020603050405020304" pitchFamily="18" charset="0"/>
              </a:rPr>
              <a:t>répéter. Cela vous donnera plus de temps pour préparer votre réponse.</a:t>
            </a:r>
          </a:p>
          <a:p>
            <a:pPr>
              <a:lnSpc>
                <a:spcPct val="100000"/>
              </a:lnSpc>
              <a:spcBef>
                <a:spcPts val="0"/>
              </a:spcBef>
              <a:spcAft>
                <a:spcPts val="800"/>
              </a:spcAft>
            </a:pPr>
            <a:r>
              <a:rPr lang="fr-FR" sz="2600" dirty="0">
                <a:ea typeface="Calibri" panose="020F0502020204030204" pitchFamily="34" charset="0"/>
                <a:cs typeface="Times New Roman" panose="02020603050405020304" pitchFamily="18" charset="0"/>
              </a:rPr>
              <a:t>Préparez-vous : assurez-vous de connaître les éléments. </a:t>
            </a:r>
            <a:endParaRPr lang="en-US" sz="2600" dirty="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F45C611D-76BA-4D47-A934-D44C7D2C94FB}"/>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14044892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dirty="0"/>
              <a:t>Athlètes de Special Olympics et médias</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33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Conseils pour les interviews</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2436493"/>
            <a:ext cx="10871200" cy="4056381"/>
          </a:xfrm>
        </p:spPr>
        <p:txBody>
          <a:bodyPr>
            <a:normAutofit fontScale="70000" lnSpcReduction="20000"/>
          </a:bodyPr>
          <a:lstStyle/>
          <a:p>
            <a:pPr>
              <a:lnSpc>
                <a:spcPct val="115000"/>
              </a:lnSpc>
              <a:spcBef>
                <a:spcPts val="0"/>
              </a:spcBef>
              <a:spcAft>
                <a:spcPts val="800"/>
              </a:spcAft>
            </a:pPr>
            <a:r>
              <a:rPr lang="fr-FR" dirty="0">
                <a:ea typeface="Calibri" panose="020F0502020204030204" pitchFamily="34" charset="0"/>
                <a:cs typeface="Times New Roman" panose="02020603050405020304" pitchFamily="18" charset="0"/>
              </a:rPr>
              <a:t>Si vous ne connaissez pas la réponse à une question, dites-le simplement. N’inventez pas quelque chose. Ce n’est pas grave si vous ne savez pas quelque chose. Après l’interview, essayez de trouver la réponse auprès d’un membre du personnel ou de votre famille et donnez l’information à l’intervieweur.</a:t>
            </a:r>
          </a:p>
          <a:p>
            <a:pPr>
              <a:lnSpc>
                <a:spcPct val="115000"/>
              </a:lnSpc>
              <a:spcBef>
                <a:spcPts val="0"/>
              </a:spcBef>
              <a:spcAft>
                <a:spcPts val="800"/>
              </a:spcAft>
            </a:pPr>
            <a:r>
              <a:rPr lang="fr-FR" dirty="0">
                <a:ea typeface="Calibri" panose="020F0502020204030204" pitchFamily="34" charset="0"/>
                <a:cs typeface="Times New Roman" panose="02020603050405020304" pitchFamily="18" charset="0"/>
              </a:rPr>
              <a:t>Essayez de porter un logo Special Olympics (chemise, badge ou médaille).</a:t>
            </a:r>
          </a:p>
          <a:p>
            <a:pPr>
              <a:lnSpc>
                <a:spcPct val="115000"/>
              </a:lnSpc>
              <a:spcBef>
                <a:spcPts val="0"/>
              </a:spcBef>
              <a:spcAft>
                <a:spcPts val="800"/>
              </a:spcAft>
            </a:pPr>
            <a:r>
              <a:rPr lang="fr-FR" dirty="0">
                <a:ea typeface="Calibri" panose="020F0502020204030204" pitchFamily="34" charset="0"/>
                <a:cs typeface="Times New Roman" panose="02020603050405020304" pitchFamily="18" charset="0"/>
              </a:rPr>
              <a:t>Soyez positif et dynamique.</a:t>
            </a:r>
          </a:p>
          <a:p>
            <a:pPr>
              <a:lnSpc>
                <a:spcPct val="115000"/>
              </a:lnSpc>
              <a:spcBef>
                <a:spcPts val="0"/>
              </a:spcBef>
              <a:spcAft>
                <a:spcPts val="800"/>
              </a:spcAft>
            </a:pPr>
            <a:r>
              <a:rPr lang="fr-FR" dirty="0">
                <a:ea typeface="Calibri" panose="020F0502020204030204" pitchFamily="34" charset="0"/>
                <a:cs typeface="Times New Roman" panose="02020603050405020304" pitchFamily="18" charset="0"/>
              </a:rPr>
              <a:t>Vous pouvez faire des gestes et bouger si cela vous met à l’aise. Ne verrouillez pas vos genoux ; pliez légèrement les jambes lors d’une interview. Ne vous crispez pas. Essayez </a:t>
            </a:r>
            <a:br>
              <a:rPr lang="fr-FR" dirty="0">
                <a:ea typeface="Calibri" panose="020F0502020204030204" pitchFamily="34" charset="0"/>
                <a:cs typeface="Times New Roman" panose="02020603050405020304" pitchFamily="18" charset="0"/>
              </a:rPr>
            </a:br>
            <a:r>
              <a:rPr lang="fr-FR" dirty="0">
                <a:ea typeface="Calibri" panose="020F0502020204030204" pitchFamily="34" charset="0"/>
                <a:cs typeface="Times New Roman" panose="02020603050405020304" pitchFamily="18" charset="0"/>
              </a:rPr>
              <a:t>de vous détendre et d’en tirer du plaisir !</a:t>
            </a:r>
          </a:p>
          <a:p>
            <a:pPr>
              <a:lnSpc>
                <a:spcPct val="115000"/>
              </a:lnSpc>
              <a:spcBef>
                <a:spcPts val="0"/>
              </a:spcBef>
              <a:spcAft>
                <a:spcPts val="800"/>
              </a:spcAft>
            </a:pPr>
            <a:r>
              <a:rPr lang="fr-FR" dirty="0">
                <a:ea typeface="Calibri" panose="020F0502020204030204" pitchFamily="34" charset="0"/>
                <a:cs typeface="Times New Roman" panose="02020603050405020304" pitchFamily="18" charset="0"/>
              </a:rPr>
              <a:t>Rappelez-vous que vous jouez un rôle important dans Special Olympics. </a:t>
            </a:r>
          </a:p>
          <a:p>
            <a:pPr>
              <a:lnSpc>
                <a:spcPct val="115000"/>
              </a:lnSpc>
              <a:spcBef>
                <a:spcPts val="0"/>
              </a:spcBef>
              <a:spcAft>
                <a:spcPts val="800"/>
              </a:spcAft>
            </a:pPr>
            <a:r>
              <a:rPr lang="fr-FR" dirty="0">
                <a:ea typeface="Calibri" panose="020F0502020204030204" pitchFamily="34" charset="0"/>
                <a:cs typeface="Times New Roman" panose="02020603050405020304" pitchFamily="18" charset="0"/>
              </a:rPr>
              <a:t>Souriez !</a:t>
            </a:r>
          </a:p>
        </p:txBody>
      </p:sp>
      <p:sp>
        <p:nvSpPr>
          <p:cNvPr id="5" name="TextBox 4">
            <a:extLst>
              <a:ext uri="{FF2B5EF4-FFF2-40B4-BE49-F238E27FC236}">
                <a16:creationId xmlns:a16="http://schemas.microsoft.com/office/drawing/2014/main" id="{8C2FF084-4190-4BD5-BB62-43EEBBA49D6D}"/>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4677750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dirty="0"/>
              <a:t>Athlètes de Special Olympics et médias</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33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Vous voulez être dans l’actualité ?</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2436493"/>
            <a:ext cx="11125200" cy="4056381"/>
          </a:xfrm>
        </p:spPr>
        <p:txBody>
          <a:bodyPr>
            <a:normAutofit/>
          </a:bodyPr>
          <a:lstStyle/>
          <a:p>
            <a:pPr>
              <a:lnSpc>
                <a:spcPct val="120000"/>
              </a:lnSpc>
              <a:spcBef>
                <a:spcPts val="0"/>
              </a:spcBef>
              <a:spcAft>
                <a:spcPts val="800"/>
              </a:spcAft>
            </a:pPr>
            <a:r>
              <a:rPr lang="fr-FR" dirty="0">
                <a:ea typeface="Calibri" panose="020F0502020204030204" pitchFamily="34" charset="0"/>
                <a:cs typeface="Times New Roman" panose="02020603050405020304" pitchFamily="18" charset="0"/>
              </a:rPr>
              <a:t>Partagez des photos avec vos médias locaux et rédigez une idée de sujet qu’ils pourraient diffuser.</a:t>
            </a:r>
          </a:p>
          <a:p>
            <a:pPr>
              <a:lnSpc>
                <a:spcPct val="120000"/>
              </a:lnSpc>
              <a:spcBef>
                <a:spcPts val="0"/>
              </a:spcBef>
              <a:spcAft>
                <a:spcPts val="800"/>
              </a:spcAft>
            </a:pPr>
            <a:r>
              <a:rPr lang="fr-FR" dirty="0">
                <a:ea typeface="Calibri" panose="020F0502020204030204" pitchFamily="34" charset="0"/>
                <a:cs typeface="Times New Roman" panose="02020603050405020304" pitchFamily="18" charset="0"/>
              </a:rPr>
              <a:t>Publiez des photos et votre travail sur les réseaux sociaux et taguez les médias d’information.</a:t>
            </a:r>
          </a:p>
          <a:p>
            <a:pPr>
              <a:lnSpc>
                <a:spcPct val="120000"/>
              </a:lnSpc>
              <a:spcBef>
                <a:spcPts val="0"/>
              </a:spcBef>
              <a:spcAft>
                <a:spcPts val="800"/>
              </a:spcAft>
            </a:pPr>
            <a:r>
              <a:rPr lang="fr-FR" dirty="0">
                <a:ea typeface="Calibri" panose="020F0502020204030204" pitchFamily="34" charset="0"/>
                <a:cs typeface="Times New Roman" panose="02020603050405020304" pitchFamily="18" charset="0"/>
              </a:rPr>
              <a:t>Informez votre programme Special Olympics lorsque vous avez une actualité pour qu’ils vous aident à passer dans les médias.</a:t>
            </a: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ED929D5-F574-415D-8D51-072BDB3B05D2}"/>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36131725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247441"/>
            <a:ext cx="10515600" cy="1325563"/>
          </a:xfrm>
        </p:spPr>
        <p:txBody>
          <a:bodyPr/>
          <a:lstStyle/>
          <a:p>
            <a:r>
              <a:rPr lang="fr-FR" b="1" dirty="0">
                <a:solidFill>
                  <a:schemeClr val="bg1"/>
                </a:solidFill>
              </a:rPr>
              <a:t>Des questions ?</a:t>
            </a:r>
          </a:p>
        </p:txBody>
      </p:sp>
      <p:sp>
        <p:nvSpPr>
          <p:cNvPr id="3" name="TextBox 2">
            <a:extLst>
              <a:ext uri="{FF2B5EF4-FFF2-40B4-BE49-F238E27FC236}">
                <a16:creationId xmlns:a16="http://schemas.microsoft.com/office/drawing/2014/main" id="{2149FFD5-247E-416E-96CB-8588832DE43E}"/>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27496486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247441"/>
            <a:ext cx="10515600" cy="1325563"/>
          </a:xfrm>
        </p:spPr>
        <p:txBody>
          <a:bodyPr/>
          <a:lstStyle/>
          <a:p>
            <a:r>
              <a:rPr lang="fr-FR" b="1" dirty="0">
                <a:solidFill>
                  <a:schemeClr val="bg1"/>
                </a:solidFill>
              </a:rPr>
              <a:t>Merci !</a:t>
            </a:r>
          </a:p>
        </p:txBody>
      </p:sp>
      <p:sp>
        <p:nvSpPr>
          <p:cNvPr id="3" name="TextBox 2">
            <a:extLst>
              <a:ext uri="{FF2B5EF4-FFF2-40B4-BE49-F238E27FC236}">
                <a16:creationId xmlns:a16="http://schemas.microsoft.com/office/drawing/2014/main" id="{139FA8AF-CA1E-4CC9-BE8E-1BB29C7D3BFF}"/>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1520206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062550"/>
            <a:ext cx="10837333" cy="1008298"/>
          </a:xfrm>
        </p:spPr>
        <p:txBody>
          <a:bodyPr>
            <a:normAutofit fontScale="90000"/>
          </a:bodyPr>
          <a:lstStyle/>
          <a:p>
            <a:r>
              <a:rPr lang="fr-FR" sz="4000" dirty="0">
                <a:solidFill>
                  <a:schemeClr val="bg1"/>
                </a:solidFill>
              </a:rPr>
              <a:t>Formation Porte-parole des athlètes/Messager international</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894383"/>
            <a:ext cx="10515600" cy="3474794"/>
          </a:xfrm>
        </p:spPr>
        <p:txBody>
          <a:bodyPr>
            <a:noAutofit/>
          </a:bodyPr>
          <a:lstStyle/>
          <a:p>
            <a:pPr marL="0" marR="0" lvl="0" indent="0">
              <a:lnSpc>
                <a:spcPct val="85000"/>
              </a:lnSpc>
              <a:spcBef>
                <a:spcPts val="0"/>
              </a:spcBef>
              <a:buNone/>
            </a:pPr>
            <a:r>
              <a:rPr lang="fr-FR" sz="3000" dirty="0">
                <a:solidFill>
                  <a:schemeClr val="bg1"/>
                </a:solidFill>
                <a:ea typeface="Calibri" panose="020F0502020204030204" pitchFamily="34" charset="0"/>
                <a:cs typeface="Times New Roman" panose="02020603050405020304" pitchFamily="18" charset="0"/>
              </a:rPr>
              <a:t>Former les athlètes aux compétences de leadership requises qui leur permettront de participer </a:t>
            </a:r>
            <a:r>
              <a:rPr lang="fr-FR" sz="3000">
                <a:solidFill>
                  <a:schemeClr val="bg1"/>
                </a:solidFill>
                <a:ea typeface="Calibri" panose="020F0502020204030204" pitchFamily="34" charset="0"/>
                <a:cs typeface="Times New Roman" panose="02020603050405020304" pitchFamily="18" charset="0"/>
              </a:rPr>
              <a:t>efficacement </a:t>
            </a:r>
            <a:br>
              <a:rPr lang="fr-FR" sz="3000">
                <a:solidFill>
                  <a:schemeClr val="bg1"/>
                </a:solidFill>
                <a:ea typeface="Calibri" panose="020F0502020204030204" pitchFamily="34" charset="0"/>
                <a:cs typeface="Times New Roman" panose="02020603050405020304" pitchFamily="18" charset="0"/>
              </a:rPr>
            </a:br>
            <a:r>
              <a:rPr lang="fr-FR" sz="3000">
                <a:solidFill>
                  <a:schemeClr val="bg1"/>
                </a:solidFill>
                <a:ea typeface="Calibri" panose="020F0502020204030204" pitchFamily="34" charset="0"/>
                <a:cs typeface="Times New Roman" panose="02020603050405020304" pitchFamily="18" charset="0"/>
              </a:rPr>
              <a:t>en </a:t>
            </a:r>
            <a:r>
              <a:rPr lang="fr-FR" sz="3000" dirty="0">
                <a:solidFill>
                  <a:schemeClr val="bg1"/>
                </a:solidFill>
                <a:ea typeface="Calibri" panose="020F0502020204030204" pitchFamily="34" charset="0"/>
                <a:cs typeface="Times New Roman" panose="02020603050405020304" pitchFamily="18" charset="0"/>
              </a:rPr>
              <a:t>tant que Porte-parole des athlètes.</a:t>
            </a:r>
          </a:p>
          <a:p>
            <a:pPr marL="0" marR="0" lvl="0" indent="0">
              <a:lnSpc>
                <a:spcPct val="85000"/>
              </a:lnSpc>
              <a:spcBef>
                <a:spcPts val="0"/>
              </a:spcBef>
              <a:buNone/>
            </a:pPr>
            <a:endParaRPr lang="en-US" sz="2400" dirty="0">
              <a:solidFill>
                <a:schemeClr val="bg1"/>
              </a:solidFill>
              <a:ea typeface="Calibri" panose="020F0502020204030204" pitchFamily="34" charset="0"/>
              <a:cs typeface="Times New Roman" panose="02020603050405020304" pitchFamily="18" charset="0"/>
            </a:endParaRPr>
          </a:p>
          <a:p>
            <a:pPr lvl="1">
              <a:lnSpc>
                <a:spcPct val="85000"/>
              </a:lnSpc>
              <a:spcBef>
                <a:spcPts val="0"/>
              </a:spcBef>
            </a:pPr>
            <a:r>
              <a:rPr lang="fr-FR" sz="2800" dirty="0">
                <a:solidFill>
                  <a:schemeClr val="bg1"/>
                </a:solidFill>
                <a:ea typeface="Calibri" panose="020F0502020204030204" pitchFamily="34" charset="0"/>
                <a:cs typeface="Times New Roman" panose="02020603050405020304" pitchFamily="18" charset="0"/>
              </a:rPr>
              <a:t>Que les athlètes soient capables de partager leurs histoires en utilisant différents moyens (par oral, médias traditionnels, réseaux sociaux, etc.)</a:t>
            </a:r>
          </a:p>
          <a:p>
            <a:pPr lvl="1">
              <a:lnSpc>
                <a:spcPct val="85000"/>
              </a:lnSpc>
              <a:spcBef>
                <a:spcPts val="0"/>
              </a:spcBef>
            </a:pPr>
            <a:r>
              <a:rPr lang="fr-FR" sz="2800" dirty="0">
                <a:solidFill>
                  <a:schemeClr val="bg1"/>
                </a:solidFill>
                <a:ea typeface="Calibri" panose="020F0502020204030204" pitchFamily="34" charset="0"/>
                <a:cs typeface="Times New Roman" panose="02020603050405020304" pitchFamily="18" charset="0"/>
              </a:rPr>
              <a:t>Que les athlètes animent la communication sur Special Olympics.</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2070848"/>
            <a:ext cx="10515600" cy="781750"/>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nSpc>
                <a:spcPct val="150000"/>
              </a:lnSpc>
              <a:spcBef>
                <a:spcPts val="0"/>
              </a:spcBef>
            </a:pPr>
            <a:r>
              <a:rPr lang="fr-FR" sz="3200" dirty="0">
                <a:solidFill>
                  <a:schemeClr val="bg1"/>
                </a:solidFill>
                <a:latin typeface="Ubuntu Light" panose="020B0304030602030204" pitchFamily="34" charset="0"/>
                <a:ea typeface="Calibri" panose="020F0502020204030204" pitchFamily="34" charset="0"/>
                <a:cs typeface="Times New Roman" panose="02020603050405020304" pitchFamily="18" charset="0"/>
              </a:rPr>
              <a:t>L’objectif de la formation Porte-parole des athlètes est le suivant :</a:t>
            </a:r>
          </a:p>
        </p:txBody>
      </p:sp>
    </p:spTree>
    <p:extLst>
      <p:ext uri="{BB962C8B-B14F-4D97-AF65-F5344CB8AC3E}">
        <p14:creationId xmlns:p14="http://schemas.microsoft.com/office/powerpoint/2010/main" val="2244430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563105" y="46494"/>
            <a:ext cx="12443847" cy="1325563"/>
          </a:xfrm>
        </p:spPr>
        <p:txBody>
          <a:bodyPr>
            <a:normAutofit/>
          </a:bodyPr>
          <a:lstStyle/>
          <a:p>
            <a:r>
              <a:rPr lang="fr-FR" sz="4000" dirty="0">
                <a:solidFill>
                  <a:srgbClr val="179984"/>
                </a:solidFill>
              </a:rPr>
              <a:t>Quel est le rôle d’un Porte-parole des athlètes ?</a:t>
            </a:r>
          </a:p>
        </p:txBody>
      </p:sp>
      <p:cxnSp>
        <p:nvCxnSpPr>
          <p:cNvPr id="9" name="Straight Connector 8">
            <a:extLst>
              <a:ext uri="{FF2B5EF4-FFF2-40B4-BE49-F238E27FC236}">
                <a16:creationId xmlns:a16="http://schemas.microsoft.com/office/drawing/2014/main" id="{357200B1-8A81-0942-9362-C88CAFD8BCD0}"/>
              </a:ext>
            </a:extLst>
          </p:cNvPr>
          <p:cNvCxnSpPr>
            <a:cxnSpLocks/>
          </p:cNvCxnSpPr>
          <p:nvPr/>
        </p:nvCxnSpPr>
        <p:spPr>
          <a:xfrm>
            <a:off x="986726" y="1205378"/>
            <a:ext cx="0" cy="5061327"/>
          </a:xfrm>
          <a:prstGeom prst="line">
            <a:avLst/>
          </a:prstGeom>
          <a:ln w="63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E11C36-5FAA-F844-871D-E225374264D4}"/>
              </a:ext>
            </a:extLst>
          </p:cNvPr>
          <p:cNvCxnSpPr>
            <a:cxnSpLocks/>
          </p:cNvCxnSpPr>
          <p:nvPr/>
        </p:nvCxnSpPr>
        <p:spPr>
          <a:xfrm>
            <a:off x="11680556" y="1205378"/>
            <a:ext cx="0" cy="5061327"/>
          </a:xfrm>
          <a:prstGeom prst="line">
            <a:avLst/>
          </a:prstGeom>
          <a:ln w="2540000">
            <a:solidFill>
              <a:srgbClr val="016A5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D50ACBC-BDB6-2E48-8BBA-A8A2902502CA}"/>
              </a:ext>
            </a:extLst>
          </p:cNvPr>
          <p:cNvPicPr>
            <a:picLocks noChangeAspect="1"/>
          </p:cNvPicPr>
          <p:nvPr/>
        </p:nvPicPr>
        <p:blipFill rotWithShape="1">
          <a:blip r:embed="rId4"/>
          <a:srcRect l="942" t="9754" r="7573"/>
          <a:stretch/>
        </p:blipFill>
        <p:spPr>
          <a:xfrm>
            <a:off x="1304365" y="1205377"/>
            <a:ext cx="9143999" cy="5061328"/>
          </a:xfrm>
          <a:prstGeom prst="rect">
            <a:avLst/>
          </a:prstGeom>
        </p:spPr>
      </p:pic>
      <p:sp>
        <p:nvSpPr>
          <p:cNvPr id="6" name="TextBox 5">
            <a:extLst>
              <a:ext uri="{FF2B5EF4-FFF2-40B4-BE49-F238E27FC236}">
                <a16:creationId xmlns:a16="http://schemas.microsoft.com/office/drawing/2014/main" id="{F9727EC7-D462-4A3A-8FCC-D85862960D8E}"/>
              </a:ext>
            </a:extLst>
          </p:cNvPr>
          <p:cNvSpPr txBox="1"/>
          <p:nvPr/>
        </p:nvSpPr>
        <p:spPr>
          <a:xfrm>
            <a:off x="9083616" y="6376285"/>
            <a:ext cx="2915728" cy="384721"/>
          </a:xfrm>
          <a:prstGeom prst="rect">
            <a:avLst/>
          </a:prstGeom>
          <a:solidFill>
            <a:schemeClr val="bg1"/>
          </a:solidFill>
        </p:spPr>
        <p:txBody>
          <a:bodyPr wrap="square" rtlCol="0">
            <a:spAutoFit/>
          </a:bodyPr>
          <a:lstStyle/>
          <a:p>
            <a:r>
              <a:rPr lang="en-US" sz="1900" b="1">
                <a:solidFill>
                  <a:srgbClr val="016A5F"/>
                </a:solidFill>
              </a:rPr>
              <a:t>LEADERSHIP DE L’ATHLÈTE</a:t>
            </a:r>
          </a:p>
        </p:txBody>
      </p:sp>
    </p:spTree>
    <p:extLst>
      <p:ext uri="{BB962C8B-B14F-4D97-AF65-F5344CB8AC3E}">
        <p14:creationId xmlns:p14="http://schemas.microsoft.com/office/powerpoint/2010/main" val="3069331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289324"/>
            <a:ext cx="10515600" cy="1105866"/>
          </a:xfrm>
        </p:spPr>
        <p:txBody>
          <a:bodyPr>
            <a:noAutofit/>
          </a:bodyPr>
          <a:lstStyle/>
          <a:p>
            <a:r>
              <a:rPr lang="fr-FR" dirty="0"/>
              <a:t>Présentation du module</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199" y="1231009"/>
            <a:ext cx="11188337" cy="123793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400" b="1" dirty="0">
                <a:solidFill>
                  <a:srgbClr val="179984"/>
                </a:solidFill>
              </a:rPr>
              <a:t>Leçon 1 : Partager votre histoire</a:t>
            </a:r>
          </a:p>
          <a:p>
            <a:pPr>
              <a:lnSpc>
                <a:spcPct val="95000"/>
              </a:lnSpc>
            </a:pPr>
            <a:r>
              <a:rPr lang="fr-FR" sz="2400" dirty="0">
                <a:latin typeface="Ubuntu Light" panose="020B0304030602030204" pitchFamily="34" charset="0"/>
                <a:ea typeface="Calibri" panose="020F0502020204030204" pitchFamily="34" charset="0"/>
                <a:cs typeface="Times New Roman" panose="02020603050405020304" pitchFamily="18" charset="0"/>
              </a:rPr>
              <a:t>Tout le monde a une histoire. Dans cette leçon, vous étudierez les compétences nécessaires pour construire votre histoire et la transformer en appel à l’action pour les autres.</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627A335F-5C9F-374B-B8A7-43EAEF1872CC}"/>
              </a:ext>
            </a:extLst>
          </p:cNvPr>
          <p:cNvSpPr txBox="1">
            <a:spLocks/>
          </p:cNvSpPr>
          <p:nvPr/>
        </p:nvSpPr>
        <p:spPr>
          <a:xfrm>
            <a:off x="838200" y="2866980"/>
            <a:ext cx="10515600" cy="12079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200" b="1" dirty="0">
                <a:solidFill>
                  <a:srgbClr val="179984"/>
                </a:solidFill>
              </a:rPr>
              <a:t>Leçon 2 : Rédiger un discours</a:t>
            </a:r>
          </a:p>
          <a:p>
            <a:r>
              <a:rPr lang="fr-FR" sz="2200" dirty="0"/>
              <a:t>Les discours doivent avoir un objectif, une introduction, un corps et une conclusion. Dans cette leçon, vous découvrirez l’importance du travail collaboratif pour la rédaction d’un discours.</a:t>
            </a:r>
          </a:p>
        </p:txBody>
      </p:sp>
      <p:sp>
        <p:nvSpPr>
          <p:cNvPr id="9" name="Title 1">
            <a:extLst>
              <a:ext uri="{FF2B5EF4-FFF2-40B4-BE49-F238E27FC236}">
                <a16:creationId xmlns:a16="http://schemas.microsoft.com/office/drawing/2014/main" id="{60147F11-436C-7342-9034-B5DC20B28186}"/>
              </a:ext>
            </a:extLst>
          </p:cNvPr>
          <p:cNvSpPr txBox="1">
            <a:spLocks/>
          </p:cNvSpPr>
          <p:nvPr/>
        </p:nvSpPr>
        <p:spPr>
          <a:xfrm>
            <a:off x="838200" y="4119444"/>
            <a:ext cx="10515600" cy="12079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400" b="1" dirty="0">
                <a:solidFill>
                  <a:srgbClr val="179984"/>
                </a:solidFill>
              </a:rPr>
              <a:t>Leçon 3 : Prononcer un discours</a:t>
            </a:r>
          </a:p>
          <a:p>
            <a:r>
              <a:rPr lang="fr-FR" sz="2400" dirty="0"/>
              <a:t>Vous apprendrez des outils qui vous aideront à produire un impact avec votre discours et certaines activités pour vous exercer.</a:t>
            </a:r>
          </a:p>
        </p:txBody>
      </p:sp>
      <p:sp>
        <p:nvSpPr>
          <p:cNvPr id="13" name="Title 1">
            <a:extLst>
              <a:ext uri="{FF2B5EF4-FFF2-40B4-BE49-F238E27FC236}">
                <a16:creationId xmlns:a16="http://schemas.microsoft.com/office/drawing/2014/main" id="{F671EAF9-6269-0F4E-AEF6-179930CD7C8D}"/>
              </a:ext>
            </a:extLst>
          </p:cNvPr>
          <p:cNvSpPr txBox="1">
            <a:spLocks/>
          </p:cNvSpPr>
          <p:nvPr/>
        </p:nvSpPr>
        <p:spPr>
          <a:xfrm>
            <a:off x="838200" y="5239293"/>
            <a:ext cx="10515600" cy="12079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400" b="1" dirty="0">
                <a:solidFill>
                  <a:srgbClr val="179984"/>
                </a:solidFill>
              </a:rPr>
              <a:t>Leçon 4 : Formation aux médias</a:t>
            </a:r>
          </a:p>
          <a:p>
            <a:r>
              <a:rPr lang="fr-FR" sz="2400" dirty="0"/>
              <a:t>Lorsque vous partagez votre histoire avec les médias, il est important que vous sachiez comment le communiquer en restant fidèle à vous-même.</a:t>
            </a:r>
          </a:p>
        </p:txBody>
      </p:sp>
      <p:sp>
        <p:nvSpPr>
          <p:cNvPr id="8" name="TextBox 7">
            <a:extLst>
              <a:ext uri="{FF2B5EF4-FFF2-40B4-BE49-F238E27FC236}">
                <a16:creationId xmlns:a16="http://schemas.microsoft.com/office/drawing/2014/main" id="{2FC842E8-9C6B-490B-9526-04D154148BB4}"/>
              </a:ext>
            </a:extLst>
          </p:cNvPr>
          <p:cNvSpPr txBox="1"/>
          <p:nvPr/>
        </p:nvSpPr>
        <p:spPr>
          <a:xfrm>
            <a:off x="9083616" y="94248"/>
            <a:ext cx="2915728" cy="384721"/>
          </a:xfrm>
          <a:prstGeom prst="rect">
            <a:avLst/>
          </a:prstGeom>
          <a:solidFill>
            <a:schemeClr val="bg1"/>
          </a:solidFill>
        </p:spPr>
        <p:txBody>
          <a:bodyPr wrap="square" rtlCol="0">
            <a:spAutoFit/>
          </a:bodyPr>
          <a:lstStyle/>
          <a:p>
            <a:r>
              <a:rPr lang="en-US" sz="1900" b="1" dirty="0">
                <a:solidFill>
                  <a:srgbClr val="016A5F"/>
                </a:solidFill>
              </a:rPr>
              <a:t>LEADERSHIP DE L’ATHLÈTE</a:t>
            </a:r>
          </a:p>
        </p:txBody>
      </p:sp>
    </p:spTree>
    <p:extLst>
      <p:ext uri="{BB962C8B-B14F-4D97-AF65-F5344CB8AC3E}">
        <p14:creationId xmlns:p14="http://schemas.microsoft.com/office/powerpoint/2010/main" val="441880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062549"/>
            <a:ext cx="10515600" cy="1325563"/>
          </a:xfrm>
        </p:spPr>
        <p:txBody>
          <a:bodyPr>
            <a:noAutofit/>
          </a:bodyPr>
          <a:lstStyle/>
          <a:p>
            <a:r>
              <a:rPr lang="fr-FR" dirty="0">
                <a:solidFill>
                  <a:schemeClr val="bg1"/>
                </a:solidFill>
              </a:rPr>
              <a:t>Leçon 1 : Partager votre histoire</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3209524"/>
            <a:ext cx="10515600" cy="1621397"/>
          </a:xfrm>
        </p:spPr>
        <p:txBody>
          <a:bodyPr>
            <a:noAutofit/>
          </a:bodyPr>
          <a:lstStyle/>
          <a:p>
            <a:pPr marL="257168" indent="-257168" algn="just">
              <a:lnSpc>
                <a:spcPct val="150000"/>
              </a:lnSpc>
            </a:pPr>
            <a:r>
              <a:rPr lang="fr-FR" b="1" dirty="0">
                <a:solidFill>
                  <a:schemeClr val="bg1"/>
                </a:solidFill>
                <a:latin typeface="Ubuntu Light" panose="020B0304030602030204" pitchFamily="34" charset="0"/>
              </a:rPr>
              <a:t>Étudier les compétences nécessaires pour construire votre histoire et la transformer en appel à l’action pour les autres.</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883961"/>
            <a:ext cx="10515600" cy="781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nSpc>
                <a:spcPct val="150000"/>
              </a:lnSpc>
              <a:spcBef>
                <a:spcPts val="0"/>
              </a:spcBef>
            </a:pPr>
            <a:r>
              <a:rPr lang="fr-FR" sz="3700" dirty="0">
                <a:solidFill>
                  <a:schemeClr val="bg1"/>
                </a:solidFill>
                <a:latin typeface="Ubuntu Light" panose="020B0304030602030204" pitchFamily="34" charset="0"/>
                <a:ea typeface="Calibri" panose="020F0502020204030204" pitchFamily="34" charset="0"/>
                <a:cs typeface="Times New Roman" panose="02020603050405020304" pitchFamily="18" charset="0"/>
              </a:rPr>
              <a:t>Au cours de cette leçon, nous allons :</a:t>
            </a:r>
          </a:p>
        </p:txBody>
      </p:sp>
    </p:spTree>
    <p:extLst>
      <p:ext uri="{BB962C8B-B14F-4D97-AF65-F5344CB8AC3E}">
        <p14:creationId xmlns:p14="http://schemas.microsoft.com/office/powerpoint/2010/main" val="32971128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940</TotalTime>
  <Words>6977</Words>
  <Application>Microsoft Office PowerPoint</Application>
  <PresentationFormat>Widescreen</PresentationFormat>
  <Paragraphs>618</Paragraphs>
  <Slides>58</Slides>
  <Notes>58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Arial</vt:lpstr>
      <vt:lpstr>Calibri</vt:lpstr>
      <vt:lpstr>Courier New</vt:lpstr>
      <vt:lpstr>Symbol</vt:lpstr>
      <vt:lpstr>Ubuntu</vt:lpstr>
      <vt:lpstr>Ubuntu Light</vt:lpstr>
      <vt:lpstr>Wingdings</vt:lpstr>
      <vt:lpstr>Office Theme</vt:lpstr>
      <vt:lpstr>PowerPoint Presentation</vt:lpstr>
      <vt:lpstr>Attentes</vt:lpstr>
      <vt:lpstr>Attentes</vt:lpstr>
      <vt:lpstr>Attentes</vt:lpstr>
      <vt:lpstr>Introduction</vt:lpstr>
      <vt:lpstr>Formation Porte-parole des athlètes/Messager international</vt:lpstr>
      <vt:lpstr>Quel est le rôle d’un Porte-parole des athlètes ?</vt:lpstr>
      <vt:lpstr>Présentation du module</vt:lpstr>
      <vt:lpstr>Leçon 1 : Partager votre histoire</vt:lpstr>
      <vt:lpstr>Partager votre histoire</vt:lpstr>
      <vt:lpstr>Pourquoi votre histoire est-elle importante ?</vt:lpstr>
      <vt:lpstr>Construire votre histoire</vt:lpstr>
      <vt:lpstr>Construire votre histoire</vt:lpstr>
      <vt:lpstr>Construire votre histoire</vt:lpstr>
      <vt:lpstr>Construire votre histoire</vt:lpstr>
      <vt:lpstr>Partager votre histoire</vt:lpstr>
      <vt:lpstr>Où raconter votre histoire ?</vt:lpstr>
      <vt:lpstr>Raconter votre histoire dans les réseaux sociaux</vt:lpstr>
      <vt:lpstr>Des questions ?</vt:lpstr>
      <vt:lpstr>Leçon 2 : Rédiger un discours</vt:lpstr>
      <vt:lpstr>Qu’est-ce qu’un discours ?</vt:lpstr>
      <vt:lpstr>Types de discours</vt:lpstr>
      <vt:lpstr>Partager votre histoire</vt:lpstr>
      <vt:lpstr>Objectif d’un discours</vt:lpstr>
      <vt:lpstr>Partager votre histoire</vt:lpstr>
      <vt:lpstr>Construire un discours</vt:lpstr>
      <vt:lpstr>Construire votre histoire</vt:lpstr>
      <vt:lpstr>Construire votre histoire</vt:lpstr>
      <vt:lpstr>Des questions ?</vt:lpstr>
      <vt:lpstr>Leçon 3 : Prononcer un discours</vt:lpstr>
      <vt:lpstr>Avant de prononcer un discours</vt:lpstr>
      <vt:lpstr>Avant de prononcer un discours</vt:lpstr>
      <vt:lpstr>Avant de prononcer un discours</vt:lpstr>
      <vt:lpstr>Avant de prononcer un discours</vt:lpstr>
      <vt:lpstr>Prononcer un discours</vt:lpstr>
      <vt:lpstr>Prononcer un discours</vt:lpstr>
      <vt:lpstr>Prononcer un discours</vt:lpstr>
      <vt:lpstr>Prononcer un discours</vt:lpstr>
      <vt:lpstr>Prononcer un discours</vt:lpstr>
      <vt:lpstr>Prononcer un discours</vt:lpstr>
      <vt:lpstr>Prononcer un discours</vt:lpstr>
      <vt:lpstr>Prononcer un discours</vt:lpstr>
      <vt:lpstr>Conseil de pro</vt:lpstr>
      <vt:lpstr>Après avoir prononcé un discours</vt:lpstr>
      <vt:lpstr>Des questions ?</vt:lpstr>
      <vt:lpstr>Leçon 4 : Formation aux médias</vt:lpstr>
      <vt:lpstr>Formation aux médias</vt:lpstr>
      <vt:lpstr>PowerPoint Presentation</vt:lpstr>
      <vt:lpstr>Formation aux médias</vt:lpstr>
      <vt:lpstr>Voici les sources d’informations qu’utilisent des personnes</vt:lpstr>
      <vt:lpstr>Pourquoi Special  Olympics a besoin  des médias</vt:lpstr>
      <vt:lpstr>Les athlètes doivent être aux avant-postes de nos efforts d’implication médiatique</vt:lpstr>
      <vt:lpstr>Athlètes de Special Olympics et médias</vt:lpstr>
      <vt:lpstr>Athlètes de Special Olympics et médias</vt:lpstr>
      <vt:lpstr>Athlètes de Special Olympics et médias</vt:lpstr>
      <vt:lpstr>Athlètes de Special Olympics et médias</vt:lpstr>
      <vt:lpstr>Des questions ?</vt:lpstr>
      <vt:lpstr>Merci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Maggie Dougherty</dc:creator>
  <cp:lastModifiedBy>Rain, Faiyaj</cp:lastModifiedBy>
  <cp:revision>69</cp:revision>
  <dcterms:created xsi:type="dcterms:W3CDTF">2021-06-18T02:28:25Z</dcterms:created>
  <dcterms:modified xsi:type="dcterms:W3CDTF">2022-01-11T21:00:33Z</dcterms:modified>
</cp:coreProperties>
</file>