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69" r:id="rId15"/>
    <p:sldId id="30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36A"/>
    <a:srgbClr val="016A5F"/>
    <a:srgbClr val="1BC4F4"/>
    <a:srgbClr val="23C6F4"/>
    <a:srgbClr val="FDB71E"/>
    <a:srgbClr val="F2AE1C"/>
    <a:srgbClr val="179984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232" autoAdjust="0"/>
    <p:restoredTop sz="95380" autoAdjust="0"/>
  </p:normalViewPr>
  <p:slideViewPr>
    <p:cSldViewPr snapToGrid="0" snapToObjects="1">
      <p:cViewPr varScale="1">
        <p:scale>
          <a:sx n="81" d="100"/>
          <a:sy n="81" d="100"/>
        </p:scale>
        <p:origin x="12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C7F34-A710-3E48-82D6-8D94C527FA41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5B00B-616A-C142-9BEB-8F3E9E4B3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2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0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2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35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1 (10 минут). Разделитесь на группы, воспользовавшись разделением на группы в Zoom. Каждая группа должна использовать «контрольный список, составляемый перед встречей» и организовать имитацию встречи. По завершении попросите одну группу поделиться своим контрольным списком, а другую — своим опытом. Вы можете спросить членов группы, полезен ли был контрольный список для них, а также узнать, почему это так или не так. Поинтересуйтесь у участников, что еще они делают для подготовки к встрече.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37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71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51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Признаки успешной встречи: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своевременное начало;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достаточное количество участников;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наличие повестки дня;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дискутирующие не отвлекаются от темы, и дискуссия продуктивна;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</a:rPr>
              <a:t>обстановка располагает к тому, чтобы люди чувствовали, что мнением делиться безопасно;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группа обсуждает темы и принимает решение;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решения всем понятны;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встречи все соглашаются с планом действий или намеченными мерами.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6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2 (15 минут). </a:t>
            </a: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 же группы встретятся снова и откроют ранее запланированное ими собрание, вспомнив все, что им нужно делать во время него. Один из участников должен вести протокол, то есть составлять заметки о встрече или ее резюме.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latin typeface="Ubuntu Light" panose="020B0304030602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Распределите участников обратно по раздельным группам в тех же составах. Каждая </a:t>
            </a: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группа встретится снова и начнет имитацию собрания. Один из участников должен делать записи в указанном формате.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4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42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4701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Обсудите вопросы для размышления из задания (15 минут).  Попросите волонтеров поделиться своими ответами на вопросы для размышления из рабочей тетради. Если группа участников большая, можно разбиться на группы — это даст участникам возможность делиться информацией и обсуждать ее в составе малых групп. Когда участники завершат обсуждение, соберите их снова вместе, чтобы они поделились парой примеров обсужденных тем. Вот вопросы, предлагаемые для дискуссий в больших или малых группах.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24701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Поделитесь какими-либо новыми знаниями, полученными на этом уроке.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24701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о роли, в которой вам будет интересно выступать во время встречи. Это поможет участникам проанализировать свои навыки и интересы, а также свой возможный вклад во встречу.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24701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будете делать, чтобы подготовиться к встрече?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8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91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*отметьте, что такие приемы могут быть отличным способом с самого начала привлечь аудиторию к взаимодействию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36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Поведение при встрече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Поведение — </a:t>
            </a: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образ действий одного человека по отношению к другим.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объединяет </a:t>
            </a:r>
            <a:r>
              <a:rPr lang="ru-RU" sz="1200" dirty="0">
                <a:solidFill>
                  <a:srgbClr val="202124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группу людей с разными чертами характера, опытом, идеями и знаниями.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встреча прошла успешно (см. урок 1), каждый должен внести свой вклад. Поведение во время встречи имеет значение.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люди разные, поэтому они будут действовать по-разному во время встречи. Вот ряд примеров поведения, которое демонстрируется на встрече: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47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1 (10 минут). Просмотрите все варианты поведения слева и определения справа. Проведите линию, связывающую каждый вариант с верным определением.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Попросите всех сопоставить негативные варианты поведения с тем, как они проявляются на собраниях. Проанализируйте ответы и убедитесь, что все располагают верными сведениями. Затем просмотрите советы о том, что делать, если кто-то демонстрирует подобное поведение.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34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Задание. Просмотрите все варианты поведения слева и определения справа. Проведите линию, связывающую каждый вариант с верным определением.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7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Задание. Просмотрите все варианты поведения слева и определения справа. Проведите линию, связывающую каждый вариант с верным определением.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0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2 (20 минут). Разделите участников на небольшие группы и попросите помощника провести работу над заданием в каждой группе. Каждый помощник выберет один негативный вариант поведения и покажет его остальным. Остальные члены группы должны попытаться воспользоваться полученными ранее советами. Когда помощник завершит показ, кто-то из группы может вызваться добровольно продемонстрировать один вариант поведения и добиться реакции от других участников.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члены малых групп вернутся, попросите одного участника от каждой группы рассказать следующее.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он себя чувствовал во время занятия?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каким поведением ему было трудно или легко справиться?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он отреагировал на негативное поведение других людей?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Обсудите вопросы для размышления (15 минут).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Поделитесь какими-либо новыми знаниями, полученными на этом уроке.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о поведении, которое вы можете продемонстрировать во время встречи. Вспомните о том, с чем вам довелось столкнуться на встречах, и подумайте о том, что вы обычно делаете. Просмотрите эти ответы с наставником, другом, членом семьи или сотрудником Специальной Олимпиады, чтобы определить свое поведение во время встреч.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что-то такое, что вы хотите оставить, проанализировав свое поведение? Почему?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что-то такое, что вы хотите улучшить, проанализировав свое поведение? Почему?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082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02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35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Ранее назывался «Совет для отзывов и идей атлетов». Новое название введено, чтобы четче обозначить роль этой группы в организации. Отзывы и идеи по-прежнему важны, но не все к ним сводится.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31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98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структура существует на глобальном, региональном, национальном и местном уровнях.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9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1 (10 минут). Вы все больше узнаете о том, что такое Совет атлетов-лидеров, поэтому давайте подумаем о его роли. Чтобы вы смогли ответить на вопросы и обсудить их, потребуется разбиться на группы. </a:t>
            </a: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для Программ так важен Совет атлетов-лидеров?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может быть полезен Совет атлетов-лидеров Программе Специальной Олимпиады?</a:t>
            </a:r>
            <a:endParaRPr lang="en-US" sz="12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качества необходимы атлету, чтобы добиться успеха в этой роли?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6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Теперь мы узнаем о трех важных обязанностях членов Совета атлетов-лидеров и соответствующих действиях.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38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2. Изучив обязанности членов САЛ, давайте прочтем приведенные ниже сценарии и подумаем о том, какие действия могут помочь этим атлетам успешно справляться со своей ролью. Что бы вы посоветовали сделать Дженне?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02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2. Изучив обязанности членов САЛ, давайте прочтем приведенные ниже сценарии и подумаем о том, какие действия могут помочь этим атлетам успешно справляться со своей ролью. Что бы вы посоветовали сделать Ван?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6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Участники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Количество атлетов в Совете будет варьироваться в зависимости от размера и потребностей Программы Специальной Олимпиады. Важно, чтобы атлетов было достаточно. Это позволит получать разнообразные идеи и точки зрения.</a:t>
            </a: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Рекомендуемое количество участников: не менее 2–3 атлетов.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Выбор участников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Критерии, требования и процесс для отбора атлетов на эту роль в конечном итоге будет определять каждая Программа Специальной Олимпиады.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Рекомендуемые критерии: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Прохождение основных модулей курсов по развитию лидерских качеств: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Введение в спортивное лидерство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Понимание лидерства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Прохождение модуля «Представитель атлетов»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минимум пятилетний опыт работы, связанной со Специальной Олимпиадой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Статус зарегистрированного в текущий момент атлета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Вовлеченность в спортивное лидерство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Участие в спортивных соревнованиях/программах в течение последних пяти лет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Осведомленность о Специальной Олимпиаде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Навыки эффективного общения (в устной и письменной форме, а также в умении слушать собеседника; необязательно обладать всеми тремя навыками)  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Возможность участвовать в собраниях 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Соблюдение сроков, требований и ожиданий, связанных с ролью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Рекомендуемый процесс отбора: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Открытый конкурс для атлетов, заинтересованных в участии. Создайте оценочный комитет, состоящий из сотрудников, тренеров и атлетов Специальной Олимпиады.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Срок: </a:t>
            </a: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Срок или продолжительность работы членов Совета будет определяться в зависимости от каждой Программы Специальной Олимпиады.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Рекомендуемый срок: не менее трех лет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Звонки/встречи: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Частоту соответствующих звонков и встреч будут определять каждая Программа Специальной Олимпиады и САЛ.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Рекомендуемая частота: звонки раз в месяц/раз в два месяца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b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Наставники</a:t>
            </a: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Атлеты могут выбирать себе наставника, присутствующего на сеансах конференц-связи и на личных встречах. Роль наставника заключается в предоставлении поддержки, необходимой для подготовки члена САЛ к успешному участию во встречах и телеконференциях.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sz="1200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sz="1200" i="1" dirty="0">
              <a:effectLst/>
              <a:latin typeface="Ubuntu Light" panose="020B03040306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Рекомендуемые критерии: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Прохождение основных модулей курсов по развитию лидерских качеств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Введение в спортивное лидерство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Понимание лидерства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Прохождение модуля «Представитель атлетов»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минимум пятилетний опыт работы, связанной со Специальной Олимпиадой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Статус зарегистрированного в текущий момент атлета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Вовлеченность в спортивное лидерство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Участие в спортивных соревнованиях/программах в течение последних пяти лет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Осведомленность о Специальной Олимпиаде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Навыки эффективного общения (в устной и письменной форме, а также в умении слушать собеседника; необязательно обладать всеми тремя навыками)  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Возможность участвовать в собраниях  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solidFill>
                  <a:srgbClr val="000000"/>
                </a:solidFill>
                <a:effectLst/>
                <a:latin typeface="Ubuntu Light" panose="020B03040306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Соблюдение сроков, требований и ожиданий, связанных с ролью</a:t>
            </a: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Рекомендуемый процесс отбора: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2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Открытый конкурс для атлетов, заинтересованных в участии. Создайте оценочный комитет, состоящий из сотрудников, тренеров и атлетов Специальной Олимпиады.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04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56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11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3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1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483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 призван решать проблемы, планировать мероприятия и составлять бюджеты. Его участники, по сути, могут делать практически что угодно, когда работают вместе, и каждый вносит свой вклад.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84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1 (5 минут):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Устройте короткий мозговой штурм на тему того, что нужно, чтобы добиться успеха в комитете. Попросите группу поделиться какими-либо идеями в чате. Или же дайте им возможность включать свои микрофоны. Когда у вас появится 5–7 разных идей, сравните их со списком вариантов хорошего поведения.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знаете, что нужно, чтобы стать хорошим членом комитета? Каковы обязанности всех членов комитета?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предложить не менее пяти обязанностей, но давайте попробуем предложить семь!</a:t>
            </a: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может написать свои идеи в окне чата. </a:t>
            </a: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индивидуальное задание.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Составив список, сравните его со следующими вариантами хорошего поведения члена комитета.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Выслушивает мысли каждого.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Изучает ситуацию и узнает о проблемах.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Составляет список эффективных и неэффективных мер с обоснованием.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Собирает мнения других лиц, не входящих в комитет (т. е. атлетов или волонтеров).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Не делится конфиденциальной информацией с людьми, не входящими в комитет.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Сотрудничает с другими, чтобы найти оптимальное решение.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Приходит к согласию с членами группы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Действует профессионально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Принимает решение группы, даже если не согласен с ним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еще вы придумали такого, чего нет в приведенном выше списке?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52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1 (5 минут):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Устройте короткий мозговой штурм на тему того, что нужно, чтобы добиться успеха в комитете. Попросите группу поделиться какими-либо идеями в чате. Или же дайте им возможность включать свои микрофоны. Когда у вас появится 5–7 разных идей, сравните их со списком вариантов хорошего поведения.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 знаете, что нужно, чтобы стать хорошим членом комитета? Каковы обязанности всех членов комитета?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предложить не менее пяти обязанностей, но давайте попробуем предложить семь!</a:t>
            </a: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может написать свои идеи в окне чата. </a:t>
            </a: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индивидуальное задание.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Составив список, сравните его со следующими вариантами хорошего поведения члена комитета.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Выслушивает мысли каждого.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Изучает ситуацию и узнает о проблемах.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Составляет список эффективных и неэффективных мер с обоснованием.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Собирает мнения других лиц, не входящих в комитет (т. е. атлетов или волонтеров).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Не делится конфиденциальной информацией с людьми, не входящими в комитет.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Сотрудничает с другими, чтобы найти оптимальное решение.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</a:rPr>
              <a:t>Приходит к согласию с членами группы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Действует профессионально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Принимает решение группы, даже если не согласен с ним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еще вы придумали такого, чего нет в приведенном выше списке?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96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2 (20 минут). Теперь пришло время практики. Давайте узнаем, каково быть членом комитета. Перед выполнением задания напомните участникам определение комитета: сотрудничество в поисках решения, равный вклад и согласие с решением.  Мы предлагаем вам разойтись по комнатам отдыха. А когда закончите выполнять задание, пусть по одному лидеру из каждой группы опишут, как они принимали решения. Скажите группам, что у них есть 10 минут на обсуждение и поиск решения.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они вернутся в группу, попросите по одному человеку из каждой группы рассказать о своем решении и о том, как все прошло.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все поделятся сведениями, задайте следующие вопросы.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себя чувствовали во время заседания комитета?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Вам было легко или сложно?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оказалось эффективно?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было неэффективно?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428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№ 3: начните обсуждение с заявления о том, что в рамках Специальной Олимпиады разные комитеты служат разным целям. Это могут быть глобальные, региональные, национальные и местные комитеты на базе сообществ. У вас могут быть комитеты как для крупных мероприятий (таких как Всемирные игры), так и для благотворительной распродажи выпечки для местных жителей. Попросите членов группы написать в окне чата или включить микрофоны, чтобы привести примеры. Выслушав несколько ответов от членов группы, подумайте о высказывании своих идей или примеров из своей Программы.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3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9855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 директоров формирует политику Программы и следит за работой генерального директора. Его члены также контролируют бюджет Программы.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9855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98550" algn="l"/>
              </a:tabLst>
            </a:pPr>
            <a:r>
              <a:rPr lang="ru-RU" sz="11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совете директоров должно хватать участников, чтобы они могли осуществлять надзор и принимать решения своевременно. В их число должны входить участники из разных мест и с разными профессиями, имеющие опыт участия в Специальной Олимпиаде или ограниченные интеллектуальные способности либо заинтересованные в развитии и расширении Специальной Олимпиады.</a:t>
            </a:r>
            <a:r>
              <a:rPr lang="ru-RU" sz="1100" i="1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787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 советы директоров должен обязательно входить хотя бы один: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522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пользу может принести Программе Специальной Олимпиады участие атлетов в качестве членов совета директоров и комитета?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</a:rPr>
              <a:t>Какие сложности возникают у атлета в совете директоров? Как бы вы справились с ними, если бы были членом совета?</a:t>
            </a:r>
            <a:r>
              <a:rPr lang="ru-RU" dirty="0">
                <a:effectLst/>
              </a:rPr>
              <a:t> </a:t>
            </a: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Представьте себя в этих ролях. Какие у вас есть сильные стороны, которые помогут вам добиться успеха? Что вам нужно улучшить?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098550" algn="l"/>
              </a:tabLst>
            </a:pPr>
            <a:r>
              <a:rPr lang="ru-RU" sz="1200" dirty="0">
                <a:effectLst/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 поддержка нужна атлету-лидеру, чтобы добиться успеха в этих ролях?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835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18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78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4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4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1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7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5B00B-616A-C142-9BEB-8F3E9E4B3D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5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1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2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2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5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2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0E6BF-6130-0D40-97DE-B7A2956CF058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04227-7E0D-CC41-96C5-A6713E1AB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10BBDA5-2859-46F4-AD26-AA580EB7D800}"/>
              </a:ext>
            </a:extLst>
          </p:cNvPr>
          <p:cNvSpPr txBox="1"/>
          <p:nvPr/>
        </p:nvSpPr>
        <p:spPr>
          <a:xfrm>
            <a:off x="10886440" y="6140468"/>
            <a:ext cx="1169252" cy="448310"/>
          </a:xfrm>
          <a:prstGeom prst="rect">
            <a:avLst/>
          </a:prstGeom>
          <a:solidFill>
            <a:srgbClr val="213F7E"/>
          </a:solidFill>
        </p:spPr>
        <p:txBody>
          <a:bodyPr wrap="square" lIns="0" tIns="0" rIns="0" bIns="0" rtlCol="0">
            <a:no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az-Cyrl-AZ" sz="1200" b="1" kern="1200" dirty="0">
                <a:solidFill>
                  <a:srgbClr val="FFFFFF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ЛИДЕРСТВО 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az-Cyrl-AZ" sz="1200" b="1" kern="1200" dirty="0">
                <a:solidFill>
                  <a:srgbClr val="FFFFFF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АТЛЕТОВ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07B16-579D-4B11-A6FA-F3DF096E20E4}"/>
              </a:ext>
            </a:extLst>
          </p:cNvPr>
          <p:cNvSpPr txBox="1"/>
          <p:nvPr/>
        </p:nvSpPr>
        <p:spPr>
          <a:xfrm>
            <a:off x="736272" y="394360"/>
            <a:ext cx="2587954" cy="323165"/>
          </a:xfrm>
          <a:prstGeom prst="rect">
            <a:avLst/>
          </a:prstGeom>
          <a:solidFill>
            <a:srgbClr val="2087C2"/>
          </a:solidFill>
        </p:spPr>
        <p:txBody>
          <a:bodyPr wrap="square" rtlCol="0">
            <a:spAutoFit/>
          </a:bodyPr>
          <a:lstStyle/>
          <a:p>
            <a:r>
              <a:rPr lang="az-Cyrl-AZ" sz="1500" b="1" dirty="0">
                <a:solidFill>
                  <a:schemeClr val="bg1"/>
                </a:solidFill>
                <a:latin typeface="Ubuntu" panose="020B0504030602030204" pitchFamily="34" charset="0"/>
              </a:rPr>
              <a:t>ЛИДЕРСТВО</a:t>
            </a:r>
            <a:r>
              <a:rPr lang="en-US" sz="15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az-Cyrl-AZ" sz="1500" b="1" dirty="0">
                <a:solidFill>
                  <a:schemeClr val="bg1"/>
                </a:solidFill>
                <a:latin typeface="Ubuntu" panose="020B0504030602030204" pitchFamily="34" charset="0"/>
              </a:rPr>
              <a:t>АТЛЕТОВ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BD857-2DEC-42AD-9D7D-1F0DBD3C49CA}"/>
              </a:ext>
            </a:extLst>
          </p:cNvPr>
          <p:cNvSpPr txBox="1"/>
          <p:nvPr/>
        </p:nvSpPr>
        <p:spPr>
          <a:xfrm>
            <a:off x="800945" y="6232638"/>
            <a:ext cx="4424198" cy="276999"/>
          </a:xfrm>
          <a:prstGeom prst="rect">
            <a:avLst/>
          </a:prstGeom>
          <a:solidFill>
            <a:srgbClr val="2087C2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5000"/>
              </a:lnSpc>
              <a:spcBef>
                <a:spcPts val="300"/>
              </a:spcBef>
              <a:spcAft>
                <a:spcPts val="300"/>
              </a:spcAft>
            </a:pPr>
            <a:r>
              <a:rPr lang="az-Cyrl-AZ" sz="2400" b="1" dirty="0">
                <a:solidFill>
                  <a:schemeClr val="bg1"/>
                </a:solidFill>
                <a:latin typeface="Ubuntu" panose="020B0504030602030204" pitchFamily="34" charset="0"/>
              </a:rPr>
              <a:t>Представитель атлетов </a:t>
            </a:r>
          </a:p>
        </p:txBody>
      </p:sp>
    </p:spTree>
    <p:extLst>
      <p:ext uri="{BB962C8B-B14F-4D97-AF65-F5344CB8AC3E}">
        <p14:creationId xmlns:p14="http://schemas.microsoft.com/office/powerpoint/2010/main" val="28603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549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Урок 1. Подготовка к встречам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9524"/>
            <a:ext cx="10515600" cy="1621397"/>
          </a:xfrm>
        </p:spPr>
        <p:txBody>
          <a:bodyPr>
            <a:normAutofit/>
          </a:bodyPr>
          <a:lstStyle/>
          <a:p>
            <a:pPr marL="257168" indent="-257168"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Ubuntu Light" panose="020B0304030602030204" pitchFamily="34" charset="0"/>
              </a:rPr>
              <a:t>Узнайте, что считается «встречей».</a:t>
            </a:r>
          </a:p>
          <a:p>
            <a:pPr marL="257168" indent="-257168" algn="just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Ubuntu Light" panose="020B0304030602030204" pitchFamily="34" charset="0"/>
              </a:rPr>
              <a:t>Что делать до, во время и после встречи.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883961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урока</a:t>
            </a:r>
          </a:p>
        </p:txBody>
      </p:sp>
    </p:spTree>
    <p:extLst>
      <p:ext uri="{BB962C8B-B14F-4D97-AF65-F5344CB8AC3E}">
        <p14:creationId xmlns:p14="http://schemas.microsoft.com/office/powerpoint/2010/main" val="329711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6849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16A5F"/>
                </a:solidFill>
              </a:rPr>
              <a:t>Что такое встреча?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0014"/>
            <a:ext cx="10515600" cy="221943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dirty="0">
                <a:latin typeface="Ubuntu Light" panose="020B0304030602030204" pitchFamily="34" charset="0"/>
              </a:rPr>
              <a:t>Встреча — это когда двое или больше человек собираются, чтобы обсудить одну либо несколько тем. Зачастую она проводится в формальной или деловой обстановке, но встречи также происходят и при других обстоятельствах.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4BF4F-85BD-457A-ACAC-6D4E2561ECFA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4436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16A5F"/>
                </a:solidFill>
              </a:rPr>
              <a:t>Перед встречей</a:t>
            </a:r>
          </a:p>
        </p:txBody>
      </p:sp>
      <p:pic>
        <p:nvPicPr>
          <p:cNvPr id="4" name="Picture 3" descr="Группа людей, сидящих за столом с ноутбуками и бумагами&#10;&#10;Описание, автоматически созданное со средней степенью достоверности">
            <a:extLst>
              <a:ext uri="{FF2B5EF4-FFF2-40B4-BE49-F238E27FC236}">
                <a16:creationId xmlns:a16="http://schemas.microsoft.com/office/drawing/2014/main" id="{D934DA94-CA17-3845-911B-80BD8503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235" y="1790082"/>
            <a:ext cx="6718852" cy="447923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CA880D-92D2-624E-BD1E-4BE0064180D5}"/>
              </a:ext>
            </a:extLst>
          </p:cNvPr>
          <p:cNvCxnSpPr>
            <a:cxnSpLocks/>
          </p:cNvCxnSpPr>
          <p:nvPr/>
        </p:nvCxnSpPr>
        <p:spPr>
          <a:xfrm>
            <a:off x="9971700" y="1782904"/>
            <a:ext cx="0" cy="4479235"/>
          </a:xfrm>
          <a:prstGeom prst="line">
            <a:avLst/>
          </a:prstGeom>
          <a:ln w="635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2F5549-303F-9642-B5A8-974850612FD2}"/>
              </a:ext>
            </a:extLst>
          </p:cNvPr>
          <p:cNvCxnSpPr>
            <a:cxnSpLocks/>
          </p:cNvCxnSpPr>
          <p:nvPr/>
        </p:nvCxnSpPr>
        <p:spPr>
          <a:xfrm>
            <a:off x="1386929" y="1782904"/>
            <a:ext cx="0" cy="4479235"/>
          </a:xfrm>
          <a:prstGeom prst="line">
            <a:avLst/>
          </a:prstGeom>
          <a:ln w="3175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8123"/>
            <a:ext cx="2819387" cy="92174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200" b="1" dirty="0">
                <a:solidFill>
                  <a:srgbClr val="179984"/>
                </a:solidFill>
              </a:rPr>
              <a:t>Задание № 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E923E-01BF-4432-8A54-9B0776967FD0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09061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60760-E560-164F-9505-7427F0E9E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2" y="129217"/>
            <a:ext cx="829235" cy="3952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rgbClr val="179984"/>
                </a:solidFill>
              </a:rPr>
              <a:t>Дата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59B752-0C9B-0842-B400-9A4B3441AAB7}"/>
              </a:ext>
            </a:extLst>
          </p:cNvPr>
          <p:cNvSpPr txBox="1">
            <a:spLocks/>
          </p:cNvSpPr>
          <p:nvPr/>
        </p:nvSpPr>
        <p:spPr>
          <a:xfrm>
            <a:off x="4132730" y="129217"/>
            <a:ext cx="892031" cy="395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Время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D5DD1A-EF44-7E44-B0BC-AE5256EA0E25}"/>
              </a:ext>
            </a:extLst>
          </p:cNvPr>
          <p:cNvCxnSpPr/>
          <p:nvPr/>
        </p:nvCxnSpPr>
        <p:spPr>
          <a:xfrm>
            <a:off x="421342" y="524436"/>
            <a:ext cx="11371729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E3F1CC-32DC-F04F-9AFF-FE4CE7EBAC99}"/>
              </a:ext>
            </a:extLst>
          </p:cNvPr>
          <p:cNvSpPr txBox="1">
            <a:spLocks/>
          </p:cNvSpPr>
          <p:nvPr/>
        </p:nvSpPr>
        <p:spPr>
          <a:xfrm>
            <a:off x="421341" y="640205"/>
            <a:ext cx="3040950" cy="449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Кто будет присутствовать?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1D8DB5-E5A2-014C-8DE4-CCD27B895A90}"/>
              </a:ext>
            </a:extLst>
          </p:cNvPr>
          <p:cNvSpPr txBox="1">
            <a:spLocks/>
          </p:cNvSpPr>
          <p:nvPr/>
        </p:nvSpPr>
        <p:spPr>
          <a:xfrm>
            <a:off x="6728792" y="599865"/>
            <a:ext cx="2795991" cy="543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Как их пригласили? </a:t>
            </a:r>
            <a:r>
              <a:rPr lang="ru-RU" sz="1600" b="1" i="1" dirty="0">
                <a:solidFill>
                  <a:srgbClr val="179984"/>
                </a:solidFill>
              </a:rPr>
              <a:t>(обведите один вариант)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F780CA-562A-D04D-8938-156DC06DC69C}"/>
              </a:ext>
            </a:extLst>
          </p:cNvPr>
          <p:cNvSpPr txBox="1">
            <a:spLocks/>
          </p:cNvSpPr>
          <p:nvPr/>
        </p:nvSpPr>
        <p:spPr>
          <a:xfrm>
            <a:off x="9464487" y="467160"/>
            <a:ext cx="1171920" cy="44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i="1" dirty="0">
                <a:solidFill>
                  <a:srgbClr val="13336A"/>
                </a:solidFill>
              </a:rPr>
              <a:t>Эл. почта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DBCB3C-382B-CF45-9AFA-7084DE5FB86F}"/>
              </a:ext>
            </a:extLst>
          </p:cNvPr>
          <p:cNvSpPr txBox="1">
            <a:spLocks/>
          </p:cNvSpPr>
          <p:nvPr/>
        </p:nvSpPr>
        <p:spPr>
          <a:xfrm>
            <a:off x="10661276" y="457200"/>
            <a:ext cx="1109382" cy="44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i="1" dirty="0">
                <a:solidFill>
                  <a:srgbClr val="13336A"/>
                </a:solidFill>
              </a:rPr>
              <a:t>Телефон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1FE118-0700-AA49-80AB-4A4CAD24342D}"/>
              </a:ext>
            </a:extLst>
          </p:cNvPr>
          <p:cNvSpPr txBox="1">
            <a:spLocks/>
          </p:cNvSpPr>
          <p:nvPr/>
        </p:nvSpPr>
        <p:spPr>
          <a:xfrm>
            <a:off x="9549652" y="825468"/>
            <a:ext cx="1875865" cy="44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i="1" dirty="0">
                <a:solidFill>
                  <a:srgbClr val="13336A"/>
                </a:solidFill>
              </a:rPr>
              <a:t>Анонс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F7A7-E8F2-1643-AC9C-2031B808A25F}"/>
              </a:ext>
            </a:extLst>
          </p:cNvPr>
          <p:cNvSpPr txBox="1">
            <a:spLocks/>
          </p:cNvSpPr>
          <p:nvPr/>
        </p:nvSpPr>
        <p:spPr>
          <a:xfrm>
            <a:off x="6835589" y="129217"/>
            <a:ext cx="1445558" cy="395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Место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19C021-34A6-EC45-9C43-A52F3C84D01F}"/>
              </a:ext>
            </a:extLst>
          </p:cNvPr>
          <p:cNvSpPr txBox="1">
            <a:spLocks/>
          </p:cNvSpPr>
          <p:nvPr/>
        </p:nvSpPr>
        <p:spPr>
          <a:xfrm>
            <a:off x="421342" y="1366347"/>
            <a:ext cx="2510117" cy="543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Тема (о чем мы будем говорить?)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1C1C1E0-850F-A746-81B8-018C443AB269}"/>
              </a:ext>
            </a:extLst>
          </p:cNvPr>
          <p:cNvSpPr txBox="1">
            <a:spLocks/>
          </p:cNvSpPr>
          <p:nvPr/>
        </p:nvSpPr>
        <p:spPr>
          <a:xfrm>
            <a:off x="6808695" y="1506007"/>
            <a:ext cx="1595718" cy="543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Повестка дня</a:t>
            </a:r>
            <a:endParaRPr lang="en-US" sz="1600" b="1" i="1" dirty="0">
              <a:solidFill>
                <a:srgbClr val="179984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E62C880-229B-6A4A-9EFC-748C5DB4AF58}"/>
              </a:ext>
            </a:extLst>
          </p:cNvPr>
          <p:cNvSpPr txBox="1">
            <a:spLocks/>
          </p:cNvSpPr>
          <p:nvPr/>
        </p:nvSpPr>
        <p:spPr>
          <a:xfrm>
            <a:off x="8543365" y="1190304"/>
            <a:ext cx="1595718" cy="1280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ru-RU" sz="1400" b="1" i="1" dirty="0">
                <a:solidFill>
                  <a:srgbClr val="13336A"/>
                </a:solidFill>
              </a:rPr>
              <a:t>Вопросы, обсуждаемые на последней встрече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076E23E-FC33-EF44-B9AA-4A3630322725}"/>
              </a:ext>
            </a:extLst>
          </p:cNvPr>
          <p:cNvSpPr txBox="1">
            <a:spLocks/>
          </p:cNvSpPr>
          <p:nvPr/>
        </p:nvSpPr>
        <p:spPr>
          <a:xfrm>
            <a:off x="10412506" y="1457472"/>
            <a:ext cx="1595718" cy="312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400" b="1" i="1">
                <a:solidFill>
                  <a:srgbClr val="13336A"/>
                </a:solidFill>
              </a:rPr>
              <a:t>Новые </a:t>
            </a:r>
            <a:br>
              <a:rPr lang="en-US" sz="1400" b="1" i="1">
                <a:solidFill>
                  <a:srgbClr val="13336A"/>
                </a:solidFill>
              </a:rPr>
            </a:br>
            <a:r>
              <a:rPr lang="ru-RU" sz="1400" b="1" i="1">
                <a:solidFill>
                  <a:srgbClr val="13336A"/>
                </a:solidFill>
              </a:rPr>
              <a:t>вопросы</a:t>
            </a:r>
            <a:endParaRPr lang="ru-RU" sz="1400" b="1" i="1" dirty="0">
              <a:solidFill>
                <a:srgbClr val="13336A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6763D4D-7DB0-6944-9F74-94B6C320B221}"/>
              </a:ext>
            </a:extLst>
          </p:cNvPr>
          <p:cNvSpPr txBox="1">
            <a:spLocks/>
          </p:cNvSpPr>
          <p:nvPr/>
        </p:nvSpPr>
        <p:spPr>
          <a:xfrm>
            <a:off x="421342" y="2294194"/>
            <a:ext cx="4312023" cy="354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КОНТРОЛЬНЫЙ СПИСОК ПОМОЩНИКА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E3A48C9-E11E-4F41-BAC1-881171DF8D2E}"/>
              </a:ext>
            </a:extLst>
          </p:cNvPr>
          <p:cNvSpPr txBox="1">
            <a:spLocks/>
          </p:cNvSpPr>
          <p:nvPr/>
        </p:nvSpPr>
        <p:spPr>
          <a:xfrm>
            <a:off x="1411942" y="3074143"/>
            <a:ext cx="3832411" cy="354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Кто будет делать записи?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C8263E-4D73-EB4C-BF5B-9BECAE1F0C1D}"/>
              </a:ext>
            </a:extLst>
          </p:cNvPr>
          <p:cNvCxnSpPr>
            <a:cxnSpLocks/>
          </p:cNvCxnSpPr>
          <p:nvPr/>
        </p:nvCxnSpPr>
        <p:spPr>
          <a:xfrm>
            <a:off x="582707" y="3272896"/>
            <a:ext cx="829235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F560814-FF62-984F-80C6-5BBC2461EBFC}"/>
              </a:ext>
            </a:extLst>
          </p:cNvPr>
          <p:cNvSpPr txBox="1">
            <a:spLocks/>
          </p:cNvSpPr>
          <p:nvPr/>
        </p:nvSpPr>
        <p:spPr>
          <a:xfrm>
            <a:off x="1411942" y="3781564"/>
            <a:ext cx="3832411" cy="637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Протокол предыдущей встречи (высылается заранее)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FE7C473-D728-F24A-8678-6D9354460127}"/>
              </a:ext>
            </a:extLst>
          </p:cNvPr>
          <p:cNvCxnSpPr>
            <a:cxnSpLocks/>
          </p:cNvCxnSpPr>
          <p:nvPr/>
        </p:nvCxnSpPr>
        <p:spPr>
          <a:xfrm>
            <a:off x="582707" y="4079719"/>
            <a:ext cx="829235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CA5702D-9BA8-EE4B-9A90-64E1EB8DCC81}"/>
              </a:ext>
            </a:extLst>
          </p:cNvPr>
          <p:cNvSpPr txBox="1">
            <a:spLocks/>
          </p:cNvSpPr>
          <p:nvPr/>
        </p:nvSpPr>
        <p:spPr>
          <a:xfrm>
            <a:off x="1411942" y="4803540"/>
            <a:ext cx="3832411" cy="637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Если встреча личная, зарезервирован и подготовлен ли конференц-зал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3FB489-2E03-E44E-90CA-E93037E09379}"/>
              </a:ext>
            </a:extLst>
          </p:cNvPr>
          <p:cNvCxnSpPr>
            <a:cxnSpLocks/>
          </p:cNvCxnSpPr>
          <p:nvPr/>
        </p:nvCxnSpPr>
        <p:spPr>
          <a:xfrm>
            <a:off x="582707" y="5101695"/>
            <a:ext cx="829235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93C763C-96F6-4A4F-91E2-38489145ECBC}"/>
              </a:ext>
            </a:extLst>
          </p:cNvPr>
          <p:cNvSpPr txBox="1">
            <a:spLocks/>
          </p:cNvSpPr>
          <p:nvPr/>
        </p:nvSpPr>
        <p:spPr>
          <a:xfrm>
            <a:off x="1411942" y="5704493"/>
            <a:ext cx="4465075" cy="637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Если встреча проводится онлайн или по телефону, подтверждены ли сведения </a:t>
            </a:r>
            <a:br>
              <a:rPr lang="en-US" sz="1600" b="1" dirty="0">
                <a:solidFill>
                  <a:srgbClr val="179984"/>
                </a:solidFill>
              </a:rPr>
            </a:br>
            <a:r>
              <a:rPr lang="ru-RU" sz="1600" b="1" dirty="0">
                <a:solidFill>
                  <a:srgbClr val="179984"/>
                </a:solidFill>
              </a:rPr>
              <a:t>о номере дозвона, ссылке Zoom и т. д.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2BF572-2B5D-5544-AC10-2CF1DCA53431}"/>
              </a:ext>
            </a:extLst>
          </p:cNvPr>
          <p:cNvCxnSpPr>
            <a:cxnSpLocks/>
          </p:cNvCxnSpPr>
          <p:nvPr/>
        </p:nvCxnSpPr>
        <p:spPr>
          <a:xfrm>
            <a:off x="582707" y="6002648"/>
            <a:ext cx="829235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0C24E04-8B3A-1345-916C-9AD49BE61902}"/>
              </a:ext>
            </a:extLst>
          </p:cNvPr>
          <p:cNvSpPr txBox="1">
            <a:spLocks/>
          </p:cNvSpPr>
          <p:nvPr/>
        </p:nvSpPr>
        <p:spPr>
          <a:xfrm>
            <a:off x="7207625" y="2974741"/>
            <a:ext cx="3832411" cy="1005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Нужен ли нам флипчарт, маркеры, проекторы, презентация или другие материалы?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94C7A3-D4D2-0E45-B336-5398C6419C27}"/>
              </a:ext>
            </a:extLst>
          </p:cNvPr>
          <p:cNvCxnSpPr>
            <a:cxnSpLocks/>
          </p:cNvCxnSpPr>
          <p:nvPr/>
        </p:nvCxnSpPr>
        <p:spPr>
          <a:xfrm>
            <a:off x="6378390" y="3272896"/>
            <a:ext cx="829235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3D7F9D-1B8B-7348-A122-148B3D22ED38}"/>
              </a:ext>
            </a:extLst>
          </p:cNvPr>
          <p:cNvSpPr txBox="1">
            <a:spLocks/>
          </p:cNvSpPr>
          <p:nvPr/>
        </p:nvSpPr>
        <p:spPr>
          <a:xfrm>
            <a:off x="7207625" y="4548047"/>
            <a:ext cx="3832411" cy="1005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Приглашены ли какие-нибудь особые гости?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D836EA-F472-1C4F-8D44-0210070EF486}"/>
              </a:ext>
            </a:extLst>
          </p:cNvPr>
          <p:cNvCxnSpPr>
            <a:cxnSpLocks/>
          </p:cNvCxnSpPr>
          <p:nvPr/>
        </p:nvCxnSpPr>
        <p:spPr>
          <a:xfrm>
            <a:off x="6378390" y="4846202"/>
            <a:ext cx="829235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40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 время встречи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393"/>
            <a:ext cx="10515600" cy="4597817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Начинается вовремя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Привлекает достаточно участников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Предусматривает повестку дня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Дискутирующие не отвлекаются от темы, и дискуссия продуктивна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Обстановка располагает к тому, чтобы люди чувствовали, что мнением делиться безопасно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Группа обсуждает темы и принимает решение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Решения всем понятны</a:t>
            </a:r>
            <a:endParaRPr lang="en-US" sz="3200" dirty="0"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После встречи все соглашаются с планом действий или намеченными мерами</a:t>
            </a:r>
            <a:endParaRPr lang="en-US" sz="3200" dirty="0"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8D14F-793A-4AA6-8830-CBA4207F86F8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82803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60760-E560-164F-9505-7427F0E9E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2" y="277134"/>
            <a:ext cx="829235" cy="39521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600" b="1" dirty="0">
                <a:solidFill>
                  <a:srgbClr val="179984"/>
                </a:solidFill>
              </a:rPr>
              <a:t>Дата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59B752-0C9B-0842-B400-9A4B3441AAB7}"/>
              </a:ext>
            </a:extLst>
          </p:cNvPr>
          <p:cNvSpPr txBox="1">
            <a:spLocks/>
          </p:cNvSpPr>
          <p:nvPr/>
        </p:nvSpPr>
        <p:spPr>
          <a:xfrm>
            <a:off x="2931459" y="277134"/>
            <a:ext cx="829235" cy="395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Время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E3F1CC-32DC-F04F-9AFF-FE4CE7EBAC99}"/>
              </a:ext>
            </a:extLst>
          </p:cNvPr>
          <p:cNvSpPr txBox="1">
            <a:spLocks/>
          </p:cNvSpPr>
          <p:nvPr/>
        </p:nvSpPr>
        <p:spPr>
          <a:xfrm>
            <a:off x="421342" y="816481"/>
            <a:ext cx="2012576" cy="449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Участники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1D8DB5-E5A2-014C-8DE4-CCD27B895A90}"/>
              </a:ext>
            </a:extLst>
          </p:cNvPr>
          <p:cNvSpPr txBox="1">
            <a:spLocks/>
          </p:cNvSpPr>
          <p:nvPr/>
        </p:nvSpPr>
        <p:spPr>
          <a:xfrm>
            <a:off x="210672" y="1487088"/>
            <a:ext cx="1274888" cy="446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Помощник</a:t>
            </a:r>
            <a:endParaRPr lang="en-US" sz="1600" b="1" i="1" dirty="0">
              <a:solidFill>
                <a:srgbClr val="13336A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F7A7-E8F2-1643-AC9C-2031B808A25F}"/>
              </a:ext>
            </a:extLst>
          </p:cNvPr>
          <p:cNvSpPr txBox="1">
            <a:spLocks/>
          </p:cNvSpPr>
          <p:nvPr/>
        </p:nvSpPr>
        <p:spPr>
          <a:xfrm>
            <a:off x="5611907" y="277134"/>
            <a:ext cx="1445558" cy="3952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Место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D19C021-34A6-EC45-9C43-A52F3C84D01F}"/>
              </a:ext>
            </a:extLst>
          </p:cNvPr>
          <p:cNvSpPr txBox="1">
            <a:spLocks/>
          </p:cNvSpPr>
          <p:nvPr/>
        </p:nvSpPr>
        <p:spPr>
          <a:xfrm>
            <a:off x="5611907" y="854515"/>
            <a:ext cx="2510117" cy="351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</a:rPr>
              <a:t>Особые гости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E3A48C9-E11E-4F41-BAC1-881171DF8D2E}"/>
              </a:ext>
            </a:extLst>
          </p:cNvPr>
          <p:cNvSpPr txBox="1">
            <a:spLocks/>
          </p:cNvSpPr>
          <p:nvPr/>
        </p:nvSpPr>
        <p:spPr>
          <a:xfrm>
            <a:off x="277906" y="1904270"/>
            <a:ext cx="2958352" cy="64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Время начала встречи: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C8263E-4D73-EB4C-BF5B-9BECAE1F0C1D}"/>
              </a:ext>
            </a:extLst>
          </p:cNvPr>
          <p:cNvCxnSpPr>
            <a:cxnSpLocks/>
          </p:cNvCxnSpPr>
          <p:nvPr/>
        </p:nvCxnSpPr>
        <p:spPr>
          <a:xfrm>
            <a:off x="2998693" y="2202425"/>
            <a:ext cx="3097307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05D5198-3B14-AB4B-9823-BEE0496C05FF}"/>
              </a:ext>
            </a:extLst>
          </p:cNvPr>
          <p:cNvSpPr txBox="1">
            <a:spLocks/>
          </p:cNvSpPr>
          <p:nvPr/>
        </p:nvSpPr>
        <p:spPr>
          <a:xfrm>
            <a:off x="277906" y="2467601"/>
            <a:ext cx="11026587" cy="3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Прочтите протокол последней встречи. </a:t>
            </a:r>
            <a:r>
              <a:rPr lang="ru-RU" sz="1600" b="1" i="1" dirty="0">
                <a:solidFill>
                  <a:srgbClr val="13336A"/>
                </a:solidFill>
              </a:rPr>
              <a:t>У кого-то есть вопросы?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DD0DE3-68DA-D945-BB9C-B35F138F7C6D}"/>
              </a:ext>
            </a:extLst>
          </p:cNvPr>
          <p:cNvCxnSpPr>
            <a:cxnSpLocks/>
          </p:cNvCxnSpPr>
          <p:nvPr/>
        </p:nvCxnSpPr>
        <p:spPr>
          <a:xfrm>
            <a:off x="376518" y="3149584"/>
            <a:ext cx="11604811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BF6DFD8-0809-B144-B75A-F98592AB8A94}"/>
              </a:ext>
            </a:extLst>
          </p:cNvPr>
          <p:cNvSpPr txBox="1">
            <a:spLocks/>
          </p:cNvSpPr>
          <p:nvPr/>
        </p:nvSpPr>
        <p:spPr>
          <a:xfrm>
            <a:off x="6303310" y="1904270"/>
            <a:ext cx="2958352" cy="64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Время окончания встречи: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E4A839-D1A9-904E-A94C-521D71BE2F55}"/>
              </a:ext>
            </a:extLst>
          </p:cNvPr>
          <p:cNvCxnSpPr>
            <a:cxnSpLocks/>
          </p:cNvCxnSpPr>
          <p:nvPr/>
        </p:nvCxnSpPr>
        <p:spPr>
          <a:xfrm>
            <a:off x="9024097" y="2202425"/>
            <a:ext cx="2957232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D37856E-D9BF-4A43-9079-DC9E2CE59236}"/>
              </a:ext>
            </a:extLst>
          </p:cNvPr>
          <p:cNvSpPr txBox="1">
            <a:spLocks/>
          </p:cNvSpPr>
          <p:nvPr/>
        </p:nvSpPr>
        <p:spPr>
          <a:xfrm>
            <a:off x="277906" y="3178771"/>
            <a:ext cx="10399059" cy="3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Прошлое: обсудите вопросы, не решенные с последней встречи</a:t>
            </a:r>
            <a:endParaRPr lang="en-US" sz="1600" b="1" i="1" dirty="0">
              <a:solidFill>
                <a:srgbClr val="13336A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446CED-ED48-EF4F-BC40-8312BDCA93CB}"/>
              </a:ext>
            </a:extLst>
          </p:cNvPr>
          <p:cNvCxnSpPr>
            <a:cxnSpLocks/>
          </p:cNvCxnSpPr>
          <p:nvPr/>
        </p:nvCxnSpPr>
        <p:spPr>
          <a:xfrm>
            <a:off x="376518" y="3806966"/>
            <a:ext cx="11591364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86D38-DE3E-2544-B7D7-5E47F5165D75}"/>
              </a:ext>
            </a:extLst>
          </p:cNvPr>
          <p:cNvCxnSpPr>
            <a:cxnSpLocks/>
          </p:cNvCxnSpPr>
          <p:nvPr/>
        </p:nvCxnSpPr>
        <p:spPr>
          <a:xfrm>
            <a:off x="1485559" y="1772119"/>
            <a:ext cx="10495770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5E64402-958B-2E48-86D9-D9B3B77C031F}"/>
              </a:ext>
            </a:extLst>
          </p:cNvPr>
          <p:cNvSpPr txBox="1">
            <a:spLocks/>
          </p:cNvSpPr>
          <p:nvPr/>
        </p:nvSpPr>
        <p:spPr>
          <a:xfrm>
            <a:off x="277906" y="4294877"/>
            <a:ext cx="11026587" cy="3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Настоящее: обсудите новые вопросы</a:t>
            </a:r>
            <a:endParaRPr lang="en-US" sz="1600" b="1" i="1" dirty="0">
              <a:solidFill>
                <a:srgbClr val="13336A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4A5008B-BAC3-AD40-9908-BA3A190206A6}"/>
              </a:ext>
            </a:extLst>
          </p:cNvPr>
          <p:cNvCxnSpPr>
            <a:cxnSpLocks/>
          </p:cNvCxnSpPr>
          <p:nvPr/>
        </p:nvCxnSpPr>
        <p:spPr>
          <a:xfrm>
            <a:off x="376518" y="4936519"/>
            <a:ext cx="11604811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7E08788-6B5B-D040-9446-B6C32EA2D6B0}"/>
              </a:ext>
            </a:extLst>
          </p:cNvPr>
          <p:cNvSpPr txBox="1">
            <a:spLocks/>
          </p:cNvSpPr>
          <p:nvPr/>
        </p:nvSpPr>
        <p:spPr>
          <a:xfrm>
            <a:off x="277906" y="5410982"/>
            <a:ext cx="11026587" cy="368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3336A"/>
                </a:solidFill>
              </a:rPr>
              <a:t>Следующие шаги</a:t>
            </a:r>
            <a:endParaRPr lang="en-US" sz="1600" b="1" i="1" dirty="0">
              <a:solidFill>
                <a:srgbClr val="13336A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45EED8-A562-1947-806C-ECB2D74CC299}"/>
              </a:ext>
            </a:extLst>
          </p:cNvPr>
          <p:cNvCxnSpPr>
            <a:cxnSpLocks/>
          </p:cNvCxnSpPr>
          <p:nvPr/>
        </p:nvCxnSpPr>
        <p:spPr>
          <a:xfrm>
            <a:off x="376518" y="6146753"/>
            <a:ext cx="11591364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96C2E58-CE9A-B045-83EE-8AFF6EE8850A}"/>
              </a:ext>
            </a:extLst>
          </p:cNvPr>
          <p:cNvCxnSpPr>
            <a:cxnSpLocks/>
          </p:cNvCxnSpPr>
          <p:nvPr/>
        </p:nvCxnSpPr>
        <p:spPr>
          <a:xfrm>
            <a:off x="376518" y="4277612"/>
            <a:ext cx="11604811" cy="17265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D9DA13-CB59-7B4A-AF6D-BC3E01241598}"/>
              </a:ext>
            </a:extLst>
          </p:cNvPr>
          <p:cNvCxnSpPr>
            <a:cxnSpLocks/>
          </p:cNvCxnSpPr>
          <p:nvPr/>
        </p:nvCxnSpPr>
        <p:spPr>
          <a:xfrm>
            <a:off x="376518" y="5380272"/>
            <a:ext cx="11604811" cy="0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48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 время встречи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67FE4-75CC-6343-914D-5FBD6C59D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494" y="2455112"/>
            <a:ext cx="3941011" cy="3140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1BE31-7370-4382-B1D9-EDEAA8DD4F81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44484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 встречи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612"/>
            <a:ext cx="10617200" cy="413259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Отправьте всем участникам протокол </a:t>
            </a:r>
            <a:r>
              <a:rPr lang="ru-RU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встречи </a:t>
            </a:r>
            <a:br>
              <a:rPr lang="en-US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WhatsApp, электронной почте, телефону и т. д.)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dirty="0">
              <a:latin typeface="Ubuntu Light" panose="020B0304030602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Организуйте взаимодействие членов команды после встречи (по WhatsApp, электронной почте, телефону и т. д.)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dirty="0">
              <a:latin typeface="Ubuntu Light" panose="020B0304030602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Упорядочьте свои задачи и решите их.</a:t>
            </a:r>
          </a:p>
          <a:p>
            <a:pPr marR="0" lvl="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dirty="0">
              <a:latin typeface="Ubuntu Light" panose="020B030403060203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Оставайтесь на связи: задавайте вопросы, помогайте другим</a:t>
            </a:r>
            <a:endParaRPr lang="en-US" dirty="0">
              <a:latin typeface="Ubuntu Light" panose="020B03040306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77D0B-828E-4F64-839B-E801EC98D113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392890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79984"/>
                </a:solidFill>
              </a:rPr>
              <a:t>Вопросы для размышления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464"/>
            <a:ext cx="10515600" cy="1100641"/>
          </a:xfrm>
        </p:spPr>
        <p:txBody>
          <a:bodyPr>
            <a:noAutofit/>
          </a:bodyPr>
          <a:lstStyle/>
          <a:p>
            <a:pPr marL="514350" lvl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2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Поделитесь какими-либо новыми знаниями, полученными на этом уроке</a:t>
            </a: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2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о роли, в которой вам будет интересно выступать во время встречи</a:t>
            </a: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D382E-E6DB-8B46-915C-CB6BA16C602B}"/>
              </a:ext>
            </a:extLst>
          </p:cNvPr>
          <p:cNvSpPr txBox="1">
            <a:spLocks/>
          </p:cNvSpPr>
          <p:nvPr/>
        </p:nvSpPr>
        <p:spPr>
          <a:xfrm>
            <a:off x="838200" y="5675274"/>
            <a:ext cx="10515600" cy="619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sz="2200" dirty="0">
                <a:solidFill>
                  <a:srgbClr val="202124"/>
                </a:solidFill>
                <a:latin typeface="Ubuntu Light" panose="020B03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ru-RU" sz="22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вы будете делать, чтобы подготовиться к встрече?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AutoNum type="arabicPeriod"/>
              <a:tabLst>
                <a:tab pos="457200" algn="l"/>
              </a:tabLst>
            </a:pPr>
            <a:endParaRPr lang="en-US" sz="22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1E68B6E-CC9F-024F-9031-01C3AA5C3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333158"/>
              </p:ext>
            </p:extLst>
          </p:nvPr>
        </p:nvGraphicFramePr>
        <p:xfrm>
          <a:off x="973219" y="2675021"/>
          <a:ext cx="9835149" cy="2747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8885">
                  <a:extLst>
                    <a:ext uri="{9D8B030D-6E8A-4147-A177-3AD203B41FA5}">
                      <a16:colId xmlns:a16="http://schemas.microsoft.com/office/drawing/2014/main" val="796954501"/>
                    </a:ext>
                  </a:extLst>
                </a:gridCol>
                <a:gridCol w="1171074">
                  <a:extLst>
                    <a:ext uri="{9D8B030D-6E8A-4147-A177-3AD203B41FA5}">
                      <a16:colId xmlns:a16="http://schemas.microsoft.com/office/drawing/2014/main" val="2663890608"/>
                    </a:ext>
                  </a:extLst>
                </a:gridCol>
                <a:gridCol w="1215190">
                  <a:extLst>
                    <a:ext uri="{9D8B030D-6E8A-4147-A177-3AD203B41FA5}">
                      <a16:colId xmlns:a16="http://schemas.microsoft.com/office/drawing/2014/main" val="3661384557"/>
                    </a:ext>
                  </a:extLst>
                </a:gridCol>
              </a:tblGrid>
              <a:tr h="5494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1799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Ubuntu" panose="020B0504030602030204" pitchFamily="34" charset="0"/>
                        </a:rPr>
                        <a:t>Да</a:t>
                      </a:r>
                    </a:p>
                  </a:txBody>
                  <a:tcPr>
                    <a:solidFill>
                      <a:srgbClr val="1799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Ubuntu" panose="020B0504030602030204" pitchFamily="34" charset="0"/>
                        </a:rPr>
                        <a:t>Нет</a:t>
                      </a:r>
                    </a:p>
                  </a:txBody>
                  <a:tcPr>
                    <a:solidFill>
                      <a:srgbClr val="179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02669"/>
                  </a:ext>
                </a:extLst>
              </a:tr>
              <a:tr h="549442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Ubuntu" panose="020B0504030602030204" pitchFamily="34" charset="0"/>
                        </a:rPr>
                        <a:t>Хотите стать помощником?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587840"/>
                  </a:ext>
                </a:extLst>
              </a:tr>
              <a:tr h="549442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Ubuntu" panose="020B0504030602030204" pitchFamily="34" charset="0"/>
                        </a:rPr>
                        <a:t>Хотите вести протокол?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10601"/>
                  </a:ext>
                </a:extLst>
              </a:tr>
              <a:tr h="549442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Ubuntu" panose="020B0504030602030204" pitchFamily="34" charset="0"/>
                        </a:rPr>
                        <a:t>Хотите следить за выполнением задач членами групп?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285718"/>
                  </a:ext>
                </a:extLst>
              </a:tr>
              <a:tr h="549442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Ubuntu" panose="020B0504030602030204" pitchFamily="34" charset="0"/>
                        </a:rPr>
                        <a:t>Хотите продолжить обсуждение с другими участниками?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0124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C454FA6-2E04-4B75-9D50-71EFE46B1485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63291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7441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Есть вопросы?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2F244F-737F-48EB-B794-0718EFE85CE8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72256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Расскажите нам о себе. </a:t>
            </a:r>
          </a:p>
          <a:p>
            <a:endParaRPr lang="en-US" dirty="0"/>
          </a:p>
          <a:p>
            <a:pPr lvl="1"/>
            <a:r>
              <a:rPr lang="ru-RU" dirty="0"/>
              <a:t>Ф. И. О.</a:t>
            </a:r>
          </a:p>
          <a:p>
            <a:pPr lvl="1"/>
            <a:endParaRPr lang="en-US" dirty="0"/>
          </a:p>
          <a:p>
            <a:pPr lvl="1"/>
            <a:r>
              <a:rPr lang="ru-RU" dirty="0"/>
              <a:t>Поделитесь своим любимым приемом для </a:t>
            </a:r>
            <a:r>
              <a:rPr lang="ru-RU"/>
              <a:t>знакомства </a:t>
            </a:r>
            <a:br>
              <a:rPr lang="en-US"/>
            </a:br>
            <a:r>
              <a:rPr lang="ru-RU"/>
              <a:t>и </a:t>
            </a:r>
            <a:r>
              <a:rPr lang="ru-RU" dirty="0"/>
              <a:t>объединения людей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13D55-3F38-4D87-AD0B-BDCC9DDCA42B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011620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549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Урок 2. Поведение при встрече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8730"/>
            <a:ext cx="8434137" cy="3474794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 урока: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научимся выявлять разные варианты поведения во время встреч;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научимся учитывать эти варианты поведения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 целью успешного проведения встреч.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68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968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16A5F"/>
                </a:solidFill>
              </a:rPr>
              <a:t>Поведение при встрече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13" y="2999471"/>
            <a:ext cx="3025608" cy="1031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ru-RU" sz="2400" b="1" dirty="0">
                <a:solidFill>
                  <a:srgbClr val="016A5F"/>
                </a:solidFill>
              </a:rPr>
              <a:t>Прислушивайтесь друг к другу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DC1DBB-BEA5-E840-B582-4776A7C091DB}"/>
              </a:ext>
            </a:extLst>
          </p:cNvPr>
          <p:cNvSpPr txBox="1">
            <a:spLocks/>
          </p:cNvSpPr>
          <p:nvPr/>
        </p:nvSpPr>
        <p:spPr>
          <a:xfrm>
            <a:off x="4463713" y="3009243"/>
            <a:ext cx="2642938" cy="77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16A5F"/>
                </a:solidFill>
              </a:rPr>
              <a:t>Четко говорите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C38C82-0077-4A4D-987C-2DCBF52E6BA7}"/>
              </a:ext>
            </a:extLst>
          </p:cNvPr>
          <p:cNvSpPr txBox="1">
            <a:spLocks/>
          </p:cNvSpPr>
          <p:nvPr/>
        </p:nvSpPr>
        <p:spPr>
          <a:xfrm>
            <a:off x="7956922" y="3046681"/>
            <a:ext cx="4054566" cy="852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16A5F"/>
                </a:solidFill>
              </a:rPr>
              <a:t>Устраните отвлекающие факторы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1D4810-828F-134F-A8C4-45F5EAFD9C42}"/>
              </a:ext>
            </a:extLst>
          </p:cNvPr>
          <p:cNvSpPr txBox="1">
            <a:spLocks/>
          </p:cNvSpPr>
          <p:nvPr/>
        </p:nvSpPr>
        <p:spPr>
          <a:xfrm>
            <a:off x="180475" y="5117003"/>
            <a:ext cx="4070684" cy="775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16A5F"/>
                </a:solidFill>
              </a:rPr>
              <a:t>Выступайте по очереди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85A0CC-9E25-2647-9F3E-D3795DF69AF5}"/>
              </a:ext>
            </a:extLst>
          </p:cNvPr>
          <p:cNvSpPr txBox="1">
            <a:spLocks/>
          </p:cNvSpPr>
          <p:nvPr/>
        </p:nvSpPr>
        <p:spPr>
          <a:xfrm>
            <a:off x="4078703" y="5117001"/>
            <a:ext cx="3412959" cy="775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16A5F"/>
                </a:solidFill>
              </a:rPr>
              <a:t>Добивайтесь результатов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423A20-DE16-4648-8A63-0EB5A0A9719A}"/>
              </a:ext>
            </a:extLst>
          </p:cNvPr>
          <p:cNvSpPr txBox="1">
            <a:spLocks/>
          </p:cNvSpPr>
          <p:nvPr/>
        </p:nvSpPr>
        <p:spPr>
          <a:xfrm>
            <a:off x="8021052" y="5117001"/>
            <a:ext cx="3926305" cy="775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016A5F"/>
                </a:solidFill>
              </a:rPr>
              <a:t>Соблюдайте сроки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93690-0DC6-6F43-AD13-8475FF786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644" y="4151801"/>
            <a:ext cx="1028700" cy="96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F251BE-3F03-B040-ACDA-6BE14D870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1764" y="1976118"/>
            <a:ext cx="1219200" cy="1206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CD6CD-E9A5-F440-AE0E-1CD46E1EF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3399" y="1991558"/>
            <a:ext cx="647700" cy="977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A9AA8D-5641-1C4A-A9CC-1343613F6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401" y="4141844"/>
            <a:ext cx="1028700" cy="10016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2366A4-3026-FD49-9C3C-3BCB524D6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4672" y="2138575"/>
            <a:ext cx="1441777" cy="10440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4CB4F0-9D5A-504A-889E-DBA943E88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2075" y="4085636"/>
            <a:ext cx="1327484" cy="10578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D8A40B-4675-4D22-9947-E7B42AB2C6F2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065902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/>
          <a:lstStyle/>
          <a:p>
            <a:r>
              <a:rPr lang="ru-RU" dirty="0"/>
              <a:t>Поведение при встрече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67B69-DF83-2E4C-BC8F-69804F93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737" y="3260283"/>
            <a:ext cx="977649" cy="1008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7632D-1A56-0842-8260-FBE2C72E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192" y="3175713"/>
            <a:ext cx="977649" cy="108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41DA9-46A9-D748-9BA3-19994C2F3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502" y="3175713"/>
            <a:ext cx="1158055" cy="1022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9678A-3386-6D4D-A537-14457C037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156" y="3250346"/>
            <a:ext cx="858252" cy="10184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442FF-64B9-4433-A259-1FF4DD7BCF2C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52447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767B69-DF83-2E4C-BC8F-69804F93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86" y="554043"/>
            <a:ext cx="856562" cy="883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7632D-1A56-0842-8260-FBE2C72E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97" y="2123672"/>
            <a:ext cx="719924" cy="799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41DA9-46A9-D748-9BA3-19994C2F3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07" y="3728067"/>
            <a:ext cx="856562" cy="75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9678A-3386-6D4D-A537-14457C037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990" y="5238877"/>
            <a:ext cx="658778" cy="7817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C647AB-7026-2C4D-A94A-D26EC69E3026}"/>
              </a:ext>
            </a:extLst>
          </p:cNvPr>
          <p:cNvSpPr txBox="1">
            <a:spLocks/>
          </p:cNvSpPr>
          <p:nvPr/>
        </p:nvSpPr>
        <p:spPr>
          <a:xfrm>
            <a:off x="1808173" y="575694"/>
            <a:ext cx="3178694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Говорит слишком много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5017AF-966A-194E-BCF7-B44FE5623212}"/>
              </a:ext>
            </a:extLst>
          </p:cNvPr>
          <p:cNvSpPr txBox="1">
            <a:spLocks/>
          </p:cNvSpPr>
          <p:nvPr/>
        </p:nvSpPr>
        <p:spPr>
          <a:xfrm>
            <a:off x="1808173" y="2209341"/>
            <a:ext cx="2765831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Легко отвлекается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6313E3-82CD-CF40-ABB4-2CD7EC7E1865}"/>
              </a:ext>
            </a:extLst>
          </p:cNvPr>
          <p:cNvSpPr txBox="1">
            <a:spLocks/>
          </p:cNvSpPr>
          <p:nvPr/>
        </p:nvSpPr>
        <p:spPr>
          <a:xfrm>
            <a:off x="1808172" y="3789712"/>
            <a:ext cx="3297227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Не испытывает интереса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9F7CE2-FE66-FE4D-A99C-AC713C7B13D9}"/>
              </a:ext>
            </a:extLst>
          </p:cNvPr>
          <p:cNvSpPr txBox="1">
            <a:spLocks/>
          </p:cNvSpPr>
          <p:nvPr/>
        </p:nvSpPr>
        <p:spPr>
          <a:xfrm>
            <a:off x="1808173" y="5273908"/>
            <a:ext cx="3554648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Часто спорит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5CFA50-B314-1241-8714-95ECACD90345}"/>
              </a:ext>
            </a:extLst>
          </p:cNvPr>
          <p:cNvSpPr txBox="1">
            <a:spLocks/>
          </p:cNvSpPr>
          <p:nvPr/>
        </p:nvSpPr>
        <p:spPr>
          <a:xfrm>
            <a:off x="6707346" y="320858"/>
            <a:ext cx="4255742" cy="125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3336A"/>
                </a:solidFill>
              </a:rPr>
              <a:t>Человек с боевым </a:t>
            </a:r>
            <a:br>
              <a:rPr lang="en-US" sz="2000" b="1" dirty="0">
                <a:solidFill>
                  <a:srgbClr val="13336A"/>
                </a:solidFill>
              </a:rPr>
            </a:br>
            <a:r>
              <a:rPr lang="ru-RU" sz="2000" b="1" dirty="0">
                <a:solidFill>
                  <a:srgbClr val="13336A"/>
                </a:solidFill>
              </a:rPr>
              <a:t>характером. Регулярно инициирует дискуссии.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652B62E-A7B2-BA40-B74F-DFEB69DD54EF}"/>
              </a:ext>
            </a:extLst>
          </p:cNvPr>
          <p:cNvSpPr txBox="1">
            <a:spLocks/>
          </p:cNvSpPr>
          <p:nvPr/>
        </p:nvSpPr>
        <p:spPr>
          <a:xfrm>
            <a:off x="6707345" y="1771205"/>
            <a:ext cx="5067559" cy="1544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3336A"/>
                </a:solidFill>
              </a:rPr>
              <a:t>Любит быть в центре внимания, может многое знать о предмете и желает всем об этом поведать или </a:t>
            </a:r>
            <a:br>
              <a:rPr lang="en-US" sz="2000" b="1" dirty="0">
                <a:solidFill>
                  <a:srgbClr val="13336A"/>
                </a:solidFill>
              </a:rPr>
            </a:br>
            <a:r>
              <a:rPr lang="ru-RU" sz="2000" b="1" dirty="0">
                <a:solidFill>
                  <a:srgbClr val="13336A"/>
                </a:solidFill>
              </a:rPr>
              <a:t>с удовольствием много говорит. 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13336A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441D812-27A9-3D43-844E-2194A07F93F1}"/>
              </a:ext>
            </a:extLst>
          </p:cNvPr>
          <p:cNvSpPr txBox="1">
            <a:spLocks/>
          </p:cNvSpPr>
          <p:nvPr/>
        </p:nvSpPr>
        <p:spPr>
          <a:xfrm>
            <a:off x="6707345" y="3429000"/>
            <a:ext cx="5067559" cy="1544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3336A"/>
                </a:solidFill>
              </a:rPr>
              <a:t>Легко отвлекается сам и отвлекает других участников и вас, заводя разговор на посторонние темы.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840F0BF-D0FC-BC44-842E-4921F0224E5D}"/>
              </a:ext>
            </a:extLst>
          </p:cNvPr>
          <p:cNvSpPr txBox="1">
            <a:spLocks/>
          </p:cNvSpPr>
          <p:nvPr/>
        </p:nvSpPr>
        <p:spPr>
          <a:xfrm>
            <a:off x="6707345" y="5177171"/>
            <a:ext cx="5067559" cy="1271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13336A"/>
                </a:solidFill>
              </a:rPr>
              <a:t>Кажется, что человеку скучно, словно ему это не важно. Или же может производить впечатление застенчивого человека.</a:t>
            </a:r>
          </a:p>
          <a:p>
            <a:pPr>
              <a:lnSpc>
                <a:spcPct val="100000"/>
              </a:lnSpc>
            </a:pPr>
            <a:endParaRPr lang="en-US" sz="2000" b="1" dirty="0">
              <a:solidFill>
                <a:srgbClr val="13336A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3BDD70-4A64-4115-BEDB-D7853D2F5963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93283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767B69-DF83-2E4C-BC8F-69804F93F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99" y="406856"/>
            <a:ext cx="719925" cy="742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7632D-1A56-0842-8260-FBE2C72E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74" y="1736382"/>
            <a:ext cx="719924" cy="799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41DA9-46A9-D748-9BA3-19994C2F3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84" y="3062828"/>
            <a:ext cx="856562" cy="75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9678A-3386-6D4D-A537-14457C037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067" y="4808604"/>
            <a:ext cx="658778" cy="7817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C647AB-7026-2C4D-A94A-D26EC69E3026}"/>
              </a:ext>
            </a:extLst>
          </p:cNvPr>
          <p:cNvSpPr txBox="1">
            <a:spLocks/>
          </p:cNvSpPr>
          <p:nvPr/>
        </p:nvSpPr>
        <p:spPr>
          <a:xfrm>
            <a:off x="2056250" y="354123"/>
            <a:ext cx="1713644" cy="947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Говорит слишком много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5017AF-966A-194E-BCF7-B44FE5623212}"/>
              </a:ext>
            </a:extLst>
          </p:cNvPr>
          <p:cNvSpPr txBox="1">
            <a:spLocks/>
          </p:cNvSpPr>
          <p:nvPr/>
        </p:nvSpPr>
        <p:spPr>
          <a:xfrm>
            <a:off x="2056251" y="1822051"/>
            <a:ext cx="185632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Легко отвлекается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6313E3-82CD-CF40-ABB4-2CD7EC7E1865}"/>
              </a:ext>
            </a:extLst>
          </p:cNvPr>
          <p:cNvSpPr txBox="1">
            <a:spLocks/>
          </p:cNvSpPr>
          <p:nvPr/>
        </p:nvSpPr>
        <p:spPr>
          <a:xfrm>
            <a:off x="2056249" y="3124473"/>
            <a:ext cx="2168617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1900" b="1" spc="-20" dirty="0">
                <a:solidFill>
                  <a:srgbClr val="179984"/>
                </a:solidFill>
              </a:rPr>
              <a:t>Не </a:t>
            </a:r>
            <a:br>
              <a:rPr lang="en-US" sz="1900" b="1" spc="-20" dirty="0">
                <a:solidFill>
                  <a:srgbClr val="179984"/>
                </a:solidFill>
              </a:rPr>
            </a:br>
            <a:r>
              <a:rPr lang="ru-RU" sz="1900" b="1" spc="-20" dirty="0">
                <a:solidFill>
                  <a:srgbClr val="179984"/>
                </a:solidFill>
              </a:rPr>
              <a:t>испытывает интереса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9F7CE2-FE66-FE4D-A99C-AC713C7B13D9}"/>
              </a:ext>
            </a:extLst>
          </p:cNvPr>
          <p:cNvSpPr txBox="1">
            <a:spLocks/>
          </p:cNvSpPr>
          <p:nvPr/>
        </p:nvSpPr>
        <p:spPr>
          <a:xfrm>
            <a:off x="2056250" y="4843635"/>
            <a:ext cx="1856320" cy="746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179984"/>
                </a:solidFill>
              </a:rPr>
              <a:t>Часто спорит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5CFA50-B314-1241-8714-95ECACD90345}"/>
              </a:ext>
            </a:extLst>
          </p:cNvPr>
          <p:cNvSpPr txBox="1">
            <a:spLocks/>
          </p:cNvSpPr>
          <p:nvPr/>
        </p:nvSpPr>
        <p:spPr>
          <a:xfrm>
            <a:off x="3889639" y="398020"/>
            <a:ext cx="8125898" cy="1005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Задайте такому человеку вопросы, заставляющие думать и говорить медленнее. </a:t>
            </a: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Прервите его, сказав: «Это интересная идея... Теперь давайте посмотрим, что об этом думает группа».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B462FEA-AD77-BB4B-89A1-E0C440FA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58971" y="2812157"/>
            <a:ext cx="3554648" cy="75624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16A5F"/>
                </a:solidFill>
              </a:rPr>
              <a:t>Что делать?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D38F4B0-80A1-994C-BAD8-1309677A241C}"/>
              </a:ext>
            </a:extLst>
          </p:cNvPr>
          <p:cNvSpPr txBox="1">
            <a:spLocks/>
          </p:cNvSpPr>
          <p:nvPr/>
        </p:nvSpPr>
        <p:spPr>
          <a:xfrm>
            <a:off x="3889639" y="1682485"/>
            <a:ext cx="8125898" cy="1005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Вовлеките такого человека в дискуссию вопросом или назовите </a:t>
            </a:r>
            <a:br>
              <a:rPr lang="en-US" sz="1800" b="1" dirty="0">
                <a:solidFill>
                  <a:srgbClr val="13336A"/>
                </a:solidFill>
              </a:rPr>
            </a:br>
            <a:r>
              <a:rPr lang="ru-RU" sz="1800" b="1" dirty="0">
                <a:solidFill>
                  <a:srgbClr val="13336A"/>
                </a:solidFill>
              </a:rPr>
              <a:t>по имени, чтобы привлечь его внимание.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Если он не переключается с посторонней темы, можно вежливо попросить его поучаствовать в групповой дискуссии.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0D1D225-8810-2F44-92AD-130345F154B1}"/>
              </a:ext>
            </a:extLst>
          </p:cNvPr>
          <p:cNvSpPr txBox="1">
            <a:spLocks/>
          </p:cNvSpPr>
          <p:nvPr/>
        </p:nvSpPr>
        <p:spPr>
          <a:xfrm>
            <a:off x="3889639" y="2942184"/>
            <a:ext cx="8125898" cy="15147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Напомните всем, что здесь безопасно и что каждый вправе уважительно делиться своими мыслями.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Поинтересуйтесь мнением такого человека. Узнайте о его интересах.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13336A"/>
                </a:solidFill>
              </a:rPr>
              <a:t>Обязательно похвалите его, когда он впервые поделится мыслями. И будьте при этом искренни.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131AC06-8593-B543-8E66-A499EE7D9EFB}"/>
              </a:ext>
            </a:extLst>
          </p:cNvPr>
          <p:cNvSpPr txBox="1">
            <a:spLocks/>
          </p:cNvSpPr>
          <p:nvPr/>
        </p:nvSpPr>
        <p:spPr>
          <a:xfrm>
            <a:off x="3889639" y="4843635"/>
            <a:ext cx="8125898" cy="15147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13336A"/>
                </a:solidFill>
              </a:rPr>
              <a:t>Контролируйте свои эмоции. Не позволяйте идти у них на </a:t>
            </a:r>
            <a:r>
              <a:rPr lang="ru-RU" sz="1700" b="1">
                <a:solidFill>
                  <a:srgbClr val="13336A"/>
                </a:solidFill>
              </a:rPr>
              <a:t>поводу </a:t>
            </a:r>
            <a:br>
              <a:rPr lang="en-US" sz="1700" b="1">
                <a:solidFill>
                  <a:srgbClr val="13336A"/>
                </a:solidFill>
              </a:rPr>
            </a:br>
            <a:r>
              <a:rPr lang="ru-RU" sz="1700" b="1">
                <a:solidFill>
                  <a:srgbClr val="13336A"/>
                </a:solidFill>
              </a:rPr>
              <a:t>и </a:t>
            </a:r>
            <a:r>
              <a:rPr lang="ru-RU" sz="1700" b="1" dirty="0">
                <a:solidFill>
                  <a:srgbClr val="13336A"/>
                </a:solidFill>
              </a:rPr>
              <a:t>группе тоже. </a:t>
            </a: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13336A"/>
                </a:solidFill>
              </a:rPr>
              <a:t>Рассмотрите доводы такого человека, чтобы понять его мнение. Выразите согласие, а затем переведите разговор на </a:t>
            </a:r>
            <a:r>
              <a:rPr lang="ru-RU" sz="1700" b="1">
                <a:solidFill>
                  <a:srgbClr val="13336A"/>
                </a:solidFill>
              </a:rPr>
              <a:t>какую-то </a:t>
            </a:r>
            <a:br>
              <a:rPr lang="en-US" sz="1700" b="1">
                <a:solidFill>
                  <a:srgbClr val="13336A"/>
                </a:solidFill>
              </a:rPr>
            </a:br>
            <a:r>
              <a:rPr lang="ru-RU" sz="1700" b="1">
                <a:solidFill>
                  <a:srgbClr val="13336A"/>
                </a:solidFill>
              </a:rPr>
              <a:t>другую </a:t>
            </a:r>
            <a:r>
              <a:rPr lang="ru-RU" sz="1700" b="1" dirty="0">
                <a:solidFill>
                  <a:srgbClr val="13336A"/>
                </a:solidFill>
              </a:rPr>
              <a:t>тему.</a:t>
            </a:r>
          </a:p>
          <a:p>
            <a:pPr marL="342900" indent="-3429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13336A"/>
                </a:solidFill>
              </a:rPr>
              <a:t>В крайнем случае поговорите с человеком наедине во время перерыва. Постарайтесь выяснить, что его беспокоит. Определите, можете ли вы поспособствовать сотрудничеству.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FD59B7-0D40-E846-9763-F8DEDC4C71BC}"/>
              </a:ext>
            </a:extLst>
          </p:cNvPr>
          <p:cNvCxnSpPr/>
          <p:nvPr/>
        </p:nvCxnSpPr>
        <p:spPr>
          <a:xfrm>
            <a:off x="908770" y="1435700"/>
            <a:ext cx="11395524" cy="0"/>
          </a:xfrm>
          <a:prstGeom prst="line">
            <a:avLst/>
          </a:prstGeom>
          <a:ln w="28575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CD26B6-48F9-E044-A150-AF6E43AA3BAD}"/>
              </a:ext>
            </a:extLst>
          </p:cNvPr>
          <p:cNvCxnSpPr/>
          <p:nvPr/>
        </p:nvCxnSpPr>
        <p:spPr>
          <a:xfrm>
            <a:off x="908770" y="2895532"/>
            <a:ext cx="11395524" cy="0"/>
          </a:xfrm>
          <a:prstGeom prst="line">
            <a:avLst/>
          </a:prstGeom>
          <a:ln w="28575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0C8D5D-756F-864D-8B9E-5CF05BBE3399}"/>
              </a:ext>
            </a:extLst>
          </p:cNvPr>
          <p:cNvCxnSpPr/>
          <p:nvPr/>
        </p:nvCxnSpPr>
        <p:spPr>
          <a:xfrm>
            <a:off x="908770" y="4708290"/>
            <a:ext cx="11395524" cy="0"/>
          </a:xfrm>
          <a:prstGeom prst="line">
            <a:avLst/>
          </a:prstGeom>
          <a:ln w="28575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8FA753-A8DD-874D-B35C-136D475746F2}"/>
              </a:ext>
            </a:extLst>
          </p:cNvPr>
          <p:cNvCxnSpPr/>
          <p:nvPr/>
        </p:nvCxnSpPr>
        <p:spPr>
          <a:xfrm>
            <a:off x="748350" y="144379"/>
            <a:ext cx="0" cy="6545179"/>
          </a:xfrm>
          <a:prstGeom prst="line">
            <a:avLst/>
          </a:prstGeom>
          <a:ln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1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/>
          <a:lstStyle/>
          <a:p>
            <a:r>
              <a:rPr lang="ru-RU" dirty="0"/>
              <a:t>Поведение при встрече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A1B9E-A34F-422D-A568-786F1F10A564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62518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179984"/>
                </a:solidFill>
              </a:rPr>
              <a:t>Вопросы для размышления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6464"/>
            <a:ext cx="10710333" cy="4886411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Поделитесь какими-либо новыми знаниями, полученными на этом уроке</a:t>
            </a: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3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300" spc="-9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о поведении, которое вы можете продемонстрировать во время встречи. Вспомните о том, с чем вам довелось столкнуться на встречах</a:t>
            </a:r>
            <a:r>
              <a:rPr lang="ru-RU" sz="2300" spc="-9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2300" spc="-9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spc="-9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300" spc="-9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о том, что вы обычно делаете. Просмотрите эти ответы с наставником, другом, членом семьи или сотрудником Специальной Олимпиады, чтобы определить свое поведение во время встреч.</a:t>
            </a: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3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3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что-то такое, что вы хотите оставить, проанализировав свое поведение? Почему?</a:t>
            </a: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3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3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ли что-то такое, что вы хотите улучшить, проанализировав свое поведение? Почему?</a:t>
            </a: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3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3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07DC0-182E-4D53-A601-14B7C104E5B5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977095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7441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Есть вопросы?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07BBF-9248-4611-820D-DBB4CAC4B06F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907523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549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Урок 3. Совет атлетов-лидеров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8730"/>
            <a:ext cx="8434137" cy="3474794"/>
          </a:xfrm>
        </p:spPr>
        <p:txBody>
          <a:bodyPr>
            <a:no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 урока: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Изучите определение Совета атлетов-лидеров (САЛ).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Узнайте о трех основных обязанностях членов САЛ.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b="1" dirty="0">
                <a:solidFill>
                  <a:schemeClr val="bg1"/>
                </a:solidFill>
              </a:rPr>
              <a:t>Узнайте о деятельности САЛ.</a:t>
            </a:r>
            <a:endParaRPr lang="en-US" sz="3200" b="1" dirty="0">
              <a:solidFill>
                <a:schemeClr val="bg1"/>
              </a:solidFill>
            </a:endParaRPr>
          </a:p>
          <a:p>
            <a:pPr marL="0" marR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6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Что такое САЛ?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611"/>
            <a:ext cx="11065042" cy="4565735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600" b="1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информировать других атлетов и лидеров Программ о том, что происходит в их сферах;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b="1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600" b="1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высказывать мнения своих коллег по важным вопросам, связанным со Специальной Олимпиадой;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b="1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600" b="1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разрабатывать, планировать и реализовывать проекты;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b="1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600" b="1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служить связующим звеном между различными структурами организации, обеспечивая поддержку и передачу опыта;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b="1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600" b="1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обучаться лидерству и приобретать опыт в этой области. </a:t>
            </a:r>
            <a:endParaRPr lang="ru-RU" sz="2600" b="1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2CB542-88CF-814A-A743-596E5ABB8E1F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Этот совет представляет собой структуру, созданную для атлетов, чтобы: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4BA4B-6081-439F-815B-0AB0DAFE91B3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16656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570"/>
            <a:ext cx="10515600" cy="3180328"/>
          </a:xfrm>
        </p:spPr>
        <p:txBody>
          <a:bodyPr/>
          <a:lstStyle/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С уважением относитесь к говорящему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Принимайте активное участие в занятии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Задавайте вопросы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Старайтесь не отвлекаться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310521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179984"/>
                </a:solidFill>
              </a:rPr>
              <a:t>от атлетов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EB3625-557D-40FA-9042-FB931B5801BD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403560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30BA-B094-504D-800B-F60B73BD2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2" y="1231237"/>
            <a:ext cx="5856514" cy="45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b="1" dirty="0">
                <a:solidFill>
                  <a:srgbClr val="016A5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Глобальный Совет атлетов-лидеров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A7B8B0-627E-634F-9DF8-A03A57653CBB}"/>
              </a:ext>
            </a:extLst>
          </p:cNvPr>
          <p:cNvSpPr txBox="1">
            <a:spLocks/>
          </p:cNvSpPr>
          <p:nvPr/>
        </p:nvSpPr>
        <p:spPr>
          <a:xfrm>
            <a:off x="3679372" y="1569269"/>
            <a:ext cx="5856514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Штаб-квартира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0ED13E0-2AAE-CC4C-9170-0606E51AAD82}"/>
              </a:ext>
            </a:extLst>
          </p:cNvPr>
          <p:cNvSpPr txBox="1">
            <a:spLocks/>
          </p:cNvSpPr>
          <p:nvPr/>
        </p:nvSpPr>
        <p:spPr>
          <a:xfrm>
            <a:off x="4479471" y="2450149"/>
            <a:ext cx="6138222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100" b="1" dirty="0">
                <a:solidFill>
                  <a:srgbClr val="FDB7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Совет атлетов-лидеров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0D00A7-026C-8C4F-B555-DA6456A85E74}"/>
              </a:ext>
            </a:extLst>
          </p:cNvPr>
          <p:cNvSpPr txBox="1">
            <a:spLocks/>
          </p:cNvSpPr>
          <p:nvPr/>
        </p:nvSpPr>
        <p:spPr>
          <a:xfrm>
            <a:off x="4479471" y="2805929"/>
            <a:ext cx="5856514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F2AE1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Регионы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D2F04C-9ADE-7546-96B3-16B60A40D7BE}"/>
              </a:ext>
            </a:extLst>
          </p:cNvPr>
          <p:cNvSpPr txBox="1">
            <a:spLocks/>
          </p:cNvSpPr>
          <p:nvPr/>
        </p:nvSpPr>
        <p:spPr>
          <a:xfrm>
            <a:off x="5018314" y="3951515"/>
            <a:ext cx="5856514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100" b="1" dirty="0">
                <a:solidFill>
                  <a:srgbClr val="1333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Совет атлетов-лидеров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ABD4E4-5716-464B-9163-6CE03C6F0428}"/>
              </a:ext>
            </a:extLst>
          </p:cNvPr>
          <p:cNvSpPr txBox="1">
            <a:spLocks/>
          </p:cNvSpPr>
          <p:nvPr/>
        </p:nvSpPr>
        <p:spPr>
          <a:xfrm>
            <a:off x="5018314" y="4289547"/>
            <a:ext cx="5856514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1333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6FE68A-5ECF-0B42-9D2C-D16EBE00A7C8}"/>
              </a:ext>
            </a:extLst>
          </p:cNvPr>
          <p:cNvSpPr txBox="1">
            <a:spLocks/>
          </p:cNvSpPr>
          <p:nvPr/>
        </p:nvSpPr>
        <p:spPr>
          <a:xfrm>
            <a:off x="5459185" y="5474940"/>
            <a:ext cx="5336061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100" b="1" dirty="0">
                <a:solidFill>
                  <a:srgbClr val="1BC4F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Местный Совет атлетов-лидеров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F9DDAE-68D5-8248-94A1-83CE3CBF8029}"/>
              </a:ext>
            </a:extLst>
          </p:cNvPr>
          <p:cNvSpPr txBox="1">
            <a:spLocks/>
          </p:cNvSpPr>
          <p:nvPr/>
        </p:nvSpPr>
        <p:spPr>
          <a:xfrm>
            <a:off x="5459186" y="5812972"/>
            <a:ext cx="5856514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23C6F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Промежуточные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782100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05" y="46494"/>
            <a:ext cx="12443847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179984"/>
                </a:solidFill>
              </a:rPr>
              <a:t>Задание № 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200B1-8A81-0942-9362-C88CAFD8BCD0}"/>
              </a:ext>
            </a:extLst>
          </p:cNvPr>
          <p:cNvCxnSpPr>
            <a:cxnSpLocks/>
          </p:cNvCxnSpPr>
          <p:nvPr/>
        </p:nvCxnSpPr>
        <p:spPr>
          <a:xfrm>
            <a:off x="986726" y="1205378"/>
            <a:ext cx="0" cy="5061327"/>
          </a:xfrm>
          <a:prstGeom prst="line">
            <a:avLst/>
          </a:prstGeom>
          <a:ln w="635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Изображение потолка, помещения, человека и стены&#10;&#10;Описание, созданное автоматически">
            <a:extLst>
              <a:ext uri="{FF2B5EF4-FFF2-40B4-BE49-F238E27FC236}">
                <a16:creationId xmlns:a16="http://schemas.microsoft.com/office/drawing/2014/main" id="{6287163C-8888-AD4C-BCB4-00BC5F52D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408" b="8882"/>
          <a:stretch/>
        </p:blipFill>
        <p:spPr>
          <a:xfrm>
            <a:off x="1210160" y="1205378"/>
            <a:ext cx="11380495" cy="50613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11C36-5FAA-F844-871D-E225374264D4}"/>
              </a:ext>
            </a:extLst>
          </p:cNvPr>
          <p:cNvCxnSpPr>
            <a:cxnSpLocks/>
          </p:cNvCxnSpPr>
          <p:nvPr/>
        </p:nvCxnSpPr>
        <p:spPr>
          <a:xfrm>
            <a:off x="11680556" y="1205378"/>
            <a:ext cx="0" cy="5061327"/>
          </a:xfrm>
          <a:prstGeom prst="line">
            <a:avLst/>
          </a:prstGeom>
          <a:ln w="2540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31A9E8-9F01-43FA-A272-965191049135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281977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Обязанности САЛ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93" y="4006184"/>
            <a:ext cx="3326636" cy="699589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sz="3000" b="1" dirty="0">
                <a:solidFill>
                  <a:srgbClr val="13336A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РУКОВОДИТЬ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FB6AEE-40B4-9444-8650-1FE478CA86BB}"/>
              </a:ext>
            </a:extLst>
          </p:cNvPr>
          <p:cNvSpPr txBox="1">
            <a:spLocks/>
          </p:cNvSpPr>
          <p:nvPr/>
        </p:nvSpPr>
        <p:spPr>
          <a:xfrm>
            <a:off x="464457" y="4619795"/>
            <a:ext cx="3727308" cy="1148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2400" dirty="0">
                <a:ea typeface="Times New Roman" panose="02020603050405020304" pitchFamily="18" charset="0"/>
                <a:cs typeface="Arial" panose="020B0604020202020204" pitchFamily="34" charset="0"/>
              </a:rPr>
              <a:t>Программой Специальной Олимпиады, вверенной членам совета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5DD42-ECA8-CD48-ABA6-AF685BAE0A88}"/>
              </a:ext>
            </a:extLst>
          </p:cNvPr>
          <p:cNvSpPr txBox="1">
            <a:spLocks/>
          </p:cNvSpPr>
          <p:nvPr/>
        </p:nvSpPr>
        <p:spPr>
          <a:xfrm>
            <a:off x="4191764" y="4006184"/>
            <a:ext cx="4197494" cy="699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3000" b="1" dirty="0">
                <a:ea typeface="Times New Roman" panose="02020603050405020304" pitchFamily="18" charset="0"/>
                <a:cs typeface="Arial" panose="020B0604020202020204" pitchFamily="34" charset="0"/>
              </a:rPr>
              <a:t>ДАВАТЬ ВОЗМОЖНОСТЬ РАЗВИВАТЬСЯ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470448-C15F-C646-B7E8-06D70A9A956D}"/>
              </a:ext>
            </a:extLst>
          </p:cNvPr>
          <p:cNvSpPr txBox="1">
            <a:spLocks/>
          </p:cNvSpPr>
          <p:nvPr/>
        </p:nvSpPr>
        <p:spPr>
          <a:xfrm>
            <a:off x="4438507" y="5243909"/>
            <a:ext cx="3704008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2400" dirty="0">
                <a:ea typeface="Times New Roman" panose="02020603050405020304" pitchFamily="18" charset="0"/>
                <a:cs typeface="Arial" panose="020B0604020202020204" pitchFamily="34" charset="0"/>
              </a:rPr>
              <a:t>атлетам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4ED3A6-F9AB-B34B-A84D-E557142DAC95}"/>
              </a:ext>
            </a:extLst>
          </p:cNvPr>
          <p:cNvSpPr txBox="1">
            <a:spLocks/>
          </p:cNvSpPr>
          <p:nvPr/>
        </p:nvSpPr>
        <p:spPr>
          <a:xfrm>
            <a:off x="8538410" y="4006184"/>
            <a:ext cx="2979821" cy="699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ru-RU" sz="3000" b="1" dirty="0">
                <a:solidFill>
                  <a:srgbClr val="016A5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ЗАЩИЩАТЬ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4A4B7-D252-7C4D-AA60-16222636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72" y="2044968"/>
            <a:ext cx="1804076" cy="16544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982A8D-986A-6640-A3E8-B47C3B238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675" y="2463917"/>
            <a:ext cx="2363878" cy="123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C6C522-B5B7-B34D-861B-328721ADF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854" y="2260055"/>
            <a:ext cx="1993231" cy="1439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D72BB9-9860-4181-B023-EDA503DEDEE2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764217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179984"/>
                </a:solidFill>
              </a:rPr>
              <a:t>Задание № 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11BBB8-03E0-424B-A834-0766D58B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68" y="1691563"/>
            <a:ext cx="8181474" cy="3474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Дженна — член САЛ и атлетка, </a:t>
            </a:r>
            <a:r>
              <a:rPr lang="ru-RU" b="1"/>
              <a:t>играющая </a:t>
            </a:r>
            <a:br>
              <a:rPr lang="en-US" b="1"/>
            </a:br>
            <a:r>
              <a:rPr lang="ru-RU" b="1"/>
              <a:t>на </a:t>
            </a:r>
            <a:r>
              <a:rPr lang="ru-RU" b="1" dirty="0"/>
              <a:t>Специальной Олимпиаде в бочче. 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85000"/>
              </a:lnSpc>
              <a:buNone/>
            </a:pPr>
            <a:r>
              <a:rPr lang="ru-RU" sz="2700" dirty="0"/>
              <a:t>Она слышала, как два атлета выразили обеспокоенность по поводу того, что у них мало возможностей для участия в соревнованиях. Дженна хотела бы поделиться этими сведениями с остальными членами Совета</a:t>
            </a:r>
            <a:r>
              <a:rPr lang="ru-RU" sz="2700"/>
              <a:t>, </a:t>
            </a:r>
            <a:br>
              <a:rPr lang="en-US" sz="2700"/>
            </a:br>
            <a:r>
              <a:rPr lang="ru-RU" sz="2700"/>
              <a:t>но </a:t>
            </a:r>
            <a:r>
              <a:rPr lang="ru-RU" sz="2700" dirty="0"/>
              <a:t>она не уверена, все ли разделяют эти чувства.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643E92-6F1A-C34F-A218-D75B3BD87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180" y="1892968"/>
            <a:ext cx="1398584" cy="443781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0A14F8-44BA-2F45-8BA9-311F0213D1F3}"/>
              </a:ext>
            </a:extLst>
          </p:cNvPr>
          <p:cNvSpPr txBox="1">
            <a:spLocks/>
          </p:cNvSpPr>
          <p:nvPr/>
        </p:nvSpPr>
        <p:spPr>
          <a:xfrm>
            <a:off x="3721768" y="5524748"/>
            <a:ext cx="8181474" cy="426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179984"/>
                </a:solidFill>
              </a:rPr>
              <a:t>Что бы вы посоветовали сделать Дженне?</a:t>
            </a:r>
            <a:endParaRPr lang="en-US" dirty="0">
              <a:solidFill>
                <a:srgbClr val="17998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4C278-90F5-4B41-B199-0AA4C75BDF79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037636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179984"/>
                </a:solidFill>
              </a:rPr>
              <a:t>Задание № 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11BBB8-03E0-424B-A834-0766D58B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768" y="1691564"/>
            <a:ext cx="8181474" cy="3056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Команда Специальной Олимпиады в Макао планирует провести Национальные игры. </a:t>
            </a:r>
            <a:endParaRPr lang="en-US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/>
              <a:t>Член САЛ Ван участвовала в некоторых дискуссиях по планированию. У нее есть </a:t>
            </a:r>
            <a:br>
              <a:rPr lang="en-US" dirty="0"/>
            </a:br>
            <a:r>
              <a:rPr lang="ru-RU" dirty="0"/>
              <a:t>много идей о том, как привлечь к участию атлетов-лидеров во время игр. 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0A14F8-44BA-2F45-8BA9-311F0213D1F3}"/>
              </a:ext>
            </a:extLst>
          </p:cNvPr>
          <p:cNvSpPr txBox="1">
            <a:spLocks/>
          </p:cNvSpPr>
          <p:nvPr/>
        </p:nvSpPr>
        <p:spPr>
          <a:xfrm>
            <a:off x="3721768" y="5524748"/>
            <a:ext cx="8181474" cy="426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179984"/>
                </a:solidFill>
              </a:rPr>
              <a:t>Что бы вы посоветовали сделать Ван?</a:t>
            </a:r>
            <a:endParaRPr lang="en-US" dirty="0">
              <a:solidFill>
                <a:srgbClr val="179984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DF4E7-37E7-C649-8365-9C1E019BC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59" y="1931319"/>
            <a:ext cx="2726283" cy="3844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32B34-A965-4226-AC0E-27E92793F735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002989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rgbClr val="179984"/>
                </a:solidFill>
              </a:rPr>
              <a:t>Деятельность САЛ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D5AFB6-6FCB-2E46-A6DE-B7E8F15E7C43}"/>
              </a:ext>
            </a:extLst>
          </p:cNvPr>
          <p:cNvSpPr txBox="1">
            <a:spLocks/>
          </p:cNvSpPr>
          <p:nvPr/>
        </p:nvSpPr>
        <p:spPr>
          <a:xfrm>
            <a:off x="838200" y="2389662"/>
            <a:ext cx="2735179" cy="523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Участники</a:t>
            </a:r>
            <a:endParaRPr lang="en-US" b="1" dirty="0">
              <a:solidFill>
                <a:srgbClr val="179984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9A5F1C-670A-694E-B23B-26EC9F442E76}"/>
              </a:ext>
            </a:extLst>
          </p:cNvPr>
          <p:cNvSpPr txBox="1">
            <a:spLocks/>
          </p:cNvSpPr>
          <p:nvPr/>
        </p:nvSpPr>
        <p:spPr>
          <a:xfrm>
            <a:off x="7749197" y="2389662"/>
            <a:ext cx="3729788" cy="523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Выбор участников</a:t>
            </a:r>
            <a:endParaRPr lang="en-US" b="1" dirty="0">
              <a:solidFill>
                <a:srgbClr val="179984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A2F4C9-0535-DA4C-91F4-86F90832DF1A}"/>
              </a:ext>
            </a:extLst>
          </p:cNvPr>
          <p:cNvSpPr txBox="1">
            <a:spLocks/>
          </p:cNvSpPr>
          <p:nvPr/>
        </p:nvSpPr>
        <p:spPr>
          <a:xfrm>
            <a:off x="2205789" y="3544694"/>
            <a:ext cx="2735179" cy="523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Срок</a:t>
            </a:r>
            <a:endParaRPr lang="en-US" b="1" dirty="0">
              <a:solidFill>
                <a:srgbClr val="179984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D5C635-7198-6441-87CE-B62376AF9062}"/>
              </a:ext>
            </a:extLst>
          </p:cNvPr>
          <p:cNvSpPr txBox="1">
            <a:spLocks/>
          </p:cNvSpPr>
          <p:nvPr/>
        </p:nvSpPr>
        <p:spPr>
          <a:xfrm>
            <a:off x="6039854" y="3544694"/>
            <a:ext cx="3729788" cy="523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Встречи</a:t>
            </a:r>
            <a:endParaRPr lang="en-US" b="1" dirty="0">
              <a:solidFill>
                <a:srgbClr val="179984"/>
              </a:solidFill>
              <a:ea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6C8C3D-955E-6C41-9F56-F68C2DDB4F61}"/>
              </a:ext>
            </a:extLst>
          </p:cNvPr>
          <p:cNvSpPr txBox="1">
            <a:spLocks/>
          </p:cNvSpPr>
          <p:nvPr/>
        </p:nvSpPr>
        <p:spPr>
          <a:xfrm>
            <a:off x="3834637" y="4738075"/>
            <a:ext cx="3729788" cy="523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Наставники</a:t>
            </a:r>
            <a:endParaRPr lang="en-US" b="1" dirty="0">
              <a:solidFill>
                <a:srgbClr val="179984"/>
              </a:solidFill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BAE225-5C2C-4DC5-B8B4-1E0D01DA3BC3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4287058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888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179984"/>
                </a:solidFill>
              </a:rPr>
              <a:t>Деятельность САЛ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76EEF-C697-C94F-B604-54B05AFC1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3611"/>
            <a:ext cx="10756037" cy="4068431"/>
          </a:xfrm>
        </p:spPr>
        <p:txBody>
          <a:bodyPr>
            <a:noAutofit/>
          </a:bodyPr>
          <a:lstStyle/>
          <a:p>
            <a:pPr marL="0" lvl="0" indent="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состав всех САЛ должны входить следующие лица.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b="1" dirty="0">
              <a:solidFill>
                <a:srgbClr val="17998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300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Председатель: </a:t>
            </a:r>
            <a:r>
              <a:rPr lang="ru-RU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председатель руководит САЛ, сотрудничает с персоналом Программы Специальной Олимпиады, подготавливает повестку дня, помогает устраивать звонки и встречи и регулярно в них участвует.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300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Вице-председатель: </a:t>
            </a:r>
            <a:r>
              <a:rPr lang="ru-RU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вице-председатель взаимодействует </a:t>
            </a:r>
            <a:br>
              <a:rPr lang="en-US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председателем и замещает его, когда тот недоступен.</a:t>
            </a: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endParaRPr lang="en-US" sz="2000" b="1" dirty="0">
              <a:solidFill>
                <a:srgbClr val="17998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tabLst>
                <a:tab pos="457200" algn="l"/>
              </a:tabLst>
            </a:pPr>
            <a:r>
              <a:rPr lang="ru-RU" sz="2300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Секретарь: </a:t>
            </a:r>
            <a:r>
              <a:rPr lang="ru-RU" sz="23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секретарь проверяет присутствие участников во время звонков и встреч, своевременно распространяет протоколы всех звонков/встреч с привлечением помощника и своевременно распространяет программу предстоящих звонков и встреч.</a:t>
            </a:r>
            <a:endParaRPr lang="en-US" sz="2300" dirty="0">
              <a:latin typeface="Ubuntu Light" panose="020B03040306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6A618B-1710-5141-AB8B-DF000CB6E802}"/>
              </a:ext>
            </a:extLst>
          </p:cNvPr>
          <p:cNvSpPr txBox="1">
            <a:spLocks/>
          </p:cNvSpPr>
          <p:nvPr/>
        </p:nvSpPr>
        <p:spPr>
          <a:xfrm>
            <a:off x="838200" y="1434011"/>
            <a:ext cx="10515600" cy="458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Лидерство</a:t>
            </a:r>
            <a:endParaRPr lang="en-US" b="1" dirty="0">
              <a:solidFill>
                <a:srgbClr val="179984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0CB87-DB2F-4DE6-8ED5-ED9E6F19CC7F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404057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179984"/>
                </a:solidFill>
              </a:rPr>
              <a:t>Совет атлетов-лидеров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8C1AF-0657-B34C-A587-818C5447A8DD}"/>
              </a:ext>
            </a:extLst>
          </p:cNvPr>
          <p:cNvSpPr txBox="1">
            <a:spLocks/>
          </p:cNvSpPr>
          <p:nvPr/>
        </p:nvSpPr>
        <p:spPr>
          <a:xfrm>
            <a:off x="838200" y="2829674"/>
            <a:ext cx="10515600" cy="2015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solidFill>
                  <a:srgbClr val="17998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ОПРОС: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  <a:tabLst>
                <a:tab pos="457200" algn="l"/>
              </a:tabLst>
            </a:pPr>
            <a:r>
              <a:rPr lang="ru-RU" b="1" dirty="0">
                <a:ea typeface="Times New Roman" panose="02020603050405020304" pitchFamily="18" charset="0"/>
              </a:rPr>
              <a:t>проверьте правильность понимания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2E1C0-963A-4DB4-98BC-40DCD789A60F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88903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7441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Есть вопросы?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567A0-CE4F-40B5-BDCB-44C4ED2B3148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674066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2549"/>
            <a:ext cx="10515600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Урок 4. Комитеты и совет директоров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8730"/>
            <a:ext cx="8434137" cy="347479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План урока: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Узнайте о назначении комитета.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Узнайте о назначении совета директоров.</a:t>
            </a:r>
          </a:p>
        </p:txBody>
      </p:sp>
    </p:spTree>
    <p:extLst>
      <p:ext uri="{BB962C8B-B14F-4D97-AF65-F5344CB8AC3E}">
        <p14:creationId xmlns:p14="http://schemas.microsoft.com/office/powerpoint/2010/main" val="793825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690"/>
            <a:ext cx="10515600" cy="4296203"/>
          </a:xfrm>
        </p:spPr>
        <p:txBody>
          <a:bodyPr>
            <a:normAutofit fontScale="77500" lnSpcReduction="20000"/>
          </a:bodyPr>
          <a:lstStyle/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Будьте внимательны.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Будьте готовы помочь участникам-атлетам, если они об этом попросят.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Не говорите за атлетов; оказывайте помощь только в том случае, если атлет вас об этом просит. 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Не говорите от лица атлетов и не предполагайте, что им нужна помощь, — спросите их.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Будьте энергичны и позитивны.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dirty="0">
                <a:latin typeface="Ubuntu Light" panose="020B0304030602030204" pitchFamily="34" charset="0"/>
              </a:rPr>
              <a:t>Старайтесь не отвлекаться.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310521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179984"/>
                </a:solidFill>
              </a:rPr>
              <a:t>от наставников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561F9-9B83-4EDA-A6B0-EBDBEAEBB78B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34247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05" y="46494"/>
            <a:ext cx="12443847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179984"/>
                </a:solidFill>
              </a:rPr>
              <a:t>Что такое комитет Специальной Олимпиады?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200B1-8A81-0942-9362-C88CAFD8BCD0}"/>
              </a:ext>
            </a:extLst>
          </p:cNvPr>
          <p:cNvCxnSpPr>
            <a:cxnSpLocks/>
          </p:cNvCxnSpPr>
          <p:nvPr/>
        </p:nvCxnSpPr>
        <p:spPr>
          <a:xfrm>
            <a:off x="986726" y="1205378"/>
            <a:ext cx="0" cy="5061327"/>
          </a:xfrm>
          <a:prstGeom prst="line">
            <a:avLst/>
          </a:prstGeom>
          <a:ln w="635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4D3AB09-036B-0C4A-B4BA-784433902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02" b="9123"/>
          <a:stretch/>
        </p:blipFill>
        <p:spPr>
          <a:xfrm>
            <a:off x="1210160" y="1205378"/>
            <a:ext cx="9616519" cy="506132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11C36-5FAA-F844-871D-E225374264D4}"/>
              </a:ext>
            </a:extLst>
          </p:cNvPr>
          <p:cNvCxnSpPr>
            <a:cxnSpLocks/>
          </p:cNvCxnSpPr>
          <p:nvPr/>
        </p:nvCxnSpPr>
        <p:spPr>
          <a:xfrm>
            <a:off x="11680556" y="1205378"/>
            <a:ext cx="0" cy="5061327"/>
          </a:xfrm>
          <a:prstGeom prst="line">
            <a:avLst/>
          </a:prstGeom>
          <a:ln w="2540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2A0F03-67FD-44F9-A0DD-B0DE7105274D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358646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>
            <a:noAutofit/>
          </a:bodyPr>
          <a:lstStyle/>
          <a:p>
            <a:r>
              <a:rPr lang="ru-RU" dirty="0"/>
              <a:t>Комитеты и совет директоров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CD6C9E-B840-EA48-A01A-7FA04115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6485"/>
            <a:ext cx="10515600" cy="3077831"/>
          </a:xfrm>
        </p:spPr>
        <p:txBody>
          <a:bodyPr>
            <a:noAutofit/>
          </a:bodyPr>
          <a:lstStyle/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Что нужно, чтобы стать хорошим членом комитета? 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Каковы обязанности всех членов комитета?</a:t>
            </a: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Мы должны предложить не менее пяти обязанностей</a:t>
            </a:r>
            <a:r>
              <a:rPr lang="ru-RU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давайте попробуем предложить семь! </a:t>
            </a:r>
          </a:p>
          <a:p>
            <a:pPr marL="0" marR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Каждый может написать свои идеи в окне чата.</a:t>
            </a:r>
            <a:endParaRPr lang="en-US" dirty="0"/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95BDB-1CB6-4995-8977-204DE51C08CE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663649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>
            <a:noAutofit/>
          </a:bodyPr>
          <a:lstStyle/>
          <a:p>
            <a:r>
              <a:rPr lang="ru-RU" dirty="0"/>
              <a:t>Комитеты и совет директоров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CD6C9E-B840-EA48-A01A-7FA04115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4145"/>
            <a:ext cx="10515600" cy="4216820"/>
          </a:xfrm>
        </p:spPr>
        <p:txBody>
          <a:bodyPr>
            <a:noAutofit/>
          </a:bodyPr>
          <a:lstStyle/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Выслушивает мысли каждого.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Изучает ситуацию и узнает о проблемах.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Составляет список эффективных и неэффективных </a:t>
            </a:r>
            <a:r>
              <a:rPr lang="ru-RU" sz="2700">
                <a:latin typeface="Ubuntu Light" panose="020B0304030602030204" pitchFamily="34" charset="0"/>
                <a:ea typeface="Calibri" panose="020F0502020204030204" pitchFamily="34" charset="0"/>
              </a:rPr>
              <a:t>мер </a:t>
            </a:r>
            <a:br>
              <a:rPr lang="en-US" sz="2700">
                <a:latin typeface="Ubuntu Light" panose="020B0304030602030204" pitchFamily="34" charset="0"/>
                <a:ea typeface="Calibri" panose="020F0502020204030204" pitchFamily="34" charset="0"/>
              </a:rPr>
            </a:br>
            <a:r>
              <a:rPr lang="ru-RU" sz="2700">
                <a:latin typeface="Ubuntu Light" panose="020B0304030602030204" pitchFamily="34" charset="0"/>
                <a:ea typeface="Calibri" panose="020F0502020204030204" pitchFamily="34" charset="0"/>
              </a:rPr>
              <a:t>с </a:t>
            </a: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обоснованием.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Собирает мнения других лиц, не входящих в </a:t>
            </a:r>
            <a:r>
              <a:rPr lang="ru-RU" sz="2700">
                <a:latin typeface="Ubuntu Light" panose="020B0304030602030204" pitchFamily="34" charset="0"/>
                <a:ea typeface="Calibri" panose="020F0502020204030204" pitchFamily="34" charset="0"/>
              </a:rPr>
              <a:t>комитет </a:t>
            </a:r>
            <a:br>
              <a:rPr lang="en-US" sz="2700">
                <a:latin typeface="Ubuntu Light" panose="020B0304030602030204" pitchFamily="34" charset="0"/>
                <a:ea typeface="Calibri" panose="020F0502020204030204" pitchFamily="34" charset="0"/>
              </a:rPr>
            </a:br>
            <a:r>
              <a:rPr lang="ru-RU" sz="2700">
                <a:latin typeface="Ubuntu Light" panose="020B0304030602030204" pitchFamily="34" charset="0"/>
                <a:ea typeface="Calibri" panose="020F0502020204030204" pitchFamily="34" charset="0"/>
              </a:rPr>
              <a:t>(</a:t>
            </a: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т. е. атлетов или волонтеров).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Не делится конфиденциальной информацией с людьми</a:t>
            </a:r>
            <a:r>
              <a:rPr lang="ru-RU" sz="2700">
                <a:latin typeface="Ubuntu Light" panose="020B0304030602030204" pitchFamily="34" charset="0"/>
                <a:ea typeface="Calibri" panose="020F0502020204030204" pitchFamily="34" charset="0"/>
              </a:rPr>
              <a:t>, </a:t>
            </a:r>
            <a:br>
              <a:rPr lang="en-US" sz="2700">
                <a:latin typeface="Ubuntu Light" panose="020B0304030602030204" pitchFamily="34" charset="0"/>
                <a:ea typeface="Calibri" panose="020F0502020204030204" pitchFamily="34" charset="0"/>
              </a:rPr>
            </a:br>
            <a:r>
              <a:rPr lang="ru-RU" sz="2700">
                <a:latin typeface="Ubuntu Light" panose="020B0304030602030204" pitchFamily="34" charset="0"/>
                <a:ea typeface="Calibri" panose="020F0502020204030204" pitchFamily="34" charset="0"/>
              </a:rPr>
              <a:t>не </a:t>
            </a: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входящими в комитет.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Сотрудничает с другими, чтобы найти оптимальное решение.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</a:rPr>
              <a:t>Приходит к согласию с членами группы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Действует профессионально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700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Принимает решение группы, даже если не согласен с ним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AE8ED-0D93-414A-B5F6-3EE79991C890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802592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/>
          <a:lstStyle/>
          <a:p>
            <a:r>
              <a:rPr lang="ru-RU" dirty="0"/>
              <a:t>Комитеты и совет директоров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CD6C9E-B840-EA48-A01A-7FA04115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446"/>
            <a:ext cx="11049000" cy="2461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группа будет выступать в роли комитета по программе «Объединенный спорт» для Программы Специальной Олимпиады. Члены группы должны решить, как потратить </a:t>
            </a:r>
            <a:br>
              <a:rPr lang="en-US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5000 долларов США за следующие 6 месяцев, чтобы увеличить степень участия партнеров в рамках программы «Объединенный спорт».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AEAA4-73A2-4054-A9CB-C9D9EFB5385D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85985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/>
          <a:lstStyle/>
          <a:p>
            <a:r>
              <a:rPr lang="ru-RU" dirty="0"/>
              <a:t>Комитеты и совет директоров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62395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79984"/>
                </a:solidFill>
              </a:rPr>
              <a:t>Задание № 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CD6C9E-B840-EA48-A01A-7FA04115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5446"/>
            <a:ext cx="10515600" cy="210841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разные комитеты, служащие различным целям Специальной Олимпиады. </a:t>
            </a:r>
          </a:p>
          <a:p>
            <a:pPr marL="0" indent="0">
              <a:buNone/>
            </a:pPr>
            <a:endParaRPr lang="en-US" b="1" dirty="0">
              <a:solidFill>
                <a:srgbClr val="17998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 можете привести примеры?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2E458A-5CB4-41DB-B752-D6F6B62F93A7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046080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335"/>
            <a:ext cx="10515600" cy="1142833"/>
          </a:xfrm>
        </p:spPr>
        <p:txBody>
          <a:bodyPr>
            <a:noAutofit/>
          </a:bodyPr>
          <a:lstStyle/>
          <a:p>
            <a:r>
              <a:rPr lang="ru-RU" dirty="0"/>
              <a:t>Что такое «совет директоров Специальной Олимпиады»?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89D8BB-C12A-E243-91CA-9EBB53040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793" y="2259477"/>
            <a:ext cx="3031672" cy="4459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Совет директоров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B4ABAA-CFE9-444C-B20F-ED7F2D458F5C}"/>
              </a:ext>
            </a:extLst>
          </p:cNvPr>
          <p:cNvSpPr txBox="1">
            <a:spLocks/>
          </p:cNvSpPr>
          <p:nvPr/>
        </p:nvSpPr>
        <p:spPr>
          <a:xfrm>
            <a:off x="4727122" y="3446006"/>
            <a:ext cx="3031672" cy="445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Президент и генеральный директор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FB0ECA-3BF1-574E-A7A3-DCFB3CD12C72}"/>
              </a:ext>
            </a:extLst>
          </p:cNvPr>
          <p:cNvSpPr txBox="1">
            <a:spLocks/>
          </p:cNvSpPr>
          <p:nvPr/>
        </p:nvSpPr>
        <p:spPr>
          <a:xfrm>
            <a:off x="1048658" y="5056760"/>
            <a:ext cx="1502228" cy="445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4994F1-01B9-B44D-A997-62A104FBE6C5}"/>
              </a:ext>
            </a:extLst>
          </p:cNvPr>
          <p:cNvSpPr txBox="1">
            <a:spLocks/>
          </p:cNvSpPr>
          <p:nvPr/>
        </p:nvSpPr>
        <p:spPr>
          <a:xfrm>
            <a:off x="3008471" y="5065638"/>
            <a:ext cx="1774376" cy="445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154F5F-47E1-B34A-9DCD-2CC9AE6BB4AD}"/>
              </a:ext>
            </a:extLst>
          </p:cNvPr>
          <p:cNvSpPr txBox="1">
            <a:spLocks/>
          </p:cNvSpPr>
          <p:nvPr/>
        </p:nvSpPr>
        <p:spPr>
          <a:xfrm>
            <a:off x="5453743" y="5051663"/>
            <a:ext cx="1513114" cy="445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679721-F50C-FE49-8CDF-7B3117B18876}"/>
              </a:ext>
            </a:extLst>
          </p:cNvPr>
          <p:cNvSpPr txBox="1">
            <a:spLocks/>
          </p:cNvSpPr>
          <p:nvPr/>
        </p:nvSpPr>
        <p:spPr>
          <a:xfrm>
            <a:off x="7619997" y="5051663"/>
            <a:ext cx="2017488" cy="445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spc="-20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ACCC56-E8B5-784B-A686-0825B1BDD385}"/>
              </a:ext>
            </a:extLst>
          </p:cNvPr>
          <p:cNvSpPr txBox="1">
            <a:spLocks/>
          </p:cNvSpPr>
          <p:nvPr/>
        </p:nvSpPr>
        <p:spPr>
          <a:xfrm>
            <a:off x="9996713" y="5051663"/>
            <a:ext cx="1502228" cy="445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6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4356B-3BDC-424D-B870-C6726F846651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45775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11803F-4E55-6741-BFC2-5438E97C7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429" y="1396165"/>
            <a:ext cx="5016500" cy="5016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680"/>
            <a:ext cx="10515600" cy="1142833"/>
          </a:xfrm>
        </p:spPr>
        <p:txBody>
          <a:bodyPr>
            <a:noAutofit/>
          </a:bodyPr>
          <a:lstStyle/>
          <a:p>
            <a:r>
              <a:rPr lang="ru-RU" dirty="0"/>
              <a:t>Что такое «совет директоров Специальной Олимпиады»?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3E8486-F17F-BC48-BD4E-4DD58E17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644" y="2446969"/>
            <a:ext cx="1872343" cy="9306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Член семьи участника Специальной Олимпиады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9AFC24-4F86-D44F-AC88-7EC115D136FD}"/>
              </a:ext>
            </a:extLst>
          </p:cNvPr>
          <p:cNvSpPr txBox="1">
            <a:spLocks/>
          </p:cNvSpPr>
          <p:nvPr/>
        </p:nvSpPr>
        <p:spPr>
          <a:xfrm>
            <a:off x="3761017" y="4294435"/>
            <a:ext cx="2002970" cy="819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Атлет Специальной Олимпиады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3D9FB2-A534-8542-ACBA-68014B353235}"/>
              </a:ext>
            </a:extLst>
          </p:cNvPr>
          <p:cNvSpPr txBox="1">
            <a:spLocks/>
          </p:cNvSpPr>
          <p:nvPr/>
        </p:nvSpPr>
        <p:spPr>
          <a:xfrm>
            <a:off x="6001657" y="2604254"/>
            <a:ext cx="1872343" cy="60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Спортивный эксперт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419AA1-C9C0-E84D-B6EB-9363FD1632FB}"/>
              </a:ext>
            </a:extLst>
          </p:cNvPr>
          <p:cNvSpPr txBox="1">
            <a:spLocks/>
          </p:cNvSpPr>
          <p:nvPr/>
        </p:nvSpPr>
        <p:spPr>
          <a:xfrm>
            <a:off x="5132423" y="4128013"/>
            <a:ext cx="3686626" cy="723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Эксперт по </a:t>
            </a:r>
            <a:br>
              <a:rPr lang="en-US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ограниченным </a:t>
            </a:r>
            <a:br>
              <a:rPr lang="en-US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интеллектуальным </a:t>
            </a:r>
            <a:br>
              <a:rPr lang="en-US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700" b="1" dirty="0">
                <a:solidFill>
                  <a:srgbClr val="17998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способностям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4DD96-C178-4375-BAED-C5CCEB5EE0F5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212286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>
                <a:solidFill>
                  <a:srgbClr val="179984"/>
                </a:solidFill>
              </a:rPr>
              <a:t>Вопросы для размышления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664"/>
            <a:ext cx="10515600" cy="4886411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7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Какую пользу может принести Программе Специальной Олимпиады участие атлетов в качестве членов совета директоров и комитета?</a:t>
            </a: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7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7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сложности возникают у атлета в совете директоров? Как бы вы справились с ними, если бы были членом совета?  </a:t>
            </a: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7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7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Представьте себя в этих ролях. Какие у вас есть сильные стороны, которые помогут вам добиться успеха? Что вам нужно улучшить?</a:t>
            </a: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7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r>
              <a:rPr lang="ru-RU" sz="2700" dirty="0">
                <a:solidFill>
                  <a:srgbClr val="202124"/>
                </a:solidFill>
                <a:latin typeface="Ubuntu Light" panose="020B03040306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Какая поддержка нужна атлету-лидеру, чтобы добиться успеха в этих ролях?</a:t>
            </a:r>
            <a:endParaRPr lang="en-US" sz="2700" dirty="0">
              <a:latin typeface="Ubuntu Light" panose="020B03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AutoNum type="arabicPeriod"/>
              <a:tabLst>
                <a:tab pos="457200" algn="l"/>
              </a:tabLst>
            </a:pPr>
            <a:endParaRPr lang="en-US" sz="2700" dirty="0">
              <a:solidFill>
                <a:srgbClr val="202124"/>
              </a:solidFill>
              <a:latin typeface="Ubuntu Light" panose="020B03040306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A09FE-07C6-419A-9C6E-3062234051A2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540138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7441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Есть вопросы?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3564D9-4A98-43C3-88BB-2D1BC36B23BA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749648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7441"/>
            <a:ext cx="10515600" cy="132556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52FE4-A469-4446-8796-4A0A49D38DBE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1520206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569"/>
            <a:ext cx="10740242" cy="3905727"/>
          </a:xfrm>
        </p:spPr>
        <p:txBody>
          <a:bodyPr>
            <a:normAutofit fontScale="77500" lnSpcReduction="20000"/>
          </a:bodyPr>
          <a:lstStyle/>
          <a:p>
            <a:pPr marL="342892" indent="-342892" algn="just">
              <a:lnSpc>
                <a:spcPct val="150000"/>
              </a:lnSpc>
            </a:pPr>
            <a:r>
              <a:rPr lang="ru-RU" spc="-20" dirty="0">
                <a:latin typeface="Ubuntu Light" panose="020B0304030602030204" pitchFamily="34" charset="0"/>
              </a:rPr>
              <a:t>Будьте готовы обучать и стараться обеспечивать потребности всех атлетов.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spc="-20" dirty="0">
                <a:latin typeface="Ubuntu Light" panose="020B0304030602030204" pitchFamily="34" charset="0"/>
              </a:rPr>
              <a:t>Помогите участникам узнать что-то новое о себе и других людях.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spc="-20" dirty="0">
                <a:latin typeface="Ubuntu Light" panose="020B0304030602030204" pitchFamily="34" charset="0"/>
              </a:rPr>
              <a:t>Предоставьте каждому атлету возможности достигать успеха и развиваться.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spc="-20" dirty="0">
                <a:latin typeface="Ubuntu Light" panose="020B0304030602030204" pitchFamily="34" charset="0"/>
              </a:rPr>
              <a:t>Поощряйте вопросы и участвуйте в обсуждениях, которые помогают обучению.</a:t>
            </a:r>
          </a:p>
          <a:p>
            <a:pPr marL="342892" indent="-342892" algn="just">
              <a:lnSpc>
                <a:spcPct val="150000"/>
              </a:lnSpc>
            </a:pPr>
            <a:r>
              <a:rPr lang="ru-RU" spc="-20" dirty="0">
                <a:latin typeface="Ubuntu Light" panose="020B0304030602030204" pitchFamily="34" charset="0"/>
              </a:rPr>
              <a:t>Относитесь к атлетам и наставникам с уважением и заботой.</a:t>
            </a:r>
          </a:p>
          <a:p>
            <a:pPr marL="347663" indent="-347663" algn="just">
              <a:lnSpc>
                <a:spcPct val="150000"/>
              </a:lnSpc>
            </a:pPr>
            <a:r>
              <a:rPr lang="ru-RU" spc="-20" dirty="0">
                <a:latin typeface="Ubuntu Light" panose="020B0304030602030204" pitchFamily="34" charset="0"/>
              </a:rPr>
              <a:t>Создайте атмосферу взаимного уважения и позитивного отношения к учебе.</a:t>
            </a:r>
            <a:endParaRPr lang="en-US" spc="-2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310521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179984"/>
                </a:solidFill>
              </a:rPr>
              <a:t>от помощников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DB40D-447D-4387-AECD-34CF4161236B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25727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2549"/>
            <a:ext cx="11091333" cy="1325563"/>
          </a:xfrm>
        </p:spPr>
        <p:txBody>
          <a:bodyPr/>
          <a:lstStyle/>
          <a:p>
            <a:r>
              <a:rPr lang="ru-RU" spc="-20" dirty="0">
                <a:solidFill>
                  <a:schemeClr val="bg1"/>
                </a:solidFill>
              </a:rPr>
              <a:t>Курс обучения «Представитель атлетов»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1947-16FE-C640-BF35-C26637772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9994"/>
            <a:ext cx="10515600" cy="3474794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научить атлетов выражать взгляды и мнения других атлетов и помогать в формировании политики, консультировать по вопросам непрерывной оптимизации, подавать новые идеи, </a:t>
            </a:r>
            <a:b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 затем реализовывать их в целях улучшения местных программ по мере необходимости. 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883961"/>
            <a:ext cx="10515600" cy="78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  <a:latin typeface="Ubuntu Light" panose="020B03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курса обучения «Представитель атлетов»:</a:t>
            </a:r>
          </a:p>
        </p:txBody>
      </p:sp>
    </p:spTree>
    <p:extLst>
      <p:ext uri="{BB962C8B-B14F-4D97-AF65-F5344CB8AC3E}">
        <p14:creationId xmlns:p14="http://schemas.microsoft.com/office/powerpoint/2010/main" val="224443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05" y="46494"/>
            <a:ext cx="12443847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179984"/>
                </a:solidFill>
              </a:rPr>
              <a:t>Какова роль представителя атлетов?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200B1-8A81-0942-9362-C88CAFD8BCD0}"/>
              </a:ext>
            </a:extLst>
          </p:cNvPr>
          <p:cNvCxnSpPr>
            <a:cxnSpLocks/>
          </p:cNvCxnSpPr>
          <p:nvPr/>
        </p:nvCxnSpPr>
        <p:spPr>
          <a:xfrm>
            <a:off x="986726" y="1205378"/>
            <a:ext cx="0" cy="5061327"/>
          </a:xfrm>
          <a:prstGeom prst="line">
            <a:avLst/>
          </a:prstGeom>
          <a:ln w="635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11C36-5FAA-F844-871D-E225374264D4}"/>
              </a:ext>
            </a:extLst>
          </p:cNvPr>
          <p:cNvCxnSpPr>
            <a:cxnSpLocks/>
          </p:cNvCxnSpPr>
          <p:nvPr/>
        </p:nvCxnSpPr>
        <p:spPr>
          <a:xfrm>
            <a:off x="11680556" y="1205378"/>
            <a:ext cx="0" cy="5061327"/>
          </a:xfrm>
          <a:prstGeom prst="line">
            <a:avLst/>
          </a:prstGeom>
          <a:ln w="2540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Группа людей, сидящих за столом&#10;&#10;Описание, автоматически созданное с низкой степенью достоверности">
            <a:extLst>
              <a:ext uri="{FF2B5EF4-FFF2-40B4-BE49-F238E27FC236}">
                <a16:creationId xmlns:a16="http://schemas.microsoft.com/office/drawing/2014/main" id="{421FEF5F-7ED4-3348-B579-852E941F0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83"/>
          <a:stretch/>
        </p:blipFill>
        <p:spPr>
          <a:xfrm>
            <a:off x="1296692" y="1205378"/>
            <a:ext cx="9144000" cy="5061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2F784-2E0D-4286-9644-176AFAB63E84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3069331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05" y="46494"/>
            <a:ext cx="12443847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179984"/>
                </a:solidFill>
              </a:rPr>
              <a:t>Лидерские роли представителей атлетов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7200B1-8A81-0942-9362-C88CAFD8BCD0}"/>
              </a:ext>
            </a:extLst>
          </p:cNvPr>
          <p:cNvCxnSpPr>
            <a:cxnSpLocks/>
          </p:cNvCxnSpPr>
          <p:nvPr/>
        </p:nvCxnSpPr>
        <p:spPr>
          <a:xfrm>
            <a:off x="986726" y="1205378"/>
            <a:ext cx="0" cy="5061327"/>
          </a:xfrm>
          <a:prstGeom prst="line">
            <a:avLst/>
          </a:prstGeom>
          <a:ln w="635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E11C36-5FAA-F844-871D-E225374264D4}"/>
              </a:ext>
            </a:extLst>
          </p:cNvPr>
          <p:cNvCxnSpPr>
            <a:cxnSpLocks/>
          </p:cNvCxnSpPr>
          <p:nvPr/>
        </p:nvCxnSpPr>
        <p:spPr>
          <a:xfrm>
            <a:off x="11680556" y="1205378"/>
            <a:ext cx="0" cy="5061327"/>
          </a:xfrm>
          <a:prstGeom prst="line">
            <a:avLst/>
          </a:prstGeom>
          <a:ln w="2540000">
            <a:solidFill>
              <a:srgbClr val="016A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Группа людей, сидящих за столом с бумагами и ручками&#10;&#10;Описание, автоматически созданное с низкой степенью достоверности">
            <a:extLst>
              <a:ext uri="{FF2B5EF4-FFF2-40B4-BE49-F238E27FC236}">
                <a16:creationId xmlns:a16="http://schemas.microsoft.com/office/drawing/2014/main" id="{CE4006F3-988A-4342-981F-71CC3A95E0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3" b="32151"/>
          <a:stretch/>
        </p:blipFill>
        <p:spPr>
          <a:xfrm>
            <a:off x="1273939" y="1205379"/>
            <a:ext cx="10406617" cy="5061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53CEDF-4E8E-4467-95B1-D300C630FD0D}"/>
              </a:ext>
            </a:extLst>
          </p:cNvPr>
          <p:cNvSpPr txBox="1"/>
          <p:nvPr/>
        </p:nvSpPr>
        <p:spPr>
          <a:xfrm>
            <a:off x="9286173" y="6396951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2694039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A6F8-6312-9047-90DC-422421777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324"/>
            <a:ext cx="10515600" cy="1105866"/>
          </a:xfrm>
        </p:spPr>
        <p:txBody>
          <a:bodyPr/>
          <a:lstStyle/>
          <a:p>
            <a:r>
              <a:rPr lang="ru-RU" dirty="0"/>
              <a:t>Обзор модуля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91A75F-D594-834D-AAF5-8A3A286659B3}"/>
              </a:ext>
            </a:extLst>
          </p:cNvPr>
          <p:cNvSpPr txBox="1">
            <a:spLocks/>
          </p:cNvSpPr>
          <p:nvPr/>
        </p:nvSpPr>
        <p:spPr>
          <a:xfrm>
            <a:off x="838200" y="1231009"/>
            <a:ext cx="10515600" cy="1411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179984"/>
                </a:solidFill>
              </a:rPr>
              <a:t>Урок 1. Подготовка к встречам</a:t>
            </a:r>
          </a:p>
          <a:p>
            <a:r>
              <a:rPr lang="ru-RU" sz="2400" dirty="0"/>
              <a:t>Мы обсудим то, что вам нужно, чтобы провести успешную встречу, оправдав или превзойдя ожидания.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7A335F-5C9F-374B-B8A7-43EAEF1872CC}"/>
              </a:ext>
            </a:extLst>
          </p:cNvPr>
          <p:cNvSpPr txBox="1">
            <a:spLocks/>
          </p:cNvSpPr>
          <p:nvPr/>
        </p:nvSpPr>
        <p:spPr>
          <a:xfrm>
            <a:off x="838200" y="2598074"/>
            <a:ext cx="10515600" cy="1207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179984"/>
                </a:solidFill>
              </a:rPr>
              <a:t>Урок 2. Поведение при встрече</a:t>
            </a:r>
          </a:p>
          <a:p>
            <a:r>
              <a:rPr lang="ru-RU" sz="2400" dirty="0"/>
              <a:t>Мы освоим ряд навыков, гарантирующих продуктивную встречу, </a:t>
            </a:r>
            <a:br>
              <a:rPr lang="en-US" sz="2400" dirty="0"/>
            </a:br>
            <a:r>
              <a:rPr lang="ru-RU" sz="2400" dirty="0"/>
              <a:t>и попрактикуемся.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147F11-436C-7342-9034-B5DC20B28186}"/>
              </a:ext>
            </a:extLst>
          </p:cNvPr>
          <p:cNvSpPr txBox="1">
            <a:spLocks/>
          </p:cNvSpPr>
          <p:nvPr/>
        </p:nvSpPr>
        <p:spPr>
          <a:xfrm>
            <a:off x="838200" y="3834459"/>
            <a:ext cx="10515600" cy="120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179984"/>
                </a:solidFill>
              </a:rPr>
              <a:t>Урок 3. Советы атлетов-лидеров</a:t>
            </a:r>
          </a:p>
          <a:p>
            <a:r>
              <a:rPr lang="ru-RU" sz="2400" dirty="0"/>
              <a:t>Здесь мы более подробно остановимся на САЛ и принципах его работы</a:t>
            </a:r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71EAF9-6269-0F4E-AEF6-179930CD7C8D}"/>
              </a:ext>
            </a:extLst>
          </p:cNvPr>
          <p:cNvSpPr txBox="1">
            <a:spLocks/>
          </p:cNvSpPr>
          <p:nvPr/>
        </p:nvSpPr>
        <p:spPr>
          <a:xfrm>
            <a:off x="838200" y="5127149"/>
            <a:ext cx="10515600" cy="120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179984"/>
                </a:solidFill>
              </a:rPr>
              <a:t>Урок 4. Комитеты и совет директоров</a:t>
            </a:r>
          </a:p>
          <a:p>
            <a:r>
              <a:rPr lang="ru-RU" sz="2400" dirty="0"/>
              <a:t>Вы детально ознакомитесь с этими ролями и примерами, </a:t>
            </a:r>
            <a:r>
              <a:rPr lang="ru-RU" sz="2400"/>
              <a:t>чтобы </a:t>
            </a:r>
            <a:br>
              <a:rPr lang="en-US" sz="2400"/>
            </a:br>
            <a:r>
              <a:rPr lang="ru-RU" sz="2400"/>
              <a:t>ваше </a:t>
            </a:r>
            <a:r>
              <a:rPr lang="ru-RU" sz="2400" dirty="0"/>
              <a:t>участие в комитетах и советах директоров было осмысленным.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B4DF1-B214-4F97-B044-4CB8100510DE}"/>
              </a:ext>
            </a:extLst>
          </p:cNvPr>
          <p:cNvSpPr txBox="1"/>
          <p:nvPr/>
        </p:nvSpPr>
        <p:spPr>
          <a:xfrm>
            <a:off x="9286173" y="100513"/>
            <a:ext cx="27497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Cyrl-AZ" sz="1600" b="1" dirty="0">
                <a:solidFill>
                  <a:srgbClr val="298178"/>
                </a:solidFill>
                <a:latin typeface="Ubuntu" panose="020B0504030602030204" pitchFamily="34" charset="0"/>
              </a:rPr>
              <a:t>ЛИДЕРСТВО АТЛЕТОВ</a:t>
            </a:r>
          </a:p>
        </p:txBody>
      </p:sp>
    </p:spTree>
    <p:extLst>
      <p:ext uri="{BB962C8B-B14F-4D97-AF65-F5344CB8AC3E}">
        <p14:creationId xmlns:p14="http://schemas.microsoft.com/office/powerpoint/2010/main" val="441880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4234</Words>
  <Application>Microsoft Office PowerPoint</Application>
  <PresentationFormat>Widescreen</PresentationFormat>
  <Paragraphs>520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Symbol</vt:lpstr>
      <vt:lpstr>Times New Roman</vt:lpstr>
      <vt:lpstr>Ubuntu</vt:lpstr>
      <vt:lpstr>Ubuntu Light</vt:lpstr>
      <vt:lpstr>Office Theme</vt:lpstr>
      <vt:lpstr>PowerPoint Presentation</vt:lpstr>
      <vt:lpstr>Введение</vt:lpstr>
      <vt:lpstr>Ожидания</vt:lpstr>
      <vt:lpstr>Ожидания</vt:lpstr>
      <vt:lpstr>Ожидания</vt:lpstr>
      <vt:lpstr>Курс обучения «Представитель атлетов»</vt:lpstr>
      <vt:lpstr>Какова роль представителя атлетов?</vt:lpstr>
      <vt:lpstr>Лидерские роли представителей атлетов</vt:lpstr>
      <vt:lpstr>Обзор модуля</vt:lpstr>
      <vt:lpstr>Урок 1. Подготовка к встречам</vt:lpstr>
      <vt:lpstr>Что такое встреча?</vt:lpstr>
      <vt:lpstr>Перед встречей</vt:lpstr>
      <vt:lpstr>PowerPoint Presentation</vt:lpstr>
      <vt:lpstr>Во время встречи</vt:lpstr>
      <vt:lpstr>PowerPoint Presentation</vt:lpstr>
      <vt:lpstr>Во время встречи</vt:lpstr>
      <vt:lpstr>После встречи</vt:lpstr>
      <vt:lpstr>Вопросы для размышления</vt:lpstr>
      <vt:lpstr>Есть вопросы?</vt:lpstr>
      <vt:lpstr>Урок 2. Поведение при встрече</vt:lpstr>
      <vt:lpstr>Поведение при встрече</vt:lpstr>
      <vt:lpstr>Поведение при встрече</vt:lpstr>
      <vt:lpstr>PowerPoint Presentation</vt:lpstr>
      <vt:lpstr>Что делать?</vt:lpstr>
      <vt:lpstr>Поведение при встрече</vt:lpstr>
      <vt:lpstr>Вопросы для размышления</vt:lpstr>
      <vt:lpstr>Есть вопросы?</vt:lpstr>
      <vt:lpstr>Урок 3. Совет атлетов-лидеров</vt:lpstr>
      <vt:lpstr>Что такое САЛ?</vt:lpstr>
      <vt:lpstr>PowerPoint Presentation</vt:lpstr>
      <vt:lpstr>Задание № 1</vt:lpstr>
      <vt:lpstr>Обязанности САЛ</vt:lpstr>
      <vt:lpstr>Задание № 3</vt:lpstr>
      <vt:lpstr>Задание № 3</vt:lpstr>
      <vt:lpstr>Деятельность САЛ</vt:lpstr>
      <vt:lpstr>Деятельность САЛ</vt:lpstr>
      <vt:lpstr>Совет атлетов-лидеров</vt:lpstr>
      <vt:lpstr>Есть вопросы?</vt:lpstr>
      <vt:lpstr>Урок 4. Комитеты и совет директоров</vt:lpstr>
      <vt:lpstr>Что такое комитет Специальной Олимпиады?</vt:lpstr>
      <vt:lpstr>Комитеты и совет директоров</vt:lpstr>
      <vt:lpstr>Комитеты и совет директоров</vt:lpstr>
      <vt:lpstr>Комитеты и совет директоров</vt:lpstr>
      <vt:lpstr>Комитеты и совет директоров</vt:lpstr>
      <vt:lpstr>Что такое «совет директоров Специальной Олимпиады»?</vt:lpstr>
      <vt:lpstr>Что такое «совет директоров Специальной Олимпиады»?</vt:lpstr>
      <vt:lpstr>Вопросы для размышления</vt:lpstr>
      <vt:lpstr>Есть вопросы?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Dougherty</dc:creator>
  <cp:lastModifiedBy>Faiyaj</cp:lastModifiedBy>
  <cp:revision>99</cp:revision>
  <dcterms:created xsi:type="dcterms:W3CDTF">2021-06-18T02:28:25Z</dcterms:created>
  <dcterms:modified xsi:type="dcterms:W3CDTF">2022-01-08T00:12:40Z</dcterms:modified>
</cp:coreProperties>
</file>