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36A"/>
    <a:srgbClr val="ED1C24"/>
    <a:srgbClr val="016A5F"/>
    <a:srgbClr val="1799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35" autoAdjust="0"/>
    <p:restoredTop sz="96405"/>
  </p:normalViewPr>
  <p:slideViewPr>
    <p:cSldViewPr snapToGrid="0" snapToObjects="1">
      <p:cViewPr varScale="1">
        <p:scale>
          <a:sx n="56" d="100"/>
          <a:sy n="56" d="100"/>
        </p:scale>
        <p:origin x="29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6BF-6130-0D40-97DE-B7A2956CF058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4227-7E0D-CC41-96C5-A6713E1A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43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6BF-6130-0D40-97DE-B7A2956CF058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4227-7E0D-CC41-96C5-A6713E1A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9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6BF-6130-0D40-97DE-B7A2956CF058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4227-7E0D-CC41-96C5-A6713E1A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7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6BF-6130-0D40-97DE-B7A2956CF058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4227-7E0D-CC41-96C5-A6713E1A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9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6BF-6130-0D40-97DE-B7A2956CF058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4227-7E0D-CC41-96C5-A6713E1A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0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6BF-6130-0D40-97DE-B7A2956CF058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4227-7E0D-CC41-96C5-A6713E1A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0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6BF-6130-0D40-97DE-B7A2956CF058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4227-7E0D-CC41-96C5-A6713E1A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0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6BF-6130-0D40-97DE-B7A2956CF058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4227-7E0D-CC41-96C5-A6713E1A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8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6BF-6130-0D40-97DE-B7A2956CF058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4227-7E0D-CC41-96C5-A6713E1A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8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6BF-6130-0D40-97DE-B7A2956CF058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4227-7E0D-CC41-96C5-A6713E1A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0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6BF-6130-0D40-97DE-B7A2956CF058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4227-7E0D-CC41-96C5-A6713E1A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0E6BF-6130-0D40-97DE-B7A2956CF058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04227-7E0D-CC41-96C5-A6713E1A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3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h/9cmvbvw9ps1yx22/AABTdLou3vuaVzPSGnVk8CtFa?dl=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F3A280B-7035-E440-B155-1A1083095C6E}"/>
              </a:ext>
            </a:extLst>
          </p:cNvPr>
          <p:cNvSpPr txBox="1">
            <a:spLocks/>
          </p:cNvSpPr>
          <p:nvPr/>
        </p:nvSpPr>
        <p:spPr>
          <a:xfrm>
            <a:off x="1449123" y="2192214"/>
            <a:ext cx="5294577" cy="12994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dirty="0"/>
              <a:t>Представитель атлетов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0199F57-69D7-EE4C-8E11-B5E72BE0760C}"/>
              </a:ext>
            </a:extLst>
          </p:cNvPr>
          <p:cNvSpPr txBox="1">
            <a:spLocks/>
          </p:cNvSpPr>
          <p:nvPr/>
        </p:nvSpPr>
        <p:spPr>
          <a:xfrm>
            <a:off x="1449123" y="3491712"/>
            <a:ext cx="4471035" cy="40757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2800" b="0" dirty="0"/>
              <a:t>Обзор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406FF6C-5CFD-F442-B258-6588CE43B3CE}"/>
              </a:ext>
            </a:extLst>
          </p:cNvPr>
          <p:cNvSpPr txBox="1">
            <a:spLocks/>
          </p:cNvSpPr>
          <p:nvPr/>
        </p:nvSpPr>
        <p:spPr>
          <a:xfrm>
            <a:off x="511276" y="9296723"/>
            <a:ext cx="1405205" cy="3137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1400" b="0" dirty="0">
                <a:solidFill>
                  <a:srgbClr val="ED1C24"/>
                </a:solidFill>
              </a:rPr>
              <a:t>Июнь 2021 г.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8B8B1D5-C105-9341-95BA-FDDAEDA02828}"/>
              </a:ext>
            </a:extLst>
          </p:cNvPr>
          <p:cNvSpPr txBox="1">
            <a:spLocks/>
          </p:cNvSpPr>
          <p:nvPr/>
        </p:nvSpPr>
        <p:spPr>
          <a:xfrm>
            <a:off x="5568466" y="9064670"/>
            <a:ext cx="2203934" cy="8530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>
                <a:solidFill>
                  <a:srgbClr val="ED1C24"/>
                </a:solidFill>
              </a:rPr>
              <a:t>ЛИДЕРСТВО </a:t>
            </a:r>
          </a:p>
          <a:p>
            <a:pPr algn="l"/>
            <a:r>
              <a:rPr lang="ru-RU" sz="1800" dirty="0">
                <a:solidFill>
                  <a:srgbClr val="ED1C24"/>
                </a:solidFill>
              </a:rPr>
              <a:t>АТЛЕТОВ</a:t>
            </a:r>
          </a:p>
        </p:txBody>
      </p:sp>
    </p:spTree>
    <p:extLst>
      <p:ext uri="{BB962C8B-B14F-4D97-AF65-F5344CB8AC3E}">
        <p14:creationId xmlns:p14="http://schemas.microsoft.com/office/powerpoint/2010/main" val="286031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B6F832F-8931-BC4B-A636-2B1520945015}"/>
              </a:ext>
            </a:extLst>
          </p:cNvPr>
          <p:cNvSpPr txBox="1">
            <a:spLocks/>
          </p:cNvSpPr>
          <p:nvPr/>
        </p:nvSpPr>
        <p:spPr>
          <a:xfrm>
            <a:off x="440938" y="330974"/>
            <a:ext cx="5737860" cy="513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>
                <a:solidFill>
                  <a:srgbClr val="ED1C24"/>
                </a:solidFill>
              </a:rPr>
              <a:t>Представитель атлетов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6A0A884-3837-4046-B400-85C5CAA2B12D}"/>
              </a:ext>
            </a:extLst>
          </p:cNvPr>
          <p:cNvSpPr txBox="1">
            <a:spLocks/>
          </p:cNvSpPr>
          <p:nvPr/>
        </p:nvSpPr>
        <p:spPr>
          <a:xfrm>
            <a:off x="874692" y="1828797"/>
            <a:ext cx="2900139" cy="3868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>
                <a:solidFill>
                  <a:srgbClr val="13336A"/>
                </a:solidFill>
              </a:rPr>
              <a:t>Почему</a:t>
            </a:r>
            <a:r>
              <a:rPr lang="ru-RU" sz="18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BD21B5C-084B-A94F-8B30-5F1A96DFE8CB}"/>
              </a:ext>
            </a:extLst>
          </p:cNvPr>
          <p:cNvSpPr txBox="1">
            <a:spLocks/>
          </p:cNvSpPr>
          <p:nvPr/>
        </p:nvSpPr>
        <p:spPr>
          <a:xfrm>
            <a:off x="440938" y="776451"/>
            <a:ext cx="5737860" cy="513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2400" b="0" dirty="0">
                <a:solidFill>
                  <a:srgbClr val="ED1C24"/>
                </a:solidFill>
              </a:rPr>
              <a:t>Обзор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41316C-EFDB-F848-81DC-1FDD124DD4FD}"/>
              </a:ext>
            </a:extLst>
          </p:cNvPr>
          <p:cNvSpPr txBox="1">
            <a:spLocks/>
          </p:cNvSpPr>
          <p:nvPr/>
        </p:nvSpPr>
        <p:spPr>
          <a:xfrm>
            <a:off x="874691" y="2157043"/>
            <a:ext cx="6772345" cy="15708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>
              <a:lnSpc>
                <a:spcPct val="85000"/>
              </a:lnSpc>
            </a:pPr>
            <a:r>
              <a:rPr lang="ru-RU" sz="1600" b="0" dirty="0">
                <a:solidFill>
                  <a:schemeClr val="tx1"/>
                </a:solidFill>
              </a:rPr>
              <a:t>Атлетам нужно стимулировать усилия по проведению Специальной Олимпиады. Для этого необходимо, </a:t>
            </a:r>
            <a:r>
              <a:rPr lang="ru-RU" sz="1600" b="0">
                <a:solidFill>
                  <a:schemeClr val="tx1"/>
                </a:solidFill>
              </a:rPr>
              <a:t>чтобы </a:t>
            </a:r>
            <a:br>
              <a:rPr lang="en-US" sz="1600" b="0">
                <a:solidFill>
                  <a:schemeClr val="tx1"/>
                </a:solidFill>
              </a:rPr>
            </a:br>
            <a:r>
              <a:rPr lang="ru-RU" sz="1600" b="0">
                <a:solidFill>
                  <a:schemeClr val="tx1"/>
                </a:solidFill>
              </a:rPr>
              <a:t>атлеты </a:t>
            </a:r>
            <a:r>
              <a:rPr lang="ru-RU" sz="1600" b="0" dirty="0">
                <a:solidFill>
                  <a:schemeClr val="tx1"/>
                </a:solidFill>
              </a:rPr>
              <a:t>были представлены во всех группах лидерства.</a:t>
            </a:r>
          </a:p>
          <a:p>
            <a:pPr algn="l">
              <a:lnSpc>
                <a:spcPct val="85000"/>
              </a:lnSpc>
            </a:pPr>
            <a:endParaRPr lang="en-US" sz="1600" b="0" dirty="0">
              <a:solidFill>
                <a:schemeClr val="tx1"/>
              </a:solidFill>
            </a:endParaRPr>
          </a:p>
          <a:p>
            <a:pPr algn="l">
              <a:lnSpc>
                <a:spcPct val="85000"/>
              </a:lnSpc>
            </a:pPr>
            <a:r>
              <a:rPr lang="ru-RU" sz="1600" b="0" spc="-20" dirty="0">
                <a:solidFill>
                  <a:schemeClr val="tx1"/>
                </a:solidFill>
              </a:rPr>
              <a:t>Чтобы стать организацией, управляемой атлетами, атлеты должны руководить работой, а также участвовать в процессе принятия и реализации решений. Эту роль могут играть представители атлетов.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A884BA-2207-C344-B7C8-0498B1611235}"/>
              </a:ext>
            </a:extLst>
          </p:cNvPr>
          <p:cNvSpPr txBox="1">
            <a:spLocks/>
          </p:cNvSpPr>
          <p:nvPr/>
        </p:nvSpPr>
        <p:spPr>
          <a:xfrm>
            <a:off x="874692" y="4044458"/>
            <a:ext cx="2900139" cy="3868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>
                <a:solidFill>
                  <a:srgbClr val="13336A"/>
                </a:solidFill>
              </a:rPr>
              <a:t>Что</a:t>
            </a:r>
            <a:r>
              <a:rPr lang="ru-RU" sz="18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E4D8CF2-C635-5A48-8DC9-9120D88A20EB}"/>
              </a:ext>
            </a:extLst>
          </p:cNvPr>
          <p:cNvSpPr txBox="1">
            <a:spLocks/>
          </p:cNvSpPr>
          <p:nvPr/>
        </p:nvSpPr>
        <p:spPr>
          <a:xfrm>
            <a:off x="874692" y="4489936"/>
            <a:ext cx="6772345" cy="15708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>
              <a:lnSpc>
                <a:spcPct val="85000"/>
              </a:lnSpc>
            </a:pPr>
            <a:r>
              <a:rPr lang="ru-RU" sz="1600" b="0" spc="-20" dirty="0">
                <a:solidFill>
                  <a:schemeClr val="tx1"/>
                </a:solidFill>
              </a:rPr>
              <a:t>Представители атлетов — это атлеты, которые </a:t>
            </a:r>
            <a:r>
              <a:rPr lang="ru-RU" sz="1600" b="0" spc="-20">
                <a:solidFill>
                  <a:schemeClr val="tx1"/>
                </a:solidFill>
              </a:rPr>
              <a:t>высказывают </a:t>
            </a:r>
            <a:br>
              <a:rPr lang="en-US" sz="1600" b="0" spc="-20">
                <a:solidFill>
                  <a:schemeClr val="tx1"/>
                </a:solidFill>
              </a:rPr>
            </a:br>
            <a:r>
              <a:rPr lang="ru-RU" sz="1600" b="0" spc="-20">
                <a:solidFill>
                  <a:schemeClr val="tx1"/>
                </a:solidFill>
              </a:rPr>
              <a:t>точку </a:t>
            </a:r>
            <a:r>
              <a:rPr lang="ru-RU" sz="1600" b="0" spc="-20" dirty="0">
                <a:solidFill>
                  <a:schemeClr val="tx1"/>
                </a:solidFill>
              </a:rPr>
              <a:t>зрения и мнения от имени других атлетов. </a:t>
            </a:r>
          </a:p>
          <a:p>
            <a:pPr algn="l">
              <a:lnSpc>
                <a:spcPct val="85000"/>
              </a:lnSpc>
            </a:pPr>
            <a:endParaRPr lang="en-US" sz="1600" b="0" dirty="0">
              <a:solidFill>
                <a:schemeClr val="tx1"/>
              </a:solidFill>
            </a:endParaRPr>
          </a:p>
          <a:p>
            <a:pPr algn="l">
              <a:lnSpc>
                <a:spcPct val="85000"/>
              </a:lnSpc>
            </a:pPr>
            <a:r>
              <a:rPr lang="ru-RU" sz="1600" b="0" dirty="0">
                <a:solidFill>
                  <a:schemeClr val="tx1"/>
                </a:solidFill>
              </a:rPr>
              <a:t>Они помогают формировать политику, </a:t>
            </a:r>
            <a:r>
              <a:rPr lang="ru-RU" sz="1600" b="0">
                <a:solidFill>
                  <a:schemeClr val="tx1"/>
                </a:solidFill>
              </a:rPr>
              <a:t>консультировать </a:t>
            </a:r>
            <a:br>
              <a:rPr lang="en-US" sz="1600" b="0">
                <a:solidFill>
                  <a:schemeClr val="tx1"/>
                </a:solidFill>
              </a:rPr>
            </a:br>
            <a:r>
              <a:rPr lang="ru-RU" sz="1600" b="0">
                <a:solidFill>
                  <a:schemeClr val="tx1"/>
                </a:solidFill>
              </a:rPr>
              <a:t>по </a:t>
            </a:r>
            <a:r>
              <a:rPr lang="ru-RU" sz="1600" b="0" dirty="0">
                <a:solidFill>
                  <a:schemeClr val="tx1"/>
                </a:solidFill>
              </a:rPr>
              <a:t>вопросам непрерывной оптимизации, подавать </a:t>
            </a:r>
            <a:r>
              <a:rPr lang="ru-RU" sz="1600" b="0">
                <a:solidFill>
                  <a:schemeClr val="tx1"/>
                </a:solidFill>
              </a:rPr>
              <a:t>новые </a:t>
            </a:r>
            <a:br>
              <a:rPr lang="en-US" sz="1600" b="0">
                <a:solidFill>
                  <a:schemeClr val="tx1"/>
                </a:solidFill>
              </a:rPr>
            </a:br>
            <a:r>
              <a:rPr lang="ru-RU" sz="1600" b="0">
                <a:solidFill>
                  <a:schemeClr val="tx1"/>
                </a:solidFill>
              </a:rPr>
              <a:t>идеи, а </a:t>
            </a:r>
            <a:r>
              <a:rPr lang="ru-RU" sz="1600" b="0" dirty="0">
                <a:solidFill>
                  <a:schemeClr val="tx1"/>
                </a:solidFill>
              </a:rPr>
              <a:t>затем реализовывать их в целях улучшения </a:t>
            </a:r>
            <a:r>
              <a:rPr lang="ru-RU" sz="1600" b="0">
                <a:solidFill>
                  <a:schemeClr val="tx1"/>
                </a:solidFill>
              </a:rPr>
              <a:t>местных </a:t>
            </a:r>
            <a:br>
              <a:rPr lang="en-US" sz="1600" b="0">
                <a:solidFill>
                  <a:schemeClr val="tx1"/>
                </a:solidFill>
              </a:rPr>
            </a:br>
            <a:r>
              <a:rPr lang="ru-RU" sz="1600" b="0">
                <a:solidFill>
                  <a:schemeClr val="tx1"/>
                </a:solidFill>
              </a:rPr>
              <a:t>программ </a:t>
            </a:r>
            <a:r>
              <a:rPr lang="ru-RU" sz="1600" b="0" dirty="0">
                <a:solidFill>
                  <a:schemeClr val="tx1"/>
                </a:solidFill>
              </a:rPr>
              <a:t>по мере необходимости. 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21FF362-6E49-8C4A-80B7-C5DF25F054F1}"/>
              </a:ext>
            </a:extLst>
          </p:cNvPr>
          <p:cNvSpPr txBox="1">
            <a:spLocks/>
          </p:cNvSpPr>
          <p:nvPr/>
        </p:nvSpPr>
        <p:spPr>
          <a:xfrm>
            <a:off x="601468" y="7722780"/>
            <a:ext cx="2039816" cy="15708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r>
              <a:rPr lang="ru-RU" sz="1600" b="0">
                <a:solidFill>
                  <a:schemeClr val="tx1"/>
                </a:solidFill>
              </a:rPr>
              <a:t>Осознают </a:t>
            </a:r>
            <a:br>
              <a:rPr lang="en-US" sz="1600" b="0">
                <a:solidFill>
                  <a:schemeClr val="tx1"/>
                </a:solidFill>
              </a:rPr>
            </a:br>
            <a:r>
              <a:rPr lang="ru-RU" sz="1600" b="0">
                <a:solidFill>
                  <a:schemeClr val="tx1"/>
                </a:solidFill>
              </a:rPr>
              <a:t>миссию </a:t>
            </a:r>
            <a:r>
              <a:rPr lang="ru-RU" sz="1600" b="0" dirty="0">
                <a:solidFill>
                  <a:schemeClr val="tx1"/>
                </a:solidFill>
              </a:rPr>
              <a:t>и цели организации</a:t>
            </a:r>
            <a:r>
              <a:rPr lang="ru-RU" sz="1600" b="0">
                <a:solidFill>
                  <a:schemeClr val="tx1"/>
                </a:solidFill>
              </a:rPr>
              <a:t>, </a:t>
            </a:r>
            <a:br>
              <a:rPr lang="en-US" sz="1600" b="0">
                <a:solidFill>
                  <a:schemeClr val="tx1"/>
                </a:solidFill>
              </a:rPr>
            </a:br>
            <a:r>
              <a:rPr lang="ru-RU" sz="1600" b="0">
                <a:solidFill>
                  <a:schemeClr val="tx1"/>
                </a:solidFill>
              </a:rPr>
              <a:t>в </a:t>
            </a:r>
            <a:r>
              <a:rPr lang="ru-RU" sz="1600" b="0" dirty="0">
                <a:solidFill>
                  <a:schemeClr val="tx1"/>
                </a:solidFill>
              </a:rPr>
              <a:t>которой они работают.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CD5A411-5CB4-4E4F-86DB-C2F7CCA3BCF9}"/>
              </a:ext>
            </a:extLst>
          </p:cNvPr>
          <p:cNvSpPr txBox="1">
            <a:spLocks/>
          </p:cNvSpPr>
          <p:nvPr/>
        </p:nvSpPr>
        <p:spPr>
          <a:xfrm>
            <a:off x="2891060" y="7711053"/>
            <a:ext cx="2618785" cy="15708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r>
              <a:rPr lang="ru-RU" sz="1600" b="0" dirty="0">
                <a:solidFill>
                  <a:schemeClr val="tx1"/>
                </a:solidFill>
              </a:rPr>
              <a:t>Выступают в качестве связующего </a:t>
            </a:r>
            <a:r>
              <a:rPr lang="ru-RU" sz="1600" b="0">
                <a:solidFill>
                  <a:schemeClr val="tx1"/>
                </a:solidFill>
              </a:rPr>
              <a:t>звена </a:t>
            </a:r>
            <a:br>
              <a:rPr lang="en-US" sz="1600" b="0">
                <a:solidFill>
                  <a:schemeClr val="tx1"/>
                </a:solidFill>
              </a:rPr>
            </a:br>
            <a:r>
              <a:rPr lang="ru-RU" sz="1600" b="0">
                <a:solidFill>
                  <a:schemeClr val="tx1"/>
                </a:solidFill>
              </a:rPr>
              <a:t>с </a:t>
            </a:r>
            <a:r>
              <a:rPr lang="ru-RU" sz="1600" b="0" dirty="0">
                <a:solidFill>
                  <a:schemeClr val="tx1"/>
                </a:solidFill>
              </a:rPr>
              <a:t>другими атлетами</a:t>
            </a:r>
            <a:r>
              <a:rPr lang="ru-RU" sz="1600" b="0">
                <a:solidFill>
                  <a:schemeClr val="tx1"/>
                </a:solidFill>
              </a:rPr>
              <a:t>, </a:t>
            </a:r>
            <a:br>
              <a:rPr lang="en-US" sz="1600" b="0">
                <a:solidFill>
                  <a:schemeClr val="tx1"/>
                </a:solidFill>
              </a:rPr>
            </a:br>
            <a:r>
              <a:rPr lang="ru-RU" sz="1600" b="0">
                <a:solidFill>
                  <a:schemeClr val="tx1"/>
                </a:solidFill>
              </a:rPr>
              <a:t>т</a:t>
            </a:r>
            <a:r>
              <a:rPr lang="ru-RU" sz="1600" b="0" dirty="0">
                <a:solidFill>
                  <a:schemeClr val="tx1"/>
                </a:solidFill>
              </a:rPr>
              <a:t>. е. </a:t>
            </a:r>
            <a:r>
              <a:rPr lang="ru-RU" sz="1600" b="0">
                <a:solidFill>
                  <a:schemeClr val="tx1"/>
                </a:solidFill>
              </a:rPr>
              <a:t>обязуются </a:t>
            </a:r>
            <a:br>
              <a:rPr lang="en-US" sz="1600" b="0">
                <a:solidFill>
                  <a:schemeClr val="tx1"/>
                </a:solidFill>
              </a:rPr>
            </a:br>
            <a:r>
              <a:rPr lang="ru-RU" sz="1600" b="0">
                <a:solidFill>
                  <a:schemeClr val="tx1"/>
                </a:solidFill>
              </a:rPr>
              <a:t>выражать </a:t>
            </a:r>
            <a:r>
              <a:rPr lang="ru-RU" sz="1600" b="0" dirty="0">
                <a:solidFill>
                  <a:schemeClr val="tx1"/>
                </a:solidFill>
              </a:rPr>
              <a:t>их мнения</a:t>
            </a:r>
            <a:r>
              <a:rPr lang="ru-RU" sz="1600" b="0">
                <a:solidFill>
                  <a:schemeClr val="tx1"/>
                </a:solidFill>
              </a:rPr>
              <a:t>, </a:t>
            </a:r>
            <a:br>
              <a:rPr lang="en-US" sz="1600" b="0">
                <a:solidFill>
                  <a:schemeClr val="tx1"/>
                </a:solidFill>
              </a:rPr>
            </a:br>
            <a:r>
              <a:rPr lang="ru-RU" sz="1600" b="0">
                <a:solidFill>
                  <a:schemeClr val="tx1"/>
                </a:solidFill>
              </a:rPr>
              <a:t>а </a:t>
            </a:r>
            <a:r>
              <a:rPr lang="ru-RU" sz="1600" b="0" dirty="0">
                <a:solidFill>
                  <a:schemeClr val="tx1"/>
                </a:solidFill>
              </a:rPr>
              <a:t>также собирать или передавать их отзывы.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C946C12-A983-E54F-ABC8-984983A3C23E}"/>
              </a:ext>
            </a:extLst>
          </p:cNvPr>
          <p:cNvSpPr txBox="1">
            <a:spLocks/>
          </p:cNvSpPr>
          <p:nvPr/>
        </p:nvSpPr>
        <p:spPr>
          <a:xfrm>
            <a:off x="5634258" y="7711054"/>
            <a:ext cx="2138142" cy="15708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r>
              <a:rPr lang="ru-RU" sz="1600" b="0" spc="-20" dirty="0">
                <a:solidFill>
                  <a:schemeClr val="tx1"/>
                </a:solidFill>
              </a:rPr>
              <a:t>Профессионально представляют Специальную Олимпиаду.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9C8A5D4-9431-D149-A380-1284B9C46A61}"/>
              </a:ext>
            </a:extLst>
          </p:cNvPr>
          <p:cNvSpPr txBox="1">
            <a:spLocks/>
          </p:cNvSpPr>
          <p:nvPr/>
        </p:nvSpPr>
        <p:spPr>
          <a:xfrm>
            <a:off x="440938" y="6248401"/>
            <a:ext cx="4459308" cy="30479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1600" b="0" dirty="0">
                <a:solidFill>
                  <a:srgbClr val="ED1C24"/>
                </a:solidFill>
              </a:rPr>
              <a:t>Представители атлетов:</a:t>
            </a:r>
          </a:p>
        </p:txBody>
      </p:sp>
    </p:spTree>
    <p:extLst>
      <p:ext uri="{BB962C8B-B14F-4D97-AF65-F5344CB8AC3E}">
        <p14:creationId xmlns:p14="http://schemas.microsoft.com/office/powerpoint/2010/main" val="16153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7B41-C949-3942-B149-CEF0CB4D26CA}"/>
              </a:ext>
            </a:extLst>
          </p:cNvPr>
          <p:cNvSpPr txBox="1">
            <a:spLocks/>
          </p:cNvSpPr>
          <p:nvPr/>
        </p:nvSpPr>
        <p:spPr>
          <a:xfrm>
            <a:off x="862600" y="506821"/>
            <a:ext cx="5737860" cy="513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2000" dirty="0">
                <a:solidFill>
                  <a:srgbClr val="ED1C24"/>
                </a:solidFill>
              </a:rPr>
              <a:t>Руководящие роли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B140661-F683-3146-AC6A-5CBC74D2456D}"/>
              </a:ext>
            </a:extLst>
          </p:cNvPr>
          <p:cNvSpPr txBox="1">
            <a:spLocks/>
          </p:cNvSpPr>
          <p:nvPr/>
        </p:nvSpPr>
        <p:spPr>
          <a:xfrm>
            <a:off x="862973" y="1468111"/>
            <a:ext cx="1481646" cy="8426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>
                <a:solidFill>
                  <a:srgbClr val="13336A"/>
                </a:solidFill>
              </a:rPr>
              <a:t>Совет атлетов-лидеров* 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398950B-2A87-4441-8CA0-C924AFBCD085}"/>
              </a:ext>
            </a:extLst>
          </p:cNvPr>
          <p:cNvSpPr txBox="1">
            <a:spLocks/>
          </p:cNvSpPr>
          <p:nvPr/>
        </p:nvSpPr>
        <p:spPr>
          <a:xfrm>
            <a:off x="862599" y="846792"/>
            <a:ext cx="6640169" cy="3751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1400" b="0" dirty="0">
                <a:solidFill>
                  <a:schemeClr val="tx1"/>
                </a:solidFill>
              </a:rPr>
              <a:t>Вот три примера ролей представителей атлетов.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F3D26A4-363B-B44C-A07B-7CCA64C8A976}"/>
              </a:ext>
            </a:extLst>
          </p:cNvPr>
          <p:cNvSpPr txBox="1">
            <a:spLocks/>
          </p:cNvSpPr>
          <p:nvPr/>
        </p:nvSpPr>
        <p:spPr>
          <a:xfrm>
            <a:off x="2520463" y="1400496"/>
            <a:ext cx="5099537" cy="18170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>
              <a:lnSpc>
                <a:spcPct val="85000"/>
              </a:lnSpc>
            </a:pPr>
            <a:r>
              <a:rPr lang="ru-RU" sz="1350" b="0" spc="-20" dirty="0">
                <a:solidFill>
                  <a:schemeClr val="tx1"/>
                </a:solidFill>
              </a:rPr>
              <a:t>Совет атлетов-лидеров — это группа атлетов, представляющих интересы всех атлетов в рамках своей Программы. Они озвучивают мнения атлетов по важным вопросам, относящимся к Специальной Олимпиаде</a:t>
            </a:r>
            <a:r>
              <a:rPr lang="ru-RU" sz="1350" b="0" spc="-20">
                <a:solidFill>
                  <a:schemeClr val="tx1"/>
                </a:solidFill>
              </a:rPr>
              <a:t>. Кроме </a:t>
            </a:r>
            <a:r>
              <a:rPr lang="ru-RU" sz="1350" b="0" spc="-20" dirty="0">
                <a:solidFill>
                  <a:schemeClr val="tx1"/>
                </a:solidFill>
              </a:rPr>
              <a:t>того, они </a:t>
            </a:r>
            <a:r>
              <a:rPr lang="ru-RU" sz="1350" b="0" spc="-20">
                <a:solidFill>
                  <a:schemeClr val="tx1"/>
                </a:solidFill>
              </a:rPr>
              <a:t>предоставляют поддержку и </a:t>
            </a:r>
            <a:r>
              <a:rPr lang="ru-RU" sz="1350" b="0" spc="-20" dirty="0">
                <a:solidFill>
                  <a:schemeClr val="tx1"/>
                </a:solidFill>
              </a:rPr>
              <a:t>осуществляют руководство для всех сфер реализации </a:t>
            </a:r>
            <a:r>
              <a:rPr lang="ru-RU" sz="1350" b="0" spc="-20">
                <a:solidFill>
                  <a:schemeClr val="tx1"/>
                </a:solidFill>
              </a:rPr>
              <a:t>Программ </a:t>
            </a:r>
            <a:br>
              <a:rPr lang="en-US" sz="1350" b="0" spc="-20">
                <a:solidFill>
                  <a:schemeClr val="tx1"/>
                </a:solidFill>
              </a:rPr>
            </a:br>
            <a:r>
              <a:rPr lang="ru-RU" sz="1350" b="0" spc="-20">
                <a:solidFill>
                  <a:schemeClr val="tx1"/>
                </a:solidFill>
              </a:rPr>
              <a:t>на </a:t>
            </a:r>
            <a:r>
              <a:rPr lang="ru-RU" sz="1350" b="0" spc="-20" dirty="0">
                <a:solidFill>
                  <a:schemeClr val="tx1"/>
                </a:solidFill>
              </a:rPr>
              <a:t>местном, национальном, </a:t>
            </a:r>
            <a:r>
              <a:rPr lang="ru-RU" sz="1350" b="0" spc="-20">
                <a:solidFill>
                  <a:schemeClr val="tx1"/>
                </a:solidFill>
              </a:rPr>
              <a:t>региональном </a:t>
            </a:r>
            <a:br>
              <a:rPr lang="en-US" sz="1350" b="0" spc="-20">
                <a:solidFill>
                  <a:schemeClr val="tx1"/>
                </a:solidFill>
              </a:rPr>
            </a:br>
            <a:r>
              <a:rPr lang="ru-RU" sz="1350" b="0" spc="-20">
                <a:solidFill>
                  <a:schemeClr val="tx1"/>
                </a:solidFill>
              </a:rPr>
              <a:t>или </a:t>
            </a:r>
            <a:r>
              <a:rPr lang="ru-RU" sz="1350" b="0" spc="-20" dirty="0">
                <a:solidFill>
                  <a:schemeClr val="tx1"/>
                </a:solidFill>
              </a:rPr>
              <a:t>глобальном уровне.</a:t>
            </a:r>
          </a:p>
          <a:p>
            <a:pPr algn="l">
              <a:lnSpc>
                <a:spcPct val="85000"/>
              </a:lnSpc>
            </a:pPr>
            <a:endParaRPr lang="en-US" sz="1400" b="0" spc="-20" dirty="0">
              <a:solidFill>
                <a:schemeClr val="tx1"/>
              </a:solidFill>
            </a:endParaRPr>
          </a:p>
          <a:p>
            <a:pPr algn="l">
              <a:lnSpc>
                <a:spcPct val="85000"/>
              </a:lnSpc>
            </a:pPr>
            <a:r>
              <a:rPr lang="ru-RU" sz="1350" b="0" spc="-20" dirty="0">
                <a:solidFill>
                  <a:schemeClr val="tx1"/>
                </a:solidFill>
              </a:rPr>
              <a:t>* Ранее назывался «Совет для отзывов и идей атлетов»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8270048-70E1-154B-BE17-91176026CB6D}"/>
              </a:ext>
            </a:extLst>
          </p:cNvPr>
          <p:cNvSpPr txBox="1">
            <a:spLocks/>
          </p:cNvSpPr>
          <p:nvPr/>
        </p:nvSpPr>
        <p:spPr>
          <a:xfrm>
            <a:off x="862973" y="3280320"/>
            <a:ext cx="1657490" cy="1147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1800" spc="-20" dirty="0">
                <a:solidFill>
                  <a:srgbClr val="13336A"/>
                </a:solidFill>
              </a:rPr>
              <a:t>Работа </a:t>
            </a:r>
            <a:br>
              <a:rPr lang="en-US" sz="1800" spc="-20" dirty="0">
                <a:solidFill>
                  <a:srgbClr val="13336A"/>
                </a:solidFill>
              </a:rPr>
            </a:br>
            <a:r>
              <a:rPr lang="ru-RU" sz="1800" spc="-20" dirty="0">
                <a:solidFill>
                  <a:srgbClr val="13336A"/>
                </a:solidFill>
              </a:rPr>
              <a:t>в Совете директоров программы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09CD15F-5E5D-854A-99FD-2B31A06AEB73}"/>
              </a:ext>
            </a:extLst>
          </p:cNvPr>
          <p:cNvSpPr txBox="1">
            <a:spLocks/>
          </p:cNvSpPr>
          <p:nvPr/>
        </p:nvSpPr>
        <p:spPr>
          <a:xfrm>
            <a:off x="2520463" y="3283042"/>
            <a:ext cx="5099537" cy="22363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>
              <a:lnSpc>
                <a:spcPct val="85000"/>
              </a:lnSpc>
            </a:pPr>
            <a:r>
              <a:rPr lang="ru-RU" sz="1350" b="0" spc="-20" dirty="0">
                <a:solidFill>
                  <a:schemeClr val="tx1"/>
                </a:solidFill>
              </a:rPr>
              <a:t>В состав всех советов директоров Специальной </a:t>
            </a:r>
            <a:br>
              <a:rPr lang="en-US" sz="1350" b="0" spc="-20" dirty="0">
                <a:solidFill>
                  <a:schemeClr val="tx1"/>
                </a:solidFill>
              </a:rPr>
            </a:br>
            <a:r>
              <a:rPr lang="ru-RU" sz="1350" b="0" spc="-20" dirty="0">
                <a:solidFill>
                  <a:schemeClr val="tx1"/>
                </a:solidFill>
              </a:rPr>
              <a:t>Олимпиады должен входить хотя бы один действующий атлет Специальной Олимпиады. Работающий в совете </a:t>
            </a:r>
            <a:endParaRPr lang="en-US" sz="1350" b="0" spc="-20" dirty="0">
              <a:solidFill>
                <a:schemeClr val="tx1"/>
              </a:solidFill>
            </a:endParaRPr>
          </a:p>
          <a:p>
            <a:pPr algn="l">
              <a:lnSpc>
                <a:spcPct val="85000"/>
              </a:lnSpc>
            </a:pPr>
            <a:r>
              <a:rPr lang="ru-RU" sz="1350" b="0" spc="-20" dirty="0">
                <a:solidFill>
                  <a:schemeClr val="tx1"/>
                </a:solidFill>
              </a:rPr>
              <a:t>директоров атлет:</a:t>
            </a:r>
          </a:p>
          <a:p>
            <a:pPr algn="l">
              <a:lnSpc>
                <a:spcPct val="85000"/>
              </a:lnSpc>
            </a:pPr>
            <a:endParaRPr lang="en-US" sz="1400" b="0" dirty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350" b="0" dirty="0">
                <a:solidFill>
                  <a:schemeClr val="tx1"/>
                </a:solidFill>
              </a:rPr>
              <a:t>должен обладать теми же правами и привилегиями, </a:t>
            </a:r>
            <a:br>
              <a:rPr lang="en-US" sz="1350" b="0" dirty="0">
                <a:solidFill>
                  <a:schemeClr val="tx1"/>
                </a:solidFill>
              </a:rPr>
            </a:br>
            <a:r>
              <a:rPr lang="ru-RU" sz="1350" b="0" dirty="0">
                <a:solidFill>
                  <a:schemeClr val="tx1"/>
                </a:solidFill>
              </a:rPr>
              <a:t>что и иные члены совета с правом голоса;</a:t>
            </a:r>
          </a:p>
          <a:p>
            <a:pPr marL="285750" indent="-28575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350" b="0" dirty="0">
                <a:solidFill>
                  <a:schemeClr val="tx1"/>
                </a:solidFill>
              </a:rPr>
              <a:t>играет ключевую роль;</a:t>
            </a:r>
          </a:p>
          <a:p>
            <a:pPr marL="285750" indent="-28575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350" b="0" dirty="0">
                <a:solidFill>
                  <a:schemeClr val="tx1"/>
                </a:solidFill>
              </a:rPr>
              <a:t>определяет направление деятельности организации;</a:t>
            </a:r>
          </a:p>
          <a:p>
            <a:pPr marL="285750" indent="-28575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350" b="0" dirty="0">
                <a:solidFill>
                  <a:schemeClr val="tx1"/>
                </a:solidFill>
              </a:rPr>
              <a:t>следит за ежегодным и стратегическим направлением деятельности;</a:t>
            </a:r>
          </a:p>
          <a:p>
            <a:pPr marL="285750" indent="-28575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350" b="0" dirty="0">
                <a:solidFill>
                  <a:schemeClr val="tx1"/>
                </a:solidFill>
              </a:rPr>
              <a:t>периодически участвует во встречах для обсуждения организационных вопросов и голосования по ним.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7C2B684-F11E-DE41-8B8B-B47C1FC9E10A}"/>
              </a:ext>
            </a:extLst>
          </p:cNvPr>
          <p:cNvSpPr txBox="1">
            <a:spLocks/>
          </p:cNvSpPr>
          <p:nvPr/>
        </p:nvSpPr>
        <p:spPr>
          <a:xfrm>
            <a:off x="862972" y="5755877"/>
            <a:ext cx="1809891" cy="1147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>
                <a:solidFill>
                  <a:srgbClr val="13336A"/>
                </a:solidFill>
              </a:rPr>
              <a:t>Участие </a:t>
            </a:r>
            <a:br>
              <a:rPr lang="en-US" sz="1800" dirty="0">
                <a:solidFill>
                  <a:srgbClr val="13336A"/>
                </a:solidFill>
              </a:rPr>
            </a:br>
            <a:r>
              <a:rPr lang="ru-RU" sz="1800" dirty="0">
                <a:solidFill>
                  <a:srgbClr val="13336A"/>
                </a:solidFill>
              </a:rPr>
              <a:t>в комитетах</a:t>
            </a:r>
          </a:p>
          <a:p>
            <a:pPr algn="l"/>
            <a:endParaRPr lang="en-US" sz="1800" dirty="0">
              <a:solidFill>
                <a:srgbClr val="13336A"/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295553C-D60B-3A42-A0A6-BE407CB5190D}"/>
              </a:ext>
            </a:extLst>
          </p:cNvPr>
          <p:cNvSpPr txBox="1">
            <a:spLocks/>
          </p:cNvSpPr>
          <p:nvPr/>
        </p:nvSpPr>
        <p:spPr>
          <a:xfrm>
            <a:off x="2520463" y="5758599"/>
            <a:ext cx="5099537" cy="40182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>
              <a:lnSpc>
                <a:spcPct val="85000"/>
              </a:lnSpc>
            </a:pPr>
            <a:r>
              <a:rPr lang="ru-RU" sz="1350" b="0" dirty="0">
                <a:solidFill>
                  <a:schemeClr val="tx1"/>
                </a:solidFill>
              </a:rPr>
              <a:t>Комитет призван решать проблемы, планировать мероприятия, составлять бюджеты и т. д. Его участники, </a:t>
            </a:r>
            <a:br>
              <a:rPr lang="en-US" sz="1350" b="0" dirty="0">
                <a:solidFill>
                  <a:schemeClr val="tx1"/>
                </a:solidFill>
              </a:rPr>
            </a:br>
            <a:r>
              <a:rPr lang="ru-RU" sz="1350" b="0" dirty="0">
                <a:solidFill>
                  <a:schemeClr val="tx1"/>
                </a:solidFill>
              </a:rPr>
              <a:t>по сути, могут делать практически что угодно, когда </a:t>
            </a:r>
            <a:br>
              <a:rPr lang="en-US" sz="1350" b="0" dirty="0">
                <a:solidFill>
                  <a:schemeClr val="tx1"/>
                </a:solidFill>
              </a:rPr>
            </a:br>
            <a:r>
              <a:rPr lang="ru-RU" sz="1350" b="0" dirty="0">
                <a:solidFill>
                  <a:schemeClr val="tx1"/>
                </a:solidFill>
              </a:rPr>
              <a:t>работают вместе, и каждый вносит свой вклад. </a:t>
            </a:r>
          </a:p>
          <a:p>
            <a:pPr algn="l">
              <a:lnSpc>
                <a:spcPct val="85000"/>
              </a:lnSpc>
            </a:pPr>
            <a:endParaRPr lang="en-US" sz="1400" b="0" dirty="0">
              <a:solidFill>
                <a:schemeClr val="tx1"/>
              </a:solidFill>
            </a:endParaRPr>
          </a:p>
          <a:p>
            <a:pPr algn="l">
              <a:lnSpc>
                <a:spcPct val="85000"/>
              </a:lnSpc>
            </a:pPr>
            <a:r>
              <a:rPr lang="ru-RU" sz="1350" b="0" dirty="0">
                <a:solidFill>
                  <a:schemeClr val="tx1"/>
                </a:solidFill>
              </a:rPr>
              <a:t>Здесь атлеты должны:</a:t>
            </a:r>
          </a:p>
          <a:p>
            <a:pPr marL="285750" indent="-28575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350" b="0" dirty="0">
                <a:solidFill>
                  <a:schemeClr val="tx1"/>
                </a:solidFill>
              </a:rPr>
              <a:t>заведовать той или иной темой либо вопросом;</a:t>
            </a:r>
          </a:p>
          <a:p>
            <a:pPr marL="285750" indent="-28575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350" b="0" dirty="0">
                <a:solidFill>
                  <a:schemeClr val="tx1"/>
                </a:solidFill>
              </a:rPr>
              <a:t>решать вопросы или проблемы и давать </a:t>
            </a:r>
            <a:br>
              <a:rPr lang="en-US" sz="1350" b="0" dirty="0">
                <a:solidFill>
                  <a:schemeClr val="tx1"/>
                </a:solidFill>
              </a:rPr>
            </a:br>
            <a:r>
              <a:rPr lang="ru-RU" sz="1350" b="0" dirty="0">
                <a:solidFill>
                  <a:schemeClr val="tx1"/>
                </a:solidFill>
              </a:rPr>
              <a:t>рекомендации по их решению;</a:t>
            </a:r>
          </a:p>
          <a:p>
            <a:pPr marL="285750" indent="-28575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350" b="0" dirty="0">
                <a:solidFill>
                  <a:schemeClr val="tx1"/>
                </a:solidFill>
              </a:rPr>
              <a:t>регулярно собираться для решения задач.</a:t>
            </a:r>
          </a:p>
          <a:p>
            <a:pPr algn="l">
              <a:lnSpc>
                <a:spcPct val="85000"/>
              </a:lnSpc>
            </a:pPr>
            <a:endParaRPr lang="en-US" sz="1350" b="0" dirty="0">
              <a:solidFill>
                <a:schemeClr val="tx1"/>
              </a:solidFill>
            </a:endParaRPr>
          </a:p>
          <a:p>
            <a:pPr algn="l">
              <a:lnSpc>
                <a:spcPct val="85000"/>
              </a:lnSpc>
            </a:pPr>
            <a:r>
              <a:rPr lang="ru-RU" sz="1350" b="0" dirty="0">
                <a:solidFill>
                  <a:schemeClr val="tx1"/>
                </a:solidFill>
              </a:rPr>
              <a:t>Примеры комитетов Специальной Олимпиады</a:t>
            </a:r>
          </a:p>
          <a:p>
            <a:pPr marL="285750" indent="-28575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350" b="0" dirty="0">
                <a:solidFill>
                  <a:schemeClr val="tx1"/>
                </a:solidFill>
              </a:rPr>
              <a:t>Комитет атлетов-лидеров</a:t>
            </a:r>
          </a:p>
          <a:p>
            <a:pPr marL="285750" indent="-28575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350" b="0" dirty="0">
                <a:solidFill>
                  <a:schemeClr val="tx1"/>
                </a:solidFill>
              </a:rPr>
              <a:t>Транспортный комитет</a:t>
            </a:r>
          </a:p>
          <a:p>
            <a:pPr marL="285750" indent="-28575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350" b="0" dirty="0">
                <a:solidFill>
                  <a:schemeClr val="tx1"/>
                </a:solidFill>
              </a:rPr>
              <a:t>Комитет церемоний открытия</a:t>
            </a:r>
          </a:p>
          <a:p>
            <a:pPr marL="285750" indent="-28575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350" b="0" dirty="0">
                <a:solidFill>
                  <a:schemeClr val="tx1"/>
                </a:solidFill>
              </a:rPr>
              <a:t>Семейный комитет</a:t>
            </a:r>
          </a:p>
          <a:p>
            <a:pPr marL="285750" indent="-28575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350" b="0" dirty="0">
                <a:solidFill>
                  <a:schemeClr val="tx1"/>
                </a:solidFill>
              </a:rPr>
              <a:t>Комитет по набору добровольных помощников</a:t>
            </a:r>
          </a:p>
          <a:p>
            <a:pPr marL="285750" indent="-28575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350" b="0" dirty="0">
                <a:solidFill>
                  <a:schemeClr val="tx1"/>
                </a:solidFill>
              </a:rPr>
              <a:t>Комитет по политикам и процедурам</a:t>
            </a:r>
          </a:p>
          <a:p>
            <a:pPr marL="285750" indent="-28575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350" b="0" dirty="0">
                <a:solidFill>
                  <a:schemeClr val="tx1"/>
                </a:solidFill>
              </a:rPr>
              <a:t>Комитет по мероприятиям для сбора средств</a:t>
            </a:r>
          </a:p>
          <a:p>
            <a:pPr marL="285750" indent="-28575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1350" b="0" dirty="0">
                <a:solidFill>
                  <a:schemeClr val="tx1"/>
                </a:solidFill>
              </a:rPr>
              <a:t>Комитет по проведению эстафеты олимпийского </a:t>
            </a:r>
            <a:br>
              <a:rPr lang="en-US" sz="1350" b="0" dirty="0">
                <a:solidFill>
                  <a:schemeClr val="tx1"/>
                </a:solidFill>
              </a:rPr>
            </a:br>
            <a:r>
              <a:rPr lang="ru-RU" sz="1350" b="0" dirty="0">
                <a:solidFill>
                  <a:schemeClr val="tx1"/>
                </a:solidFill>
              </a:rPr>
              <a:t>огня с сотрудниками правоохранительных органов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CCC8811-3A40-4DF1-9F39-C0E42CCD05DB}"/>
              </a:ext>
            </a:extLst>
          </p:cNvPr>
          <p:cNvSpPr txBox="1">
            <a:spLocks/>
          </p:cNvSpPr>
          <p:nvPr/>
        </p:nvSpPr>
        <p:spPr>
          <a:xfrm>
            <a:off x="427546" y="1259456"/>
            <a:ext cx="501369" cy="532181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6000" dirty="0">
                <a:solidFill>
                  <a:srgbClr val="13336A"/>
                </a:solidFill>
              </a:rPr>
              <a:t>1</a:t>
            </a:r>
          </a:p>
          <a:p>
            <a:pPr>
              <a:lnSpc>
                <a:spcPct val="100000"/>
              </a:lnSpc>
            </a:pPr>
            <a:endParaRPr lang="en-US" sz="5800" dirty="0">
              <a:solidFill>
                <a:srgbClr val="13336A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6000" dirty="0">
                <a:solidFill>
                  <a:srgbClr val="13336A"/>
                </a:solidFill>
              </a:rPr>
              <a:t>2</a:t>
            </a:r>
          </a:p>
          <a:p>
            <a:pPr>
              <a:lnSpc>
                <a:spcPct val="100000"/>
              </a:lnSpc>
            </a:pPr>
            <a:endParaRPr lang="en-US" sz="10000" dirty="0">
              <a:solidFill>
                <a:srgbClr val="13336A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6000" dirty="0">
                <a:solidFill>
                  <a:srgbClr val="13336A"/>
                </a:solidFill>
              </a:rPr>
              <a:t>3</a:t>
            </a:r>
            <a:endParaRPr lang="es-xl" sz="6000" dirty="0">
              <a:solidFill>
                <a:srgbClr val="1333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2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23378-46BF-F049-B5CA-BB7DDF249495}"/>
              </a:ext>
            </a:extLst>
          </p:cNvPr>
          <p:cNvSpPr txBox="1">
            <a:spLocks/>
          </p:cNvSpPr>
          <p:nvPr/>
        </p:nvSpPr>
        <p:spPr>
          <a:xfrm>
            <a:off x="904368" y="483376"/>
            <a:ext cx="3978662" cy="34896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2000" dirty="0">
                <a:solidFill>
                  <a:srgbClr val="ED1C24"/>
                </a:solidFill>
              </a:rPr>
              <a:t>Обучение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B61BA67-4A45-DB4F-AA39-8776BC63D2C3}"/>
              </a:ext>
            </a:extLst>
          </p:cNvPr>
          <p:cNvSpPr txBox="1">
            <a:spLocks/>
          </p:cNvSpPr>
          <p:nvPr/>
        </p:nvSpPr>
        <p:spPr>
          <a:xfrm>
            <a:off x="904368" y="832339"/>
            <a:ext cx="4896181" cy="18170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B6C5E2AE-B673-1047-A845-89B401874BE1}"/>
              </a:ext>
            </a:extLst>
          </p:cNvPr>
          <p:cNvSpPr txBox="1">
            <a:spLocks/>
          </p:cNvSpPr>
          <p:nvPr/>
        </p:nvSpPr>
        <p:spPr>
          <a:xfrm>
            <a:off x="904367" y="808893"/>
            <a:ext cx="6610125" cy="3489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1400" b="0" dirty="0">
                <a:solidFill>
                  <a:schemeClr val="tx1"/>
                </a:solidFill>
              </a:rPr>
              <a:t>Цель курса обучения «Представитель атлетов»: </a:t>
            </a:r>
          </a:p>
          <a:p>
            <a:pPr algn="l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7EFE1141-6F94-8245-8BDC-221CCE9A3ED1}"/>
              </a:ext>
            </a:extLst>
          </p:cNvPr>
          <p:cNvSpPr txBox="1">
            <a:spLocks/>
          </p:cNvSpPr>
          <p:nvPr/>
        </p:nvSpPr>
        <p:spPr>
          <a:xfrm>
            <a:off x="1162275" y="1308891"/>
            <a:ext cx="6352217" cy="5081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>
              <a:lnSpc>
                <a:spcPct val="85000"/>
              </a:lnSpc>
            </a:pPr>
            <a:r>
              <a:rPr lang="ru-RU" sz="1400" b="0" dirty="0">
                <a:solidFill>
                  <a:schemeClr val="tx1"/>
                </a:solidFill>
              </a:rPr>
              <a:t>обучить атлетов-лидеров лидерским навыкам, которые </a:t>
            </a:r>
            <a:r>
              <a:rPr lang="ru-RU" sz="1400" b="0">
                <a:solidFill>
                  <a:schemeClr val="tx1"/>
                </a:solidFill>
              </a:rPr>
              <a:t>позволят </a:t>
            </a:r>
            <a:br>
              <a:rPr lang="en-US" sz="1400" b="0">
                <a:solidFill>
                  <a:schemeClr val="tx1"/>
                </a:solidFill>
              </a:rPr>
            </a:br>
            <a:r>
              <a:rPr lang="ru-RU" sz="1400" b="0">
                <a:solidFill>
                  <a:schemeClr val="tx1"/>
                </a:solidFill>
              </a:rPr>
              <a:t>им </a:t>
            </a:r>
            <a:r>
              <a:rPr lang="ru-RU" sz="1400" b="0" dirty="0">
                <a:solidFill>
                  <a:schemeClr val="tx1"/>
                </a:solidFill>
              </a:rPr>
              <a:t>стать эффективными представителями атлетов;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7419D61D-B112-C940-B63C-5DFE9054C94A}"/>
              </a:ext>
            </a:extLst>
          </p:cNvPr>
          <p:cNvSpPr txBox="1">
            <a:spLocks/>
          </p:cNvSpPr>
          <p:nvPr/>
        </p:nvSpPr>
        <p:spPr>
          <a:xfrm>
            <a:off x="1162275" y="1941937"/>
            <a:ext cx="6352217" cy="5081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>
              <a:lnSpc>
                <a:spcPct val="85000"/>
              </a:lnSpc>
            </a:pPr>
            <a:r>
              <a:rPr lang="ru-RU" sz="1400" b="0" dirty="0">
                <a:solidFill>
                  <a:schemeClr val="tx1"/>
                </a:solidFill>
              </a:rPr>
              <a:t>описать роли представителей атлетов в рамках Специальной Олимпиады, а также проанализировать ожидания и возможности атлетов в плане лидерства.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D8460DBB-AE37-B740-A025-8C4FC0654A1C}"/>
              </a:ext>
            </a:extLst>
          </p:cNvPr>
          <p:cNvSpPr txBox="1">
            <a:spLocks/>
          </p:cNvSpPr>
          <p:nvPr/>
        </p:nvSpPr>
        <p:spPr>
          <a:xfrm>
            <a:off x="645955" y="2716628"/>
            <a:ext cx="2085017" cy="34896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Тема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630387B9-1F31-6D44-927B-A7254486161B}"/>
              </a:ext>
            </a:extLst>
          </p:cNvPr>
          <p:cNvSpPr txBox="1">
            <a:spLocks/>
          </p:cNvSpPr>
          <p:nvPr/>
        </p:nvSpPr>
        <p:spPr>
          <a:xfrm>
            <a:off x="3377596" y="2760382"/>
            <a:ext cx="2706340" cy="34896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Описание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385D664-8A1C-DE45-B435-A3B95C60FF89}"/>
              </a:ext>
            </a:extLst>
          </p:cNvPr>
          <p:cNvSpPr txBox="1">
            <a:spLocks/>
          </p:cNvSpPr>
          <p:nvPr/>
        </p:nvSpPr>
        <p:spPr>
          <a:xfrm>
            <a:off x="6367321" y="2497336"/>
            <a:ext cx="1248503" cy="348963"/>
          </a:xfrm>
          <a:prstGeom prst="rect">
            <a:avLst/>
          </a:prstGeom>
        </p:spPr>
        <p:txBody>
          <a:bodyPr vert="horz" lIns="91440" tIns="45720" rIns="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1700" spc="-20" dirty="0">
                <a:solidFill>
                  <a:schemeClr val="bg2">
                    <a:lumMod val="75000"/>
                  </a:schemeClr>
                </a:solidFill>
              </a:rPr>
              <a:t>Расчетное</a:t>
            </a:r>
            <a:r>
              <a:rPr lang="ru-RU" sz="1700" dirty="0">
                <a:solidFill>
                  <a:schemeClr val="bg2">
                    <a:lumMod val="75000"/>
                  </a:schemeClr>
                </a:solidFill>
              </a:rPr>
              <a:t> время</a:t>
            </a:r>
          </a:p>
        </p:txBody>
      </p:sp>
      <p:graphicFrame>
        <p:nvGraphicFramePr>
          <p:cNvPr id="29" name="Table 29">
            <a:extLst>
              <a:ext uri="{FF2B5EF4-FFF2-40B4-BE49-F238E27FC236}">
                <a16:creationId xmlns:a16="http://schemas.microsoft.com/office/drawing/2014/main" id="{F814C6F9-3BCB-1C41-B399-1D6412D9F6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069146"/>
              </p:ext>
            </p:extLst>
          </p:nvPr>
        </p:nvGraphicFramePr>
        <p:xfrm>
          <a:off x="581137" y="3109345"/>
          <a:ext cx="6933355" cy="5638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0370">
                  <a:extLst>
                    <a:ext uri="{9D8B030D-6E8A-4147-A177-3AD203B41FA5}">
                      <a16:colId xmlns:a16="http://schemas.microsoft.com/office/drawing/2014/main" val="1291694603"/>
                    </a:ext>
                  </a:extLst>
                </a:gridCol>
                <a:gridCol w="3241559">
                  <a:extLst>
                    <a:ext uri="{9D8B030D-6E8A-4147-A177-3AD203B41FA5}">
                      <a16:colId xmlns:a16="http://schemas.microsoft.com/office/drawing/2014/main" val="4279553084"/>
                    </a:ext>
                  </a:extLst>
                </a:gridCol>
                <a:gridCol w="1141426">
                  <a:extLst>
                    <a:ext uri="{9D8B030D-6E8A-4147-A177-3AD203B41FA5}">
                      <a16:colId xmlns:a16="http://schemas.microsoft.com/office/drawing/2014/main" val="3278824454"/>
                    </a:ext>
                  </a:extLst>
                </a:gridCol>
              </a:tblGrid>
              <a:tr h="1064070">
                <a:tc>
                  <a:txBody>
                    <a:bodyPr/>
                    <a:lstStyle/>
                    <a:p>
                      <a:r>
                        <a:rPr lang="ru-RU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Урок 1. </a:t>
                      </a:r>
                    </a:p>
                    <a:p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 к встречам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Перед встречей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 время встречи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После встречи</a:t>
                      </a:r>
                    </a:p>
                  </a:txBody>
                  <a:tcPr>
                    <a:solidFill>
                      <a:srgbClr val="1333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Убедитесь, что готовы к встрече. Узнайте, что вам нужно, чтобы провести успешную встречу</a:t>
                      </a:r>
                      <a:r>
                        <a:rPr lang="ru-RU" sz="1400" b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lang="en-US" sz="1400" b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оправдав </a:t>
                      </a:r>
                      <a:r>
                        <a:rPr lang="ru-RU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или превзойдя ожидания.</a:t>
                      </a:r>
                    </a:p>
                    <a:p>
                      <a:endParaRPr lang="en-US" sz="1400" dirty="0"/>
                    </a:p>
                  </a:txBody>
                  <a:tcPr>
                    <a:solidFill>
                      <a:srgbClr val="1333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 мин</a:t>
                      </a:r>
                    </a:p>
                    <a:p>
                      <a:endParaRPr lang="en-US" sz="1400" dirty="0"/>
                    </a:p>
                  </a:txBody>
                  <a:tcPr>
                    <a:solidFill>
                      <a:srgbClr val="1333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074613"/>
                  </a:ext>
                </a:extLst>
              </a:tr>
              <a:tr h="86008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13336A"/>
                          </a:solidFill>
                        </a:rPr>
                        <a:t>Урок 2.</a:t>
                      </a:r>
                    </a:p>
                    <a:p>
                      <a:r>
                        <a:rPr lang="ru-RU" sz="1400" b="1" kern="1200" dirty="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встречами</a:t>
                      </a:r>
                      <a:endParaRPr lang="en-US" sz="1400" kern="1200" dirty="0">
                        <a:solidFill>
                          <a:srgbClr val="13336A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Советы по </a:t>
                      </a:r>
                      <a:r>
                        <a:rPr lang="ru-RU" sz="1400" kern="120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проведению встреч</a:t>
                      </a:r>
                      <a:endParaRPr lang="ru-RU" sz="1400" kern="1200" dirty="0">
                        <a:solidFill>
                          <a:srgbClr val="13336A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Групповая </a:t>
                      </a:r>
                      <a:r>
                        <a:rPr lang="ru-RU" sz="1400" kern="120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динамика </a:t>
                      </a:r>
                      <a:br>
                        <a:rPr lang="en-US" sz="1400" kern="120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kern="1200" dirty="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встречах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все встречи протекают одинаково, даже если речь идет об одной и той же группе людей. Изучите и закрепите на практике ряд навыков, гарантирующих продуктивную встречу.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13336A"/>
                          </a:solidFill>
                        </a:rPr>
                        <a:t>45 мин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212024"/>
                  </a:ext>
                </a:extLst>
              </a:tr>
              <a:tr h="1310830"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Урок 3.</a:t>
                      </a:r>
                    </a:p>
                    <a:p>
                      <a:r>
                        <a:rPr lang="ru-RU" sz="1400" b="1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Совет атлетов-</a:t>
                      </a:r>
                      <a:br>
                        <a:rPr lang="en-US" sz="1400" b="1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1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лидеров </a:t>
                      </a: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(САЛ)</a:t>
                      </a:r>
                      <a:endParaRPr lang="en-US" sz="14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Структура, </a:t>
                      </a:r>
                      <a:r>
                        <a:rPr lang="ru-RU" sz="14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роли </a:t>
                      </a:r>
                      <a:br>
                        <a:rPr lang="en-US" sz="14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обязанности САЛ</a:t>
                      </a:r>
                    </a:p>
                  </a:txBody>
                  <a:tcPr>
                    <a:solidFill>
                      <a:srgbClr val="1333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spc="-2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Здесь мы более подробно остановимся </a:t>
                      </a:r>
                      <a:br>
                        <a:rPr lang="en-US" sz="1400" kern="1200" spc="-2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spc="-2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САЛ и принципах его работы. </a:t>
                      </a:r>
                      <a:br>
                        <a:rPr lang="en-US" sz="1400" kern="1200" spc="-2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spc="-2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рамках этого курса также рассматри</a:t>
                      </a:r>
                      <a:r>
                        <a:rPr lang="en-US" sz="1400" kern="1200" spc="-2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400" kern="1200" spc="-2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вается ряд предложений по повышению эффективности этой группы.</a:t>
                      </a:r>
                    </a:p>
                  </a:txBody>
                  <a:tcPr>
                    <a:solidFill>
                      <a:srgbClr val="13336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90 мин</a:t>
                      </a:r>
                    </a:p>
                  </a:txBody>
                  <a:tcPr>
                    <a:solidFill>
                      <a:srgbClr val="1333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762217"/>
                  </a:ext>
                </a:extLst>
              </a:tr>
              <a:tr h="131083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13336A"/>
                          </a:solidFill>
                        </a:rPr>
                        <a:t>Урок 4.</a:t>
                      </a:r>
                    </a:p>
                    <a:p>
                      <a:r>
                        <a:rPr lang="ru-RU" sz="1400" b="1" kern="1200" dirty="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 </a:t>
                      </a:r>
                      <a:r>
                        <a:rPr lang="ru-RU" sz="1400" b="0" kern="1200" dirty="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комитетов</a:t>
                      </a:r>
                      <a:r>
                        <a:rPr lang="ru-RU" sz="1400" b="1" kern="1200" dirty="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US" sz="1400" b="1" kern="1200" dirty="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1" kern="1200" dirty="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советов директоров</a:t>
                      </a:r>
                      <a:endParaRPr lang="en-US" sz="1400" kern="1200" dirty="0">
                        <a:solidFill>
                          <a:srgbClr val="13336A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spc="-20" baseline="0" dirty="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Кто такие «атлеты, работающие в комитетах»? Кто такие «атлеты, работающие </a:t>
                      </a:r>
                      <a:br>
                        <a:rPr lang="en-US" sz="1400" kern="1200" spc="-20" baseline="0" dirty="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spc="-20" baseline="0" dirty="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советах»? Участники, </a:t>
                      </a:r>
                      <a:br>
                        <a:rPr lang="en-US" sz="1400" kern="1200" spc="-20" baseline="0" dirty="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spc="-20" baseline="0" dirty="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роли и обязанности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Убедитесь, что готовы к встрече. Узнайте, что вам нужно, чтобы провести успешную встречу</a:t>
                      </a:r>
                      <a:r>
                        <a:rPr lang="ru-RU" sz="1400" kern="120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lang="en-US" sz="1400" kern="120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оправдав </a:t>
                      </a:r>
                      <a:r>
                        <a:rPr lang="ru-RU" sz="1400" kern="1200" dirty="0">
                          <a:solidFill>
                            <a:srgbClr val="13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или превзойдя ожидания.</a:t>
                      </a:r>
                    </a:p>
                    <a:p>
                      <a:endParaRPr lang="en-US" sz="1400" dirty="0">
                        <a:solidFill>
                          <a:srgbClr val="13336A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13336A"/>
                          </a:solidFill>
                        </a:rPr>
                        <a:t>60 мин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060276"/>
                  </a:ext>
                </a:extLst>
              </a:tr>
            </a:tbl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5AB89E9E-25D1-A042-8098-4E816CF11C1F}"/>
              </a:ext>
            </a:extLst>
          </p:cNvPr>
          <p:cNvSpPr txBox="1">
            <a:spLocks/>
          </p:cNvSpPr>
          <p:nvPr/>
        </p:nvSpPr>
        <p:spPr>
          <a:xfrm>
            <a:off x="581137" y="8911284"/>
            <a:ext cx="6352217" cy="5081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1400" b="0" dirty="0">
                <a:solidFill>
                  <a:schemeClr val="tx1"/>
                </a:solidFill>
              </a:rPr>
              <a:t>Рекомендуем изучить помимо этого курса следующие дополнительные курсы по лидерству</a:t>
            </a:r>
            <a:r>
              <a:rPr lang="ru-RU" sz="1400" b="0">
                <a:solidFill>
                  <a:schemeClr val="tx1"/>
                </a:solidFill>
              </a:rPr>
              <a:t>:</a:t>
            </a:r>
            <a:r>
              <a:rPr lang="ru-RU" sz="1500" b="0">
                <a:solidFill>
                  <a:schemeClr val="tx1"/>
                </a:solidFill>
              </a:rPr>
              <a:t> </a:t>
            </a:r>
            <a:r>
              <a:rPr lang="ru-RU" sz="1500">
                <a:solidFill>
                  <a:schemeClr val="tx1"/>
                </a:solidFill>
              </a:rPr>
              <a:t>«Лидерские </a:t>
            </a:r>
            <a:r>
              <a:rPr lang="ru-RU" sz="1500" dirty="0">
                <a:solidFill>
                  <a:schemeClr val="tx1"/>
                </a:solidFill>
              </a:rPr>
              <a:t>дискуссии», 60 мин</a:t>
            </a:r>
          </a:p>
        </p:txBody>
      </p:sp>
    </p:spTree>
    <p:extLst>
      <p:ext uri="{BB962C8B-B14F-4D97-AF65-F5344CB8AC3E}">
        <p14:creationId xmlns:p14="http://schemas.microsoft.com/office/powerpoint/2010/main" val="3880151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>
            <a:extLst>
              <a:ext uri="{FF2B5EF4-FFF2-40B4-BE49-F238E27FC236}">
                <a16:creationId xmlns:a16="http://schemas.microsoft.com/office/drawing/2014/main" id="{DE32CFDB-F37E-9247-8430-68B2246F24BB}"/>
              </a:ext>
            </a:extLst>
          </p:cNvPr>
          <p:cNvSpPr txBox="1">
            <a:spLocks/>
          </p:cNvSpPr>
          <p:nvPr/>
        </p:nvSpPr>
        <p:spPr>
          <a:xfrm>
            <a:off x="904368" y="445798"/>
            <a:ext cx="3978662" cy="3489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2000" dirty="0">
                <a:solidFill>
                  <a:srgbClr val="ED1C24"/>
                </a:solidFill>
              </a:rPr>
              <a:t>Способ обучения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7ADE1949-A6ED-BC4E-949C-86096727FE3E}"/>
              </a:ext>
            </a:extLst>
          </p:cNvPr>
          <p:cNvSpPr txBox="1">
            <a:spLocks/>
          </p:cNvSpPr>
          <p:nvPr/>
        </p:nvSpPr>
        <p:spPr>
          <a:xfrm>
            <a:off x="904367" y="998392"/>
            <a:ext cx="6610125" cy="3489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>
              <a:lnSpc>
                <a:spcPct val="85000"/>
              </a:lnSpc>
            </a:pPr>
            <a:r>
              <a:rPr lang="ru-RU" sz="1400" b="0">
                <a:solidFill>
                  <a:schemeClr val="tx1"/>
                </a:solidFill>
              </a:rPr>
              <a:t>Вы можете использовать эти ресурсы, чтобы обучение проводилось </a:t>
            </a:r>
            <a:br>
              <a:rPr lang="en-US" sz="1400" b="0">
                <a:solidFill>
                  <a:schemeClr val="tx1"/>
                </a:solidFill>
              </a:rPr>
            </a:br>
            <a:r>
              <a:rPr lang="ru-RU" sz="1400" b="0">
                <a:solidFill>
                  <a:schemeClr val="tx1"/>
                </a:solidFill>
              </a:rPr>
              <a:t>так, как вам удобно: виртуально или лично.</a:t>
            </a:r>
          </a:p>
          <a:p>
            <a:pPr algn="l">
              <a:lnSpc>
                <a:spcPct val="85000"/>
              </a:lnSpc>
            </a:pP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4C4783CA-3CB3-904B-936A-6B3848633651}"/>
              </a:ext>
            </a:extLst>
          </p:cNvPr>
          <p:cNvSpPr txBox="1">
            <a:spLocks/>
          </p:cNvSpPr>
          <p:nvPr/>
        </p:nvSpPr>
        <p:spPr>
          <a:xfrm>
            <a:off x="1689813" y="1466192"/>
            <a:ext cx="5519879" cy="5392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>
              <a:lnSpc>
                <a:spcPct val="85000"/>
              </a:lnSpc>
            </a:pPr>
            <a:r>
              <a:rPr lang="ru-RU" sz="1400" b="0" dirty="0">
                <a:solidFill>
                  <a:schemeClr val="tx1"/>
                </a:solidFill>
              </a:rPr>
              <a:t>Рабочая тетрадь предназначена для использования участниками во время занятий.</a:t>
            </a:r>
          </a:p>
          <a:p>
            <a:pPr algn="l">
              <a:lnSpc>
                <a:spcPct val="85000"/>
              </a:lnSpc>
            </a:pP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A4FEFC68-F6FD-204A-BFFA-76D321F2DDF6}"/>
              </a:ext>
            </a:extLst>
          </p:cNvPr>
          <p:cNvSpPr txBox="1">
            <a:spLocks/>
          </p:cNvSpPr>
          <p:nvPr/>
        </p:nvSpPr>
        <p:spPr>
          <a:xfrm>
            <a:off x="1689813" y="2099238"/>
            <a:ext cx="5918464" cy="7377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>
              <a:lnSpc>
                <a:spcPct val="85000"/>
              </a:lnSpc>
            </a:pPr>
            <a:r>
              <a:rPr lang="ru-RU" sz="1400" b="0" dirty="0">
                <a:solidFill>
                  <a:schemeClr val="tx1"/>
                </a:solidFill>
              </a:rPr>
              <a:t>Учебное пособие предназначено для помощи </a:t>
            </a:r>
            <a:r>
              <a:rPr lang="ru-RU" sz="1400" b="0">
                <a:solidFill>
                  <a:schemeClr val="tx1"/>
                </a:solidFill>
              </a:rPr>
              <a:t>сотрудникам </a:t>
            </a:r>
            <a:br>
              <a:rPr lang="en-US" sz="1400" b="0">
                <a:solidFill>
                  <a:schemeClr val="tx1"/>
                </a:solidFill>
              </a:rPr>
            </a:br>
            <a:r>
              <a:rPr lang="ru-RU" sz="1400" b="0">
                <a:solidFill>
                  <a:schemeClr val="tx1"/>
                </a:solidFill>
              </a:rPr>
              <a:t>в </a:t>
            </a:r>
            <a:r>
              <a:rPr lang="ru-RU" sz="1400" b="0" dirty="0">
                <a:solidFill>
                  <a:schemeClr val="tx1"/>
                </a:solidFill>
              </a:rPr>
              <a:t>содействии обсуждению во время виртуального вебинара. Презентацию PowerPoint следует использовать в качестве наглядного материала во время обсуждения.</a:t>
            </a:r>
          </a:p>
          <a:p>
            <a:pPr algn="l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E6923945-679C-9E4A-992A-C6110D02470D}"/>
              </a:ext>
            </a:extLst>
          </p:cNvPr>
          <p:cNvSpPr txBox="1">
            <a:spLocks/>
          </p:cNvSpPr>
          <p:nvPr/>
        </p:nvSpPr>
        <p:spPr>
          <a:xfrm>
            <a:off x="904367" y="2934305"/>
            <a:ext cx="6610125" cy="3489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1400" b="0" dirty="0">
                <a:solidFill>
                  <a:schemeClr val="tx1"/>
                </a:solidFill>
              </a:rPr>
              <a:t>Ресурсы 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52747441-3E2C-B64F-AC19-446414BACFDC}"/>
              </a:ext>
            </a:extLst>
          </p:cNvPr>
          <p:cNvSpPr txBox="1">
            <a:spLocks/>
          </p:cNvSpPr>
          <p:nvPr/>
        </p:nvSpPr>
        <p:spPr>
          <a:xfrm>
            <a:off x="2076675" y="3639371"/>
            <a:ext cx="5308863" cy="3489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1900" dirty="0">
                <a:solidFill>
                  <a:srgbClr val="13336A"/>
                </a:solidFill>
              </a:rPr>
              <a:t>Путь к роли представителя атлетов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9F365AA1-8E44-884D-893E-86F85C40DA15}"/>
              </a:ext>
            </a:extLst>
          </p:cNvPr>
          <p:cNvSpPr txBox="1">
            <a:spLocks/>
          </p:cNvSpPr>
          <p:nvPr/>
        </p:nvSpPr>
        <p:spPr>
          <a:xfrm>
            <a:off x="2076675" y="4253058"/>
            <a:ext cx="5531602" cy="4187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2000" spc="-20" dirty="0">
                <a:solidFill>
                  <a:srgbClr val="13336A"/>
                </a:solidFill>
              </a:rPr>
              <a:t>Учебное пособие по курсу «Представитель атлетов»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490B3F2B-5CDE-3849-945D-EADD691E7DBB}"/>
              </a:ext>
            </a:extLst>
          </p:cNvPr>
          <p:cNvSpPr txBox="1">
            <a:spLocks/>
          </p:cNvSpPr>
          <p:nvPr/>
        </p:nvSpPr>
        <p:spPr>
          <a:xfrm>
            <a:off x="2076675" y="5118084"/>
            <a:ext cx="5531602" cy="4187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2000" dirty="0">
                <a:solidFill>
                  <a:srgbClr val="13336A"/>
                </a:solidFill>
              </a:rPr>
              <a:t>Рабочая тетрадь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EDEAB3DA-0C92-3E4C-95B2-8D18D8AA4A78}"/>
              </a:ext>
            </a:extLst>
          </p:cNvPr>
          <p:cNvSpPr txBox="1">
            <a:spLocks/>
          </p:cNvSpPr>
          <p:nvPr/>
        </p:nvSpPr>
        <p:spPr>
          <a:xfrm>
            <a:off x="2076675" y="5868361"/>
            <a:ext cx="5531602" cy="4187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2000" dirty="0">
                <a:solidFill>
                  <a:srgbClr val="13336A"/>
                </a:solidFill>
              </a:rPr>
              <a:t>Презентация PowerPoint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6B50654E-2194-F449-9AE4-B51C47044FEE}"/>
              </a:ext>
            </a:extLst>
          </p:cNvPr>
          <p:cNvSpPr txBox="1">
            <a:spLocks/>
          </p:cNvSpPr>
          <p:nvPr/>
        </p:nvSpPr>
        <p:spPr>
          <a:xfrm>
            <a:off x="1312984" y="8296778"/>
            <a:ext cx="5990491" cy="456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sz="1400" b="0" dirty="0">
                <a:solidFill>
                  <a:srgbClr val="13336A"/>
                </a:solidFill>
              </a:rPr>
              <a:t>Вы можете получить доступ ко всем ресурсам по курсу обучения «Представитель атлетов» </a:t>
            </a:r>
            <a:r>
              <a:rPr lang="ru-RU" sz="1400" b="0" u="sng" dirty="0">
                <a:solidFill>
                  <a:srgbClr val="13336A"/>
                </a:solidFill>
                <a:hlinkClick r:id="rId3"/>
              </a:rPr>
              <a:t>здесь</a:t>
            </a:r>
            <a:r>
              <a:rPr lang="ru-RU" sz="1400" b="0" dirty="0">
                <a:solidFill>
                  <a:srgbClr val="13336A"/>
                </a:solidFill>
              </a:rPr>
              <a:t>. </a:t>
            </a:r>
          </a:p>
          <a:p>
            <a:pPr algn="l">
              <a:lnSpc>
                <a:spcPct val="120000"/>
              </a:lnSpc>
            </a:pP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77629EFF-DB07-234D-9607-A0349DCADA2E}"/>
              </a:ext>
            </a:extLst>
          </p:cNvPr>
          <p:cNvSpPr txBox="1">
            <a:spLocks/>
          </p:cNvSpPr>
          <p:nvPr/>
        </p:nvSpPr>
        <p:spPr>
          <a:xfrm>
            <a:off x="1312984" y="8927946"/>
            <a:ext cx="5898398" cy="6470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ru-RU" sz="1100" b="0" dirty="0">
                <a:solidFill>
                  <a:srgbClr val="13336A"/>
                </a:solidFill>
              </a:rPr>
              <a:t>https://www.dropbox.com/sh/9cmvbvw9ps1yx22/AABTdLou3vuaVzPSGnVk8CtFa?dl=0</a:t>
            </a:r>
          </a:p>
        </p:txBody>
      </p:sp>
    </p:spTree>
    <p:extLst>
      <p:ext uri="{BB962C8B-B14F-4D97-AF65-F5344CB8AC3E}">
        <p14:creationId xmlns:p14="http://schemas.microsoft.com/office/powerpoint/2010/main" val="332740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782</TotalTime>
  <Words>807</Words>
  <Application>Microsoft Office PowerPoint</Application>
  <PresentationFormat>Custom</PresentationFormat>
  <Paragraphs>98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Ubuntu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Maggie Dougherty</dc:creator>
  <cp:lastModifiedBy>Faiyaj</cp:lastModifiedBy>
  <cp:revision>43</cp:revision>
  <dcterms:created xsi:type="dcterms:W3CDTF">2021-06-18T02:28:25Z</dcterms:created>
  <dcterms:modified xsi:type="dcterms:W3CDTF">2022-01-07T23:54:52Z</dcterms:modified>
</cp:coreProperties>
</file>